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sldIdLst>
    <p:sldId id="256" r:id="rId2"/>
    <p:sldId id="344" r:id="rId3"/>
    <p:sldId id="345" r:id="rId4"/>
    <p:sldId id="346" r:id="rId5"/>
    <p:sldId id="357" r:id="rId6"/>
    <p:sldId id="356" r:id="rId7"/>
    <p:sldId id="355" r:id="rId8"/>
    <p:sldId id="354" r:id="rId9"/>
    <p:sldId id="353" r:id="rId10"/>
    <p:sldId id="352" r:id="rId11"/>
    <p:sldId id="351" r:id="rId12"/>
    <p:sldId id="350" r:id="rId13"/>
    <p:sldId id="347" r:id="rId14"/>
    <p:sldId id="349" r:id="rId15"/>
    <p:sldId id="360" r:id="rId16"/>
    <p:sldId id="367" r:id="rId17"/>
    <p:sldId id="366" r:id="rId18"/>
    <p:sldId id="365" r:id="rId19"/>
    <p:sldId id="364" r:id="rId20"/>
    <p:sldId id="363" r:id="rId21"/>
    <p:sldId id="362" r:id="rId22"/>
    <p:sldId id="361" r:id="rId23"/>
    <p:sldId id="359" r:id="rId24"/>
    <p:sldId id="358" r:id="rId2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40" roundtripDataSignature="AMtx7mjnOmdMN4uOkRBtjO6qSpLBgCBAmA=="/>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E6FE"/>
    <a:srgbClr val="FDC3FD"/>
    <a:srgbClr val="FFCCFF"/>
    <a:srgbClr val="FFCCCC"/>
    <a:srgbClr val="66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24" autoAdjust="0"/>
    <p:restoredTop sz="94660"/>
  </p:normalViewPr>
  <p:slideViewPr>
    <p:cSldViewPr snapToGrid="0">
      <p:cViewPr varScale="1">
        <p:scale>
          <a:sx n="69" d="100"/>
          <a:sy n="69"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72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2428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2576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5467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051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9373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4341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1512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7086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9281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0202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4709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3349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9675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47406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738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1051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6416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7535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555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0044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49664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0442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7000">
              <a:srgbClr val="92D05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25069" y="5764244"/>
            <a:ext cx="9144000" cy="97576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Arial"/>
              <a:buNone/>
            </a:pPr>
            <a:r>
              <a:rPr lang="en-GB" u="sng" dirty="0" smtClean="0">
                <a:latin typeface="Comic Sans MS" panose="030F0702030302020204" pitchFamily="66" charset="0"/>
                <a:ea typeface="Arial"/>
                <a:cs typeface="Arial"/>
                <a:sym typeface="Arial"/>
              </a:rPr>
              <a:t>Phonics learning- Week 12 </a:t>
            </a:r>
            <a:r>
              <a:rPr lang="en-GB" dirty="0" smtClean="0">
                <a:latin typeface="Comic Sans MS" panose="030F0702030302020204" pitchFamily="66" charset="0"/>
                <a:ea typeface="Arial"/>
                <a:cs typeface="Arial"/>
                <a:sym typeface="Arial"/>
              </a:rPr>
              <a:t/>
            </a:r>
            <a:br>
              <a:rPr lang="en-GB" dirty="0" smtClean="0">
                <a:latin typeface="Comic Sans MS" panose="030F0702030302020204" pitchFamily="66" charset="0"/>
                <a:ea typeface="Arial"/>
                <a:cs typeface="Arial"/>
                <a:sym typeface="Arial"/>
              </a:rPr>
            </a:br>
            <a:r>
              <a:rPr lang="en-GB" sz="4400" dirty="0">
                <a:latin typeface="Comic Sans MS" panose="030F0702030302020204" pitchFamily="66" charset="0"/>
                <a:ea typeface="Arial"/>
                <a:cs typeface="Arial"/>
                <a:sym typeface="Arial"/>
              </a:rPr>
              <a:t/>
            </a:r>
            <a:br>
              <a:rPr lang="en-GB" sz="4400" dirty="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This week we are going to be recapping all of the digraphs, trigraphs and consonant blends that we have been learning throughout our ‘home learning time’ and previously in school.</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   </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I have made </a:t>
            </a:r>
            <a:r>
              <a:rPr lang="en-GB" sz="3600" u="sng" dirty="0" smtClean="0">
                <a:latin typeface="Comic Sans MS" panose="030F0702030302020204" pitchFamily="66" charset="0"/>
                <a:ea typeface="Arial"/>
                <a:cs typeface="Arial"/>
                <a:sym typeface="Arial"/>
              </a:rPr>
              <a:t>separate slides </a:t>
            </a:r>
            <a:r>
              <a:rPr lang="en-GB" sz="3600" dirty="0" smtClean="0">
                <a:latin typeface="Comic Sans MS" panose="030F0702030302020204" pitchFamily="66" charset="0"/>
                <a:ea typeface="Arial"/>
                <a:cs typeface="Arial"/>
                <a:sym typeface="Arial"/>
              </a:rPr>
              <a:t>for </a:t>
            </a:r>
            <a:r>
              <a:rPr lang="en-GB" sz="3600" dirty="0" smtClean="0">
                <a:solidFill>
                  <a:srgbClr val="0000FF"/>
                </a:solidFill>
                <a:latin typeface="Comic Sans MS" panose="030F0702030302020204" pitchFamily="66" charset="0"/>
                <a:ea typeface="Arial"/>
                <a:cs typeface="Arial"/>
                <a:sym typeface="Arial"/>
              </a:rPr>
              <a:t>single sounds</a:t>
            </a:r>
            <a:r>
              <a:rPr lang="en-GB" sz="3600" dirty="0" smtClean="0">
                <a:latin typeface="Comic Sans MS" panose="030F0702030302020204" pitchFamily="66" charset="0"/>
                <a:ea typeface="Arial"/>
                <a:cs typeface="Arial"/>
                <a:sym typeface="Arial"/>
              </a:rPr>
              <a:t>, </a:t>
            </a:r>
            <a:r>
              <a:rPr lang="en-GB" sz="3600" dirty="0" smtClean="0">
                <a:solidFill>
                  <a:srgbClr val="002060"/>
                </a:solidFill>
                <a:latin typeface="Comic Sans MS" panose="030F0702030302020204" pitchFamily="66" charset="0"/>
                <a:ea typeface="Arial"/>
                <a:cs typeface="Arial"/>
                <a:sym typeface="Arial"/>
              </a:rPr>
              <a:t>digraphs &amp; trigraphs </a:t>
            </a:r>
            <a:r>
              <a:rPr lang="en-GB" sz="3600" dirty="0" smtClean="0">
                <a:latin typeface="Comic Sans MS" panose="030F0702030302020204" pitchFamily="66" charset="0"/>
                <a:ea typeface="Arial"/>
                <a:cs typeface="Arial"/>
                <a:sym typeface="Arial"/>
              </a:rPr>
              <a:t>and </a:t>
            </a:r>
            <a:r>
              <a:rPr lang="en-GB" sz="3600" dirty="0" smtClean="0">
                <a:solidFill>
                  <a:srgbClr val="660066"/>
                </a:solidFill>
                <a:latin typeface="Comic Sans MS" panose="030F0702030302020204" pitchFamily="66" charset="0"/>
                <a:ea typeface="Arial"/>
                <a:cs typeface="Arial"/>
                <a:sym typeface="Arial"/>
              </a:rPr>
              <a:t>consonant blends</a:t>
            </a:r>
            <a:r>
              <a:rPr lang="en-GB" sz="3600" dirty="0" smtClean="0">
                <a:latin typeface="Comic Sans MS" panose="030F0702030302020204" pitchFamily="66" charset="0"/>
                <a:ea typeface="Arial"/>
                <a:cs typeface="Arial"/>
                <a:sym typeface="Arial"/>
              </a:rPr>
              <a:t>. This will be a great assessment tool to see how well your child has retained the sounds and see which they still need to practise.</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Please choose the appropriate sounds to focus on for your child’s phonics ability. </a:t>
            </a:r>
            <a:r>
              <a:rPr lang="en-GB" sz="3600" dirty="0" smtClean="0">
                <a:latin typeface="Comic Sans MS" panose="030F0702030302020204" pitchFamily="66" charset="0"/>
                <a:ea typeface="Arial"/>
                <a:cs typeface="Arial"/>
                <a:sym typeface="Wingdings" panose="05000000000000000000" pitchFamily="2" charset="2"/>
              </a:rPr>
              <a:t> </a:t>
            </a:r>
            <a:endParaRPr sz="4900" dirty="0">
              <a:latin typeface="Comic Sans MS" panose="030F0702030302020204" pitchFamily="66" charset="0"/>
              <a:ea typeface="Arial"/>
              <a:cs typeface="Arial"/>
              <a:sym typeface="Arial"/>
            </a:endParaRPr>
          </a:p>
        </p:txBody>
      </p:sp>
      <p:pic>
        <p:nvPicPr>
          <p:cNvPr id="2" name="Picture 1"/>
          <p:cNvPicPr>
            <a:picLocks noChangeAspect="1"/>
          </p:cNvPicPr>
          <p:nvPr/>
        </p:nvPicPr>
        <p:blipFill>
          <a:blip r:embed="rId3"/>
          <a:stretch>
            <a:fillRect/>
          </a:stretch>
        </p:blipFill>
        <p:spPr>
          <a:xfrm>
            <a:off x="9601788" y="2741678"/>
            <a:ext cx="2393217" cy="399833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528738" y="4494540"/>
            <a:ext cx="9144000" cy="97576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Arial"/>
              <a:buNone/>
            </a:pPr>
            <a:r>
              <a:rPr lang="en-GB" u="sng" dirty="0" smtClean="0">
                <a:solidFill>
                  <a:srgbClr val="660066"/>
                </a:solidFill>
                <a:latin typeface="Comic Sans MS" panose="030F0702030302020204" pitchFamily="66" charset="0"/>
                <a:ea typeface="Arial"/>
                <a:cs typeface="Arial"/>
                <a:sym typeface="Arial"/>
              </a:rPr>
              <a:t>Consonant </a:t>
            </a:r>
            <a:r>
              <a:rPr lang="en-GB" u="sng" smtClean="0">
                <a:solidFill>
                  <a:srgbClr val="660066"/>
                </a:solidFill>
                <a:latin typeface="Comic Sans MS" panose="030F0702030302020204" pitchFamily="66" charset="0"/>
                <a:ea typeface="Arial"/>
                <a:cs typeface="Arial"/>
                <a:sym typeface="Arial"/>
              </a:rPr>
              <a:t>Blends </a:t>
            </a:r>
            <a:r>
              <a:rPr lang="en-GB" u="sng" smtClean="0">
                <a:solidFill>
                  <a:srgbClr val="660066"/>
                </a:solidFill>
                <a:latin typeface="Comic Sans MS" panose="030F0702030302020204" pitchFamily="66" charset="0"/>
                <a:ea typeface="Arial"/>
                <a:cs typeface="Arial"/>
                <a:sym typeface="Arial"/>
              </a:rPr>
              <a:t>Flashcards</a:t>
            </a:r>
            <a:r>
              <a:rPr lang="en-GB" u="sng" dirty="0" smtClean="0">
                <a:solidFill>
                  <a:srgbClr val="660066"/>
                </a:solidFill>
                <a:latin typeface="Comic Sans MS" panose="030F0702030302020204" pitchFamily="66" charset="0"/>
                <a:ea typeface="Arial"/>
                <a:cs typeface="Arial"/>
                <a:sym typeface="Arial"/>
              </a:rPr>
              <a:t/>
            </a:r>
            <a:br>
              <a:rPr lang="en-GB" u="sng" dirty="0" smtClean="0">
                <a:solidFill>
                  <a:srgbClr val="660066"/>
                </a:solidFill>
                <a:latin typeface="Comic Sans MS" panose="030F0702030302020204" pitchFamily="66" charset="0"/>
                <a:ea typeface="Arial"/>
                <a:cs typeface="Arial"/>
                <a:sym typeface="Arial"/>
              </a:rPr>
            </a:br>
            <a:r>
              <a:rPr lang="en-GB" u="sng" dirty="0" smtClean="0">
                <a:solidFill>
                  <a:srgbClr val="660066"/>
                </a:solidFill>
                <a:latin typeface="Comic Sans MS" panose="030F0702030302020204" pitchFamily="66" charset="0"/>
                <a:ea typeface="Arial"/>
                <a:cs typeface="Arial"/>
                <a:sym typeface="Arial"/>
              </a:rPr>
              <a:t/>
            </a:r>
            <a:br>
              <a:rPr lang="en-GB" u="sng" dirty="0" smtClean="0">
                <a:solidFill>
                  <a:srgbClr val="660066"/>
                </a:solidFill>
                <a:latin typeface="Comic Sans MS" panose="030F0702030302020204" pitchFamily="66" charset="0"/>
                <a:ea typeface="Arial"/>
                <a:cs typeface="Arial"/>
                <a:sym typeface="Arial"/>
              </a:rPr>
            </a:br>
            <a:r>
              <a:rPr lang="en-GB" b="1" dirty="0" smtClean="0">
                <a:solidFill>
                  <a:srgbClr val="660066"/>
                </a:solidFill>
                <a:latin typeface="Comic Sans MS" panose="030F0702030302020204" pitchFamily="66" charset="0"/>
                <a:ea typeface="Arial"/>
                <a:cs typeface="Arial"/>
                <a:sym typeface="Arial"/>
              </a:rPr>
              <a:t>Go through the slides one by one asking your child to say the blend.</a:t>
            </a:r>
            <a:endParaRPr b="1" dirty="0">
              <a:solidFill>
                <a:srgbClr val="660066"/>
              </a:solidFill>
              <a:latin typeface="Comic Sans MS" panose="030F0702030302020204" pitchFamily="66" charset="0"/>
              <a:ea typeface="Arial"/>
              <a:cs typeface="Arial"/>
              <a:sym typeface="Arial"/>
            </a:endParaRPr>
          </a:p>
        </p:txBody>
      </p:sp>
    </p:spTree>
    <p:extLst>
      <p:ext uri="{BB962C8B-B14F-4D97-AF65-F5344CB8AC3E}">
        <p14:creationId xmlns:p14="http://schemas.microsoft.com/office/powerpoint/2010/main" val="2597719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30518" y="5783014"/>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660066"/>
                </a:solidFill>
                <a:latin typeface="CCW Precursive 1" panose="03050602040000000000" pitchFamily="66" charset="0"/>
                <a:ea typeface="Arial"/>
                <a:cs typeface="Arial"/>
                <a:sym typeface="Arial"/>
              </a:rPr>
              <a:t>bl</a:t>
            </a:r>
            <a:endParaRPr sz="41300" dirty="0">
              <a:solidFill>
                <a:srgbClr val="660066"/>
              </a:solidFill>
              <a:latin typeface="CCW Precursive 1" panose="03050602040000000000" pitchFamily="66" charset="0"/>
              <a:ea typeface="Arial"/>
              <a:cs typeface="Arial"/>
              <a:sym typeface="Arial"/>
            </a:endParaRPr>
          </a:p>
        </p:txBody>
      </p:sp>
      <p:pic>
        <p:nvPicPr>
          <p:cNvPr id="2" name="Picture 1"/>
          <p:cNvPicPr>
            <a:picLocks noChangeAspect="1"/>
          </p:cNvPicPr>
          <p:nvPr/>
        </p:nvPicPr>
        <p:blipFill>
          <a:blip r:embed="rId3"/>
          <a:stretch>
            <a:fillRect/>
          </a:stretch>
        </p:blipFill>
        <p:spPr>
          <a:xfrm>
            <a:off x="10156961" y="3172286"/>
            <a:ext cx="1835114" cy="3685714"/>
          </a:xfrm>
          <a:prstGeom prst="rect">
            <a:avLst/>
          </a:prstGeom>
        </p:spPr>
      </p:pic>
      <p:sp>
        <p:nvSpPr>
          <p:cNvPr id="5" name="TextBox 4"/>
          <p:cNvSpPr txBox="1"/>
          <p:nvPr/>
        </p:nvSpPr>
        <p:spPr>
          <a:xfrm>
            <a:off x="10680819" y="2649066"/>
            <a:ext cx="1263487"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bl</a:t>
            </a:r>
            <a:r>
              <a:rPr lang="en-GB" sz="2800" dirty="0" smtClean="0">
                <a:latin typeface="HfW cursive" panose="00000500000000000000" pitchFamily="2" charset="0"/>
              </a:rPr>
              <a:t>ack’</a:t>
            </a:r>
            <a:endParaRPr lang="en-GB" dirty="0"/>
          </a:p>
        </p:txBody>
      </p:sp>
    </p:spTree>
    <p:extLst>
      <p:ext uri="{BB962C8B-B14F-4D97-AF65-F5344CB8AC3E}">
        <p14:creationId xmlns:p14="http://schemas.microsoft.com/office/powerpoint/2010/main" val="3605385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30518" y="5783014"/>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br</a:t>
            </a:r>
            <a:endParaRPr sz="41300" dirty="0">
              <a:solidFill>
                <a:srgbClr val="660066"/>
              </a:solidFill>
              <a:latin typeface="CCW Precursive 1" panose="03050602040000000000" pitchFamily="66" charset="0"/>
              <a:ea typeface="Arial"/>
              <a:cs typeface="Arial"/>
              <a:sym typeface="Arial"/>
            </a:endParaRPr>
          </a:p>
        </p:txBody>
      </p:sp>
      <p:pic>
        <p:nvPicPr>
          <p:cNvPr id="4" name="Picture 3"/>
          <p:cNvPicPr>
            <a:picLocks noChangeAspect="1"/>
          </p:cNvPicPr>
          <p:nvPr/>
        </p:nvPicPr>
        <p:blipFill>
          <a:blip r:embed="rId3"/>
          <a:stretch>
            <a:fillRect/>
          </a:stretch>
        </p:blipFill>
        <p:spPr>
          <a:xfrm>
            <a:off x="10188183" y="3628103"/>
            <a:ext cx="1554928" cy="3130680"/>
          </a:xfrm>
          <a:prstGeom prst="rect">
            <a:avLst/>
          </a:prstGeom>
        </p:spPr>
      </p:pic>
      <p:sp>
        <p:nvSpPr>
          <p:cNvPr id="5" name="TextBox 4"/>
          <p:cNvSpPr txBox="1"/>
          <p:nvPr/>
        </p:nvSpPr>
        <p:spPr>
          <a:xfrm>
            <a:off x="10680819" y="2649066"/>
            <a:ext cx="1335622"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br</a:t>
            </a:r>
            <a:r>
              <a:rPr lang="en-GB" sz="2800" dirty="0" smtClean="0">
                <a:latin typeface="HfW cursive" panose="00000500000000000000" pitchFamily="2" charset="0"/>
              </a:rPr>
              <a:t>ight’</a:t>
            </a:r>
            <a:endParaRPr lang="en-GB" dirty="0"/>
          </a:p>
        </p:txBody>
      </p:sp>
    </p:spTree>
    <p:extLst>
      <p:ext uri="{BB962C8B-B14F-4D97-AF65-F5344CB8AC3E}">
        <p14:creationId xmlns:p14="http://schemas.microsoft.com/office/powerpoint/2010/main" val="651721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30518" y="5783014"/>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660066"/>
                </a:solidFill>
                <a:latin typeface="CCW Precursive 1" panose="03050602040000000000" pitchFamily="66" charset="0"/>
                <a:ea typeface="Arial"/>
                <a:cs typeface="Arial"/>
                <a:sym typeface="Arial"/>
              </a:rPr>
              <a:t>cl</a:t>
            </a:r>
            <a:endParaRPr sz="413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rotWithShape="1">
          <a:blip r:embed="rId3"/>
          <a:srcRect l="3333"/>
          <a:stretch/>
        </p:blipFill>
        <p:spPr>
          <a:xfrm>
            <a:off x="9969618" y="2705100"/>
            <a:ext cx="2209800" cy="4152900"/>
          </a:xfrm>
          <a:prstGeom prst="rect">
            <a:avLst/>
          </a:prstGeom>
        </p:spPr>
      </p:pic>
      <p:sp>
        <p:nvSpPr>
          <p:cNvPr id="6" name="TextBox 5"/>
          <p:cNvSpPr txBox="1"/>
          <p:nvPr/>
        </p:nvSpPr>
        <p:spPr>
          <a:xfrm>
            <a:off x="10562832" y="2181880"/>
            <a:ext cx="1149674"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cl</a:t>
            </a:r>
            <a:r>
              <a:rPr lang="en-GB" sz="2800" dirty="0" smtClean="0">
                <a:latin typeface="HfW cursive" panose="00000500000000000000" pitchFamily="2" charset="0"/>
              </a:rPr>
              <a:t>ock’</a:t>
            </a:r>
            <a:endParaRPr lang="en-GB" dirty="0"/>
          </a:p>
        </p:txBody>
      </p:sp>
    </p:spTree>
    <p:extLst>
      <p:ext uri="{BB962C8B-B14F-4D97-AF65-F5344CB8AC3E}">
        <p14:creationId xmlns:p14="http://schemas.microsoft.com/office/powerpoint/2010/main" val="3782388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30518" y="5783014"/>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660066"/>
                </a:solidFill>
                <a:latin typeface="CCW Precursive 1" panose="03050602040000000000" pitchFamily="66" charset="0"/>
                <a:ea typeface="Arial"/>
                <a:cs typeface="Arial"/>
                <a:sym typeface="Arial"/>
              </a:rPr>
              <a:t>cr</a:t>
            </a:r>
            <a:endParaRPr sz="413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9886950" y="2533650"/>
            <a:ext cx="2305050" cy="4324350"/>
          </a:xfrm>
          <a:prstGeom prst="rect">
            <a:avLst/>
          </a:prstGeom>
        </p:spPr>
      </p:pic>
      <p:sp>
        <p:nvSpPr>
          <p:cNvPr id="6" name="TextBox 5"/>
          <p:cNvSpPr txBox="1"/>
          <p:nvPr/>
        </p:nvSpPr>
        <p:spPr>
          <a:xfrm>
            <a:off x="10407731" y="1834398"/>
            <a:ext cx="1217000"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cr</a:t>
            </a:r>
            <a:r>
              <a:rPr lang="en-GB" sz="2800" dirty="0" smtClean="0">
                <a:latin typeface="HfW cursive" panose="00000500000000000000" pitchFamily="2" charset="0"/>
              </a:rPr>
              <a:t>ack’</a:t>
            </a:r>
            <a:endParaRPr lang="en-GB" dirty="0"/>
          </a:p>
        </p:txBody>
      </p:sp>
    </p:spTree>
    <p:extLst>
      <p:ext uri="{BB962C8B-B14F-4D97-AF65-F5344CB8AC3E}">
        <p14:creationId xmlns:p14="http://schemas.microsoft.com/office/powerpoint/2010/main" val="1508364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30518" y="5783014"/>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660066"/>
                </a:solidFill>
                <a:latin typeface="CCW Precursive 1" panose="03050602040000000000" pitchFamily="66" charset="0"/>
                <a:ea typeface="Arial"/>
                <a:cs typeface="Arial"/>
                <a:sym typeface="Arial"/>
              </a:rPr>
              <a:t>dr</a:t>
            </a:r>
            <a:endParaRPr sz="413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rotWithShape="1">
          <a:blip r:embed="rId3"/>
          <a:srcRect t="2528" r="4896"/>
          <a:stretch/>
        </p:blipFill>
        <p:spPr>
          <a:xfrm>
            <a:off x="10069016" y="2534446"/>
            <a:ext cx="2011004" cy="4224337"/>
          </a:xfrm>
          <a:prstGeom prst="rect">
            <a:avLst/>
          </a:prstGeom>
        </p:spPr>
      </p:pic>
      <p:sp>
        <p:nvSpPr>
          <p:cNvPr id="6" name="TextBox 5"/>
          <p:cNvSpPr txBox="1"/>
          <p:nvPr/>
        </p:nvSpPr>
        <p:spPr>
          <a:xfrm>
            <a:off x="10469224" y="1852653"/>
            <a:ext cx="1210588"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dr</a:t>
            </a:r>
            <a:r>
              <a:rPr lang="en-GB" sz="2800" dirty="0" smtClean="0">
                <a:latin typeface="HfW cursive" panose="00000500000000000000" pitchFamily="2" charset="0"/>
              </a:rPr>
              <a:t>ink’</a:t>
            </a:r>
            <a:endParaRPr lang="en-GB" dirty="0"/>
          </a:p>
        </p:txBody>
      </p:sp>
    </p:spTree>
    <p:extLst>
      <p:ext uri="{BB962C8B-B14F-4D97-AF65-F5344CB8AC3E}">
        <p14:creationId xmlns:p14="http://schemas.microsoft.com/office/powerpoint/2010/main" val="374675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821647" y="5193443"/>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dirty="0" err="1" smtClean="0">
                <a:solidFill>
                  <a:srgbClr val="660066"/>
                </a:solidFill>
                <a:latin typeface="CCW Precursive 1" panose="03050602040000000000" pitchFamily="66" charset="0"/>
                <a:ea typeface="Arial"/>
                <a:cs typeface="Arial"/>
                <a:sym typeface="Arial"/>
              </a:rPr>
              <a:t>fl</a:t>
            </a:r>
            <a:endParaRPr sz="344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9552960" y="2217788"/>
            <a:ext cx="2495550" cy="4457700"/>
          </a:xfrm>
          <a:prstGeom prst="rect">
            <a:avLst/>
          </a:prstGeom>
        </p:spPr>
      </p:pic>
      <p:sp>
        <p:nvSpPr>
          <p:cNvPr id="6" name="TextBox 5"/>
          <p:cNvSpPr txBox="1"/>
          <p:nvPr/>
        </p:nvSpPr>
        <p:spPr>
          <a:xfrm>
            <a:off x="10333903" y="1449902"/>
            <a:ext cx="1425390"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fl</a:t>
            </a:r>
            <a:r>
              <a:rPr lang="en-GB" sz="2800" dirty="0" smtClean="0">
                <a:latin typeface="HfW cursive" panose="00000500000000000000" pitchFamily="2" charset="0"/>
              </a:rPr>
              <a:t>ower’</a:t>
            </a:r>
            <a:endParaRPr lang="en-GB" dirty="0"/>
          </a:p>
        </p:txBody>
      </p:sp>
    </p:spTree>
    <p:extLst>
      <p:ext uri="{BB962C8B-B14F-4D97-AF65-F5344CB8AC3E}">
        <p14:creationId xmlns:p14="http://schemas.microsoft.com/office/powerpoint/2010/main" val="270828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821647" y="5045595"/>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dirty="0" err="1" smtClean="0">
                <a:solidFill>
                  <a:srgbClr val="660066"/>
                </a:solidFill>
                <a:latin typeface="CCW Precursive 1" panose="03050602040000000000" pitchFamily="66" charset="0"/>
                <a:ea typeface="Arial"/>
                <a:cs typeface="Arial"/>
                <a:sym typeface="Arial"/>
              </a:rPr>
              <a:t>fr</a:t>
            </a:r>
            <a:endParaRPr sz="344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10219886" y="3244645"/>
            <a:ext cx="1780385" cy="3613355"/>
          </a:xfrm>
          <a:prstGeom prst="rect">
            <a:avLst/>
          </a:prstGeom>
        </p:spPr>
      </p:pic>
      <p:sp>
        <p:nvSpPr>
          <p:cNvPr id="6" name="TextBox 5"/>
          <p:cNvSpPr txBox="1"/>
          <p:nvPr/>
        </p:nvSpPr>
        <p:spPr>
          <a:xfrm>
            <a:off x="10219886" y="2250859"/>
            <a:ext cx="1265090"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fr</a:t>
            </a:r>
            <a:r>
              <a:rPr lang="en-GB" sz="2800" dirty="0" smtClean="0">
                <a:latin typeface="HfW cursive" panose="00000500000000000000" pitchFamily="2" charset="0"/>
              </a:rPr>
              <a:t>ight’</a:t>
            </a:r>
            <a:endParaRPr lang="en-GB" dirty="0"/>
          </a:p>
        </p:txBody>
      </p:sp>
    </p:spTree>
    <p:extLst>
      <p:ext uri="{BB962C8B-B14F-4D97-AF65-F5344CB8AC3E}">
        <p14:creationId xmlns:p14="http://schemas.microsoft.com/office/powerpoint/2010/main" val="134367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429073" y="4839117"/>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dirty="0" err="1" smtClean="0">
                <a:solidFill>
                  <a:srgbClr val="660066"/>
                </a:solidFill>
                <a:latin typeface="CCW Precursive 1" panose="03050602040000000000" pitchFamily="66" charset="0"/>
                <a:ea typeface="Arial"/>
                <a:cs typeface="Arial"/>
                <a:sym typeface="Arial"/>
              </a:rPr>
              <a:t>gl</a:t>
            </a:r>
            <a:endParaRPr sz="344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9953625" y="2206076"/>
            <a:ext cx="2238375" cy="4467225"/>
          </a:xfrm>
          <a:prstGeom prst="rect">
            <a:avLst/>
          </a:prstGeom>
        </p:spPr>
      </p:pic>
      <p:sp>
        <p:nvSpPr>
          <p:cNvPr id="6" name="TextBox 5"/>
          <p:cNvSpPr txBox="1"/>
          <p:nvPr/>
        </p:nvSpPr>
        <p:spPr>
          <a:xfrm>
            <a:off x="10441068" y="1682856"/>
            <a:ext cx="1015021"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gl</a:t>
            </a:r>
            <a:r>
              <a:rPr lang="en-GB" sz="2800" dirty="0" smtClean="0">
                <a:latin typeface="HfW cursive" panose="00000500000000000000" pitchFamily="2" charset="0"/>
              </a:rPr>
              <a:t>ue’</a:t>
            </a:r>
            <a:endParaRPr lang="en-GB" dirty="0"/>
          </a:p>
        </p:txBody>
      </p:sp>
    </p:spTree>
    <p:extLst>
      <p:ext uri="{BB962C8B-B14F-4D97-AF65-F5344CB8AC3E}">
        <p14:creationId xmlns:p14="http://schemas.microsoft.com/office/powerpoint/2010/main" val="345035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06053" y="4705558"/>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dirty="0" smtClean="0">
                <a:solidFill>
                  <a:srgbClr val="660066"/>
                </a:solidFill>
                <a:latin typeface="CCW Precursive 1" panose="03050602040000000000" pitchFamily="66" charset="0"/>
                <a:ea typeface="Arial"/>
                <a:cs typeface="Arial"/>
                <a:sym typeface="Arial"/>
              </a:rPr>
              <a:t>gr</a:t>
            </a:r>
            <a:endParaRPr sz="344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10001250" y="2352675"/>
            <a:ext cx="2190750" cy="4505325"/>
          </a:xfrm>
          <a:prstGeom prst="rect">
            <a:avLst/>
          </a:prstGeom>
        </p:spPr>
      </p:pic>
      <p:sp>
        <p:nvSpPr>
          <p:cNvPr id="6" name="TextBox 5"/>
          <p:cNvSpPr txBox="1"/>
          <p:nvPr/>
        </p:nvSpPr>
        <p:spPr>
          <a:xfrm>
            <a:off x="10282612" y="1601930"/>
            <a:ext cx="995785"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gr</a:t>
            </a:r>
            <a:r>
              <a:rPr lang="en-GB" sz="2800" dirty="0" smtClean="0">
                <a:latin typeface="HfW cursive" panose="00000500000000000000" pitchFamily="2" charset="0"/>
              </a:rPr>
              <a:t>in’</a:t>
            </a:r>
            <a:endParaRPr lang="en-GB" dirty="0"/>
          </a:p>
        </p:txBody>
      </p:sp>
    </p:spTree>
    <p:extLst>
      <p:ext uri="{BB962C8B-B14F-4D97-AF65-F5344CB8AC3E}">
        <p14:creationId xmlns:p14="http://schemas.microsoft.com/office/powerpoint/2010/main" val="2612579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443821" y="497758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dirty="0" err="1" smtClean="0">
                <a:solidFill>
                  <a:srgbClr val="660066"/>
                </a:solidFill>
                <a:latin typeface="CCW Precursive 1" panose="03050602040000000000" pitchFamily="66" charset="0"/>
                <a:ea typeface="Arial"/>
                <a:cs typeface="Arial"/>
                <a:sym typeface="Arial"/>
              </a:rPr>
              <a:t>sm</a:t>
            </a:r>
            <a:endParaRPr sz="344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10327531" y="3097161"/>
            <a:ext cx="1828074" cy="3760839"/>
          </a:xfrm>
          <a:prstGeom prst="rect">
            <a:avLst/>
          </a:prstGeom>
        </p:spPr>
      </p:pic>
      <p:sp>
        <p:nvSpPr>
          <p:cNvPr id="6" name="TextBox 5"/>
          <p:cNvSpPr txBox="1"/>
          <p:nvPr/>
        </p:nvSpPr>
        <p:spPr>
          <a:xfrm>
            <a:off x="10680819" y="2649066"/>
            <a:ext cx="1252266"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sm</a:t>
            </a:r>
            <a:r>
              <a:rPr lang="en-GB" sz="2800" dirty="0" smtClean="0">
                <a:latin typeface="HfW cursive" panose="00000500000000000000" pitchFamily="2" charset="0"/>
              </a:rPr>
              <a:t>all’</a:t>
            </a:r>
            <a:endParaRPr lang="en-GB" dirty="0"/>
          </a:p>
        </p:txBody>
      </p:sp>
    </p:spTree>
    <p:extLst>
      <p:ext uri="{BB962C8B-B14F-4D97-AF65-F5344CB8AC3E}">
        <p14:creationId xmlns:p14="http://schemas.microsoft.com/office/powerpoint/2010/main" val="7631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30518" y="5783014"/>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sn</a:t>
            </a:r>
            <a:endParaRPr sz="413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a:blip r:embed="rId3"/>
          <a:stretch>
            <a:fillRect/>
          </a:stretch>
        </p:blipFill>
        <p:spPr>
          <a:xfrm>
            <a:off x="9944100" y="2400300"/>
            <a:ext cx="2247900" cy="4457700"/>
          </a:xfrm>
          <a:prstGeom prst="rect">
            <a:avLst/>
          </a:prstGeom>
        </p:spPr>
      </p:pic>
      <p:sp>
        <p:nvSpPr>
          <p:cNvPr id="6" name="TextBox 5"/>
          <p:cNvSpPr txBox="1"/>
          <p:nvPr/>
        </p:nvSpPr>
        <p:spPr>
          <a:xfrm>
            <a:off x="10312109" y="1660925"/>
            <a:ext cx="1172116"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sn</a:t>
            </a:r>
            <a:r>
              <a:rPr lang="en-GB" sz="2800" dirty="0" smtClean="0">
                <a:latin typeface="HfW cursive" panose="00000500000000000000" pitchFamily="2" charset="0"/>
              </a:rPr>
              <a:t>ail’</a:t>
            </a:r>
            <a:endParaRPr lang="en-GB" dirty="0"/>
          </a:p>
        </p:txBody>
      </p:sp>
    </p:spTree>
    <p:extLst>
      <p:ext uri="{BB962C8B-B14F-4D97-AF65-F5344CB8AC3E}">
        <p14:creationId xmlns:p14="http://schemas.microsoft.com/office/powerpoint/2010/main" val="1756765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662157" y="5311066"/>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pl</a:t>
            </a:r>
            <a:endParaRPr sz="41300" dirty="0">
              <a:solidFill>
                <a:srgbClr val="660066"/>
              </a:solidFill>
              <a:latin typeface="CCW Precursive 1" panose="03050602040000000000" pitchFamily="66" charset="0"/>
              <a:ea typeface="Arial"/>
              <a:cs typeface="Arial"/>
              <a:sym typeface="Arial"/>
            </a:endParaRPr>
          </a:p>
        </p:txBody>
      </p:sp>
      <p:pic>
        <p:nvPicPr>
          <p:cNvPr id="5" name="Picture 4"/>
          <p:cNvPicPr>
            <a:picLocks noChangeAspect="1"/>
          </p:cNvPicPr>
          <p:nvPr/>
        </p:nvPicPr>
        <p:blipFill rotWithShape="1">
          <a:blip r:embed="rId3"/>
          <a:srcRect l="14352" r="3427"/>
          <a:stretch/>
        </p:blipFill>
        <p:spPr>
          <a:xfrm>
            <a:off x="9923777" y="2224242"/>
            <a:ext cx="2020529" cy="4486275"/>
          </a:xfrm>
          <a:prstGeom prst="rect">
            <a:avLst/>
          </a:prstGeom>
        </p:spPr>
      </p:pic>
      <p:sp>
        <p:nvSpPr>
          <p:cNvPr id="6" name="TextBox 5"/>
          <p:cNvSpPr txBox="1"/>
          <p:nvPr/>
        </p:nvSpPr>
        <p:spPr>
          <a:xfrm>
            <a:off x="10302297" y="1701022"/>
            <a:ext cx="1281120"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pl</a:t>
            </a:r>
            <a:r>
              <a:rPr lang="en-GB" sz="2800" dirty="0" smtClean="0">
                <a:latin typeface="HfW cursive" panose="00000500000000000000" pitchFamily="2" charset="0"/>
              </a:rPr>
              <a:t>ank’</a:t>
            </a:r>
            <a:endParaRPr lang="en-GB" dirty="0"/>
          </a:p>
        </p:txBody>
      </p:sp>
    </p:spTree>
    <p:extLst>
      <p:ext uri="{BB962C8B-B14F-4D97-AF65-F5344CB8AC3E}">
        <p14:creationId xmlns:p14="http://schemas.microsoft.com/office/powerpoint/2010/main" val="3587894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20802" y="4912859"/>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pr</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934575" y="2238375"/>
            <a:ext cx="2257425" cy="4619625"/>
          </a:xfrm>
          <a:prstGeom prst="rect">
            <a:avLst/>
          </a:prstGeom>
        </p:spPr>
      </p:pic>
      <p:sp>
        <p:nvSpPr>
          <p:cNvPr id="4" name="TextBox 3"/>
          <p:cNvSpPr txBox="1"/>
          <p:nvPr/>
        </p:nvSpPr>
        <p:spPr>
          <a:xfrm>
            <a:off x="10431543" y="1715155"/>
            <a:ext cx="1217000"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pr</a:t>
            </a:r>
            <a:r>
              <a:rPr lang="en-GB" sz="2800" dirty="0" smtClean="0">
                <a:latin typeface="HfW cursive" panose="00000500000000000000" pitchFamily="2" charset="0"/>
              </a:rPr>
              <a:t>am’</a:t>
            </a:r>
            <a:endParaRPr lang="en-GB" dirty="0"/>
          </a:p>
        </p:txBody>
      </p:sp>
    </p:spTree>
    <p:extLst>
      <p:ext uri="{BB962C8B-B14F-4D97-AF65-F5344CB8AC3E}">
        <p14:creationId xmlns:p14="http://schemas.microsoft.com/office/powerpoint/2010/main" val="8248651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20802" y="4912859"/>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sc</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829800" y="2305050"/>
            <a:ext cx="2362200" cy="4552950"/>
          </a:xfrm>
          <a:prstGeom prst="rect">
            <a:avLst/>
          </a:prstGeom>
        </p:spPr>
      </p:pic>
      <p:sp>
        <p:nvSpPr>
          <p:cNvPr id="4" name="TextBox 3"/>
          <p:cNvSpPr txBox="1"/>
          <p:nvPr/>
        </p:nvSpPr>
        <p:spPr>
          <a:xfrm>
            <a:off x="10133058" y="1498692"/>
            <a:ext cx="1122423"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sc</a:t>
            </a:r>
            <a:r>
              <a:rPr lang="en-GB" sz="2800" dirty="0" smtClean="0">
                <a:latin typeface="HfW cursive" panose="00000500000000000000" pitchFamily="2" charset="0"/>
              </a:rPr>
              <a:t>an’</a:t>
            </a:r>
            <a:endParaRPr lang="en-GB" dirty="0"/>
          </a:p>
        </p:txBody>
      </p:sp>
    </p:spTree>
    <p:extLst>
      <p:ext uri="{BB962C8B-B14F-4D97-AF65-F5344CB8AC3E}">
        <p14:creationId xmlns:p14="http://schemas.microsoft.com/office/powerpoint/2010/main" val="1089503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20802" y="4912859"/>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dirty="0" err="1" smtClean="0">
                <a:solidFill>
                  <a:srgbClr val="660066"/>
                </a:solidFill>
                <a:latin typeface="CCW Precursive 1" panose="03050602040000000000" pitchFamily="66" charset="0"/>
                <a:ea typeface="Arial"/>
                <a:cs typeface="Arial"/>
                <a:sym typeface="Arial"/>
              </a:rPr>
              <a:t>scr</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10102645" y="2890439"/>
            <a:ext cx="1897626" cy="3716838"/>
          </a:xfrm>
          <a:prstGeom prst="rect">
            <a:avLst/>
          </a:prstGeom>
        </p:spPr>
      </p:pic>
      <p:sp>
        <p:nvSpPr>
          <p:cNvPr id="4" name="TextBox 3"/>
          <p:cNvSpPr txBox="1"/>
          <p:nvPr/>
        </p:nvSpPr>
        <p:spPr>
          <a:xfrm>
            <a:off x="10530348" y="2167086"/>
            <a:ext cx="1327608"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scr</a:t>
            </a:r>
            <a:r>
              <a:rPr lang="en-GB" sz="2800" dirty="0" smtClean="0">
                <a:latin typeface="HfW cursive" panose="00000500000000000000" pitchFamily="2" charset="0"/>
              </a:rPr>
              <a:t>ew’</a:t>
            </a:r>
            <a:endParaRPr lang="en-GB" dirty="0"/>
          </a:p>
        </p:txBody>
      </p:sp>
    </p:spTree>
    <p:extLst>
      <p:ext uri="{BB962C8B-B14F-4D97-AF65-F5344CB8AC3E}">
        <p14:creationId xmlns:p14="http://schemas.microsoft.com/office/powerpoint/2010/main" val="716900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178350" y="5738769"/>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sk</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10322350" y="3223165"/>
            <a:ext cx="1738561" cy="3491373"/>
          </a:xfrm>
          <a:prstGeom prst="rect">
            <a:avLst/>
          </a:prstGeom>
        </p:spPr>
      </p:pic>
      <p:sp>
        <p:nvSpPr>
          <p:cNvPr id="4" name="TextBox 3"/>
          <p:cNvSpPr txBox="1"/>
          <p:nvPr/>
        </p:nvSpPr>
        <p:spPr>
          <a:xfrm>
            <a:off x="10680819" y="2649066"/>
            <a:ext cx="1055097"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sk</a:t>
            </a:r>
            <a:r>
              <a:rPr lang="en-GB" sz="2800" dirty="0" smtClean="0">
                <a:latin typeface="HfW cursive" panose="00000500000000000000" pitchFamily="2" charset="0"/>
              </a:rPr>
              <a:t>irt’</a:t>
            </a:r>
            <a:endParaRPr lang="en-GB" dirty="0"/>
          </a:p>
        </p:txBody>
      </p:sp>
    </p:spTree>
    <p:extLst>
      <p:ext uri="{BB962C8B-B14F-4D97-AF65-F5344CB8AC3E}">
        <p14:creationId xmlns:p14="http://schemas.microsoft.com/office/powerpoint/2010/main" val="31777078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163602" y="600424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sl</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667831" y="2208024"/>
            <a:ext cx="2276475" cy="4505325"/>
          </a:xfrm>
          <a:prstGeom prst="rect">
            <a:avLst/>
          </a:prstGeom>
        </p:spPr>
      </p:pic>
      <p:sp>
        <p:nvSpPr>
          <p:cNvPr id="4" name="TextBox 3"/>
          <p:cNvSpPr txBox="1"/>
          <p:nvPr/>
        </p:nvSpPr>
        <p:spPr>
          <a:xfrm>
            <a:off x="10307602" y="1684804"/>
            <a:ext cx="934871"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sl</a:t>
            </a:r>
            <a:r>
              <a:rPr lang="en-GB" sz="2800" dirty="0" smtClean="0">
                <a:latin typeface="HfW cursive" panose="00000500000000000000" pitchFamily="2" charset="0"/>
              </a:rPr>
              <a:t>ip’</a:t>
            </a:r>
            <a:endParaRPr lang="en-GB" dirty="0"/>
          </a:p>
        </p:txBody>
      </p:sp>
    </p:spTree>
    <p:extLst>
      <p:ext uri="{BB962C8B-B14F-4D97-AF65-F5344CB8AC3E}">
        <p14:creationId xmlns:p14="http://schemas.microsoft.com/office/powerpoint/2010/main" val="2080682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20802" y="4912859"/>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sp</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499719" y="2457450"/>
            <a:ext cx="2362200" cy="4400550"/>
          </a:xfrm>
          <a:prstGeom prst="rect">
            <a:avLst/>
          </a:prstGeom>
        </p:spPr>
      </p:pic>
      <p:sp>
        <p:nvSpPr>
          <p:cNvPr id="4" name="TextBox 3"/>
          <p:cNvSpPr txBox="1"/>
          <p:nvPr/>
        </p:nvSpPr>
        <p:spPr>
          <a:xfrm>
            <a:off x="10297361" y="1488078"/>
            <a:ext cx="1056700"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sp</a:t>
            </a:r>
            <a:r>
              <a:rPr lang="en-GB" sz="2800" dirty="0" smtClean="0">
                <a:latin typeface="HfW cursive" panose="00000500000000000000" pitchFamily="2" charset="0"/>
              </a:rPr>
              <a:t>in’</a:t>
            </a:r>
            <a:endParaRPr lang="en-GB" dirty="0"/>
          </a:p>
        </p:txBody>
      </p:sp>
    </p:spTree>
    <p:extLst>
      <p:ext uri="{BB962C8B-B14F-4D97-AF65-F5344CB8AC3E}">
        <p14:creationId xmlns:p14="http://schemas.microsoft.com/office/powerpoint/2010/main" val="228131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620802" y="4912859"/>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st</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10001250" y="2352675"/>
            <a:ext cx="2190750" cy="4505325"/>
          </a:xfrm>
          <a:prstGeom prst="rect">
            <a:avLst/>
          </a:prstGeom>
        </p:spPr>
      </p:pic>
      <p:sp>
        <p:nvSpPr>
          <p:cNvPr id="4" name="TextBox 3"/>
          <p:cNvSpPr txBox="1"/>
          <p:nvPr/>
        </p:nvSpPr>
        <p:spPr>
          <a:xfrm>
            <a:off x="9833138" y="1719918"/>
            <a:ext cx="1287532"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st</a:t>
            </a:r>
            <a:r>
              <a:rPr lang="en-GB" sz="2800" dirty="0" smtClean="0">
                <a:latin typeface="HfW cursive" panose="00000500000000000000" pitchFamily="2" charset="0"/>
              </a:rPr>
              <a:t>and’</a:t>
            </a:r>
            <a:endParaRPr lang="en-GB" dirty="0"/>
          </a:p>
        </p:txBody>
      </p:sp>
    </p:spTree>
    <p:extLst>
      <p:ext uri="{BB962C8B-B14F-4D97-AF65-F5344CB8AC3E}">
        <p14:creationId xmlns:p14="http://schemas.microsoft.com/office/powerpoint/2010/main" val="1834740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721150" y="5591285"/>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str</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865150" y="2054020"/>
            <a:ext cx="2171700" cy="4391025"/>
          </a:xfrm>
          <a:prstGeom prst="rect">
            <a:avLst/>
          </a:prstGeom>
        </p:spPr>
      </p:pic>
      <p:sp>
        <p:nvSpPr>
          <p:cNvPr id="4" name="TextBox 3"/>
          <p:cNvSpPr txBox="1"/>
          <p:nvPr/>
        </p:nvSpPr>
        <p:spPr>
          <a:xfrm>
            <a:off x="9865150" y="1159479"/>
            <a:ext cx="1298753"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str</a:t>
            </a:r>
            <a:r>
              <a:rPr lang="en-GB" sz="2800" dirty="0" smtClean="0">
                <a:latin typeface="HfW cursive" panose="00000500000000000000" pitchFamily="2" charset="0"/>
              </a:rPr>
              <a:t>ing’</a:t>
            </a:r>
            <a:endParaRPr lang="en-GB" dirty="0"/>
          </a:p>
        </p:txBody>
      </p:sp>
    </p:spTree>
    <p:extLst>
      <p:ext uri="{BB962C8B-B14F-4D97-AF65-F5344CB8AC3E}">
        <p14:creationId xmlns:p14="http://schemas.microsoft.com/office/powerpoint/2010/main" val="411361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016118" y="5694523"/>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tr</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736240" y="2352675"/>
            <a:ext cx="2276475" cy="4505325"/>
          </a:xfrm>
          <a:prstGeom prst="rect">
            <a:avLst/>
          </a:prstGeom>
        </p:spPr>
      </p:pic>
      <p:sp>
        <p:nvSpPr>
          <p:cNvPr id="4" name="TextBox 3"/>
          <p:cNvSpPr txBox="1"/>
          <p:nvPr/>
        </p:nvSpPr>
        <p:spPr>
          <a:xfrm>
            <a:off x="10160118" y="1469195"/>
            <a:ext cx="1159292"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tr</a:t>
            </a:r>
            <a:r>
              <a:rPr lang="en-GB" sz="2800" dirty="0" smtClean="0">
                <a:latin typeface="HfW cursive" panose="00000500000000000000" pitchFamily="2" charset="0"/>
              </a:rPr>
              <a:t>uck’</a:t>
            </a:r>
            <a:endParaRPr lang="en-GB" dirty="0"/>
          </a:p>
        </p:txBody>
      </p:sp>
    </p:spTree>
    <p:extLst>
      <p:ext uri="{BB962C8B-B14F-4D97-AF65-F5344CB8AC3E}">
        <p14:creationId xmlns:p14="http://schemas.microsoft.com/office/powerpoint/2010/main" val="1944094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839138" y="5429053"/>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err="1" smtClean="0">
                <a:solidFill>
                  <a:srgbClr val="660066"/>
                </a:solidFill>
                <a:latin typeface="CCW Precursive 1" panose="03050602040000000000" pitchFamily="66" charset="0"/>
                <a:ea typeface="Arial"/>
                <a:cs typeface="Arial"/>
                <a:sym typeface="Arial"/>
              </a:rPr>
              <a:t>tw</a:t>
            </a:r>
            <a:endParaRPr sz="41300" dirty="0">
              <a:solidFill>
                <a:srgbClr val="660066"/>
              </a:solidFill>
              <a:latin typeface="CCW Precursive 1" panose="03050602040000000000" pitchFamily="66" charset="0"/>
              <a:ea typeface="Arial"/>
              <a:cs typeface="Arial"/>
              <a:sym typeface="Arial"/>
            </a:endParaRPr>
          </a:p>
        </p:txBody>
      </p:sp>
      <p:pic>
        <p:nvPicPr>
          <p:cNvPr id="3" name="Picture 2"/>
          <p:cNvPicPr>
            <a:picLocks noChangeAspect="1"/>
          </p:cNvPicPr>
          <p:nvPr/>
        </p:nvPicPr>
        <p:blipFill>
          <a:blip r:embed="rId3"/>
          <a:stretch>
            <a:fillRect/>
          </a:stretch>
        </p:blipFill>
        <p:spPr>
          <a:xfrm>
            <a:off x="9915525" y="2099181"/>
            <a:ext cx="2276475" cy="4562475"/>
          </a:xfrm>
          <a:prstGeom prst="rect">
            <a:avLst/>
          </a:prstGeom>
        </p:spPr>
      </p:pic>
      <p:sp>
        <p:nvSpPr>
          <p:cNvPr id="4" name="TextBox 3"/>
          <p:cNvSpPr txBox="1"/>
          <p:nvPr/>
        </p:nvSpPr>
        <p:spPr>
          <a:xfrm>
            <a:off x="10422018" y="1575961"/>
            <a:ext cx="1098378" cy="523220"/>
          </a:xfrm>
          <a:prstGeom prst="rect">
            <a:avLst/>
          </a:prstGeom>
          <a:noFill/>
        </p:spPr>
        <p:txBody>
          <a:bodyPr wrap="none" rtlCol="0">
            <a:spAutoFit/>
          </a:bodyPr>
          <a:lstStyle/>
          <a:p>
            <a:r>
              <a:rPr lang="en-GB" sz="2800" dirty="0" smtClean="0">
                <a:latin typeface="HfW cursive" panose="00000500000000000000" pitchFamily="2" charset="0"/>
              </a:rPr>
              <a:t>‘</a:t>
            </a:r>
            <a:r>
              <a:rPr lang="en-GB" sz="2800" b="1" u="sng" dirty="0" smtClean="0">
                <a:latin typeface="HfW cursive" panose="00000500000000000000" pitchFamily="2" charset="0"/>
              </a:rPr>
              <a:t>tw</a:t>
            </a:r>
            <a:r>
              <a:rPr lang="en-GB" sz="2800" dirty="0" smtClean="0">
                <a:latin typeface="HfW cursive" panose="00000500000000000000" pitchFamily="2" charset="0"/>
              </a:rPr>
              <a:t>in’</a:t>
            </a:r>
            <a:endParaRPr lang="en-GB" dirty="0"/>
          </a:p>
        </p:txBody>
      </p:sp>
    </p:spTree>
    <p:extLst>
      <p:ext uri="{BB962C8B-B14F-4D97-AF65-F5344CB8AC3E}">
        <p14:creationId xmlns:p14="http://schemas.microsoft.com/office/powerpoint/2010/main" val="2544485720"/>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396</TotalTime>
  <Words>95</Words>
  <Application>Microsoft Office PowerPoint</Application>
  <PresentationFormat>Widescreen</PresentationFormat>
  <Paragraphs>46</Paragraphs>
  <Slides>24</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CCW Precursive 1</vt:lpstr>
      <vt:lpstr>Comic Sans MS</vt:lpstr>
      <vt:lpstr>HfW cursive</vt:lpstr>
      <vt:lpstr>Wingdings</vt:lpstr>
      <vt:lpstr>Office Theme</vt:lpstr>
      <vt:lpstr>Phonics learning- Week 12   This week we are going to be recapping all of the digraphs, trigraphs and consonant blends that we have been learning throughout our ‘home learning time’ and previously in school.     I have made separate slides for single sounds, digraphs &amp; trigraphs and consonant blends. This will be a great assessment tool to see how well your child has retained the sounds and see which they still need to practise. Please choose the appropriate sounds to focus on for your child’s phonics ability.  </vt:lpstr>
      <vt:lpstr>Consonant Blends Flashcards  Go through the slides one by one asking your child to say the blend.</vt:lpstr>
      <vt:lpstr>bl</vt:lpstr>
      <vt:lpstr>br</vt:lpstr>
      <vt:lpstr>cl</vt:lpstr>
      <vt:lpstr>cr</vt:lpstr>
      <vt:lpstr>dr</vt:lpstr>
      <vt:lpstr>fl</vt:lpstr>
      <vt:lpstr>fr</vt:lpstr>
      <vt:lpstr>gl</vt:lpstr>
      <vt:lpstr>gr</vt:lpstr>
      <vt:lpstr>sm</vt:lpstr>
      <vt:lpstr>sn</vt:lpstr>
      <vt:lpstr>pl</vt:lpstr>
      <vt:lpstr>pr</vt:lpstr>
      <vt:lpstr>sc</vt:lpstr>
      <vt:lpstr>scr</vt:lpstr>
      <vt:lpstr>sk</vt:lpstr>
      <vt:lpstr>sl</vt:lpstr>
      <vt:lpstr>sp</vt:lpstr>
      <vt:lpstr>st</vt:lpstr>
      <vt:lpstr>str</vt:lpstr>
      <vt:lpstr>tr</vt:lpstr>
      <vt:lpstr>tw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learning</dc:title>
  <dc:creator>Knight R</dc:creator>
  <cp:lastModifiedBy>Knight R</cp:lastModifiedBy>
  <cp:revision>54</cp:revision>
  <dcterms:created xsi:type="dcterms:W3CDTF">2020-04-17T12:03:34Z</dcterms:created>
  <dcterms:modified xsi:type="dcterms:W3CDTF">2020-07-02T14:33:47Z</dcterms:modified>
</cp:coreProperties>
</file>