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29"/>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ADBFB8-F604-48A4-B1B5-3C8DEBD4D5BA}"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13761B-3625-4061-80A2-7A65B648E6AD}" type="slidenum">
              <a:rPr lang="en-US" smtClean="0"/>
              <a:t>‹#›</a:t>
            </a:fld>
            <a:endParaRPr lang="en-US"/>
          </a:p>
        </p:txBody>
      </p:sp>
    </p:spTree>
    <p:extLst>
      <p:ext uri="{BB962C8B-B14F-4D97-AF65-F5344CB8AC3E}">
        <p14:creationId xmlns:p14="http://schemas.microsoft.com/office/powerpoint/2010/main" val="1252464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2"/>
        <p:cNvGrpSpPr/>
        <p:nvPr/>
      </p:nvGrpSpPr>
      <p:grpSpPr>
        <a:xfrm>
          <a:off x="0" y="0"/>
          <a:ext cx="0" cy="0"/>
          <a:chOff x="0" y="0"/>
          <a:chExt cx="0" cy="0"/>
        </a:xfrm>
      </p:grpSpPr>
      <p:sp>
        <p:nvSpPr>
          <p:cNvPr id="1073" name="Google Shape;1073;g7532476b6e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4" name="Google Shape;1074;g7532476b6e_0_1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98040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8"/>
        <p:cNvGrpSpPr/>
        <p:nvPr/>
      </p:nvGrpSpPr>
      <p:grpSpPr>
        <a:xfrm>
          <a:off x="0" y="0"/>
          <a:ext cx="0" cy="0"/>
          <a:chOff x="0" y="0"/>
          <a:chExt cx="0" cy="0"/>
        </a:xfrm>
      </p:grpSpPr>
      <p:sp>
        <p:nvSpPr>
          <p:cNvPr id="1079" name="Google Shape;107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0" name="Google Shape;108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55468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2"/>
        <p:cNvGrpSpPr/>
        <p:nvPr/>
      </p:nvGrpSpPr>
      <p:grpSpPr>
        <a:xfrm>
          <a:off x="0" y="0"/>
          <a:ext cx="0" cy="0"/>
          <a:chOff x="0" y="0"/>
          <a:chExt cx="0" cy="0"/>
        </a:xfrm>
      </p:grpSpPr>
      <p:sp>
        <p:nvSpPr>
          <p:cNvPr id="1093" name="Google Shape;1093;g850e332147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4" name="Google Shape;1094;g850e332147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78434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9"/>
        <p:cNvGrpSpPr/>
        <p:nvPr/>
      </p:nvGrpSpPr>
      <p:grpSpPr>
        <a:xfrm>
          <a:off x="0" y="0"/>
          <a:ext cx="0" cy="0"/>
          <a:chOff x="0" y="0"/>
          <a:chExt cx="0" cy="0"/>
        </a:xfrm>
      </p:grpSpPr>
      <p:sp>
        <p:nvSpPr>
          <p:cNvPr id="1100" name="Google Shape;1100;g7532476b6e_0_50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01" name="Google Shape;1101;g7532476b6e_0_5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85116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7"/>
        <p:cNvGrpSpPr/>
        <p:nvPr/>
      </p:nvGrpSpPr>
      <p:grpSpPr>
        <a:xfrm>
          <a:off x="0" y="0"/>
          <a:ext cx="0" cy="0"/>
          <a:chOff x="0" y="0"/>
          <a:chExt cx="0" cy="0"/>
        </a:xfrm>
      </p:grpSpPr>
      <p:sp>
        <p:nvSpPr>
          <p:cNvPr id="1108" name="Google Shape;1108;g7532476b6e_0_9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9" name="Google Shape;1109;g7532476b6e_0_9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50464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2"/>
        <p:cNvGrpSpPr/>
        <p:nvPr/>
      </p:nvGrpSpPr>
      <p:grpSpPr>
        <a:xfrm>
          <a:off x="0" y="0"/>
          <a:ext cx="0" cy="0"/>
          <a:chOff x="0" y="0"/>
          <a:chExt cx="0" cy="0"/>
        </a:xfrm>
      </p:grpSpPr>
      <p:sp>
        <p:nvSpPr>
          <p:cNvPr id="1113" name="Google Shape;1113;g852eef12fb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4" name="Google Shape;1114;g852eef12fb_0_1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48025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Google Shape;1126;g852eef12fb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7" name="Google Shape;1127;g852eef12fb_0_1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80828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5"/>
        <p:cNvGrpSpPr/>
        <p:nvPr/>
      </p:nvGrpSpPr>
      <p:grpSpPr>
        <a:xfrm>
          <a:off x="0" y="0"/>
          <a:ext cx="0" cy="0"/>
          <a:chOff x="0" y="0"/>
          <a:chExt cx="0" cy="0"/>
        </a:xfrm>
      </p:grpSpPr>
      <p:sp>
        <p:nvSpPr>
          <p:cNvPr id="1146" name="Google Shape;1146;g852eef12fb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7" name="Google Shape;1147;g852eef12fb_0_1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41908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6"/>
        <p:cNvGrpSpPr/>
        <p:nvPr/>
      </p:nvGrpSpPr>
      <p:grpSpPr>
        <a:xfrm>
          <a:off x="0" y="0"/>
          <a:ext cx="0" cy="0"/>
          <a:chOff x="0" y="0"/>
          <a:chExt cx="0" cy="0"/>
        </a:xfrm>
      </p:grpSpPr>
      <p:sp>
        <p:nvSpPr>
          <p:cNvPr id="1157" name="Google Shape;1157;g852eef12fb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8" name="Google Shape;1158;g852eef12fb_0_1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80727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5"/>
        <p:cNvGrpSpPr/>
        <p:nvPr/>
      </p:nvGrpSpPr>
      <p:grpSpPr>
        <a:xfrm>
          <a:off x="0" y="0"/>
          <a:ext cx="0" cy="0"/>
          <a:chOff x="0" y="0"/>
          <a:chExt cx="0" cy="0"/>
        </a:xfrm>
      </p:grpSpPr>
      <p:sp>
        <p:nvSpPr>
          <p:cNvPr id="1166" name="Google Shape;1166;g852eef12fb_0_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7" name="Google Shape;1167;g852eef12fb_0_1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69923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9"/>
        <p:cNvGrpSpPr/>
        <p:nvPr/>
      </p:nvGrpSpPr>
      <p:grpSpPr>
        <a:xfrm>
          <a:off x="0" y="0"/>
          <a:ext cx="0" cy="0"/>
          <a:chOff x="0" y="0"/>
          <a:chExt cx="0" cy="0"/>
        </a:xfrm>
      </p:grpSpPr>
      <p:sp>
        <p:nvSpPr>
          <p:cNvPr id="1180" name="Google Shape;1180;g7532476b6e_0_8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1" name="Google Shape;1181;g7532476b6e_0_8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16739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6"/>
        <p:cNvGrpSpPr/>
        <p:nvPr/>
      </p:nvGrpSpPr>
      <p:grpSpPr>
        <a:xfrm>
          <a:off x="0" y="0"/>
          <a:ext cx="0" cy="0"/>
          <a:chOff x="0" y="0"/>
          <a:chExt cx="0" cy="0"/>
        </a:xfrm>
      </p:grpSpPr>
      <p:sp>
        <p:nvSpPr>
          <p:cNvPr id="1187" name="Google Shape;1187;g852dc5fb68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8" name="Google Shape;1188;g852dc5fb68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4748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4"/>
        <p:cNvGrpSpPr/>
        <p:nvPr/>
      </p:nvGrpSpPr>
      <p:grpSpPr>
        <a:xfrm>
          <a:off x="0" y="0"/>
          <a:ext cx="0" cy="0"/>
          <a:chOff x="0" y="0"/>
          <a:chExt cx="0" cy="0"/>
        </a:xfrm>
      </p:grpSpPr>
      <p:sp>
        <p:nvSpPr>
          <p:cNvPr id="1195" name="Google Shape;1195;g781a3aa58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6" name="Google Shape;1196;g781a3aa58f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9130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0"/>
        <p:cNvGrpSpPr/>
        <p:nvPr/>
      </p:nvGrpSpPr>
      <p:grpSpPr>
        <a:xfrm>
          <a:off x="0" y="0"/>
          <a:ext cx="0" cy="0"/>
          <a:chOff x="0" y="0"/>
          <a:chExt cx="0" cy="0"/>
        </a:xfrm>
      </p:grpSpPr>
      <p:sp>
        <p:nvSpPr>
          <p:cNvPr id="1201" name="Google Shape;1201;g781a3aa58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2" name="Google Shape;1202;g781a3aa58f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789363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6"/>
        <p:cNvGrpSpPr/>
        <p:nvPr/>
      </p:nvGrpSpPr>
      <p:grpSpPr>
        <a:xfrm>
          <a:off x="0" y="0"/>
          <a:ext cx="0" cy="0"/>
          <a:chOff x="0" y="0"/>
          <a:chExt cx="0" cy="0"/>
        </a:xfrm>
      </p:grpSpPr>
      <p:sp>
        <p:nvSpPr>
          <p:cNvPr id="1207" name="Google Shape;1207;g781a3aa58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8" name="Google Shape;1208;g781a3aa58f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903935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2"/>
        <p:cNvGrpSpPr/>
        <p:nvPr/>
      </p:nvGrpSpPr>
      <p:grpSpPr>
        <a:xfrm>
          <a:off x="0" y="0"/>
          <a:ext cx="0" cy="0"/>
          <a:chOff x="0" y="0"/>
          <a:chExt cx="0" cy="0"/>
        </a:xfrm>
      </p:grpSpPr>
      <p:sp>
        <p:nvSpPr>
          <p:cNvPr id="1213" name="Google Shape;1213;g77cfd65ca1_0_6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4" name="Google Shape;1214;g77cfd65ca1_0_6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76793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0"/>
        <p:cNvGrpSpPr/>
        <p:nvPr/>
      </p:nvGrpSpPr>
      <p:grpSpPr>
        <a:xfrm>
          <a:off x="0" y="0"/>
          <a:ext cx="0" cy="0"/>
          <a:chOff x="0" y="0"/>
          <a:chExt cx="0" cy="0"/>
        </a:xfrm>
      </p:grpSpPr>
      <p:sp>
        <p:nvSpPr>
          <p:cNvPr id="1221" name="Google Shape;1221;g77cfd65ca1_0_7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2" name="Google Shape;1222;g77cfd65ca1_0_7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2230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p:cNvGrpSpPr/>
        <p:nvPr/>
      </p:nvGrpSpPr>
      <p:grpSpPr>
        <a:xfrm>
          <a:off x="0" y="0"/>
          <a:ext cx="0" cy="0"/>
          <a:chOff x="0" y="0"/>
          <a:chExt cx="0" cy="0"/>
        </a:xfrm>
      </p:grpSpPr>
      <p:sp>
        <p:nvSpPr>
          <p:cNvPr id="1227" name="Google Shape;1227;g77cfd65ca1_0_7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8" name="Google Shape;1228;g77cfd65ca1_0_7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2132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3"/>
        <p:cNvGrpSpPr/>
        <p:nvPr/>
      </p:nvGrpSpPr>
      <p:grpSpPr>
        <a:xfrm>
          <a:off x="0" y="0"/>
          <a:ext cx="0" cy="0"/>
          <a:chOff x="0" y="0"/>
          <a:chExt cx="0" cy="0"/>
        </a:xfrm>
      </p:grpSpPr>
      <p:sp>
        <p:nvSpPr>
          <p:cNvPr id="1234" name="Google Shape;1234;g77cfd65ca1_0_8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5" name="Google Shape;1235;g77cfd65ca1_0_8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30456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0"/>
        <p:cNvGrpSpPr/>
        <p:nvPr/>
      </p:nvGrpSpPr>
      <p:grpSpPr>
        <a:xfrm>
          <a:off x="0" y="0"/>
          <a:ext cx="0" cy="0"/>
          <a:chOff x="0" y="0"/>
          <a:chExt cx="0" cy="0"/>
        </a:xfrm>
      </p:grpSpPr>
      <p:sp>
        <p:nvSpPr>
          <p:cNvPr id="1241" name="Google Shape;1241;g77cfd65ca1_0_8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2" name="Google Shape;1242;g77cfd65ca1_0_8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66576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7"/>
        <p:cNvGrpSpPr/>
        <p:nvPr/>
      </p:nvGrpSpPr>
      <p:grpSpPr>
        <a:xfrm>
          <a:off x="0" y="0"/>
          <a:ext cx="0" cy="0"/>
          <a:chOff x="0" y="0"/>
          <a:chExt cx="0" cy="0"/>
        </a:xfrm>
      </p:grpSpPr>
      <p:sp>
        <p:nvSpPr>
          <p:cNvPr id="1248" name="Google Shape;1248;g7532476b6e_0_1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9" name="Google Shape;1249;g7532476b6e_0_11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861164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77dde0620e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77dde0620e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04716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0"/>
        <p:cNvGrpSpPr/>
        <p:nvPr/>
      </p:nvGrpSpPr>
      <p:grpSpPr>
        <a:xfrm>
          <a:off x="0" y="0"/>
          <a:ext cx="0" cy="0"/>
          <a:chOff x="0" y="0"/>
          <a:chExt cx="0" cy="0"/>
        </a:xfrm>
      </p:grpSpPr>
      <p:sp>
        <p:nvSpPr>
          <p:cNvPr id="1261" name="Google Shape;1261;g78029573bc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2" name="Google Shape;1262;g78029573bc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54025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9"/>
        <p:cNvGrpSpPr/>
        <p:nvPr/>
      </p:nvGrpSpPr>
      <p:grpSpPr>
        <a:xfrm>
          <a:off x="0" y="0"/>
          <a:ext cx="0" cy="0"/>
          <a:chOff x="0" y="0"/>
          <a:chExt cx="0" cy="0"/>
        </a:xfrm>
      </p:grpSpPr>
      <p:sp>
        <p:nvSpPr>
          <p:cNvPr id="1270" name="Google Shape;1270;g78029573b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1" name="Google Shape;1271;g78029573bc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376949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5"/>
        <p:cNvGrpSpPr/>
        <p:nvPr/>
      </p:nvGrpSpPr>
      <p:grpSpPr>
        <a:xfrm>
          <a:off x="0" y="0"/>
          <a:ext cx="0" cy="0"/>
          <a:chOff x="0" y="0"/>
          <a:chExt cx="0" cy="0"/>
        </a:xfrm>
      </p:grpSpPr>
      <p:sp>
        <p:nvSpPr>
          <p:cNvPr id="1276" name="Google Shape;1276;g78029573bc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7" name="Google Shape;1277;g78029573bc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5168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4"/>
        <p:cNvGrpSpPr/>
        <p:nvPr/>
      </p:nvGrpSpPr>
      <p:grpSpPr>
        <a:xfrm>
          <a:off x="0" y="0"/>
          <a:ext cx="0" cy="0"/>
          <a:chOff x="0" y="0"/>
          <a:chExt cx="0" cy="0"/>
        </a:xfrm>
      </p:grpSpPr>
      <p:sp>
        <p:nvSpPr>
          <p:cNvPr id="1285" name="Google Shape;1285;g78029573bc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6" name="Google Shape;1286;g78029573bc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2150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871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82920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4"/>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7558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8735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75251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47030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8"/>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8"/>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8"/>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4802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9"/>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81249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0"/>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10"/>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6086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56284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37"/>
        <p:cNvGrpSpPr/>
        <p:nvPr/>
      </p:nvGrpSpPr>
      <p:grpSpPr>
        <a:xfrm>
          <a:off x="0" y="0"/>
          <a:ext cx="0" cy="0"/>
          <a:chOff x="0" y="0"/>
          <a:chExt cx="0" cy="0"/>
        </a:xfrm>
      </p:grpSpPr>
      <p:sp>
        <p:nvSpPr>
          <p:cNvPr id="138" name="Google Shape;138;p35"/>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39" name="Google Shape;139;p35"/>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40" name="Google Shape;140;p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0739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1"/>
        <p:cNvGrpSpPr/>
        <p:nvPr/>
      </p:nvGrpSpPr>
      <p:grpSpPr>
        <a:xfrm>
          <a:off x="0" y="0"/>
          <a:ext cx="0" cy="0"/>
          <a:chOff x="0" y="0"/>
          <a:chExt cx="0" cy="0"/>
        </a:xfrm>
      </p:grpSpPr>
      <p:sp>
        <p:nvSpPr>
          <p:cNvPr id="142" name="Google Shape;142;p3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3" name="Google Shape;143;p3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44" name="Google Shape;144;p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4756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45"/>
        <p:cNvGrpSpPr/>
        <p:nvPr/>
      </p:nvGrpSpPr>
      <p:grpSpPr>
        <a:xfrm>
          <a:off x="0" y="0"/>
          <a:ext cx="0" cy="0"/>
          <a:chOff x="0" y="0"/>
          <a:chExt cx="0" cy="0"/>
        </a:xfrm>
      </p:grpSpPr>
      <p:sp>
        <p:nvSpPr>
          <p:cNvPr id="146" name="Google Shape;146;p3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7" name="Google Shape;147;p3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48" name="Google Shape;148;p3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49" name="Google Shape;149;p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21659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50"/>
        <p:cNvGrpSpPr/>
        <p:nvPr/>
      </p:nvGrpSpPr>
      <p:grpSpPr>
        <a:xfrm>
          <a:off x="0" y="0"/>
          <a:ext cx="0" cy="0"/>
          <a:chOff x="0" y="0"/>
          <a:chExt cx="0" cy="0"/>
        </a:xfrm>
      </p:grpSpPr>
      <p:sp>
        <p:nvSpPr>
          <p:cNvPr id="151" name="Google Shape;151;p3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4062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3"/>
        <p:cNvGrpSpPr/>
        <p:nvPr/>
      </p:nvGrpSpPr>
      <p:grpSpPr>
        <a:xfrm>
          <a:off x="0" y="0"/>
          <a:ext cx="0" cy="0"/>
          <a:chOff x="0" y="0"/>
          <a:chExt cx="0" cy="0"/>
        </a:xfrm>
      </p:grpSpPr>
      <p:sp>
        <p:nvSpPr>
          <p:cNvPr id="154" name="Google Shape;154;p3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55" name="Google Shape;155;p3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56" name="Google Shape;156;p3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43375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57"/>
        <p:cNvGrpSpPr/>
        <p:nvPr/>
      </p:nvGrpSpPr>
      <p:grpSpPr>
        <a:xfrm>
          <a:off x="0" y="0"/>
          <a:ext cx="0" cy="0"/>
          <a:chOff x="0" y="0"/>
          <a:chExt cx="0" cy="0"/>
        </a:xfrm>
      </p:grpSpPr>
      <p:sp>
        <p:nvSpPr>
          <p:cNvPr id="158" name="Google Shape;158;p4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59" name="Google Shape;159;p4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77445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0"/>
        <p:cNvGrpSpPr/>
        <p:nvPr/>
      </p:nvGrpSpPr>
      <p:grpSpPr>
        <a:xfrm>
          <a:off x="0" y="0"/>
          <a:ext cx="0" cy="0"/>
          <a:chOff x="0" y="0"/>
          <a:chExt cx="0" cy="0"/>
        </a:xfrm>
      </p:grpSpPr>
      <p:sp>
        <p:nvSpPr>
          <p:cNvPr id="161" name="Google Shape;161;p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62" name="Google Shape;162;p4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63" name="Google Shape;163;p4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64" name="Google Shape;164;p4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5" name="Google Shape;165;p4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93268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6"/>
        <p:cNvGrpSpPr/>
        <p:nvPr/>
      </p:nvGrpSpPr>
      <p:grpSpPr>
        <a:xfrm>
          <a:off x="0" y="0"/>
          <a:ext cx="0" cy="0"/>
          <a:chOff x="0" y="0"/>
          <a:chExt cx="0" cy="0"/>
        </a:xfrm>
      </p:grpSpPr>
      <p:sp>
        <p:nvSpPr>
          <p:cNvPr id="167" name="Google Shape;167;p4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8" name="Google Shape;168;p4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150722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69"/>
        <p:cNvGrpSpPr/>
        <p:nvPr/>
      </p:nvGrpSpPr>
      <p:grpSpPr>
        <a:xfrm>
          <a:off x="0" y="0"/>
          <a:ext cx="0" cy="0"/>
          <a:chOff x="0" y="0"/>
          <a:chExt cx="0" cy="0"/>
        </a:xfrm>
      </p:grpSpPr>
      <p:sp>
        <p:nvSpPr>
          <p:cNvPr id="170" name="Google Shape;170;p43"/>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71" name="Google Shape;171;p4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72" name="Google Shape;172;p4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825522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3"/>
        <p:cNvGrpSpPr/>
        <p:nvPr/>
      </p:nvGrpSpPr>
      <p:grpSpPr>
        <a:xfrm>
          <a:off x="0" y="0"/>
          <a:ext cx="0" cy="0"/>
          <a:chOff x="0" y="0"/>
          <a:chExt cx="0" cy="0"/>
        </a:xfrm>
      </p:grpSpPr>
      <p:sp>
        <p:nvSpPr>
          <p:cNvPr id="174" name="Google Shape;174;p4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1840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1775712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3"/>
        <p:cNvGrpSpPr/>
        <p:nvPr/>
      </p:nvGrpSpPr>
      <p:grpSpPr>
        <a:xfrm>
          <a:off x="0" y="0"/>
          <a:ext cx="0" cy="0"/>
          <a:chOff x="0" y="0"/>
          <a:chExt cx="0" cy="0"/>
        </a:xfrm>
      </p:grpSpPr>
      <p:sp>
        <p:nvSpPr>
          <p:cNvPr id="134" name="Google Shape;134;p3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35" name="Google Shape;135;p3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36" name="Google Shape;136;p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10219801"/>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readon.myon.co.uk/reader/index.html?a=aas_aamag_s16"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hyperlink" Target="https://canalrivertrust.org.uk/explorers/games/build-a-canal" TargetMode="External"/><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75"/>
        <p:cNvGrpSpPr/>
        <p:nvPr/>
      </p:nvGrpSpPr>
      <p:grpSpPr>
        <a:xfrm>
          <a:off x="0" y="0"/>
          <a:ext cx="0" cy="0"/>
          <a:chOff x="0" y="0"/>
          <a:chExt cx="0" cy="0"/>
        </a:xfrm>
      </p:grpSpPr>
      <p:sp>
        <p:nvSpPr>
          <p:cNvPr id="1076" name="Google Shape;1076;p16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4</a:t>
            </a:r>
            <a:r>
              <a:rPr lang="en-GB" u="sng" baseline="30000"/>
              <a:t>th</a:t>
            </a:r>
            <a:r>
              <a:rPr lang="en-GB" u="sng"/>
              <a:t> June</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077" name="Google Shape;1077;p168"/>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1385791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1"/>
        <p:cNvGrpSpPr/>
        <p:nvPr/>
      </p:nvGrpSpPr>
      <p:grpSpPr>
        <a:xfrm>
          <a:off x="0" y="0"/>
          <a:ext cx="0" cy="0"/>
          <a:chOff x="0" y="0"/>
          <a:chExt cx="0" cy="0"/>
        </a:xfrm>
      </p:grpSpPr>
      <p:sp>
        <p:nvSpPr>
          <p:cNvPr id="1082" name="Google Shape;1082;p169"/>
          <p:cNvSpPr/>
          <p:nvPr/>
        </p:nvSpPr>
        <p:spPr>
          <a:xfrm>
            <a:off x="198800" y="523200"/>
            <a:ext cx="6138800" cy="49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83" name="Google Shape;1083;p169"/>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27 + 4 +20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2. 217 + __ = 300</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3. Which of these is NOT a multiple of 3:      13, 24, 27,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4. Insert the correct symbol (&lt;,&gt;,=)</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⅗   	  ½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5. Order these angles from smallest to largest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6. If I cut 87 cm from a 2m plank of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152396"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a:t>
            </a: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wood, how much have I got left?</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84" name="Google Shape;1084;p169"/>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Morning  Maths </a:t>
            </a:r>
            <a:r>
              <a:rPr kumimoji="0" lang="en-GB" sz="2400" b="1" i="0" u="sng" strike="noStrike" kern="0" cap="none" spc="0" normalizeH="0" baseline="0" noProof="0">
                <a:ln>
                  <a:noFill/>
                </a:ln>
                <a:solidFill>
                  <a:srgbClr val="000000"/>
                </a:solidFill>
                <a:effectLst/>
                <a:uLnTx/>
                <a:uFillTx/>
                <a:latin typeface="Arial"/>
                <a:ea typeface="Arial"/>
                <a:cs typeface="Arial"/>
                <a:sym typeface="Arial"/>
              </a:rPr>
              <a:t>04.06.20</a:t>
            </a:r>
            <a:endParaRPr kumimoji="0" sz="2400" b="1" i="0" u="sng" strike="noStrike" kern="0" cap="none" spc="0" normalizeH="0" baseline="0" noProof="0">
              <a:ln>
                <a:noFill/>
              </a:ln>
              <a:solidFill>
                <a:srgbClr val="000000"/>
              </a:solidFill>
              <a:effectLst/>
              <a:uLnTx/>
              <a:uFillTx/>
              <a:latin typeface="Arial"/>
              <a:ea typeface="Arial"/>
              <a:cs typeface="Arial"/>
              <a:sym typeface="Arial"/>
            </a:endParaRPr>
          </a:p>
        </p:txBody>
      </p:sp>
      <p:sp>
        <p:nvSpPr>
          <p:cNvPr id="1085" name="Google Shape;1085;p169"/>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7. What is the fewest pieces of fruit eaten by pupils?</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8. 58 x 3</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9. This shows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half of a regular</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octagon. What is the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perimeter of the</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complete octagon?</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10. Use just 8s to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make  56. Use the same pattern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to make 42 just using 7s.</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Once you have found the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pattern, what would the 3s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make?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86" name="Google Shape;1086;p169"/>
          <p:cNvSpPr/>
          <p:nvPr/>
        </p:nvSpPr>
        <p:spPr>
          <a:xfrm>
            <a:off x="1848967" y="3194167"/>
            <a:ext cx="285600" cy="26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087" name="Google Shape;1087;p169"/>
          <p:cNvPicPr preferRelativeResize="0"/>
          <p:nvPr/>
        </p:nvPicPr>
        <p:blipFill rotWithShape="1">
          <a:blip r:embed="rId3">
            <a:alphaModFix/>
          </a:blip>
          <a:srcRect/>
          <a:stretch/>
        </p:blipFill>
        <p:spPr>
          <a:xfrm>
            <a:off x="2134567" y="4020234"/>
            <a:ext cx="4259733" cy="1300300"/>
          </a:xfrm>
          <a:prstGeom prst="rect">
            <a:avLst/>
          </a:prstGeom>
          <a:noFill/>
          <a:ln>
            <a:noFill/>
          </a:ln>
        </p:spPr>
      </p:pic>
      <p:pic>
        <p:nvPicPr>
          <p:cNvPr id="1088" name="Google Shape;1088;p169"/>
          <p:cNvPicPr preferRelativeResize="0"/>
          <p:nvPr/>
        </p:nvPicPr>
        <p:blipFill rotWithShape="1">
          <a:blip r:embed="rId4">
            <a:alphaModFix/>
          </a:blip>
          <a:srcRect/>
          <a:stretch/>
        </p:blipFill>
        <p:spPr>
          <a:xfrm>
            <a:off x="5405967" y="5762096"/>
            <a:ext cx="1009667" cy="847133"/>
          </a:xfrm>
          <a:prstGeom prst="rect">
            <a:avLst/>
          </a:prstGeom>
          <a:noFill/>
          <a:ln>
            <a:noFill/>
          </a:ln>
        </p:spPr>
      </p:pic>
      <p:pic>
        <p:nvPicPr>
          <p:cNvPr id="1089" name="Google Shape;1089;p169"/>
          <p:cNvPicPr preferRelativeResize="0"/>
          <p:nvPr/>
        </p:nvPicPr>
        <p:blipFill rotWithShape="1">
          <a:blip r:embed="rId5">
            <a:alphaModFix/>
          </a:blip>
          <a:srcRect/>
          <a:stretch/>
        </p:blipFill>
        <p:spPr>
          <a:xfrm>
            <a:off x="9133015" y="723231"/>
            <a:ext cx="2772619" cy="2134733"/>
          </a:xfrm>
          <a:prstGeom prst="rect">
            <a:avLst/>
          </a:prstGeom>
          <a:noFill/>
          <a:ln>
            <a:noFill/>
          </a:ln>
        </p:spPr>
      </p:pic>
      <p:pic>
        <p:nvPicPr>
          <p:cNvPr id="1090" name="Google Shape;1090;p169"/>
          <p:cNvPicPr preferRelativeResize="0"/>
          <p:nvPr/>
        </p:nvPicPr>
        <p:blipFill rotWithShape="1">
          <a:blip r:embed="rId6">
            <a:alphaModFix/>
          </a:blip>
          <a:srcRect l="51647"/>
          <a:stretch/>
        </p:blipFill>
        <p:spPr>
          <a:xfrm>
            <a:off x="10226700" y="2957984"/>
            <a:ext cx="935200" cy="1787000"/>
          </a:xfrm>
          <a:prstGeom prst="rect">
            <a:avLst/>
          </a:prstGeom>
          <a:noFill/>
          <a:ln>
            <a:noFill/>
          </a:ln>
        </p:spPr>
      </p:pic>
      <p:pic>
        <p:nvPicPr>
          <p:cNvPr id="1091" name="Google Shape;1091;p169"/>
          <p:cNvPicPr preferRelativeResize="0"/>
          <p:nvPr/>
        </p:nvPicPr>
        <p:blipFill rotWithShape="1">
          <a:blip r:embed="rId7">
            <a:alphaModFix/>
          </a:blip>
          <a:srcRect/>
          <a:stretch/>
        </p:blipFill>
        <p:spPr>
          <a:xfrm>
            <a:off x="11011018" y="5157418"/>
            <a:ext cx="1079500" cy="1536700"/>
          </a:xfrm>
          <a:prstGeom prst="rect">
            <a:avLst/>
          </a:prstGeom>
          <a:noFill/>
          <a:ln>
            <a:noFill/>
          </a:ln>
        </p:spPr>
      </p:pic>
    </p:spTree>
    <p:extLst>
      <p:ext uri="{BB962C8B-B14F-4D97-AF65-F5344CB8AC3E}">
        <p14:creationId xmlns:p14="http://schemas.microsoft.com/office/powerpoint/2010/main" val="1158734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95"/>
        <p:cNvGrpSpPr/>
        <p:nvPr/>
      </p:nvGrpSpPr>
      <p:grpSpPr>
        <a:xfrm>
          <a:off x="0" y="0"/>
          <a:ext cx="0" cy="0"/>
          <a:chOff x="0" y="0"/>
          <a:chExt cx="0" cy="0"/>
        </a:xfrm>
      </p:grpSpPr>
      <p:sp>
        <p:nvSpPr>
          <p:cNvPr id="1096" name="Google Shape;1096;p170"/>
          <p:cNvSpPr txBox="1">
            <a:spLocks noGrp="1"/>
          </p:cNvSpPr>
          <p:nvPr>
            <p:ph type="subTitle" idx="1"/>
          </p:nvPr>
        </p:nvSpPr>
        <p:spPr>
          <a:xfrm>
            <a:off x="248333" y="224367"/>
            <a:ext cx="410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Answers.</a:t>
            </a:r>
            <a:endParaRPr>
              <a:solidFill>
                <a:srgbClr val="000000"/>
              </a:solidFill>
            </a:endParaRPr>
          </a:p>
          <a:p>
            <a:pPr marL="0" indent="0" algn="l"/>
            <a:endParaRPr/>
          </a:p>
        </p:txBody>
      </p:sp>
      <p:sp>
        <p:nvSpPr>
          <p:cNvPr id="1097" name="Google Shape;1097;p170"/>
          <p:cNvSpPr txBox="1"/>
          <p:nvPr/>
        </p:nvSpPr>
        <p:spPr>
          <a:xfrm>
            <a:off x="248333" y="1109533"/>
            <a:ext cx="3850000" cy="5748400"/>
          </a:xfrm>
          <a:prstGeom prst="rect">
            <a:avLst/>
          </a:prstGeom>
          <a:noFill/>
          <a:ln>
            <a:noFill/>
          </a:ln>
        </p:spPr>
        <p:txBody>
          <a:bodyPr spcFirstLastPara="1" wrap="square" lIns="121900" tIns="121900" rIns="121900" bIns="121900" anchor="t" anchorCtr="0">
            <a:noAutofit/>
          </a:bodyPr>
          <a:lstStyle/>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51</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83</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13</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&gt; greater than</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b, c, a</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Arial"/>
              <a:buAutoNum type="arabicPeriod"/>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200 - 87 = 13 cm</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98" name="Google Shape;1098;p170"/>
          <p:cNvSpPr txBox="1"/>
          <p:nvPr/>
        </p:nvSpPr>
        <p:spPr>
          <a:xfrm>
            <a:off x="5436567" y="210467"/>
            <a:ext cx="6335200" cy="6377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7. 2 pieces of fruit (1 child)</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8. 8 x 3 = 24 and 50 x 3 = 150</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150 +24 = 174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9. 8 x 4 = 32 m</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10. 7 x 8 = 56</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6 x 7 = 42</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5 x 6 = 30</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4 x 5 = 20</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      3 x 4 =</a:t>
            </a:r>
            <a:r>
              <a:rPr kumimoji="0" lang="en-GB" sz="2400" b="0" i="0" u="none" strike="noStrike" kern="0" cap="none" spc="0" normalizeH="0" baseline="0" noProof="0">
                <a:ln>
                  <a:noFill/>
                </a:ln>
                <a:solidFill>
                  <a:srgbClr val="FF0000"/>
                </a:solidFill>
                <a:effectLst/>
                <a:uLnTx/>
                <a:uFillTx/>
                <a:latin typeface="Arial"/>
                <a:ea typeface="+mn-ea"/>
                <a:cs typeface="Arial"/>
                <a:sym typeface="Arial"/>
              </a:rPr>
              <a:t> 12</a:t>
            </a:r>
            <a:endParaRPr kumimoji="0" sz="2400" b="0" i="0" u="none" strike="noStrike" kern="0" cap="none" spc="0" normalizeH="0" baseline="0" noProof="0">
              <a:ln>
                <a:noFill/>
              </a:ln>
              <a:solidFill>
                <a:srgbClr val="FF0000"/>
              </a:solidFill>
              <a:effectLst/>
              <a:uLnTx/>
              <a:uFillTx/>
              <a:latin typeface="Arial"/>
              <a:ea typeface="+mn-ea"/>
              <a:cs typeface="Arial"/>
              <a:sym typeface="Arial"/>
            </a:endParaRPr>
          </a:p>
        </p:txBody>
      </p:sp>
    </p:spTree>
    <p:extLst>
      <p:ext uri="{BB962C8B-B14F-4D97-AF65-F5344CB8AC3E}">
        <p14:creationId xmlns:p14="http://schemas.microsoft.com/office/powerpoint/2010/main" val="3582917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02"/>
        <p:cNvGrpSpPr/>
        <p:nvPr/>
      </p:nvGrpSpPr>
      <p:grpSpPr>
        <a:xfrm>
          <a:off x="0" y="0"/>
          <a:ext cx="0" cy="0"/>
          <a:chOff x="0" y="0"/>
          <a:chExt cx="0" cy="0"/>
        </a:xfrm>
      </p:grpSpPr>
      <p:sp>
        <p:nvSpPr>
          <p:cNvPr id="1103" name="Google Shape;1103;p171"/>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104" name="Google Shape;1104;p171"/>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05" name="Google Shape;1105;p171"/>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106" name="Google Shape;1106;p171"/>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We may not be learning together in the classroom, but it is important to still remember our classroom beliefs.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386560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10"/>
        <p:cNvGrpSpPr/>
        <p:nvPr/>
      </p:nvGrpSpPr>
      <p:grpSpPr>
        <a:xfrm>
          <a:off x="0" y="0"/>
          <a:ext cx="0" cy="0"/>
          <a:chOff x="0" y="0"/>
          <a:chExt cx="0" cy="0"/>
        </a:xfrm>
      </p:grpSpPr>
      <p:sp>
        <p:nvSpPr>
          <p:cNvPr id="1111" name="Google Shape;1111;p172"/>
          <p:cNvSpPr txBox="1">
            <a:spLocks noGrp="1"/>
          </p:cNvSpPr>
          <p:nvPr>
            <p:ph type="title"/>
          </p:nvPr>
        </p:nvSpPr>
        <p:spPr>
          <a:xfrm>
            <a:off x="1449667" y="2766192"/>
            <a:ext cx="10515600" cy="1325600"/>
          </a:xfrm>
          <a:prstGeom prst="rect">
            <a:avLst/>
          </a:prstGeom>
          <a:noFill/>
          <a:ln>
            <a:noFill/>
          </a:ln>
        </p:spPr>
        <p:txBody>
          <a:bodyPr spcFirstLastPara="1" wrap="square" lIns="91433" tIns="45700" rIns="91433" bIns="45700" anchor="ctr" anchorCtr="0">
            <a:noAutofit/>
          </a:bodyPr>
          <a:lstStyle/>
          <a:p>
            <a:r>
              <a:rPr lang="en-GB" u="sng"/>
              <a:t>WALT: identify and describe 2D shapes</a:t>
            </a:r>
            <a:endParaRPr u="sng"/>
          </a:p>
        </p:txBody>
      </p:sp>
    </p:spTree>
    <p:extLst>
      <p:ext uri="{BB962C8B-B14F-4D97-AF65-F5344CB8AC3E}">
        <p14:creationId xmlns:p14="http://schemas.microsoft.com/office/powerpoint/2010/main" val="1802730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15"/>
        <p:cNvGrpSpPr/>
        <p:nvPr/>
      </p:nvGrpSpPr>
      <p:grpSpPr>
        <a:xfrm>
          <a:off x="0" y="0"/>
          <a:ext cx="0" cy="0"/>
          <a:chOff x="0" y="0"/>
          <a:chExt cx="0" cy="0"/>
        </a:xfrm>
      </p:grpSpPr>
      <p:sp>
        <p:nvSpPr>
          <p:cNvPr id="1116" name="Google Shape;1116;p173"/>
          <p:cNvSpPr txBox="1"/>
          <p:nvPr/>
        </p:nvSpPr>
        <p:spPr>
          <a:xfrm>
            <a:off x="380067" y="165267"/>
            <a:ext cx="11237200" cy="1553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 2D shape has only got one face to it. It has no thickness and can only be seen (not picked up). Here are some examples of common 2D shapes. Can you match the name of the shape to the correct name?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7" name="Google Shape;1117;p173"/>
          <p:cNvSpPr/>
          <p:nvPr/>
        </p:nvSpPr>
        <p:spPr>
          <a:xfrm>
            <a:off x="297467" y="1586400"/>
            <a:ext cx="2544800" cy="6280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8" name="Google Shape;1118;p173"/>
          <p:cNvSpPr/>
          <p:nvPr/>
        </p:nvSpPr>
        <p:spPr>
          <a:xfrm>
            <a:off x="561867" y="5040200"/>
            <a:ext cx="1454000" cy="1718800"/>
          </a:xfrm>
          <a:prstGeom prst="rtTriangle">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9" name="Google Shape;1119;p173"/>
          <p:cNvSpPr/>
          <p:nvPr/>
        </p:nvSpPr>
        <p:spPr>
          <a:xfrm>
            <a:off x="9662633" y="1586400"/>
            <a:ext cx="1454000" cy="14376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20" name="Google Shape;1120;p173"/>
          <p:cNvSpPr/>
          <p:nvPr/>
        </p:nvSpPr>
        <p:spPr>
          <a:xfrm>
            <a:off x="297467" y="2759700"/>
            <a:ext cx="2429200" cy="628000"/>
          </a:xfrm>
          <a:prstGeom prst="ellipse">
            <a:avLst/>
          </a:prstGeom>
          <a:solidFill>
            <a:srgbClr val="00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121" name="Google Shape;1121;p173"/>
          <p:cNvPicPr preferRelativeResize="0"/>
          <p:nvPr/>
        </p:nvPicPr>
        <p:blipFill rotWithShape="1">
          <a:blip r:embed="rId3">
            <a:alphaModFix/>
          </a:blip>
          <a:srcRect l="20149" t="17347" r="18398" b="19107"/>
          <a:stretch/>
        </p:blipFill>
        <p:spPr>
          <a:xfrm>
            <a:off x="9558556" y="3321400"/>
            <a:ext cx="1662145" cy="1718800"/>
          </a:xfrm>
          <a:prstGeom prst="rect">
            <a:avLst/>
          </a:prstGeom>
          <a:noFill/>
          <a:ln>
            <a:noFill/>
          </a:ln>
        </p:spPr>
      </p:pic>
      <p:sp>
        <p:nvSpPr>
          <p:cNvPr id="1122" name="Google Shape;1122;p173"/>
          <p:cNvSpPr/>
          <p:nvPr/>
        </p:nvSpPr>
        <p:spPr>
          <a:xfrm>
            <a:off x="9221133" y="5701000"/>
            <a:ext cx="2138800" cy="859600"/>
          </a:xfrm>
          <a:prstGeom prst="trapezoid">
            <a:avLst>
              <a:gd name="adj" fmla="val 25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23" name="Google Shape;1123;p173"/>
          <p:cNvSpPr/>
          <p:nvPr/>
        </p:nvSpPr>
        <p:spPr>
          <a:xfrm>
            <a:off x="578400" y="3841900"/>
            <a:ext cx="1999600" cy="859600"/>
          </a:xfrm>
          <a:prstGeom prst="parallelogram">
            <a:avLst>
              <a:gd name="adj" fmla="val 59456"/>
            </a:avLst>
          </a:prstGeom>
          <a:solidFill>
            <a:srgbClr val="B7B7B7"/>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aphicFrame>
        <p:nvGraphicFramePr>
          <p:cNvPr id="1124" name="Google Shape;1124;p173"/>
          <p:cNvGraphicFramePr/>
          <p:nvPr/>
        </p:nvGraphicFramePr>
        <p:xfrm>
          <a:off x="3961234" y="2118467"/>
          <a:ext cx="3314533" cy="4160240"/>
        </p:xfrm>
        <a:graphic>
          <a:graphicData uri="http://schemas.openxmlformats.org/drawingml/2006/table">
            <a:tbl>
              <a:tblPr>
                <a:noFill/>
              </a:tblPr>
              <a:tblGrid>
                <a:gridCol w="3314533">
                  <a:extLst>
                    <a:ext uri="{9D8B030D-6E8A-4147-A177-3AD203B41FA5}">
                      <a16:colId xmlns:a16="http://schemas.microsoft.com/office/drawing/2014/main" val="20000"/>
                    </a:ext>
                  </a:extLst>
                </a:gridCol>
              </a:tblGrid>
              <a:tr h="589240">
                <a:tc>
                  <a:txBody>
                    <a:bodyPr/>
                    <a:lstStyle/>
                    <a:p>
                      <a:pPr marL="0" lvl="0" indent="0" algn="ctr" rtl="0">
                        <a:spcBef>
                          <a:spcPts val="0"/>
                        </a:spcBef>
                        <a:spcAft>
                          <a:spcPts val="0"/>
                        </a:spcAft>
                        <a:buNone/>
                      </a:pPr>
                      <a:r>
                        <a:rPr lang="en-GB" sz="2300"/>
                        <a:t>Square</a:t>
                      </a:r>
                      <a:endParaRPr sz="2300"/>
                    </a:p>
                  </a:txBody>
                  <a:tcPr marL="121900" marR="121900" marT="121900" marB="121900"/>
                </a:tc>
                <a:extLst>
                  <a:ext uri="{0D108BD9-81ED-4DB2-BD59-A6C34878D82A}">
                    <a16:rowId xmlns:a16="http://schemas.microsoft.com/office/drawing/2014/main" val="10000"/>
                  </a:ext>
                </a:extLst>
              </a:tr>
              <a:tr h="589240">
                <a:tc>
                  <a:txBody>
                    <a:bodyPr/>
                    <a:lstStyle/>
                    <a:p>
                      <a:pPr marL="0" lvl="0" indent="0" algn="ctr" rtl="0">
                        <a:spcBef>
                          <a:spcPts val="0"/>
                        </a:spcBef>
                        <a:spcAft>
                          <a:spcPts val="0"/>
                        </a:spcAft>
                        <a:buNone/>
                      </a:pPr>
                      <a:r>
                        <a:rPr lang="en-GB" sz="2300"/>
                        <a:t>Trapezium</a:t>
                      </a:r>
                      <a:endParaRPr sz="2300"/>
                    </a:p>
                  </a:txBody>
                  <a:tcPr marL="121900" marR="121900" marT="121900" marB="121900"/>
                </a:tc>
                <a:extLst>
                  <a:ext uri="{0D108BD9-81ED-4DB2-BD59-A6C34878D82A}">
                    <a16:rowId xmlns:a16="http://schemas.microsoft.com/office/drawing/2014/main" val="10001"/>
                  </a:ext>
                </a:extLst>
              </a:tr>
              <a:tr h="589240">
                <a:tc>
                  <a:txBody>
                    <a:bodyPr/>
                    <a:lstStyle/>
                    <a:p>
                      <a:pPr marL="0" lvl="0" indent="0" algn="ctr" rtl="0">
                        <a:spcBef>
                          <a:spcPts val="0"/>
                        </a:spcBef>
                        <a:spcAft>
                          <a:spcPts val="0"/>
                        </a:spcAft>
                        <a:buNone/>
                      </a:pPr>
                      <a:r>
                        <a:rPr lang="en-GB" sz="2300"/>
                        <a:t>Parallelogram</a:t>
                      </a:r>
                      <a:endParaRPr sz="2300"/>
                    </a:p>
                  </a:txBody>
                  <a:tcPr marL="121900" marR="121900" marT="121900" marB="121900"/>
                </a:tc>
                <a:extLst>
                  <a:ext uri="{0D108BD9-81ED-4DB2-BD59-A6C34878D82A}">
                    <a16:rowId xmlns:a16="http://schemas.microsoft.com/office/drawing/2014/main" val="10002"/>
                  </a:ext>
                </a:extLst>
              </a:tr>
              <a:tr h="589240">
                <a:tc>
                  <a:txBody>
                    <a:bodyPr/>
                    <a:lstStyle/>
                    <a:p>
                      <a:pPr marL="0" lvl="0" indent="0" algn="ctr" rtl="0">
                        <a:spcBef>
                          <a:spcPts val="0"/>
                        </a:spcBef>
                        <a:spcAft>
                          <a:spcPts val="0"/>
                        </a:spcAft>
                        <a:buNone/>
                      </a:pPr>
                      <a:r>
                        <a:rPr lang="en-GB" sz="2300"/>
                        <a:t>Oval</a:t>
                      </a:r>
                      <a:endParaRPr sz="2300"/>
                    </a:p>
                  </a:txBody>
                  <a:tcPr marL="121900" marR="121900" marT="121900" marB="121900"/>
                </a:tc>
                <a:extLst>
                  <a:ext uri="{0D108BD9-81ED-4DB2-BD59-A6C34878D82A}">
                    <a16:rowId xmlns:a16="http://schemas.microsoft.com/office/drawing/2014/main" val="10003"/>
                  </a:ext>
                </a:extLst>
              </a:tr>
              <a:tr h="589240">
                <a:tc>
                  <a:txBody>
                    <a:bodyPr/>
                    <a:lstStyle/>
                    <a:p>
                      <a:pPr marL="0" lvl="0" indent="0" algn="ctr" rtl="0">
                        <a:spcBef>
                          <a:spcPts val="0"/>
                        </a:spcBef>
                        <a:spcAft>
                          <a:spcPts val="0"/>
                        </a:spcAft>
                        <a:buNone/>
                      </a:pPr>
                      <a:r>
                        <a:rPr lang="en-GB" sz="2300"/>
                        <a:t>Circle</a:t>
                      </a:r>
                      <a:endParaRPr sz="2300"/>
                    </a:p>
                  </a:txBody>
                  <a:tcPr marL="121900" marR="121900" marT="121900" marB="121900"/>
                </a:tc>
                <a:extLst>
                  <a:ext uri="{0D108BD9-81ED-4DB2-BD59-A6C34878D82A}">
                    <a16:rowId xmlns:a16="http://schemas.microsoft.com/office/drawing/2014/main" val="10004"/>
                  </a:ext>
                </a:extLst>
              </a:tr>
              <a:tr h="589240">
                <a:tc>
                  <a:txBody>
                    <a:bodyPr/>
                    <a:lstStyle/>
                    <a:p>
                      <a:pPr marL="0" lvl="0" indent="0" algn="ctr" rtl="0">
                        <a:spcBef>
                          <a:spcPts val="0"/>
                        </a:spcBef>
                        <a:spcAft>
                          <a:spcPts val="0"/>
                        </a:spcAft>
                        <a:buNone/>
                      </a:pPr>
                      <a:r>
                        <a:rPr lang="en-GB" sz="2300"/>
                        <a:t>Rectangle</a:t>
                      </a:r>
                      <a:endParaRPr sz="2300"/>
                    </a:p>
                  </a:txBody>
                  <a:tcPr marL="121900" marR="121900" marT="121900" marB="121900"/>
                </a:tc>
                <a:extLst>
                  <a:ext uri="{0D108BD9-81ED-4DB2-BD59-A6C34878D82A}">
                    <a16:rowId xmlns:a16="http://schemas.microsoft.com/office/drawing/2014/main" val="10005"/>
                  </a:ext>
                </a:extLst>
              </a:tr>
              <a:tr h="589240">
                <a:tc>
                  <a:txBody>
                    <a:bodyPr/>
                    <a:lstStyle/>
                    <a:p>
                      <a:pPr marL="0" lvl="0" indent="0" algn="ctr" rtl="0">
                        <a:spcBef>
                          <a:spcPts val="0"/>
                        </a:spcBef>
                        <a:spcAft>
                          <a:spcPts val="0"/>
                        </a:spcAft>
                        <a:buNone/>
                      </a:pPr>
                      <a:r>
                        <a:rPr lang="en-GB" sz="2300"/>
                        <a:t>Right angled triangle</a:t>
                      </a:r>
                      <a:endParaRPr sz="2300"/>
                    </a:p>
                  </a:txBody>
                  <a:tcPr marL="121900" marR="121900" marT="121900" marB="12190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89769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28"/>
        <p:cNvGrpSpPr/>
        <p:nvPr/>
      </p:nvGrpSpPr>
      <p:grpSpPr>
        <a:xfrm>
          <a:off x="0" y="0"/>
          <a:ext cx="0" cy="0"/>
          <a:chOff x="0" y="0"/>
          <a:chExt cx="0" cy="0"/>
        </a:xfrm>
      </p:grpSpPr>
      <p:sp>
        <p:nvSpPr>
          <p:cNvPr id="1129" name="Google Shape;1129;p174"/>
          <p:cNvSpPr txBox="1"/>
          <p:nvPr/>
        </p:nvSpPr>
        <p:spPr>
          <a:xfrm>
            <a:off x="380067" y="165267"/>
            <a:ext cx="11237200" cy="1553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 2D shape has only got one face to it. It has no thickness and can only be seen (not picked up). Here are some examples of common 2D shapes. Can you match the name of the shape to the correct name?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0" name="Google Shape;1130;p174"/>
          <p:cNvSpPr/>
          <p:nvPr/>
        </p:nvSpPr>
        <p:spPr>
          <a:xfrm>
            <a:off x="297467" y="1586400"/>
            <a:ext cx="2544800" cy="6280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1" name="Google Shape;1131;p174"/>
          <p:cNvSpPr/>
          <p:nvPr/>
        </p:nvSpPr>
        <p:spPr>
          <a:xfrm>
            <a:off x="561867" y="5040200"/>
            <a:ext cx="1454000" cy="1718800"/>
          </a:xfrm>
          <a:prstGeom prst="rtTriangle">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2" name="Google Shape;1132;p174"/>
          <p:cNvSpPr/>
          <p:nvPr/>
        </p:nvSpPr>
        <p:spPr>
          <a:xfrm>
            <a:off x="9662633" y="1586400"/>
            <a:ext cx="1454000" cy="14376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3" name="Google Shape;1133;p174"/>
          <p:cNvSpPr/>
          <p:nvPr/>
        </p:nvSpPr>
        <p:spPr>
          <a:xfrm>
            <a:off x="297467" y="2759700"/>
            <a:ext cx="2429200" cy="628000"/>
          </a:xfrm>
          <a:prstGeom prst="ellipse">
            <a:avLst/>
          </a:prstGeom>
          <a:solidFill>
            <a:srgbClr val="00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134" name="Google Shape;1134;p174"/>
          <p:cNvPicPr preferRelativeResize="0"/>
          <p:nvPr/>
        </p:nvPicPr>
        <p:blipFill rotWithShape="1">
          <a:blip r:embed="rId3">
            <a:alphaModFix/>
          </a:blip>
          <a:srcRect l="20149" t="17347" r="18398" b="19107"/>
          <a:stretch/>
        </p:blipFill>
        <p:spPr>
          <a:xfrm>
            <a:off x="9558556" y="3321400"/>
            <a:ext cx="1662145" cy="1718800"/>
          </a:xfrm>
          <a:prstGeom prst="rect">
            <a:avLst/>
          </a:prstGeom>
          <a:noFill/>
          <a:ln>
            <a:noFill/>
          </a:ln>
        </p:spPr>
      </p:pic>
      <p:sp>
        <p:nvSpPr>
          <p:cNvPr id="1135" name="Google Shape;1135;p174"/>
          <p:cNvSpPr/>
          <p:nvPr/>
        </p:nvSpPr>
        <p:spPr>
          <a:xfrm>
            <a:off x="9221133" y="5701000"/>
            <a:ext cx="2138800" cy="859600"/>
          </a:xfrm>
          <a:prstGeom prst="trapezoid">
            <a:avLst>
              <a:gd name="adj" fmla="val 25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6" name="Google Shape;1136;p174"/>
          <p:cNvSpPr/>
          <p:nvPr/>
        </p:nvSpPr>
        <p:spPr>
          <a:xfrm>
            <a:off x="578400" y="3841900"/>
            <a:ext cx="1999600" cy="859600"/>
          </a:xfrm>
          <a:prstGeom prst="parallelogram">
            <a:avLst>
              <a:gd name="adj" fmla="val 59456"/>
            </a:avLst>
          </a:prstGeom>
          <a:solidFill>
            <a:srgbClr val="B7B7B7"/>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aphicFrame>
        <p:nvGraphicFramePr>
          <p:cNvPr id="1137" name="Google Shape;1137;p174"/>
          <p:cNvGraphicFramePr/>
          <p:nvPr/>
        </p:nvGraphicFramePr>
        <p:xfrm>
          <a:off x="3961234" y="2118467"/>
          <a:ext cx="3314533" cy="4160240"/>
        </p:xfrm>
        <a:graphic>
          <a:graphicData uri="http://schemas.openxmlformats.org/drawingml/2006/table">
            <a:tbl>
              <a:tblPr>
                <a:noFill/>
              </a:tblPr>
              <a:tblGrid>
                <a:gridCol w="3314533">
                  <a:extLst>
                    <a:ext uri="{9D8B030D-6E8A-4147-A177-3AD203B41FA5}">
                      <a16:colId xmlns:a16="http://schemas.microsoft.com/office/drawing/2014/main" val="20000"/>
                    </a:ext>
                  </a:extLst>
                </a:gridCol>
              </a:tblGrid>
              <a:tr h="589240">
                <a:tc>
                  <a:txBody>
                    <a:bodyPr/>
                    <a:lstStyle/>
                    <a:p>
                      <a:pPr marL="0" lvl="0" indent="0" algn="ctr" rtl="0">
                        <a:spcBef>
                          <a:spcPts val="0"/>
                        </a:spcBef>
                        <a:spcAft>
                          <a:spcPts val="0"/>
                        </a:spcAft>
                        <a:buNone/>
                      </a:pPr>
                      <a:r>
                        <a:rPr lang="en-GB" sz="2300"/>
                        <a:t>Square</a:t>
                      </a:r>
                      <a:endParaRPr sz="2300"/>
                    </a:p>
                  </a:txBody>
                  <a:tcPr marL="121900" marR="121900" marT="121900" marB="121900"/>
                </a:tc>
                <a:extLst>
                  <a:ext uri="{0D108BD9-81ED-4DB2-BD59-A6C34878D82A}">
                    <a16:rowId xmlns:a16="http://schemas.microsoft.com/office/drawing/2014/main" val="10000"/>
                  </a:ext>
                </a:extLst>
              </a:tr>
              <a:tr h="589240">
                <a:tc>
                  <a:txBody>
                    <a:bodyPr/>
                    <a:lstStyle/>
                    <a:p>
                      <a:pPr marL="0" lvl="0" indent="0" algn="ctr" rtl="0">
                        <a:spcBef>
                          <a:spcPts val="0"/>
                        </a:spcBef>
                        <a:spcAft>
                          <a:spcPts val="0"/>
                        </a:spcAft>
                        <a:buNone/>
                      </a:pPr>
                      <a:r>
                        <a:rPr lang="en-GB" sz="2300"/>
                        <a:t>Trapezium</a:t>
                      </a:r>
                      <a:endParaRPr sz="2300"/>
                    </a:p>
                  </a:txBody>
                  <a:tcPr marL="121900" marR="121900" marT="121900" marB="121900"/>
                </a:tc>
                <a:extLst>
                  <a:ext uri="{0D108BD9-81ED-4DB2-BD59-A6C34878D82A}">
                    <a16:rowId xmlns:a16="http://schemas.microsoft.com/office/drawing/2014/main" val="10001"/>
                  </a:ext>
                </a:extLst>
              </a:tr>
              <a:tr h="589240">
                <a:tc>
                  <a:txBody>
                    <a:bodyPr/>
                    <a:lstStyle/>
                    <a:p>
                      <a:pPr marL="0" lvl="0" indent="0" algn="ctr" rtl="0">
                        <a:spcBef>
                          <a:spcPts val="0"/>
                        </a:spcBef>
                        <a:spcAft>
                          <a:spcPts val="0"/>
                        </a:spcAft>
                        <a:buNone/>
                      </a:pPr>
                      <a:r>
                        <a:rPr lang="en-GB" sz="2300"/>
                        <a:t>Parallelogram</a:t>
                      </a:r>
                      <a:endParaRPr sz="2300"/>
                    </a:p>
                  </a:txBody>
                  <a:tcPr marL="121900" marR="121900" marT="121900" marB="121900"/>
                </a:tc>
                <a:extLst>
                  <a:ext uri="{0D108BD9-81ED-4DB2-BD59-A6C34878D82A}">
                    <a16:rowId xmlns:a16="http://schemas.microsoft.com/office/drawing/2014/main" val="10002"/>
                  </a:ext>
                </a:extLst>
              </a:tr>
              <a:tr h="589240">
                <a:tc>
                  <a:txBody>
                    <a:bodyPr/>
                    <a:lstStyle/>
                    <a:p>
                      <a:pPr marL="0" lvl="0" indent="0" algn="ctr" rtl="0">
                        <a:spcBef>
                          <a:spcPts val="0"/>
                        </a:spcBef>
                        <a:spcAft>
                          <a:spcPts val="0"/>
                        </a:spcAft>
                        <a:buNone/>
                      </a:pPr>
                      <a:r>
                        <a:rPr lang="en-GB" sz="2300"/>
                        <a:t>Oval</a:t>
                      </a:r>
                      <a:endParaRPr sz="2300"/>
                    </a:p>
                  </a:txBody>
                  <a:tcPr marL="121900" marR="121900" marT="121900" marB="121900"/>
                </a:tc>
                <a:extLst>
                  <a:ext uri="{0D108BD9-81ED-4DB2-BD59-A6C34878D82A}">
                    <a16:rowId xmlns:a16="http://schemas.microsoft.com/office/drawing/2014/main" val="10003"/>
                  </a:ext>
                </a:extLst>
              </a:tr>
              <a:tr h="589240">
                <a:tc>
                  <a:txBody>
                    <a:bodyPr/>
                    <a:lstStyle/>
                    <a:p>
                      <a:pPr marL="0" lvl="0" indent="0" algn="ctr" rtl="0">
                        <a:spcBef>
                          <a:spcPts val="0"/>
                        </a:spcBef>
                        <a:spcAft>
                          <a:spcPts val="0"/>
                        </a:spcAft>
                        <a:buNone/>
                      </a:pPr>
                      <a:r>
                        <a:rPr lang="en-GB" sz="2300"/>
                        <a:t>Circle</a:t>
                      </a:r>
                      <a:endParaRPr sz="2300"/>
                    </a:p>
                  </a:txBody>
                  <a:tcPr marL="121900" marR="121900" marT="121900" marB="121900"/>
                </a:tc>
                <a:extLst>
                  <a:ext uri="{0D108BD9-81ED-4DB2-BD59-A6C34878D82A}">
                    <a16:rowId xmlns:a16="http://schemas.microsoft.com/office/drawing/2014/main" val="10004"/>
                  </a:ext>
                </a:extLst>
              </a:tr>
              <a:tr h="589240">
                <a:tc>
                  <a:txBody>
                    <a:bodyPr/>
                    <a:lstStyle/>
                    <a:p>
                      <a:pPr marL="0" lvl="0" indent="0" algn="ctr" rtl="0">
                        <a:spcBef>
                          <a:spcPts val="0"/>
                        </a:spcBef>
                        <a:spcAft>
                          <a:spcPts val="0"/>
                        </a:spcAft>
                        <a:buNone/>
                      </a:pPr>
                      <a:r>
                        <a:rPr lang="en-GB" sz="2300"/>
                        <a:t>Rectangle</a:t>
                      </a:r>
                      <a:endParaRPr sz="2300"/>
                    </a:p>
                  </a:txBody>
                  <a:tcPr marL="121900" marR="121900" marT="121900" marB="121900"/>
                </a:tc>
                <a:extLst>
                  <a:ext uri="{0D108BD9-81ED-4DB2-BD59-A6C34878D82A}">
                    <a16:rowId xmlns:a16="http://schemas.microsoft.com/office/drawing/2014/main" val="10005"/>
                  </a:ext>
                </a:extLst>
              </a:tr>
              <a:tr h="589240">
                <a:tc>
                  <a:txBody>
                    <a:bodyPr/>
                    <a:lstStyle/>
                    <a:p>
                      <a:pPr marL="0" lvl="0" indent="0" algn="ctr" rtl="0">
                        <a:spcBef>
                          <a:spcPts val="0"/>
                        </a:spcBef>
                        <a:spcAft>
                          <a:spcPts val="0"/>
                        </a:spcAft>
                        <a:buNone/>
                      </a:pPr>
                      <a:r>
                        <a:rPr lang="en-GB" sz="2300"/>
                        <a:t>Right angled triangle</a:t>
                      </a:r>
                      <a:endParaRPr sz="2300"/>
                    </a:p>
                  </a:txBody>
                  <a:tcPr marL="121900" marR="121900" marT="121900" marB="121900"/>
                </a:tc>
                <a:extLst>
                  <a:ext uri="{0D108BD9-81ED-4DB2-BD59-A6C34878D82A}">
                    <a16:rowId xmlns:a16="http://schemas.microsoft.com/office/drawing/2014/main" val="10006"/>
                  </a:ext>
                </a:extLst>
              </a:tr>
            </a:tbl>
          </a:graphicData>
        </a:graphic>
      </p:graphicFrame>
      <p:cxnSp>
        <p:nvCxnSpPr>
          <p:cNvPr id="1138" name="Google Shape;1138;p174"/>
          <p:cNvCxnSpPr>
            <a:stCxn id="1130" idx="3"/>
          </p:cNvCxnSpPr>
          <p:nvPr/>
        </p:nvCxnSpPr>
        <p:spPr>
          <a:xfrm>
            <a:off x="2842267" y="1900400"/>
            <a:ext cx="2032800" cy="3486800"/>
          </a:xfrm>
          <a:prstGeom prst="straightConnector1">
            <a:avLst/>
          </a:prstGeom>
          <a:noFill/>
          <a:ln w="9525" cap="flat" cmpd="sng">
            <a:solidFill>
              <a:schemeClr val="dk2"/>
            </a:solidFill>
            <a:prstDash val="solid"/>
            <a:round/>
            <a:headEnd type="none" w="med" len="med"/>
            <a:tailEnd type="none" w="med" len="med"/>
          </a:ln>
        </p:spPr>
      </p:cxnSp>
      <p:cxnSp>
        <p:nvCxnSpPr>
          <p:cNvPr id="1139" name="Google Shape;1139;p174"/>
          <p:cNvCxnSpPr>
            <a:stCxn id="1132" idx="2"/>
          </p:cNvCxnSpPr>
          <p:nvPr/>
        </p:nvCxnSpPr>
        <p:spPr>
          <a:xfrm flipH="1">
            <a:off x="7089433" y="2305200"/>
            <a:ext cx="2573200" cy="2536800"/>
          </a:xfrm>
          <a:prstGeom prst="straightConnector1">
            <a:avLst/>
          </a:prstGeom>
          <a:noFill/>
          <a:ln w="9525" cap="flat" cmpd="sng">
            <a:solidFill>
              <a:schemeClr val="dk2"/>
            </a:solidFill>
            <a:prstDash val="solid"/>
            <a:round/>
            <a:headEnd type="none" w="med" len="med"/>
            <a:tailEnd type="none" w="med" len="med"/>
          </a:ln>
        </p:spPr>
      </p:cxnSp>
      <p:cxnSp>
        <p:nvCxnSpPr>
          <p:cNvPr id="1140" name="Google Shape;1140;p174"/>
          <p:cNvCxnSpPr/>
          <p:nvPr/>
        </p:nvCxnSpPr>
        <p:spPr>
          <a:xfrm>
            <a:off x="7188500" y="2363133"/>
            <a:ext cx="2826000" cy="1801200"/>
          </a:xfrm>
          <a:prstGeom prst="straightConnector1">
            <a:avLst/>
          </a:prstGeom>
          <a:noFill/>
          <a:ln w="9525" cap="flat" cmpd="sng">
            <a:solidFill>
              <a:schemeClr val="dk2"/>
            </a:solidFill>
            <a:prstDash val="solid"/>
            <a:round/>
            <a:headEnd type="none" w="med" len="med"/>
            <a:tailEnd type="none" w="med" len="med"/>
          </a:ln>
        </p:spPr>
      </p:cxnSp>
      <p:cxnSp>
        <p:nvCxnSpPr>
          <p:cNvPr id="1141" name="Google Shape;1141;p174"/>
          <p:cNvCxnSpPr/>
          <p:nvPr/>
        </p:nvCxnSpPr>
        <p:spPr>
          <a:xfrm>
            <a:off x="7105867" y="3090233"/>
            <a:ext cx="2776400" cy="2908400"/>
          </a:xfrm>
          <a:prstGeom prst="straightConnector1">
            <a:avLst/>
          </a:prstGeom>
          <a:noFill/>
          <a:ln w="9525" cap="flat" cmpd="sng">
            <a:solidFill>
              <a:schemeClr val="dk2"/>
            </a:solidFill>
            <a:prstDash val="solid"/>
            <a:round/>
            <a:headEnd type="none" w="med" len="med"/>
            <a:tailEnd type="none" w="med" len="med"/>
          </a:ln>
        </p:spPr>
      </p:cxnSp>
      <p:cxnSp>
        <p:nvCxnSpPr>
          <p:cNvPr id="1142" name="Google Shape;1142;p174"/>
          <p:cNvCxnSpPr>
            <a:stCxn id="1133" idx="5"/>
          </p:cNvCxnSpPr>
          <p:nvPr/>
        </p:nvCxnSpPr>
        <p:spPr>
          <a:xfrm>
            <a:off x="2370919" y="3295732"/>
            <a:ext cx="2322400" cy="984400"/>
          </a:xfrm>
          <a:prstGeom prst="straightConnector1">
            <a:avLst/>
          </a:prstGeom>
          <a:noFill/>
          <a:ln w="9525" cap="flat" cmpd="sng">
            <a:solidFill>
              <a:schemeClr val="dk2"/>
            </a:solidFill>
            <a:prstDash val="solid"/>
            <a:round/>
            <a:headEnd type="none" w="med" len="med"/>
            <a:tailEnd type="none" w="med" len="med"/>
          </a:ln>
        </p:spPr>
      </p:cxnSp>
      <p:cxnSp>
        <p:nvCxnSpPr>
          <p:cNvPr id="1143" name="Google Shape;1143;p174"/>
          <p:cNvCxnSpPr>
            <a:stCxn id="1131" idx="5"/>
          </p:cNvCxnSpPr>
          <p:nvPr/>
        </p:nvCxnSpPr>
        <p:spPr>
          <a:xfrm>
            <a:off x="1288867" y="5899600"/>
            <a:ext cx="2809600" cy="16400"/>
          </a:xfrm>
          <a:prstGeom prst="straightConnector1">
            <a:avLst/>
          </a:prstGeom>
          <a:noFill/>
          <a:ln w="9525" cap="flat" cmpd="sng">
            <a:solidFill>
              <a:schemeClr val="dk2"/>
            </a:solidFill>
            <a:prstDash val="solid"/>
            <a:round/>
            <a:headEnd type="none" w="med" len="med"/>
            <a:tailEnd type="none" w="med" len="med"/>
          </a:ln>
        </p:spPr>
      </p:cxnSp>
      <p:cxnSp>
        <p:nvCxnSpPr>
          <p:cNvPr id="1144" name="Google Shape;1144;p174"/>
          <p:cNvCxnSpPr/>
          <p:nvPr/>
        </p:nvCxnSpPr>
        <p:spPr>
          <a:xfrm rot="10800000" flipH="1">
            <a:off x="1950000" y="3635467"/>
            <a:ext cx="2379600" cy="7272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685449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48"/>
        <p:cNvGrpSpPr/>
        <p:nvPr/>
      </p:nvGrpSpPr>
      <p:grpSpPr>
        <a:xfrm>
          <a:off x="0" y="0"/>
          <a:ext cx="0" cy="0"/>
          <a:chOff x="0" y="0"/>
          <a:chExt cx="0" cy="0"/>
        </a:xfrm>
      </p:grpSpPr>
      <p:sp>
        <p:nvSpPr>
          <p:cNvPr id="1149" name="Google Shape;1149;p175"/>
          <p:cNvSpPr txBox="1"/>
          <p:nvPr/>
        </p:nvSpPr>
        <p:spPr>
          <a:xfrm>
            <a:off x="462700" y="154133"/>
            <a:ext cx="11105200" cy="170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067" b="0" i="0" u="none" strike="noStrike" kern="0" cap="none" spc="0" normalizeH="0" baseline="0" noProof="0">
                <a:ln>
                  <a:noFill/>
                </a:ln>
                <a:solidFill>
                  <a:srgbClr val="000000"/>
                </a:solidFill>
                <a:effectLst/>
                <a:uLnTx/>
                <a:uFillTx/>
                <a:latin typeface="Arial"/>
                <a:ea typeface="+mn-ea"/>
                <a:cs typeface="Arial"/>
                <a:sym typeface="Arial"/>
              </a:rPr>
              <a:t>We sort our 2D shapes into groups. In one of those groups we have quadrilaterals. Think about the word ‘quad’ and where you have heard it before. What do you think a quadrilateral is? Here are some hints for you.</a:t>
            </a:r>
            <a:endParaRPr kumimoji="0" sz="30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150" name="Google Shape;1150;p175"/>
          <p:cNvPicPr preferRelativeResize="0"/>
          <p:nvPr/>
        </p:nvPicPr>
        <p:blipFill>
          <a:blip r:embed="rId3">
            <a:alphaModFix/>
          </a:blip>
          <a:stretch>
            <a:fillRect/>
          </a:stretch>
        </p:blipFill>
        <p:spPr>
          <a:xfrm>
            <a:off x="665900" y="2346500"/>
            <a:ext cx="2341800" cy="2341800"/>
          </a:xfrm>
          <a:prstGeom prst="rect">
            <a:avLst/>
          </a:prstGeom>
          <a:noFill/>
          <a:ln>
            <a:noFill/>
          </a:ln>
        </p:spPr>
      </p:pic>
      <p:sp>
        <p:nvSpPr>
          <p:cNvPr id="1151" name="Google Shape;1151;p175"/>
          <p:cNvSpPr txBox="1"/>
          <p:nvPr/>
        </p:nvSpPr>
        <p:spPr>
          <a:xfrm>
            <a:off x="875833" y="4759267"/>
            <a:ext cx="1784800" cy="56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Quad bike</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152" name="Google Shape;1152;p175"/>
          <p:cNvPicPr preferRelativeResize="0"/>
          <p:nvPr/>
        </p:nvPicPr>
        <p:blipFill>
          <a:blip r:embed="rId4">
            <a:alphaModFix/>
          </a:blip>
          <a:stretch>
            <a:fillRect/>
          </a:stretch>
        </p:blipFill>
        <p:spPr>
          <a:xfrm>
            <a:off x="3111734" y="2359700"/>
            <a:ext cx="3801961" cy="2138600"/>
          </a:xfrm>
          <a:prstGeom prst="rect">
            <a:avLst/>
          </a:prstGeom>
          <a:noFill/>
          <a:ln>
            <a:noFill/>
          </a:ln>
        </p:spPr>
      </p:pic>
      <p:sp>
        <p:nvSpPr>
          <p:cNvPr id="1153" name="Google Shape;1153;p175"/>
          <p:cNvSpPr txBox="1"/>
          <p:nvPr/>
        </p:nvSpPr>
        <p:spPr>
          <a:xfrm>
            <a:off x="4284933" y="4688300"/>
            <a:ext cx="2193200" cy="56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Quadruplets </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154" name="Google Shape;1154;p175"/>
          <p:cNvPicPr preferRelativeResize="0"/>
          <p:nvPr/>
        </p:nvPicPr>
        <p:blipFill>
          <a:blip r:embed="rId5">
            <a:alphaModFix/>
          </a:blip>
          <a:stretch>
            <a:fillRect/>
          </a:stretch>
        </p:blipFill>
        <p:spPr>
          <a:xfrm>
            <a:off x="8052833" y="1856133"/>
            <a:ext cx="2455256" cy="2733000"/>
          </a:xfrm>
          <a:prstGeom prst="rect">
            <a:avLst/>
          </a:prstGeom>
          <a:noFill/>
          <a:ln>
            <a:noFill/>
          </a:ln>
        </p:spPr>
      </p:pic>
      <p:sp>
        <p:nvSpPr>
          <p:cNvPr id="1155" name="Google Shape;1155;p175"/>
          <p:cNvSpPr txBox="1"/>
          <p:nvPr/>
        </p:nvSpPr>
        <p:spPr>
          <a:xfrm>
            <a:off x="8388067" y="4688300"/>
            <a:ext cx="2568000" cy="56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Quadrilaterals</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524807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59"/>
        <p:cNvGrpSpPr/>
        <p:nvPr/>
      </p:nvGrpSpPr>
      <p:grpSpPr>
        <a:xfrm>
          <a:off x="0" y="0"/>
          <a:ext cx="0" cy="0"/>
          <a:chOff x="0" y="0"/>
          <a:chExt cx="0" cy="0"/>
        </a:xfrm>
      </p:grpSpPr>
      <p:sp>
        <p:nvSpPr>
          <p:cNvPr id="1160" name="Google Shape;1160;p176"/>
          <p:cNvSpPr/>
          <p:nvPr/>
        </p:nvSpPr>
        <p:spPr>
          <a:xfrm rot="-1458774">
            <a:off x="-49568" y="627975"/>
            <a:ext cx="4908079" cy="2958056"/>
          </a:xfrm>
          <a:prstGeom prst="cloud">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4000" b="0" i="0" u="none" strike="noStrike" kern="0" cap="none" spc="0" normalizeH="0" baseline="0" noProof="0">
                <a:ln>
                  <a:noFill/>
                </a:ln>
                <a:solidFill>
                  <a:srgbClr val="000000"/>
                </a:solidFill>
                <a:effectLst/>
                <a:uLnTx/>
                <a:uFillTx/>
                <a:latin typeface="Arial"/>
                <a:ea typeface="+mn-ea"/>
                <a:cs typeface="Arial"/>
                <a:sym typeface="Arial"/>
              </a:rPr>
              <a:t>That’s right it means 4.</a:t>
            </a:r>
            <a:endParaRPr kumimoji="0" sz="40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61" name="Google Shape;1161;p176"/>
          <p:cNvSpPr txBox="1"/>
          <p:nvPr/>
        </p:nvSpPr>
        <p:spPr>
          <a:xfrm>
            <a:off x="5106333" y="413133"/>
            <a:ext cx="6626800" cy="2280400"/>
          </a:xfrm>
          <a:prstGeom prst="rect">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067" b="0" i="0" u="none" strike="noStrike" kern="0" cap="none" spc="0" normalizeH="0" baseline="0" noProof="0">
                <a:ln>
                  <a:noFill/>
                </a:ln>
                <a:solidFill>
                  <a:srgbClr val="000000"/>
                </a:solidFill>
                <a:effectLst/>
                <a:uLnTx/>
                <a:uFillTx/>
                <a:latin typeface="Arial"/>
                <a:ea typeface="+mn-ea"/>
                <a:cs typeface="Arial"/>
                <a:sym typeface="Arial"/>
              </a:rPr>
              <a:t>A quadrilateral is a 4 sided shape. Some you will already know. However, some you might not have heard of before.</a:t>
            </a:r>
            <a:endParaRPr kumimoji="0" sz="30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162" name="Google Shape;1162;p176"/>
          <p:cNvGrpSpPr/>
          <p:nvPr/>
        </p:nvGrpSpPr>
        <p:grpSpPr>
          <a:xfrm>
            <a:off x="5872301" y="2764500"/>
            <a:ext cx="5094881" cy="4027365"/>
            <a:chOff x="2949525" y="2122975"/>
            <a:chExt cx="3821161" cy="3020524"/>
          </a:xfrm>
        </p:grpSpPr>
        <p:pic>
          <p:nvPicPr>
            <p:cNvPr id="1163" name="Google Shape;1163;p176"/>
            <p:cNvPicPr preferRelativeResize="0"/>
            <p:nvPr/>
          </p:nvPicPr>
          <p:blipFill>
            <a:blip r:embed="rId3">
              <a:alphaModFix/>
            </a:blip>
            <a:stretch>
              <a:fillRect/>
            </a:stretch>
          </p:blipFill>
          <p:spPr>
            <a:xfrm>
              <a:off x="2949525" y="2122975"/>
              <a:ext cx="3821161" cy="3020524"/>
            </a:xfrm>
            <a:prstGeom prst="rect">
              <a:avLst/>
            </a:prstGeom>
            <a:noFill/>
            <a:ln>
              <a:noFill/>
            </a:ln>
          </p:spPr>
        </p:pic>
        <p:sp>
          <p:nvSpPr>
            <p:cNvPr id="1164" name="Google Shape;1164;p176"/>
            <p:cNvSpPr/>
            <p:nvPr/>
          </p:nvSpPr>
          <p:spPr>
            <a:xfrm>
              <a:off x="4288325" y="4846050"/>
              <a:ext cx="1189800" cy="2106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spTree>
    <p:extLst>
      <p:ext uri="{BB962C8B-B14F-4D97-AF65-F5344CB8AC3E}">
        <p14:creationId xmlns:p14="http://schemas.microsoft.com/office/powerpoint/2010/main" val="1400839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68"/>
        <p:cNvGrpSpPr/>
        <p:nvPr/>
      </p:nvGrpSpPr>
      <p:grpSpPr>
        <a:xfrm>
          <a:off x="0" y="0"/>
          <a:ext cx="0" cy="0"/>
          <a:chOff x="0" y="0"/>
          <a:chExt cx="0" cy="0"/>
        </a:xfrm>
      </p:grpSpPr>
      <p:sp>
        <p:nvSpPr>
          <p:cNvPr id="1169" name="Google Shape;1169;p177"/>
          <p:cNvSpPr txBox="1"/>
          <p:nvPr/>
        </p:nvSpPr>
        <p:spPr>
          <a:xfrm>
            <a:off x="4759300" y="264367"/>
            <a:ext cx="6806800" cy="17188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533" b="0" i="0" u="none" strike="noStrike" kern="0" cap="none" spc="0" normalizeH="0" baseline="0" noProof="0">
                <a:ln>
                  <a:noFill/>
                </a:ln>
                <a:solidFill>
                  <a:srgbClr val="000000"/>
                </a:solidFill>
                <a:effectLst/>
                <a:uLnTx/>
                <a:uFillTx/>
                <a:latin typeface="Arial"/>
                <a:ea typeface="+mn-ea"/>
                <a:cs typeface="Arial"/>
                <a:sym typeface="Arial"/>
              </a:rPr>
              <a:t>Now we are going to move onto triangles. Believe it or not there are four different types of triangle. If you look at the names clearly you might be able to work out a few of them. </a:t>
            </a:r>
            <a:endParaRPr kumimoji="0" sz="2533" b="0" i="0" u="none" strike="noStrike" kern="0" cap="none" spc="0" normalizeH="0" baseline="0" noProof="0">
              <a:ln>
                <a:noFill/>
              </a:ln>
              <a:solidFill>
                <a:srgbClr val="000000"/>
              </a:solidFill>
              <a:effectLst/>
              <a:uLnTx/>
              <a:uFillTx/>
              <a:latin typeface="Arial"/>
              <a:ea typeface="+mn-ea"/>
              <a:cs typeface="Arial"/>
              <a:sym typeface="Arial"/>
            </a:endParaRPr>
          </a:p>
        </p:txBody>
      </p:sp>
      <p:graphicFrame>
        <p:nvGraphicFramePr>
          <p:cNvPr id="1170" name="Google Shape;1170;p177"/>
          <p:cNvGraphicFramePr/>
          <p:nvPr/>
        </p:nvGraphicFramePr>
        <p:xfrm>
          <a:off x="250333" y="2325168"/>
          <a:ext cx="11527667" cy="4478199"/>
        </p:xfrm>
        <a:graphic>
          <a:graphicData uri="http://schemas.openxmlformats.org/drawingml/2006/table">
            <a:tbl>
              <a:tblPr>
                <a:noFill/>
              </a:tblPr>
              <a:tblGrid>
                <a:gridCol w="2235467">
                  <a:extLst>
                    <a:ext uri="{9D8B030D-6E8A-4147-A177-3AD203B41FA5}">
                      <a16:colId xmlns:a16="http://schemas.microsoft.com/office/drawing/2014/main" val="20000"/>
                    </a:ext>
                  </a:extLst>
                </a:gridCol>
                <a:gridCol w="4216433">
                  <a:extLst>
                    <a:ext uri="{9D8B030D-6E8A-4147-A177-3AD203B41FA5}">
                      <a16:colId xmlns:a16="http://schemas.microsoft.com/office/drawing/2014/main" val="20001"/>
                    </a:ext>
                  </a:extLst>
                </a:gridCol>
                <a:gridCol w="5075767">
                  <a:extLst>
                    <a:ext uri="{9D8B030D-6E8A-4147-A177-3AD203B41FA5}">
                      <a16:colId xmlns:a16="http://schemas.microsoft.com/office/drawing/2014/main" val="20002"/>
                    </a:ext>
                  </a:extLst>
                </a:gridCol>
              </a:tblGrid>
              <a:tr h="674133">
                <a:tc>
                  <a:txBody>
                    <a:bodyPr/>
                    <a:lstStyle/>
                    <a:p>
                      <a:pPr marL="0" lvl="0" indent="0" algn="ctr" rtl="0">
                        <a:spcBef>
                          <a:spcPts val="0"/>
                        </a:spcBef>
                        <a:spcAft>
                          <a:spcPts val="0"/>
                        </a:spcAft>
                        <a:buNone/>
                      </a:pPr>
                      <a:r>
                        <a:rPr lang="en-GB" sz="2400"/>
                        <a:t>Image</a:t>
                      </a:r>
                      <a:endParaRPr sz="2400"/>
                    </a:p>
                  </a:txBody>
                  <a:tcPr marL="121900" marR="121900" marT="121900" marB="121900">
                    <a:solidFill>
                      <a:srgbClr val="FFFFFF"/>
                    </a:solidFill>
                  </a:tcPr>
                </a:tc>
                <a:tc>
                  <a:txBody>
                    <a:bodyPr/>
                    <a:lstStyle/>
                    <a:p>
                      <a:pPr marL="0" lvl="0" indent="0" algn="ctr" rtl="0">
                        <a:spcBef>
                          <a:spcPts val="0"/>
                        </a:spcBef>
                        <a:spcAft>
                          <a:spcPts val="0"/>
                        </a:spcAft>
                        <a:buNone/>
                      </a:pPr>
                      <a:r>
                        <a:rPr lang="en-GB" sz="2400"/>
                        <a:t>Name</a:t>
                      </a:r>
                      <a:endParaRPr sz="2400"/>
                    </a:p>
                  </a:txBody>
                  <a:tcPr marL="121900" marR="121900" marT="121900" marB="121900">
                    <a:solidFill>
                      <a:srgbClr val="FFFFFF"/>
                    </a:solidFill>
                  </a:tcPr>
                </a:tc>
                <a:tc>
                  <a:txBody>
                    <a:bodyPr/>
                    <a:lstStyle/>
                    <a:p>
                      <a:pPr marL="0" lvl="0" indent="0" algn="ctr" rtl="0">
                        <a:spcBef>
                          <a:spcPts val="0"/>
                        </a:spcBef>
                        <a:spcAft>
                          <a:spcPts val="0"/>
                        </a:spcAft>
                        <a:buNone/>
                      </a:pPr>
                      <a:r>
                        <a:rPr lang="en-GB" sz="2400"/>
                        <a:t>Features</a:t>
                      </a:r>
                      <a:endParaRPr sz="2400"/>
                    </a:p>
                  </a:txBody>
                  <a:tcPr marL="121900" marR="121900" marT="121900" marB="121900">
                    <a:solidFill>
                      <a:srgbClr val="FFFFFF"/>
                    </a:solidFill>
                  </a:tcPr>
                </a:tc>
                <a:extLst>
                  <a:ext uri="{0D108BD9-81ED-4DB2-BD59-A6C34878D82A}">
                    <a16:rowId xmlns:a16="http://schemas.microsoft.com/office/drawing/2014/main" val="10000"/>
                  </a:ext>
                </a:extLst>
              </a:tr>
              <a:tr h="9446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ctr" rtl="0">
                        <a:spcBef>
                          <a:spcPts val="0"/>
                        </a:spcBef>
                        <a:spcAft>
                          <a:spcPts val="0"/>
                        </a:spcAft>
                        <a:buNone/>
                      </a:pPr>
                      <a:r>
                        <a:rPr lang="en-GB" sz="2500"/>
                        <a:t>Equilateral Triangle</a:t>
                      </a:r>
                      <a:endParaRPr sz="2500"/>
                    </a:p>
                  </a:txBody>
                  <a:tcPr marL="121900" marR="121900" marT="121900" marB="121900"/>
                </a:tc>
                <a:tc>
                  <a:txBody>
                    <a:bodyPr/>
                    <a:lstStyle/>
                    <a:p>
                      <a:pPr marL="0" lvl="0" indent="0" algn="ctr" rtl="0">
                        <a:spcBef>
                          <a:spcPts val="0"/>
                        </a:spcBef>
                        <a:spcAft>
                          <a:spcPts val="0"/>
                        </a:spcAft>
                        <a:buNone/>
                      </a:pPr>
                      <a:r>
                        <a:rPr lang="en-GB" sz="2500"/>
                        <a:t>All sides are the same length</a:t>
                      </a:r>
                      <a:endParaRPr sz="2500"/>
                    </a:p>
                  </a:txBody>
                  <a:tcPr marL="121900" marR="121900" marT="121900" marB="121900"/>
                </a:tc>
                <a:extLst>
                  <a:ext uri="{0D108BD9-81ED-4DB2-BD59-A6C34878D82A}">
                    <a16:rowId xmlns:a16="http://schemas.microsoft.com/office/drawing/2014/main" val="10001"/>
                  </a:ext>
                </a:extLst>
              </a:tr>
              <a:tr h="926833">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ctr" rtl="0">
                        <a:spcBef>
                          <a:spcPts val="0"/>
                        </a:spcBef>
                        <a:spcAft>
                          <a:spcPts val="0"/>
                        </a:spcAft>
                        <a:buNone/>
                      </a:pPr>
                      <a:r>
                        <a:rPr lang="en-GB" sz="2500"/>
                        <a:t>Right Angled Triangle</a:t>
                      </a:r>
                      <a:endParaRPr sz="2500"/>
                    </a:p>
                  </a:txBody>
                  <a:tcPr marL="121900" marR="121900" marT="121900" marB="121900"/>
                </a:tc>
                <a:tc>
                  <a:txBody>
                    <a:bodyPr/>
                    <a:lstStyle/>
                    <a:p>
                      <a:pPr marL="0" lvl="0" indent="0" algn="ctr" rtl="0">
                        <a:spcBef>
                          <a:spcPts val="0"/>
                        </a:spcBef>
                        <a:spcAft>
                          <a:spcPts val="0"/>
                        </a:spcAft>
                        <a:buNone/>
                      </a:pPr>
                      <a:r>
                        <a:rPr lang="en-GB" sz="2500"/>
                        <a:t>Has 1 right angle</a:t>
                      </a:r>
                      <a:endParaRPr sz="2500"/>
                    </a:p>
                  </a:txBody>
                  <a:tcPr marL="121900" marR="121900" marT="121900" marB="121900"/>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ctr" rtl="0">
                        <a:spcBef>
                          <a:spcPts val="0"/>
                        </a:spcBef>
                        <a:spcAft>
                          <a:spcPts val="0"/>
                        </a:spcAft>
                        <a:buNone/>
                      </a:pPr>
                      <a:r>
                        <a:rPr lang="en-GB" sz="2500"/>
                        <a:t>Isosceles Triangle</a:t>
                      </a:r>
                      <a:endParaRPr sz="2500"/>
                    </a:p>
                  </a:txBody>
                  <a:tcPr marL="121900" marR="121900" marT="121900" marB="121900"/>
                </a:tc>
                <a:tc>
                  <a:txBody>
                    <a:bodyPr/>
                    <a:lstStyle/>
                    <a:p>
                      <a:pPr marL="0" lvl="0" indent="0" algn="ctr" rtl="0">
                        <a:spcBef>
                          <a:spcPts val="0"/>
                        </a:spcBef>
                        <a:spcAft>
                          <a:spcPts val="0"/>
                        </a:spcAft>
                        <a:buNone/>
                      </a:pPr>
                      <a:r>
                        <a:rPr lang="en-GB" sz="2500"/>
                        <a:t>Two sides are the same length and one is different</a:t>
                      </a:r>
                      <a:endParaRPr sz="2500"/>
                    </a:p>
                  </a:txBody>
                  <a:tcPr marL="121900" marR="121900" marT="121900" marB="121900"/>
                </a:tc>
                <a:extLst>
                  <a:ext uri="{0D108BD9-81ED-4DB2-BD59-A6C34878D82A}">
                    <a16:rowId xmlns:a16="http://schemas.microsoft.com/office/drawing/2014/main" val="10003"/>
                  </a:ext>
                </a:extLst>
              </a:tr>
              <a:tr h="926833">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ctr" rtl="0">
                        <a:spcBef>
                          <a:spcPts val="0"/>
                        </a:spcBef>
                        <a:spcAft>
                          <a:spcPts val="0"/>
                        </a:spcAft>
                        <a:buNone/>
                      </a:pPr>
                      <a:r>
                        <a:rPr lang="en-GB" sz="2500"/>
                        <a:t>Scalene Triangle</a:t>
                      </a:r>
                      <a:endParaRPr sz="2500"/>
                    </a:p>
                  </a:txBody>
                  <a:tcPr marL="121900" marR="121900" marT="121900" marB="121900"/>
                </a:tc>
                <a:tc>
                  <a:txBody>
                    <a:bodyPr/>
                    <a:lstStyle/>
                    <a:p>
                      <a:pPr marL="0" lvl="0" indent="0" algn="ctr" rtl="0">
                        <a:spcBef>
                          <a:spcPts val="0"/>
                        </a:spcBef>
                        <a:spcAft>
                          <a:spcPts val="0"/>
                        </a:spcAft>
                        <a:buNone/>
                      </a:pPr>
                      <a:r>
                        <a:rPr lang="en-GB" sz="2500"/>
                        <a:t>No sides are the same length</a:t>
                      </a:r>
                      <a:endParaRPr sz="2500"/>
                    </a:p>
                  </a:txBody>
                  <a:tcPr marL="121900" marR="121900" marT="121900" marB="121900"/>
                </a:tc>
                <a:extLst>
                  <a:ext uri="{0D108BD9-81ED-4DB2-BD59-A6C34878D82A}">
                    <a16:rowId xmlns:a16="http://schemas.microsoft.com/office/drawing/2014/main" val="10004"/>
                  </a:ext>
                </a:extLst>
              </a:tr>
            </a:tbl>
          </a:graphicData>
        </a:graphic>
      </p:graphicFrame>
      <p:sp>
        <p:nvSpPr>
          <p:cNvPr id="1171" name="Google Shape;1171;p177"/>
          <p:cNvSpPr/>
          <p:nvPr/>
        </p:nvSpPr>
        <p:spPr>
          <a:xfrm>
            <a:off x="1619400" y="181800"/>
            <a:ext cx="866400" cy="842800"/>
          </a:xfrm>
          <a:prstGeom prst="triangle">
            <a:avLst>
              <a:gd name="adj"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2" name="Google Shape;1172;p177"/>
          <p:cNvSpPr/>
          <p:nvPr/>
        </p:nvSpPr>
        <p:spPr>
          <a:xfrm>
            <a:off x="930233" y="3007600"/>
            <a:ext cx="866400" cy="842800"/>
          </a:xfrm>
          <a:prstGeom prst="triangle">
            <a:avLst>
              <a:gd name="adj"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3" name="Google Shape;1173;p177"/>
          <p:cNvSpPr/>
          <p:nvPr/>
        </p:nvSpPr>
        <p:spPr>
          <a:xfrm>
            <a:off x="3139800" y="1189833"/>
            <a:ext cx="743600" cy="925600"/>
          </a:xfrm>
          <a:prstGeom prst="rtTriangle">
            <a:avLst/>
          </a:prstGeom>
          <a:solidFill>
            <a:srgbClr val="0000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4" name="Google Shape;1174;p177"/>
          <p:cNvSpPr/>
          <p:nvPr/>
        </p:nvSpPr>
        <p:spPr>
          <a:xfrm>
            <a:off x="1053033" y="3943900"/>
            <a:ext cx="743600" cy="925600"/>
          </a:xfrm>
          <a:prstGeom prst="rtTriangle">
            <a:avLst/>
          </a:prstGeom>
          <a:solidFill>
            <a:srgbClr val="0000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5" name="Google Shape;1175;p177"/>
          <p:cNvSpPr/>
          <p:nvPr/>
        </p:nvSpPr>
        <p:spPr>
          <a:xfrm>
            <a:off x="1057633" y="4870733"/>
            <a:ext cx="611600" cy="842800"/>
          </a:xfrm>
          <a:prstGeom prst="triangle">
            <a:avLst>
              <a:gd name="adj"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6" name="Google Shape;1176;p177"/>
          <p:cNvSpPr/>
          <p:nvPr/>
        </p:nvSpPr>
        <p:spPr>
          <a:xfrm rot="8386975">
            <a:off x="2990898" y="491526"/>
            <a:ext cx="1326343" cy="413825"/>
          </a:xfrm>
          <a:prstGeom prst="triangle">
            <a:avLst>
              <a:gd name="adj" fmla="val 64164"/>
            </a:avLst>
          </a:prstGeom>
          <a:solidFill>
            <a:srgbClr val="B4A7D6"/>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7" name="Google Shape;1177;p177"/>
          <p:cNvSpPr/>
          <p:nvPr/>
        </p:nvSpPr>
        <p:spPr>
          <a:xfrm rot="8386975">
            <a:off x="830965" y="6212693"/>
            <a:ext cx="1326343" cy="413825"/>
          </a:xfrm>
          <a:prstGeom prst="triangle">
            <a:avLst>
              <a:gd name="adj" fmla="val 64164"/>
            </a:avLst>
          </a:prstGeom>
          <a:solidFill>
            <a:srgbClr val="B4A7D6"/>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78" name="Google Shape;1178;p177"/>
          <p:cNvSpPr/>
          <p:nvPr/>
        </p:nvSpPr>
        <p:spPr>
          <a:xfrm>
            <a:off x="1746800" y="1231233"/>
            <a:ext cx="611600" cy="842800"/>
          </a:xfrm>
          <a:prstGeom prst="triangle">
            <a:avLst>
              <a:gd name="adj"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85074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182"/>
        <p:cNvGrpSpPr/>
        <p:nvPr/>
      </p:nvGrpSpPr>
      <p:grpSpPr>
        <a:xfrm>
          <a:off x="0" y="0"/>
          <a:ext cx="0" cy="0"/>
          <a:chOff x="0" y="0"/>
          <a:chExt cx="0" cy="0"/>
        </a:xfrm>
      </p:grpSpPr>
      <p:sp>
        <p:nvSpPr>
          <p:cNvPr id="1183" name="Google Shape;1183;p17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184" name="Google Shape;1184;p17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185" name="Google Shape;1185;p17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83496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189"/>
        <p:cNvGrpSpPr/>
        <p:nvPr/>
      </p:nvGrpSpPr>
      <p:grpSpPr>
        <a:xfrm>
          <a:off x="0" y="0"/>
          <a:ext cx="0" cy="0"/>
          <a:chOff x="0" y="0"/>
          <a:chExt cx="0" cy="0"/>
        </a:xfrm>
      </p:grpSpPr>
      <p:sp>
        <p:nvSpPr>
          <p:cNvPr id="1190" name="Google Shape;1190;p179"/>
          <p:cNvSpPr txBox="1">
            <a:spLocks noGrp="1"/>
          </p:cNvSpPr>
          <p:nvPr>
            <p:ph type="subTitle" idx="1"/>
          </p:nvPr>
        </p:nvSpPr>
        <p:spPr>
          <a:xfrm>
            <a:off x="415600" y="266200"/>
            <a:ext cx="11360800" cy="10568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WALT retrieve and infer information from a text.</a:t>
            </a:r>
            <a:endParaRPr u="sng">
              <a:solidFill>
                <a:srgbClr val="000000"/>
              </a:solidFill>
            </a:endParaRPr>
          </a:p>
        </p:txBody>
      </p:sp>
      <p:sp>
        <p:nvSpPr>
          <p:cNvPr id="1191" name="Google Shape;1191;p179"/>
          <p:cNvSpPr txBox="1"/>
          <p:nvPr/>
        </p:nvSpPr>
        <p:spPr>
          <a:xfrm>
            <a:off x="1150333" y="1423133"/>
            <a:ext cx="5373600" cy="2446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Comic Sans MS"/>
                <a:ea typeface="Comic Sans MS"/>
                <a:cs typeface="Comic Sans MS"/>
                <a:sym typeface="Comic Sans MS"/>
              </a:rPr>
              <a:t>Use the link below to read the e- book -</a:t>
            </a:r>
            <a:endParaRPr kumimoji="0" sz="32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Comic Sans MS"/>
                <a:ea typeface="Comic Sans MS"/>
                <a:cs typeface="Comic Sans MS"/>
                <a:sym typeface="Comic Sans MS"/>
              </a:rPr>
              <a:t>All about Magnetism </a:t>
            </a:r>
            <a:endParaRPr kumimoji="0" sz="32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pic>
        <p:nvPicPr>
          <p:cNvPr id="1192" name="Google Shape;1192;p179"/>
          <p:cNvPicPr preferRelativeResize="0"/>
          <p:nvPr/>
        </p:nvPicPr>
        <p:blipFill>
          <a:blip r:embed="rId3">
            <a:alphaModFix/>
          </a:blip>
          <a:stretch>
            <a:fillRect/>
          </a:stretch>
        </p:blipFill>
        <p:spPr>
          <a:xfrm>
            <a:off x="6727134" y="1323000"/>
            <a:ext cx="4534761" cy="5128600"/>
          </a:xfrm>
          <a:prstGeom prst="rect">
            <a:avLst/>
          </a:prstGeom>
          <a:noFill/>
          <a:ln>
            <a:noFill/>
          </a:ln>
        </p:spPr>
      </p:pic>
      <p:sp>
        <p:nvSpPr>
          <p:cNvPr id="1193" name="Google Shape;1193;p179"/>
          <p:cNvSpPr txBox="1"/>
          <p:nvPr/>
        </p:nvSpPr>
        <p:spPr>
          <a:xfrm>
            <a:off x="1651767" y="4098100"/>
            <a:ext cx="4000000" cy="796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467" b="0" i="0" u="sng" strike="noStrike" kern="0" cap="none" spc="0" normalizeH="0" baseline="0" noProof="0">
                <a:ln>
                  <a:noFill/>
                </a:ln>
                <a:solidFill>
                  <a:srgbClr val="0097A7"/>
                </a:solidFill>
                <a:effectLst/>
                <a:uLnTx/>
                <a:uFillTx/>
                <a:latin typeface="Arial"/>
                <a:ea typeface="+mn-ea"/>
                <a:cs typeface="Arial"/>
                <a:sym typeface="Arial"/>
                <a:hlinkClick r:id="rId4"/>
              </a:rPr>
              <a:t>https://readon.myon.co.uk/reader/index.html?a=aas_aamag_s16</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224198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197"/>
        <p:cNvGrpSpPr/>
        <p:nvPr/>
      </p:nvGrpSpPr>
      <p:grpSpPr>
        <a:xfrm>
          <a:off x="0" y="0"/>
          <a:ext cx="0" cy="0"/>
          <a:chOff x="0" y="0"/>
          <a:chExt cx="0" cy="0"/>
        </a:xfrm>
      </p:grpSpPr>
      <p:sp>
        <p:nvSpPr>
          <p:cNvPr id="1198" name="Google Shape;1198;p180"/>
          <p:cNvSpPr txBox="1">
            <a:spLocks noGrp="1"/>
          </p:cNvSpPr>
          <p:nvPr>
            <p:ph type="subTitle" idx="1"/>
          </p:nvPr>
        </p:nvSpPr>
        <p:spPr>
          <a:xfrm>
            <a:off x="415600" y="266200"/>
            <a:ext cx="11360800" cy="11780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WALT retrieve and infer information from a text.</a:t>
            </a:r>
            <a:endParaRPr u="sng">
              <a:solidFill>
                <a:srgbClr val="000000"/>
              </a:solidFill>
            </a:endParaRPr>
          </a:p>
          <a:p>
            <a:pPr marL="0" indent="0" algn="l"/>
            <a:r>
              <a:rPr lang="en-GB" sz="2400">
                <a:solidFill>
                  <a:srgbClr val="000000"/>
                </a:solidFill>
                <a:latin typeface="Comic Sans MS"/>
                <a:ea typeface="Comic Sans MS"/>
                <a:cs typeface="Comic Sans MS"/>
                <a:sym typeface="Comic Sans MS"/>
              </a:rPr>
              <a:t>Answer the following comprehension questions about the book. Use sentences.</a:t>
            </a:r>
            <a:endParaRPr sz="2400">
              <a:solidFill>
                <a:srgbClr val="000000"/>
              </a:solidFill>
              <a:latin typeface="Comic Sans MS"/>
              <a:ea typeface="Comic Sans MS"/>
              <a:cs typeface="Comic Sans MS"/>
              <a:sym typeface="Comic Sans MS"/>
            </a:endParaRPr>
          </a:p>
          <a:p>
            <a:pPr marL="0" indent="0" algn="l"/>
            <a:endParaRPr>
              <a:solidFill>
                <a:srgbClr val="000000"/>
              </a:solidFill>
              <a:latin typeface="Comic Sans MS"/>
              <a:ea typeface="Comic Sans MS"/>
              <a:cs typeface="Comic Sans MS"/>
              <a:sym typeface="Comic Sans MS"/>
            </a:endParaRPr>
          </a:p>
        </p:txBody>
      </p:sp>
      <p:sp>
        <p:nvSpPr>
          <p:cNvPr id="1199" name="Google Shape;1199;p180"/>
          <p:cNvSpPr txBox="1"/>
          <p:nvPr/>
        </p:nvSpPr>
        <p:spPr>
          <a:xfrm>
            <a:off x="334900" y="1590400"/>
            <a:ext cx="11441600" cy="5164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4 - 7 and answer these questions.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How does a fridge door work?</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How does the magnet pick up a nail without touching it?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List 3 different types of magnet.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Explain what a keeper is used for.</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10 -13 and answer these questions.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List 4 ways that magnets can be used.</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Name 2 metals that are magnetic and 1 non-magnetic metal.</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How can you turn a paperclip into a magnet?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16 -17 and answer this question.</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Explain how a magnet can hold a sheet of paper to the fridge door.</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257295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03"/>
        <p:cNvGrpSpPr/>
        <p:nvPr/>
      </p:nvGrpSpPr>
      <p:grpSpPr>
        <a:xfrm>
          <a:off x="0" y="0"/>
          <a:ext cx="0" cy="0"/>
          <a:chOff x="0" y="0"/>
          <a:chExt cx="0" cy="0"/>
        </a:xfrm>
      </p:grpSpPr>
      <p:sp>
        <p:nvSpPr>
          <p:cNvPr id="1204" name="Google Shape;1204;p181"/>
          <p:cNvSpPr txBox="1">
            <a:spLocks noGrp="1"/>
          </p:cNvSpPr>
          <p:nvPr>
            <p:ph type="subTitle" idx="1"/>
          </p:nvPr>
        </p:nvSpPr>
        <p:spPr>
          <a:xfrm>
            <a:off x="8175600" y="266200"/>
            <a:ext cx="3600800" cy="7804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Answers</a:t>
            </a:r>
            <a:r>
              <a:rPr lang="en-GB" sz="2400">
                <a:solidFill>
                  <a:srgbClr val="000000"/>
                </a:solidFill>
                <a:latin typeface="Comic Sans MS"/>
                <a:ea typeface="Comic Sans MS"/>
                <a:cs typeface="Comic Sans MS"/>
                <a:sym typeface="Comic Sans MS"/>
              </a:rPr>
              <a:t>.</a:t>
            </a:r>
            <a:endParaRPr sz="2400">
              <a:solidFill>
                <a:srgbClr val="000000"/>
              </a:solidFill>
              <a:latin typeface="Comic Sans MS"/>
              <a:ea typeface="Comic Sans MS"/>
              <a:cs typeface="Comic Sans MS"/>
              <a:sym typeface="Comic Sans MS"/>
            </a:endParaRPr>
          </a:p>
          <a:p>
            <a:pPr marL="0" indent="0" algn="l"/>
            <a:endParaRPr>
              <a:solidFill>
                <a:srgbClr val="000000"/>
              </a:solidFill>
              <a:latin typeface="Comic Sans MS"/>
              <a:ea typeface="Comic Sans MS"/>
              <a:cs typeface="Comic Sans MS"/>
              <a:sym typeface="Comic Sans MS"/>
            </a:endParaRPr>
          </a:p>
        </p:txBody>
      </p:sp>
      <p:sp>
        <p:nvSpPr>
          <p:cNvPr id="1205" name="Google Shape;1205;p181"/>
          <p:cNvSpPr txBox="1"/>
          <p:nvPr/>
        </p:nvSpPr>
        <p:spPr>
          <a:xfrm>
            <a:off x="375200" y="846800"/>
            <a:ext cx="11441600" cy="5164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4 - 7 and answer these questions.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How does a fridge door work?</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There is a magnet in the rubber strip which pulls the door shut.</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How does the magnet pick up a nail without touching it?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The magnetic force pulls the nail towards the magnet.</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List 3 different types of magnet.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Bar, horseshoe and ring.</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609585" marR="0" lvl="0" indent="-457189" algn="l" defTabSz="1219170" rtl="0" eaLnBrk="1" fontAlgn="auto" latinLnBrk="0" hangingPunct="1">
              <a:lnSpc>
                <a:spcPct val="100000"/>
              </a:lnSpc>
              <a:spcBef>
                <a:spcPts val="0"/>
              </a:spcBef>
              <a:spcAft>
                <a:spcPts val="0"/>
              </a:spcAft>
              <a:buClr>
                <a:srgbClr val="000000"/>
              </a:buClr>
              <a:buSzPts val="1800"/>
              <a:buFont typeface="Comic Sans MS"/>
              <a:buAutoNum type="arabicPeriod"/>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Explain what a keeper is used for.</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It is put on the ends/poles of a magnet to stop the magnetic force leaking away. It helps the magnet maintain its magnetism.</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121917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436907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09"/>
        <p:cNvGrpSpPr/>
        <p:nvPr/>
      </p:nvGrpSpPr>
      <p:grpSpPr>
        <a:xfrm>
          <a:off x="0" y="0"/>
          <a:ext cx="0" cy="0"/>
          <a:chOff x="0" y="0"/>
          <a:chExt cx="0" cy="0"/>
        </a:xfrm>
      </p:grpSpPr>
      <p:sp>
        <p:nvSpPr>
          <p:cNvPr id="1210" name="Google Shape;1210;p182"/>
          <p:cNvSpPr txBox="1">
            <a:spLocks noGrp="1"/>
          </p:cNvSpPr>
          <p:nvPr>
            <p:ph type="subTitle" idx="1"/>
          </p:nvPr>
        </p:nvSpPr>
        <p:spPr>
          <a:xfrm>
            <a:off x="8175600" y="266200"/>
            <a:ext cx="3600800" cy="7804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Answers</a:t>
            </a:r>
            <a:r>
              <a:rPr lang="en-GB" sz="2400">
                <a:solidFill>
                  <a:srgbClr val="000000"/>
                </a:solidFill>
                <a:latin typeface="Comic Sans MS"/>
                <a:ea typeface="Comic Sans MS"/>
                <a:cs typeface="Comic Sans MS"/>
                <a:sym typeface="Comic Sans MS"/>
              </a:rPr>
              <a:t>.</a:t>
            </a:r>
            <a:endParaRPr sz="2400">
              <a:solidFill>
                <a:srgbClr val="000000"/>
              </a:solidFill>
              <a:latin typeface="Comic Sans MS"/>
              <a:ea typeface="Comic Sans MS"/>
              <a:cs typeface="Comic Sans MS"/>
              <a:sym typeface="Comic Sans MS"/>
            </a:endParaRPr>
          </a:p>
          <a:p>
            <a:pPr marL="0" indent="0" algn="l"/>
            <a:endParaRPr>
              <a:solidFill>
                <a:srgbClr val="000000"/>
              </a:solidFill>
              <a:latin typeface="Comic Sans MS"/>
              <a:ea typeface="Comic Sans MS"/>
              <a:cs typeface="Comic Sans MS"/>
              <a:sym typeface="Comic Sans MS"/>
            </a:endParaRPr>
          </a:p>
        </p:txBody>
      </p:sp>
      <p:sp>
        <p:nvSpPr>
          <p:cNvPr id="1211" name="Google Shape;1211;p182"/>
          <p:cNvSpPr txBox="1"/>
          <p:nvPr/>
        </p:nvSpPr>
        <p:spPr>
          <a:xfrm>
            <a:off x="375200" y="266200"/>
            <a:ext cx="11441600" cy="659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10 -13 and answer these questions.</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5. List 4 ways that magnets can be used.</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On toy trains to connect the cars, to fasten smart phones cases, to lift crushed scrap metal and to recycle metals at a recycling centre.</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6. Name 2 metals that are magnetic and 1 non-magnetic metal.</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 </a:t>
            </a: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Iron and steel are magnetic. Aluminium is non-magnetic.</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7.How can you turn a paperclip into a magnet?</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You can attach it to a magnet or rub it with a permanent magnet.</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Read pages 16 -17 and answer this question.</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8. Explain how a magnet can hold a sheet of paper to the fridge door.</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FF0000"/>
                </a:solidFill>
                <a:effectLst/>
                <a:uLnTx/>
                <a:uFillTx/>
                <a:latin typeface="Comic Sans MS"/>
                <a:ea typeface="Comic Sans MS"/>
                <a:cs typeface="Comic Sans MS"/>
                <a:sym typeface="Comic Sans MS"/>
              </a:rPr>
              <a:t>It can do this because the magnetic force from the magnet passes through the paper and allows it to attract to the fridge door.</a:t>
            </a:r>
            <a:endParaRPr kumimoji="0" sz="2400" b="0" i="0" u="none" strike="noStrike" kern="0" cap="none" spc="0" normalizeH="0" baseline="0" noProof="0">
              <a:ln>
                <a:noFill/>
              </a:ln>
              <a:solidFill>
                <a:srgbClr val="FF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3376823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15"/>
        <p:cNvGrpSpPr/>
        <p:nvPr/>
      </p:nvGrpSpPr>
      <p:grpSpPr>
        <a:xfrm>
          <a:off x="0" y="0"/>
          <a:ext cx="0" cy="0"/>
          <a:chOff x="0" y="0"/>
          <a:chExt cx="0" cy="0"/>
        </a:xfrm>
      </p:grpSpPr>
      <p:sp>
        <p:nvSpPr>
          <p:cNvPr id="1216" name="Google Shape;1216;p183"/>
          <p:cNvSpPr txBox="1">
            <a:spLocks noGrp="1"/>
          </p:cNvSpPr>
          <p:nvPr>
            <p:ph type="ctrTitle"/>
          </p:nvPr>
        </p:nvSpPr>
        <p:spPr>
          <a:xfrm>
            <a:off x="415600" y="2217367"/>
            <a:ext cx="11360800" cy="3781200"/>
          </a:xfrm>
          <a:prstGeom prst="rect">
            <a:avLst/>
          </a:prstGeom>
        </p:spPr>
        <p:txBody>
          <a:bodyPr spcFirstLastPara="1" wrap="square" lIns="121900" tIns="121900" rIns="121900" bIns="121900" anchor="b" anchorCtr="0">
            <a:noAutofit/>
          </a:bodyPr>
          <a:lstStyle/>
          <a:p>
            <a:endParaRPr sz="4000"/>
          </a:p>
          <a:p>
            <a:endParaRPr sz="2400"/>
          </a:p>
          <a:p>
            <a:endParaRPr sz="2400">
              <a:solidFill>
                <a:srgbClr val="000000"/>
              </a:solidFill>
            </a:endParaRPr>
          </a:p>
          <a:p>
            <a:pPr algn="l"/>
            <a:endParaRPr sz="2400">
              <a:solidFill>
                <a:srgbClr val="000000"/>
              </a:solidFill>
            </a:endParaRPr>
          </a:p>
          <a:p>
            <a:endParaRPr sz="2400">
              <a:solidFill>
                <a:srgbClr val="000000"/>
              </a:solidFill>
            </a:endParaRPr>
          </a:p>
          <a:p>
            <a:endParaRPr sz="2400">
              <a:solidFill>
                <a:srgbClr val="000000"/>
              </a:solidFill>
            </a:endParaRPr>
          </a:p>
        </p:txBody>
      </p:sp>
      <p:sp>
        <p:nvSpPr>
          <p:cNvPr id="1217" name="Google Shape;1217;p183"/>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a:p>
            <a:pPr marL="0" indent="0"/>
            <a:r>
              <a:rPr lang="en-GB">
                <a:solidFill>
                  <a:srgbClr val="FF0000"/>
                </a:solidFill>
              </a:rPr>
              <a:t>This is revision of previous work </a:t>
            </a:r>
            <a:endParaRPr>
              <a:solidFill>
                <a:srgbClr val="FF0000"/>
              </a:solidFill>
            </a:endParaRPr>
          </a:p>
        </p:txBody>
      </p:sp>
      <p:pic>
        <p:nvPicPr>
          <p:cNvPr id="1218" name="Google Shape;1218;p183"/>
          <p:cNvPicPr preferRelativeResize="0"/>
          <p:nvPr/>
        </p:nvPicPr>
        <p:blipFill>
          <a:blip r:embed="rId3">
            <a:alphaModFix/>
          </a:blip>
          <a:stretch>
            <a:fillRect/>
          </a:stretch>
        </p:blipFill>
        <p:spPr>
          <a:xfrm>
            <a:off x="251267" y="284168"/>
            <a:ext cx="1756133" cy="1760633"/>
          </a:xfrm>
          <a:prstGeom prst="rect">
            <a:avLst/>
          </a:prstGeom>
          <a:noFill/>
          <a:ln>
            <a:noFill/>
          </a:ln>
        </p:spPr>
      </p:pic>
      <p:sp>
        <p:nvSpPr>
          <p:cNvPr id="1219" name="Google Shape;1219;p183"/>
          <p:cNvSpPr txBox="1"/>
          <p:nvPr/>
        </p:nvSpPr>
        <p:spPr>
          <a:xfrm>
            <a:off x="1152600" y="2107967"/>
            <a:ext cx="9325200" cy="4000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4000" b="0" i="0" u="none" strike="noStrike" kern="0" cap="none" spc="0" normalizeH="0" baseline="0" noProof="0">
                <a:ln>
                  <a:noFill/>
                </a:ln>
                <a:solidFill>
                  <a:srgbClr val="000000"/>
                </a:solidFill>
                <a:effectLst/>
                <a:uLnTx/>
                <a:uFillTx/>
                <a:latin typeface="Arial"/>
                <a:ea typeface="+mn-ea"/>
                <a:cs typeface="Arial"/>
                <a:sym typeface="Arial"/>
              </a:rPr>
              <a:t>What is a suffix? (ful, less and ly)</a:t>
            </a:r>
            <a:endParaRPr kumimoji="0" sz="40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ful means full of  - truthful = full of truth</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less means without - useless = without any use</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ly tells us how - friendly (adverb) = she acts in a friendly way</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Remember; When the root word has a consonant and y at the end you drop the y replace it with an i  then add the suffix.</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(e.g) happ</a:t>
            </a:r>
            <a:r>
              <a:rPr kumimoji="0" lang="en-GB" sz="2400" b="0" i="0" u="none" strike="noStrike" kern="0" cap="none" spc="0" normalizeH="0" baseline="0" noProof="0">
                <a:ln>
                  <a:noFill/>
                </a:ln>
                <a:solidFill>
                  <a:srgbClr val="FF0000"/>
                </a:solidFill>
                <a:effectLst/>
                <a:uLnTx/>
                <a:uFillTx/>
                <a:latin typeface="Arial"/>
                <a:ea typeface="+mn-ea"/>
                <a:cs typeface="Arial"/>
                <a:sym typeface="Arial"/>
              </a:rPr>
              <a:t>y        </a:t>
            </a:r>
            <a:r>
              <a:rPr kumimoji="0" lang="en-GB" sz="2400" b="0" i="0" u="none" strike="noStrike" kern="0" cap="none" spc="0" normalizeH="0" baseline="0" noProof="0">
                <a:ln>
                  <a:noFill/>
                </a:ln>
                <a:solidFill>
                  <a:srgbClr val="000000"/>
                </a:solidFill>
                <a:effectLst/>
                <a:uLnTx/>
                <a:uFillTx/>
                <a:latin typeface="Arial"/>
                <a:ea typeface="+mn-ea"/>
                <a:cs typeface="Arial"/>
                <a:sym typeface="Arial"/>
              </a:rPr>
              <a:t>happ</a:t>
            </a:r>
            <a:r>
              <a:rPr kumimoji="0" lang="en-GB" sz="2400" b="0" i="0" u="none" strike="noStrike" kern="0" cap="none" spc="0" normalizeH="0" baseline="0" noProof="0">
                <a:ln>
                  <a:noFill/>
                </a:ln>
                <a:solidFill>
                  <a:srgbClr val="FF0000"/>
                </a:solidFill>
                <a:effectLst/>
                <a:uLnTx/>
                <a:uFillTx/>
                <a:latin typeface="Arial"/>
                <a:ea typeface="+mn-ea"/>
                <a:cs typeface="Arial"/>
                <a:sym typeface="Arial"/>
              </a:rPr>
              <a:t>i   </a:t>
            </a:r>
            <a:r>
              <a:rPr kumimoji="0" lang="en-GB" sz="2400" b="0" i="0" u="none" strike="noStrike" kern="0" cap="none" spc="0" normalizeH="0" baseline="0" noProof="0">
                <a:ln>
                  <a:noFill/>
                </a:ln>
                <a:solidFill>
                  <a:srgbClr val="000000"/>
                </a:solidFill>
                <a:effectLst/>
                <a:uLnTx/>
                <a:uFillTx/>
                <a:latin typeface="Arial"/>
                <a:ea typeface="+mn-ea"/>
                <a:cs typeface="Arial"/>
                <a:sym typeface="Arial"/>
              </a:rPr>
              <a:t>happ</a:t>
            </a:r>
            <a:r>
              <a:rPr kumimoji="0" lang="en-GB" sz="2400" b="0" i="0" u="none" strike="noStrike" kern="0" cap="none" spc="0" normalizeH="0" baseline="0" noProof="0">
                <a:ln>
                  <a:noFill/>
                </a:ln>
                <a:solidFill>
                  <a:srgbClr val="FF0000"/>
                </a:solidFill>
                <a:effectLst/>
                <a:uLnTx/>
                <a:uFillTx/>
                <a:latin typeface="Arial"/>
                <a:ea typeface="+mn-ea"/>
                <a:cs typeface="Arial"/>
                <a:sym typeface="Arial"/>
              </a:rPr>
              <a:t>i</a:t>
            </a:r>
            <a:r>
              <a:rPr kumimoji="0" lang="en-GB" sz="2400" b="0" i="0" u="none" strike="noStrike" kern="0" cap="none" spc="0" normalizeH="0" baseline="0" noProof="0">
                <a:ln>
                  <a:noFill/>
                </a:ln>
                <a:solidFill>
                  <a:srgbClr val="4A86E8"/>
                </a:solidFill>
                <a:effectLst/>
                <a:uLnTx/>
                <a:uFillTx/>
                <a:latin typeface="Arial"/>
                <a:ea typeface="+mn-ea"/>
                <a:cs typeface="Arial"/>
                <a:sym typeface="Arial"/>
              </a:rPr>
              <a:t>er</a:t>
            </a:r>
            <a:endParaRPr kumimoji="0" sz="2400" b="0" i="0" u="none" strike="noStrike" kern="0" cap="none" spc="0" normalizeH="0" baseline="0" noProof="0">
              <a:ln>
                <a:noFill/>
              </a:ln>
              <a:solidFill>
                <a:srgbClr val="4A86E8"/>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576834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23"/>
        <p:cNvGrpSpPr/>
        <p:nvPr/>
      </p:nvGrpSpPr>
      <p:grpSpPr>
        <a:xfrm>
          <a:off x="0" y="0"/>
          <a:ext cx="0" cy="0"/>
          <a:chOff x="0" y="0"/>
          <a:chExt cx="0" cy="0"/>
        </a:xfrm>
      </p:grpSpPr>
      <p:pic>
        <p:nvPicPr>
          <p:cNvPr id="1224" name="Google Shape;1224;p184"/>
          <p:cNvPicPr preferRelativeResize="0"/>
          <p:nvPr/>
        </p:nvPicPr>
        <p:blipFill>
          <a:blip r:embed="rId3">
            <a:alphaModFix/>
          </a:blip>
          <a:stretch>
            <a:fillRect/>
          </a:stretch>
        </p:blipFill>
        <p:spPr>
          <a:xfrm>
            <a:off x="322101" y="1305585"/>
            <a:ext cx="11547767" cy="4246833"/>
          </a:xfrm>
          <a:prstGeom prst="rect">
            <a:avLst/>
          </a:prstGeom>
          <a:noFill/>
          <a:ln>
            <a:noFill/>
          </a:ln>
        </p:spPr>
      </p:pic>
      <p:sp>
        <p:nvSpPr>
          <p:cNvPr id="1225" name="Google Shape;1225;p184"/>
          <p:cNvSpPr txBox="1"/>
          <p:nvPr/>
        </p:nvSpPr>
        <p:spPr>
          <a:xfrm>
            <a:off x="585800" y="377733"/>
            <a:ext cx="10998000" cy="899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Read these root words or core words.</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024662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29"/>
        <p:cNvGrpSpPr/>
        <p:nvPr/>
      </p:nvGrpSpPr>
      <p:grpSpPr>
        <a:xfrm>
          <a:off x="0" y="0"/>
          <a:ext cx="0" cy="0"/>
          <a:chOff x="0" y="0"/>
          <a:chExt cx="0" cy="0"/>
        </a:xfrm>
      </p:grpSpPr>
      <p:pic>
        <p:nvPicPr>
          <p:cNvPr id="1230" name="Google Shape;1230;p185"/>
          <p:cNvPicPr preferRelativeResize="0"/>
          <p:nvPr/>
        </p:nvPicPr>
        <p:blipFill>
          <a:blip r:embed="rId3">
            <a:alphaModFix/>
          </a:blip>
          <a:stretch>
            <a:fillRect/>
          </a:stretch>
        </p:blipFill>
        <p:spPr>
          <a:xfrm>
            <a:off x="1248601" y="3318534"/>
            <a:ext cx="9498735" cy="3387133"/>
          </a:xfrm>
          <a:prstGeom prst="rect">
            <a:avLst/>
          </a:prstGeom>
          <a:noFill/>
          <a:ln>
            <a:noFill/>
          </a:ln>
        </p:spPr>
      </p:pic>
      <p:pic>
        <p:nvPicPr>
          <p:cNvPr id="1231" name="Google Shape;1231;p185"/>
          <p:cNvPicPr preferRelativeResize="0"/>
          <p:nvPr/>
        </p:nvPicPr>
        <p:blipFill>
          <a:blip r:embed="rId4">
            <a:alphaModFix/>
          </a:blip>
          <a:stretch>
            <a:fillRect/>
          </a:stretch>
        </p:blipFill>
        <p:spPr>
          <a:xfrm>
            <a:off x="5758333" y="512408"/>
            <a:ext cx="6118099" cy="2250000"/>
          </a:xfrm>
          <a:prstGeom prst="rect">
            <a:avLst/>
          </a:prstGeom>
          <a:noFill/>
          <a:ln>
            <a:noFill/>
          </a:ln>
        </p:spPr>
      </p:pic>
      <p:sp>
        <p:nvSpPr>
          <p:cNvPr id="1232" name="Google Shape;1232;p185"/>
          <p:cNvSpPr txBox="1"/>
          <p:nvPr/>
        </p:nvSpPr>
        <p:spPr>
          <a:xfrm>
            <a:off x="140533" y="0"/>
            <a:ext cx="5254400" cy="307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We can add a suffix (ful, ness, ly ) to some of the words to make new words. Draw a table like the one below and try making new words with each core word.</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772443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36"/>
        <p:cNvGrpSpPr/>
        <p:nvPr/>
      </p:nvGrpSpPr>
      <p:grpSpPr>
        <a:xfrm>
          <a:off x="0" y="0"/>
          <a:ext cx="0" cy="0"/>
          <a:chOff x="0" y="0"/>
          <a:chExt cx="0" cy="0"/>
        </a:xfrm>
      </p:grpSpPr>
      <p:graphicFrame>
        <p:nvGraphicFramePr>
          <p:cNvPr id="1237" name="Google Shape;1237;p186"/>
          <p:cNvGraphicFramePr/>
          <p:nvPr/>
        </p:nvGraphicFramePr>
        <p:xfrm>
          <a:off x="120001" y="96700"/>
          <a:ext cx="5638300" cy="9814200"/>
        </p:xfrm>
        <a:graphic>
          <a:graphicData uri="http://schemas.openxmlformats.org/drawingml/2006/table">
            <a:tbl>
              <a:tblPr>
                <a:noFill/>
              </a:tblPr>
              <a:tblGrid>
                <a:gridCol w="1099700">
                  <a:extLst>
                    <a:ext uri="{9D8B030D-6E8A-4147-A177-3AD203B41FA5}">
                      <a16:colId xmlns:a16="http://schemas.microsoft.com/office/drawing/2014/main" val="20000"/>
                    </a:ext>
                  </a:extLst>
                </a:gridCol>
                <a:gridCol w="1495400">
                  <a:extLst>
                    <a:ext uri="{9D8B030D-6E8A-4147-A177-3AD203B41FA5}">
                      <a16:colId xmlns:a16="http://schemas.microsoft.com/office/drawing/2014/main" val="20001"/>
                    </a:ext>
                  </a:extLst>
                </a:gridCol>
                <a:gridCol w="1322200">
                  <a:extLst>
                    <a:ext uri="{9D8B030D-6E8A-4147-A177-3AD203B41FA5}">
                      <a16:colId xmlns:a16="http://schemas.microsoft.com/office/drawing/2014/main" val="20002"/>
                    </a:ext>
                  </a:extLst>
                </a:gridCol>
                <a:gridCol w="1721000">
                  <a:extLst>
                    <a:ext uri="{9D8B030D-6E8A-4147-A177-3AD203B41FA5}">
                      <a16:colId xmlns:a16="http://schemas.microsoft.com/office/drawing/2014/main" val="20003"/>
                    </a:ext>
                  </a:extLst>
                </a:gridCol>
              </a:tblGrid>
              <a:tr h="623192">
                <a:tc>
                  <a:txBody>
                    <a:bodyPr/>
                    <a:lstStyle/>
                    <a:p>
                      <a:pPr marL="0" lvl="0" indent="0" algn="l" rtl="0">
                        <a:spcBef>
                          <a:spcPts val="0"/>
                        </a:spcBef>
                        <a:spcAft>
                          <a:spcPts val="0"/>
                        </a:spcAft>
                        <a:buNone/>
                      </a:pPr>
                      <a:r>
                        <a:rPr lang="en-GB" sz="2500"/>
                        <a:t>Core </a:t>
                      </a:r>
                      <a:endParaRPr sz="2500"/>
                    </a:p>
                  </a:txBody>
                  <a:tcPr marL="121900" marR="121900" marT="121900" marB="121900"/>
                </a:tc>
                <a:tc>
                  <a:txBody>
                    <a:bodyPr/>
                    <a:lstStyle/>
                    <a:p>
                      <a:pPr marL="0" lvl="0" indent="0" algn="l" rtl="0">
                        <a:spcBef>
                          <a:spcPts val="0"/>
                        </a:spcBef>
                        <a:spcAft>
                          <a:spcPts val="0"/>
                        </a:spcAft>
                        <a:buNone/>
                      </a:pPr>
                      <a:r>
                        <a:rPr lang="en-GB" sz="2500"/>
                        <a:t>less</a:t>
                      </a:r>
                      <a:endParaRPr sz="2500"/>
                    </a:p>
                  </a:txBody>
                  <a:tcPr marL="121900" marR="121900" marT="121900" marB="121900"/>
                </a:tc>
                <a:tc>
                  <a:txBody>
                    <a:bodyPr/>
                    <a:lstStyle/>
                    <a:p>
                      <a:pPr marL="0" lvl="0" indent="0" algn="l" rtl="0">
                        <a:spcBef>
                          <a:spcPts val="0"/>
                        </a:spcBef>
                        <a:spcAft>
                          <a:spcPts val="0"/>
                        </a:spcAft>
                        <a:buNone/>
                      </a:pPr>
                      <a:r>
                        <a:rPr lang="en-GB" sz="2500"/>
                        <a:t>ful</a:t>
                      </a:r>
                      <a:endParaRPr sz="2500"/>
                    </a:p>
                  </a:txBody>
                  <a:tcPr marL="121900" marR="121900" marT="121900" marB="121900"/>
                </a:tc>
                <a:tc>
                  <a:txBody>
                    <a:bodyPr/>
                    <a:lstStyle/>
                    <a:p>
                      <a:pPr marL="0" lvl="0" indent="0" algn="l" rtl="0">
                        <a:spcBef>
                          <a:spcPts val="0"/>
                        </a:spcBef>
                        <a:spcAft>
                          <a:spcPts val="0"/>
                        </a:spcAft>
                        <a:buNone/>
                      </a:pPr>
                      <a:r>
                        <a:rPr lang="en-GB" sz="2500"/>
                        <a:t>ly</a:t>
                      </a:r>
                      <a:endParaRPr sz="2500"/>
                    </a:p>
                  </a:txBody>
                  <a:tcPr marL="121900" marR="121900" marT="121900" marB="121900"/>
                </a:tc>
                <a:extLst>
                  <a:ext uri="{0D108BD9-81ED-4DB2-BD59-A6C34878D82A}">
                    <a16:rowId xmlns:a16="http://schemas.microsoft.com/office/drawing/2014/main" val="10000"/>
                  </a:ext>
                </a:extLst>
              </a:tr>
              <a:tr h="1002583">
                <a:tc>
                  <a:txBody>
                    <a:bodyPr/>
                    <a:lstStyle/>
                    <a:p>
                      <a:pPr marL="0" lvl="0" indent="0" algn="l" rtl="0">
                        <a:spcBef>
                          <a:spcPts val="0"/>
                        </a:spcBef>
                        <a:spcAft>
                          <a:spcPts val="0"/>
                        </a:spcAft>
                        <a:buNone/>
                      </a:pPr>
                      <a:r>
                        <a:rPr lang="en-GB" sz="2500"/>
                        <a:t>care </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careless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careful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carefully</a:t>
                      </a:r>
                      <a:endParaRPr sz="2500">
                        <a:solidFill>
                          <a:srgbClr val="FF0000"/>
                        </a:solidFill>
                      </a:endParaRPr>
                    </a:p>
                    <a:p>
                      <a:pPr marL="0" lvl="0" indent="0" algn="l" rtl="0">
                        <a:spcBef>
                          <a:spcPts val="0"/>
                        </a:spcBef>
                        <a:spcAft>
                          <a:spcPts val="0"/>
                        </a:spcAft>
                        <a:buNone/>
                      </a:pPr>
                      <a:r>
                        <a:rPr lang="en-GB" sz="2500">
                          <a:solidFill>
                            <a:srgbClr val="FF0000"/>
                          </a:solidFill>
                        </a:rPr>
                        <a:t>carelessly</a:t>
                      </a:r>
                      <a:endParaRPr sz="2500">
                        <a:solidFill>
                          <a:srgbClr val="FF0000"/>
                        </a:solidFill>
                      </a:endParaRPr>
                    </a:p>
                  </a:txBody>
                  <a:tcPr marL="121900" marR="121900" marT="121900" marB="121900"/>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None/>
                      </a:pPr>
                      <a:r>
                        <a:rPr lang="en-GB" sz="2500"/>
                        <a:t>joy</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joyless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joyful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joylessly</a:t>
                      </a:r>
                      <a:endParaRPr sz="2500">
                        <a:solidFill>
                          <a:srgbClr val="FF0000"/>
                        </a:solidFill>
                      </a:endParaRPr>
                    </a:p>
                    <a:p>
                      <a:pPr marL="0" lvl="0" indent="0" algn="l" rtl="0">
                        <a:spcBef>
                          <a:spcPts val="0"/>
                        </a:spcBef>
                        <a:spcAft>
                          <a:spcPts val="0"/>
                        </a:spcAft>
                        <a:buNone/>
                      </a:pPr>
                      <a:r>
                        <a:rPr lang="en-GB" sz="2500">
                          <a:solidFill>
                            <a:srgbClr val="FF0000"/>
                          </a:solidFill>
                        </a:rPr>
                        <a:t>joyfully</a:t>
                      </a:r>
                      <a:endParaRPr sz="2500">
                        <a:solidFill>
                          <a:srgbClr val="FF0000"/>
                        </a:solidFill>
                      </a:endParaRPr>
                    </a:p>
                  </a:txBody>
                  <a:tcPr marL="121900" marR="121900" marT="121900" marB="121900"/>
                </a:tc>
                <a:extLst>
                  <a:ext uri="{0D108BD9-81ED-4DB2-BD59-A6C34878D82A}">
                    <a16:rowId xmlns:a16="http://schemas.microsoft.com/office/drawing/2014/main" val="10002"/>
                  </a:ext>
                </a:extLst>
              </a:tr>
              <a:tr h="623192">
                <a:tc>
                  <a:txBody>
                    <a:bodyPr/>
                    <a:lstStyle/>
                    <a:p>
                      <a:pPr marL="0" lvl="0" indent="0" algn="l" rtl="0">
                        <a:spcBef>
                          <a:spcPts val="0"/>
                        </a:spcBef>
                        <a:spcAft>
                          <a:spcPts val="0"/>
                        </a:spcAft>
                        <a:buNone/>
                      </a:pPr>
                      <a:r>
                        <a:rPr lang="en-GB" sz="2500"/>
                        <a:t>job</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jobless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endParaRPr sz="2500">
                        <a:solidFill>
                          <a:srgbClr val="FF0000"/>
                        </a:solidFill>
                      </a:endParaRPr>
                    </a:p>
                  </a:txBody>
                  <a:tcPr marL="121900" marR="121900" marT="121900" marB="121900"/>
                </a:tc>
                <a:tc>
                  <a:txBody>
                    <a:bodyPr/>
                    <a:lstStyle/>
                    <a:p>
                      <a:pPr marL="0" lvl="0" indent="0" algn="l" rtl="0">
                        <a:spcBef>
                          <a:spcPts val="0"/>
                        </a:spcBef>
                        <a:spcAft>
                          <a:spcPts val="0"/>
                        </a:spcAft>
                        <a:buNone/>
                      </a:pPr>
                      <a:endParaRPr sz="2500">
                        <a:solidFill>
                          <a:srgbClr val="FF0000"/>
                        </a:solidFill>
                      </a:endParaRPr>
                    </a:p>
                  </a:txBody>
                  <a:tcPr marL="121900" marR="121900" marT="121900" marB="121900"/>
                </a:tc>
                <a:extLst>
                  <a:ext uri="{0D108BD9-81ED-4DB2-BD59-A6C34878D82A}">
                    <a16:rowId xmlns:a16="http://schemas.microsoft.com/office/drawing/2014/main" val="10003"/>
                  </a:ext>
                </a:extLst>
              </a:tr>
              <a:tr h="1002583">
                <a:tc>
                  <a:txBody>
                    <a:bodyPr/>
                    <a:lstStyle/>
                    <a:p>
                      <a:pPr marL="0" lvl="0" indent="0" algn="l" rtl="0">
                        <a:spcBef>
                          <a:spcPts val="0"/>
                        </a:spcBef>
                        <a:spcAft>
                          <a:spcPts val="0"/>
                        </a:spcAft>
                        <a:buNone/>
                      </a:pPr>
                      <a:r>
                        <a:rPr lang="en-GB" sz="2500"/>
                        <a:t>fear</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fearless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fearful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fearlessly</a:t>
                      </a:r>
                      <a:endParaRPr sz="2500">
                        <a:solidFill>
                          <a:srgbClr val="FF0000"/>
                        </a:solidFill>
                      </a:endParaRPr>
                    </a:p>
                    <a:p>
                      <a:pPr marL="0" lvl="0" indent="0" algn="l" rtl="0">
                        <a:spcBef>
                          <a:spcPts val="0"/>
                        </a:spcBef>
                        <a:spcAft>
                          <a:spcPts val="0"/>
                        </a:spcAft>
                        <a:buNone/>
                      </a:pPr>
                      <a:r>
                        <a:rPr lang="en-GB" sz="2500">
                          <a:solidFill>
                            <a:srgbClr val="FF0000"/>
                          </a:solidFill>
                        </a:rPr>
                        <a:t>fearfully</a:t>
                      </a:r>
                      <a:endParaRPr sz="2500">
                        <a:solidFill>
                          <a:srgbClr val="FF0000"/>
                        </a:solidFill>
                      </a:endParaRPr>
                    </a:p>
                  </a:txBody>
                  <a:tcPr marL="121900" marR="121900" marT="121900" marB="121900"/>
                </a:tc>
                <a:extLst>
                  <a:ext uri="{0D108BD9-81ED-4DB2-BD59-A6C34878D82A}">
                    <a16:rowId xmlns:a16="http://schemas.microsoft.com/office/drawing/2014/main" val="10004"/>
                  </a:ext>
                </a:extLst>
              </a:tr>
              <a:tr h="1381975">
                <a:tc>
                  <a:txBody>
                    <a:bodyPr/>
                    <a:lstStyle/>
                    <a:p>
                      <a:pPr marL="0" lvl="0" indent="0" algn="l" rtl="0">
                        <a:spcBef>
                          <a:spcPts val="0"/>
                        </a:spcBef>
                        <a:spcAft>
                          <a:spcPts val="0"/>
                        </a:spcAft>
                        <a:buNone/>
                      </a:pPr>
                      <a:r>
                        <a:rPr lang="en-GB" sz="2500"/>
                        <a:t>thank</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thankless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thankful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thanklessly</a:t>
                      </a:r>
                      <a:endParaRPr sz="2500">
                        <a:solidFill>
                          <a:srgbClr val="FF0000"/>
                        </a:solidFill>
                      </a:endParaRPr>
                    </a:p>
                    <a:p>
                      <a:pPr marL="0" lvl="0" indent="0" algn="l" rtl="0">
                        <a:spcBef>
                          <a:spcPts val="0"/>
                        </a:spcBef>
                        <a:spcAft>
                          <a:spcPts val="0"/>
                        </a:spcAft>
                        <a:buNone/>
                      </a:pPr>
                      <a:r>
                        <a:rPr lang="en-GB" sz="2500">
                          <a:solidFill>
                            <a:srgbClr val="FF0000"/>
                          </a:solidFill>
                        </a:rPr>
                        <a:t>thankfully</a:t>
                      </a:r>
                      <a:endParaRPr sz="2500">
                        <a:solidFill>
                          <a:srgbClr val="FF0000"/>
                        </a:solidFill>
                      </a:endParaRPr>
                    </a:p>
                  </a:txBody>
                  <a:tcPr marL="121900" marR="121900" marT="121900" marB="121900"/>
                </a:tc>
                <a:extLst>
                  <a:ext uri="{0D108BD9-81ED-4DB2-BD59-A6C34878D82A}">
                    <a16:rowId xmlns:a16="http://schemas.microsoft.com/office/drawing/2014/main" val="10005"/>
                  </a:ext>
                </a:extLst>
              </a:tr>
              <a:tr h="1381975">
                <a:tc>
                  <a:txBody>
                    <a:bodyPr/>
                    <a:lstStyle/>
                    <a:p>
                      <a:pPr marL="0" lvl="0" indent="0" algn="l" rtl="0">
                        <a:spcBef>
                          <a:spcPts val="0"/>
                        </a:spcBef>
                        <a:spcAft>
                          <a:spcPts val="0"/>
                        </a:spcAft>
                        <a:buNone/>
                      </a:pPr>
                      <a:r>
                        <a:rPr lang="en-GB" sz="2500"/>
                        <a:t>mercy</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merciless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merciful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mercilessly</a:t>
                      </a:r>
                      <a:endParaRPr sz="2500">
                        <a:solidFill>
                          <a:srgbClr val="FF0000"/>
                        </a:solidFill>
                      </a:endParaRPr>
                    </a:p>
                    <a:p>
                      <a:pPr marL="0" lvl="0" indent="0" algn="l" rtl="0">
                        <a:spcBef>
                          <a:spcPts val="0"/>
                        </a:spcBef>
                        <a:spcAft>
                          <a:spcPts val="0"/>
                        </a:spcAft>
                        <a:buNone/>
                      </a:pPr>
                      <a:r>
                        <a:rPr lang="en-GB" sz="2500">
                          <a:solidFill>
                            <a:srgbClr val="FF0000"/>
                          </a:solidFill>
                        </a:rPr>
                        <a:t>mercifully</a:t>
                      </a:r>
                      <a:endParaRPr sz="2500">
                        <a:solidFill>
                          <a:srgbClr val="FF0000"/>
                        </a:solidFill>
                      </a:endParaRPr>
                    </a:p>
                  </a:txBody>
                  <a:tcPr marL="121900" marR="121900" marT="121900" marB="121900"/>
                </a:tc>
                <a:extLst>
                  <a:ext uri="{0D108BD9-81ED-4DB2-BD59-A6C34878D82A}">
                    <a16:rowId xmlns:a16="http://schemas.microsoft.com/office/drawing/2014/main" val="10006"/>
                  </a:ext>
                </a:extLst>
              </a:tr>
              <a:tr h="1761365">
                <a:tc>
                  <a:txBody>
                    <a:bodyPr/>
                    <a:lstStyle/>
                    <a:p>
                      <a:pPr marL="0" lvl="0" indent="0" algn="l" rtl="0">
                        <a:spcBef>
                          <a:spcPts val="0"/>
                        </a:spcBef>
                        <a:spcAft>
                          <a:spcPts val="0"/>
                        </a:spcAft>
                        <a:buNone/>
                      </a:pPr>
                      <a:r>
                        <a:rPr lang="en-GB" sz="2500"/>
                        <a:t>thought</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thoughtless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thoughtful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thoughtlessly</a:t>
                      </a:r>
                      <a:endParaRPr sz="2500">
                        <a:solidFill>
                          <a:srgbClr val="FF0000"/>
                        </a:solidFill>
                      </a:endParaRPr>
                    </a:p>
                    <a:p>
                      <a:pPr marL="0" lvl="0" indent="0" algn="l" rtl="0">
                        <a:spcBef>
                          <a:spcPts val="0"/>
                        </a:spcBef>
                        <a:spcAft>
                          <a:spcPts val="0"/>
                        </a:spcAft>
                        <a:buNone/>
                      </a:pPr>
                      <a:r>
                        <a:rPr lang="en-GB" sz="2500">
                          <a:solidFill>
                            <a:srgbClr val="FF0000"/>
                          </a:solidFill>
                        </a:rPr>
                        <a:t>thoughtfully</a:t>
                      </a:r>
                      <a:endParaRPr sz="2500">
                        <a:solidFill>
                          <a:srgbClr val="FF0000"/>
                        </a:solidFill>
                      </a:endParaRPr>
                    </a:p>
                  </a:txBody>
                  <a:tcPr marL="121900" marR="121900" marT="121900" marB="121900"/>
                </a:tc>
                <a:extLst>
                  <a:ext uri="{0D108BD9-81ED-4DB2-BD59-A6C34878D82A}">
                    <a16:rowId xmlns:a16="http://schemas.microsoft.com/office/drawing/2014/main" val="10007"/>
                  </a:ext>
                </a:extLst>
              </a:tr>
              <a:tr h="1002583">
                <a:tc>
                  <a:txBody>
                    <a:bodyPr/>
                    <a:lstStyle/>
                    <a:p>
                      <a:pPr marL="0" lvl="0" indent="0" algn="l" rtl="0">
                        <a:spcBef>
                          <a:spcPts val="0"/>
                        </a:spcBef>
                        <a:spcAft>
                          <a:spcPts val="0"/>
                        </a:spcAft>
                        <a:buNone/>
                      </a:pPr>
                      <a:r>
                        <a:rPr lang="en-GB" sz="2500"/>
                        <a:t>pain</a:t>
                      </a: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painless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painful</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painlessly</a:t>
                      </a:r>
                      <a:endParaRPr sz="2500">
                        <a:solidFill>
                          <a:srgbClr val="FF0000"/>
                        </a:solidFill>
                      </a:endParaRPr>
                    </a:p>
                    <a:p>
                      <a:pPr marL="0" lvl="0" indent="0" algn="l" rtl="0">
                        <a:spcBef>
                          <a:spcPts val="0"/>
                        </a:spcBef>
                        <a:spcAft>
                          <a:spcPts val="0"/>
                        </a:spcAft>
                        <a:buNone/>
                      </a:pPr>
                      <a:r>
                        <a:rPr lang="en-GB" sz="2500">
                          <a:solidFill>
                            <a:srgbClr val="FF0000"/>
                          </a:solidFill>
                        </a:rPr>
                        <a:t>painfully</a:t>
                      </a:r>
                      <a:endParaRPr sz="2500">
                        <a:solidFill>
                          <a:srgbClr val="FF0000"/>
                        </a:solidFill>
                      </a:endParaRPr>
                    </a:p>
                  </a:txBody>
                  <a:tcPr marL="121900" marR="121900" marT="121900" marB="121900"/>
                </a:tc>
                <a:extLst>
                  <a:ext uri="{0D108BD9-81ED-4DB2-BD59-A6C34878D82A}">
                    <a16:rowId xmlns:a16="http://schemas.microsoft.com/office/drawing/2014/main" val="10008"/>
                  </a:ext>
                </a:extLst>
              </a:tr>
            </a:tbl>
          </a:graphicData>
        </a:graphic>
      </p:graphicFrame>
      <p:graphicFrame>
        <p:nvGraphicFramePr>
          <p:cNvPr id="1238" name="Google Shape;1238;p186"/>
          <p:cNvGraphicFramePr/>
          <p:nvPr/>
        </p:nvGraphicFramePr>
        <p:xfrm>
          <a:off x="6219401" y="1911551"/>
          <a:ext cx="5638300" cy="6766200"/>
        </p:xfrm>
        <a:graphic>
          <a:graphicData uri="http://schemas.openxmlformats.org/drawingml/2006/table">
            <a:tbl>
              <a:tblPr>
                <a:noFill/>
              </a:tblPr>
              <a:tblGrid>
                <a:gridCol w="1099700">
                  <a:extLst>
                    <a:ext uri="{9D8B030D-6E8A-4147-A177-3AD203B41FA5}">
                      <a16:colId xmlns:a16="http://schemas.microsoft.com/office/drawing/2014/main" val="20000"/>
                    </a:ext>
                  </a:extLst>
                </a:gridCol>
                <a:gridCol w="1495400">
                  <a:extLst>
                    <a:ext uri="{9D8B030D-6E8A-4147-A177-3AD203B41FA5}">
                      <a16:colId xmlns:a16="http://schemas.microsoft.com/office/drawing/2014/main" val="20001"/>
                    </a:ext>
                  </a:extLst>
                </a:gridCol>
                <a:gridCol w="1322200">
                  <a:extLst>
                    <a:ext uri="{9D8B030D-6E8A-4147-A177-3AD203B41FA5}">
                      <a16:colId xmlns:a16="http://schemas.microsoft.com/office/drawing/2014/main" val="20002"/>
                    </a:ext>
                  </a:extLst>
                </a:gridCol>
                <a:gridCol w="1721000">
                  <a:extLst>
                    <a:ext uri="{9D8B030D-6E8A-4147-A177-3AD203B41FA5}">
                      <a16:colId xmlns:a16="http://schemas.microsoft.com/office/drawing/2014/main" val="20003"/>
                    </a:ext>
                  </a:extLst>
                </a:gridCol>
              </a:tblGrid>
              <a:tr h="623192">
                <a:tc>
                  <a:txBody>
                    <a:bodyPr/>
                    <a:lstStyle/>
                    <a:p>
                      <a:pPr marL="0" lvl="0" indent="0" algn="l" rtl="0">
                        <a:spcBef>
                          <a:spcPts val="0"/>
                        </a:spcBef>
                        <a:spcAft>
                          <a:spcPts val="0"/>
                        </a:spcAft>
                        <a:buNone/>
                      </a:pPr>
                      <a:r>
                        <a:rPr lang="en-GB" sz="2500"/>
                        <a:t>Core </a:t>
                      </a:r>
                      <a:endParaRPr sz="2500"/>
                    </a:p>
                  </a:txBody>
                  <a:tcPr marL="121900" marR="121900" marT="121900" marB="121900"/>
                </a:tc>
                <a:tc>
                  <a:txBody>
                    <a:bodyPr/>
                    <a:lstStyle/>
                    <a:p>
                      <a:pPr marL="0" lvl="0" indent="0" algn="l" rtl="0">
                        <a:spcBef>
                          <a:spcPts val="0"/>
                        </a:spcBef>
                        <a:spcAft>
                          <a:spcPts val="0"/>
                        </a:spcAft>
                        <a:buNone/>
                      </a:pPr>
                      <a:r>
                        <a:rPr lang="en-GB" sz="2500"/>
                        <a:t>less</a:t>
                      </a:r>
                      <a:endParaRPr sz="2500"/>
                    </a:p>
                  </a:txBody>
                  <a:tcPr marL="121900" marR="121900" marT="121900" marB="121900"/>
                </a:tc>
                <a:tc>
                  <a:txBody>
                    <a:bodyPr/>
                    <a:lstStyle/>
                    <a:p>
                      <a:pPr marL="0" lvl="0" indent="0" algn="l" rtl="0">
                        <a:spcBef>
                          <a:spcPts val="0"/>
                        </a:spcBef>
                        <a:spcAft>
                          <a:spcPts val="0"/>
                        </a:spcAft>
                        <a:buNone/>
                      </a:pPr>
                      <a:r>
                        <a:rPr lang="en-GB" sz="2500"/>
                        <a:t>ful</a:t>
                      </a:r>
                      <a:endParaRPr sz="2500"/>
                    </a:p>
                  </a:txBody>
                  <a:tcPr marL="121900" marR="121900" marT="121900" marB="121900"/>
                </a:tc>
                <a:tc>
                  <a:txBody>
                    <a:bodyPr/>
                    <a:lstStyle/>
                    <a:p>
                      <a:pPr marL="0" lvl="0" indent="0" algn="l" rtl="0">
                        <a:spcBef>
                          <a:spcPts val="0"/>
                        </a:spcBef>
                        <a:spcAft>
                          <a:spcPts val="0"/>
                        </a:spcAft>
                        <a:buNone/>
                      </a:pPr>
                      <a:r>
                        <a:rPr lang="en-GB" sz="2500"/>
                        <a:t>ly</a:t>
                      </a:r>
                      <a:endParaRPr sz="2500"/>
                    </a:p>
                  </a:txBody>
                  <a:tcPr marL="121900" marR="121900" marT="121900" marB="121900"/>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slow</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slowly</a:t>
                      </a:r>
                      <a:endParaRPr sz="2500">
                        <a:solidFill>
                          <a:srgbClr val="FF0000"/>
                        </a:solidFill>
                      </a:endParaRPr>
                    </a:p>
                  </a:txBody>
                  <a:tcPr marL="121900" marR="121900" marT="121900" marB="121900"/>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quick</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quickly</a:t>
                      </a:r>
                      <a:endParaRPr sz="2500">
                        <a:solidFill>
                          <a:srgbClr val="FF0000"/>
                        </a:solidFill>
                      </a:endParaRPr>
                    </a:p>
                  </a:txBody>
                  <a:tcPr marL="121900" marR="121900" marT="121900" marB="121900"/>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sudden</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suddenly</a:t>
                      </a:r>
                      <a:endParaRPr sz="2500">
                        <a:solidFill>
                          <a:srgbClr val="FF0000"/>
                        </a:solidFill>
                      </a:endParaRPr>
                    </a:p>
                  </a:txBody>
                  <a:tcPr marL="121900" marR="121900" marT="121900" marB="121900"/>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sad</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sadly</a:t>
                      </a:r>
                      <a:endParaRPr sz="2500">
                        <a:solidFill>
                          <a:srgbClr val="FF0000"/>
                        </a:solidFill>
                      </a:endParaRPr>
                    </a:p>
                  </a:txBody>
                  <a:tcPr marL="121900" marR="121900" marT="121900" marB="121900"/>
                </a:tc>
                <a:extLst>
                  <a:ext uri="{0D108BD9-81ED-4DB2-BD59-A6C34878D82A}">
                    <a16:rowId xmlns:a16="http://schemas.microsoft.com/office/drawing/2014/main" val="10004"/>
                  </a:ext>
                </a:extLst>
              </a:tr>
              <a:tr h="623192">
                <a:tc>
                  <a:txBody>
                    <a:bodyPr/>
                    <a:lstStyle/>
                    <a:p>
                      <a:pPr marL="0" lvl="0" indent="0" algn="l" rtl="0">
                        <a:spcBef>
                          <a:spcPts val="0"/>
                        </a:spcBef>
                        <a:spcAft>
                          <a:spcPts val="0"/>
                        </a:spcAft>
                        <a:buNone/>
                      </a:pPr>
                      <a:r>
                        <a:rPr lang="en-GB" sz="2500"/>
                        <a:t>rough</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roughly</a:t>
                      </a:r>
                      <a:endParaRPr sz="2500">
                        <a:solidFill>
                          <a:srgbClr val="FF0000"/>
                        </a:solidFill>
                      </a:endParaRPr>
                    </a:p>
                  </a:txBody>
                  <a:tcPr marL="121900" marR="121900" marT="121900" marB="121900"/>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careful</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carefully</a:t>
                      </a:r>
                      <a:endParaRPr sz="2500">
                        <a:solidFill>
                          <a:srgbClr val="FF0000"/>
                        </a:solidFill>
                      </a:endParaRPr>
                    </a:p>
                  </a:txBody>
                  <a:tcPr marL="121900" marR="121900" marT="121900" marB="121900"/>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angry</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angrily</a:t>
                      </a:r>
                      <a:endParaRPr sz="2500">
                        <a:solidFill>
                          <a:srgbClr val="FF0000"/>
                        </a:solidFill>
                      </a:endParaRPr>
                    </a:p>
                  </a:txBody>
                  <a:tcPr marL="121900" marR="121900" marT="121900" marB="121900"/>
                </a:tc>
                <a:extLst>
                  <a:ext uri="{0D108BD9-81ED-4DB2-BD59-A6C34878D82A}">
                    <a16:rowId xmlns:a16="http://schemas.microsoft.com/office/drawing/2014/main" val="10007"/>
                  </a:ext>
                </a:extLst>
              </a:tr>
              <a:tr h="1002583">
                <a:tc>
                  <a:txBody>
                    <a:bodyPr/>
                    <a:lstStyle/>
                    <a:p>
                      <a:pPr marL="0" lvl="0" indent="0" algn="l" rtl="0">
                        <a:spcBef>
                          <a:spcPts val="0"/>
                        </a:spcBef>
                        <a:spcAft>
                          <a:spcPts val="0"/>
                        </a:spcAft>
                        <a:buNone/>
                      </a:pPr>
                      <a:r>
                        <a:rPr lang="en-GB" sz="2500"/>
                        <a:t>happy</a:t>
                      </a: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solidFill>
                            <a:srgbClr val="FF0000"/>
                          </a:solidFill>
                        </a:rPr>
                        <a:t>happily</a:t>
                      </a:r>
                      <a:endParaRPr sz="2500">
                        <a:solidFill>
                          <a:srgbClr val="FF0000"/>
                        </a:solidFill>
                      </a:endParaRPr>
                    </a:p>
                  </a:txBody>
                  <a:tcPr marL="121900" marR="121900" marT="121900" marB="121900"/>
                </a:tc>
                <a:extLst>
                  <a:ext uri="{0D108BD9-81ED-4DB2-BD59-A6C34878D82A}">
                    <a16:rowId xmlns:a16="http://schemas.microsoft.com/office/drawing/2014/main" val="10008"/>
                  </a:ext>
                </a:extLst>
              </a:tr>
            </a:tbl>
          </a:graphicData>
        </a:graphic>
      </p:graphicFrame>
      <p:sp>
        <p:nvSpPr>
          <p:cNvPr id="1239" name="Google Shape;1239;p186"/>
          <p:cNvSpPr txBox="1"/>
          <p:nvPr/>
        </p:nvSpPr>
        <p:spPr>
          <a:xfrm>
            <a:off x="6293833" y="252267"/>
            <a:ext cx="5540800" cy="1170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Which ones did you find?</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uLnTx/>
                <a:uFillTx/>
                <a:latin typeface="Arial"/>
                <a:ea typeface="+mn-ea"/>
                <a:cs typeface="Arial"/>
                <a:sym typeface="Arial"/>
              </a:rPr>
              <a:t>Did you spell them correctly?</a:t>
            </a: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645661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43"/>
        <p:cNvGrpSpPr/>
        <p:nvPr/>
      </p:nvGrpSpPr>
      <p:grpSpPr>
        <a:xfrm>
          <a:off x="0" y="0"/>
          <a:ext cx="0" cy="0"/>
          <a:chOff x="0" y="0"/>
          <a:chExt cx="0" cy="0"/>
        </a:xfrm>
      </p:grpSpPr>
      <p:sp>
        <p:nvSpPr>
          <p:cNvPr id="1244" name="Google Shape;1244;p187"/>
          <p:cNvSpPr txBox="1"/>
          <p:nvPr/>
        </p:nvSpPr>
        <p:spPr>
          <a:xfrm>
            <a:off x="6586533" y="344767"/>
            <a:ext cx="5379600" cy="19148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3733" b="0" i="0" u="none" strike="noStrike" kern="0" cap="none" spc="0" normalizeH="0" baseline="0" noProof="0">
                <a:ln>
                  <a:noFill/>
                </a:ln>
                <a:solidFill>
                  <a:srgbClr val="FF0000"/>
                </a:solidFill>
                <a:effectLst/>
                <a:uLnTx/>
                <a:uFillTx/>
                <a:latin typeface="Arial"/>
                <a:ea typeface="+mn-ea"/>
                <a:cs typeface="Arial"/>
                <a:sym typeface="Arial"/>
              </a:rPr>
              <a:t>Now practise these spellings using pyramid writing.</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245" name="Google Shape;1245;p187"/>
          <p:cNvPicPr preferRelativeResize="0"/>
          <p:nvPr/>
        </p:nvPicPr>
        <p:blipFill>
          <a:blip r:embed="rId3">
            <a:alphaModFix/>
          </a:blip>
          <a:stretch>
            <a:fillRect/>
          </a:stretch>
        </p:blipFill>
        <p:spPr>
          <a:xfrm>
            <a:off x="6095985" y="2988518"/>
            <a:ext cx="5905500" cy="2273300"/>
          </a:xfrm>
          <a:prstGeom prst="rect">
            <a:avLst/>
          </a:prstGeom>
          <a:noFill/>
          <a:ln>
            <a:noFill/>
          </a:ln>
        </p:spPr>
      </p:pic>
      <p:sp>
        <p:nvSpPr>
          <p:cNvPr id="1246" name="Google Shape;1246;p187"/>
          <p:cNvSpPr txBox="1"/>
          <p:nvPr/>
        </p:nvSpPr>
        <p:spPr>
          <a:xfrm>
            <a:off x="334900" y="273167"/>
            <a:ext cx="4307200" cy="3617200"/>
          </a:xfrm>
          <a:prstGeom prst="rect">
            <a:avLst/>
          </a:prstGeom>
          <a:noFill/>
          <a:ln>
            <a:noFill/>
          </a:ln>
        </p:spPr>
        <p:txBody>
          <a:bodyPr spcFirstLastPara="1" wrap="square" lIns="121900" tIns="121900" rIns="121900" bIns="121900" anchor="t" anchorCtr="0">
            <a:noAutofit/>
          </a:bodyPr>
          <a:lstStyle/>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thoughtless</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merciful</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happily</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roughly</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fearfully</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507987" algn="l" defTabSz="1219170" rtl="0" eaLnBrk="1" fontAlgn="auto" latinLnBrk="0" hangingPunct="1">
              <a:lnSpc>
                <a:spcPct val="100000"/>
              </a:lnSpc>
              <a:spcBef>
                <a:spcPts val="0"/>
              </a:spcBef>
              <a:spcAft>
                <a:spcPts val="0"/>
              </a:spcAft>
              <a:buClr>
                <a:srgbClr val="000000"/>
              </a:buClr>
              <a:buSzPts val="2400"/>
              <a:buFont typeface="Arial"/>
              <a:buAutoNum type="arabicPeriod"/>
              <a:tabLst/>
              <a:defRPr/>
            </a:pPr>
            <a:r>
              <a:rPr kumimoji="0" lang="en-GB" sz="3200" b="0" i="0" u="none" strike="noStrike" kern="0" cap="none" spc="0" normalizeH="0" baseline="0" noProof="0">
                <a:ln>
                  <a:noFill/>
                </a:ln>
                <a:solidFill>
                  <a:srgbClr val="000000"/>
                </a:solidFill>
                <a:effectLst/>
                <a:uLnTx/>
                <a:uFillTx/>
                <a:latin typeface="Arial"/>
                <a:ea typeface="+mn-ea"/>
                <a:cs typeface="Arial"/>
                <a:sym typeface="Arial"/>
              </a:rPr>
              <a:t>thankfully</a:t>
            </a:r>
            <a:endParaRPr kumimoji="0" sz="32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617062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50"/>
        <p:cNvGrpSpPr/>
        <p:nvPr/>
      </p:nvGrpSpPr>
      <p:grpSpPr>
        <a:xfrm>
          <a:off x="0" y="0"/>
          <a:ext cx="0" cy="0"/>
          <a:chOff x="0" y="0"/>
          <a:chExt cx="0" cy="0"/>
        </a:xfrm>
      </p:grpSpPr>
      <p:sp>
        <p:nvSpPr>
          <p:cNvPr id="1251" name="Google Shape;1251;p188"/>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252" name="Google Shape;1252;p188"/>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253" name="Google Shape;1253;p188"/>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086846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57"/>
        <p:cNvGrpSpPr/>
        <p:nvPr/>
      </p:nvGrpSpPr>
      <p:grpSpPr>
        <a:xfrm>
          <a:off x="0" y="0"/>
          <a:ext cx="0" cy="0"/>
          <a:chOff x="0" y="0"/>
          <a:chExt cx="0" cy="0"/>
        </a:xfrm>
      </p:grpSpPr>
      <p:sp>
        <p:nvSpPr>
          <p:cNvPr id="1258" name="Google Shape;1258;p189"/>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a:t>History of Kidderminster</a:t>
            </a:r>
            <a:endParaRPr/>
          </a:p>
        </p:txBody>
      </p:sp>
      <p:sp>
        <p:nvSpPr>
          <p:cNvPr id="1259" name="Google Shape;1259;p189"/>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spTree>
    <p:extLst>
      <p:ext uri="{BB962C8B-B14F-4D97-AF65-F5344CB8AC3E}">
        <p14:creationId xmlns:p14="http://schemas.microsoft.com/office/powerpoint/2010/main" val="1555954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63"/>
        <p:cNvGrpSpPr/>
        <p:nvPr/>
      </p:nvGrpSpPr>
      <p:grpSpPr>
        <a:xfrm>
          <a:off x="0" y="0"/>
          <a:ext cx="0" cy="0"/>
          <a:chOff x="0" y="0"/>
          <a:chExt cx="0" cy="0"/>
        </a:xfrm>
      </p:grpSpPr>
      <p:sp>
        <p:nvSpPr>
          <p:cNvPr id="1264" name="Google Shape;1264;p190"/>
          <p:cNvSpPr txBox="1"/>
          <p:nvPr/>
        </p:nvSpPr>
        <p:spPr>
          <a:xfrm>
            <a:off x="132200" y="148733"/>
            <a:ext cx="6345600" cy="3536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067" b="0" i="0" u="none" strike="noStrike" kern="0" cap="none" spc="0" normalizeH="0" baseline="0" noProof="0">
                <a:ln>
                  <a:noFill/>
                </a:ln>
                <a:solidFill>
                  <a:srgbClr val="000000"/>
                </a:solidFill>
                <a:effectLst/>
                <a:uLnTx/>
                <a:uFillTx/>
                <a:latin typeface="Arial"/>
                <a:ea typeface="+mn-ea"/>
                <a:cs typeface="Arial"/>
                <a:sym typeface="Arial"/>
              </a:rPr>
              <a:t>If we went back in time 300 years, Kidderminster would look very different. Most of the buildings you see today wouldn’t be there, the roads wouldn’t have cars and lorries on them and life itself would look completely different. </a:t>
            </a:r>
            <a:endParaRPr kumimoji="0" sz="30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265" name="Google Shape;1265;p190"/>
          <p:cNvPicPr preferRelativeResize="0"/>
          <p:nvPr/>
        </p:nvPicPr>
        <p:blipFill>
          <a:blip r:embed="rId3">
            <a:alphaModFix/>
          </a:blip>
          <a:stretch>
            <a:fillRect/>
          </a:stretch>
        </p:blipFill>
        <p:spPr>
          <a:xfrm>
            <a:off x="563401" y="5205767"/>
            <a:ext cx="2510300" cy="1544653"/>
          </a:xfrm>
          <a:prstGeom prst="rect">
            <a:avLst/>
          </a:prstGeom>
          <a:noFill/>
          <a:ln>
            <a:noFill/>
          </a:ln>
        </p:spPr>
      </p:pic>
      <p:pic>
        <p:nvPicPr>
          <p:cNvPr id="1266" name="Google Shape;1266;p190"/>
          <p:cNvPicPr preferRelativeResize="0"/>
          <p:nvPr/>
        </p:nvPicPr>
        <p:blipFill>
          <a:blip r:embed="rId4">
            <a:alphaModFix/>
          </a:blip>
          <a:stretch>
            <a:fillRect/>
          </a:stretch>
        </p:blipFill>
        <p:spPr>
          <a:xfrm>
            <a:off x="4698101" y="3569767"/>
            <a:ext cx="4770900" cy="3177500"/>
          </a:xfrm>
          <a:prstGeom prst="rect">
            <a:avLst/>
          </a:prstGeom>
          <a:noFill/>
          <a:ln>
            <a:noFill/>
          </a:ln>
        </p:spPr>
      </p:pic>
      <p:pic>
        <p:nvPicPr>
          <p:cNvPr id="1267" name="Google Shape;1267;p190"/>
          <p:cNvPicPr preferRelativeResize="0"/>
          <p:nvPr/>
        </p:nvPicPr>
        <p:blipFill>
          <a:blip r:embed="rId5">
            <a:alphaModFix/>
          </a:blip>
          <a:stretch>
            <a:fillRect/>
          </a:stretch>
        </p:blipFill>
        <p:spPr>
          <a:xfrm>
            <a:off x="563401" y="3569767"/>
            <a:ext cx="2510300" cy="1544699"/>
          </a:xfrm>
          <a:prstGeom prst="rect">
            <a:avLst/>
          </a:prstGeom>
          <a:noFill/>
          <a:ln>
            <a:noFill/>
          </a:ln>
        </p:spPr>
      </p:pic>
      <p:pic>
        <p:nvPicPr>
          <p:cNvPr id="1268" name="Google Shape;1268;p190"/>
          <p:cNvPicPr preferRelativeResize="0"/>
          <p:nvPr/>
        </p:nvPicPr>
        <p:blipFill rotWithShape="1">
          <a:blip r:embed="rId6">
            <a:alphaModFix/>
          </a:blip>
          <a:srcRect b="6041"/>
          <a:stretch/>
        </p:blipFill>
        <p:spPr>
          <a:xfrm>
            <a:off x="7391601" y="71001"/>
            <a:ext cx="4241300" cy="3366567"/>
          </a:xfrm>
          <a:prstGeom prst="rect">
            <a:avLst/>
          </a:prstGeom>
          <a:noFill/>
          <a:ln>
            <a:noFill/>
          </a:ln>
        </p:spPr>
      </p:pic>
    </p:spTree>
    <p:extLst>
      <p:ext uri="{BB962C8B-B14F-4D97-AF65-F5344CB8AC3E}">
        <p14:creationId xmlns:p14="http://schemas.microsoft.com/office/powerpoint/2010/main" val="455372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72"/>
        <p:cNvGrpSpPr/>
        <p:nvPr/>
      </p:nvGrpSpPr>
      <p:grpSpPr>
        <a:xfrm>
          <a:off x="0" y="0"/>
          <a:ext cx="0" cy="0"/>
          <a:chOff x="0" y="0"/>
          <a:chExt cx="0" cy="0"/>
        </a:xfrm>
      </p:grpSpPr>
      <p:sp>
        <p:nvSpPr>
          <p:cNvPr id="1273" name="Google Shape;1273;p191"/>
          <p:cNvSpPr txBox="1"/>
          <p:nvPr/>
        </p:nvSpPr>
        <p:spPr>
          <a:xfrm>
            <a:off x="3088400" y="380067"/>
            <a:ext cx="6015200" cy="4197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533" b="0" i="0" u="none" strike="noStrike" kern="0" cap="none" spc="0" normalizeH="0" baseline="0" noProof="0">
                <a:ln>
                  <a:noFill/>
                </a:ln>
                <a:solidFill>
                  <a:srgbClr val="000000"/>
                </a:solidFill>
                <a:effectLst/>
                <a:uLnTx/>
                <a:uFillTx/>
                <a:latin typeface="Arial"/>
                <a:ea typeface="+mn-ea"/>
                <a:cs typeface="Arial"/>
                <a:sym typeface="Arial"/>
              </a:rPr>
              <a:t>Something that Kidderminster is well known for is it’s production of carpets. Carpets have been made in Kidderminster for hundreds of years and this industry brought a lot of wealth to the town. Kidderminster was producing carpets very successfully but the way they made their success is very different to how businesses today reach success.</a:t>
            </a:r>
            <a:endParaRPr kumimoji="0" sz="2533"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274" name="Google Shape;1274;p191"/>
          <p:cNvPicPr preferRelativeResize="0"/>
          <p:nvPr/>
        </p:nvPicPr>
        <p:blipFill>
          <a:blip r:embed="rId3">
            <a:alphaModFix/>
          </a:blip>
          <a:stretch>
            <a:fillRect/>
          </a:stretch>
        </p:blipFill>
        <p:spPr>
          <a:xfrm>
            <a:off x="4003918" y="4360833"/>
            <a:ext cx="3797300" cy="2133600"/>
          </a:xfrm>
          <a:prstGeom prst="rect">
            <a:avLst/>
          </a:prstGeom>
          <a:noFill/>
          <a:ln>
            <a:noFill/>
          </a:ln>
        </p:spPr>
      </p:pic>
    </p:spTree>
    <p:extLst>
      <p:ext uri="{BB962C8B-B14F-4D97-AF65-F5344CB8AC3E}">
        <p14:creationId xmlns:p14="http://schemas.microsoft.com/office/powerpoint/2010/main" val="1218518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78"/>
        <p:cNvGrpSpPr/>
        <p:nvPr/>
      </p:nvGrpSpPr>
      <p:grpSpPr>
        <a:xfrm>
          <a:off x="0" y="0"/>
          <a:ext cx="0" cy="0"/>
          <a:chOff x="0" y="0"/>
          <a:chExt cx="0" cy="0"/>
        </a:xfrm>
      </p:grpSpPr>
      <p:sp>
        <p:nvSpPr>
          <p:cNvPr id="1279" name="Google Shape;1279;p192"/>
          <p:cNvSpPr txBox="1"/>
          <p:nvPr/>
        </p:nvSpPr>
        <p:spPr>
          <a:xfrm>
            <a:off x="2991067" y="2908433"/>
            <a:ext cx="5486400" cy="3685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Companies like Argos get their products around through websites, deliveries and stores. But hundreds of years ago you couldn’t order something online or just have it delivered in a Lorry. So how did Kidderminster carpets get carpets to people? </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280" name="Google Shape;1280;p192"/>
          <p:cNvPicPr preferRelativeResize="0"/>
          <p:nvPr/>
        </p:nvPicPr>
        <p:blipFill>
          <a:blip r:embed="rId3">
            <a:alphaModFix/>
          </a:blip>
          <a:stretch>
            <a:fillRect/>
          </a:stretch>
        </p:blipFill>
        <p:spPr>
          <a:xfrm>
            <a:off x="8978133" y="3500017"/>
            <a:ext cx="3041688" cy="2502033"/>
          </a:xfrm>
          <a:prstGeom prst="rect">
            <a:avLst/>
          </a:prstGeom>
          <a:noFill/>
          <a:ln>
            <a:noFill/>
          </a:ln>
        </p:spPr>
      </p:pic>
      <p:pic>
        <p:nvPicPr>
          <p:cNvPr id="1281" name="Google Shape;1281;p192"/>
          <p:cNvPicPr preferRelativeResize="0"/>
          <p:nvPr/>
        </p:nvPicPr>
        <p:blipFill rotWithShape="1">
          <a:blip r:embed="rId4">
            <a:alphaModFix/>
          </a:blip>
          <a:srcRect b="11691"/>
          <a:stretch/>
        </p:blipFill>
        <p:spPr>
          <a:xfrm>
            <a:off x="136267" y="3900764"/>
            <a:ext cx="2854800" cy="1850032"/>
          </a:xfrm>
          <a:prstGeom prst="rect">
            <a:avLst/>
          </a:prstGeom>
          <a:noFill/>
          <a:ln>
            <a:noFill/>
          </a:ln>
        </p:spPr>
      </p:pic>
      <p:pic>
        <p:nvPicPr>
          <p:cNvPr id="1282" name="Google Shape;1282;p192"/>
          <p:cNvPicPr preferRelativeResize="0"/>
          <p:nvPr/>
        </p:nvPicPr>
        <p:blipFill>
          <a:blip r:embed="rId5">
            <a:alphaModFix/>
          </a:blip>
          <a:stretch>
            <a:fillRect/>
          </a:stretch>
        </p:blipFill>
        <p:spPr>
          <a:xfrm>
            <a:off x="203201" y="203201"/>
            <a:ext cx="4355884" cy="2705233"/>
          </a:xfrm>
          <a:prstGeom prst="rect">
            <a:avLst/>
          </a:prstGeom>
          <a:noFill/>
          <a:ln>
            <a:noFill/>
          </a:ln>
        </p:spPr>
      </p:pic>
      <p:pic>
        <p:nvPicPr>
          <p:cNvPr id="1283" name="Google Shape;1283;p192"/>
          <p:cNvPicPr preferRelativeResize="0"/>
          <p:nvPr/>
        </p:nvPicPr>
        <p:blipFill>
          <a:blip r:embed="rId6">
            <a:alphaModFix/>
          </a:blip>
          <a:stretch>
            <a:fillRect/>
          </a:stretch>
        </p:blipFill>
        <p:spPr>
          <a:xfrm>
            <a:off x="7902118" y="304801"/>
            <a:ext cx="3336044" cy="2502033"/>
          </a:xfrm>
          <a:prstGeom prst="rect">
            <a:avLst/>
          </a:prstGeom>
          <a:noFill/>
          <a:ln>
            <a:noFill/>
          </a:ln>
        </p:spPr>
      </p:pic>
    </p:spTree>
    <p:extLst>
      <p:ext uri="{BB962C8B-B14F-4D97-AF65-F5344CB8AC3E}">
        <p14:creationId xmlns:p14="http://schemas.microsoft.com/office/powerpoint/2010/main" val="15837518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287"/>
        <p:cNvGrpSpPr/>
        <p:nvPr/>
      </p:nvGrpSpPr>
      <p:grpSpPr>
        <a:xfrm>
          <a:off x="0" y="0"/>
          <a:ext cx="0" cy="0"/>
          <a:chOff x="0" y="0"/>
          <a:chExt cx="0" cy="0"/>
        </a:xfrm>
      </p:grpSpPr>
      <p:sp>
        <p:nvSpPr>
          <p:cNvPr id="1288" name="Google Shape;1288;p193"/>
          <p:cNvSpPr txBox="1"/>
          <p:nvPr/>
        </p:nvSpPr>
        <p:spPr>
          <a:xfrm>
            <a:off x="4096000" y="4329633"/>
            <a:ext cx="4000000" cy="842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467" b="0" i="0" u="sng" strike="noStrike" kern="0" cap="none" spc="0" normalizeH="0" baseline="0" noProof="0">
                <a:ln>
                  <a:noFill/>
                </a:ln>
                <a:solidFill>
                  <a:srgbClr val="0097A7"/>
                </a:solidFill>
                <a:effectLst/>
                <a:uLnTx/>
                <a:uFillTx/>
                <a:latin typeface="Arial"/>
                <a:ea typeface="+mn-ea"/>
                <a:cs typeface="Arial"/>
                <a:sym typeface="Arial"/>
                <a:hlinkClick r:id="rId3"/>
              </a:rPr>
              <a:t>https://canalrivertrust.org.uk/explorers/games/build-a-canal</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289" name="Google Shape;1289;p193"/>
          <p:cNvSpPr txBox="1"/>
          <p:nvPr/>
        </p:nvSpPr>
        <p:spPr>
          <a:xfrm>
            <a:off x="2336400" y="2181333"/>
            <a:ext cx="7519200" cy="2330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Follow the link below and play a game to find out how people around the country moved goods around the country, including Kidderminster and it’s carpets.</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56238985"/>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1431</Words>
  <Application>Microsoft Office PowerPoint</Application>
  <PresentationFormat>Widescreen</PresentationFormat>
  <Paragraphs>271</Paragraphs>
  <Slides>26</Slides>
  <Notes>26</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26</vt:i4>
      </vt:variant>
    </vt:vector>
  </HeadingPairs>
  <TitlesOfParts>
    <vt:vector size="31" baseType="lpstr">
      <vt:lpstr>Arial</vt:lpstr>
      <vt:lpstr>Calibri</vt:lpstr>
      <vt:lpstr>Comic Sans MS</vt:lpstr>
      <vt:lpstr>Simple Light</vt:lpstr>
      <vt:lpstr>3_Simple Light</vt:lpstr>
      <vt:lpstr>Thursday 4th June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identify and describe 2D shapes</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History of Kidderminster</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4th June   Is your head ready to calculate?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2020-05-15T16:39:55Z</dcterms:created>
  <dcterms:modified xsi:type="dcterms:W3CDTF">2020-05-15T16:40:06Z</dcterms:modified>
</cp:coreProperties>
</file>