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Lst>
  <p:sldSz cx="9144000" cy="5143500" type="screen16x9"/>
  <p:notesSz cx="6858000" cy="9144000"/>
  <p:embeddedFontLst>
    <p:embeddedFont>
      <p:font typeface="Poppins" panose="020B0604020202020204" charset="0"/>
      <p:regular r:id="rId56"/>
      <p:bold r:id="rId57"/>
      <p:italic r:id="rId58"/>
      <p:boldItalic r:id="rId59"/>
    </p:embeddedFont>
    <p:embeddedFont>
      <p:font typeface="Comic Sans MS" panose="030F0702030302020204" pitchFamily="66" charset="0"/>
      <p:regular r:id="rId60"/>
      <p:bold r:id="rId61"/>
      <p:italic r:id="rId62"/>
      <p:boldItalic r:id="rId63"/>
    </p:embeddedFont>
    <p:embeddedFont>
      <p:font typeface="Trebuchet MS" panose="020B0603020202020204" pitchFamily="34" charset="0"/>
      <p:regular r:id="rId64"/>
      <p:bold r:id="rId65"/>
      <p:italic r:id="rId66"/>
      <p:bold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font" Target="fonts/font8.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3.fntdata"/><Relationship Id="rId66"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2.fntdata"/><Relationship Id="rId61"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5.fntdata"/><Relationship Id="rId65"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7.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ccf7027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ccf7027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8a4018a87a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8a4018a87a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72ccf70270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72ccf70270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8acad95502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8acad95502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acad9550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acad9550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8acad95502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8acad95502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8acad95502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8acad95502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8acad95502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8acad95502_0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8acad95502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8acad95502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8acad95502_0_1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8acad95502_0_1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8acad95502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8acad95502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72ccf702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72ccf702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8a4018a87a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8a4018a87a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72ccf7027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72ccf7027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8acad95502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8acad95502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acad95502_0_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8acad95502_0_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8acad95502_0_2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8acad95502_0_2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8acad95502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8acad95502_0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72ccf7027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72ccf7027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8a4018a87a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8a4018a87a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72ccf70270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72ccf70270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8acad95502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8acad95502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8acad95502_0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8acad95502_0_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8acad95502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8acad95502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8acad95502_0_2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8acad95502_0_2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72ccf70270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72ccf70270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a4018a87a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8a4018a87a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72ccf70270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72ccf70270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8acad95502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8acad95502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72ccf70270_1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72ccf70270_1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8acad95502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8acad95502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8acad95502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8acad95502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8acad95502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8acad95502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8acad95502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8acad95502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8acad95502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3" name="Google Shape;383;g8acad95502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8acad95502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0" name="Google Shape;390;g8acad95502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8acad95502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8acad95502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8acad95502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5" name="Google Shape;405;g8acad95502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882cfa48a4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882cfa48a4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g72ccf70270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4" name="Google Shape;434;g72ccf70270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8acad95502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2" name="Google Shape;442;g8acad95502_0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8a67653afb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9" name="Google Shape;449;g8a67653afb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g8acad95502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8" name="Google Shape;458;g8acad95502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g8acad95502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3" name="Google Shape;463;g8acad95502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8acad95502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 name="Google Shape;470;g8acad95502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8acad95502_0_1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8acad95502_0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8acad95502_0_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8acad95502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8b607042d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8b607042d4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8acad95502_0_1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8acad95502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8a567ef2c9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5" name="Google Shape;505;g8a567ef2c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g8b607042d4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5" name="Google Shape;515;g8b607042d4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g8b607042d4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2" name="Google Shape;522;g8b607042d4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9DA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hyperlink" Target="https://www.online-stopwatch.com/chance-games/roll-a-dice/"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hyperlink" Target="https://flashmaths.co.uk/viewFlash.php?id=2" TargetMode="External"/><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hyperlink" Target="https://www.arcademics.com/games/alien" TargetMode="External"/><Relationship Id="rId2" Type="http://schemas.openxmlformats.org/officeDocument/2006/relationships/notesSlide" Target="../notesSlides/notesSlide23.xml"/><Relationship Id="rId1" Type="http://schemas.openxmlformats.org/officeDocument/2006/relationships/slideLayout" Target="../slideLayouts/slideLayout11.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hyperlink" Target="https://flashmaths.co.uk/viewFlash.php?id=2" TargetMode="External"/><Relationship Id="rId2" Type="http://schemas.openxmlformats.org/officeDocument/2006/relationships/notesSlide" Target="../notesSlides/notesSlide30.xml"/><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11.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11.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11.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11.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hyperlink" Target="https://www.bbc.co.uk/bitesize/topics/zjkphbk/articles/zf4sscw" TargetMode="External"/><Relationship Id="rId2" Type="http://schemas.openxmlformats.org/officeDocument/2006/relationships/notesSlide" Target="../notesSlides/notesSlide42.xml"/><Relationship Id="rId1" Type="http://schemas.openxmlformats.org/officeDocument/2006/relationships/slideLayout" Target="../slideLayouts/slideLayout11.xml"/><Relationship Id="rId4" Type="http://schemas.openxmlformats.org/officeDocument/2006/relationships/image" Target="../media/image38.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8.xml"/><Relationship Id="rId1" Type="http://schemas.openxmlformats.org/officeDocument/2006/relationships/slideLayout" Target="../slideLayouts/slideLayout11.xml"/><Relationship Id="rId4" Type="http://schemas.openxmlformats.org/officeDocument/2006/relationships/image" Target="../media/image43.png"/></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0.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028400" y="118750"/>
            <a:ext cx="6849000" cy="392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t>Hello Year 2!</a:t>
            </a:r>
            <a:endParaRPr sz="3600"/>
          </a:p>
          <a:p>
            <a:pPr marL="0" lvl="0" indent="0" algn="ctr" rtl="0">
              <a:spcBef>
                <a:spcPts val="0"/>
              </a:spcBef>
              <a:spcAft>
                <a:spcPts val="0"/>
              </a:spcAft>
              <a:buNone/>
            </a:pPr>
            <a:r>
              <a:rPr lang="en" sz="2800"/>
              <a:t>This PowerPoint contains five morning maths and maths sessions for you to complete this week.</a:t>
            </a:r>
            <a:endParaRPr sz="2800"/>
          </a:p>
          <a:p>
            <a:pPr marL="0" lvl="0" indent="0" algn="ctr" rtl="0">
              <a:spcBef>
                <a:spcPts val="0"/>
              </a:spcBef>
              <a:spcAft>
                <a:spcPts val="0"/>
              </a:spcAft>
              <a:buNone/>
            </a:pPr>
            <a:endParaRPr sz="2800"/>
          </a:p>
          <a:p>
            <a:pPr marL="0" lvl="0" indent="0" algn="ctr" rtl="0">
              <a:spcBef>
                <a:spcPts val="0"/>
              </a:spcBef>
              <a:spcAft>
                <a:spcPts val="0"/>
              </a:spcAft>
              <a:buNone/>
            </a:pPr>
            <a:r>
              <a:rPr lang="en" sz="2800"/>
              <a:t>Remember you can draw pictures, use part whole models and number lines to help with your working out.</a:t>
            </a:r>
            <a:endParaRPr sz="2800"/>
          </a:p>
          <a:p>
            <a:pPr marL="0" lvl="0" indent="0" algn="l" rtl="0">
              <a:spcBef>
                <a:spcPts val="0"/>
              </a:spcBef>
              <a:spcAft>
                <a:spcPts val="0"/>
              </a:spcAft>
              <a:buNone/>
            </a:pPr>
            <a:endParaRPr/>
          </a:p>
        </p:txBody>
      </p:sp>
      <p:pic>
        <p:nvPicPr>
          <p:cNvPr id="55" name="Google Shape;55;p13"/>
          <p:cNvPicPr preferRelativeResize="0"/>
          <p:nvPr/>
        </p:nvPicPr>
        <p:blipFill rotWithShape="1">
          <a:blip r:embed="rId3">
            <a:alphaModFix/>
          </a:blip>
          <a:srcRect l="28029" t="79270" r="27737"/>
          <a:stretch/>
        </p:blipFill>
        <p:spPr>
          <a:xfrm>
            <a:off x="4227150" y="4307045"/>
            <a:ext cx="1104400" cy="699930"/>
          </a:xfrm>
          <a:prstGeom prst="rect">
            <a:avLst/>
          </a:prstGeom>
          <a:noFill/>
          <a:ln>
            <a:noFill/>
          </a:ln>
        </p:spPr>
      </p:pic>
      <p:pic>
        <p:nvPicPr>
          <p:cNvPr id="56" name="Google Shape;56;p13"/>
          <p:cNvPicPr preferRelativeResize="0"/>
          <p:nvPr/>
        </p:nvPicPr>
        <p:blipFill rotWithShape="1">
          <a:blip r:embed="rId3">
            <a:alphaModFix/>
          </a:blip>
          <a:srcRect r="53978" b="65396"/>
          <a:stretch/>
        </p:blipFill>
        <p:spPr>
          <a:xfrm>
            <a:off x="131102" y="2917077"/>
            <a:ext cx="1104400" cy="1122969"/>
          </a:xfrm>
          <a:prstGeom prst="rect">
            <a:avLst/>
          </a:prstGeom>
          <a:noFill/>
          <a:ln>
            <a:noFill/>
          </a:ln>
        </p:spPr>
      </p:pic>
      <p:pic>
        <p:nvPicPr>
          <p:cNvPr id="57" name="Google Shape;57;p13"/>
          <p:cNvPicPr preferRelativeResize="0"/>
          <p:nvPr/>
        </p:nvPicPr>
        <p:blipFill rotWithShape="1">
          <a:blip r:embed="rId3">
            <a:alphaModFix/>
          </a:blip>
          <a:srcRect l="59648" b="65396"/>
          <a:stretch/>
        </p:blipFill>
        <p:spPr>
          <a:xfrm>
            <a:off x="7789104" y="259079"/>
            <a:ext cx="1104400" cy="1280725"/>
          </a:xfrm>
          <a:prstGeom prst="rect">
            <a:avLst/>
          </a:prstGeom>
          <a:noFill/>
          <a:ln>
            <a:noFill/>
          </a:ln>
        </p:spPr>
      </p:pic>
      <p:pic>
        <p:nvPicPr>
          <p:cNvPr id="58" name="Google Shape;58;p13"/>
          <p:cNvPicPr preferRelativeResize="0"/>
          <p:nvPr/>
        </p:nvPicPr>
        <p:blipFill rotWithShape="1">
          <a:blip r:embed="rId3">
            <a:alphaModFix/>
          </a:blip>
          <a:srcRect l="55015" t="37737" b="26339"/>
          <a:stretch/>
        </p:blipFill>
        <p:spPr>
          <a:xfrm>
            <a:off x="131100" y="118747"/>
            <a:ext cx="897300" cy="969028"/>
          </a:xfrm>
          <a:prstGeom prst="rect">
            <a:avLst/>
          </a:prstGeom>
          <a:noFill/>
          <a:ln>
            <a:noFill/>
          </a:ln>
        </p:spPr>
      </p:pic>
      <p:pic>
        <p:nvPicPr>
          <p:cNvPr id="59" name="Google Shape;59;p13"/>
          <p:cNvPicPr preferRelativeResize="0"/>
          <p:nvPr/>
        </p:nvPicPr>
        <p:blipFill rotWithShape="1">
          <a:blip r:embed="rId3">
            <a:alphaModFix/>
          </a:blip>
          <a:srcRect t="52139" r="56201" b="40571"/>
          <a:stretch/>
        </p:blipFill>
        <p:spPr>
          <a:xfrm>
            <a:off x="7346550" y="3677451"/>
            <a:ext cx="1610925" cy="36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p:nvPr/>
        </p:nvSpPr>
        <p:spPr>
          <a:xfrm>
            <a:off x="201450" y="-315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13.7.20</a:t>
            </a:r>
            <a:endParaRPr sz="3000">
              <a:latin typeface="Poppins"/>
              <a:ea typeface="Poppins"/>
              <a:cs typeface="Poppins"/>
              <a:sym typeface="Poppins"/>
            </a:endParaRPr>
          </a:p>
        </p:txBody>
      </p:sp>
      <p:sp>
        <p:nvSpPr>
          <p:cNvPr id="65" name="Google Shape;65;p14"/>
          <p:cNvSpPr txBox="1"/>
          <p:nvPr/>
        </p:nvSpPr>
        <p:spPr>
          <a:xfrm>
            <a:off x="201450" y="680350"/>
            <a:ext cx="486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63 - 10 - 10  =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21 + 40 =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__</a:t>
            </a:r>
            <a:r>
              <a:rPr lang="en" sz="2400" dirty="0">
                <a:solidFill>
                  <a:schemeClr val="dk1"/>
                </a:solidFill>
              </a:rPr>
              <a:t>= 8 x 5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rPr>
              <a:t>28 + __ = 35</a:t>
            </a:r>
            <a:r>
              <a:rPr lang="en" sz="2400" dirty="0">
                <a:solidFill>
                  <a:schemeClr val="dk1"/>
                </a:solidFill>
                <a:latin typeface="Poppins"/>
                <a:ea typeface="Poppins"/>
                <a:cs typeface="Poppins"/>
                <a:sym typeface="Poppins"/>
              </a:rPr>
              <a:t>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400" dirty="0">
                <a:solidFill>
                  <a:schemeClr val="dk1"/>
                </a:solidFill>
              </a:rPr>
              <a:t>69 + 11 =  </a:t>
            </a:r>
            <a:endParaRPr sz="2400" dirty="0">
              <a:solidFill>
                <a:schemeClr val="dk1"/>
              </a:solidFill>
            </a:endParaRPr>
          </a:p>
          <a:p>
            <a:pPr marL="685800" lvl="0" indent="-228600" algn="l" rtl="0">
              <a:spcBef>
                <a:spcPts val="0"/>
              </a:spcBef>
              <a:spcAft>
                <a:spcPts val="0"/>
              </a:spcAft>
              <a:buFont typeface="+mj-lt"/>
              <a:buAutoNum type="arabicPeriod"/>
            </a:pPr>
            <a:endParaRPr sz="9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8 ÷ 2 = </a:t>
            </a:r>
            <a:endParaRPr sz="2400" dirty="0">
              <a:solidFill>
                <a:schemeClr val="dk1"/>
              </a:solidFill>
            </a:endParaRPr>
          </a:p>
          <a:p>
            <a:pPr marL="685800" lvl="0" indent="-228600" algn="l" rtl="0">
              <a:spcBef>
                <a:spcPts val="0"/>
              </a:spcBef>
              <a:spcAft>
                <a:spcPts val="0"/>
              </a:spcAft>
              <a:buFont typeface="+mj-lt"/>
              <a:buAutoNum type="arabicPeriod"/>
            </a:pPr>
            <a:endParaRPr sz="1000" dirty="0">
              <a:solidFill>
                <a:schemeClr val="dk1"/>
              </a:solidFill>
            </a:endParaRPr>
          </a:p>
          <a:p>
            <a:pPr marL="457200" lvl="0" indent="-355600" algn="l" rtl="0">
              <a:spcBef>
                <a:spcPts val="0"/>
              </a:spcBef>
              <a:spcAft>
                <a:spcPts val="0"/>
              </a:spcAft>
              <a:buClr>
                <a:schemeClr val="dk1"/>
              </a:buClr>
              <a:buSzPts val="2000"/>
              <a:buAutoNum type="arabicPeriod"/>
            </a:pPr>
            <a:r>
              <a:rPr lang="en" sz="2000" dirty="0">
                <a:solidFill>
                  <a:schemeClr val="dk1"/>
                </a:solidFill>
              </a:rPr>
              <a:t>Six multiplied by three =</a:t>
            </a:r>
            <a:endParaRPr sz="2000" dirty="0">
              <a:solidFill>
                <a:schemeClr val="dk1"/>
              </a:solidFill>
            </a:endParaRPr>
          </a:p>
          <a:p>
            <a:pPr marL="685800" lvl="0" indent="-228600" algn="l" rtl="0">
              <a:spcBef>
                <a:spcPts val="0"/>
              </a:spcBef>
              <a:spcAft>
                <a:spcPts val="0"/>
              </a:spcAft>
              <a:buFont typeface="+mj-lt"/>
              <a:buAutoNum type="arabicPeriod"/>
            </a:pPr>
            <a:endParaRPr sz="1000" dirty="0">
              <a:solidFill>
                <a:schemeClr val="dk1"/>
              </a:solidFill>
            </a:endParaRPr>
          </a:p>
          <a:p>
            <a:pPr marL="457200" lvl="0" indent="-355600" algn="l" rtl="0">
              <a:spcBef>
                <a:spcPts val="0"/>
              </a:spcBef>
              <a:spcAft>
                <a:spcPts val="0"/>
              </a:spcAft>
              <a:buClr>
                <a:schemeClr val="dk1"/>
              </a:buClr>
              <a:buSzPts val="2000"/>
              <a:buAutoNum type="arabicPeriod"/>
            </a:pPr>
            <a:r>
              <a:rPr lang="en" sz="2000" dirty="0">
                <a:solidFill>
                  <a:schemeClr val="dk1"/>
                </a:solidFill>
              </a:rPr>
              <a:t>10 more than ___ = 78</a:t>
            </a:r>
            <a:endParaRPr sz="2000" dirty="0">
              <a:solidFill>
                <a:schemeClr val="dk1"/>
              </a:solidFill>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66" name="Google Shape;66;p14"/>
          <p:cNvSpPr txBox="1"/>
          <p:nvPr/>
        </p:nvSpPr>
        <p:spPr>
          <a:xfrm>
            <a:off x="4302963" y="20155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67" name="Google Shape;67;p14"/>
          <p:cNvPicPr preferRelativeResize="0"/>
          <p:nvPr/>
        </p:nvPicPr>
        <p:blipFill rotWithShape="1">
          <a:blip r:embed="rId3">
            <a:alphaModFix/>
          </a:blip>
          <a:srcRect l="44159" t="34652" r="19462" b="11345"/>
          <a:stretch/>
        </p:blipFill>
        <p:spPr>
          <a:xfrm>
            <a:off x="4767788" y="1499638"/>
            <a:ext cx="3536075" cy="2951224"/>
          </a:xfrm>
          <a:prstGeom prst="rect">
            <a:avLst/>
          </a:prstGeom>
          <a:noFill/>
          <a:ln>
            <a:noFill/>
          </a:ln>
        </p:spPr>
      </p:pic>
      <p:sp>
        <p:nvSpPr>
          <p:cNvPr id="68" name="Google Shape;68;p14"/>
          <p:cNvSpPr txBox="1"/>
          <p:nvPr/>
        </p:nvSpPr>
        <p:spPr>
          <a:xfrm>
            <a:off x="4391450" y="680350"/>
            <a:ext cx="4659900" cy="8193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SzPts val="1400"/>
              <a:buAutoNum type="alphaUcPeriod"/>
            </a:pPr>
            <a:r>
              <a:rPr lang="en" sz="1600"/>
              <a:t>Amy has </a:t>
            </a:r>
            <a:r>
              <a:rPr lang="en" sz="1600" b="1"/>
              <a:t>50p</a:t>
            </a:r>
            <a:r>
              <a:rPr lang="en" sz="1600"/>
              <a:t>. She buys a pencil for 30p. Which purse shows how much money Amy </a:t>
            </a:r>
            <a:r>
              <a:rPr lang="en" sz="1600" u="sng"/>
              <a:t>has left?</a:t>
            </a:r>
            <a:r>
              <a:rPr lang="en"/>
              <a:t> </a:t>
            </a:r>
            <a:endParaRPr>
              <a:solidFill>
                <a:srgbClr val="222222"/>
              </a:solidFill>
              <a:highlight>
                <a:srgbClr val="FFFFFF"/>
              </a:highlight>
            </a:endParaRPr>
          </a:p>
          <a:p>
            <a:pPr marL="0" lvl="0" indent="0" algn="l" rtl="0">
              <a:spcBef>
                <a:spcPts val="0"/>
              </a:spcBef>
              <a:spcAft>
                <a:spcPts val="0"/>
              </a:spcAft>
              <a:buNone/>
            </a:pPr>
            <a:endParaRPr/>
          </a:p>
        </p:txBody>
      </p:sp>
      <p:sp>
        <p:nvSpPr>
          <p:cNvPr id="69" name="Google Shape;69;p14"/>
          <p:cNvSpPr txBox="1"/>
          <p:nvPr/>
        </p:nvSpPr>
        <p:spPr>
          <a:xfrm>
            <a:off x="4521050" y="4450850"/>
            <a:ext cx="4095900" cy="68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B. How much money in all four purses?</a:t>
            </a:r>
            <a:endParaRPr sz="1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5"/>
          <p:cNvSpPr txBox="1"/>
          <p:nvPr/>
        </p:nvSpPr>
        <p:spPr>
          <a:xfrm>
            <a:off x="201450" y="-315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13.7.20</a:t>
            </a:r>
            <a:endParaRPr sz="3000">
              <a:latin typeface="Poppins"/>
              <a:ea typeface="Poppins"/>
              <a:cs typeface="Poppins"/>
              <a:sym typeface="Poppins"/>
            </a:endParaRPr>
          </a:p>
        </p:txBody>
      </p:sp>
      <p:sp>
        <p:nvSpPr>
          <p:cNvPr id="75" name="Google Shape;75;p15"/>
          <p:cNvSpPr txBox="1"/>
          <p:nvPr/>
        </p:nvSpPr>
        <p:spPr>
          <a:xfrm>
            <a:off x="201450" y="680350"/>
            <a:ext cx="486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63 - 10 - 10  = </a:t>
            </a:r>
            <a:r>
              <a:rPr lang="en" sz="2400" dirty="0">
                <a:solidFill>
                  <a:srgbClr val="FF0000"/>
                </a:solidFill>
                <a:latin typeface="Poppins"/>
                <a:ea typeface="Poppins"/>
                <a:cs typeface="Poppins"/>
                <a:sym typeface="Poppins"/>
              </a:rPr>
              <a:t>43</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21 + 40 =  </a:t>
            </a:r>
            <a:r>
              <a:rPr lang="en" sz="2400" dirty="0">
                <a:solidFill>
                  <a:srgbClr val="FF0000"/>
                </a:solidFill>
                <a:latin typeface="Poppins"/>
                <a:ea typeface="Poppins"/>
                <a:cs typeface="Poppins"/>
                <a:sym typeface="Poppins"/>
              </a:rPr>
              <a:t>61</a:t>
            </a:r>
            <a:endParaRPr sz="10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rgbClr val="FF0000"/>
                </a:solidFill>
                <a:latin typeface="Poppins"/>
                <a:ea typeface="Poppins"/>
                <a:cs typeface="Poppins"/>
                <a:sym typeface="Poppins"/>
              </a:rPr>
              <a:t>40 </a:t>
            </a:r>
            <a:r>
              <a:rPr lang="en" sz="2400" dirty="0">
                <a:solidFill>
                  <a:schemeClr val="dk1"/>
                </a:solidFill>
              </a:rPr>
              <a:t>= 8 x 5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rPr>
              <a:t>28 + </a:t>
            </a:r>
            <a:r>
              <a:rPr lang="en" sz="2400" dirty="0">
                <a:solidFill>
                  <a:srgbClr val="FF0000"/>
                </a:solidFill>
              </a:rPr>
              <a:t>7</a:t>
            </a:r>
            <a:r>
              <a:rPr lang="en" sz="2400" dirty="0">
                <a:solidFill>
                  <a:schemeClr val="dk1"/>
                </a:solidFill>
              </a:rPr>
              <a:t> = 35</a:t>
            </a:r>
            <a:r>
              <a:rPr lang="en" sz="2400" dirty="0">
                <a:solidFill>
                  <a:schemeClr val="dk1"/>
                </a:solidFill>
                <a:latin typeface="Poppins"/>
                <a:ea typeface="Poppins"/>
                <a:cs typeface="Poppins"/>
                <a:sym typeface="Poppins"/>
              </a:rPr>
              <a:t>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400" dirty="0">
                <a:solidFill>
                  <a:schemeClr val="dk1"/>
                </a:solidFill>
              </a:rPr>
              <a:t>69 + 11 = </a:t>
            </a:r>
            <a:r>
              <a:rPr lang="en" sz="2400" dirty="0">
                <a:solidFill>
                  <a:srgbClr val="FF0000"/>
                </a:solidFill>
              </a:rPr>
              <a:t>80</a:t>
            </a:r>
            <a:r>
              <a:rPr lang="en" sz="2400" dirty="0">
                <a:solidFill>
                  <a:schemeClr val="dk1"/>
                </a:solidFill>
              </a:rPr>
              <a:t> </a:t>
            </a:r>
            <a:endParaRPr sz="2400" dirty="0">
              <a:solidFill>
                <a:schemeClr val="dk1"/>
              </a:solidFill>
            </a:endParaRPr>
          </a:p>
          <a:p>
            <a:pPr marL="685800" lvl="0" indent="-228600" algn="l" rtl="0">
              <a:spcBef>
                <a:spcPts val="0"/>
              </a:spcBef>
              <a:spcAft>
                <a:spcPts val="0"/>
              </a:spcAft>
              <a:buFont typeface="+mj-lt"/>
              <a:buAutoNum type="arabicPeriod"/>
            </a:pPr>
            <a:endParaRPr sz="9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8 ÷ 2 = </a:t>
            </a:r>
            <a:r>
              <a:rPr lang="en" sz="2400" dirty="0">
                <a:solidFill>
                  <a:srgbClr val="FF0000"/>
                </a:solidFill>
              </a:rPr>
              <a:t>4</a:t>
            </a:r>
            <a:endParaRPr sz="2400" dirty="0">
              <a:solidFill>
                <a:srgbClr val="FF0000"/>
              </a:solidFill>
            </a:endParaRPr>
          </a:p>
          <a:p>
            <a:pPr marL="685800" lvl="0" indent="-228600" algn="l" rtl="0">
              <a:spcBef>
                <a:spcPts val="0"/>
              </a:spcBef>
              <a:spcAft>
                <a:spcPts val="0"/>
              </a:spcAft>
              <a:buFont typeface="+mj-lt"/>
              <a:buAutoNum type="arabicPeriod"/>
            </a:pPr>
            <a:endParaRPr sz="1000" dirty="0">
              <a:solidFill>
                <a:schemeClr val="dk1"/>
              </a:solidFill>
            </a:endParaRPr>
          </a:p>
          <a:p>
            <a:pPr marL="457200" lvl="0" indent="-355600" algn="l" rtl="0">
              <a:spcBef>
                <a:spcPts val="0"/>
              </a:spcBef>
              <a:spcAft>
                <a:spcPts val="0"/>
              </a:spcAft>
              <a:buClr>
                <a:schemeClr val="dk1"/>
              </a:buClr>
              <a:buSzPts val="2000"/>
              <a:buAutoNum type="arabicPeriod"/>
            </a:pPr>
            <a:r>
              <a:rPr lang="en" sz="2000" dirty="0">
                <a:solidFill>
                  <a:schemeClr val="dk1"/>
                </a:solidFill>
              </a:rPr>
              <a:t>Six multiplied by three =</a:t>
            </a:r>
            <a:r>
              <a:rPr lang="en" sz="2000" dirty="0">
                <a:solidFill>
                  <a:srgbClr val="FF0000"/>
                </a:solidFill>
              </a:rPr>
              <a:t>18</a:t>
            </a:r>
            <a:endParaRPr sz="2000" dirty="0">
              <a:solidFill>
                <a:srgbClr val="FF0000"/>
              </a:solidFill>
            </a:endParaRPr>
          </a:p>
          <a:p>
            <a:pPr marL="685800" lvl="0" indent="-228600" algn="l" rtl="0">
              <a:spcBef>
                <a:spcPts val="0"/>
              </a:spcBef>
              <a:spcAft>
                <a:spcPts val="0"/>
              </a:spcAft>
              <a:buFont typeface="+mj-lt"/>
              <a:buAutoNum type="arabicPeriod"/>
            </a:pPr>
            <a:endParaRPr sz="1000" dirty="0">
              <a:solidFill>
                <a:schemeClr val="dk1"/>
              </a:solidFill>
            </a:endParaRPr>
          </a:p>
          <a:p>
            <a:pPr marL="457200" lvl="0" indent="-355600" algn="l" rtl="0">
              <a:spcBef>
                <a:spcPts val="0"/>
              </a:spcBef>
              <a:spcAft>
                <a:spcPts val="0"/>
              </a:spcAft>
              <a:buClr>
                <a:schemeClr val="dk1"/>
              </a:buClr>
              <a:buSzPts val="2000"/>
              <a:buAutoNum type="arabicPeriod"/>
            </a:pPr>
            <a:r>
              <a:rPr lang="en" sz="2000" dirty="0">
                <a:solidFill>
                  <a:schemeClr val="dk1"/>
                </a:solidFill>
              </a:rPr>
              <a:t>10 more than </a:t>
            </a:r>
            <a:r>
              <a:rPr lang="en" sz="2000" dirty="0">
                <a:solidFill>
                  <a:srgbClr val="FF0000"/>
                </a:solidFill>
              </a:rPr>
              <a:t>68</a:t>
            </a:r>
            <a:r>
              <a:rPr lang="en" sz="2000" dirty="0">
                <a:solidFill>
                  <a:schemeClr val="dk1"/>
                </a:solidFill>
              </a:rPr>
              <a:t> = 78</a:t>
            </a:r>
            <a:endParaRPr sz="2000" dirty="0">
              <a:solidFill>
                <a:schemeClr val="dk1"/>
              </a:solidFill>
            </a:endParaRPr>
          </a:p>
          <a:p>
            <a:pPr marL="457200" lvl="0" indent="-457200" algn="l" rtl="0">
              <a:spcBef>
                <a:spcPts val="0"/>
              </a:spcBef>
              <a:spcAft>
                <a:spcPts val="0"/>
              </a:spcAft>
              <a:buFont typeface="+mj-lt"/>
              <a:buAutoNum type="arabicPeriod"/>
            </a:pPr>
            <a:endParaRPr sz="2400" dirty="0">
              <a:solidFill>
                <a:schemeClr val="dk1"/>
              </a:solidFill>
              <a:latin typeface="Poppins"/>
              <a:ea typeface="Poppins"/>
              <a:cs typeface="Poppins"/>
              <a:sym typeface="Poppins"/>
            </a:endParaRPr>
          </a:p>
          <a:p>
            <a:pPr marL="457200" lvl="0" indent="-457200" algn="l" rtl="0">
              <a:spcBef>
                <a:spcPts val="0"/>
              </a:spcBef>
              <a:spcAft>
                <a:spcPts val="0"/>
              </a:spcAft>
              <a:buFont typeface="+mj-lt"/>
              <a:buAutoNum type="arabicPeriod"/>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pic>
        <p:nvPicPr>
          <p:cNvPr id="76" name="Google Shape;76;p15"/>
          <p:cNvPicPr preferRelativeResize="0"/>
          <p:nvPr/>
        </p:nvPicPr>
        <p:blipFill rotWithShape="1">
          <a:blip r:embed="rId3">
            <a:alphaModFix/>
          </a:blip>
          <a:srcRect l="44159" t="34652" r="19462" b="11345"/>
          <a:stretch/>
        </p:blipFill>
        <p:spPr>
          <a:xfrm>
            <a:off x="4767788" y="1499638"/>
            <a:ext cx="3536075" cy="2951224"/>
          </a:xfrm>
          <a:prstGeom prst="rect">
            <a:avLst/>
          </a:prstGeom>
          <a:noFill/>
          <a:ln>
            <a:noFill/>
          </a:ln>
        </p:spPr>
      </p:pic>
      <p:sp>
        <p:nvSpPr>
          <p:cNvPr id="77" name="Google Shape;77;p15"/>
          <p:cNvSpPr txBox="1"/>
          <p:nvPr/>
        </p:nvSpPr>
        <p:spPr>
          <a:xfrm>
            <a:off x="4391450" y="680350"/>
            <a:ext cx="4659900" cy="8193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SzPts val="1400"/>
              <a:buAutoNum type="alphaUcPeriod"/>
            </a:pPr>
            <a:r>
              <a:rPr lang="en" sz="1600"/>
              <a:t>Amy has </a:t>
            </a:r>
            <a:r>
              <a:rPr lang="en" sz="1600" b="1"/>
              <a:t>50p</a:t>
            </a:r>
            <a:r>
              <a:rPr lang="en" sz="1600"/>
              <a:t>. She buys a pencil for 30p. Which purse shows how much money Amy </a:t>
            </a:r>
            <a:r>
              <a:rPr lang="en" sz="1600" u="sng"/>
              <a:t>has left?</a:t>
            </a:r>
            <a:r>
              <a:rPr lang="en"/>
              <a:t> </a:t>
            </a:r>
            <a:endParaRPr>
              <a:solidFill>
                <a:srgbClr val="222222"/>
              </a:solidFill>
              <a:highlight>
                <a:srgbClr val="FFFFFF"/>
              </a:highlight>
            </a:endParaRPr>
          </a:p>
          <a:p>
            <a:pPr marL="0" lvl="0" indent="0" algn="l" rtl="0">
              <a:spcBef>
                <a:spcPts val="0"/>
              </a:spcBef>
              <a:spcAft>
                <a:spcPts val="0"/>
              </a:spcAft>
              <a:buNone/>
            </a:pPr>
            <a:endParaRPr/>
          </a:p>
        </p:txBody>
      </p:sp>
      <p:sp>
        <p:nvSpPr>
          <p:cNvPr id="78" name="Google Shape;78;p15"/>
          <p:cNvSpPr txBox="1"/>
          <p:nvPr/>
        </p:nvSpPr>
        <p:spPr>
          <a:xfrm>
            <a:off x="4521050" y="4450850"/>
            <a:ext cx="4095900" cy="68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B. How much money in all four purses?</a:t>
            </a:r>
            <a:endParaRPr sz="1600"/>
          </a:p>
          <a:p>
            <a:pPr marL="0" lvl="0" indent="0" algn="l" rtl="0">
              <a:spcBef>
                <a:spcPts val="0"/>
              </a:spcBef>
              <a:spcAft>
                <a:spcPts val="0"/>
              </a:spcAft>
              <a:buNone/>
            </a:pPr>
            <a:r>
              <a:rPr lang="en" sz="1600">
                <a:solidFill>
                  <a:srgbClr val="FF0000"/>
                </a:solidFill>
              </a:rPr>
              <a:t>15p + 25p + 25p + 20p = 85p</a:t>
            </a:r>
            <a:endParaRPr sz="1600">
              <a:solidFill>
                <a:srgbClr val="FF0000"/>
              </a:solidFill>
            </a:endParaRPr>
          </a:p>
        </p:txBody>
      </p:sp>
      <p:sp>
        <p:nvSpPr>
          <p:cNvPr id="79" name="Google Shape;79;p15"/>
          <p:cNvSpPr/>
          <p:nvPr/>
        </p:nvSpPr>
        <p:spPr>
          <a:xfrm>
            <a:off x="6634175" y="3070975"/>
            <a:ext cx="1669800" cy="1456200"/>
          </a:xfrm>
          <a:prstGeom prst="ellipse">
            <a:avLst/>
          </a:prstGeom>
          <a:no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5"/>
          <p:cNvSpPr txBox="1"/>
          <p:nvPr/>
        </p:nvSpPr>
        <p:spPr>
          <a:xfrm>
            <a:off x="6137275" y="1222075"/>
            <a:ext cx="2229300" cy="44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solidFill>
                  <a:srgbClr val="FF0000"/>
                </a:solidFill>
              </a:rPr>
              <a:t>50 - 30 = 20p</a:t>
            </a:r>
            <a:endParaRPr sz="160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6"/>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86" name="Google Shape;86;p16"/>
          <p:cNvSpPr/>
          <p:nvPr/>
        </p:nvSpPr>
        <p:spPr>
          <a:xfrm>
            <a:off x="2779088" y="1651775"/>
            <a:ext cx="3780582"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Monday 13th July</a:t>
            </a:r>
          </a:p>
        </p:txBody>
      </p:sp>
      <p:pic>
        <p:nvPicPr>
          <p:cNvPr id="87" name="Google Shape;87;p16"/>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7"/>
          <p:cNvSpPr txBox="1"/>
          <p:nvPr/>
        </p:nvSpPr>
        <p:spPr>
          <a:xfrm>
            <a:off x="568050" y="215550"/>
            <a:ext cx="8007900" cy="235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latin typeface="Trebuchet MS"/>
                <a:ea typeface="Trebuchet MS"/>
                <a:cs typeface="Trebuchet MS"/>
                <a:sym typeface="Trebuchet MS"/>
              </a:rPr>
              <a:t>This week we are going to have some fun designing and making our own maths game. So before we start thinking about what we want to include in our games, we are going to look at some existing games to get some ideas. </a:t>
            </a:r>
            <a:endParaRPr sz="2400">
              <a:latin typeface="Trebuchet MS"/>
              <a:ea typeface="Trebuchet MS"/>
              <a:cs typeface="Trebuchet MS"/>
              <a:sym typeface="Trebuchet MS"/>
            </a:endParaRPr>
          </a:p>
          <a:p>
            <a:pPr marL="0" lvl="0" indent="0" algn="l" rtl="0">
              <a:spcBef>
                <a:spcPts val="0"/>
              </a:spcBef>
              <a:spcAft>
                <a:spcPts val="0"/>
              </a:spcAft>
              <a:buNone/>
            </a:pPr>
            <a:r>
              <a:rPr lang="en" sz="2400">
                <a:latin typeface="Trebuchet MS"/>
                <a:ea typeface="Trebuchet MS"/>
                <a:cs typeface="Trebuchet MS"/>
                <a:sym typeface="Trebuchet MS"/>
              </a:rPr>
              <a:t>There are some examples of different games on the next few slides. Choose a few of them to play. </a:t>
            </a:r>
            <a:endParaRPr sz="2400">
              <a:latin typeface="Trebuchet MS"/>
              <a:ea typeface="Trebuchet MS"/>
              <a:cs typeface="Trebuchet MS"/>
              <a:sym typeface="Trebuchet MS"/>
            </a:endParaRPr>
          </a:p>
          <a:p>
            <a:pPr marL="0" lvl="0" indent="0" algn="l" rtl="0">
              <a:spcBef>
                <a:spcPts val="0"/>
              </a:spcBef>
              <a:spcAft>
                <a:spcPts val="0"/>
              </a:spcAft>
              <a:buNone/>
            </a:pPr>
            <a:endParaRPr sz="2400">
              <a:latin typeface="Trebuchet MS"/>
              <a:ea typeface="Trebuchet MS"/>
              <a:cs typeface="Trebuchet MS"/>
              <a:sym typeface="Trebuchet MS"/>
            </a:endParaRPr>
          </a:p>
          <a:p>
            <a:pPr marL="0" lvl="0" indent="0" algn="l" rtl="0">
              <a:spcBef>
                <a:spcPts val="0"/>
              </a:spcBef>
              <a:spcAft>
                <a:spcPts val="0"/>
              </a:spcAft>
              <a:buNone/>
            </a:pPr>
            <a:r>
              <a:rPr lang="en" sz="2400">
                <a:latin typeface="Trebuchet MS"/>
                <a:ea typeface="Trebuchet MS"/>
                <a:cs typeface="Trebuchet MS"/>
                <a:sym typeface="Trebuchet MS"/>
              </a:rPr>
              <a:t>You may need a dice and some counters for some of the games. If you don’t have these at home, you could make some of your own counters by cutting out some paper circles. There is also a link below to an interactive dice. </a:t>
            </a:r>
            <a:endParaRPr sz="2400">
              <a:latin typeface="Trebuchet MS"/>
              <a:ea typeface="Trebuchet MS"/>
              <a:cs typeface="Trebuchet MS"/>
              <a:sym typeface="Trebuchet MS"/>
            </a:endParaRPr>
          </a:p>
          <a:p>
            <a:pPr marL="0" lvl="0" indent="0" algn="l" rtl="0">
              <a:spcBef>
                <a:spcPts val="0"/>
              </a:spcBef>
              <a:spcAft>
                <a:spcPts val="0"/>
              </a:spcAft>
              <a:buNone/>
            </a:pPr>
            <a:endParaRPr sz="2400">
              <a:latin typeface="Trebuchet MS"/>
              <a:ea typeface="Trebuchet MS"/>
              <a:cs typeface="Trebuchet MS"/>
              <a:sym typeface="Trebuchet MS"/>
            </a:endParaRPr>
          </a:p>
        </p:txBody>
      </p:sp>
      <p:sp>
        <p:nvSpPr>
          <p:cNvPr id="93" name="Google Shape;93;p17"/>
          <p:cNvSpPr txBox="1"/>
          <p:nvPr/>
        </p:nvSpPr>
        <p:spPr>
          <a:xfrm>
            <a:off x="244625" y="4358125"/>
            <a:ext cx="6762300" cy="600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u="sng">
                <a:solidFill>
                  <a:schemeClr val="hlink"/>
                </a:solidFill>
                <a:hlinkClick r:id="rId3"/>
              </a:rPr>
              <a:t>https://www.online-stopwatch.com/chance-games/roll-a-dice/</a:t>
            </a:r>
            <a:endParaRPr sz="2000"/>
          </a:p>
        </p:txBody>
      </p:sp>
      <p:pic>
        <p:nvPicPr>
          <p:cNvPr id="94" name="Google Shape;94;p17"/>
          <p:cNvPicPr preferRelativeResize="0"/>
          <p:nvPr/>
        </p:nvPicPr>
        <p:blipFill>
          <a:blip r:embed="rId4">
            <a:alphaModFix/>
          </a:blip>
          <a:stretch>
            <a:fillRect/>
          </a:stretch>
        </p:blipFill>
        <p:spPr>
          <a:xfrm>
            <a:off x="6483225" y="4288824"/>
            <a:ext cx="912900" cy="739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18"/>
          <p:cNvPicPr preferRelativeResize="0"/>
          <p:nvPr/>
        </p:nvPicPr>
        <p:blipFill rotWithShape="1">
          <a:blip r:embed="rId3">
            <a:alphaModFix/>
          </a:blip>
          <a:srcRect l="34373" t="27720" r="35744" b="12445"/>
          <a:stretch/>
        </p:blipFill>
        <p:spPr>
          <a:xfrm>
            <a:off x="184799" y="92400"/>
            <a:ext cx="4387199" cy="4938895"/>
          </a:xfrm>
          <a:prstGeom prst="rect">
            <a:avLst/>
          </a:prstGeom>
          <a:noFill/>
          <a:ln>
            <a:noFill/>
          </a:ln>
        </p:spPr>
      </p:pic>
      <p:sp>
        <p:nvSpPr>
          <p:cNvPr id="100" name="Google Shape;100;p18"/>
          <p:cNvSpPr txBox="1"/>
          <p:nvPr/>
        </p:nvSpPr>
        <p:spPr>
          <a:xfrm>
            <a:off x="4666200" y="924000"/>
            <a:ext cx="44778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latin typeface="Trebuchet MS"/>
                <a:ea typeface="Trebuchet MS"/>
                <a:cs typeface="Trebuchet MS"/>
                <a:sym typeface="Trebuchet MS"/>
              </a:rPr>
              <a:t>A game for 2 – 4 players </a:t>
            </a:r>
            <a:endParaRPr sz="2100">
              <a:latin typeface="Trebuchet MS"/>
              <a:ea typeface="Trebuchet MS"/>
              <a:cs typeface="Trebuchet MS"/>
              <a:sym typeface="Trebuchet MS"/>
            </a:endParaRPr>
          </a:p>
          <a:p>
            <a:pPr marL="0" lvl="0" indent="0" algn="l" rtl="0">
              <a:spcBef>
                <a:spcPts val="0"/>
              </a:spcBef>
              <a:spcAft>
                <a:spcPts val="0"/>
              </a:spcAft>
              <a:buNone/>
            </a:pPr>
            <a:r>
              <a:rPr lang="en" sz="2100">
                <a:latin typeface="Trebuchet MS"/>
                <a:ea typeface="Trebuchet MS"/>
                <a:cs typeface="Trebuchet MS"/>
                <a:sym typeface="Trebuchet MS"/>
              </a:rPr>
              <a:t>Players take turns to throw 2 dice. The numbers on the dice are added together. The player then finds this number on the board and covers it with a coloured counter. If none of these numbers are uncovered, the player doesn’t cover a number on this turn. </a:t>
            </a:r>
            <a:endParaRPr sz="2100">
              <a:latin typeface="Trebuchet MS"/>
              <a:ea typeface="Trebuchet MS"/>
              <a:cs typeface="Trebuchet MS"/>
              <a:sym typeface="Trebuchet MS"/>
            </a:endParaRPr>
          </a:p>
          <a:p>
            <a:pPr marL="0" lvl="0" indent="0" algn="l" rtl="0">
              <a:spcBef>
                <a:spcPts val="0"/>
              </a:spcBef>
              <a:spcAft>
                <a:spcPts val="0"/>
              </a:spcAft>
              <a:buNone/>
            </a:pPr>
            <a:r>
              <a:rPr lang="en" sz="2100">
                <a:latin typeface="Trebuchet MS"/>
                <a:ea typeface="Trebuchet MS"/>
                <a:cs typeface="Trebuchet MS"/>
                <a:sym typeface="Trebuchet MS"/>
              </a:rPr>
              <a:t>The first player to cover a row of four – vertically, horizontally or diagonally - is the winner. </a:t>
            </a:r>
            <a:endParaRPr sz="2100">
              <a:latin typeface="Trebuchet MS"/>
              <a:ea typeface="Trebuchet MS"/>
              <a:cs typeface="Trebuchet MS"/>
              <a:sym typeface="Trebuchet MS"/>
            </a:endParaRPr>
          </a:p>
        </p:txBody>
      </p:sp>
      <p:sp>
        <p:nvSpPr>
          <p:cNvPr id="101" name="Google Shape;101;p18"/>
          <p:cNvSpPr/>
          <p:nvPr/>
        </p:nvSpPr>
        <p:spPr>
          <a:xfrm>
            <a:off x="4711500" y="160725"/>
            <a:ext cx="4387200" cy="65544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Four in a row</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9"/>
          <p:cNvSpPr/>
          <p:nvPr/>
        </p:nvSpPr>
        <p:spPr>
          <a:xfrm>
            <a:off x="4342725" y="277200"/>
            <a:ext cx="4404300" cy="4158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7" name="Google Shape;107;p19"/>
          <p:cNvPicPr preferRelativeResize="0"/>
          <p:nvPr/>
        </p:nvPicPr>
        <p:blipFill rotWithShape="1">
          <a:blip r:embed="rId3">
            <a:alphaModFix/>
          </a:blip>
          <a:srcRect l="25963" t="17859" r="43975" b="6077"/>
          <a:stretch/>
        </p:blipFill>
        <p:spPr>
          <a:xfrm>
            <a:off x="769950" y="107100"/>
            <a:ext cx="3464951" cy="4929300"/>
          </a:xfrm>
          <a:prstGeom prst="rect">
            <a:avLst/>
          </a:prstGeom>
          <a:noFill/>
          <a:ln>
            <a:noFill/>
          </a:ln>
        </p:spPr>
      </p:pic>
      <p:sp>
        <p:nvSpPr>
          <p:cNvPr id="108" name="Google Shape;108;p19"/>
          <p:cNvSpPr txBox="1"/>
          <p:nvPr/>
        </p:nvSpPr>
        <p:spPr>
          <a:xfrm>
            <a:off x="4572000" y="508200"/>
            <a:ext cx="4188600" cy="163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t>This is an example of a track game.</a:t>
            </a:r>
            <a:endParaRPr sz="2100"/>
          </a:p>
          <a:p>
            <a:pPr marL="0" lvl="0" indent="0" algn="l" rtl="0">
              <a:spcBef>
                <a:spcPts val="0"/>
              </a:spcBef>
              <a:spcAft>
                <a:spcPts val="0"/>
              </a:spcAft>
              <a:buNone/>
            </a:pPr>
            <a:endParaRPr sz="2100"/>
          </a:p>
          <a:p>
            <a:pPr marL="0" lvl="0" indent="0" algn="l" rtl="0">
              <a:spcBef>
                <a:spcPts val="0"/>
              </a:spcBef>
              <a:spcAft>
                <a:spcPts val="0"/>
              </a:spcAft>
              <a:buNone/>
            </a:pPr>
            <a:r>
              <a:rPr lang="en" sz="2100"/>
              <a:t>Start on the Red bus.</a:t>
            </a:r>
            <a:endParaRPr sz="2100"/>
          </a:p>
          <a:p>
            <a:pPr marL="0" lvl="0" indent="0" algn="l" rtl="0">
              <a:spcBef>
                <a:spcPts val="0"/>
              </a:spcBef>
              <a:spcAft>
                <a:spcPts val="0"/>
              </a:spcAft>
              <a:buNone/>
            </a:pPr>
            <a:r>
              <a:rPr lang="en" sz="2100"/>
              <a:t>Take it in turns to roll the dice and answer the double calculation. If you answer correctly, you get to move your counter forward the amount you rolled. </a:t>
            </a:r>
            <a:endParaRPr sz="2100"/>
          </a:p>
          <a:p>
            <a:pPr marL="0" lvl="0" indent="0" algn="l" rtl="0">
              <a:spcBef>
                <a:spcPts val="0"/>
              </a:spcBef>
              <a:spcAft>
                <a:spcPts val="0"/>
              </a:spcAft>
              <a:buNone/>
            </a:pPr>
            <a:r>
              <a:rPr lang="en" sz="2100"/>
              <a:t>If you answer incorrectly, you don’t move on.</a:t>
            </a:r>
            <a:endParaRPr sz="2100"/>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20"/>
          <p:cNvPicPr preferRelativeResize="0"/>
          <p:nvPr/>
        </p:nvPicPr>
        <p:blipFill rotWithShape="1">
          <a:blip r:embed="rId3">
            <a:alphaModFix/>
          </a:blip>
          <a:srcRect l="11110" t="17214" r="29123" b="7676"/>
          <a:stretch/>
        </p:blipFill>
        <p:spPr>
          <a:xfrm>
            <a:off x="1763913" y="45475"/>
            <a:ext cx="7279380" cy="5143500"/>
          </a:xfrm>
          <a:prstGeom prst="rect">
            <a:avLst/>
          </a:prstGeom>
          <a:noFill/>
          <a:ln>
            <a:noFill/>
          </a:ln>
        </p:spPr>
      </p:pic>
      <p:sp>
        <p:nvSpPr>
          <p:cNvPr id="114" name="Google Shape;114;p20"/>
          <p:cNvSpPr txBox="1"/>
          <p:nvPr/>
        </p:nvSpPr>
        <p:spPr>
          <a:xfrm>
            <a:off x="138600" y="1555375"/>
            <a:ext cx="1625400" cy="19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t>If you have some lego at home, why not try this game.</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p21"/>
          <p:cNvPicPr preferRelativeResize="0"/>
          <p:nvPr/>
        </p:nvPicPr>
        <p:blipFill rotWithShape="1">
          <a:blip r:embed="rId3">
            <a:alphaModFix/>
          </a:blip>
          <a:srcRect l="25964" t="18175" r="44153" b="7667"/>
          <a:stretch/>
        </p:blipFill>
        <p:spPr>
          <a:xfrm>
            <a:off x="769975" y="69288"/>
            <a:ext cx="3587225" cy="5004925"/>
          </a:xfrm>
          <a:prstGeom prst="rect">
            <a:avLst/>
          </a:prstGeom>
          <a:noFill/>
          <a:ln>
            <a:noFill/>
          </a:ln>
        </p:spPr>
      </p:pic>
      <p:sp>
        <p:nvSpPr>
          <p:cNvPr id="120" name="Google Shape;120;p21"/>
          <p:cNvSpPr/>
          <p:nvPr/>
        </p:nvSpPr>
        <p:spPr>
          <a:xfrm>
            <a:off x="4712300" y="477400"/>
            <a:ext cx="4019400" cy="3803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300">
                <a:latin typeface="Trebuchet MS"/>
                <a:ea typeface="Trebuchet MS"/>
                <a:cs typeface="Trebuchet MS"/>
                <a:sym typeface="Trebuchet MS"/>
              </a:rPr>
              <a:t>Speed Race</a:t>
            </a:r>
            <a:endParaRPr sz="2300">
              <a:latin typeface="Trebuchet MS"/>
              <a:ea typeface="Trebuchet MS"/>
              <a:cs typeface="Trebuchet MS"/>
              <a:sym typeface="Trebuchet MS"/>
            </a:endParaRPr>
          </a:p>
          <a:p>
            <a:pPr marL="0" lvl="0" indent="0" algn="l" rtl="0">
              <a:spcBef>
                <a:spcPts val="0"/>
              </a:spcBef>
              <a:spcAft>
                <a:spcPts val="0"/>
              </a:spcAft>
              <a:buNone/>
            </a:pPr>
            <a:endParaRPr sz="2300">
              <a:latin typeface="Trebuchet MS"/>
              <a:ea typeface="Trebuchet MS"/>
              <a:cs typeface="Trebuchet MS"/>
              <a:sym typeface="Trebuchet MS"/>
            </a:endParaRPr>
          </a:p>
          <a:p>
            <a:pPr marL="0" lvl="0" indent="0" algn="l" rtl="0">
              <a:spcBef>
                <a:spcPts val="0"/>
              </a:spcBef>
              <a:spcAft>
                <a:spcPts val="0"/>
              </a:spcAft>
              <a:buNone/>
            </a:pPr>
            <a:r>
              <a:rPr lang="en" sz="2300">
                <a:latin typeface="Trebuchet MS"/>
                <a:ea typeface="Trebuchet MS"/>
                <a:cs typeface="Trebuchet MS"/>
                <a:sym typeface="Trebuchet MS"/>
              </a:rPr>
              <a:t>Start on the red bus.</a:t>
            </a:r>
            <a:endParaRPr sz="2300">
              <a:latin typeface="Trebuchet MS"/>
              <a:ea typeface="Trebuchet MS"/>
              <a:cs typeface="Trebuchet MS"/>
              <a:sym typeface="Trebuchet MS"/>
            </a:endParaRPr>
          </a:p>
          <a:p>
            <a:pPr marL="0" lvl="0" indent="0" algn="l" rtl="0">
              <a:spcBef>
                <a:spcPts val="0"/>
              </a:spcBef>
              <a:spcAft>
                <a:spcPts val="0"/>
              </a:spcAft>
              <a:buNone/>
            </a:pPr>
            <a:r>
              <a:rPr lang="en" sz="2300">
                <a:latin typeface="Trebuchet MS"/>
                <a:ea typeface="Trebuchet MS"/>
                <a:cs typeface="Trebuchet MS"/>
                <a:sym typeface="Trebuchet MS"/>
              </a:rPr>
              <a:t>How quickly can you answer all the calculations on the track?</a:t>
            </a:r>
            <a:endParaRPr sz="2300">
              <a:latin typeface="Trebuchet MS"/>
              <a:ea typeface="Trebuchet MS"/>
              <a:cs typeface="Trebuchet MS"/>
              <a:sym typeface="Trebuchet MS"/>
            </a:endParaRPr>
          </a:p>
          <a:p>
            <a:pPr marL="0" lvl="0" indent="0" algn="l" rtl="0">
              <a:spcBef>
                <a:spcPts val="0"/>
              </a:spcBef>
              <a:spcAft>
                <a:spcPts val="0"/>
              </a:spcAft>
              <a:buNone/>
            </a:pPr>
            <a:r>
              <a:rPr lang="en" sz="2300">
                <a:latin typeface="Trebuchet MS"/>
                <a:ea typeface="Trebuchet MS"/>
                <a:cs typeface="Trebuchet MS"/>
                <a:sym typeface="Trebuchet MS"/>
              </a:rPr>
              <a:t>Set a timer and away you go!</a:t>
            </a:r>
            <a:endParaRPr sz="2300">
              <a:latin typeface="Trebuchet MS"/>
              <a:ea typeface="Trebuchet MS"/>
              <a:cs typeface="Trebuchet MS"/>
              <a:sym typeface="Trebuchet MS"/>
            </a:endParaRPr>
          </a:p>
          <a:p>
            <a:pPr marL="0" lvl="0" indent="0" algn="l" rtl="0">
              <a:spcBef>
                <a:spcPts val="0"/>
              </a:spcBef>
              <a:spcAft>
                <a:spcPts val="0"/>
              </a:spcAft>
              <a:buNone/>
            </a:pPr>
            <a:endParaRPr sz="2300">
              <a:latin typeface="Trebuchet MS"/>
              <a:ea typeface="Trebuchet MS"/>
              <a:cs typeface="Trebuchet MS"/>
              <a:sym typeface="Trebuchet MS"/>
            </a:endParaRPr>
          </a:p>
          <a:p>
            <a:pPr marL="0" lvl="0" indent="0" algn="l" rtl="0">
              <a:spcBef>
                <a:spcPts val="0"/>
              </a:spcBef>
              <a:spcAft>
                <a:spcPts val="0"/>
              </a:spcAft>
              <a:buNone/>
            </a:pPr>
            <a:r>
              <a:rPr lang="en" sz="2300">
                <a:latin typeface="Trebuchet MS"/>
                <a:ea typeface="Trebuchet MS"/>
                <a:cs typeface="Trebuchet MS"/>
                <a:sym typeface="Trebuchet MS"/>
              </a:rPr>
              <a:t>Ask someone to check you answered them all correctly.</a:t>
            </a:r>
            <a:endParaRPr sz="2300">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p22"/>
          <p:cNvPicPr preferRelativeResize="0"/>
          <p:nvPr/>
        </p:nvPicPr>
        <p:blipFill rotWithShape="1">
          <a:blip r:embed="rId3">
            <a:alphaModFix/>
          </a:blip>
          <a:srcRect l="11623" t="17466" r="26051" b="6458"/>
          <a:stretch/>
        </p:blipFill>
        <p:spPr>
          <a:xfrm>
            <a:off x="662200" y="-33325"/>
            <a:ext cx="7592050" cy="52101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23"/>
          <p:cNvPicPr preferRelativeResize="0"/>
          <p:nvPr/>
        </p:nvPicPr>
        <p:blipFill rotWithShape="1">
          <a:blip r:embed="rId3">
            <a:alphaModFix/>
          </a:blip>
          <a:srcRect l="24890" t="17216" r="43437" b="4493"/>
          <a:stretch/>
        </p:blipFill>
        <p:spPr>
          <a:xfrm>
            <a:off x="2294550" y="0"/>
            <a:ext cx="3649727" cy="5072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4"/>
          <p:cNvSpPr txBox="1"/>
          <p:nvPr/>
        </p:nvSpPr>
        <p:spPr>
          <a:xfrm>
            <a:off x="431200" y="631400"/>
            <a:ext cx="8208000" cy="341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solidFill>
                  <a:srgbClr val="1155CC"/>
                </a:solidFill>
                <a:latin typeface="Trebuchet MS"/>
                <a:ea typeface="Trebuchet MS"/>
                <a:cs typeface="Trebuchet MS"/>
                <a:sym typeface="Trebuchet MS"/>
              </a:rPr>
              <a:t>I hope you had fun playing these games!</a:t>
            </a:r>
            <a:endParaRPr sz="3000">
              <a:solidFill>
                <a:srgbClr val="1155CC"/>
              </a:solidFill>
              <a:latin typeface="Trebuchet MS"/>
              <a:ea typeface="Trebuchet MS"/>
              <a:cs typeface="Trebuchet MS"/>
              <a:sym typeface="Trebuchet MS"/>
            </a:endParaRPr>
          </a:p>
          <a:p>
            <a:pPr marL="0" lvl="0" indent="0" algn="l" rtl="0">
              <a:spcBef>
                <a:spcPts val="0"/>
              </a:spcBef>
              <a:spcAft>
                <a:spcPts val="0"/>
              </a:spcAft>
              <a:buNone/>
            </a:pPr>
            <a:endParaRPr sz="3000">
              <a:solidFill>
                <a:srgbClr val="1155CC"/>
              </a:solidFill>
              <a:latin typeface="Trebuchet MS"/>
              <a:ea typeface="Trebuchet MS"/>
              <a:cs typeface="Trebuchet MS"/>
              <a:sym typeface="Trebuchet MS"/>
            </a:endParaRPr>
          </a:p>
          <a:p>
            <a:pPr marL="0" lvl="0" indent="0" algn="l" rtl="0">
              <a:spcBef>
                <a:spcPts val="0"/>
              </a:spcBef>
              <a:spcAft>
                <a:spcPts val="0"/>
              </a:spcAft>
              <a:buNone/>
            </a:pPr>
            <a:r>
              <a:rPr lang="en" sz="3000">
                <a:solidFill>
                  <a:srgbClr val="1155CC"/>
                </a:solidFill>
                <a:latin typeface="Trebuchet MS"/>
                <a:ea typeface="Trebuchet MS"/>
                <a:cs typeface="Trebuchet MS"/>
                <a:sym typeface="Trebuchet MS"/>
              </a:rPr>
              <a:t>Take a moment to discuss these questions with someone at home. </a:t>
            </a:r>
            <a:endParaRPr sz="3000">
              <a:solidFill>
                <a:srgbClr val="1155CC"/>
              </a:solidFill>
              <a:latin typeface="Trebuchet MS"/>
              <a:ea typeface="Trebuchet MS"/>
              <a:cs typeface="Trebuchet MS"/>
              <a:sym typeface="Trebuchet MS"/>
            </a:endParaRPr>
          </a:p>
          <a:p>
            <a:pPr marL="457200" lvl="0" indent="-419100" algn="l" rtl="0">
              <a:spcBef>
                <a:spcPts val="0"/>
              </a:spcBef>
              <a:spcAft>
                <a:spcPts val="0"/>
              </a:spcAft>
              <a:buClr>
                <a:srgbClr val="1155CC"/>
              </a:buClr>
              <a:buSzPts val="3000"/>
              <a:buFont typeface="Trebuchet MS"/>
              <a:buChar char="●"/>
            </a:pPr>
            <a:r>
              <a:rPr lang="en" sz="3000">
                <a:solidFill>
                  <a:srgbClr val="1155CC"/>
                </a:solidFill>
                <a:latin typeface="Trebuchet MS"/>
                <a:ea typeface="Trebuchet MS"/>
                <a:cs typeface="Trebuchet MS"/>
                <a:sym typeface="Trebuchet MS"/>
              </a:rPr>
              <a:t>Which was your favourite game?</a:t>
            </a:r>
            <a:endParaRPr sz="3000">
              <a:solidFill>
                <a:srgbClr val="1155CC"/>
              </a:solidFill>
              <a:latin typeface="Trebuchet MS"/>
              <a:ea typeface="Trebuchet MS"/>
              <a:cs typeface="Trebuchet MS"/>
              <a:sym typeface="Trebuchet MS"/>
            </a:endParaRPr>
          </a:p>
          <a:p>
            <a:pPr marL="457200" lvl="0" indent="-419100" algn="l" rtl="0">
              <a:spcBef>
                <a:spcPts val="0"/>
              </a:spcBef>
              <a:spcAft>
                <a:spcPts val="0"/>
              </a:spcAft>
              <a:buClr>
                <a:srgbClr val="1155CC"/>
              </a:buClr>
              <a:buSzPts val="3000"/>
              <a:buFont typeface="Trebuchet MS"/>
              <a:buChar char="●"/>
            </a:pPr>
            <a:r>
              <a:rPr lang="en" sz="3000">
                <a:solidFill>
                  <a:srgbClr val="1155CC"/>
                </a:solidFill>
                <a:latin typeface="Trebuchet MS"/>
                <a:ea typeface="Trebuchet MS"/>
                <a:cs typeface="Trebuchet MS"/>
                <a:sym typeface="Trebuchet MS"/>
              </a:rPr>
              <a:t>What did you like about it?</a:t>
            </a:r>
            <a:endParaRPr sz="3000">
              <a:solidFill>
                <a:srgbClr val="1155CC"/>
              </a:solidFill>
              <a:latin typeface="Trebuchet MS"/>
              <a:ea typeface="Trebuchet MS"/>
              <a:cs typeface="Trebuchet MS"/>
              <a:sym typeface="Trebuchet MS"/>
            </a:endParaRPr>
          </a:p>
          <a:p>
            <a:pPr marL="457200" lvl="0" indent="-419100" algn="l" rtl="0">
              <a:spcBef>
                <a:spcPts val="0"/>
              </a:spcBef>
              <a:spcAft>
                <a:spcPts val="0"/>
              </a:spcAft>
              <a:buClr>
                <a:srgbClr val="1155CC"/>
              </a:buClr>
              <a:buSzPts val="3000"/>
              <a:buFont typeface="Trebuchet MS"/>
              <a:buChar char="●"/>
            </a:pPr>
            <a:r>
              <a:rPr lang="en" sz="3000">
                <a:solidFill>
                  <a:srgbClr val="1155CC"/>
                </a:solidFill>
                <a:latin typeface="Trebuchet MS"/>
                <a:ea typeface="Trebuchet MS"/>
                <a:cs typeface="Trebuchet MS"/>
                <a:sym typeface="Trebuchet MS"/>
              </a:rPr>
              <a:t>What maths skills did you use?</a:t>
            </a:r>
            <a:endParaRPr sz="3000">
              <a:solidFill>
                <a:srgbClr val="1155CC"/>
              </a:solidFill>
              <a:latin typeface="Trebuchet MS"/>
              <a:ea typeface="Trebuchet MS"/>
              <a:cs typeface="Trebuchet MS"/>
              <a:sym typeface="Trebuchet MS"/>
            </a:endParaRPr>
          </a:p>
          <a:p>
            <a:pPr marL="457200" lvl="0" indent="-419100" algn="l" rtl="0">
              <a:spcBef>
                <a:spcPts val="0"/>
              </a:spcBef>
              <a:spcAft>
                <a:spcPts val="0"/>
              </a:spcAft>
              <a:buClr>
                <a:srgbClr val="1155CC"/>
              </a:buClr>
              <a:buSzPts val="3000"/>
              <a:buFont typeface="Trebuchet MS"/>
              <a:buChar char="●"/>
            </a:pPr>
            <a:r>
              <a:rPr lang="en" sz="3000">
                <a:solidFill>
                  <a:srgbClr val="1155CC"/>
                </a:solidFill>
                <a:latin typeface="Trebuchet MS"/>
                <a:ea typeface="Trebuchet MS"/>
                <a:cs typeface="Trebuchet MS"/>
                <a:sym typeface="Trebuchet MS"/>
              </a:rPr>
              <a:t>Who else do you think would like playing these games?</a:t>
            </a:r>
            <a:endParaRPr sz="3000">
              <a:solidFill>
                <a:srgbClr val="1155CC"/>
              </a:solidFill>
              <a:latin typeface="Trebuchet MS"/>
              <a:ea typeface="Trebuchet MS"/>
              <a:cs typeface="Trebuchet MS"/>
              <a:sym typeface="Trebuchet MS"/>
            </a:endParaRPr>
          </a:p>
          <a:p>
            <a:pPr marL="0" lvl="0" indent="0" algn="l" rtl="0">
              <a:spcBef>
                <a:spcPts val="0"/>
              </a:spcBef>
              <a:spcAft>
                <a:spcPts val="0"/>
              </a:spcAft>
              <a:buNone/>
            </a:pPr>
            <a:endParaRPr sz="3000">
              <a:latin typeface="Trebuchet MS"/>
              <a:ea typeface="Trebuchet MS"/>
              <a:cs typeface="Trebuchet MS"/>
              <a:sym typeface="Trebuchet MS"/>
            </a:endParaRPr>
          </a:p>
          <a:p>
            <a:pPr marL="0" lvl="0" indent="0" algn="l" rtl="0">
              <a:spcBef>
                <a:spcPts val="0"/>
              </a:spcBef>
              <a:spcAft>
                <a:spcPts val="0"/>
              </a:spcAft>
              <a:buNone/>
            </a:pPr>
            <a:endParaRPr sz="3000">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14.7.20</a:t>
            </a:r>
            <a:endParaRPr sz="3000">
              <a:latin typeface="Poppins"/>
              <a:ea typeface="Poppins"/>
              <a:cs typeface="Poppins"/>
              <a:sym typeface="Poppins"/>
            </a:endParaRPr>
          </a:p>
        </p:txBody>
      </p:sp>
      <p:sp>
        <p:nvSpPr>
          <p:cNvPr id="141" name="Google Shape;141;p25"/>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⅓ of 30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40 </a:t>
            </a:r>
            <a:r>
              <a:rPr lang="en" sz="2400" dirty="0">
                <a:solidFill>
                  <a:schemeClr val="dk1"/>
                </a:solidFill>
              </a:rPr>
              <a:t>÷</a:t>
            </a:r>
            <a:r>
              <a:rPr lang="en" sz="2400" dirty="0">
                <a:solidFill>
                  <a:schemeClr val="dk1"/>
                </a:solidFill>
                <a:latin typeface="Poppins"/>
                <a:ea typeface="Poppins"/>
                <a:cs typeface="Poppins"/>
                <a:sym typeface="Poppins"/>
              </a:rPr>
              <a:t> 10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55 </a:t>
            </a:r>
            <a:r>
              <a:rPr lang="en" sz="2400" dirty="0">
                <a:solidFill>
                  <a:schemeClr val="dk1"/>
                </a:solidFill>
              </a:rPr>
              <a:t>÷ 5</a:t>
            </a:r>
            <a:r>
              <a:rPr lang="en" sz="2400" dirty="0">
                <a:solidFill>
                  <a:schemeClr val="dk1"/>
                </a:solidFill>
                <a:latin typeface="Poppins"/>
                <a:ea typeface="Poppins"/>
                <a:cs typeface="Poppins"/>
                <a:sym typeface="Poppins"/>
              </a:rPr>
              <a:t>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55 + 17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¼ of 12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71 - 14</a:t>
            </a:r>
            <a:r>
              <a:rPr lang="en" sz="2400" dirty="0">
                <a:solidFill>
                  <a:schemeClr val="dk1"/>
                </a:solidFill>
              </a:rPr>
              <a:t>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15 + 3 + 3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25 + 15 = 100 - ___</a:t>
            </a:r>
            <a:endParaRPr sz="2400" dirty="0"/>
          </a:p>
        </p:txBody>
      </p:sp>
      <p:sp>
        <p:nvSpPr>
          <p:cNvPr id="142" name="Google Shape;142;p25"/>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25"/>
          <p:cNvSpPr txBox="1"/>
          <p:nvPr/>
        </p:nvSpPr>
        <p:spPr>
          <a:xfrm>
            <a:off x="4638500" y="48770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144" name="Google Shape;144;p25"/>
          <p:cNvPicPr preferRelativeResize="0"/>
          <p:nvPr/>
        </p:nvPicPr>
        <p:blipFill rotWithShape="1">
          <a:blip r:embed="rId3">
            <a:alphaModFix/>
          </a:blip>
          <a:srcRect l="41801" t="38891" r="24356" b="33743"/>
          <a:stretch/>
        </p:blipFill>
        <p:spPr>
          <a:xfrm>
            <a:off x="5210625" y="986400"/>
            <a:ext cx="2655050" cy="1206975"/>
          </a:xfrm>
          <a:prstGeom prst="rect">
            <a:avLst/>
          </a:prstGeom>
          <a:noFill/>
          <a:ln>
            <a:noFill/>
          </a:ln>
        </p:spPr>
      </p:pic>
      <p:pic>
        <p:nvPicPr>
          <p:cNvPr id="145" name="Google Shape;145;p25"/>
          <p:cNvPicPr preferRelativeResize="0"/>
          <p:nvPr/>
        </p:nvPicPr>
        <p:blipFill rotWithShape="1">
          <a:blip r:embed="rId4">
            <a:alphaModFix/>
          </a:blip>
          <a:srcRect l="44391" t="36447" r="29850" b="8303"/>
          <a:stretch/>
        </p:blipFill>
        <p:spPr>
          <a:xfrm>
            <a:off x="4524712" y="2327575"/>
            <a:ext cx="2227324" cy="2685900"/>
          </a:xfrm>
          <a:prstGeom prst="rect">
            <a:avLst/>
          </a:prstGeom>
          <a:noFill/>
          <a:ln>
            <a:noFill/>
          </a:ln>
        </p:spPr>
      </p:pic>
      <p:sp>
        <p:nvSpPr>
          <p:cNvPr id="146" name="Google Shape;146;p25"/>
          <p:cNvSpPr txBox="1"/>
          <p:nvPr/>
        </p:nvSpPr>
        <p:spPr>
          <a:xfrm>
            <a:off x="6555150" y="2014463"/>
            <a:ext cx="2361900" cy="13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457200" lvl="0" indent="-317500" algn="l" rtl="0">
              <a:spcBef>
                <a:spcPts val="0"/>
              </a:spcBef>
              <a:spcAft>
                <a:spcPts val="0"/>
              </a:spcAft>
              <a:buSzPts val="1400"/>
              <a:buAutoNum type="alphaLcPeriod"/>
            </a:pPr>
            <a:r>
              <a:rPr lang="en"/>
              <a:t>Clare spends exactly 20p. Which bag of sweets does she buy?</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457200" lvl="0" indent="-317500" algn="l" rtl="0">
              <a:spcBef>
                <a:spcPts val="0"/>
              </a:spcBef>
              <a:spcAft>
                <a:spcPts val="0"/>
              </a:spcAft>
              <a:buSzPts val="1400"/>
              <a:buAutoNum type="alphaLcPeriod"/>
            </a:pPr>
            <a:r>
              <a:rPr lang="en"/>
              <a:t>Work out how much the other sweet bags would cost.</a:t>
            </a:r>
            <a:endParaRPr/>
          </a:p>
          <a:p>
            <a:pPr marL="0" lvl="0" indent="0" algn="l" rtl="0">
              <a:spcBef>
                <a:spcPts val="0"/>
              </a:spcBef>
              <a:spcAft>
                <a:spcPts val="0"/>
              </a:spcAft>
              <a:buNone/>
            </a:pPr>
            <a:endParaRPr/>
          </a:p>
          <a:p>
            <a:pPr marL="457200" lvl="0" indent="-317500" algn="l" rtl="0">
              <a:spcBef>
                <a:spcPts val="0"/>
              </a:spcBef>
              <a:spcAft>
                <a:spcPts val="0"/>
              </a:spcAft>
              <a:buSzPts val="1400"/>
              <a:buAutoNum type="alphaLcPeriod"/>
            </a:pPr>
            <a:r>
              <a:rPr lang="en"/>
              <a:t>How much would the four bags cost altogether? </a:t>
            </a:r>
            <a:r>
              <a:rPr lang="en" sz="1700" b="1">
                <a:solidFill>
                  <a:srgbClr val="FF0000"/>
                </a:solidFill>
              </a:rPr>
              <a:t> </a:t>
            </a:r>
            <a:endParaRPr sz="1700" b="1">
              <a:solidFill>
                <a:srgbClr val="FF0000"/>
              </a:solidFill>
            </a:endParaRPr>
          </a:p>
        </p:txBody>
      </p:sp>
      <p:sp>
        <p:nvSpPr>
          <p:cNvPr id="147" name="Google Shape;147;p25"/>
          <p:cNvSpPr txBox="1"/>
          <p:nvPr/>
        </p:nvSpPr>
        <p:spPr>
          <a:xfrm>
            <a:off x="6043050" y="545700"/>
            <a:ext cx="3100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rPr>
              <a:t>A shop sells these sweets.</a:t>
            </a:r>
            <a:r>
              <a:rPr lang="en">
                <a:solidFill>
                  <a:schemeClr val="dk1"/>
                </a:solidFill>
              </a:rPr>
              <a:t> </a:t>
            </a:r>
            <a:endParaRPr>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6"/>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14.7.20</a:t>
            </a:r>
            <a:endParaRPr sz="3000">
              <a:latin typeface="Poppins"/>
              <a:ea typeface="Poppins"/>
              <a:cs typeface="Poppins"/>
              <a:sym typeface="Poppins"/>
            </a:endParaRPr>
          </a:p>
        </p:txBody>
      </p:sp>
      <p:sp>
        <p:nvSpPr>
          <p:cNvPr id="153" name="Google Shape;153;p26"/>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⅓ of 30 = </a:t>
            </a:r>
            <a:r>
              <a:rPr lang="en" sz="2400" dirty="0">
                <a:solidFill>
                  <a:srgbClr val="FF0000"/>
                </a:solidFill>
                <a:latin typeface="Poppins"/>
                <a:ea typeface="Poppins"/>
                <a:cs typeface="Poppins"/>
                <a:sym typeface="Poppins"/>
              </a:rPr>
              <a:t>10</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40 </a:t>
            </a:r>
            <a:r>
              <a:rPr lang="en" sz="2400" dirty="0">
                <a:solidFill>
                  <a:schemeClr val="dk1"/>
                </a:solidFill>
              </a:rPr>
              <a:t>÷</a:t>
            </a:r>
            <a:r>
              <a:rPr lang="en" sz="2400" dirty="0">
                <a:solidFill>
                  <a:schemeClr val="dk1"/>
                </a:solidFill>
                <a:latin typeface="Poppins"/>
                <a:ea typeface="Poppins"/>
                <a:cs typeface="Poppins"/>
                <a:sym typeface="Poppins"/>
              </a:rPr>
              <a:t> 10 = </a:t>
            </a:r>
            <a:r>
              <a:rPr lang="en" sz="2400" dirty="0">
                <a:solidFill>
                  <a:srgbClr val="FF0000"/>
                </a:solidFill>
                <a:latin typeface="Poppins"/>
                <a:ea typeface="Poppins"/>
                <a:cs typeface="Poppins"/>
                <a:sym typeface="Poppins"/>
              </a:rPr>
              <a:t>4</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55 </a:t>
            </a:r>
            <a:r>
              <a:rPr lang="en" sz="2400" dirty="0">
                <a:solidFill>
                  <a:schemeClr val="dk1"/>
                </a:solidFill>
              </a:rPr>
              <a:t>÷ 5</a:t>
            </a:r>
            <a:r>
              <a:rPr lang="en" sz="2400" dirty="0">
                <a:solidFill>
                  <a:schemeClr val="dk1"/>
                </a:solidFill>
                <a:latin typeface="Poppins"/>
                <a:ea typeface="Poppins"/>
                <a:cs typeface="Poppins"/>
                <a:sym typeface="Poppins"/>
              </a:rPr>
              <a:t> =  </a:t>
            </a:r>
            <a:r>
              <a:rPr lang="en" sz="2400" dirty="0">
                <a:solidFill>
                  <a:srgbClr val="FF0000"/>
                </a:solidFill>
                <a:latin typeface="Poppins"/>
                <a:ea typeface="Poppins"/>
                <a:cs typeface="Poppins"/>
                <a:sym typeface="Poppins"/>
              </a:rPr>
              <a:t>11</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55 + 17 = </a:t>
            </a:r>
            <a:r>
              <a:rPr lang="en" sz="2400" dirty="0">
                <a:solidFill>
                  <a:srgbClr val="FF0000"/>
                </a:solidFill>
                <a:latin typeface="Poppins"/>
                <a:ea typeface="Poppins"/>
                <a:cs typeface="Poppins"/>
                <a:sym typeface="Poppins"/>
              </a:rPr>
              <a:t>72</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¼ of 12 = </a:t>
            </a:r>
            <a:r>
              <a:rPr lang="en" sz="2400" dirty="0">
                <a:solidFill>
                  <a:srgbClr val="FF0000"/>
                </a:solidFill>
                <a:latin typeface="Poppins"/>
                <a:ea typeface="Poppins"/>
                <a:cs typeface="Poppins"/>
                <a:sym typeface="Poppins"/>
              </a:rPr>
              <a:t>3</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71 - 14</a:t>
            </a:r>
            <a:r>
              <a:rPr lang="en" sz="2400" dirty="0">
                <a:solidFill>
                  <a:schemeClr val="dk1"/>
                </a:solidFill>
              </a:rPr>
              <a:t> = </a:t>
            </a:r>
            <a:r>
              <a:rPr lang="en" sz="2400" dirty="0">
                <a:solidFill>
                  <a:srgbClr val="FF0000"/>
                </a:solidFill>
              </a:rPr>
              <a:t>57</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15 + 3 + 3 = </a:t>
            </a:r>
            <a:r>
              <a:rPr lang="en" sz="2400" dirty="0">
                <a:solidFill>
                  <a:srgbClr val="FF0000"/>
                </a:solidFill>
                <a:latin typeface="Poppins"/>
                <a:ea typeface="Poppins"/>
                <a:cs typeface="Poppins"/>
                <a:sym typeface="Poppins"/>
              </a:rPr>
              <a:t>21</a:t>
            </a:r>
            <a:endParaRPr sz="10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25 + 15 = 100 - </a:t>
            </a:r>
            <a:r>
              <a:rPr lang="en" sz="2400" dirty="0">
                <a:solidFill>
                  <a:srgbClr val="FF0000"/>
                </a:solidFill>
                <a:latin typeface="Poppins"/>
                <a:ea typeface="Poppins"/>
                <a:cs typeface="Poppins"/>
                <a:sym typeface="Poppins"/>
              </a:rPr>
              <a:t>60</a:t>
            </a:r>
            <a:endParaRPr sz="2400" dirty="0">
              <a:solidFill>
                <a:srgbClr val="FF0000"/>
              </a:solidFill>
            </a:endParaRPr>
          </a:p>
        </p:txBody>
      </p:sp>
      <p:sp>
        <p:nvSpPr>
          <p:cNvPr id="154" name="Google Shape;154;p26"/>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5" name="Google Shape;155;p26"/>
          <p:cNvSpPr txBox="1"/>
          <p:nvPr/>
        </p:nvSpPr>
        <p:spPr>
          <a:xfrm>
            <a:off x="4638500" y="48770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156" name="Google Shape;156;p26"/>
          <p:cNvPicPr preferRelativeResize="0"/>
          <p:nvPr/>
        </p:nvPicPr>
        <p:blipFill rotWithShape="1">
          <a:blip r:embed="rId3">
            <a:alphaModFix/>
          </a:blip>
          <a:srcRect l="41801" t="38891" r="24356" b="33743"/>
          <a:stretch/>
        </p:blipFill>
        <p:spPr>
          <a:xfrm>
            <a:off x="5210625" y="986400"/>
            <a:ext cx="2655050" cy="1206975"/>
          </a:xfrm>
          <a:prstGeom prst="rect">
            <a:avLst/>
          </a:prstGeom>
          <a:noFill/>
          <a:ln>
            <a:noFill/>
          </a:ln>
        </p:spPr>
      </p:pic>
      <p:pic>
        <p:nvPicPr>
          <p:cNvPr id="157" name="Google Shape;157;p26"/>
          <p:cNvPicPr preferRelativeResize="0"/>
          <p:nvPr/>
        </p:nvPicPr>
        <p:blipFill rotWithShape="1">
          <a:blip r:embed="rId4">
            <a:alphaModFix/>
          </a:blip>
          <a:srcRect l="44391" t="36447" r="29850" b="8303"/>
          <a:stretch/>
        </p:blipFill>
        <p:spPr>
          <a:xfrm>
            <a:off x="4524712" y="2327575"/>
            <a:ext cx="2227324" cy="2685900"/>
          </a:xfrm>
          <a:prstGeom prst="rect">
            <a:avLst/>
          </a:prstGeom>
          <a:noFill/>
          <a:ln>
            <a:noFill/>
          </a:ln>
        </p:spPr>
      </p:pic>
      <p:sp>
        <p:nvSpPr>
          <p:cNvPr id="158" name="Google Shape;158;p26"/>
          <p:cNvSpPr txBox="1"/>
          <p:nvPr/>
        </p:nvSpPr>
        <p:spPr>
          <a:xfrm>
            <a:off x="6555150" y="2014463"/>
            <a:ext cx="2361900" cy="13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457200" lvl="0" indent="-317500" algn="l" rtl="0">
              <a:spcBef>
                <a:spcPts val="0"/>
              </a:spcBef>
              <a:spcAft>
                <a:spcPts val="0"/>
              </a:spcAft>
              <a:buSzPts val="1400"/>
              <a:buAutoNum type="alphaLcPeriod"/>
            </a:pPr>
            <a:r>
              <a:rPr lang="en"/>
              <a:t>Clare spends exactly 20p. Which bag of sweets does she buy?</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457200" lvl="0" indent="-317500" algn="l" rtl="0">
              <a:spcBef>
                <a:spcPts val="0"/>
              </a:spcBef>
              <a:spcAft>
                <a:spcPts val="0"/>
              </a:spcAft>
              <a:buSzPts val="1400"/>
              <a:buAutoNum type="alphaLcPeriod"/>
            </a:pPr>
            <a:r>
              <a:rPr lang="en"/>
              <a:t>Work out how much the other sweet bags would cost.</a:t>
            </a:r>
            <a:endParaRPr/>
          </a:p>
          <a:p>
            <a:pPr marL="0" lvl="0" indent="0" algn="l" rtl="0">
              <a:spcBef>
                <a:spcPts val="0"/>
              </a:spcBef>
              <a:spcAft>
                <a:spcPts val="0"/>
              </a:spcAft>
              <a:buNone/>
            </a:pPr>
            <a:endParaRPr/>
          </a:p>
          <a:p>
            <a:pPr marL="457200" lvl="0" indent="-317500" algn="l" rtl="0">
              <a:spcBef>
                <a:spcPts val="0"/>
              </a:spcBef>
              <a:spcAft>
                <a:spcPts val="0"/>
              </a:spcAft>
              <a:buSzPts val="1400"/>
              <a:buAutoNum type="alphaLcPeriod"/>
            </a:pPr>
            <a:r>
              <a:rPr lang="en"/>
              <a:t>How much would the four bags cost altogether? </a:t>
            </a:r>
            <a:r>
              <a:rPr lang="en" sz="1700" b="1">
                <a:solidFill>
                  <a:srgbClr val="FF0000"/>
                </a:solidFill>
              </a:rPr>
              <a:t> 59p</a:t>
            </a:r>
            <a:endParaRPr sz="1700" b="1">
              <a:solidFill>
                <a:srgbClr val="FF0000"/>
              </a:solidFill>
            </a:endParaRPr>
          </a:p>
        </p:txBody>
      </p:sp>
      <p:sp>
        <p:nvSpPr>
          <p:cNvPr id="159" name="Google Shape;159;p26"/>
          <p:cNvSpPr txBox="1"/>
          <p:nvPr/>
        </p:nvSpPr>
        <p:spPr>
          <a:xfrm>
            <a:off x="6043050" y="545700"/>
            <a:ext cx="3100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rPr>
              <a:t>A shop sells these sweets.</a:t>
            </a:r>
            <a:r>
              <a:rPr lang="en">
                <a:solidFill>
                  <a:schemeClr val="dk1"/>
                </a:solidFill>
              </a:rPr>
              <a:t> </a:t>
            </a:r>
            <a:endParaRPr>
              <a:solidFill>
                <a:schemeClr val="dk1"/>
              </a:solidFill>
            </a:endParaRPr>
          </a:p>
        </p:txBody>
      </p:sp>
      <p:sp>
        <p:nvSpPr>
          <p:cNvPr id="160" name="Google Shape;160;p26"/>
          <p:cNvSpPr/>
          <p:nvPr/>
        </p:nvSpPr>
        <p:spPr>
          <a:xfrm>
            <a:off x="5694100" y="2296450"/>
            <a:ext cx="1057800" cy="1316100"/>
          </a:xfrm>
          <a:prstGeom prst="ellipse">
            <a:avLst/>
          </a:prstGeom>
          <a:no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6"/>
          <p:cNvSpPr txBox="1"/>
          <p:nvPr/>
        </p:nvSpPr>
        <p:spPr>
          <a:xfrm>
            <a:off x="3722550" y="2193375"/>
            <a:ext cx="22272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5p + 10p = 15p</a:t>
            </a:r>
            <a:endParaRPr sz="1800" b="1">
              <a:solidFill>
                <a:srgbClr val="FF0000"/>
              </a:solidFill>
            </a:endParaRPr>
          </a:p>
        </p:txBody>
      </p:sp>
      <p:sp>
        <p:nvSpPr>
          <p:cNvPr id="162" name="Google Shape;162;p26"/>
          <p:cNvSpPr txBox="1"/>
          <p:nvPr/>
        </p:nvSpPr>
        <p:spPr>
          <a:xfrm>
            <a:off x="3493950" y="3488775"/>
            <a:ext cx="23619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5p + 10p + 2p = 17p</a:t>
            </a:r>
            <a:endParaRPr sz="1800" b="1">
              <a:solidFill>
                <a:srgbClr val="FF0000"/>
              </a:solidFill>
            </a:endParaRPr>
          </a:p>
        </p:txBody>
      </p:sp>
      <p:sp>
        <p:nvSpPr>
          <p:cNvPr id="163" name="Google Shape;163;p26"/>
          <p:cNvSpPr txBox="1"/>
          <p:nvPr/>
        </p:nvSpPr>
        <p:spPr>
          <a:xfrm>
            <a:off x="5519225" y="4702800"/>
            <a:ext cx="1549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5p + 2p = 7p</a:t>
            </a:r>
            <a:endParaRPr sz="1800" b="1">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7"/>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169" name="Google Shape;169;p27"/>
          <p:cNvSpPr/>
          <p:nvPr/>
        </p:nvSpPr>
        <p:spPr>
          <a:xfrm>
            <a:off x="2779088" y="1651775"/>
            <a:ext cx="3922445"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Tuesday 14th July</a:t>
            </a:r>
          </a:p>
        </p:txBody>
      </p:sp>
      <p:pic>
        <p:nvPicPr>
          <p:cNvPr id="170" name="Google Shape;170;p27"/>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8"/>
          <p:cNvSpPr txBox="1"/>
          <p:nvPr/>
        </p:nvSpPr>
        <p:spPr>
          <a:xfrm>
            <a:off x="399150" y="1678500"/>
            <a:ext cx="4528800" cy="1786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u="sng">
                <a:solidFill>
                  <a:schemeClr val="hlink"/>
                </a:solidFill>
                <a:hlinkClick r:id="rId3"/>
              </a:rPr>
              <a:t>https://flashmaths.co.uk/viewFlash.php?id=2</a:t>
            </a:r>
            <a:endParaRPr sz="2400"/>
          </a:p>
        </p:txBody>
      </p:sp>
      <p:sp>
        <p:nvSpPr>
          <p:cNvPr id="176" name="Google Shape;176;p28"/>
          <p:cNvSpPr/>
          <p:nvPr/>
        </p:nvSpPr>
        <p:spPr>
          <a:xfrm>
            <a:off x="476150" y="427809"/>
            <a:ext cx="8191710" cy="93137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741B47"/>
                </a:solidFill>
                <a:latin typeface="Arial"/>
              </a:rPr>
              <a:t>Beat the clock!</a:t>
            </a:r>
          </a:p>
        </p:txBody>
      </p:sp>
      <p:pic>
        <p:nvPicPr>
          <p:cNvPr id="177" name="Google Shape;177;p28"/>
          <p:cNvPicPr preferRelativeResize="0"/>
          <p:nvPr/>
        </p:nvPicPr>
        <p:blipFill rotWithShape="1">
          <a:blip r:embed="rId4">
            <a:alphaModFix/>
          </a:blip>
          <a:srcRect l="30334" t="16480" r="31941" b="20011"/>
          <a:stretch/>
        </p:blipFill>
        <p:spPr>
          <a:xfrm>
            <a:off x="5218325" y="1570775"/>
            <a:ext cx="3449526" cy="3264751"/>
          </a:xfrm>
          <a:prstGeom prst="rect">
            <a:avLst/>
          </a:prstGeom>
          <a:noFill/>
          <a:ln>
            <a:noFill/>
          </a:ln>
        </p:spPr>
      </p:pic>
      <p:sp>
        <p:nvSpPr>
          <p:cNvPr id="178" name="Google Shape;178;p28"/>
          <p:cNvSpPr/>
          <p:nvPr/>
        </p:nvSpPr>
        <p:spPr>
          <a:xfrm>
            <a:off x="385000" y="2848950"/>
            <a:ext cx="4542900" cy="1724700"/>
          </a:xfrm>
          <a:prstGeom prst="roundRect">
            <a:avLst>
              <a:gd name="adj" fmla="val 16667"/>
            </a:avLst>
          </a:prstGeom>
          <a:solidFill>
            <a:srgbClr val="674EA7"/>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A4C2F4"/>
                </a:solidFill>
                <a:latin typeface="Trebuchet MS"/>
                <a:ea typeface="Trebuchet MS"/>
                <a:cs typeface="Trebuchet MS"/>
                <a:sym typeface="Trebuchet MS"/>
              </a:rPr>
              <a:t>Choose your times table and race the clock! How many calculations can you answer?</a:t>
            </a:r>
            <a:endParaRPr sz="2000">
              <a:solidFill>
                <a:srgbClr val="A4C2F4"/>
              </a:solidFill>
              <a:latin typeface="Trebuchet MS"/>
              <a:ea typeface="Trebuchet MS"/>
              <a:cs typeface="Trebuchet MS"/>
              <a:sym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29"/>
          <p:cNvSpPr/>
          <p:nvPr/>
        </p:nvSpPr>
        <p:spPr>
          <a:xfrm>
            <a:off x="444900" y="215650"/>
            <a:ext cx="8254200" cy="4866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200">
                <a:latin typeface="Trebuchet MS"/>
                <a:ea typeface="Trebuchet MS"/>
                <a:cs typeface="Trebuchet MS"/>
                <a:sym typeface="Trebuchet MS"/>
              </a:rPr>
              <a:t>In yesterday’s lesson we looked at some examples of existing maths games. Today we are going to start thinking about making our own!</a:t>
            </a:r>
            <a:endParaRPr sz="2200">
              <a:latin typeface="Trebuchet MS"/>
              <a:ea typeface="Trebuchet MS"/>
              <a:cs typeface="Trebuchet MS"/>
              <a:sym typeface="Trebuchet MS"/>
            </a:endParaRPr>
          </a:p>
          <a:p>
            <a:pPr marL="0" lvl="0" indent="0" algn="l" rtl="0">
              <a:spcBef>
                <a:spcPts val="0"/>
              </a:spcBef>
              <a:spcAft>
                <a:spcPts val="0"/>
              </a:spcAft>
              <a:buNone/>
            </a:pPr>
            <a:endParaRPr sz="2200">
              <a:latin typeface="Trebuchet MS"/>
              <a:ea typeface="Trebuchet MS"/>
              <a:cs typeface="Trebuchet MS"/>
              <a:sym typeface="Trebuchet MS"/>
            </a:endParaRPr>
          </a:p>
          <a:p>
            <a:pPr marL="0" lvl="0" indent="0" algn="l" rtl="0">
              <a:spcBef>
                <a:spcPts val="0"/>
              </a:spcBef>
              <a:spcAft>
                <a:spcPts val="0"/>
              </a:spcAft>
              <a:buNone/>
            </a:pPr>
            <a:r>
              <a:rPr lang="en" sz="2200">
                <a:latin typeface="Trebuchet MS"/>
                <a:ea typeface="Trebuchet MS"/>
                <a:cs typeface="Trebuchet MS"/>
                <a:sym typeface="Trebuchet MS"/>
              </a:rPr>
              <a:t>Here are a few questions you need to think about.</a:t>
            </a:r>
            <a:endParaRPr sz="2200">
              <a:latin typeface="Trebuchet MS"/>
              <a:ea typeface="Trebuchet MS"/>
              <a:cs typeface="Trebuchet MS"/>
              <a:sym typeface="Trebuchet MS"/>
            </a:endParaRPr>
          </a:p>
          <a:p>
            <a:pPr marL="0" lvl="0" indent="0" algn="l" rtl="0">
              <a:spcBef>
                <a:spcPts val="0"/>
              </a:spcBef>
              <a:spcAft>
                <a:spcPts val="0"/>
              </a:spcAft>
              <a:buNone/>
            </a:pPr>
            <a:endParaRPr sz="2200">
              <a:latin typeface="Trebuchet MS"/>
              <a:ea typeface="Trebuchet MS"/>
              <a:cs typeface="Trebuchet MS"/>
              <a:sym typeface="Trebuchet MS"/>
            </a:endParaRPr>
          </a:p>
          <a:p>
            <a:pPr marL="0" lvl="0" indent="0" algn="l" rtl="0">
              <a:spcBef>
                <a:spcPts val="0"/>
              </a:spcBef>
              <a:spcAft>
                <a:spcPts val="0"/>
              </a:spcAft>
              <a:buNone/>
            </a:pPr>
            <a:r>
              <a:rPr lang="en" sz="2800">
                <a:latin typeface="Trebuchet MS"/>
                <a:ea typeface="Trebuchet MS"/>
                <a:cs typeface="Trebuchet MS"/>
                <a:sym typeface="Trebuchet MS"/>
              </a:rPr>
              <a:t>1.What skill is your maths game going to focus on?</a:t>
            </a:r>
            <a:endParaRPr sz="2800">
              <a:latin typeface="Trebuchet MS"/>
              <a:ea typeface="Trebuchet MS"/>
              <a:cs typeface="Trebuchet MS"/>
              <a:sym typeface="Trebuchet MS"/>
            </a:endParaRPr>
          </a:p>
          <a:p>
            <a:pPr marL="0" lvl="0" indent="0" algn="l" rtl="0">
              <a:spcBef>
                <a:spcPts val="0"/>
              </a:spcBef>
              <a:spcAft>
                <a:spcPts val="0"/>
              </a:spcAft>
              <a:buNone/>
            </a:pPr>
            <a:endParaRPr sz="2100">
              <a:latin typeface="Trebuchet MS"/>
              <a:ea typeface="Trebuchet MS"/>
              <a:cs typeface="Trebuchet MS"/>
              <a:sym typeface="Trebuchet MS"/>
            </a:endParaRPr>
          </a:p>
          <a:p>
            <a:pPr marL="0" lvl="0" indent="0" algn="l" rtl="0">
              <a:spcBef>
                <a:spcPts val="0"/>
              </a:spcBef>
              <a:spcAft>
                <a:spcPts val="0"/>
              </a:spcAft>
              <a:buNone/>
            </a:pPr>
            <a:r>
              <a:rPr lang="en" sz="2800">
                <a:latin typeface="Trebuchet MS"/>
                <a:ea typeface="Trebuchet MS"/>
                <a:cs typeface="Trebuchet MS"/>
                <a:sym typeface="Trebuchet MS"/>
              </a:rPr>
              <a:t>2. What age group is your game going </a:t>
            </a:r>
            <a:endParaRPr sz="2800">
              <a:latin typeface="Trebuchet MS"/>
              <a:ea typeface="Trebuchet MS"/>
              <a:cs typeface="Trebuchet MS"/>
              <a:sym typeface="Trebuchet MS"/>
            </a:endParaRPr>
          </a:p>
          <a:p>
            <a:pPr marL="0" lvl="0" indent="0" algn="l" rtl="0">
              <a:spcBef>
                <a:spcPts val="0"/>
              </a:spcBef>
              <a:spcAft>
                <a:spcPts val="0"/>
              </a:spcAft>
              <a:buNone/>
            </a:pPr>
            <a:r>
              <a:rPr lang="en" sz="2800">
                <a:latin typeface="Trebuchet MS"/>
                <a:ea typeface="Trebuchet MS"/>
                <a:cs typeface="Trebuchet MS"/>
                <a:sym typeface="Trebuchet MS"/>
              </a:rPr>
              <a:t>to be suitable for?</a:t>
            </a:r>
            <a:endParaRPr sz="2800">
              <a:latin typeface="Trebuchet MS"/>
              <a:ea typeface="Trebuchet MS"/>
              <a:cs typeface="Trebuchet MS"/>
              <a:sym typeface="Trebuchet MS"/>
            </a:endParaRPr>
          </a:p>
          <a:p>
            <a:pPr marL="0" lvl="0" indent="0" algn="l" rtl="0">
              <a:spcBef>
                <a:spcPts val="0"/>
              </a:spcBef>
              <a:spcAft>
                <a:spcPts val="0"/>
              </a:spcAft>
              <a:buNone/>
            </a:pPr>
            <a:endParaRPr sz="1800">
              <a:latin typeface="Trebuchet MS"/>
              <a:ea typeface="Trebuchet MS"/>
              <a:cs typeface="Trebuchet MS"/>
              <a:sym typeface="Trebuchet MS"/>
            </a:endParaRPr>
          </a:p>
          <a:p>
            <a:pPr marL="0" lvl="0" indent="0" algn="l" rtl="0">
              <a:spcBef>
                <a:spcPts val="0"/>
              </a:spcBef>
              <a:spcAft>
                <a:spcPts val="0"/>
              </a:spcAft>
              <a:buNone/>
            </a:pPr>
            <a:r>
              <a:rPr lang="en" sz="2800">
                <a:latin typeface="Trebuchet MS"/>
                <a:ea typeface="Trebuchet MS"/>
                <a:cs typeface="Trebuchet MS"/>
                <a:sym typeface="Trebuchet MS"/>
              </a:rPr>
              <a:t>3. What equipment will you need for your game?</a:t>
            </a:r>
            <a:endParaRPr sz="2800">
              <a:latin typeface="Trebuchet MS"/>
              <a:ea typeface="Trebuchet MS"/>
              <a:cs typeface="Trebuchet MS"/>
              <a:sym typeface="Trebuchet MS"/>
            </a:endParaRPr>
          </a:p>
        </p:txBody>
      </p:sp>
      <p:sp>
        <p:nvSpPr>
          <p:cNvPr id="184" name="Google Shape;184;p29"/>
          <p:cNvSpPr/>
          <p:nvPr/>
        </p:nvSpPr>
        <p:spPr>
          <a:xfrm>
            <a:off x="7005225" y="1324375"/>
            <a:ext cx="1447500" cy="800700"/>
          </a:xfrm>
          <a:prstGeom prst="cloudCallout">
            <a:avLst>
              <a:gd name="adj1" fmla="val -41377"/>
              <a:gd name="adj2" fmla="val 84629"/>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457200" lvl="0" indent="-476250" algn="l" rtl="0">
              <a:spcBef>
                <a:spcPts val="0"/>
              </a:spcBef>
              <a:spcAft>
                <a:spcPts val="0"/>
              </a:spcAft>
              <a:buSzPts val="3900"/>
              <a:buChar char="+"/>
            </a:pPr>
            <a:r>
              <a:rPr lang="en" sz="3900"/>
              <a:t> -  </a:t>
            </a:r>
            <a:endParaRPr sz="3900"/>
          </a:p>
          <a:p>
            <a:pPr marL="457200" lvl="0" indent="0" algn="l" rtl="0">
              <a:spcBef>
                <a:spcPts val="0"/>
              </a:spcBef>
              <a:spcAft>
                <a:spcPts val="0"/>
              </a:spcAft>
              <a:buNone/>
            </a:pPr>
            <a:endParaRPr/>
          </a:p>
        </p:txBody>
      </p:sp>
      <p:sp>
        <p:nvSpPr>
          <p:cNvPr id="185" name="Google Shape;185;p29"/>
          <p:cNvSpPr/>
          <p:nvPr/>
        </p:nvSpPr>
        <p:spPr>
          <a:xfrm>
            <a:off x="6476400" y="3464850"/>
            <a:ext cx="2667600" cy="800700"/>
          </a:xfrm>
          <a:prstGeom prst="cloudCallout">
            <a:avLst>
              <a:gd name="adj1" fmla="val -23189"/>
              <a:gd name="adj2" fmla="val -88018"/>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100"/>
              <a:t>Times tables</a:t>
            </a:r>
            <a:r>
              <a:rPr lang="en" sz="3400"/>
              <a:t>  </a:t>
            </a:r>
            <a:endParaRPr sz="3400"/>
          </a:p>
          <a:p>
            <a:pPr marL="457200" lvl="0" indent="0" algn="l" rtl="0">
              <a:spcBef>
                <a:spcPts val="0"/>
              </a:spcBef>
              <a:spcAft>
                <a:spcPts val="0"/>
              </a:spcAft>
              <a:buNone/>
            </a:pPr>
            <a:endParaRPr sz="900"/>
          </a:p>
        </p:txBody>
      </p:sp>
      <p:sp>
        <p:nvSpPr>
          <p:cNvPr id="186" name="Google Shape;186;p29"/>
          <p:cNvSpPr/>
          <p:nvPr/>
        </p:nvSpPr>
        <p:spPr>
          <a:xfrm>
            <a:off x="7509900" y="1940250"/>
            <a:ext cx="1772700" cy="631500"/>
          </a:xfrm>
          <a:prstGeom prst="cloudCallout">
            <a:avLst>
              <a:gd name="adj1" fmla="val -50578"/>
              <a:gd name="adj2" fmla="val 57316"/>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100"/>
              <a:t>doubles </a:t>
            </a:r>
            <a:r>
              <a:rPr lang="en" sz="3800"/>
              <a:t> </a:t>
            </a:r>
            <a:endParaRPr sz="3800"/>
          </a:p>
          <a:p>
            <a:pPr marL="457200" lvl="0" indent="0" algn="l" rtl="0">
              <a:spcBef>
                <a:spcPts val="0"/>
              </a:spcBef>
              <a:spcAft>
                <a:spcPts val="0"/>
              </a:spcAft>
              <a:buNone/>
            </a:pPr>
            <a:endParaRPr sz="13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pic>
        <p:nvPicPr>
          <p:cNvPr id="191" name="Google Shape;191;p30"/>
          <p:cNvPicPr preferRelativeResize="0"/>
          <p:nvPr/>
        </p:nvPicPr>
        <p:blipFill rotWithShape="1">
          <a:blip r:embed="rId3">
            <a:alphaModFix/>
          </a:blip>
          <a:srcRect l="33302" t="24857" r="36816" b="6399"/>
          <a:stretch/>
        </p:blipFill>
        <p:spPr>
          <a:xfrm>
            <a:off x="261800" y="2356150"/>
            <a:ext cx="2107424" cy="2725749"/>
          </a:xfrm>
          <a:prstGeom prst="rect">
            <a:avLst/>
          </a:prstGeom>
          <a:noFill/>
          <a:ln>
            <a:noFill/>
          </a:ln>
        </p:spPr>
      </p:pic>
      <p:sp>
        <p:nvSpPr>
          <p:cNvPr id="192" name="Google Shape;192;p30"/>
          <p:cNvSpPr txBox="1"/>
          <p:nvPr/>
        </p:nvSpPr>
        <p:spPr>
          <a:xfrm>
            <a:off x="200200" y="107800"/>
            <a:ext cx="8943900" cy="112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b="1" u="sng"/>
              <a:t>Layout</a:t>
            </a:r>
            <a:endParaRPr sz="2100" b="1" u="sng"/>
          </a:p>
          <a:p>
            <a:pPr marL="0" lvl="0" indent="0" algn="l" rtl="0">
              <a:spcBef>
                <a:spcPts val="0"/>
              </a:spcBef>
              <a:spcAft>
                <a:spcPts val="0"/>
              </a:spcAft>
              <a:buNone/>
            </a:pPr>
            <a:r>
              <a:rPr lang="en" sz="2100"/>
              <a:t>How is your game going to be laid out? Will it be a track game? How many spaces will you need?</a:t>
            </a:r>
            <a:endParaRPr sz="2100"/>
          </a:p>
          <a:p>
            <a:pPr marL="0" lvl="0" indent="0" algn="l" rtl="0">
              <a:spcBef>
                <a:spcPts val="0"/>
              </a:spcBef>
              <a:spcAft>
                <a:spcPts val="0"/>
              </a:spcAft>
              <a:buNone/>
            </a:pPr>
            <a:r>
              <a:rPr lang="en" sz="2100"/>
              <a:t>Try not to make your game too complicated! Sometimes the simpler the game, the better it is!</a:t>
            </a:r>
            <a:endParaRPr sz="2100"/>
          </a:p>
          <a:p>
            <a:pPr marL="0" lvl="0" indent="0" algn="l" rtl="0">
              <a:spcBef>
                <a:spcPts val="0"/>
              </a:spcBef>
              <a:spcAft>
                <a:spcPts val="0"/>
              </a:spcAft>
              <a:buNone/>
            </a:pPr>
            <a:endParaRPr sz="2100"/>
          </a:p>
        </p:txBody>
      </p:sp>
      <p:pic>
        <p:nvPicPr>
          <p:cNvPr id="193" name="Google Shape;193;p30"/>
          <p:cNvPicPr preferRelativeResize="0"/>
          <p:nvPr/>
        </p:nvPicPr>
        <p:blipFill rotWithShape="1">
          <a:blip r:embed="rId4">
            <a:alphaModFix/>
          </a:blip>
          <a:srcRect l="35466" t="59296" r="36014" b="6053"/>
          <a:stretch/>
        </p:blipFill>
        <p:spPr>
          <a:xfrm>
            <a:off x="2566761" y="2461854"/>
            <a:ext cx="3680526" cy="2514346"/>
          </a:xfrm>
          <a:prstGeom prst="rect">
            <a:avLst/>
          </a:prstGeom>
          <a:noFill/>
          <a:ln>
            <a:noFill/>
          </a:ln>
        </p:spPr>
      </p:pic>
      <p:pic>
        <p:nvPicPr>
          <p:cNvPr id="194" name="Google Shape;194;p30"/>
          <p:cNvPicPr preferRelativeResize="0"/>
          <p:nvPr/>
        </p:nvPicPr>
        <p:blipFill rotWithShape="1">
          <a:blip r:embed="rId4">
            <a:alphaModFix/>
          </a:blip>
          <a:srcRect l="36267" t="26682" r="36012" b="40726"/>
          <a:stretch/>
        </p:blipFill>
        <p:spPr>
          <a:xfrm rot="5400000">
            <a:off x="5970937" y="2238561"/>
            <a:ext cx="3296199" cy="21790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31"/>
          <p:cNvSpPr txBox="1"/>
          <p:nvPr/>
        </p:nvSpPr>
        <p:spPr>
          <a:xfrm>
            <a:off x="200200" y="200200"/>
            <a:ext cx="6976500" cy="140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latin typeface="Trebuchet MS"/>
                <a:ea typeface="Trebuchet MS"/>
                <a:cs typeface="Trebuchet MS"/>
                <a:sym typeface="Trebuchet MS"/>
              </a:rPr>
              <a:t>Let’s start designing! </a:t>
            </a:r>
            <a:endParaRPr sz="2400">
              <a:latin typeface="Trebuchet MS"/>
              <a:ea typeface="Trebuchet MS"/>
              <a:cs typeface="Trebuchet MS"/>
              <a:sym typeface="Trebuchet MS"/>
            </a:endParaRPr>
          </a:p>
          <a:p>
            <a:pPr marL="0" lvl="0" indent="0" algn="l" rtl="0">
              <a:spcBef>
                <a:spcPts val="0"/>
              </a:spcBef>
              <a:spcAft>
                <a:spcPts val="0"/>
              </a:spcAft>
              <a:buNone/>
            </a:pPr>
            <a:endParaRPr sz="2400">
              <a:latin typeface="Trebuchet MS"/>
              <a:ea typeface="Trebuchet MS"/>
              <a:cs typeface="Trebuchet MS"/>
              <a:sym typeface="Trebuchet MS"/>
            </a:endParaRPr>
          </a:p>
          <a:p>
            <a:pPr marL="0" lvl="0" indent="0" algn="l" rtl="0">
              <a:spcBef>
                <a:spcPts val="0"/>
              </a:spcBef>
              <a:spcAft>
                <a:spcPts val="0"/>
              </a:spcAft>
              <a:buNone/>
            </a:pPr>
            <a:r>
              <a:rPr lang="en" sz="2400">
                <a:latin typeface="Trebuchet MS"/>
                <a:ea typeface="Trebuchet MS"/>
                <a:cs typeface="Trebuchet MS"/>
                <a:sym typeface="Trebuchet MS"/>
              </a:rPr>
              <a:t>Once you have chosen your maths skill focus and your layout, you can start to create your game.</a:t>
            </a:r>
            <a:endParaRPr sz="2400">
              <a:latin typeface="Trebuchet MS"/>
              <a:ea typeface="Trebuchet MS"/>
              <a:cs typeface="Trebuchet MS"/>
              <a:sym typeface="Trebuchet MS"/>
            </a:endParaRPr>
          </a:p>
          <a:p>
            <a:pPr marL="0" lvl="0" indent="0" algn="l" rtl="0">
              <a:spcBef>
                <a:spcPts val="0"/>
              </a:spcBef>
              <a:spcAft>
                <a:spcPts val="0"/>
              </a:spcAft>
              <a:buNone/>
            </a:pPr>
            <a:endParaRPr sz="2400">
              <a:latin typeface="Trebuchet MS"/>
              <a:ea typeface="Trebuchet MS"/>
              <a:cs typeface="Trebuchet MS"/>
              <a:sym typeface="Trebuchet MS"/>
            </a:endParaRPr>
          </a:p>
          <a:p>
            <a:pPr marL="0" lvl="0" indent="0" algn="l" rtl="0">
              <a:spcBef>
                <a:spcPts val="0"/>
              </a:spcBef>
              <a:spcAft>
                <a:spcPts val="0"/>
              </a:spcAft>
              <a:buNone/>
            </a:pPr>
            <a:r>
              <a:rPr lang="en" sz="2400">
                <a:latin typeface="Trebuchet MS"/>
                <a:ea typeface="Trebuchet MS"/>
                <a:cs typeface="Trebuchet MS"/>
                <a:sym typeface="Trebuchet MS"/>
              </a:rPr>
              <a:t>This may take you more than one session to complete. We will be continuing with our board games in tomorrow’s lesson as well. </a:t>
            </a:r>
            <a:endParaRPr sz="2400">
              <a:latin typeface="Trebuchet MS"/>
              <a:ea typeface="Trebuchet MS"/>
              <a:cs typeface="Trebuchet MS"/>
              <a:sym typeface="Trebuchet MS"/>
            </a:endParaRPr>
          </a:p>
        </p:txBody>
      </p:sp>
      <p:pic>
        <p:nvPicPr>
          <p:cNvPr id="200" name="Google Shape;200;p31"/>
          <p:cNvPicPr preferRelativeResize="0"/>
          <p:nvPr/>
        </p:nvPicPr>
        <p:blipFill>
          <a:blip r:embed="rId3">
            <a:alphaModFix/>
          </a:blip>
          <a:stretch>
            <a:fillRect/>
          </a:stretch>
        </p:blipFill>
        <p:spPr>
          <a:xfrm>
            <a:off x="7176696" y="3078350"/>
            <a:ext cx="1799651" cy="181874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2"/>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15.7.20</a:t>
            </a:r>
            <a:endParaRPr sz="3000">
              <a:latin typeface="Poppins"/>
              <a:ea typeface="Poppins"/>
              <a:cs typeface="Poppins"/>
              <a:sym typeface="Poppins"/>
            </a:endParaRPr>
          </a:p>
        </p:txBody>
      </p:sp>
      <p:sp>
        <p:nvSpPr>
          <p:cNvPr id="206" name="Google Shape;206;p32"/>
          <p:cNvSpPr txBox="1"/>
          <p:nvPr/>
        </p:nvSpPr>
        <p:spPr>
          <a:xfrm>
            <a:off x="186050" y="6276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200" dirty="0"/>
              <a:t>Forty plus twenty =</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61950" algn="l" rtl="0">
              <a:spcBef>
                <a:spcPts val="0"/>
              </a:spcBef>
              <a:spcAft>
                <a:spcPts val="0"/>
              </a:spcAft>
              <a:buSzPts val="2100"/>
              <a:buAutoNum type="arabicPeriod"/>
            </a:pPr>
            <a:r>
              <a:rPr lang="en" sz="2100" dirty="0"/>
              <a:t>Nineteen minus seven = </a:t>
            </a:r>
            <a:endParaRPr sz="21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0 = __ x 2</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87 - 40</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35 </a:t>
            </a:r>
            <a:r>
              <a:rPr lang="en" sz="2400" dirty="0">
                <a:solidFill>
                  <a:schemeClr val="dk1"/>
                </a:solidFill>
              </a:rPr>
              <a:t>÷</a:t>
            </a:r>
            <a:r>
              <a:rPr lang="en" sz="2400" dirty="0"/>
              <a:t> 5 =  </a:t>
            </a:r>
            <a:r>
              <a:rPr lang="en" sz="1800" b="1" dirty="0">
                <a:solidFill>
                  <a:srgbClr val="FF0000"/>
                </a:solidFill>
              </a:rPr>
              <a:t> </a:t>
            </a:r>
            <a:endParaRPr sz="2400" dirty="0"/>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¼ of 20  = __</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43 + 38 = </a:t>
            </a:r>
            <a:endParaRPr sz="2400" dirty="0"/>
          </a:p>
          <a:p>
            <a:pPr marL="6858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a:t>8. 65 + _____ 93</a:t>
            </a:r>
            <a:endParaRPr sz="2400" dirty="0"/>
          </a:p>
          <a:p>
            <a:pPr marL="2286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a:t>9.  __ - 9 = 8</a:t>
            </a:r>
            <a:endParaRPr sz="2400" dirty="0"/>
          </a:p>
          <a:p>
            <a:pPr marL="0" lvl="0" indent="0" algn="l" rtl="0">
              <a:spcBef>
                <a:spcPts val="0"/>
              </a:spcBef>
              <a:spcAft>
                <a:spcPts val="0"/>
              </a:spcAft>
              <a:buNone/>
            </a:pPr>
            <a:endParaRPr sz="2400" dirty="0"/>
          </a:p>
        </p:txBody>
      </p:sp>
      <p:sp>
        <p:nvSpPr>
          <p:cNvPr id="207" name="Google Shape;207;p32"/>
          <p:cNvSpPr txBox="1"/>
          <p:nvPr/>
        </p:nvSpPr>
        <p:spPr>
          <a:xfrm>
            <a:off x="4566213" y="711900"/>
            <a:ext cx="4001700" cy="34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a:p>
          <a:p>
            <a:pPr marL="0" lvl="0" indent="0" algn="l" rtl="0">
              <a:spcBef>
                <a:spcPts val="0"/>
              </a:spcBef>
              <a:spcAft>
                <a:spcPts val="0"/>
              </a:spcAft>
              <a:buNone/>
            </a:pPr>
            <a:r>
              <a:rPr lang="en" sz="1800"/>
              <a:t>Show your working. </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2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208" name="Google Shape;208;p32"/>
          <p:cNvPicPr preferRelativeResize="0"/>
          <p:nvPr/>
        </p:nvPicPr>
        <p:blipFill rotWithShape="1">
          <a:blip r:embed="rId3">
            <a:alphaModFix/>
          </a:blip>
          <a:srcRect l="39508" t="33322" r="14668" b="31585"/>
          <a:stretch/>
        </p:blipFill>
        <p:spPr>
          <a:xfrm>
            <a:off x="4472050" y="1298150"/>
            <a:ext cx="4595473" cy="19786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33"/>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15.7.20</a:t>
            </a:r>
            <a:endParaRPr sz="3000">
              <a:latin typeface="Poppins"/>
              <a:ea typeface="Poppins"/>
              <a:cs typeface="Poppins"/>
              <a:sym typeface="Poppins"/>
            </a:endParaRPr>
          </a:p>
        </p:txBody>
      </p:sp>
      <p:sp>
        <p:nvSpPr>
          <p:cNvPr id="214" name="Google Shape;214;p33"/>
          <p:cNvSpPr txBox="1"/>
          <p:nvPr/>
        </p:nvSpPr>
        <p:spPr>
          <a:xfrm>
            <a:off x="186050" y="627650"/>
            <a:ext cx="44607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200" dirty="0"/>
              <a:t>Forty plus twenty =</a:t>
            </a:r>
            <a:r>
              <a:rPr lang="en" sz="2400" dirty="0"/>
              <a:t> </a:t>
            </a:r>
            <a:r>
              <a:rPr lang="en" sz="2400" dirty="0">
                <a:solidFill>
                  <a:srgbClr val="FF0000"/>
                </a:solidFill>
              </a:rPr>
              <a:t>60/sixty</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61950" algn="l" rtl="0">
              <a:spcBef>
                <a:spcPts val="0"/>
              </a:spcBef>
              <a:spcAft>
                <a:spcPts val="0"/>
              </a:spcAft>
              <a:buSzPts val="2100"/>
              <a:buAutoNum type="arabicPeriod"/>
            </a:pPr>
            <a:r>
              <a:rPr lang="en" sz="1900" dirty="0"/>
              <a:t>Nineteen minus seven </a:t>
            </a:r>
            <a:r>
              <a:rPr lang="en" sz="2100" dirty="0"/>
              <a:t>= </a:t>
            </a:r>
            <a:r>
              <a:rPr lang="en" sz="1900" dirty="0">
                <a:solidFill>
                  <a:srgbClr val="FF0000"/>
                </a:solidFill>
              </a:rPr>
              <a:t>12/twelve</a:t>
            </a:r>
            <a:endParaRPr sz="19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0 = </a:t>
            </a:r>
            <a:r>
              <a:rPr lang="en" sz="2400" dirty="0">
                <a:solidFill>
                  <a:srgbClr val="FF0000"/>
                </a:solidFill>
              </a:rPr>
              <a:t>0 </a:t>
            </a:r>
            <a:r>
              <a:rPr lang="en" sz="2400" dirty="0"/>
              <a:t>x 2</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47</a:t>
            </a:r>
            <a:r>
              <a:rPr lang="en" sz="2400" dirty="0"/>
              <a:t> = 87 - 40</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35 </a:t>
            </a:r>
            <a:r>
              <a:rPr lang="en" sz="2400" dirty="0">
                <a:solidFill>
                  <a:schemeClr val="dk1"/>
                </a:solidFill>
              </a:rPr>
              <a:t>÷</a:t>
            </a:r>
            <a:r>
              <a:rPr lang="en" sz="2400" dirty="0"/>
              <a:t> 5 = </a:t>
            </a:r>
            <a:r>
              <a:rPr lang="en" sz="2400" dirty="0">
                <a:solidFill>
                  <a:srgbClr val="FF0000"/>
                </a:solidFill>
              </a:rPr>
              <a:t>7</a:t>
            </a:r>
            <a:r>
              <a:rPr lang="en" sz="2400" dirty="0"/>
              <a:t>  </a:t>
            </a:r>
            <a:r>
              <a:rPr lang="en" sz="1800" b="1" dirty="0">
                <a:solidFill>
                  <a:srgbClr val="FF0000"/>
                </a:solidFill>
              </a:rPr>
              <a:t> </a:t>
            </a:r>
            <a:endParaRPr sz="2400" dirty="0"/>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¼ of 20  = </a:t>
            </a:r>
            <a:r>
              <a:rPr lang="en" sz="2400" dirty="0">
                <a:solidFill>
                  <a:srgbClr val="FF0000"/>
                </a:solidFill>
              </a:rPr>
              <a:t>5</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43 + 38 = </a:t>
            </a:r>
            <a:r>
              <a:rPr lang="en" sz="2400" dirty="0">
                <a:solidFill>
                  <a:srgbClr val="FF0000"/>
                </a:solidFill>
              </a:rPr>
              <a:t>81</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a:t>8. 65 + </a:t>
            </a:r>
            <a:r>
              <a:rPr lang="en" sz="2400" dirty="0">
                <a:solidFill>
                  <a:srgbClr val="FF0000"/>
                </a:solidFill>
              </a:rPr>
              <a:t>28 </a:t>
            </a:r>
            <a:r>
              <a:rPr lang="en" sz="2400" dirty="0"/>
              <a:t>= 93</a:t>
            </a:r>
            <a:endParaRPr sz="2400" dirty="0"/>
          </a:p>
          <a:p>
            <a:pPr marL="2286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a:t>9.  </a:t>
            </a:r>
            <a:r>
              <a:rPr lang="en" sz="2400" dirty="0">
                <a:solidFill>
                  <a:srgbClr val="FF0000"/>
                </a:solidFill>
              </a:rPr>
              <a:t>17</a:t>
            </a:r>
            <a:r>
              <a:rPr lang="en" sz="2400" dirty="0"/>
              <a:t> - 9 = 8</a:t>
            </a:r>
            <a:endParaRPr sz="2400" dirty="0"/>
          </a:p>
          <a:p>
            <a:pPr marL="0" lvl="0" indent="0" algn="l" rtl="0">
              <a:spcBef>
                <a:spcPts val="0"/>
              </a:spcBef>
              <a:spcAft>
                <a:spcPts val="0"/>
              </a:spcAft>
              <a:buNone/>
            </a:pPr>
            <a:endParaRPr sz="2400" dirty="0"/>
          </a:p>
        </p:txBody>
      </p:sp>
      <p:sp>
        <p:nvSpPr>
          <p:cNvPr id="215" name="Google Shape;215;p33"/>
          <p:cNvSpPr txBox="1"/>
          <p:nvPr/>
        </p:nvSpPr>
        <p:spPr>
          <a:xfrm>
            <a:off x="4566225" y="711900"/>
            <a:ext cx="4001700" cy="256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u="sng"/>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2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216" name="Google Shape;216;p33"/>
          <p:cNvPicPr preferRelativeResize="0"/>
          <p:nvPr/>
        </p:nvPicPr>
        <p:blipFill rotWithShape="1">
          <a:blip r:embed="rId3">
            <a:alphaModFix/>
          </a:blip>
          <a:srcRect l="39508" t="33322" r="14668" b="31585"/>
          <a:stretch/>
        </p:blipFill>
        <p:spPr>
          <a:xfrm>
            <a:off x="4472050" y="1298150"/>
            <a:ext cx="4595473" cy="1978650"/>
          </a:xfrm>
          <a:prstGeom prst="rect">
            <a:avLst/>
          </a:prstGeom>
          <a:noFill/>
          <a:ln>
            <a:noFill/>
          </a:ln>
        </p:spPr>
      </p:pic>
      <p:sp>
        <p:nvSpPr>
          <p:cNvPr id="217" name="Google Shape;217;p33"/>
          <p:cNvSpPr txBox="1"/>
          <p:nvPr/>
        </p:nvSpPr>
        <p:spPr>
          <a:xfrm>
            <a:off x="4337725" y="3357375"/>
            <a:ext cx="4660200" cy="178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25g + 35g = 60g</a:t>
            </a:r>
            <a:endParaRPr sz="2100">
              <a:solidFill>
                <a:srgbClr val="FF0000"/>
              </a:solidFill>
            </a:endParaRPr>
          </a:p>
          <a:p>
            <a:pPr marL="0" lvl="0" indent="0" algn="l" rtl="0">
              <a:spcBef>
                <a:spcPts val="0"/>
              </a:spcBef>
              <a:spcAft>
                <a:spcPts val="0"/>
              </a:spcAft>
              <a:buNone/>
            </a:pPr>
            <a:endParaRPr sz="2100">
              <a:solidFill>
                <a:srgbClr val="FF0000"/>
              </a:solidFill>
            </a:endParaRPr>
          </a:p>
          <a:p>
            <a:pPr marL="0" lvl="0" indent="0" algn="l" rtl="0">
              <a:spcBef>
                <a:spcPts val="0"/>
              </a:spcBef>
              <a:spcAft>
                <a:spcPts val="0"/>
              </a:spcAft>
              <a:buNone/>
            </a:pPr>
            <a:r>
              <a:rPr lang="en" sz="2100">
                <a:solidFill>
                  <a:srgbClr val="FF0000"/>
                </a:solidFill>
              </a:rPr>
              <a:t>100g - 60g = 40g</a:t>
            </a:r>
            <a:endParaRPr sz="2100">
              <a:solidFill>
                <a:srgbClr val="FF0000"/>
              </a:solidFill>
            </a:endParaRPr>
          </a:p>
          <a:p>
            <a:pPr marL="0" lvl="0" indent="0" algn="l" rtl="0">
              <a:spcBef>
                <a:spcPts val="0"/>
              </a:spcBef>
              <a:spcAft>
                <a:spcPts val="0"/>
              </a:spcAft>
              <a:buNone/>
            </a:pPr>
            <a:endParaRPr sz="2100">
              <a:solidFill>
                <a:srgbClr val="FF0000"/>
              </a:solidFill>
            </a:endParaRPr>
          </a:p>
          <a:p>
            <a:pPr marL="0" lvl="0" indent="0" algn="l" rtl="0">
              <a:spcBef>
                <a:spcPts val="0"/>
              </a:spcBef>
              <a:spcAft>
                <a:spcPts val="0"/>
              </a:spcAft>
              <a:buNone/>
            </a:pPr>
            <a:r>
              <a:rPr lang="en" sz="2100">
                <a:solidFill>
                  <a:srgbClr val="FF0000"/>
                </a:solidFill>
              </a:rPr>
              <a:t>There are 40g left in the bag.</a:t>
            </a:r>
            <a:endParaRPr sz="210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34"/>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223" name="Google Shape;223;p34"/>
          <p:cNvSpPr/>
          <p:nvPr/>
        </p:nvSpPr>
        <p:spPr>
          <a:xfrm>
            <a:off x="2169488" y="1651775"/>
            <a:ext cx="4641999"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Wednesday 15th July</a:t>
            </a:r>
          </a:p>
        </p:txBody>
      </p:sp>
      <p:pic>
        <p:nvPicPr>
          <p:cNvPr id="224" name="Google Shape;224;p34"/>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35"/>
          <p:cNvSpPr txBox="1"/>
          <p:nvPr/>
        </p:nvSpPr>
        <p:spPr>
          <a:xfrm>
            <a:off x="399150" y="1678500"/>
            <a:ext cx="4528800" cy="1786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u="sng">
                <a:solidFill>
                  <a:schemeClr val="hlink"/>
                </a:solidFill>
                <a:hlinkClick r:id="rId3"/>
              </a:rPr>
              <a:t>https://www.arcademics.com/games/alien</a:t>
            </a:r>
            <a:endParaRPr sz="3400"/>
          </a:p>
          <a:p>
            <a:pPr marL="0" lvl="0" indent="0" algn="l" rtl="0">
              <a:spcBef>
                <a:spcPts val="0"/>
              </a:spcBef>
              <a:spcAft>
                <a:spcPts val="0"/>
              </a:spcAft>
              <a:buNone/>
            </a:pPr>
            <a:endParaRPr sz="2400"/>
          </a:p>
        </p:txBody>
      </p:sp>
      <p:sp>
        <p:nvSpPr>
          <p:cNvPr id="230" name="Google Shape;230;p35"/>
          <p:cNvSpPr/>
          <p:nvPr/>
        </p:nvSpPr>
        <p:spPr>
          <a:xfrm>
            <a:off x="476150" y="427809"/>
            <a:ext cx="7879547" cy="93137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741B47"/>
                </a:solidFill>
                <a:latin typeface="Arial"/>
              </a:rPr>
              <a:t>Alien Invasion</a:t>
            </a:r>
          </a:p>
        </p:txBody>
      </p:sp>
      <p:sp>
        <p:nvSpPr>
          <p:cNvPr id="231" name="Google Shape;231;p35"/>
          <p:cNvSpPr/>
          <p:nvPr/>
        </p:nvSpPr>
        <p:spPr>
          <a:xfrm>
            <a:off x="385000" y="2848950"/>
            <a:ext cx="4542900" cy="1724700"/>
          </a:xfrm>
          <a:prstGeom prst="roundRect">
            <a:avLst>
              <a:gd name="adj" fmla="val 16667"/>
            </a:avLst>
          </a:prstGeom>
          <a:solidFill>
            <a:srgbClr val="674EA7"/>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A4C2F4"/>
                </a:solidFill>
                <a:latin typeface="Trebuchet MS"/>
                <a:ea typeface="Trebuchet MS"/>
                <a:cs typeface="Trebuchet MS"/>
                <a:sym typeface="Trebuchet MS"/>
              </a:rPr>
              <a:t>This game helps to practice your number bonds to 20. It can be quite quick but it will help improve your mental maths skills.</a:t>
            </a:r>
            <a:endParaRPr sz="2000">
              <a:solidFill>
                <a:srgbClr val="A4C2F4"/>
              </a:solidFill>
              <a:latin typeface="Trebuchet MS"/>
              <a:ea typeface="Trebuchet MS"/>
              <a:cs typeface="Trebuchet MS"/>
              <a:sym typeface="Trebuchet MS"/>
            </a:endParaRPr>
          </a:p>
        </p:txBody>
      </p:sp>
      <p:pic>
        <p:nvPicPr>
          <p:cNvPr id="232" name="Google Shape;232;p35"/>
          <p:cNvPicPr preferRelativeResize="0"/>
          <p:nvPr/>
        </p:nvPicPr>
        <p:blipFill rotWithShape="1">
          <a:blip r:embed="rId4">
            <a:alphaModFix/>
          </a:blip>
          <a:srcRect l="33498" t="27099" r="43593" b="46402"/>
          <a:stretch/>
        </p:blipFill>
        <p:spPr>
          <a:xfrm>
            <a:off x="5205075" y="1909550"/>
            <a:ext cx="3741501" cy="243317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6"/>
          <p:cNvSpPr/>
          <p:nvPr/>
        </p:nvSpPr>
        <p:spPr>
          <a:xfrm>
            <a:off x="123200" y="169400"/>
            <a:ext cx="8823900" cy="2618100"/>
          </a:xfrm>
          <a:prstGeom prst="roundRect">
            <a:avLst>
              <a:gd name="adj" fmla="val 16667"/>
            </a:avLst>
          </a:prstGeom>
          <a:solidFill>
            <a:srgbClr val="C27BA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6"/>
          <p:cNvSpPr txBox="1"/>
          <p:nvPr/>
        </p:nvSpPr>
        <p:spPr>
          <a:xfrm>
            <a:off x="415800" y="385000"/>
            <a:ext cx="8161800" cy="207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D9D2E9"/>
                </a:solidFill>
                <a:latin typeface="Trebuchet MS"/>
                <a:ea typeface="Trebuchet MS"/>
                <a:cs typeface="Trebuchet MS"/>
                <a:sym typeface="Trebuchet MS"/>
              </a:rPr>
              <a:t>In today’s lesson we are going to continue making our maths games.  </a:t>
            </a:r>
            <a:endParaRPr sz="2400">
              <a:solidFill>
                <a:srgbClr val="D9D2E9"/>
              </a:solidFill>
              <a:latin typeface="Trebuchet MS"/>
              <a:ea typeface="Trebuchet MS"/>
              <a:cs typeface="Trebuchet MS"/>
              <a:sym typeface="Trebuchet MS"/>
            </a:endParaRPr>
          </a:p>
          <a:p>
            <a:pPr marL="0" lvl="0" indent="0" algn="l" rtl="0">
              <a:spcBef>
                <a:spcPts val="0"/>
              </a:spcBef>
              <a:spcAft>
                <a:spcPts val="0"/>
              </a:spcAft>
              <a:buNone/>
            </a:pPr>
            <a:endParaRPr>
              <a:solidFill>
                <a:srgbClr val="D9D2E9"/>
              </a:solidFill>
            </a:endParaRPr>
          </a:p>
          <a:p>
            <a:pPr marL="0" lvl="0" indent="0" algn="l" rtl="0">
              <a:spcBef>
                <a:spcPts val="0"/>
              </a:spcBef>
              <a:spcAft>
                <a:spcPts val="0"/>
              </a:spcAft>
              <a:buNone/>
            </a:pPr>
            <a:r>
              <a:rPr lang="en" sz="2100">
                <a:solidFill>
                  <a:srgbClr val="D9D2E9"/>
                </a:solidFill>
                <a:latin typeface="Trebuchet MS"/>
                <a:ea typeface="Trebuchet MS"/>
                <a:cs typeface="Trebuchet MS"/>
                <a:sym typeface="Trebuchet MS"/>
              </a:rPr>
              <a:t>Remember board games are usually eye catching and look appealing. Try to make your boards attractive by adding colour and drawings to the layout. </a:t>
            </a:r>
            <a:endParaRPr sz="2100">
              <a:solidFill>
                <a:srgbClr val="D9D2E9"/>
              </a:solidFill>
              <a:latin typeface="Trebuchet MS"/>
              <a:ea typeface="Trebuchet MS"/>
              <a:cs typeface="Trebuchet MS"/>
              <a:sym typeface="Trebuchet MS"/>
            </a:endParaRPr>
          </a:p>
        </p:txBody>
      </p:sp>
      <p:pic>
        <p:nvPicPr>
          <p:cNvPr id="239" name="Google Shape;239;p36"/>
          <p:cNvPicPr preferRelativeResize="0"/>
          <p:nvPr/>
        </p:nvPicPr>
        <p:blipFill>
          <a:blip r:embed="rId3">
            <a:alphaModFix/>
          </a:blip>
          <a:stretch>
            <a:fillRect/>
          </a:stretch>
        </p:blipFill>
        <p:spPr>
          <a:xfrm>
            <a:off x="184800" y="3384050"/>
            <a:ext cx="2001975" cy="1540582"/>
          </a:xfrm>
          <a:prstGeom prst="rect">
            <a:avLst/>
          </a:prstGeom>
          <a:noFill/>
          <a:ln>
            <a:noFill/>
          </a:ln>
        </p:spPr>
      </p:pic>
      <p:pic>
        <p:nvPicPr>
          <p:cNvPr id="240" name="Google Shape;240;p36"/>
          <p:cNvPicPr preferRelativeResize="0"/>
          <p:nvPr/>
        </p:nvPicPr>
        <p:blipFill>
          <a:blip r:embed="rId4">
            <a:alphaModFix/>
          </a:blip>
          <a:stretch>
            <a:fillRect/>
          </a:stretch>
        </p:blipFill>
        <p:spPr>
          <a:xfrm>
            <a:off x="2276988" y="2616388"/>
            <a:ext cx="1876425" cy="2428875"/>
          </a:xfrm>
          <a:prstGeom prst="rect">
            <a:avLst/>
          </a:prstGeom>
          <a:noFill/>
          <a:ln>
            <a:noFill/>
          </a:ln>
        </p:spPr>
      </p:pic>
      <p:pic>
        <p:nvPicPr>
          <p:cNvPr id="241" name="Google Shape;241;p36"/>
          <p:cNvPicPr preferRelativeResize="0"/>
          <p:nvPr/>
        </p:nvPicPr>
        <p:blipFill rotWithShape="1">
          <a:blip r:embed="rId5">
            <a:alphaModFix/>
          </a:blip>
          <a:srcRect l="16470" r="17435"/>
          <a:stretch/>
        </p:blipFill>
        <p:spPr>
          <a:xfrm>
            <a:off x="4277687" y="3311000"/>
            <a:ext cx="2001975" cy="1514475"/>
          </a:xfrm>
          <a:prstGeom prst="rect">
            <a:avLst/>
          </a:prstGeom>
          <a:noFill/>
          <a:ln>
            <a:noFill/>
          </a:ln>
        </p:spPr>
      </p:pic>
      <p:pic>
        <p:nvPicPr>
          <p:cNvPr id="242" name="Google Shape;242;p36"/>
          <p:cNvPicPr preferRelativeResize="0"/>
          <p:nvPr/>
        </p:nvPicPr>
        <p:blipFill rotWithShape="1">
          <a:blip r:embed="rId6">
            <a:alphaModFix/>
          </a:blip>
          <a:srcRect b="8675"/>
          <a:stretch/>
        </p:blipFill>
        <p:spPr>
          <a:xfrm>
            <a:off x="6403925" y="2968249"/>
            <a:ext cx="2543175" cy="16440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7"/>
          <p:cNvSpPr txBox="1"/>
          <p:nvPr/>
        </p:nvSpPr>
        <p:spPr>
          <a:xfrm>
            <a:off x="292600" y="171000"/>
            <a:ext cx="8084700" cy="1355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700" u="sng">
                <a:solidFill>
                  <a:srgbClr val="0000FF"/>
                </a:solidFill>
                <a:latin typeface="Trebuchet MS"/>
                <a:ea typeface="Trebuchet MS"/>
                <a:cs typeface="Trebuchet MS"/>
                <a:sym typeface="Trebuchet MS"/>
              </a:rPr>
              <a:t>Instructions for your game</a:t>
            </a:r>
            <a:endParaRPr sz="2700" u="sng">
              <a:solidFill>
                <a:srgbClr val="0000FF"/>
              </a:solidFill>
              <a:latin typeface="Trebuchet MS"/>
              <a:ea typeface="Trebuchet MS"/>
              <a:cs typeface="Trebuchet MS"/>
              <a:sym typeface="Trebuchet MS"/>
            </a:endParaRPr>
          </a:p>
          <a:p>
            <a:pPr marL="0" lvl="0" indent="0" algn="l" rtl="0">
              <a:spcBef>
                <a:spcPts val="0"/>
              </a:spcBef>
              <a:spcAft>
                <a:spcPts val="0"/>
              </a:spcAft>
              <a:buNone/>
            </a:pPr>
            <a:endParaRPr sz="2100">
              <a:solidFill>
                <a:srgbClr val="1155CC"/>
              </a:solidFill>
              <a:latin typeface="Trebuchet MS"/>
              <a:ea typeface="Trebuchet MS"/>
              <a:cs typeface="Trebuchet MS"/>
              <a:sym typeface="Trebuchet MS"/>
            </a:endParaRPr>
          </a:p>
          <a:p>
            <a:pPr marL="0" lvl="0" indent="0" algn="l" rtl="0">
              <a:spcBef>
                <a:spcPts val="0"/>
              </a:spcBef>
              <a:spcAft>
                <a:spcPts val="0"/>
              </a:spcAft>
              <a:buNone/>
            </a:pPr>
            <a:r>
              <a:rPr lang="en" sz="2100">
                <a:solidFill>
                  <a:srgbClr val="1155CC"/>
                </a:solidFill>
                <a:latin typeface="Trebuchet MS"/>
                <a:ea typeface="Trebuchet MS"/>
                <a:cs typeface="Trebuchet MS"/>
                <a:sym typeface="Trebuchet MS"/>
              </a:rPr>
              <a:t>Once you have completed your board game, the last thing you have to do is to write some instructions for how to play. </a:t>
            </a:r>
            <a:endParaRPr sz="2100">
              <a:solidFill>
                <a:srgbClr val="1155CC"/>
              </a:solidFill>
              <a:latin typeface="Trebuchet MS"/>
              <a:ea typeface="Trebuchet MS"/>
              <a:cs typeface="Trebuchet MS"/>
              <a:sym typeface="Trebuchet MS"/>
            </a:endParaRPr>
          </a:p>
          <a:p>
            <a:pPr marL="0" lvl="0" indent="0" algn="l" rtl="0">
              <a:spcBef>
                <a:spcPts val="0"/>
              </a:spcBef>
              <a:spcAft>
                <a:spcPts val="0"/>
              </a:spcAft>
              <a:buNone/>
            </a:pPr>
            <a:endParaRPr sz="2100">
              <a:solidFill>
                <a:srgbClr val="1155CC"/>
              </a:solidFill>
              <a:latin typeface="Trebuchet MS"/>
              <a:ea typeface="Trebuchet MS"/>
              <a:cs typeface="Trebuchet MS"/>
              <a:sym typeface="Trebuchet MS"/>
            </a:endParaRPr>
          </a:p>
          <a:p>
            <a:pPr marL="0" lvl="0" indent="0" algn="l" rtl="0">
              <a:spcBef>
                <a:spcPts val="0"/>
              </a:spcBef>
              <a:spcAft>
                <a:spcPts val="0"/>
              </a:spcAft>
              <a:buNone/>
            </a:pPr>
            <a:r>
              <a:rPr lang="en" sz="2100">
                <a:solidFill>
                  <a:srgbClr val="1155CC"/>
                </a:solidFill>
                <a:latin typeface="Trebuchet MS"/>
                <a:ea typeface="Trebuchet MS"/>
                <a:cs typeface="Trebuchet MS"/>
                <a:sym typeface="Trebuchet MS"/>
              </a:rPr>
              <a:t>Remember to keep your instructions simple and clear to follow. You may want to use bullet points and some of the useful phrases below to help you.</a:t>
            </a:r>
            <a:endParaRPr sz="2100">
              <a:solidFill>
                <a:srgbClr val="1155CC"/>
              </a:solidFill>
              <a:latin typeface="Trebuchet MS"/>
              <a:ea typeface="Trebuchet MS"/>
              <a:cs typeface="Trebuchet MS"/>
              <a:sym typeface="Trebuchet MS"/>
            </a:endParaRPr>
          </a:p>
          <a:p>
            <a:pPr marL="0" lvl="0" indent="0" algn="l" rtl="0">
              <a:spcBef>
                <a:spcPts val="0"/>
              </a:spcBef>
              <a:spcAft>
                <a:spcPts val="0"/>
              </a:spcAft>
              <a:buNone/>
            </a:pPr>
            <a:endParaRPr sz="2100">
              <a:solidFill>
                <a:srgbClr val="1155CC"/>
              </a:solidFill>
              <a:latin typeface="Trebuchet MS"/>
              <a:ea typeface="Trebuchet MS"/>
              <a:cs typeface="Trebuchet MS"/>
              <a:sym typeface="Trebuchet MS"/>
            </a:endParaRPr>
          </a:p>
          <a:p>
            <a:pPr marL="0" lvl="0" indent="0" algn="l" rtl="0">
              <a:spcBef>
                <a:spcPts val="0"/>
              </a:spcBef>
              <a:spcAft>
                <a:spcPts val="0"/>
              </a:spcAft>
              <a:buNone/>
            </a:pPr>
            <a:endParaRPr sz="2100">
              <a:solidFill>
                <a:srgbClr val="1155CC"/>
              </a:solidFill>
              <a:latin typeface="Trebuchet MS"/>
              <a:ea typeface="Trebuchet MS"/>
              <a:cs typeface="Trebuchet MS"/>
              <a:sym typeface="Trebuchet MS"/>
            </a:endParaRPr>
          </a:p>
          <a:p>
            <a:pPr marL="0" lvl="0" indent="0" algn="l" rtl="0">
              <a:spcBef>
                <a:spcPts val="0"/>
              </a:spcBef>
              <a:spcAft>
                <a:spcPts val="0"/>
              </a:spcAft>
              <a:buNone/>
            </a:pPr>
            <a:endParaRPr>
              <a:solidFill>
                <a:srgbClr val="1155CC"/>
              </a:solidFill>
            </a:endParaRPr>
          </a:p>
          <a:p>
            <a:pPr marL="0" lvl="0" indent="0" algn="l" rtl="0">
              <a:spcBef>
                <a:spcPts val="0"/>
              </a:spcBef>
              <a:spcAft>
                <a:spcPts val="0"/>
              </a:spcAft>
              <a:buNone/>
            </a:pPr>
            <a:endParaRPr>
              <a:solidFill>
                <a:srgbClr val="1155CC"/>
              </a:solidFill>
            </a:endParaRPr>
          </a:p>
        </p:txBody>
      </p:sp>
      <p:pic>
        <p:nvPicPr>
          <p:cNvPr id="248" name="Google Shape;248;p37"/>
          <p:cNvPicPr preferRelativeResize="0"/>
          <p:nvPr/>
        </p:nvPicPr>
        <p:blipFill rotWithShape="1">
          <a:blip r:embed="rId3">
            <a:alphaModFix/>
          </a:blip>
          <a:srcRect l="27330" t="17594" r="50341" b="52679"/>
          <a:stretch/>
        </p:blipFill>
        <p:spPr>
          <a:xfrm>
            <a:off x="446576" y="3090750"/>
            <a:ext cx="1817175" cy="2052750"/>
          </a:xfrm>
          <a:prstGeom prst="rect">
            <a:avLst/>
          </a:prstGeom>
          <a:noFill/>
          <a:ln>
            <a:noFill/>
          </a:ln>
        </p:spPr>
      </p:pic>
      <p:sp>
        <p:nvSpPr>
          <p:cNvPr id="249" name="Google Shape;249;p37"/>
          <p:cNvSpPr txBox="1"/>
          <p:nvPr/>
        </p:nvSpPr>
        <p:spPr>
          <a:xfrm>
            <a:off x="2861150" y="2724950"/>
            <a:ext cx="6175500" cy="2263800"/>
          </a:xfrm>
          <a:prstGeom prst="rect">
            <a:avLst/>
          </a:prstGeom>
          <a:solidFill>
            <a:srgbClr val="FFE599"/>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u="sng">
                <a:solidFill>
                  <a:srgbClr val="0000FF"/>
                </a:solidFill>
                <a:latin typeface="Comic Sans MS"/>
                <a:ea typeface="Comic Sans MS"/>
                <a:cs typeface="Comic Sans MS"/>
                <a:sym typeface="Comic Sans MS"/>
              </a:rPr>
              <a:t>Useful phrases</a:t>
            </a:r>
            <a:endParaRPr sz="1900" u="sng">
              <a:solidFill>
                <a:srgbClr val="0000FF"/>
              </a:solidFill>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r>
              <a:rPr lang="en" sz="1900">
                <a:latin typeface="Comic Sans MS"/>
                <a:ea typeface="Comic Sans MS"/>
                <a:cs typeface="Comic Sans MS"/>
                <a:sym typeface="Comic Sans MS"/>
              </a:rPr>
              <a:t>Take it in turns                       When a player...       </a:t>
            </a:r>
            <a:endParaRPr sz="1900">
              <a:latin typeface="Comic Sans MS"/>
              <a:ea typeface="Comic Sans MS"/>
              <a:cs typeface="Comic Sans MS"/>
              <a:sym typeface="Comic Sans MS"/>
            </a:endParaRPr>
          </a:p>
          <a:p>
            <a:pPr marL="0" lvl="0" indent="0" algn="l" rtl="0">
              <a:spcBef>
                <a:spcPts val="0"/>
              </a:spcBef>
              <a:spcAft>
                <a:spcPts val="0"/>
              </a:spcAft>
              <a:buNone/>
            </a:pPr>
            <a:r>
              <a:rPr lang="en" sz="1900">
                <a:latin typeface="Comic Sans MS"/>
                <a:ea typeface="Comic Sans MS"/>
                <a:cs typeface="Comic Sans MS"/>
                <a:sym typeface="Comic Sans MS"/>
              </a:rPr>
              <a:t>  </a:t>
            </a:r>
            <a:endParaRPr sz="1900">
              <a:latin typeface="Comic Sans MS"/>
              <a:ea typeface="Comic Sans MS"/>
              <a:cs typeface="Comic Sans MS"/>
              <a:sym typeface="Comic Sans MS"/>
            </a:endParaRPr>
          </a:p>
          <a:p>
            <a:pPr marL="0" lvl="0" indent="0" algn="l" rtl="0">
              <a:spcBef>
                <a:spcPts val="0"/>
              </a:spcBef>
              <a:spcAft>
                <a:spcPts val="0"/>
              </a:spcAft>
              <a:buNone/>
            </a:pPr>
            <a:r>
              <a:rPr lang="en" sz="1900">
                <a:latin typeface="Comic Sans MS"/>
                <a:ea typeface="Comic Sans MS"/>
                <a:cs typeface="Comic Sans MS"/>
                <a:sym typeface="Comic Sans MS"/>
              </a:rPr>
              <a:t>move forward                         move  backwards</a:t>
            </a: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r>
              <a:rPr lang="en" sz="1900">
                <a:latin typeface="Comic Sans MS"/>
                <a:ea typeface="Comic Sans MS"/>
                <a:cs typeface="Comic Sans MS"/>
                <a:sym typeface="Comic Sans MS"/>
              </a:rPr>
              <a:t>Roll the dice                            set a timer</a:t>
            </a:r>
            <a:endParaRPr sz="1900">
              <a:latin typeface="Comic Sans MS"/>
              <a:ea typeface="Comic Sans MS"/>
              <a:cs typeface="Comic Sans MS"/>
              <a:sym typeface="Comic Sans M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8"/>
          <p:cNvSpPr txBox="1"/>
          <p:nvPr/>
        </p:nvSpPr>
        <p:spPr>
          <a:xfrm>
            <a:off x="408100" y="1941025"/>
            <a:ext cx="8084700" cy="3000000"/>
          </a:xfrm>
          <a:prstGeom prst="rect">
            <a:avLst/>
          </a:prstGeom>
          <a:noFill/>
          <a:ln>
            <a:noFill/>
          </a:ln>
        </p:spPr>
        <p:txBody>
          <a:bodyPr spcFirstLastPara="1" wrap="square" lIns="91425" tIns="91425" rIns="91425" bIns="91425" anchor="t" anchorCtr="0">
            <a:noAutofit/>
          </a:bodyPr>
          <a:lstStyle/>
          <a:p>
            <a:pPr marL="0" lvl="0" indent="-228600" algn="l" rtl="0">
              <a:lnSpc>
                <a:spcPct val="115000"/>
              </a:lnSpc>
              <a:spcBef>
                <a:spcPts val="1200"/>
              </a:spcBef>
              <a:spcAft>
                <a:spcPts val="0"/>
              </a:spcAft>
              <a:buNone/>
            </a:pPr>
            <a:r>
              <a:rPr lang="en" sz="2600">
                <a:solidFill>
                  <a:schemeClr val="dk1"/>
                </a:solidFill>
                <a:latin typeface="Trebuchet MS"/>
                <a:ea typeface="Trebuchet MS"/>
                <a:cs typeface="Trebuchet MS"/>
                <a:sym typeface="Trebuchet MS"/>
              </a:rPr>
              <a:t>·</a:t>
            </a:r>
            <a:r>
              <a:rPr lang="en" sz="2500">
                <a:solidFill>
                  <a:schemeClr val="dk1"/>
                </a:solidFill>
                <a:latin typeface="Trebuchet MS"/>
                <a:ea typeface="Trebuchet MS"/>
                <a:cs typeface="Trebuchet MS"/>
                <a:sym typeface="Trebuchet MS"/>
              </a:rPr>
              <a:t>     </a:t>
            </a:r>
            <a:r>
              <a:rPr lang="en" sz="2500">
                <a:solidFill>
                  <a:srgbClr val="20124D"/>
                </a:solidFill>
                <a:latin typeface="Trebuchet MS"/>
                <a:ea typeface="Trebuchet MS"/>
                <a:cs typeface="Trebuchet MS"/>
                <a:sym typeface="Trebuchet MS"/>
              </a:rPr>
              <a:t>     </a:t>
            </a:r>
            <a:r>
              <a:rPr lang="en" sz="2600">
                <a:solidFill>
                  <a:srgbClr val="20124D"/>
                </a:solidFill>
                <a:latin typeface="Trebuchet MS"/>
                <a:ea typeface="Trebuchet MS"/>
                <a:cs typeface="Trebuchet MS"/>
                <a:sym typeface="Trebuchet MS"/>
              </a:rPr>
              <a:t>Did you enjoy the game?</a:t>
            </a:r>
            <a:endParaRPr sz="2600">
              <a:solidFill>
                <a:srgbClr val="20124D"/>
              </a:solidFill>
              <a:latin typeface="Trebuchet MS"/>
              <a:ea typeface="Trebuchet MS"/>
              <a:cs typeface="Trebuchet MS"/>
              <a:sym typeface="Trebuchet MS"/>
            </a:endParaRPr>
          </a:p>
          <a:p>
            <a:pPr marL="0" lvl="0" indent="-228600" algn="l" rtl="0">
              <a:lnSpc>
                <a:spcPct val="115000"/>
              </a:lnSpc>
              <a:spcBef>
                <a:spcPts val="1200"/>
              </a:spcBef>
              <a:spcAft>
                <a:spcPts val="0"/>
              </a:spcAft>
              <a:buNone/>
            </a:pPr>
            <a:r>
              <a:rPr lang="en" sz="2600">
                <a:solidFill>
                  <a:srgbClr val="20124D"/>
                </a:solidFill>
                <a:latin typeface="Trebuchet MS"/>
                <a:ea typeface="Trebuchet MS"/>
                <a:cs typeface="Trebuchet MS"/>
                <a:sym typeface="Trebuchet MS"/>
              </a:rPr>
              <a:t>·</a:t>
            </a:r>
            <a:r>
              <a:rPr lang="en" sz="2500">
                <a:solidFill>
                  <a:srgbClr val="20124D"/>
                </a:solidFill>
                <a:latin typeface="Trebuchet MS"/>
                <a:ea typeface="Trebuchet MS"/>
                <a:cs typeface="Trebuchet MS"/>
                <a:sym typeface="Trebuchet MS"/>
              </a:rPr>
              <a:t>          </a:t>
            </a:r>
            <a:r>
              <a:rPr lang="en" sz="2600">
                <a:solidFill>
                  <a:srgbClr val="20124D"/>
                </a:solidFill>
                <a:latin typeface="Trebuchet MS"/>
                <a:ea typeface="Trebuchet MS"/>
                <a:cs typeface="Trebuchet MS"/>
                <a:sym typeface="Trebuchet MS"/>
              </a:rPr>
              <a:t>Do you like the design?</a:t>
            </a:r>
            <a:endParaRPr sz="2600">
              <a:solidFill>
                <a:srgbClr val="20124D"/>
              </a:solidFill>
              <a:latin typeface="Trebuchet MS"/>
              <a:ea typeface="Trebuchet MS"/>
              <a:cs typeface="Trebuchet MS"/>
              <a:sym typeface="Trebuchet MS"/>
            </a:endParaRPr>
          </a:p>
          <a:p>
            <a:pPr marL="0" lvl="0" indent="-228600" algn="l" rtl="0">
              <a:lnSpc>
                <a:spcPct val="115000"/>
              </a:lnSpc>
              <a:spcBef>
                <a:spcPts val="1200"/>
              </a:spcBef>
              <a:spcAft>
                <a:spcPts val="0"/>
              </a:spcAft>
              <a:buNone/>
            </a:pPr>
            <a:r>
              <a:rPr lang="en" sz="2600">
                <a:solidFill>
                  <a:srgbClr val="20124D"/>
                </a:solidFill>
                <a:latin typeface="Trebuchet MS"/>
                <a:ea typeface="Trebuchet MS"/>
                <a:cs typeface="Trebuchet MS"/>
                <a:sym typeface="Trebuchet MS"/>
              </a:rPr>
              <a:t>·</a:t>
            </a:r>
            <a:r>
              <a:rPr lang="en" sz="2500">
                <a:solidFill>
                  <a:srgbClr val="20124D"/>
                </a:solidFill>
                <a:latin typeface="Trebuchet MS"/>
                <a:ea typeface="Trebuchet MS"/>
                <a:cs typeface="Trebuchet MS"/>
                <a:sym typeface="Trebuchet MS"/>
              </a:rPr>
              <a:t>          </a:t>
            </a:r>
            <a:r>
              <a:rPr lang="en" sz="2600">
                <a:solidFill>
                  <a:srgbClr val="20124D"/>
                </a:solidFill>
                <a:latin typeface="Trebuchet MS"/>
                <a:ea typeface="Trebuchet MS"/>
                <a:cs typeface="Trebuchet MS"/>
                <a:sym typeface="Trebuchet MS"/>
              </a:rPr>
              <a:t>Were the instructions easy to follow?</a:t>
            </a:r>
            <a:endParaRPr sz="2600">
              <a:solidFill>
                <a:srgbClr val="20124D"/>
              </a:solidFill>
              <a:latin typeface="Trebuchet MS"/>
              <a:ea typeface="Trebuchet MS"/>
              <a:cs typeface="Trebuchet MS"/>
              <a:sym typeface="Trebuchet MS"/>
            </a:endParaRPr>
          </a:p>
          <a:p>
            <a:pPr marL="0" lvl="0" indent="-228600" algn="l" rtl="0">
              <a:lnSpc>
                <a:spcPct val="115000"/>
              </a:lnSpc>
              <a:spcBef>
                <a:spcPts val="1200"/>
              </a:spcBef>
              <a:spcAft>
                <a:spcPts val="1200"/>
              </a:spcAft>
              <a:buNone/>
            </a:pPr>
            <a:r>
              <a:rPr lang="en" sz="2600">
                <a:solidFill>
                  <a:srgbClr val="20124D"/>
                </a:solidFill>
                <a:latin typeface="Trebuchet MS"/>
                <a:ea typeface="Trebuchet MS"/>
                <a:cs typeface="Trebuchet MS"/>
                <a:sym typeface="Trebuchet MS"/>
              </a:rPr>
              <a:t>·</a:t>
            </a:r>
            <a:r>
              <a:rPr lang="en" sz="2500">
                <a:solidFill>
                  <a:srgbClr val="20124D"/>
                </a:solidFill>
                <a:latin typeface="Trebuchet MS"/>
                <a:ea typeface="Trebuchet MS"/>
                <a:cs typeface="Trebuchet MS"/>
                <a:sym typeface="Trebuchet MS"/>
              </a:rPr>
              <a:t>          </a:t>
            </a:r>
            <a:r>
              <a:rPr lang="en" sz="2600">
                <a:solidFill>
                  <a:srgbClr val="20124D"/>
                </a:solidFill>
                <a:latin typeface="Trebuchet MS"/>
                <a:ea typeface="Trebuchet MS"/>
                <a:cs typeface="Trebuchet MS"/>
                <a:sym typeface="Trebuchet MS"/>
              </a:rPr>
              <a:t>Did you have all the equipment you needed?</a:t>
            </a:r>
            <a:endParaRPr sz="2600">
              <a:solidFill>
                <a:srgbClr val="20124D"/>
              </a:solidFill>
              <a:latin typeface="Trebuchet MS"/>
              <a:ea typeface="Trebuchet MS"/>
              <a:cs typeface="Trebuchet MS"/>
              <a:sym typeface="Trebuchet MS"/>
            </a:endParaRPr>
          </a:p>
        </p:txBody>
      </p:sp>
      <p:sp>
        <p:nvSpPr>
          <p:cNvPr id="255" name="Google Shape;255;p38"/>
          <p:cNvSpPr txBox="1"/>
          <p:nvPr/>
        </p:nvSpPr>
        <p:spPr>
          <a:xfrm>
            <a:off x="338800" y="308000"/>
            <a:ext cx="8408100" cy="104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1C4587"/>
                </a:solidFill>
                <a:latin typeface="Trebuchet MS"/>
                <a:ea typeface="Trebuchet MS"/>
                <a:cs typeface="Trebuchet MS"/>
                <a:sym typeface="Trebuchet MS"/>
              </a:rPr>
              <a:t>Now you have finished your board game, why not try it out with someone at home! You could evaluate the success of the game by asking the following questions. </a:t>
            </a:r>
            <a:endParaRPr sz="2600">
              <a:solidFill>
                <a:srgbClr val="1C4587"/>
              </a:solidFill>
              <a:latin typeface="Trebuchet MS"/>
              <a:ea typeface="Trebuchet MS"/>
              <a:cs typeface="Trebuchet MS"/>
              <a:sym typeface="Trebuchet MS"/>
            </a:endParaRPr>
          </a:p>
        </p:txBody>
      </p:sp>
      <p:pic>
        <p:nvPicPr>
          <p:cNvPr id="256" name="Google Shape;256;p38"/>
          <p:cNvPicPr preferRelativeResize="0"/>
          <p:nvPr/>
        </p:nvPicPr>
        <p:blipFill>
          <a:blip r:embed="rId3">
            <a:alphaModFix/>
          </a:blip>
          <a:stretch>
            <a:fillRect/>
          </a:stretch>
        </p:blipFill>
        <p:spPr>
          <a:xfrm>
            <a:off x="6633449" y="1740849"/>
            <a:ext cx="2390800" cy="14848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39"/>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16.7.20</a:t>
            </a:r>
            <a:endParaRPr sz="3000">
              <a:latin typeface="Poppins"/>
              <a:ea typeface="Poppins"/>
              <a:cs typeface="Poppins"/>
              <a:sym typeface="Poppins"/>
            </a:endParaRPr>
          </a:p>
        </p:txBody>
      </p:sp>
      <p:sp>
        <p:nvSpPr>
          <p:cNvPr id="262" name="Google Shape;262;p39"/>
          <p:cNvSpPr txBox="1"/>
          <p:nvPr/>
        </p:nvSpPr>
        <p:spPr>
          <a:xfrm>
            <a:off x="510325" y="2511350"/>
            <a:ext cx="2376900" cy="2559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½ of 120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½ of 50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⅓ of 75</a:t>
            </a:r>
            <a:r>
              <a:rPr lang="en" sz="2400" dirty="0">
                <a:solidFill>
                  <a:schemeClr val="dk1"/>
                </a:solidFill>
              </a:rPr>
              <a:t>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80</a:t>
            </a:r>
            <a:r>
              <a:rPr lang="en" sz="2400" dirty="0">
                <a:solidFill>
                  <a:schemeClr val="dk1"/>
                </a:solidFill>
              </a:rPr>
              <a:t> </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⅔ of </a:t>
            </a:r>
            <a:r>
              <a:rPr lang="en" sz="2400" dirty="0">
                <a:solidFill>
                  <a:schemeClr val="dk1"/>
                </a:solidFill>
              </a:rPr>
              <a:t>60 = </a:t>
            </a:r>
            <a:endParaRPr sz="2400" dirty="0"/>
          </a:p>
        </p:txBody>
      </p:sp>
      <p:sp>
        <p:nvSpPr>
          <p:cNvPr id="263" name="Google Shape;263;p39"/>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264" name="Google Shape;264;p39"/>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265" name="Google Shape;265;p39"/>
          <p:cNvGrpSpPr/>
          <p:nvPr/>
        </p:nvGrpSpPr>
        <p:grpSpPr>
          <a:xfrm>
            <a:off x="161175" y="1820825"/>
            <a:ext cx="993900" cy="644700"/>
            <a:chOff x="577475" y="1530975"/>
            <a:chExt cx="993900" cy="644700"/>
          </a:xfrm>
        </p:grpSpPr>
        <p:sp>
          <p:nvSpPr>
            <p:cNvPr id="266" name="Google Shape;266;p39"/>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67" name="Google Shape;267;p39"/>
            <p:cNvCxnSpPr>
              <a:stCxn id="266" idx="0"/>
              <a:endCxn id="266"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268" name="Google Shape;268;p39"/>
          <p:cNvGrpSpPr/>
          <p:nvPr/>
        </p:nvGrpSpPr>
        <p:grpSpPr>
          <a:xfrm>
            <a:off x="1307350" y="1820825"/>
            <a:ext cx="993900" cy="644700"/>
            <a:chOff x="1307350" y="1439825"/>
            <a:chExt cx="993900" cy="644700"/>
          </a:xfrm>
        </p:grpSpPr>
        <p:grpSp>
          <p:nvGrpSpPr>
            <p:cNvPr id="269" name="Google Shape;269;p39"/>
            <p:cNvGrpSpPr/>
            <p:nvPr/>
          </p:nvGrpSpPr>
          <p:grpSpPr>
            <a:xfrm>
              <a:off x="1307350" y="1439825"/>
              <a:ext cx="993900" cy="644700"/>
              <a:chOff x="577475" y="1530975"/>
              <a:chExt cx="993900" cy="644700"/>
            </a:xfrm>
          </p:grpSpPr>
          <p:sp>
            <p:nvSpPr>
              <p:cNvPr id="270" name="Google Shape;270;p39"/>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1" name="Google Shape;271;p39"/>
              <p:cNvCxnSpPr>
                <a:stCxn id="270" idx="0"/>
                <a:endCxn id="270"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72" name="Google Shape;272;p39"/>
            <p:cNvCxnSpPr>
              <a:stCxn id="270" idx="1"/>
              <a:endCxn id="270"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273" name="Google Shape;273;p39"/>
          <p:cNvGrpSpPr/>
          <p:nvPr/>
        </p:nvGrpSpPr>
        <p:grpSpPr>
          <a:xfrm>
            <a:off x="2543550" y="1820825"/>
            <a:ext cx="993900" cy="644700"/>
            <a:chOff x="2543550" y="1439825"/>
            <a:chExt cx="993900" cy="644700"/>
          </a:xfrm>
        </p:grpSpPr>
        <p:grpSp>
          <p:nvGrpSpPr>
            <p:cNvPr id="274" name="Google Shape;274;p39"/>
            <p:cNvGrpSpPr/>
            <p:nvPr/>
          </p:nvGrpSpPr>
          <p:grpSpPr>
            <a:xfrm>
              <a:off x="2543550" y="1439825"/>
              <a:ext cx="993900" cy="644700"/>
              <a:chOff x="577475" y="1530975"/>
              <a:chExt cx="993900" cy="644700"/>
            </a:xfrm>
          </p:grpSpPr>
          <p:sp>
            <p:nvSpPr>
              <p:cNvPr id="275" name="Google Shape;275;p39"/>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6" name="Google Shape;276;p39"/>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77" name="Google Shape;277;p39"/>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sp>
        <p:nvSpPr>
          <p:cNvPr id="278" name="Google Shape;278;p39"/>
          <p:cNvSpPr txBox="1"/>
          <p:nvPr/>
        </p:nvSpPr>
        <p:spPr>
          <a:xfrm>
            <a:off x="4042275" y="792350"/>
            <a:ext cx="4995900" cy="89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Write two numbers </a:t>
            </a:r>
            <a:r>
              <a:rPr lang="en" sz="1600" b="1"/>
              <a:t>greater than 20</a:t>
            </a:r>
            <a:r>
              <a:rPr lang="en" sz="1600"/>
              <a:t> to make this calculation correct.</a:t>
            </a:r>
            <a:endParaRPr sz="16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79" name="Google Shape;279;p39"/>
          <p:cNvSpPr/>
          <p:nvPr/>
        </p:nvSpPr>
        <p:spPr>
          <a:xfrm>
            <a:off x="4324300" y="1571250"/>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9"/>
          <p:cNvSpPr/>
          <p:nvPr/>
        </p:nvSpPr>
        <p:spPr>
          <a:xfrm>
            <a:off x="6047950" y="1571250"/>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9"/>
          <p:cNvSpPr txBox="1"/>
          <p:nvPr/>
        </p:nvSpPr>
        <p:spPr>
          <a:xfrm>
            <a:off x="5546650" y="1414475"/>
            <a:ext cx="5775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a:t>
            </a:r>
            <a:endParaRPr sz="5000"/>
          </a:p>
        </p:txBody>
      </p:sp>
      <p:sp>
        <p:nvSpPr>
          <p:cNvPr id="282" name="Google Shape;282;p39"/>
          <p:cNvSpPr txBox="1"/>
          <p:nvPr/>
        </p:nvSpPr>
        <p:spPr>
          <a:xfrm>
            <a:off x="7146850" y="1490675"/>
            <a:ext cx="16764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 2</a:t>
            </a:r>
            <a:endParaRPr sz="5000"/>
          </a:p>
        </p:txBody>
      </p:sp>
      <p:sp>
        <p:nvSpPr>
          <p:cNvPr id="283" name="Google Shape;283;p39"/>
          <p:cNvSpPr txBox="1"/>
          <p:nvPr/>
        </p:nvSpPr>
        <p:spPr>
          <a:xfrm>
            <a:off x="4100650" y="2654350"/>
            <a:ext cx="4995900" cy="89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Write two numbers </a:t>
            </a:r>
            <a:r>
              <a:rPr lang="en" sz="1600" b="1"/>
              <a:t>less than 20</a:t>
            </a:r>
            <a:r>
              <a:rPr lang="en" sz="1600"/>
              <a:t> to make this calculation correct.</a:t>
            </a:r>
            <a:endParaRPr sz="16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84" name="Google Shape;284;p39"/>
          <p:cNvSpPr/>
          <p:nvPr/>
        </p:nvSpPr>
        <p:spPr>
          <a:xfrm>
            <a:off x="4234950" y="3379575"/>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9"/>
          <p:cNvSpPr/>
          <p:nvPr/>
        </p:nvSpPr>
        <p:spPr>
          <a:xfrm>
            <a:off x="5958600" y="3379575"/>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9"/>
          <p:cNvSpPr txBox="1"/>
          <p:nvPr/>
        </p:nvSpPr>
        <p:spPr>
          <a:xfrm>
            <a:off x="5457300" y="3222800"/>
            <a:ext cx="5775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a:t>
            </a:r>
            <a:endParaRPr sz="5000"/>
          </a:p>
        </p:txBody>
      </p:sp>
      <p:sp>
        <p:nvSpPr>
          <p:cNvPr id="287" name="Google Shape;287;p39"/>
          <p:cNvSpPr txBox="1"/>
          <p:nvPr/>
        </p:nvSpPr>
        <p:spPr>
          <a:xfrm>
            <a:off x="7057500" y="3299000"/>
            <a:ext cx="16764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 9</a:t>
            </a:r>
            <a:endParaRPr sz="5000"/>
          </a:p>
        </p:txBody>
      </p:sp>
      <p:sp>
        <p:nvSpPr>
          <p:cNvPr id="288" name="Google Shape;288;p39"/>
          <p:cNvSpPr/>
          <p:nvPr/>
        </p:nvSpPr>
        <p:spPr>
          <a:xfrm>
            <a:off x="7057500" y="4364600"/>
            <a:ext cx="2005200" cy="778800"/>
          </a:xfrm>
          <a:prstGeom prst="wedgeEllipseCallout">
            <a:avLst>
              <a:gd name="adj1" fmla="val -40973"/>
              <a:gd name="adj2" fmla="val -7241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How many answers can you find?</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40"/>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a:solidFill>
                  <a:srgbClr val="FF0000"/>
                </a:solidFill>
                <a:latin typeface="Poppins"/>
                <a:ea typeface="Poppins"/>
                <a:cs typeface="Poppins"/>
                <a:sym typeface="Poppins"/>
              </a:rPr>
              <a:t>Answers</a:t>
            </a:r>
            <a:r>
              <a:rPr lang="en" sz="3000">
                <a:latin typeface="Poppins"/>
                <a:ea typeface="Poppins"/>
                <a:cs typeface="Poppins"/>
                <a:sym typeface="Poppins"/>
              </a:rPr>
              <a:t>               16.7.20</a:t>
            </a:r>
            <a:endParaRPr sz="3000">
              <a:latin typeface="Poppins"/>
              <a:ea typeface="Poppins"/>
              <a:cs typeface="Poppins"/>
              <a:sym typeface="Poppins"/>
            </a:endParaRPr>
          </a:p>
        </p:txBody>
      </p:sp>
      <p:sp>
        <p:nvSpPr>
          <p:cNvPr id="294" name="Google Shape;294;p40"/>
          <p:cNvSpPr txBox="1"/>
          <p:nvPr/>
        </p:nvSpPr>
        <p:spPr>
          <a:xfrm>
            <a:off x="510325" y="2511350"/>
            <a:ext cx="3236100" cy="2559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½ of 120 = </a:t>
            </a:r>
            <a:r>
              <a:rPr lang="en" sz="2400" dirty="0">
                <a:solidFill>
                  <a:srgbClr val="FF0000"/>
                </a:solidFill>
              </a:rPr>
              <a:t>60</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½ of 50 = </a:t>
            </a:r>
            <a:r>
              <a:rPr lang="en" sz="2400" dirty="0">
                <a:solidFill>
                  <a:srgbClr val="FF0000"/>
                </a:solidFill>
              </a:rPr>
              <a:t>25</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⅓ of 75</a:t>
            </a:r>
            <a:r>
              <a:rPr lang="en" sz="2400" dirty="0">
                <a:solidFill>
                  <a:schemeClr val="dk1"/>
                </a:solidFill>
              </a:rPr>
              <a:t> = </a:t>
            </a:r>
            <a:r>
              <a:rPr lang="en" sz="2400" dirty="0">
                <a:solidFill>
                  <a:srgbClr val="FF0000"/>
                </a:solidFill>
              </a:rPr>
              <a:t>25</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80</a:t>
            </a:r>
            <a:r>
              <a:rPr lang="en" sz="2400" dirty="0">
                <a:solidFill>
                  <a:schemeClr val="dk1"/>
                </a:solidFill>
              </a:rPr>
              <a:t> </a:t>
            </a:r>
            <a:r>
              <a:rPr lang="en" sz="2400" dirty="0"/>
              <a:t>=  </a:t>
            </a:r>
            <a:r>
              <a:rPr lang="en" sz="2400" dirty="0">
                <a:solidFill>
                  <a:srgbClr val="FF0000"/>
                </a:solidFill>
              </a:rPr>
              <a:t>60</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⅔ of </a:t>
            </a:r>
            <a:r>
              <a:rPr lang="en" sz="2400" dirty="0">
                <a:solidFill>
                  <a:schemeClr val="dk1"/>
                </a:solidFill>
              </a:rPr>
              <a:t>60 = </a:t>
            </a:r>
            <a:r>
              <a:rPr lang="en" sz="2400" dirty="0">
                <a:solidFill>
                  <a:srgbClr val="FF0000"/>
                </a:solidFill>
              </a:rPr>
              <a:t>40</a:t>
            </a:r>
            <a:endParaRPr sz="2400" dirty="0">
              <a:solidFill>
                <a:srgbClr val="FF0000"/>
              </a:solidFill>
            </a:endParaRPr>
          </a:p>
        </p:txBody>
      </p:sp>
      <p:sp>
        <p:nvSpPr>
          <p:cNvPr id="295" name="Google Shape;295;p40"/>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296" name="Google Shape;296;p40"/>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297" name="Google Shape;297;p40"/>
          <p:cNvGrpSpPr/>
          <p:nvPr/>
        </p:nvGrpSpPr>
        <p:grpSpPr>
          <a:xfrm>
            <a:off x="161175" y="1820825"/>
            <a:ext cx="993900" cy="644700"/>
            <a:chOff x="577475" y="1530975"/>
            <a:chExt cx="993900" cy="644700"/>
          </a:xfrm>
        </p:grpSpPr>
        <p:sp>
          <p:nvSpPr>
            <p:cNvPr id="298" name="Google Shape;298;p40"/>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99" name="Google Shape;299;p40"/>
            <p:cNvCxnSpPr>
              <a:stCxn id="298" idx="0"/>
              <a:endCxn id="298"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300" name="Google Shape;300;p40"/>
          <p:cNvGrpSpPr/>
          <p:nvPr/>
        </p:nvGrpSpPr>
        <p:grpSpPr>
          <a:xfrm>
            <a:off x="1307350" y="1820825"/>
            <a:ext cx="993900" cy="644700"/>
            <a:chOff x="1307350" y="1439825"/>
            <a:chExt cx="993900" cy="644700"/>
          </a:xfrm>
        </p:grpSpPr>
        <p:grpSp>
          <p:nvGrpSpPr>
            <p:cNvPr id="301" name="Google Shape;301;p40"/>
            <p:cNvGrpSpPr/>
            <p:nvPr/>
          </p:nvGrpSpPr>
          <p:grpSpPr>
            <a:xfrm>
              <a:off x="1307350" y="1439825"/>
              <a:ext cx="993900" cy="644700"/>
              <a:chOff x="577475" y="1530975"/>
              <a:chExt cx="993900" cy="644700"/>
            </a:xfrm>
          </p:grpSpPr>
          <p:sp>
            <p:nvSpPr>
              <p:cNvPr id="302" name="Google Shape;302;p40"/>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03" name="Google Shape;303;p40"/>
              <p:cNvCxnSpPr>
                <a:stCxn id="302" idx="0"/>
                <a:endCxn id="302"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304" name="Google Shape;304;p40"/>
            <p:cNvCxnSpPr>
              <a:stCxn id="302" idx="1"/>
              <a:endCxn id="302"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305" name="Google Shape;305;p40"/>
          <p:cNvGrpSpPr/>
          <p:nvPr/>
        </p:nvGrpSpPr>
        <p:grpSpPr>
          <a:xfrm>
            <a:off x="2543550" y="1820825"/>
            <a:ext cx="993900" cy="644700"/>
            <a:chOff x="2543550" y="1439825"/>
            <a:chExt cx="993900" cy="644700"/>
          </a:xfrm>
        </p:grpSpPr>
        <p:grpSp>
          <p:nvGrpSpPr>
            <p:cNvPr id="306" name="Google Shape;306;p40"/>
            <p:cNvGrpSpPr/>
            <p:nvPr/>
          </p:nvGrpSpPr>
          <p:grpSpPr>
            <a:xfrm>
              <a:off x="2543550" y="1439825"/>
              <a:ext cx="993900" cy="644700"/>
              <a:chOff x="577475" y="1530975"/>
              <a:chExt cx="993900" cy="644700"/>
            </a:xfrm>
          </p:grpSpPr>
          <p:sp>
            <p:nvSpPr>
              <p:cNvPr id="307" name="Google Shape;307;p40"/>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08" name="Google Shape;308;p40"/>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309" name="Google Shape;309;p40"/>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sp>
        <p:nvSpPr>
          <p:cNvPr id="310" name="Google Shape;310;p40"/>
          <p:cNvSpPr txBox="1"/>
          <p:nvPr/>
        </p:nvSpPr>
        <p:spPr>
          <a:xfrm>
            <a:off x="4042275" y="792350"/>
            <a:ext cx="4995900" cy="89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Write two numbers </a:t>
            </a:r>
            <a:r>
              <a:rPr lang="en" sz="1600" b="1"/>
              <a:t>greater than 20</a:t>
            </a:r>
            <a:r>
              <a:rPr lang="en" sz="1600"/>
              <a:t> to make this calculation correct.</a:t>
            </a:r>
            <a:endParaRPr sz="16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11" name="Google Shape;311;p40"/>
          <p:cNvSpPr/>
          <p:nvPr/>
        </p:nvSpPr>
        <p:spPr>
          <a:xfrm>
            <a:off x="4324300" y="1571250"/>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3200">
                <a:solidFill>
                  <a:srgbClr val="FF0000"/>
                </a:solidFill>
              </a:rPr>
              <a:t>32</a:t>
            </a:r>
            <a:endParaRPr sz="3200">
              <a:solidFill>
                <a:srgbClr val="FF0000"/>
              </a:solidFill>
            </a:endParaRPr>
          </a:p>
        </p:txBody>
      </p:sp>
      <p:sp>
        <p:nvSpPr>
          <p:cNvPr id="312" name="Google Shape;312;p40"/>
          <p:cNvSpPr/>
          <p:nvPr/>
        </p:nvSpPr>
        <p:spPr>
          <a:xfrm>
            <a:off x="6047950" y="1571250"/>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3200">
                <a:solidFill>
                  <a:srgbClr val="FF0000"/>
                </a:solidFill>
              </a:rPr>
              <a:t>30</a:t>
            </a:r>
            <a:endParaRPr sz="3200">
              <a:solidFill>
                <a:srgbClr val="FF0000"/>
              </a:solidFill>
            </a:endParaRPr>
          </a:p>
        </p:txBody>
      </p:sp>
      <p:sp>
        <p:nvSpPr>
          <p:cNvPr id="313" name="Google Shape;313;p40"/>
          <p:cNvSpPr txBox="1"/>
          <p:nvPr/>
        </p:nvSpPr>
        <p:spPr>
          <a:xfrm>
            <a:off x="5546650" y="1414475"/>
            <a:ext cx="5775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a:t>
            </a:r>
            <a:endParaRPr sz="5000"/>
          </a:p>
        </p:txBody>
      </p:sp>
      <p:sp>
        <p:nvSpPr>
          <p:cNvPr id="314" name="Google Shape;314;p40"/>
          <p:cNvSpPr txBox="1"/>
          <p:nvPr/>
        </p:nvSpPr>
        <p:spPr>
          <a:xfrm>
            <a:off x="7146850" y="1490675"/>
            <a:ext cx="16764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 2</a:t>
            </a:r>
            <a:endParaRPr sz="5000"/>
          </a:p>
        </p:txBody>
      </p:sp>
      <p:sp>
        <p:nvSpPr>
          <p:cNvPr id="315" name="Google Shape;315;p40"/>
          <p:cNvSpPr txBox="1"/>
          <p:nvPr/>
        </p:nvSpPr>
        <p:spPr>
          <a:xfrm>
            <a:off x="4100650" y="2654350"/>
            <a:ext cx="4995900" cy="89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Write two numbers </a:t>
            </a:r>
            <a:r>
              <a:rPr lang="en" sz="1600" b="1"/>
              <a:t>less than 20</a:t>
            </a:r>
            <a:r>
              <a:rPr lang="en" sz="1600"/>
              <a:t> to make this calculation correct.</a:t>
            </a:r>
            <a:endParaRPr sz="16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16" name="Google Shape;316;p40"/>
          <p:cNvSpPr/>
          <p:nvPr/>
        </p:nvSpPr>
        <p:spPr>
          <a:xfrm>
            <a:off x="4234950" y="3379575"/>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40"/>
          <p:cNvSpPr/>
          <p:nvPr/>
        </p:nvSpPr>
        <p:spPr>
          <a:xfrm>
            <a:off x="5958600" y="3379575"/>
            <a:ext cx="1101300" cy="77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40"/>
          <p:cNvSpPr txBox="1"/>
          <p:nvPr/>
        </p:nvSpPr>
        <p:spPr>
          <a:xfrm>
            <a:off x="5457300" y="3222800"/>
            <a:ext cx="5775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a:t>
            </a:r>
            <a:endParaRPr sz="5000"/>
          </a:p>
        </p:txBody>
      </p:sp>
      <p:sp>
        <p:nvSpPr>
          <p:cNvPr id="319" name="Google Shape;319;p40"/>
          <p:cNvSpPr txBox="1"/>
          <p:nvPr/>
        </p:nvSpPr>
        <p:spPr>
          <a:xfrm>
            <a:off x="7057500" y="3299000"/>
            <a:ext cx="16764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t>= 9</a:t>
            </a:r>
            <a:endParaRPr sz="5000"/>
          </a:p>
        </p:txBody>
      </p:sp>
      <p:sp>
        <p:nvSpPr>
          <p:cNvPr id="320" name="Google Shape;320;p40"/>
          <p:cNvSpPr txBox="1"/>
          <p:nvPr/>
        </p:nvSpPr>
        <p:spPr>
          <a:xfrm>
            <a:off x="6047950" y="1025075"/>
            <a:ext cx="3060300" cy="38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rgbClr val="FF0000"/>
                </a:solidFill>
              </a:rPr>
              <a:t>Accept any numbers above 20 with a difference of 2. </a:t>
            </a:r>
            <a:endParaRPr b="1">
              <a:solidFill>
                <a:srgbClr val="FF0000"/>
              </a:solidFill>
            </a:endParaRPr>
          </a:p>
        </p:txBody>
      </p:sp>
      <p:sp>
        <p:nvSpPr>
          <p:cNvPr id="321" name="Google Shape;321;p40"/>
          <p:cNvSpPr txBox="1"/>
          <p:nvPr/>
        </p:nvSpPr>
        <p:spPr>
          <a:xfrm>
            <a:off x="4182171" y="4087100"/>
            <a:ext cx="16764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a:solidFill>
                  <a:srgbClr val="FF0000"/>
                </a:solidFill>
              </a:rPr>
              <a:t>19 - 10 = 9 </a:t>
            </a:r>
            <a:endParaRPr sz="1600" b="1">
              <a:solidFill>
                <a:srgbClr val="FF0000"/>
              </a:solidFill>
            </a:endParaRPr>
          </a:p>
          <a:p>
            <a:pPr marL="0" lvl="0" indent="0" algn="l" rtl="0">
              <a:spcBef>
                <a:spcPts val="0"/>
              </a:spcBef>
              <a:spcAft>
                <a:spcPts val="0"/>
              </a:spcAft>
              <a:buNone/>
            </a:pPr>
            <a:r>
              <a:rPr lang="en" sz="1600" b="1">
                <a:solidFill>
                  <a:srgbClr val="FF0000"/>
                </a:solidFill>
              </a:rPr>
              <a:t>18 - 9 = 9</a:t>
            </a:r>
            <a:endParaRPr sz="1600" b="1">
              <a:solidFill>
                <a:srgbClr val="FF0000"/>
              </a:solidFill>
            </a:endParaRPr>
          </a:p>
          <a:p>
            <a:pPr marL="0" lvl="0" indent="0" algn="l" rtl="0">
              <a:spcBef>
                <a:spcPts val="0"/>
              </a:spcBef>
              <a:spcAft>
                <a:spcPts val="0"/>
              </a:spcAft>
              <a:buNone/>
            </a:pPr>
            <a:r>
              <a:rPr lang="en" sz="1600" b="1">
                <a:solidFill>
                  <a:srgbClr val="FF0000"/>
                </a:solidFill>
              </a:rPr>
              <a:t>17 - 8 = 9</a:t>
            </a:r>
            <a:endParaRPr sz="1600" b="1">
              <a:solidFill>
                <a:srgbClr val="FF0000"/>
              </a:solidFill>
            </a:endParaRPr>
          </a:p>
          <a:p>
            <a:pPr marL="0" lvl="0" indent="0" algn="l" rtl="0">
              <a:spcBef>
                <a:spcPts val="0"/>
              </a:spcBef>
              <a:spcAft>
                <a:spcPts val="0"/>
              </a:spcAft>
              <a:buNone/>
            </a:pPr>
            <a:r>
              <a:rPr lang="en" sz="1600" b="1">
                <a:solidFill>
                  <a:srgbClr val="FF0000"/>
                </a:solidFill>
              </a:rPr>
              <a:t>16 - 7 = 9</a:t>
            </a:r>
            <a:endParaRPr sz="1600" b="1">
              <a:solidFill>
                <a:srgbClr val="FF0000"/>
              </a:solidFill>
            </a:endParaRPr>
          </a:p>
        </p:txBody>
      </p:sp>
      <p:sp>
        <p:nvSpPr>
          <p:cNvPr id="322" name="Google Shape;322;p40"/>
          <p:cNvSpPr txBox="1"/>
          <p:nvPr/>
        </p:nvSpPr>
        <p:spPr>
          <a:xfrm>
            <a:off x="5890971" y="4076025"/>
            <a:ext cx="16764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a:solidFill>
                  <a:srgbClr val="FF0000"/>
                </a:solidFill>
              </a:rPr>
              <a:t>15 - 6 = 9 </a:t>
            </a:r>
            <a:endParaRPr sz="1600" b="1">
              <a:solidFill>
                <a:srgbClr val="FF0000"/>
              </a:solidFill>
            </a:endParaRPr>
          </a:p>
          <a:p>
            <a:pPr marL="0" lvl="0" indent="0" algn="l" rtl="0">
              <a:spcBef>
                <a:spcPts val="0"/>
              </a:spcBef>
              <a:spcAft>
                <a:spcPts val="0"/>
              </a:spcAft>
              <a:buNone/>
            </a:pPr>
            <a:r>
              <a:rPr lang="en" sz="1600" b="1">
                <a:solidFill>
                  <a:srgbClr val="FF0000"/>
                </a:solidFill>
              </a:rPr>
              <a:t>14 - 5 = 9</a:t>
            </a:r>
            <a:endParaRPr sz="1600" b="1">
              <a:solidFill>
                <a:srgbClr val="FF0000"/>
              </a:solidFill>
            </a:endParaRPr>
          </a:p>
          <a:p>
            <a:pPr marL="0" lvl="0" indent="0" algn="l" rtl="0">
              <a:spcBef>
                <a:spcPts val="0"/>
              </a:spcBef>
              <a:spcAft>
                <a:spcPts val="0"/>
              </a:spcAft>
              <a:buNone/>
            </a:pPr>
            <a:r>
              <a:rPr lang="en" sz="1600" b="1">
                <a:solidFill>
                  <a:srgbClr val="FF0000"/>
                </a:solidFill>
              </a:rPr>
              <a:t>13 - 4 = 9</a:t>
            </a:r>
            <a:endParaRPr sz="1600" b="1">
              <a:solidFill>
                <a:srgbClr val="FF0000"/>
              </a:solidFill>
            </a:endParaRPr>
          </a:p>
          <a:p>
            <a:pPr marL="0" lvl="0" indent="0" algn="l" rtl="0">
              <a:spcBef>
                <a:spcPts val="0"/>
              </a:spcBef>
              <a:spcAft>
                <a:spcPts val="0"/>
              </a:spcAft>
              <a:buNone/>
            </a:pPr>
            <a:r>
              <a:rPr lang="en" sz="1600" b="1">
                <a:solidFill>
                  <a:srgbClr val="FF0000"/>
                </a:solidFill>
              </a:rPr>
              <a:t>12 - 3 = 9</a:t>
            </a:r>
            <a:endParaRPr sz="1600" b="1">
              <a:solidFill>
                <a:srgbClr val="FF0000"/>
              </a:solidFill>
            </a:endParaRPr>
          </a:p>
        </p:txBody>
      </p:sp>
      <p:sp>
        <p:nvSpPr>
          <p:cNvPr id="323" name="Google Shape;323;p40"/>
          <p:cNvSpPr txBox="1"/>
          <p:nvPr/>
        </p:nvSpPr>
        <p:spPr>
          <a:xfrm>
            <a:off x="7230171" y="4087100"/>
            <a:ext cx="16764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a:solidFill>
                  <a:srgbClr val="FF0000"/>
                </a:solidFill>
              </a:rPr>
              <a:t>11 - 2 = 9 </a:t>
            </a:r>
            <a:endParaRPr sz="1600" b="1">
              <a:solidFill>
                <a:srgbClr val="FF0000"/>
              </a:solidFill>
            </a:endParaRPr>
          </a:p>
          <a:p>
            <a:pPr marL="0" lvl="0" indent="0" algn="l" rtl="0">
              <a:spcBef>
                <a:spcPts val="0"/>
              </a:spcBef>
              <a:spcAft>
                <a:spcPts val="0"/>
              </a:spcAft>
              <a:buNone/>
            </a:pPr>
            <a:r>
              <a:rPr lang="en" sz="1600" b="1">
                <a:solidFill>
                  <a:srgbClr val="FF0000"/>
                </a:solidFill>
              </a:rPr>
              <a:t>10 - 1 = 9 </a:t>
            </a:r>
            <a:endParaRPr sz="1600" b="1">
              <a:solidFill>
                <a:srgbClr val="FF0000"/>
              </a:solidFill>
            </a:endParaRPr>
          </a:p>
          <a:p>
            <a:pPr marL="0" lvl="0" indent="0" algn="l" rtl="0">
              <a:spcBef>
                <a:spcPts val="0"/>
              </a:spcBef>
              <a:spcAft>
                <a:spcPts val="0"/>
              </a:spcAft>
              <a:buNone/>
            </a:pPr>
            <a:r>
              <a:rPr lang="en" sz="1600" b="1">
                <a:solidFill>
                  <a:srgbClr val="FF0000"/>
                </a:solidFill>
              </a:rPr>
              <a:t>9 - 0 = 9</a:t>
            </a:r>
            <a:endParaRPr sz="1600" b="1">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41"/>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329" name="Google Shape;329;p41"/>
          <p:cNvSpPr/>
          <p:nvPr/>
        </p:nvSpPr>
        <p:spPr>
          <a:xfrm>
            <a:off x="2550488" y="1651775"/>
            <a:ext cx="4103309"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Thursday 16th July</a:t>
            </a:r>
          </a:p>
        </p:txBody>
      </p:sp>
      <p:pic>
        <p:nvPicPr>
          <p:cNvPr id="330" name="Google Shape;330;p41"/>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42"/>
          <p:cNvSpPr txBox="1"/>
          <p:nvPr/>
        </p:nvSpPr>
        <p:spPr>
          <a:xfrm>
            <a:off x="399150" y="1678500"/>
            <a:ext cx="4528800" cy="1786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u="sng">
                <a:solidFill>
                  <a:schemeClr val="hlink"/>
                </a:solidFill>
                <a:hlinkClick r:id="rId3"/>
              </a:rPr>
              <a:t>https://flashmaths.co.uk/viewFlash.php?id=2</a:t>
            </a:r>
            <a:endParaRPr sz="2400"/>
          </a:p>
        </p:txBody>
      </p:sp>
      <p:sp>
        <p:nvSpPr>
          <p:cNvPr id="336" name="Google Shape;336;p42"/>
          <p:cNvSpPr/>
          <p:nvPr/>
        </p:nvSpPr>
        <p:spPr>
          <a:xfrm>
            <a:off x="476150" y="427809"/>
            <a:ext cx="8191710" cy="93137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741B47"/>
                </a:solidFill>
                <a:latin typeface="Arial"/>
              </a:rPr>
              <a:t>Beat the clock!</a:t>
            </a:r>
          </a:p>
        </p:txBody>
      </p:sp>
      <p:pic>
        <p:nvPicPr>
          <p:cNvPr id="337" name="Google Shape;337;p42"/>
          <p:cNvPicPr preferRelativeResize="0"/>
          <p:nvPr/>
        </p:nvPicPr>
        <p:blipFill rotWithShape="1">
          <a:blip r:embed="rId4">
            <a:alphaModFix/>
          </a:blip>
          <a:srcRect l="30334" t="16480" r="31941" b="20011"/>
          <a:stretch/>
        </p:blipFill>
        <p:spPr>
          <a:xfrm>
            <a:off x="5218325" y="1570775"/>
            <a:ext cx="3449526" cy="3264751"/>
          </a:xfrm>
          <a:prstGeom prst="rect">
            <a:avLst/>
          </a:prstGeom>
          <a:noFill/>
          <a:ln>
            <a:noFill/>
          </a:ln>
        </p:spPr>
      </p:pic>
      <p:sp>
        <p:nvSpPr>
          <p:cNvPr id="338" name="Google Shape;338;p42"/>
          <p:cNvSpPr/>
          <p:nvPr/>
        </p:nvSpPr>
        <p:spPr>
          <a:xfrm>
            <a:off x="200200" y="2633350"/>
            <a:ext cx="4542900" cy="2340600"/>
          </a:xfrm>
          <a:prstGeom prst="roundRect">
            <a:avLst>
              <a:gd name="adj" fmla="val 16667"/>
            </a:avLst>
          </a:prstGeom>
          <a:solidFill>
            <a:srgbClr val="674EA7"/>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A4C2F4"/>
                </a:solidFill>
                <a:latin typeface="Trebuchet MS"/>
                <a:ea typeface="Trebuchet MS"/>
                <a:cs typeface="Trebuchet MS"/>
                <a:sym typeface="Trebuchet MS"/>
              </a:rPr>
              <a:t>Choose your times table and race the clock! How many calculations can you answer in the time limit?</a:t>
            </a:r>
            <a:endParaRPr sz="2000">
              <a:solidFill>
                <a:srgbClr val="A4C2F4"/>
              </a:solidFill>
              <a:latin typeface="Trebuchet MS"/>
              <a:ea typeface="Trebuchet MS"/>
              <a:cs typeface="Trebuchet MS"/>
              <a:sym typeface="Trebuchet MS"/>
            </a:endParaRPr>
          </a:p>
          <a:p>
            <a:pPr marL="0" lvl="0" indent="0" algn="l" rtl="0">
              <a:spcBef>
                <a:spcPts val="0"/>
              </a:spcBef>
              <a:spcAft>
                <a:spcPts val="0"/>
              </a:spcAft>
              <a:buNone/>
            </a:pPr>
            <a:r>
              <a:rPr lang="en" sz="2000">
                <a:solidFill>
                  <a:srgbClr val="A4C2F4"/>
                </a:solidFill>
                <a:latin typeface="Trebuchet MS"/>
                <a:ea typeface="Trebuchet MS"/>
                <a:cs typeface="Trebuchet MS"/>
                <a:sym typeface="Trebuchet MS"/>
              </a:rPr>
              <a:t>Try a different times table to the one you used on Tuesday.</a:t>
            </a:r>
            <a:endParaRPr sz="2000">
              <a:solidFill>
                <a:srgbClr val="A4C2F4"/>
              </a:solidFill>
              <a:latin typeface="Trebuchet MS"/>
              <a:ea typeface="Trebuchet MS"/>
              <a:cs typeface="Trebuchet MS"/>
              <a:sym typeface="Trebuchet MS"/>
            </a:endParaRPr>
          </a:p>
          <a:p>
            <a:pPr marL="0" lvl="0" indent="0" algn="l" rtl="0">
              <a:spcBef>
                <a:spcPts val="0"/>
              </a:spcBef>
              <a:spcAft>
                <a:spcPts val="0"/>
              </a:spcAft>
              <a:buNone/>
            </a:pPr>
            <a:r>
              <a:rPr lang="en" sz="2000">
                <a:solidFill>
                  <a:srgbClr val="A4C2F4"/>
                </a:solidFill>
                <a:latin typeface="Trebuchet MS"/>
                <a:ea typeface="Trebuchet MS"/>
                <a:cs typeface="Trebuchet MS"/>
                <a:sym typeface="Trebuchet MS"/>
              </a:rPr>
              <a:t>2’s, 5’s, 10s or even 3’s.</a:t>
            </a:r>
            <a:endParaRPr sz="2000">
              <a:solidFill>
                <a:srgbClr val="A4C2F4"/>
              </a:solidFill>
              <a:latin typeface="Trebuchet MS"/>
              <a:ea typeface="Trebuchet MS"/>
              <a:cs typeface="Trebuchet MS"/>
              <a:sym typeface="Trebuchet M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43"/>
          <p:cNvSpPr txBox="1"/>
          <p:nvPr/>
        </p:nvSpPr>
        <p:spPr>
          <a:xfrm>
            <a:off x="0" y="0"/>
            <a:ext cx="8661900" cy="30000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2800" u="sng">
                <a:solidFill>
                  <a:schemeClr val="dk1"/>
                </a:solidFill>
              </a:rPr>
              <a:t>Guess my number!</a:t>
            </a:r>
            <a:endParaRPr sz="2800" u="sng">
              <a:solidFill>
                <a:schemeClr val="dk1"/>
              </a:solidFill>
            </a:endParaRPr>
          </a:p>
          <a:p>
            <a:pPr marL="0" lvl="0" indent="0" algn="l" rtl="0">
              <a:lnSpc>
                <a:spcPct val="115000"/>
              </a:lnSpc>
              <a:spcBef>
                <a:spcPts val="1200"/>
              </a:spcBef>
              <a:spcAft>
                <a:spcPts val="0"/>
              </a:spcAft>
              <a:buNone/>
            </a:pPr>
            <a:r>
              <a:rPr lang="en" sz="2800">
                <a:solidFill>
                  <a:schemeClr val="dk1"/>
                </a:solidFill>
              </a:rPr>
              <a:t>Take it in turns to think of a number between 1-100, but don’t show anyone else your number. </a:t>
            </a:r>
            <a:endParaRPr sz="2800">
              <a:solidFill>
                <a:schemeClr val="dk1"/>
              </a:solidFill>
            </a:endParaRPr>
          </a:p>
          <a:p>
            <a:pPr marL="0" lvl="0" indent="0" algn="l" rtl="0">
              <a:lnSpc>
                <a:spcPct val="115000"/>
              </a:lnSpc>
              <a:spcBef>
                <a:spcPts val="1200"/>
              </a:spcBef>
              <a:spcAft>
                <a:spcPts val="1200"/>
              </a:spcAft>
              <a:buNone/>
            </a:pPr>
            <a:r>
              <a:rPr lang="en" sz="2800">
                <a:solidFill>
                  <a:schemeClr val="dk1"/>
                </a:solidFill>
              </a:rPr>
              <a:t>Play guess my number by giving people clues about your number but you mustn’t say the number! The vocabulary below might help you with the clues you choose to give. </a:t>
            </a:r>
            <a:endParaRPr sz="2800">
              <a:solidFill>
                <a:schemeClr val="dk1"/>
              </a:solidFill>
            </a:endParaRPr>
          </a:p>
        </p:txBody>
      </p:sp>
      <p:sp>
        <p:nvSpPr>
          <p:cNvPr id="344" name="Google Shape;344;p43"/>
          <p:cNvSpPr/>
          <p:nvPr/>
        </p:nvSpPr>
        <p:spPr>
          <a:xfrm>
            <a:off x="282025" y="3840850"/>
            <a:ext cx="8554500" cy="1128000"/>
          </a:xfrm>
          <a:prstGeom prst="rect">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a:t>odd      even       more than     less than     </a:t>
            </a:r>
            <a:endParaRPr sz="3000"/>
          </a:p>
          <a:p>
            <a:pPr marL="0" lvl="0" indent="0" algn="ctr" rtl="0">
              <a:spcBef>
                <a:spcPts val="0"/>
              </a:spcBef>
              <a:spcAft>
                <a:spcPts val="0"/>
              </a:spcAft>
              <a:buNone/>
            </a:pPr>
            <a:r>
              <a:rPr lang="en" sz="3000"/>
              <a:t>two digit    tens    ones     in between      </a:t>
            </a:r>
            <a:endParaRPr sz="3000"/>
          </a:p>
        </p:txBody>
      </p:sp>
      <p:pic>
        <p:nvPicPr>
          <p:cNvPr id="345" name="Google Shape;345;p43"/>
          <p:cNvPicPr preferRelativeResize="0"/>
          <p:nvPr/>
        </p:nvPicPr>
        <p:blipFill>
          <a:blip r:embed="rId3">
            <a:alphaModFix/>
          </a:blip>
          <a:stretch>
            <a:fillRect/>
          </a:stretch>
        </p:blipFill>
        <p:spPr>
          <a:xfrm>
            <a:off x="8101950" y="94000"/>
            <a:ext cx="1042051" cy="1906998"/>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350" name="Google Shape;350;p44"/>
          <p:cNvPicPr preferRelativeResize="0"/>
          <p:nvPr/>
        </p:nvPicPr>
        <p:blipFill rotWithShape="1">
          <a:blip r:embed="rId3">
            <a:alphaModFix/>
          </a:blip>
          <a:srcRect l="27392" t="21989" r="28052" b="10539"/>
          <a:stretch/>
        </p:blipFill>
        <p:spPr>
          <a:xfrm>
            <a:off x="1605687" y="92400"/>
            <a:ext cx="5932634" cy="5051100"/>
          </a:xfrm>
          <a:prstGeom prst="rect">
            <a:avLst/>
          </a:prstGeom>
          <a:noFill/>
          <a:ln>
            <a:noFill/>
          </a:ln>
        </p:spPr>
      </p:pic>
      <p:pic>
        <p:nvPicPr>
          <p:cNvPr id="351" name="Google Shape;351;p44"/>
          <p:cNvPicPr preferRelativeResize="0"/>
          <p:nvPr/>
        </p:nvPicPr>
        <p:blipFill rotWithShape="1">
          <a:blip r:embed="rId4">
            <a:alphaModFix/>
          </a:blip>
          <a:srcRect l="35212" t="31676" r="59230" b="56260"/>
          <a:stretch/>
        </p:blipFill>
        <p:spPr>
          <a:xfrm>
            <a:off x="352500" y="3578200"/>
            <a:ext cx="1000974" cy="1221450"/>
          </a:xfrm>
          <a:prstGeom prst="rect">
            <a:avLst/>
          </a:prstGeom>
          <a:noFill/>
          <a:ln>
            <a:noFill/>
          </a:ln>
        </p:spPr>
      </p:pic>
      <p:pic>
        <p:nvPicPr>
          <p:cNvPr id="352" name="Google Shape;352;p44"/>
          <p:cNvPicPr preferRelativeResize="0"/>
          <p:nvPr/>
        </p:nvPicPr>
        <p:blipFill rotWithShape="1">
          <a:blip r:embed="rId4">
            <a:alphaModFix/>
          </a:blip>
          <a:srcRect l="64198" t="23670" r="29756" b="56259"/>
          <a:stretch/>
        </p:blipFill>
        <p:spPr>
          <a:xfrm>
            <a:off x="7838463" y="46200"/>
            <a:ext cx="877775" cy="1638324"/>
          </a:xfrm>
          <a:prstGeom prst="rect">
            <a:avLst/>
          </a:prstGeom>
          <a:noFill/>
          <a:ln>
            <a:noFill/>
          </a:ln>
        </p:spPr>
      </p:pic>
      <p:pic>
        <p:nvPicPr>
          <p:cNvPr id="353" name="Google Shape;353;p44"/>
          <p:cNvPicPr preferRelativeResize="0"/>
          <p:nvPr/>
        </p:nvPicPr>
        <p:blipFill rotWithShape="1">
          <a:blip r:embed="rId4">
            <a:alphaModFix/>
          </a:blip>
          <a:srcRect l="46664" t="31132" r="47085" b="56259"/>
          <a:stretch/>
        </p:blipFill>
        <p:spPr>
          <a:xfrm>
            <a:off x="260087" y="297716"/>
            <a:ext cx="1000974" cy="1135284"/>
          </a:xfrm>
          <a:prstGeom prst="rect">
            <a:avLst/>
          </a:prstGeom>
          <a:noFill/>
          <a:ln>
            <a:noFill/>
          </a:ln>
        </p:spPr>
      </p:pic>
      <p:pic>
        <p:nvPicPr>
          <p:cNvPr id="354" name="Google Shape;354;p44"/>
          <p:cNvPicPr preferRelativeResize="0"/>
          <p:nvPr/>
        </p:nvPicPr>
        <p:blipFill rotWithShape="1">
          <a:blip r:embed="rId4">
            <a:alphaModFix/>
          </a:blip>
          <a:srcRect l="51921" t="23670" r="41004" b="56259"/>
          <a:stretch/>
        </p:blipFill>
        <p:spPr>
          <a:xfrm>
            <a:off x="7869275" y="3561125"/>
            <a:ext cx="816151" cy="1301973"/>
          </a:xfrm>
          <a:prstGeom prst="rect">
            <a:avLst/>
          </a:prstGeom>
          <a:noFill/>
          <a:ln>
            <a:noFill/>
          </a:ln>
        </p:spPr>
      </p:pic>
      <p:pic>
        <p:nvPicPr>
          <p:cNvPr id="355" name="Google Shape;355;p44"/>
          <p:cNvPicPr preferRelativeResize="0"/>
          <p:nvPr/>
        </p:nvPicPr>
        <p:blipFill rotWithShape="1">
          <a:blip r:embed="rId4">
            <a:alphaModFix/>
          </a:blip>
          <a:srcRect l="58338" t="23670" r="35598" b="56259"/>
          <a:stretch/>
        </p:blipFill>
        <p:spPr>
          <a:xfrm>
            <a:off x="7869274" y="1812306"/>
            <a:ext cx="816151" cy="1518900"/>
          </a:xfrm>
          <a:prstGeom prst="rect">
            <a:avLst/>
          </a:prstGeom>
          <a:noFill/>
          <a:ln>
            <a:noFill/>
          </a:ln>
        </p:spPr>
      </p:pic>
      <p:pic>
        <p:nvPicPr>
          <p:cNvPr id="356" name="Google Shape;356;p44"/>
          <p:cNvPicPr preferRelativeResize="0"/>
          <p:nvPr/>
        </p:nvPicPr>
        <p:blipFill rotWithShape="1">
          <a:blip r:embed="rId4">
            <a:alphaModFix/>
          </a:blip>
          <a:srcRect l="29487" t="23670" r="64432" b="56259"/>
          <a:stretch/>
        </p:blipFill>
        <p:spPr>
          <a:xfrm>
            <a:off x="352500" y="1860650"/>
            <a:ext cx="816151" cy="151460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pic>
        <p:nvPicPr>
          <p:cNvPr id="361" name="Google Shape;361;p45"/>
          <p:cNvPicPr preferRelativeResize="0"/>
          <p:nvPr/>
        </p:nvPicPr>
        <p:blipFill rotWithShape="1">
          <a:blip r:embed="rId3">
            <a:alphaModFix/>
          </a:blip>
          <a:srcRect l="31869" t="23491" r="33240" b="39456"/>
          <a:stretch/>
        </p:blipFill>
        <p:spPr>
          <a:xfrm>
            <a:off x="461975" y="970175"/>
            <a:ext cx="7093201" cy="4234925"/>
          </a:xfrm>
          <a:prstGeom prst="rect">
            <a:avLst/>
          </a:prstGeom>
          <a:noFill/>
          <a:ln>
            <a:noFill/>
          </a:ln>
        </p:spPr>
      </p:pic>
      <p:sp>
        <p:nvSpPr>
          <p:cNvPr id="362" name="Google Shape;362;p45"/>
          <p:cNvSpPr txBox="1"/>
          <p:nvPr/>
        </p:nvSpPr>
        <p:spPr>
          <a:xfrm>
            <a:off x="230975" y="61600"/>
            <a:ext cx="5759400" cy="160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latin typeface="Trebuchet MS"/>
                <a:ea typeface="Trebuchet MS"/>
                <a:cs typeface="Trebuchet MS"/>
                <a:sym typeface="Trebuchet MS"/>
              </a:rPr>
              <a:t>Clue 1</a:t>
            </a:r>
            <a:endParaRPr sz="2200" u="sng">
              <a:latin typeface="Trebuchet MS"/>
              <a:ea typeface="Trebuchet MS"/>
              <a:cs typeface="Trebuchet MS"/>
              <a:sym typeface="Trebuchet MS"/>
            </a:endParaRPr>
          </a:p>
          <a:p>
            <a:pPr marL="0" lvl="0" indent="0" algn="l" rtl="0">
              <a:spcBef>
                <a:spcPts val="0"/>
              </a:spcBef>
              <a:spcAft>
                <a:spcPts val="0"/>
              </a:spcAft>
              <a:buNone/>
            </a:pPr>
            <a:r>
              <a:rPr lang="en" sz="2200">
                <a:latin typeface="Trebuchet MS"/>
                <a:ea typeface="Trebuchet MS"/>
                <a:cs typeface="Trebuchet MS"/>
                <a:sym typeface="Trebuchet MS"/>
              </a:rPr>
              <a:t>Answer these questions </a:t>
            </a:r>
            <a:r>
              <a:rPr lang="en" sz="2200" b="1">
                <a:latin typeface="Trebuchet MS"/>
                <a:ea typeface="Trebuchet MS"/>
                <a:cs typeface="Trebuchet MS"/>
                <a:sym typeface="Trebuchet MS"/>
              </a:rPr>
              <a:t>True</a:t>
            </a:r>
            <a:r>
              <a:rPr lang="en" sz="2200">
                <a:latin typeface="Trebuchet MS"/>
                <a:ea typeface="Trebuchet MS"/>
                <a:cs typeface="Trebuchet MS"/>
                <a:sym typeface="Trebuchet MS"/>
              </a:rPr>
              <a:t> or </a:t>
            </a:r>
            <a:r>
              <a:rPr lang="en" sz="2200" b="1">
                <a:latin typeface="Trebuchet MS"/>
                <a:ea typeface="Trebuchet MS"/>
                <a:cs typeface="Trebuchet MS"/>
                <a:sym typeface="Trebuchet MS"/>
              </a:rPr>
              <a:t>False.</a:t>
            </a:r>
            <a:endParaRPr sz="2200" b="1">
              <a:latin typeface="Trebuchet MS"/>
              <a:ea typeface="Trebuchet MS"/>
              <a:cs typeface="Trebuchet MS"/>
              <a:sym typeface="Trebuchet M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46"/>
          <p:cNvSpPr txBox="1"/>
          <p:nvPr/>
        </p:nvSpPr>
        <p:spPr>
          <a:xfrm>
            <a:off x="230975" y="61600"/>
            <a:ext cx="5759400" cy="160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latin typeface="Trebuchet MS"/>
                <a:ea typeface="Trebuchet MS"/>
                <a:cs typeface="Trebuchet MS"/>
                <a:sym typeface="Trebuchet MS"/>
              </a:rPr>
              <a:t>Clue 1</a:t>
            </a:r>
            <a:endParaRPr sz="2200" u="sng">
              <a:latin typeface="Trebuchet MS"/>
              <a:ea typeface="Trebuchet MS"/>
              <a:cs typeface="Trebuchet MS"/>
              <a:sym typeface="Trebuchet MS"/>
            </a:endParaRPr>
          </a:p>
          <a:p>
            <a:pPr marL="0" lvl="0" indent="0" algn="l" rtl="0">
              <a:spcBef>
                <a:spcPts val="0"/>
              </a:spcBef>
              <a:spcAft>
                <a:spcPts val="0"/>
              </a:spcAft>
              <a:buNone/>
            </a:pPr>
            <a:r>
              <a:rPr lang="en" sz="2200">
                <a:latin typeface="Trebuchet MS"/>
                <a:ea typeface="Trebuchet MS"/>
                <a:cs typeface="Trebuchet MS"/>
                <a:sym typeface="Trebuchet MS"/>
              </a:rPr>
              <a:t>Answer these questions </a:t>
            </a:r>
            <a:r>
              <a:rPr lang="en" sz="2200" b="1">
                <a:latin typeface="Trebuchet MS"/>
                <a:ea typeface="Trebuchet MS"/>
                <a:cs typeface="Trebuchet MS"/>
                <a:sym typeface="Trebuchet MS"/>
              </a:rPr>
              <a:t>True</a:t>
            </a:r>
            <a:r>
              <a:rPr lang="en" sz="2200">
                <a:latin typeface="Trebuchet MS"/>
                <a:ea typeface="Trebuchet MS"/>
                <a:cs typeface="Trebuchet MS"/>
                <a:sym typeface="Trebuchet MS"/>
              </a:rPr>
              <a:t> or </a:t>
            </a:r>
            <a:r>
              <a:rPr lang="en" sz="2200" b="1">
                <a:latin typeface="Trebuchet MS"/>
                <a:ea typeface="Trebuchet MS"/>
                <a:cs typeface="Trebuchet MS"/>
                <a:sym typeface="Trebuchet MS"/>
              </a:rPr>
              <a:t>False.</a:t>
            </a:r>
            <a:endParaRPr sz="2200" b="1">
              <a:latin typeface="Trebuchet MS"/>
              <a:ea typeface="Trebuchet MS"/>
              <a:cs typeface="Trebuchet MS"/>
              <a:sym typeface="Trebuchet MS"/>
            </a:endParaRPr>
          </a:p>
        </p:txBody>
      </p:sp>
      <p:pic>
        <p:nvPicPr>
          <p:cNvPr id="368" name="Google Shape;368;p46"/>
          <p:cNvPicPr preferRelativeResize="0"/>
          <p:nvPr/>
        </p:nvPicPr>
        <p:blipFill rotWithShape="1">
          <a:blip r:embed="rId3">
            <a:alphaModFix/>
          </a:blip>
          <a:srcRect l="31870" t="60519" r="33753" b="17859"/>
          <a:stretch/>
        </p:blipFill>
        <p:spPr>
          <a:xfrm>
            <a:off x="134325" y="1247375"/>
            <a:ext cx="6576026" cy="2325325"/>
          </a:xfrm>
          <a:prstGeom prst="rect">
            <a:avLst/>
          </a:prstGeom>
          <a:noFill/>
          <a:ln>
            <a:noFill/>
          </a:ln>
        </p:spPr>
      </p:pic>
      <p:pic>
        <p:nvPicPr>
          <p:cNvPr id="369" name="Google Shape;369;p46"/>
          <p:cNvPicPr preferRelativeResize="0"/>
          <p:nvPr/>
        </p:nvPicPr>
        <p:blipFill rotWithShape="1">
          <a:blip r:embed="rId3">
            <a:alphaModFix/>
          </a:blip>
          <a:srcRect l="52397" t="23490" r="33240" b="72062"/>
          <a:stretch/>
        </p:blipFill>
        <p:spPr>
          <a:xfrm>
            <a:off x="4080100" y="831575"/>
            <a:ext cx="2768049" cy="481776"/>
          </a:xfrm>
          <a:prstGeom prst="rect">
            <a:avLst/>
          </a:prstGeom>
          <a:noFill/>
          <a:ln>
            <a:noFill/>
          </a:ln>
        </p:spPr>
      </p:pic>
      <p:pic>
        <p:nvPicPr>
          <p:cNvPr id="370" name="Google Shape;370;p46"/>
          <p:cNvPicPr preferRelativeResize="0"/>
          <p:nvPr/>
        </p:nvPicPr>
        <p:blipFill rotWithShape="1">
          <a:blip r:embed="rId4">
            <a:alphaModFix/>
          </a:blip>
          <a:srcRect l="32016" t="59614" r="34300" b="23010"/>
          <a:stretch/>
        </p:blipFill>
        <p:spPr>
          <a:xfrm>
            <a:off x="3002950" y="3356425"/>
            <a:ext cx="6141051" cy="172162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47"/>
          <p:cNvSpPr txBox="1"/>
          <p:nvPr/>
        </p:nvSpPr>
        <p:spPr>
          <a:xfrm>
            <a:off x="0" y="0"/>
            <a:ext cx="8577600" cy="113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solidFill>
                  <a:schemeClr val="dk1"/>
                </a:solidFill>
                <a:latin typeface="Trebuchet MS"/>
                <a:ea typeface="Trebuchet MS"/>
                <a:cs typeface="Trebuchet MS"/>
                <a:sym typeface="Trebuchet MS"/>
              </a:rPr>
              <a:t>Clue 2 - </a:t>
            </a:r>
            <a:r>
              <a:rPr lang="en" sz="2200">
                <a:solidFill>
                  <a:schemeClr val="dk1"/>
                </a:solidFill>
                <a:latin typeface="Trebuchet MS"/>
                <a:ea typeface="Trebuchet MS"/>
                <a:cs typeface="Trebuchet MS"/>
                <a:sym typeface="Trebuchet MS"/>
              </a:rPr>
              <a:t>Can you find all the missing numbers?</a:t>
            </a:r>
            <a:endParaRPr sz="2200" b="1">
              <a:solidFill>
                <a:schemeClr val="dk1"/>
              </a:solidFill>
              <a:latin typeface="Trebuchet MS"/>
              <a:ea typeface="Trebuchet MS"/>
              <a:cs typeface="Trebuchet MS"/>
              <a:sym typeface="Trebuchet MS"/>
            </a:endParaRPr>
          </a:p>
        </p:txBody>
      </p:sp>
      <p:pic>
        <p:nvPicPr>
          <p:cNvPr id="376" name="Google Shape;376;p47"/>
          <p:cNvPicPr preferRelativeResize="0"/>
          <p:nvPr/>
        </p:nvPicPr>
        <p:blipFill rotWithShape="1">
          <a:blip r:embed="rId3">
            <a:alphaModFix/>
          </a:blip>
          <a:srcRect l="32731" t="25394" r="33970" b="33348"/>
          <a:stretch/>
        </p:blipFill>
        <p:spPr>
          <a:xfrm>
            <a:off x="107800" y="543100"/>
            <a:ext cx="4835500" cy="3368350"/>
          </a:xfrm>
          <a:prstGeom prst="rect">
            <a:avLst/>
          </a:prstGeom>
          <a:noFill/>
          <a:ln>
            <a:noFill/>
          </a:ln>
        </p:spPr>
      </p:pic>
      <p:pic>
        <p:nvPicPr>
          <p:cNvPr id="377" name="Google Shape;377;p47"/>
          <p:cNvPicPr preferRelativeResize="0"/>
          <p:nvPr/>
        </p:nvPicPr>
        <p:blipFill rotWithShape="1">
          <a:blip r:embed="rId4">
            <a:alphaModFix/>
          </a:blip>
          <a:srcRect l="33337" t="54225" r="53644" b="28313"/>
          <a:stretch/>
        </p:blipFill>
        <p:spPr>
          <a:xfrm>
            <a:off x="6945275" y="2028075"/>
            <a:ext cx="1978074" cy="1491750"/>
          </a:xfrm>
          <a:prstGeom prst="rect">
            <a:avLst/>
          </a:prstGeom>
          <a:noFill/>
          <a:ln>
            <a:noFill/>
          </a:ln>
        </p:spPr>
      </p:pic>
      <p:sp>
        <p:nvSpPr>
          <p:cNvPr id="378" name="Google Shape;378;p47"/>
          <p:cNvSpPr txBox="1"/>
          <p:nvPr/>
        </p:nvSpPr>
        <p:spPr>
          <a:xfrm>
            <a:off x="292600" y="4003800"/>
            <a:ext cx="5880900" cy="113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chemeClr val="dk1"/>
                </a:solidFill>
                <a:latin typeface="Trebuchet MS"/>
                <a:ea typeface="Trebuchet MS"/>
                <a:cs typeface="Trebuchet MS"/>
                <a:sym typeface="Trebuchet MS"/>
              </a:rPr>
              <a:t>Then colour in the missing numbers.</a:t>
            </a:r>
            <a:endParaRPr sz="2200">
              <a:solidFill>
                <a:schemeClr val="dk1"/>
              </a:solidFill>
              <a:latin typeface="Trebuchet MS"/>
              <a:ea typeface="Trebuchet MS"/>
              <a:cs typeface="Trebuchet MS"/>
              <a:sym typeface="Trebuchet MS"/>
            </a:endParaRPr>
          </a:p>
          <a:p>
            <a:pPr marL="0" lvl="0" indent="0" algn="l" rtl="0">
              <a:spcBef>
                <a:spcPts val="0"/>
              </a:spcBef>
              <a:spcAft>
                <a:spcPts val="0"/>
              </a:spcAft>
              <a:buNone/>
            </a:pPr>
            <a:r>
              <a:rPr lang="en" sz="2200">
                <a:solidFill>
                  <a:schemeClr val="dk1"/>
                </a:solidFill>
                <a:latin typeface="Trebuchet MS"/>
                <a:ea typeface="Trebuchet MS"/>
                <a:cs typeface="Trebuchet MS"/>
                <a:sym typeface="Trebuchet MS"/>
              </a:rPr>
              <a:t>Use the words you have coloured in to make a sentence. This is your second clue. </a:t>
            </a:r>
            <a:endParaRPr sz="2200" b="1">
              <a:solidFill>
                <a:schemeClr val="dk1"/>
              </a:solidFill>
              <a:latin typeface="Trebuchet MS"/>
              <a:ea typeface="Trebuchet MS"/>
              <a:cs typeface="Trebuchet MS"/>
              <a:sym typeface="Trebuchet MS"/>
            </a:endParaRPr>
          </a:p>
        </p:txBody>
      </p:sp>
      <p:pic>
        <p:nvPicPr>
          <p:cNvPr id="379" name="Google Shape;379;p47"/>
          <p:cNvPicPr preferRelativeResize="0"/>
          <p:nvPr/>
        </p:nvPicPr>
        <p:blipFill rotWithShape="1">
          <a:blip r:embed="rId4">
            <a:alphaModFix/>
          </a:blip>
          <a:srcRect l="46061" t="54224" r="33702" b="28313"/>
          <a:stretch/>
        </p:blipFill>
        <p:spPr>
          <a:xfrm>
            <a:off x="5990499" y="3519813"/>
            <a:ext cx="3074924" cy="1491775"/>
          </a:xfrm>
          <a:prstGeom prst="rect">
            <a:avLst/>
          </a:prstGeom>
          <a:noFill/>
          <a:ln>
            <a:noFill/>
          </a:ln>
        </p:spPr>
      </p:pic>
      <p:cxnSp>
        <p:nvCxnSpPr>
          <p:cNvPr id="380" name="Google Shape;380;p47"/>
          <p:cNvCxnSpPr/>
          <p:nvPr/>
        </p:nvCxnSpPr>
        <p:spPr>
          <a:xfrm rot="10800000" flipH="1">
            <a:off x="5112700" y="3803725"/>
            <a:ext cx="785400" cy="369600"/>
          </a:xfrm>
          <a:prstGeom prst="straightConnector1">
            <a:avLst/>
          </a:prstGeom>
          <a:noFill/>
          <a:ln w="9525" cap="flat" cmpd="sng">
            <a:solidFill>
              <a:schemeClr val="dk2"/>
            </a:solidFill>
            <a:prstDash val="solid"/>
            <a:round/>
            <a:headEnd type="none" w="med" len="med"/>
            <a:tailEnd type="triangle" w="med" len="med"/>
          </a:ln>
        </p:spPr>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pic>
        <p:nvPicPr>
          <p:cNvPr id="385" name="Google Shape;385;p48"/>
          <p:cNvPicPr preferRelativeResize="0"/>
          <p:nvPr/>
        </p:nvPicPr>
        <p:blipFill rotWithShape="1">
          <a:blip r:embed="rId3">
            <a:alphaModFix/>
          </a:blip>
          <a:srcRect l="33005" t="21674" r="34312" b="33450"/>
          <a:stretch/>
        </p:blipFill>
        <p:spPr>
          <a:xfrm>
            <a:off x="277200" y="215600"/>
            <a:ext cx="5759476" cy="4446100"/>
          </a:xfrm>
          <a:prstGeom prst="rect">
            <a:avLst/>
          </a:prstGeom>
          <a:noFill/>
          <a:ln>
            <a:noFill/>
          </a:ln>
        </p:spPr>
      </p:pic>
      <p:pic>
        <p:nvPicPr>
          <p:cNvPr id="386" name="Google Shape;386;p48"/>
          <p:cNvPicPr preferRelativeResize="0"/>
          <p:nvPr/>
        </p:nvPicPr>
        <p:blipFill rotWithShape="1">
          <a:blip r:embed="rId4">
            <a:alphaModFix/>
          </a:blip>
          <a:srcRect l="34206" t="17979" r="34469" b="17017"/>
          <a:stretch/>
        </p:blipFill>
        <p:spPr>
          <a:xfrm>
            <a:off x="6129100" y="523575"/>
            <a:ext cx="2864348" cy="3341750"/>
          </a:xfrm>
          <a:prstGeom prst="rect">
            <a:avLst/>
          </a:prstGeom>
          <a:noFill/>
          <a:ln>
            <a:noFill/>
          </a:ln>
        </p:spPr>
      </p:pic>
      <p:sp>
        <p:nvSpPr>
          <p:cNvPr id="387" name="Google Shape;387;p48"/>
          <p:cNvSpPr/>
          <p:nvPr/>
        </p:nvSpPr>
        <p:spPr>
          <a:xfrm>
            <a:off x="3492300" y="4250100"/>
            <a:ext cx="5651700" cy="893400"/>
          </a:xfrm>
          <a:prstGeom prst="rect">
            <a:avLst/>
          </a:prstGeom>
          <a:solidFill>
            <a:srgbClr val="FFE5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600">
                <a:latin typeface="Trebuchet MS"/>
                <a:ea typeface="Trebuchet MS"/>
                <a:cs typeface="Trebuchet MS"/>
                <a:sym typeface="Trebuchet MS"/>
              </a:rPr>
              <a:t>The letters on the shapes with </a:t>
            </a:r>
            <a:r>
              <a:rPr lang="en" sz="1600" b="1">
                <a:latin typeface="Trebuchet MS"/>
                <a:ea typeface="Trebuchet MS"/>
                <a:cs typeface="Trebuchet MS"/>
                <a:sym typeface="Trebuchet MS"/>
              </a:rPr>
              <a:t>4 sides or less</a:t>
            </a:r>
            <a:r>
              <a:rPr lang="en" sz="1600">
                <a:latin typeface="Trebuchet MS"/>
                <a:ea typeface="Trebuchet MS"/>
                <a:cs typeface="Trebuchet MS"/>
                <a:sym typeface="Trebuchet MS"/>
              </a:rPr>
              <a:t> combine to make a word that describes the culprit’s feelings.</a:t>
            </a:r>
            <a:endParaRPr sz="1600">
              <a:latin typeface="Trebuchet MS"/>
              <a:ea typeface="Trebuchet MS"/>
              <a:cs typeface="Trebuchet MS"/>
              <a:sym typeface="Trebuchet MS"/>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49"/>
          <p:cNvSpPr txBox="1"/>
          <p:nvPr/>
        </p:nvSpPr>
        <p:spPr>
          <a:xfrm>
            <a:off x="154000" y="154000"/>
            <a:ext cx="8346600" cy="98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FF0000"/>
                </a:solidFill>
              </a:rPr>
              <a:t>Let’s check our answers to the first 3 clues.</a:t>
            </a:r>
            <a:endParaRPr sz="2800">
              <a:solidFill>
                <a:srgbClr val="FF0000"/>
              </a:solidFill>
            </a:endParaRPr>
          </a:p>
        </p:txBody>
      </p:sp>
      <p:pic>
        <p:nvPicPr>
          <p:cNvPr id="393" name="Google Shape;393;p49"/>
          <p:cNvPicPr preferRelativeResize="0"/>
          <p:nvPr/>
        </p:nvPicPr>
        <p:blipFill rotWithShape="1">
          <a:blip r:embed="rId3">
            <a:alphaModFix/>
          </a:blip>
          <a:srcRect l="30918" t="19192" r="32829" b="17941"/>
          <a:stretch/>
        </p:blipFill>
        <p:spPr>
          <a:xfrm>
            <a:off x="0" y="761925"/>
            <a:ext cx="4417999" cy="4307109"/>
          </a:xfrm>
          <a:prstGeom prst="rect">
            <a:avLst/>
          </a:prstGeom>
          <a:noFill/>
          <a:ln>
            <a:noFill/>
          </a:ln>
        </p:spPr>
      </p:pic>
      <p:sp>
        <p:nvSpPr>
          <p:cNvPr id="394" name="Google Shape;394;p49"/>
          <p:cNvSpPr txBox="1"/>
          <p:nvPr/>
        </p:nvSpPr>
        <p:spPr>
          <a:xfrm>
            <a:off x="4418000" y="761925"/>
            <a:ext cx="2864400" cy="69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Answer to Clue 1</a:t>
            </a:r>
            <a:endParaRPr sz="2200">
              <a:solidFill>
                <a:srgbClr val="FF0000"/>
              </a:solidFill>
              <a:latin typeface="Trebuchet MS"/>
              <a:ea typeface="Trebuchet MS"/>
              <a:cs typeface="Trebuchet MS"/>
              <a:sym typeface="Trebuchet MS"/>
            </a:endParaRPr>
          </a:p>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The culprit is yellow.</a:t>
            </a:r>
            <a:endParaRPr sz="2200">
              <a:solidFill>
                <a:srgbClr val="FF0000"/>
              </a:solidFill>
              <a:latin typeface="Trebuchet MS"/>
              <a:ea typeface="Trebuchet MS"/>
              <a:cs typeface="Trebuchet MS"/>
              <a:sym typeface="Trebuchet MS"/>
            </a:endParaRPr>
          </a:p>
        </p:txBody>
      </p:sp>
      <p:pic>
        <p:nvPicPr>
          <p:cNvPr id="395" name="Google Shape;395;p49"/>
          <p:cNvPicPr preferRelativeResize="0"/>
          <p:nvPr/>
        </p:nvPicPr>
        <p:blipFill rotWithShape="1">
          <a:blip r:embed="rId4">
            <a:alphaModFix/>
          </a:blip>
          <a:srcRect l="31801" t="32147" r="33181" b="45520"/>
          <a:stretch/>
        </p:blipFill>
        <p:spPr>
          <a:xfrm>
            <a:off x="4418000" y="3236350"/>
            <a:ext cx="4760302" cy="1706949"/>
          </a:xfrm>
          <a:prstGeom prst="rect">
            <a:avLst/>
          </a:prstGeom>
          <a:noFill/>
          <a:ln>
            <a:noFill/>
          </a:ln>
        </p:spPr>
      </p:pic>
      <p:sp>
        <p:nvSpPr>
          <p:cNvPr id="396" name="Google Shape;396;p49"/>
          <p:cNvSpPr txBox="1"/>
          <p:nvPr/>
        </p:nvSpPr>
        <p:spPr>
          <a:xfrm>
            <a:off x="4642200" y="2356150"/>
            <a:ext cx="4311900" cy="69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Answer to clue 2</a:t>
            </a:r>
            <a:endParaRPr sz="2200">
              <a:solidFill>
                <a:srgbClr val="FF0000"/>
              </a:solidFill>
              <a:latin typeface="Trebuchet MS"/>
              <a:ea typeface="Trebuchet MS"/>
              <a:cs typeface="Trebuchet MS"/>
              <a:sym typeface="Trebuchet MS"/>
            </a:endParaRPr>
          </a:p>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The culprit has a smiling mouth. </a:t>
            </a:r>
            <a:endParaRPr sz="2200">
              <a:solidFill>
                <a:srgbClr val="FF0000"/>
              </a:solidFill>
              <a:latin typeface="Trebuchet MS"/>
              <a:ea typeface="Trebuchet MS"/>
              <a:cs typeface="Trebuchet MS"/>
              <a:sym typeface="Trebuchet MS"/>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pic>
        <p:nvPicPr>
          <p:cNvPr id="401" name="Google Shape;401;p50"/>
          <p:cNvPicPr preferRelativeResize="0"/>
          <p:nvPr/>
        </p:nvPicPr>
        <p:blipFill rotWithShape="1">
          <a:blip r:embed="rId3">
            <a:alphaModFix/>
          </a:blip>
          <a:srcRect l="30078" t="43631" r="33060" b="28412"/>
          <a:stretch/>
        </p:blipFill>
        <p:spPr>
          <a:xfrm>
            <a:off x="908625" y="1258425"/>
            <a:ext cx="6159875" cy="2626625"/>
          </a:xfrm>
          <a:prstGeom prst="rect">
            <a:avLst/>
          </a:prstGeom>
          <a:noFill/>
          <a:ln>
            <a:noFill/>
          </a:ln>
        </p:spPr>
      </p:pic>
      <p:sp>
        <p:nvSpPr>
          <p:cNvPr id="402" name="Google Shape;402;p50"/>
          <p:cNvSpPr txBox="1"/>
          <p:nvPr/>
        </p:nvSpPr>
        <p:spPr>
          <a:xfrm>
            <a:off x="477400" y="184800"/>
            <a:ext cx="3541800" cy="98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Answer to Clue 3</a:t>
            </a:r>
            <a:endParaRPr sz="2200">
              <a:solidFill>
                <a:srgbClr val="FF0000"/>
              </a:solidFill>
              <a:latin typeface="Trebuchet MS"/>
              <a:ea typeface="Trebuchet MS"/>
              <a:cs typeface="Trebuchet MS"/>
              <a:sym typeface="Trebuchet MS"/>
            </a:endParaRPr>
          </a:p>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The culprit is happy.</a:t>
            </a:r>
            <a:endParaRPr sz="2200">
              <a:solidFill>
                <a:srgbClr val="FF0000"/>
              </a:solidFill>
              <a:latin typeface="Trebuchet MS"/>
              <a:ea typeface="Trebuchet MS"/>
              <a:cs typeface="Trebuchet MS"/>
              <a:sym typeface="Trebuchet MS"/>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pic>
        <p:nvPicPr>
          <p:cNvPr id="407" name="Google Shape;407;p51"/>
          <p:cNvPicPr preferRelativeResize="0"/>
          <p:nvPr/>
        </p:nvPicPr>
        <p:blipFill rotWithShape="1">
          <a:blip r:embed="rId3">
            <a:alphaModFix/>
          </a:blip>
          <a:srcRect l="32228" t="15313" r="33057" b="10853"/>
          <a:stretch/>
        </p:blipFill>
        <p:spPr>
          <a:xfrm>
            <a:off x="492800" y="69300"/>
            <a:ext cx="4185076" cy="5004900"/>
          </a:xfrm>
          <a:prstGeom prst="rect">
            <a:avLst/>
          </a:prstGeom>
          <a:noFill/>
          <a:ln>
            <a:noFill/>
          </a:ln>
        </p:spPr>
      </p:pic>
      <p:sp>
        <p:nvSpPr>
          <p:cNvPr id="408" name="Google Shape;408;p51"/>
          <p:cNvSpPr/>
          <p:nvPr/>
        </p:nvSpPr>
        <p:spPr>
          <a:xfrm>
            <a:off x="5158900" y="739175"/>
            <a:ext cx="3434100" cy="2787300"/>
          </a:xfrm>
          <a:prstGeom prst="wedgeRoundRectCallout">
            <a:avLst>
              <a:gd name="adj1" fmla="val -54036"/>
              <a:gd name="adj2" fmla="val 50554"/>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300"/>
              <a:t>With the answers you have so far… which moji do you predict is the culprit?</a:t>
            </a:r>
            <a:endParaRPr sz="2300"/>
          </a:p>
        </p:txBody>
      </p:sp>
      <p:sp>
        <p:nvSpPr>
          <p:cNvPr id="409" name="Google Shape;409;p51"/>
          <p:cNvSpPr/>
          <p:nvPr/>
        </p:nvSpPr>
        <p:spPr>
          <a:xfrm>
            <a:off x="6560275" y="4173325"/>
            <a:ext cx="2417750" cy="900875"/>
          </a:xfrm>
          <a:prstGeom prst="flowChartPunchedTap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100">
                <a:latin typeface="Trebuchet MS"/>
                <a:ea typeface="Trebuchet MS"/>
                <a:cs typeface="Trebuchet MS"/>
                <a:sym typeface="Trebuchet MS"/>
              </a:rPr>
              <a:t>To be continued….</a:t>
            </a:r>
            <a:endParaRPr sz="2100">
              <a:latin typeface="Trebuchet MS"/>
              <a:ea typeface="Trebuchet MS"/>
              <a:cs typeface="Trebuchet MS"/>
              <a:sym typeface="Trebuchet M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52"/>
          <p:cNvSpPr txBox="1"/>
          <p:nvPr/>
        </p:nvSpPr>
        <p:spPr>
          <a:xfrm>
            <a:off x="125550" y="0"/>
            <a:ext cx="3164700" cy="711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3000" u="sng">
                <a:solidFill>
                  <a:schemeClr val="dk1"/>
                </a:solidFill>
              </a:rPr>
              <a:t>Morning Maths</a:t>
            </a:r>
            <a:endParaRPr sz="3000" u="sng">
              <a:solidFill>
                <a:schemeClr val="dk1"/>
              </a:solidFill>
            </a:endParaRPr>
          </a:p>
        </p:txBody>
      </p:sp>
      <p:sp>
        <p:nvSpPr>
          <p:cNvPr id="415" name="Google Shape;415;p52"/>
          <p:cNvSpPr txBox="1"/>
          <p:nvPr/>
        </p:nvSpPr>
        <p:spPr>
          <a:xfrm>
            <a:off x="7214725" y="0"/>
            <a:ext cx="3164700" cy="711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3000" u="sng">
                <a:solidFill>
                  <a:schemeClr val="dk1"/>
                </a:solidFill>
              </a:rPr>
              <a:t>17.7.20</a:t>
            </a:r>
            <a:endParaRPr sz="3000" u="sng">
              <a:solidFill>
                <a:schemeClr val="dk1"/>
              </a:solidFill>
            </a:endParaRPr>
          </a:p>
        </p:txBody>
      </p:sp>
      <p:sp>
        <p:nvSpPr>
          <p:cNvPr id="416" name="Google Shape;416;p52"/>
          <p:cNvSpPr txBox="1"/>
          <p:nvPr/>
        </p:nvSpPr>
        <p:spPr>
          <a:xfrm>
            <a:off x="1698450" y="678975"/>
            <a:ext cx="5399400" cy="45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t>What can you tell me about the number 60?</a:t>
            </a:r>
            <a:endParaRPr sz="3000"/>
          </a:p>
        </p:txBody>
      </p:sp>
      <p:sp>
        <p:nvSpPr>
          <p:cNvPr id="417" name="Google Shape;417;p52"/>
          <p:cNvSpPr txBox="1"/>
          <p:nvPr/>
        </p:nvSpPr>
        <p:spPr>
          <a:xfrm>
            <a:off x="349175" y="3437950"/>
            <a:ext cx="2471100" cy="123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8" name="Google Shape;418;p52"/>
          <p:cNvSpPr/>
          <p:nvPr/>
        </p:nvSpPr>
        <p:spPr>
          <a:xfrm>
            <a:off x="900575" y="4095775"/>
            <a:ext cx="19197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457200" lvl="0" indent="-381000" algn="l" rtl="0">
              <a:spcBef>
                <a:spcPts val="0"/>
              </a:spcBef>
              <a:spcAft>
                <a:spcPts val="0"/>
              </a:spcAft>
              <a:buSzPts val="2400"/>
              <a:buChar char="+"/>
            </a:pPr>
            <a:r>
              <a:rPr lang="en" sz="2400"/>
              <a:t>  </a:t>
            </a:r>
            <a:r>
              <a:rPr lang="en" sz="2400">
                <a:solidFill>
                  <a:srgbClr val="000000"/>
                </a:solidFill>
              </a:rPr>
              <a:t>÷   -   x</a:t>
            </a:r>
            <a:endParaRPr sz="2400"/>
          </a:p>
        </p:txBody>
      </p:sp>
      <p:sp>
        <p:nvSpPr>
          <p:cNvPr id="419" name="Google Shape;419;p52"/>
          <p:cNvSpPr/>
          <p:nvPr/>
        </p:nvSpPr>
        <p:spPr>
          <a:xfrm>
            <a:off x="6915450" y="3625975"/>
            <a:ext cx="2082300" cy="1322700"/>
          </a:xfrm>
          <a:prstGeom prst="wedgeRectCallout">
            <a:avLst>
              <a:gd name="adj1" fmla="val -66504"/>
              <a:gd name="adj2" fmla="val 23874"/>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t>Greater than?</a:t>
            </a:r>
            <a:endParaRPr sz="2000"/>
          </a:p>
          <a:p>
            <a:pPr marL="0" lvl="0" indent="0" algn="l" rtl="0">
              <a:spcBef>
                <a:spcPts val="0"/>
              </a:spcBef>
              <a:spcAft>
                <a:spcPts val="0"/>
              </a:spcAft>
              <a:buNone/>
            </a:pPr>
            <a:r>
              <a:rPr lang="en" sz="2000"/>
              <a:t>Fewer than?</a:t>
            </a:r>
            <a:endParaRPr sz="2000"/>
          </a:p>
        </p:txBody>
      </p:sp>
      <p:sp>
        <p:nvSpPr>
          <p:cNvPr id="420" name="Google Shape;420;p52"/>
          <p:cNvSpPr/>
          <p:nvPr/>
        </p:nvSpPr>
        <p:spPr>
          <a:xfrm>
            <a:off x="214950" y="1688700"/>
            <a:ext cx="12756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400"/>
              <a:t>Odd or even?</a:t>
            </a:r>
            <a:endParaRPr sz="2400"/>
          </a:p>
        </p:txBody>
      </p:sp>
      <p:sp>
        <p:nvSpPr>
          <p:cNvPr id="421" name="Google Shape;421;p52"/>
          <p:cNvSpPr/>
          <p:nvPr/>
        </p:nvSpPr>
        <p:spPr>
          <a:xfrm>
            <a:off x="7224300" y="943363"/>
            <a:ext cx="1919700" cy="852900"/>
          </a:xfrm>
          <a:prstGeom prst="wedgeRectCallout">
            <a:avLst>
              <a:gd name="adj1" fmla="val -61192"/>
              <a:gd name="adj2" fmla="val -19832"/>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t>Tens and ones</a:t>
            </a:r>
            <a:endParaRPr sz="1800"/>
          </a:p>
        </p:txBody>
      </p:sp>
      <p:sp>
        <p:nvSpPr>
          <p:cNvPr id="422" name="Google Shape;422;p52"/>
          <p:cNvSpPr/>
          <p:nvPr/>
        </p:nvSpPr>
        <p:spPr>
          <a:xfrm>
            <a:off x="3807225" y="4095775"/>
            <a:ext cx="1919700" cy="852900"/>
          </a:xfrm>
          <a:prstGeom prst="wedgeRectCallout">
            <a:avLst>
              <a:gd name="adj1" fmla="val 11213"/>
              <a:gd name="adj2" fmla="val -76741"/>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t>fractions?</a:t>
            </a:r>
            <a:endParaRPr sz="2400"/>
          </a:p>
        </p:txBody>
      </p:sp>
      <p:sp>
        <p:nvSpPr>
          <p:cNvPr id="423" name="Google Shape;423;p52"/>
          <p:cNvSpPr/>
          <p:nvPr/>
        </p:nvSpPr>
        <p:spPr>
          <a:xfrm>
            <a:off x="6526650" y="2421750"/>
            <a:ext cx="2471100" cy="852900"/>
          </a:xfrm>
          <a:prstGeom prst="wedgeRectCallout">
            <a:avLst>
              <a:gd name="adj1" fmla="val -61154"/>
              <a:gd name="adj2" fmla="val -15881"/>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t> __ + __ +  __ =</a:t>
            </a:r>
            <a:endParaRPr sz="2400"/>
          </a:p>
        </p:txBody>
      </p:sp>
      <p:sp>
        <p:nvSpPr>
          <p:cNvPr id="424" name="Google Shape;424;p52"/>
          <p:cNvSpPr/>
          <p:nvPr/>
        </p:nvSpPr>
        <p:spPr>
          <a:xfrm>
            <a:off x="340400" y="2813650"/>
            <a:ext cx="12756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400"/>
              <a:t>Draw it.</a:t>
            </a:r>
            <a:endParaRPr sz="2400"/>
          </a:p>
        </p:txBody>
      </p:sp>
      <p:sp>
        <p:nvSpPr>
          <p:cNvPr id="425" name="Google Shape;425;p52"/>
          <p:cNvSpPr/>
          <p:nvPr/>
        </p:nvSpPr>
        <p:spPr>
          <a:xfrm>
            <a:off x="3827400" y="2384575"/>
            <a:ext cx="1141500" cy="1020600"/>
          </a:xfrm>
          <a:prstGeom prst="rect">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6000"/>
              <a:t>60</a:t>
            </a:r>
            <a:endParaRPr sz="6000"/>
          </a:p>
        </p:txBody>
      </p:sp>
      <p:cxnSp>
        <p:nvCxnSpPr>
          <p:cNvPr id="426" name="Google Shape;426;p52"/>
          <p:cNvCxnSpPr/>
          <p:nvPr/>
        </p:nvCxnSpPr>
        <p:spPr>
          <a:xfrm rot="10800000">
            <a:off x="3558950" y="2156125"/>
            <a:ext cx="375900" cy="255300"/>
          </a:xfrm>
          <a:prstGeom prst="straightConnector1">
            <a:avLst/>
          </a:prstGeom>
          <a:noFill/>
          <a:ln w="9525" cap="flat" cmpd="sng">
            <a:solidFill>
              <a:srgbClr val="595959"/>
            </a:solidFill>
            <a:prstDash val="solid"/>
            <a:round/>
            <a:headEnd type="none" w="med" len="med"/>
            <a:tailEnd type="none" w="med" len="med"/>
          </a:ln>
        </p:spPr>
      </p:cxnSp>
      <p:sp>
        <p:nvSpPr>
          <p:cNvPr id="427" name="Google Shape;427;p52"/>
          <p:cNvSpPr txBox="1"/>
          <p:nvPr/>
        </p:nvSpPr>
        <p:spPr>
          <a:xfrm>
            <a:off x="2148725" y="1820525"/>
            <a:ext cx="1396500" cy="38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60 + 0 </a:t>
            </a:r>
            <a:endParaRPr/>
          </a:p>
        </p:txBody>
      </p:sp>
      <p:cxnSp>
        <p:nvCxnSpPr>
          <p:cNvPr id="428" name="Google Shape;428;p52"/>
          <p:cNvCxnSpPr>
            <a:stCxn id="425" idx="1"/>
          </p:cNvCxnSpPr>
          <p:nvPr/>
        </p:nvCxnSpPr>
        <p:spPr>
          <a:xfrm flipH="1">
            <a:off x="3290100" y="2894875"/>
            <a:ext cx="537300" cy="134400"/>
          </a:xfrm>
          <a:prstGeom prst="straightConnector1">
            <a:avLst/>
          </a:prstGeom>
          <a:noFill/>
          <a:ln w="9525" cap="flat" cmpd="sng">
            <a:solidFill>
              <a:srgbClr val="595959"/>
            </a:solidFill>
            <a:prstDash val="solid"/>
            <a:round/>
            <a:headEnd type="none" w="med" len="med"/>
            <a:tailEnd type="none" w="med" len="med"/>
          </a:ln>
        </p:spPr>
      </p:cxnSp>
      <p:cxnSp>
        <p:nvCxnSpPr>
          <p:cNvPr id="429" name="Google Shape;429;p52"/>
          <p:cNvCxnSpPr/>
          <p:nvPr/>
        </p:nvCxnSpPr>
        <p:spPr>
          <a:xfrm rot="10800000" flipH="1">
            <a:off x="4968925" y="2317525"/>
            <a:ext cx="644700" cy="268500"/>
          </a:xfrm>
          <a:prstGeom prst="straightConnector1">
            <a:avLst/>
          </a:prstGeom>
          <a:noFill/>
          <a:ln w="9525" cap="flat" cmpd="sng">
            <a:solidFill>
              <a:srgbClr val="595959"/>
            </a:solidFill>
            <a:prstDash val="solid"/>
            <a:round/>
            <a:headEnd type="none" w="med" len="med"/>
            <a:tailEnd type="none" w="med" len="med"/>
          </a:ln>
        </p:spPr>
      </p:cxnSp>
      <p:cxnSp>
        <p:nvCxnSpPr>
          <p:cNvPr id="430" name="Google Shape;430;p52"/>
          <p:cNvCxnSpPr/>
          <p:nvPr/>
        </p:nvCxnSpPr>
        <p:spPr>
          <a:xfrm>
            <a:off x="4982350" y="3378350"/>
            <a:ext cx="483600" cy="161100"/>
          </a:xfrm>
          <a:prstGeom prst="straightConnector1">
            <a:avLst/>
          </a:prstGeom>
          <a:noFill/>
          <a:ln w="9525" cap="flat" cmpd="sng">
            <a:solidFill>
              <a:srgbClr val="595959"/>
            </a:solidFill>
            <a:prstDash val="solid"/>
            <a:round/>
            <a:headEnd type="none" w="med" len="med"/>
            <a:tailEnd type="none" w="med" len="med"/>
          </a:ln>
        </p:spPr>
      </p:cxnSp>
      <p:cxnSp>
        <p:nvCxnSpPr>
          <p:cNvPr id="431" name="Google Shape;431;p52"/>
          <p:cNvCxnSpPr/>
          <p:nvPr/>
        </p:nvCxnSpPr>
        <p:spPr>
          <a:xfrm flipH="1">
            <a:off x="3518650" y="3405225"/>
            <a:ext cx="322200" cy="188100"/>
          </a:xfrm>
          <a:prstGeom prst="straightConnector1">
            <a:avLst/>
          </a:prstGeom>
          <a:noFill/>
          <a:ln w="9525" cap="flat" cmpd="sng">
            <a:solidFill>
              <a:srgbClr val="595959"/>
            </a:solidFill>
            <a:prstDash val="solid"/>
            <a:round/>
            <a:headEnd type="none" w="med" len="med"/>
            <a:tailEnd type="none" w="med" len="med"/>
          </a:ln>
        </p:spPr>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53"/>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437" name="Google Shape;437;p53"/>
          <p:cNvSpPr/>
          <p:nvPr/>
        </p:nvSpPr>
        <p:spPr>
          <a:xfrm>
            <a:off x="2931488" y="1651775"/>
            <a:ext cx="3396917"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Friday 17th July</a:t>
            </a:r>
          </a:p>
        </p:txBody>
      </p:sp>
      <p:pic>
        <p:nvPicPr>
          <p:cNvPr id="438" name="Google Shape;438;p53"/>
          <p:cNvPicPr preferRelativeResize="0"/>
          <p:nvPr/>
        </p:nvPicPr>
        <p:blipFill>
          <a:blip r:embed="rId3">
            <a:alphaModFix/>
          </a:blip>
          <a:stretch>
            <a:fillRect/>
          </a:stretch>
        </p:blipFill>
        <p:spPr>
          <a:xfrm>
            <a:off x="2081550" y="2310450"/>
            <a:ext cx="5624871" cy="2266950"/>
          </a:xfrm>
          <a:prstGeom prst="rect">
            <a:avLst/>
          </a:prstGeom>
          <a:noFill/>
          <a:ln>
            <a:noFill/>
          </a:ln>
        </p:spPr>
      </p:pic>
      <p:sp>
        <p:nvSpPr>
          <p:cNvPr id="439" name="Google Shape;439;p53"/>
          <p:cNvSpPr txBox="1"/>
          <p:nvPr/>
        </p:nvSpPr>
        <p:spPr>
          <a:xfrm>
            <a:off x="698325" y="4431725"/>
            <a:ext cx="77757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54"/>
          <p:cNvSpPr txBox="1"/>
          <p:nvPr/>
        </p:nvSpPr>
        <p:spPr>
          <a:xfrm>
            <a:off x="0" y="1801775"/>
            <a:ext cx="3079800" cy="200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u="sng">
                <a:solidFill>
                  <a:schemeClr val="hlink"/>
                </a:solidFill>
                <a:hlinkClick r:id="rId3"/>
              </a:rPr>
              <a:t>https://www.bbc.co.uk/bitesize/topics/zjkphbk/articles/zf4sscw</a:t>
            </a:r>
            <a:endParaRPr sz="1900"/>
          </a:p>
        </p:txBody>
      </p:sp>
      <p:pic>
        <p:nvPicPr>
          <p:cNvPr id="445" name="Google Shape;445;p54"/>
          <p:cNvPicPr preferRelativeResize="0"/>
          <p:nvPr/>
        </p:nvPicPr>
        <p:blipFill rotWithShape="1">
          <a:blip r:embed="rId4">
            <a:alphaModFix/>
          </a:blip>
          <a:srcRect l="18646" t="23940" r="21530" b="15799"/>
          <a:stretch/>
        </p:blipFill>
        <p:spPr>
          <a:xfrm>
            <a:off x="3240325" y="1524575"/>
            <a:ext cx="5683199" cy="3218500"/>
          </a:xfrm>
          <a:prstGeom prst="rect">
            <a:avLst/>
          </a:prstGeom>
          <a:noFill/>
          <a:ln>
            <a:noFill/>
          </a:ln>
        </p:spPr>
      </p:pic>
      <p:sp>
        <p:nvSpPr>
          <p:cNvPr id="446" name="Google Shape;446;p54"/>
          <p:cNvSpPr/>
          <p:nvPr/>
        </p:nvSpPr>
        <p:spPr>
          <a:xfrm>
            <a:off x="476475" y="461283"/>
            <a:ext cx="8191056" cy="741998"/>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9900FF"/>
                </a:solidFill>
                <a:latin typeface="Arial"/>
              </a:rPr>
              <a:t>Karate Cats Maths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55"/>
          <p:cNvSpPr txBox="1"/>
          <p:nvPr/>
        </p:nvSpPr>
        <p:spPr>
          <a:xfrm>
            <a:off x="367950" y="2332700"/>
            <a:ext cx="4529100" cy="69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Clue 1 - The culprit is yellow.</a:t>
            </a:r>
            <a:endParaRPr sz="2200">
              <a:solidFill>
                <a:srgbClr val="FF0000"/>
              </a:solidFill>
              <a:latin typeface="Trebuchet MS"/>
              <a:ea typeface="Trebuchet MS"/>
              <a:cs typeface="Trebuchet MS"/>
              <a:sym typeface="Trebuchet MS"/>
            </a:endParaRPr>
          </a:p>
        </p:txBody>
      </p:sp>
      <p:sp>
        <p:nvSpPr>
          <p:cNvPr id="452" name="Google Shape;452;p55"/>
          <p:cNvSpPr txBox="1"/>
          <p:nvPr/>
        </p:nvSpPr>
        <p:spPr>
          <a:xfrm>
            <a:off x="367950" y="3218525"/>
            <a:ext cx="6053700" cy="69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Clue 2  -  The culprit has a smiling mouth. </a:t>
            </a:r>
            <a:endParaRPr sz="2200">
              <a:solidFill>
                <a:srgbClr val="FF0000"/>
              </a:solidFill>
              <a:latin typeface="Trebuchet MS"/>
              <a:ea typeface="Trebuchet MS"/>
              <a:cs typeface="Trebuchet MS"/>
              <a:sym typeface="Trebuchet MS"/>
            </a:endParaRPr>
          </a:p>
        </p:txBody>
      </p:sp>
      <p:sp>
        <p:nvSpPr>
          <p:cNvPr id="453" name="Google Shape;453;p55"/>
          <p:cNvSpPr txBox="1"/>
          <p:nvPr/>
        </p:nvSpPr>
        <p:spPr>
          <a:xfrm>
            <a:off x="477375" y="4104350"/>
            <a:ext cx="5436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Clue 3  -  The culprit is happy.</a:t>
            </a:r>
            <a:endParaRPr/>
          </a:p>
        </p:txBody>
      </p:sp>
      <p:sp>
        <p:nvSpPr>
          <p:cNvPr id="454" name="Google Shape;454;p55"/>
          <p:cNvSpPr/>
          <p:nvPr/>
        </p:nvSpPr>
        <p:spPr>
          <a:xfrm>
            <a:off x="367950" y="285775"/>
            <a:ext cx="8408100" cy="16785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600" u="sng">
                <a:solidFill>
                  <a:srgbClr val="351C75"/>
                </a:solidFill>
                <a:latin typeface="Trebuchet MS"/>
                <a:ea typeface="Trebuchet MS"/>
                <a:cs typeface="Trebuchet MS"/>
                <a:sym typeface="Trebuchet MS"/>
              </a:rPr>
              <a:t>Moji Mystery</a:t>
            </a:r>
            <a:endParaRPr sz="2600" u="sng">
              <a:solidFill>
                <a:srgbClr val="351C75"/>
              </a:solidFill>
              <a:latin typeface="Trebuchet MS"/>
              <a:ea typeface="Trebuchet MS"/>
              <a:cs typeface="Trebuchet MS"/>
              <a:sym typeface="Trebuchet MS"/>
            </a:endParaRPr>
          </a:p>
          <a:p>
            <a:pPr marL="0" lvl="0" indent="0" algn="ctr" rtl="0">
              <a:spcBef>
                <a:spcPts val="0"/>
              </a:spcBef>
              <a:spcAft>
                <a:spcPts val="0"/>
              </a:spcAft>
              <a:buNone/>
            </a:pPr>
            <a:r>
              <a:rPr lang="en" sz="2600">
                <a:solidFill>
                  <a:srgbClr val="351C75"/>
                </a:solidFill>
                <a:latin typeface="Trebuchet MS"/>
                <a:ea typeface="Trebuchet MS"/>
                <a:cs typeface="Trebuchet MS"/>
                <a:sym typeface="Trebuchet MS"/>
              </a:rPr>
              <a:t>Who lost the missing moji?</a:t>
            </a:r>
            <a:endParaRPr sz="2600">
              <a:solidFill>
                <a:srgbClr val="351C75"/>
              </a:solidFill>
              <a:latin typeface="Trebuchet MS"/>
              <a:ea typeface="Trebuchet MS"/>
              <a:cs typeface="Trebuchet MS"/>
              <a:sym typeface="Trebuchet MS"/>
            </a:endParaRPr>
          </a:p>
          <a:p>
            <a:pPr marL="0" lvl="0" indent="0" algn="ctr" rtl="0">
              <a:spcBef>
                <a:spcPts val="0"/>
              </a:spcBef>
              <a:spcAft>
                <a:spcPts val="0"/>
              </a:spcAft>
              <a:buNone/>
            </a:pPr>
            <a:r>
              <a:rPr lang="en" sz="2600">
                <a:solidFill>
                  <a:srgbClr val="351C75"/>
                </a:solidFill>
                <a:latin typeface="Trebuchet MS"/>
                <a:ea typeface="Trebuchet MS"/>
                <a:cs typeface="Trebuchet MS"/>
                <a:sym typeface="Trebuchet MS"/>
              </a:rPr>
              <a:t>What have we found out so far?</a:t>
            </a:r>
            <a:endParaRPr sz="2600">
              <a:solidFill>
                <a:srgbClr val="351C75"/>
              </a:solidFill>
              <a:latin typeface="Trebuchet MS"/>
              <a:ea typeface="Trebuchet MS"/>
              <a:cs typeface="Trebuchet MS"/>
              <a:sym typeface="Trebuchet MS"/>
            </a:endParaRPr>
          </a:p>
        </p:txBody>
      </p:sp>
      <p:sp>
        <p:nvSpPr>
          <p:cNvPr id="455" name="Google Shape;455;p55"/>
          <p:cNvSpPr/>
          <p:nvPr/>
        </p:nvSpPr>
        <p:spPr>
          <a:xfrm>
            <a:off x="6514075" y="2647950"/>
            <a:ext cx="2340600" cy="2156100"/>
          </a:xfrm>
          <a:prstGeom prst="wedgeEllipseCallout">
            <a:avLst>
              <a:gd name="adj1" fmla="val -88160"/>
              <a:gd name="adj2" fmla="val 22138"/>
            </a:avLst>
          </a:prstGeom>
          <a:solidFill>
            <a:srgbClr val="FFE5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100"/>
              <a:t>Let’s solve some more clues!</a:t>
            </a:r>
            <a:endParaRPr sz="21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pic>
        <p:nvPicPr>
          <p:cNvPr id="460" name="Google Shape;460;p56"/>
          <p:cNvPicPr preferRelativeResize="0"/>
          <p:nvPr/>
        </p:nvPicPr>
        <p:blipFill rotWithShape="1">
          <a:blip r:embed="rId3">
            <a:alphaModFix/>
          </a:blip>
          <a:srcRect l="32045" t="17855" r="33061" b="35043"/>
          <a:stretch/>
        </p:blipFill>
        <p:spPr>
          <a:xfrm>
            <a:off x="569800" y="130900"/>
            <a:ext cx="6431968" cy="488170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5" name="Google Shape;465;p57"/>
          <p:cNvPicPr preferRelativeResize="0"/>
          <p:nvPr/>
        </p:nvPicPr>
        <p:blipFill rotWithShape="1">
          <a:blip r:embed="rId3">
            <a:alphaModFix/>
          </a:blip>
          <a:srcRect l="32224" t="64003" r="33598" b="12126"/>
          <a:stretch/>
        </p:blipFill>
        <p:spPr>
          <a:xfrm>
            <a:off x="338824" y="646800"/>
            <a:ext cx="5333475" cy="2094349"/>
          </a:xfrm>
          <a:prstGeom prst="rect">
            <a:avLst/>
          </a:prstGeom>
          <a:noFill/>
          <a:ln>
            <a:noFill/>
          </a:ln>
        </p:spPr>
      </p:pic>
      <p:sp>
        <p:nvSpPr>
          <p:cNvPr id="466" name="Google Shape;466;p57"/>
          <p:cNvSpPr txBox="1"/>
          <p:nvPr/>
        </p:nvSpPr>
        <p:spPr>
          <a:xfrm>
            <a:off x="138600" y="92400"/>
            <a:ext cx="2848800" cy="508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solidFill>
                  <a:srgbClr val="9900FF"/>
                </a:solidFill>
              </a:rPr>
              <a:t>Clue 4 continued</a:t>
            </a:r>
            <a:endParaRPr sz="2200" u="sng">
              <a:solidFill>
                <a:srgbClr val="9900FF"/>
              </a:solidFill>
            </a:endParaRPr>
          </a:p>
        </p:txBody>
      </p:sp>
      <p:sp>
        <p:nvSpPr>
          <p:cNvPr id="467" name="Google Shape;467;p57"/>
          <p:cNvSpPr txBox="1"/>
          <p:nvPr/>
        </p:nvSpPr>
        <p:spPr>
          <a:xfrm>
            <a:off x="492800" y="3326325"/>
            <a:ext cx="7022100" cy="140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300">
                <a:solidFill>
                  <a:srgbClr val="9900FF"/>
                </a:solidFill>
                <a:latin typeface="Trebuchet MS"/>
                <a:ea typeface="Trebuchet MS"/>
                <a:cs typeface="Trebuchet MS"/>
                <a:sym typeface="Trebuchet MS"/>
              </a:rPr>
              <a:t>Gather the letters from your answers.</a:t>
            </a:r>
            <a:endParaRPr sz="23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300">
                <a:solidFill>
                  <a:srgbClr val="9900FF"/>
                </a:solidFill>
                <a:latin typeface="Trebuchet MS"/>
                <a:ea typeface="Trebuchet MS"/>
                <a:cs typeface="Trebuchet MS"/>
                <a:sym typeface="Trebuchet MS"/>
              </a:rPr>
              <a:t>What shape was the culprits eyes?  ______________</a:t>
            </a:r>
            <a:endParaRPr sz="2300">
              <a:solidFill>
                <a:srgbClr val="9900FF"/>
              </a:solidFill>
              <a:latin typeface="Trebuchet MS"/>
              <a:ea typeface="Trebuchet MS"/>
              <a:cs typeface="Trebuchet MS"/>
              <a:sym typeface="Trebuchet MS"/>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pic>
        <p:nvPicPr>
          <p:cNvPr id="472" name="Google Shape;472;p58"/>
          <p:cNvPicPr preferRelativeResize="0"/>
          <p:nvPr/>
        </p:nvPicPr>
        <p:blipFill rotWithShape="1">
          <a:blip r:embed="rId3">
            <a:alphaModFix/>
          </a:blip>
          <a:srcRect l="32046" t="19761" r="34492" b="42682"/>
          <a:stretch/>
        </p:blipFill>
        <p:spPr>
          <a:xfrm>
            <a:off x="1646261" y="0"/>
            <a:ext cx="5851476" cy="3692425"/>
          </a:xfrm>
          <a:prstGeom prst="rect">
            <a:avLst/>
          </a:prstGeom>
          <a:noFill/>
          <a:ln>
            <a:noFill/>
          </a:ln>
        </p:spPr>
      </p:pic>
      <p:sp>
        <p:nvSpPr>
          <p:cNvPr id="473" name="Google Shape;473;p58"/>
          <p:cNvSpPr txBox="1"/>
          <p:nvPr/>
        </p:nvSpPr>
        <p:spPr>
          <a:xfrm>
            <a:off x="461975" y="3942325"/>
            <a:ext cx="8562300" cy="160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351C75"/>
                </a:solidFill>
                <a:latin typeface="Trebuchet MS"/>
                <a:ea typeface="Trebuchet MS"/>
                <a:cs typeface="Trebuchet MS"/>
                <a:sym typeface="Trebuchet MS"/>
              </a:rPr>
              <a:t>Find all the answers where the top number is even. The accessory that is underneath these answers will give you the final clue of what culprit wears</a:t>
            </a:r>
            <a:r>
              <a:rPr lang="en">
                <a:solidFill>
                  <a:srgbClr val="351C75"/>
                </a:solidFill>
                <a:latin typeface="Trebuchet MS"/>
                <a:ea typeface="Trebuchet MS"/>
                <a:cs typeface="Trebuchet MS"/>
                <a:sym typeface="Trebuchet MS"/>
              </a:rPr>
              <a:t>.</a:t>
            </a:r>
            <a:endParaRPr>
              <a:solidFill>
                <a:srgbClr val="351C75"/>
              </a:solidFill>
              <a:latin typeface="Trebuchet MS"/>
              <a:ea typeface="Trebuchet MS"/>
              <a:cs typeface="Trebuchet MS"/>
              <a:sym typeface="Trebuchet MS"/>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pic>
        <p:nvPicPr>
          <p:cNvPr id="478" name="Google Shape;478;p59"/>
          <p:cNvPicPr preferRelativeResize="0"/>
          <p:nvPr/>
        </p:nvPicPr>
        <p:blipFill rotWithShape="1">
          <a:blip r:embed="rId3">
            <a:alphaModFix/>
          </a:blip>
          <a:srcRect l="32582" t="46181" r="34671" b="22310"/>
          <a:stretch/>
        </p:blipFill>
        <p:spPr>
          <a:xfrm>
            <a:off x="646798" y="369600"/>
            <a:ext cx="7657349" cy="4142500"/>
          </a:xfrm>
          <a:prstGeom prst="rect">
            <a:avLst/>
          </a:prstGeom>
          <a:noFill/>
          <a:ln>
            <a:noFill/>
          </a:ln>
        </p:spPr>
      </p:pic>
      <p:sp>
        <p:nvSpPr>
          <p:cNvPr id="479" name="Google Shape;479;p59"/>
          <p:cNvSpPr txBox="1"/>
          <p:nvPr/>
        </p:nvSpPr>
        <p:spPr>
          <a:xfrm>
            <a:off x="200200" y="30800"/>
            <a:ext cx="2741100" cy="56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b="1" u="sng">
                <a:solidFill>
                  <a:srgbClr val="9900FF"/>
                </a:solidFill>
              </a:rPr>
              <a:t>Clue 5 continued</a:t>
            </a:r>
            <a:endParaRPr sz="2000" b="1" u="sng">
              <a:solidFill>
                <a:srgbClr val="9900FF"/>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60"/>
          <p:cNvSpPr txBox="1"/>
          <p:nvPr/>
        </p:nvSpPr>
        <p:spPr>
          <a:xfrm>
            <a:off x="154000" y="154000"/>
            <a:ext cx="8346600" cy="98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FF0000"/>
                </a:solidFill>
              </a:rPr>
              <a:t>Let’s check our answers to clues 4 and 5.</a:t>
            </a:r>
            <a:endParaRPr sz="2800">
              <a:solidFill>
                <a:srgbClr val="FF0000"/>
              </a:solidFill>
            </a:endParaRPr>
          </a:p>
        </p:txBody>
      </p:sp>
      <p:sp>
        <p:nvSpPr>
          <p:cNvPr id="485" name="Google Shape;485;p60"/>
          <p:cNvSpPr txBox="1"/>
          <p:nvPr/>
        </p:nvSpPr>
        <p:spPr>
          <a:xfrm>
            <a:off x="4334125" y="823525"/>
            <a:ext cx="4421400" cy="695400"/>
          </a:xfrm>
          <a:prstGeom prst="rect">
            <a:avLst/>
          </a:prstGeom>
          <a:solidFill>
            <a:srgbClr val="FCE5CD"/>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Answer to Clue 4</a:t>
            </a:r>
            <a:endParaRPr sz="2200">
              <a:solidFill>
                <a:srgbClr val="FF0000"/>
              </a:solidFill>
              <a:latin typeface="Trebuchet MS"/>
              <a:ea typeface="Trebuchet MS"/>
              <a:cs typeface="Trebuchet MS"/>
              <a:sym typeface="Trebuchet MS"/>
            </a:endParaRPr>
          </a:p>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The culprit’s eyes are arched.</a:t>
            </a:r>
            <a:endParaRPr sz="2200">
              <a:solidFill>
                <a:srgbClr val="FF0000"/>
              </a:solidFill>
              <a:latin typeface="Trebuchet MS"/>
              <a:ea typeface="Trebuchet MS"/>
              <a:cs typeface="Trebuchet MS"/>
              <a:sym typeface="Trebuchet MS"/>
            </a:endParaRPr>
          </a:p>
        </p:txBody>
      </p:sp>
      <p:pic>
        <p:nvPicPr>
          <p:cNvPr id="486" name="Google Shape;486;p60"/>
          <p:cNvPicPr preferRelativeResize="0"/>
          <p:nvPr/>
        </p:nvPicPr>
        <p:blipFill rotWithShape="1">
          <a:blip r:embed="rId3">
            <a:alphaModFix/>
          </a:blip>
          <a:srcRect l="30362" t="12726" r="32193" b="23704"/>
          <a:stretch/>
        </p:blipFill>
        <p:spPr>
          <a:xfrm>
            <a:off x="154000" y="823525"/>
            <a:ext cx="4180124" cy="3990050"/>
          </a:xfrm>
          <a:prstGeom prst="rect">
            <a:avLst/>
          </a:prstGeom>
          <a:noFill/>
          <a:ln>
            <a:noFill/>
          </a:ln>
        </p:spPr>
      </p:pic>
      <p:pic>
        <p:nvPicPr>
          <p:cNvPr id="487" name="Google Shape;487;p60"/>
          <p:cNvPicPr preferRelativeResize="0"/>
          <p:nvPr/>
        </p:nvPicPr>
        <p:blipFill rotWithShape="1">
          <a:blip r:embed="rId4">
            <a:alphaModFix/>
          </a:blip>
          <a:srcRect l="33638" t="32475" r="35952" b="14676"/>
          <a:stretch/>
        </p:blipFill>
        <p:spPr>
          <a:xfrm>
            <a:off x="5738850" y="1770900"/>
            <a:ext cx="3215240" cy="3141625"/>
          </a:xfrm>
          <a:prstGeom prst="rect">
            <a:avLst/>
          </a:prstGeom>
          <a:noFill/>
          <a:ln>
            <a:noFill/>
          </a:ln>
        </p:spPr>
      </p:pic>
      <p:sp>
        <p:nvSpPr>
          <p:cNvPr id="488" name="Google Shape;488;p60"/>
          <p:cNvSpPr txBox="1"/>
          <p:nvPr/>
        </p:nvSpPr>
        <p:spPr>
          <a:xfrm>
            <a:off x="2904600" y="4448100"/>
            <a:ext cx="3334800" cy="695400"/>
          </a:xfrm>
          <a:prstGeom prst="rect">
            <a:avLst/>
          </a:prstGeom>
          <a:solidFill>
            <a:srgbClr val="FCE5CD"/>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Answer to clue 5</a:t>
            </a:r>
            <a:endParaRPr sz="2200">
              <a:solidFill>
                <a:srgbClr val="FF0000"/>
              </a:solidFill>
              <a:latin typeface="Trebuchet MS"/>
              <a:ea typeface="Trebuchet MS"/>
              <a:cs typeface="Trebuchet MS"/>
              <a:sym typeface="Trebuchet MS"/>
            </a:endParaRPr>
          </a:p>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The culprit wears a halo.</a:t>
            </a:r>
            <a:endParaRPr sz="2200">
              <a:solidFill>
                <a:srgbClr val="FF0000"/>
              </a:solidFill>
              <a:latin typeface="Trebuchet MS"/>
              <a:ea typeface="Trebuchet MS"/>
              <a:cs typeface="Trebuchet MS"/>
              <a:sym typeface="Trebuchet M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pic>
        <p:nvPicPr>
          <p:cNvPr id="493" name="Google Shape;493;p61"/>
          <p:cNvPicPr preferRelativeResize="0"/>
          <p:nvPr/>
        </p:nvPicPr>
        <p:blipFill rotWithShape="1">
          <a:blip r:embed="rId3">
            <a:alphaModFix/>
          </a:blip>
          <a:srcRect l="32228" t="15313" r="33057" b="10853"/>
          <a:stretch/>
        </p:blipFill>
        <p:spPr>
          <a:xfrm>
            <a:off x="492800" y="69300"/>
            <a:ext cx="4185076" cy="5004900"/>
          </a:xfrm>
          <a:prstGeom prst="rect">
            <a:avLst/>
          </a:prstGeom>
          <a:noFill/>
          <a:ln>
            <a:noFill/>
          </a:ln>
        </p:spPr>
      </p:pic>
      <p:sp>
        <p:nvSpPr>
          <p:cNvPr id="494" name="Google Shape;494;p61"/>
          <p:cNvSpPr/>
          <p:nvPr/>
        </p:nvSpPr>
        <p:spPr>
          <a:xfrm>
            <a:off x="4989500" y="677575"/>
            <a:ext cx="3865200" cy="35418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900">
                <a:solidFill>
                  <a:srgbClr val="9900FF"/>
                </a:solidFill>
                <a:latin typeface="Trebuchet MS"/>
                <a:ea typeface="Trebuchet MS"/>
                <a:cs typeface="Trebuchet MS"/>
                <a:sym typeface="Trebuchet MS"/>
              </a:rPr>
              <a:t>Use this table and the clues you have found to work out who the culprit is!</a:t>
            </a:r>
            <a:endParaRPr sz="2900">
              <a:solidFill>
                <a:srgbClr val="9900FF"/>
              </a:solidFill>
              <a:latin typeface="Trebuchet MS"/>
              <a:ea typeface="Trebuchet MS"/>
              <a:cs typeface="Trebuchet MS"/>
              <a:sym typeface="Trebuchet MS"/>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62"/>
          <p:cNvSpPr/>
          <p:nvPr/>
        </p:nvSpPr>
        <p:spPr>
          <a:xfrm>
            <a:off x="5020325" y="77000"/>
            <a:ext cx="3434100" cy="2602500"/>
          </a:xfrm>
          <a:prstGeom prst="star5">
            <a:avLst>
              <a:gd name="adj" fmla="val 19098"/>
              <a:gd name="hf" fmla="val 105146"/>
              <a:gd name="vf" fmla="val 110557"/>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62"/>
          <p:cNvSpPr/>
          <p:nvPr/>
        </p:nvSpPr>
        <p:spPr>
          <a:xfrm>
            <a:off x="431175" y="369600"/>
            <a:ext cx="3434100" cy="2787300"/>
          </a:xfrm>
          <a:prstGeom prst="wedgeRoundRectCallout">
            <a:avLst>
              <a:gd name="adj1" fmla="val 81391"/>
              <a:gd name="adj2" fmla="val 46687"/>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900"/>
              <a:t>So the culprit is…..</a:t>
            </a:r>
            <a:endParaRPr sz="2900"/>
          </a:p>
          <a:p>
            <a:pPr marL="0" lvl="0" indent="0" algn="l" rtl="0">
              <a:spcBef>
                <a:spcPts val="0"/>
              </a:spcBef>
              <a:spcAft>
                <a:spcPts val="0"/>
              </a:spcAft>
              <a:buNone/>
            </a:pPr>
            <a:endParaRPr sz="2900"/>
          </a:p>
          <a:p>
            <a:pPr marL="0" lvl="0" indent="0" algn="l" rtl="0">
              <a:spcBef>
                <a:spcPts val="0"/>
              </a:spcBef>
              <a:spcAft>
                <a:spcPts val="0"/>
              </a:spcAft>
              <a:buNone/>
            </a:pPr>
            <a:r>
              <a:rPr lang="en" sz="2900"/>
              <a:t>The Halo Moji!</a:t>
            </a:r>
            <a:endParaRPr sz="2900"/>
          </a:p>
        </p:txBody>
      </p:sp>
      <p:pic>
        <p:nvPicPr>
          <p:cNvPr id="501" name="Google Shape;501;p62"/>
          <p:cNvPicPr preferRelativeResize="0"/>
          <p:nvPr/>
        </p:nvPicPr>
        <p:blipFill rotWithShape="1">
          <a:blip r:embed="rId3">
            <a:alphaModFix/>
          </a:blip>
          <a:srcRect l="24655" t="37675" r="25211" b="52962"/>
          <a:stretch/>
        </p:blipFill>
        <p:spPr>
          <a:xfrm>
            <a:off x="277200" y="3695925"/>
            <a:ext cx="8947201" cy="939375"/>
          </a:xfrm>
          <a:prstGeom prst="rect">
            <a:avLst/>
          </a:prstGeom>
          <a:noFill/>
          <a:ln>
            <a:noFill/>
          </a:ln>
        </p:spPr>
      </p:pic>
      <p:sp>
        <p:nvSpPr>
          <p:cNvPr id="502" name="Google Shape;502;p62"/>
          <p:cNvSpPr txBox="1"/>
          <p:nvPr/>
        </p:nvSpPr>
        <p:spPr>
          <a:xfrm>
            <a:off x="5110800" y="940200"/>
            <a:ext cx="3268200" cy="149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a:solidFill>
                  <a:srgbClr val="20124D"/>
                </a:solidFill>
                <a:latin typeface="Trebuchet MS"/>
                <a:ea typeface="Trebuchet MS"/>
                <a:cs typeface="Trebuchet MS"/>
                <a:sym typeface="Trebuchet MS"/>
              </a:rPr>
              <a:t>Well done everyone!</a:t>
            </a:r>
            <a:endParaRPr sz="2800">
              <a:solidFill>
                <a:srgbClr val="20124D"/>
              </a:solidFill>
              <a:latin typeface="Trebuchet MS"/>
              <a:ea typeface="Trebuchet MS"/>
              <a:cs typeface="Trebuchet MS"/>
              <a:sym typeface="Trebuchet MS"/>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pic>
        <p:nvPicPr>
          <p:cNvPr id="507" name="Google Shape;507;p63"/>
          <p:cNvPicPr preferRelativeResize="0"/>
          <p:nvPr/>
        </p:nvPicPr>
        <p:blipFill rotWithShape="1">
          <a:blip r:embed="rId3">
            <a:alphaModFix/>
          </a:blip>
          <a:srcRect l="30037" t="33566" r="13340" b="35584"/>
          <a:stretch/>
        </p:blipFill>
        <p:spPr>
          <a:xfrm>
            <a:off x="3598475" y="2993850"/>
            <a:ext cx="5545526" cy="1698651"/>
          </a:xfrm>
          <a:prstGeom prst="rect">
            <a:avLst/>
          </a:prstGeom>
          <a:noFill/>
          <a:ln>
            <a:noFill/>
          </a:ln>
        </p:spPr>
      </p:pic>
      <p:pic>
        <p:nvPicPr>
          <p:cNvPr id="508" name="Google Shape;508;p63"/>
          <p:cNvPicPr preferRelativeResize="0"/>
          <p:nvPr/>
        </p:nvPicPr>
        <p:blipFill rotWithShape="1">
          <a:blip r:embed="rId4">
            <a:alphaModFix/>
          </a:blip>
          <a:srcRect l="24776" t="37832" r="25731" b="35705"/>
          <a:stretch/>
        </p:blipFill>
        <p:spPr>
          <a:xfrm>
            <a:off x="2712725" y="174600"/>
            <a:ext cx="6276951" cy="1886849"/>
          </a:xfrm>
          <a:prstGeom prst="rect">
            <a:avLst/>
          </a:prstGeom>
          <a:noFill/>
          <a:ln>
            <a:noFill/>
          </a:ln>
        </p:spPr>
      </p:pic>
      <p:pic>
        <p:nvPicPr>
          <p:cNvPr id="509" name="Google Shape;509;p63"/>
          <p:cNvPicPr preferRelativeResize="0"/>
          <p:nvPr/>
        </p:nvPicPr>
        <p:blipFill rotWithShape="1">
          <a:blip r:embed="rId5">
            <a:alphaModFix/>
          </a:blip>
          <a:srcRect l="11457" t="28553" r="75804" b="48852"/>
          <a:stretch/>
        </p:blipFill>
        <p:spPr>
          <a:xfrm>
            <a:off x="0" y="2710975"/>
            <a:ext cx="1758974" cy="1754093"/>
          </a:xfrm>
          <a:prstGeom prst="rect">
            <a:avLst/>
          </a:prstGeom>
          <a:noFill/>
          <a:ln>
            <a:noFill/>
          </a:ln>
        </p:spPr>
      </p:pic>
      <p:sp>
        <p:nvSpPr>
          <p:cNvPr id="510" name="Google Shape;510;p63"/>
          <p:cNvSpPr txBox="1"/>
          <p:nvPr/>
        </p:nvSpPr>
        <p:spPr>
          <a:xfrm>
            <a:off x="53725" y="107450"/>
            <a:ext cx="2108400" cy="1477200"/>
          </a:xfrm>
          <a:prstGeom prst="rect">
            <a:avLst/>
          </a:prstGeom>
          <a:solidFill>
            <a:srgbClr val="00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700">
                <a:solidFill>
                  <a:srgbClr val="0000FF"/>
                </a:solidFill>
                <a:latin typeface="Trebuchet MS"/>
                <a:ea typeface="Trebuchet MS"/>
                <a:cs typeface="Trebuchet MS"/>
                <a:sym typeface="Trebuchet MS"/>
              </a:rPr>
              <a:t>Crack the Code</a:t>
            </a:r>
            <a:endParaRPr sz="3700">
              <a:solidFill>
                <a:srgbClr val="0000FF"/>
              </a:solidFill>
              <a:latin typeface="Trebuchet MS"/>
              <a:ea typeface="Trebuchet MS"/>
              <a:cs typeface="Trebuchet MS"/>
              <a:sym typeface="Trebuchet MS"/>
            </a:endParaRPr>
          </a:p>
        </p:txBody>
      </p:sp>
      <p:sp>
        <p:nvSpPr>
          <p:cNvPr id="511" name="Google Shape;511;p63"/>
          <p:cNvSpPr txBox="1"/>
          <p:nvPr/>
        </p:nvSpPr>
        <p:spPr>
          <a:xfrm>
            <a:off x="-80575" y="1331475"/>
            <a:ext cx="2874000" cy="940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600" b="1">
                <a:solidFill>
                  <a:srgbClr val="0000FF"/>
                </a:solidFill>
              </a:rPr>
              <a:t>Answer the questions to crack the code. Discover what the secret message is.</a:t>
            </a:r>
            <a:endParaRPr sz="1600" b="1">
              <a:solidFill>
                <a:srgbClr val="0000FF"/>
              </a:solidFill>
            </a:endParaRPr>
          </a:p>
        </p:txBody>
      </p:sp>
      <p:pic>
        <p:nvPicPr>
          <p:cNvPr id="512" name="Google Shape;512;p63"/>
          <p:cNvPicPr preferRelativeResize="0"/>
          <p:nvPr/>
        </p:nvPicPr>
        <p:blipFill rotWithShape="1">
          <a:blip r:embed="rId6">
            <a:alphaModFix/>
          </a:blip>
          <a:srcRect l="12296" t="50000" r="76352" b="11059"/>
          <a:stretch/>
        </p:blipFill>
        <p:spPr>
          <a:xfrm>
            <a:off x="1931837" y="2262380"/>
            <a:ext cx="1493776" cy="2881119"/>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sp>
        <p:nvSpPr>
          <p:cNvPr id="517" name="Google Shape;517;p64"/>
          <p:cNvSpPr/>
          <p:nvPr/>
        </p:nvSpPr>
        <p:spPr>
          <a:xfrm>
            <a:off x="215600" y="1832575"/>
            <a:ext cx="8592900" cy="1848000"/>
          </a:xfrm>
          <a:prstGeom prst="roundRect">
            <a:avLst>
              <a:gd name="adj" fmla="val 16667"/>
            </a:avLst>
          </a:prstGeom>
          <a:solidFill>
            <a:srgbClr val="F1C23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64"/>
          <p:cNvSpPr txBox="1"/>
          <p:nvPr/>
        </p:nvSpPr>
        <p:spPr>
          <a:xfrm>
            <a:off x="662175" y="600600"/>
            <a:ext cx="7669200" cy="300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0">
                <a:solidFill>
                  <a:srgbClr val="0000FF"/>
                </a:solidFill>
                <a:latin typeface="Trebuchet MS"/>
                <a:ea typeface="Trebuchet MS"/>
                <a:cs typeface="Trebuchet MS"/>
                <a:sym typeface="Trebuchet MS"/>
              </a:rPr>
              <a:t>The secret message is…</a:t>
            </a:r>
            <a:endParaRPr sz="5000">
              <a:solidFill>
                <a:srgbClr val="0000FF"/>
              </a:solidFill>
              <a:latin typeface="Trebuchet MS"/>
              <a:ea typeface="Trebuchet MS"/>
              <a:cs typeface="Trebuchet MS"/>
              <a:sym typeface="Trebuchet MS"/>
            </a:endParaRPr>
          </a:p>
          <a:p>
            <a:pPr marL="0" lvl="0" indent="0" algn="l" rtl="0">
              <a:spcBef>
                <a:spcPts val="0"/>
              </a:spcBef>
              <a:spcAft>
                <a:spcPts val="0"/>
              </a:spcAft>
              <a:buNone/>
            </a:pPr>
            <a:endParaRPr sz="5000">
              <a:latin typeface="Trebuchet MS"/>
              <a:ea typeface="Trebuchet MS"/>
              <a:cs typeface="Trebuchet MS"/>
              <a:sym typeface="Trebuchet MS"/>
            </a:endParaRPr>
          </a:p>
          <a:p>
            <a:pPr marL="0" lvl="0" indent="0" algn="l" rtl="0">
              <a:spcBef>
                <a:spcPts val="0"/>
              </a:spcBef>
              <a:spcAft>
                <a:spcPts val="0"/>
              </a:spcAft>
              <a:buNone/>
            </a:pPr>
            <a:r>
              <a:rPr lang="en" sz="6000">
                <a:solidFill>
                  <a:srgbClr val="CC0000"/>
                </a:solidFill>
                <a:latin typeface="Trebuchet MS"/>
                <a:ea typeface="Trebuchet MS"/>
                <a:cs typeface="Trebuchet MS"/>
                <a:sym typeface="Trebuchet MS"/>
              </a:rPr>
              <a:t>Have a good summer!</a:t>
            </a:r>
            <a:endParaRPr sz="6000">
              <a:solidFill>
                <a:srgbClr val="CC0000"/>
              </a:solidFill>
              <a:latin typeface="Trebuchet MS"/>
              <a:ea typeface="Trebuchet MS"/>
              <a:cs typeface="Trebuchet MS"/>
              <a:sym typeface="Trebuchet MS"/>
            </a:endParaRPr>
          </a:p>
        </p:txBody>
      </p:sp>
      <p:pic>
        <p:nvPicPr>
          <p:cNvPr id="519" name="Google Shape;519;p64"/>
          <p:cNvPicPr preferRelativeResize="0"/>
          <p:nvPr/>
        </p:nvPicPr>
        <p:blipFill>
          <a:blip r:embed="rId3">
            <a:alphaModFix/>
          </a:blip>
          <a:stretch>
            <a:fillRect/>
          </a:stretch>
        </p:blipFill>
        <p:spPr>
          <a:xfrm>
            <a:off x="7399450" y="3527400"/>
            <a:ext cx="1655425" cy="1601575"/>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pic>
        <p:nvPicPr>
          <p:cNvPr id="524" name="Google Shape;524;p65"/>
          <p:cNvPicPr preferRelativeResize="0"/>
          <p:nvPr/>
        </p:nvPicPr>
        <p:blipFill rotWithShape="1">
          <a:blip r:embed="rId3">
            <a:alphaModFix/>
          </a:blip>
          <a:srcRect l="24776" t="37832" r="25731" b="35705"/>
          <a:stretch/>
        </p:blipFill>
        <p:spPr>
          <a:xfrm>
            <a:off x="277325" y="1652975"/>
            <a:ext cx="8589350" cy="2581951"/>
          </a:xfrm>
          <a:prstGeom prst="rect">
            <a:avLst/>
          </a:prstGeom>
          <a:noFill/>
          <a:ln>
            <a:noFill/>
          </a:ln>
        </p:spPr>
      </p:pic>
      <p:sp>
        <p:nvSpPr>
          <p:cNvPr id="525" name="Google Shape;525;p65"/>
          <p:cNvSpPr txBox="1"/>
          <p:nvPr/>
        </p:nvSpPr>
        <p:spPr>
          <a:xfrm>
            <a:off x="847000" y="251675"/>
            <a:ext cx="7869300" cy="140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073763"/>
                </a:solidFill>
                <a:latin typeface="Trebuchet MS"/>
                <a:ea typeface="Trebuchet MS"/>
                <a:cs typeface="Trebuchet MS"/>
                <a:sym typeface="Trebuchet MS"/>
              </a:rPr>
              <a:t>Why not create your own ‘crack the code’ challenge using the alphabet code below?</a:t>
            </a:r>
            <a:endParaRPr sz="2800">
              <a:solidFill>
                <a:srgbClr val="073763"/>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2061</Words>
  <Application>Microsoft Office PowerPoint</Application>
  <PresentationFormat>On-screen Show (16:9)</PresentationFormat>
  <Paragraphs>376</Paragraphs>
  <Slides>53</Slides>
  <Notes>53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Poppins</vt:lpstr>
      <vt:lpstr>Comic Sans MS</vt:lpstr>
      <vt:lpstr>Trebuchet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2</cp:revision>
  <dcterms:modified xsi:type="dcterms:W3CDTF">2020-06-30T08:37:38Z</dcterms:modified>
</cp:coreProperties>
</file>