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35"/>
  </p:notesMasterIdLst>
  <p:sldIdLst>
    <p:sldId id="256" r:id="rId2"/>
    <p:sldId id="300" r:id="rId3"/>
    <p:sldId id="301" r:id="rId4"/>
    <p:sldId id="302" r:id="rId5"/>
    <p:sldId id="259" r:id="rId6"/>
    <p:sldId id="260" r:id="rId7"/>
    <p:sldId id="299" r:id="rId8"/>
    <p:sldId id="292" r:id="rId9"/>
    <p:sldId id="294" r:id="rId10"/>
    <p:sldId id="293" r:id="rId11"/>
    <p:sldId id="309" r:id="rId12"/>
    <p:sldId id="310" r:id="rId13"/>
    <p:sldId id="311" r:id="rId14"/>
    <p:sldId id="290" r:id="rId15"/>
    <p:sldId id="295" r:id="rId16"/>
    <p:sldId id="291" r:id="rId17"/>
    <p:sldId id="315" r:id="rId18"/>
    <p:sldId id="314" r:id="rId19"/>
    <p:sldId id="296" r:id="rId20"/>
    <p:sldId id="297" r:id="rId21"/>
    <p:sldId id="298" r:id="rId22"/>
    <p:sldId id="312" r:id="rId23"/>
    <p:sldId id="313" r:id="rId24"/>
    <p:sldId id="303" r:id="rId25"/>
    <p:sldId id="304" r:id="rId26"/>
    <p:sldId id="308" r:id="rId27"/>
    <p:sldId id="316" r:id="rId28"/>
    <p:sldId id="319" r:id="rId29"/>
    <p:sldId id="306" r:id="rId30"/>
    <p:sldId id="307" r:id="rId31"/>
    <p:sldId id="305" r:id="rId32"/>
    <p:sldId id="317" r:id="rId33"/>
    <p:sldId id="318" r:id="rId34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http://customooxmlschemas.google.com/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go="http://customooxmlschemas.google.com/" r:id="rId40" roundtripDataSignature="AMtx7mjnOmdMN4uOkRBtjO6qSpLBgCBAm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824" autoAdjust="0"/>
    <p:restoredTop sz="94660"/>
  </p:normalViewPr>
  <p:slideViewPr>
    <p:cSldViewPr snapToGrid="0">
      <p:cViewPr varScale="1">
        <p:scale>
          <a:sx n="69" d="100"/>
          <a:sy n="69" d="100"/>
        </p:scale>
        <p:origin x="62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40" Type="http://customschemas.google.com/relationships/presentationmetadata" Target="meta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Relationship Id="rId43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94" name="Google Shape;94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84416993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8" name="Google Shape;108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3" name="Google Shape;113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8" name="Google Shape;248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21329613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8" name="Google Shape;248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6290122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" name="Google Shape;260;p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1" name="Google Shape;261;p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87973888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8" name="Google Shape;248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22069032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8" name="Google Shape;248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37565914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" name="Google Shape;260;p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1" name="Google Shape;261;p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68283150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8" name="Google Shape;248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83200210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8" name="Google Shape;248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23784653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" name="Google Shape;260;p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1" name="Google Shape;261;p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1740171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6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36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3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3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3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37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3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3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3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38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38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6" name="Google Shape;26;p3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3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3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3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39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39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3" name="Google Shape;33;p3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3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3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40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40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9" name="Google Shape;39;p40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40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1" name="Google Shape;41;p40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4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4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4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4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4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4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4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4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4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4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43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43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43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4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4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4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44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44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4" name="Google Shape;64;p44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4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4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4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4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45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4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4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4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46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46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4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4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4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3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35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3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3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3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2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png"/><Relationship Id="rId4" Type="http://schemas.openxmlformats.org/officeDocument/2006/relationships/image" Target="../media/image31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jpe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png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 txBox="1">
            <a:spLocks noGrp="1"/>
          </p:cNvSpPr>
          <p:nvPr>
            <p:ph type="ctrTitle"/>
          </p:nvPr>
        </p:nvSpPr>
        <p:spPr>
          <a:xfrm>
            <a:off x="701040" y="8153"/>
            <a:ext cx="9144000" cy="9757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Arial"/>
              <a:buNone/>
            </a:pPr>
            <a:r>
              <a:rPr lang="en-GB" dirty="0">
                <a:latin typeface="Comic Sans MS" panose="030F0702030302020204" pitchFamily="66" charset="0"/>
                <a:ea typeface="Arial"/>
                <a:cs typeface="Arial"/>
                <a:sym typeface="Arial"/>
              </a:rPr>
              <a:t>Phonics </a:t>
            </a:r>
            <a:r>
              <a:rPr lang="en-GB" dirty="0" smtClean="0">
                <a:latin typeface="Comic Sans MS" panose="030F0702030302020204" pitchFamily="66" charset="0"/>
                <a:ea typeface="Arial"/>
                <a:cs typeface="Arial"/>
                <a:sym typeface="Arial"/>
              </a:rPr>
              <a:t>learning- Week 6 </a:t>
            </a:r>
            <a:endParaRPr dirty="0">
              <a:latin typeface="Comic Sans MS" panose="030F0702030302020204" pitchFamily="66" charset="0"/>
              <a:ea typeface="Arial"/>
              <a:cs typeface="Arial"/>
              <a:sym typeface="Arial"/>
            </a:endParaRPr>
          </a:p>
        </p:txBody>
      </p:sp>
      <p:sp>
        <p:nvSpPr>
          <p:cNvPr id="87" name="Google Shape;87;p1"/>
          <p:cNvSpPr/>
          <p:nvPr/>
        </p:nvSpPr>
        <p:spPr>
          <a:xfrm>
            <a:off x="3107455" y="1673244"/>
            <a:ext cx="7555099" cy="1200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b="0" i="1" u="none" strike="noStrike" cap="none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We will be practising </a:t>
            </a:r>
            <a:r>
              <a:rPr lang="en-GB" sz="2400" b="1" i="1" u="none" strike="noStrike" cap="none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writing </a:t>
            </a:r>
            <a:r>
              <a:rPr lang="en-GB" sz="2400" i="1" dirty="0" smtClean="0">
                <a:solidFill>
                  <a:schemeClr val="dk1"/>
                </a:solidFill>
              </a:rPr>
              <a:t>tricky words this week as feedback from parent’s informs us that the children are doing really well at reading them. </a:t>
            </a:r>
            <a:endParaRPr sz="2400" i="1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88" name="Google Shape;88;p1"/>
          <p:cNvPicPr preferRelativeResize="0"/>
          <p:nvPr/>
        </p:nvPicPr>
        <p:blipFill rotWithShape="1">
          <a:blip r:embed="rId3">
            <a:alphaModFix/>
          </a:blip>
          <a:srcRect t="51979"/>
          <a:stretch/>
        </p:blipFill>
        <p:spPr>
          <a:xfrm>
            <a:off x="10847844" y="1892802"/>
            <a:ext cx="1146380" cy="903336"/>
          </a:xfrm>
          <a:prstGeom prst="rect">
            <a:avLst/>
          </a:prstGeom>
          <a:noFill/>
          <a:ln>
            <a:noFill/>
          </a:ln>
        </p:spPr>
      </p:pic>
      <p:sp>
        <p:nvSpPr>
          <p:cNvPr id="89" name="Google Shape;89;p1"/>
          <p:cNvSpPr/>
          <p:nvPr/>
        </p:nvSpPr>
        <p:spPr>
          <a:xfrm>
            <a:off x="2757055" y="3157970"/>
            <a:ext cx="6741718" cy="31700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i="1" dirty="0" smtClean="0">
                <a:solidFill>
                  <a:srgbClr val="FF0000"/>
                </a:solidFill>
                <a:sym typeface="Arial"/>
              </a:rPr>
              <a:t>Please continue to encourage your child to practise reading the tricky words on their snakes. Don’t forget to move onto the next snake when they have completed the </a:t>
            </a:r>
            <a:r>
              <a:rPr lang="en-GB" sz="2000" b="1" i="1" dirty="0" smtClean="0">
                <a:solidFill>
                  <a:srgbClr val="FF0000"/>
                </a:solidFill>
                <a:sym typeface="Arial"/>
              </a:rPr>
              <a:t>majority </a:t>
            </a:r>
            <a:r>
              <a:rPr lang="en-GB" sz="2000" i="1" dirty="0" smtClean="0">
                <a:solidFill>
                  <a:srgbClr val="FF0000"/>
                </a:solidFill>
                <a:sym typeface="Arial"/>
              </a:rPr>
              <a:t>of the previously snake. 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2000" i="1" dirty="0">
              <a:solidFill>
                <a:srgbClr val="FF0000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i="1" dirty="0" smtClean="0">
                <a:solidFill>
                  <a:srgbClr val="FF0000"/>
                </a:solidFill>
                <a:sym typeface="Arial"/>
              </a:rPr>
              <a:t>Any words that they are really finding difficult could be stuck up aroun</a:t>
            </a:r>
            <a:r>
              <a:rPr lang="en-GB" sz="2000" i="1" dirty="0" smtClean="0">
                <a:solidFill>
                  <a:srgbClr val="FF0000"/>
                </a:solidFill>
              </a:rPr>
              <a:t>d the house/garden for your child to constantly see and/or make a pretend paper watch that they can wear on their arm. Throughout the day prompt them to read</a:t>
            </a:r>
            <a:r>
              <a:rPr lang="en-GB" sz="2000" i="1" dirty="0">
                <a:solidFill>
                  <a:srgbClr val="FF0000"/>
                </a:solidFill>
              </a:rPr>
              <a:t> </a:t>
            </a:r>
            <a:r>
              <a:rPr lang="en-GB" sz="2000" i="1" dirty="0" smtClean="0">
                <a:solidFill>
                  <a:srgbClr val="FF0000"/>
                </a:solidFill>
              </a:rPr>
              <a:t>their focus tricky word </a:t>
            </a:r>
            <a:r>
              <a:rPr lang="en-GB" sz="2000" i="1" dirty="0" smtClean="0">
                <a:solidFill>
                  <a:srgbClr val="FF0000"/>
                </a:solidFill>
                <a:sym typeface="Wingdings" panose="05000000000000000000" pitchFamily="2" charset="2"/>
              </a:rPr>
              <a:t> </a:t>
            </a:r>
            <a:endParaRPr sz="2000" i="1" dirty="0">
              <a:solidFill>
                <a:srgbClr val="FF0000"/>
              </a:solidFill>
              <a:sym typeface="Arial"/>
            </a:endParaRPr>
          </a:p>
        </p:txBody>
      </p:sp>
      <p:sp>
        <p:nvSpPr>
          <p:cNvPr id="90" name="Google Shape;90;p1"/>
          <p:cNvSpPr/>
          <p:nvPr/>
        </p:nvSpPr>
        <p:spPr>
          <a:xfrm>
            <a:off x="481275" y="896035"/>
            <a:ext cx="10939759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 dirty="0" smtClean="0">
                <a:solidFill>
                  <a:srgbClr val="0070C0"/>
                </a:solidFill>
                <a:latin typeface="Comic Sans MS" panose="030F0702030302020204" pitchFamily="66" charset="0"/>
                <a:sym typeface="Arial"/>
              </a:rPr>
              <a:t>This week we will be recapping previously taught trigraphs. </a:t>
            </a:r>
            <a:endParaRPr sz="2800" dirty="0">
              <a:solidFill>
                <a:srgbClr val="0070C0"/>
              </a:solidFill>
              <a:latin typeface="Comic Sans MS" panose="030F0702030302020204" pitchFamily="66" charset="0"/>
              <a:sym typeface="Arial"/>
            </a:endParaRPr>
          </a:p>
        </p:txBody>
      </p:sp>
      <p:pic>
        <p:nvPicPr>
          <p:cNvPr id="91" name="Google Shape;91;p1"/>
          <p:cNvPicPr preferRelativeResize="0"/>
          <p:nvPr/>
        </p:nvPicPr>
        <p:blipFill rotWithShape="1">
          <a:blip r:embed="rId4">
            <a:alphaModFix/>
          </a:blip>
          <a:srcRect l="17754" t="27144" r="31120" b="14521"/>
          <a:stretch/>
        </p:blipFill>
        <p:spPr>
          <a:xfrm>
            <a:off x="282871" y="2873532"/>
            <a:ext cx="2474184" cy="1587213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5"/>
          <a:srcRect l="1071" r="52626"/>
          <a:stretch/>
        </p:blipFill>
        <p:spPr>
          <a:xfrm>
            <a:off x="9637318" y="3798787"/>
            <a:ext cx="2050473" cy="290903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2"/>
          <p:cNvSpPr txBox="1">
            <a:spLocks noGrp="1"/>
          </p:cNvSpPr>
          <p:nvPr>
            <p:ph type="subTitle" idx="1"/>
          </p:nvPr>
        </p:nvSpPr>
        <p:spPr>
          <a:xfrm>
            <a:off x="174567" y="1113522"/>
            <a:ext cx="8162165" cy="12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3600"/>
              <a:buNone/>
            </a:pPr>
            <a:r>
              <a:rPr lang="en-GB" dirty="0" smtClean="0">
                <a:solidFill>
                  <a:srgbClr val="FF0000"/>
                </a:solidFill>
                <a:latin typeface="Comic Sans MS" panose="030F0702030302020204" pitchFamily="66" charset="0"/>
                <a:ea typeface="Arial"/>
                <a:cs typeface="Arial"/>
                <a:sym typeface="Arial"/>
              </a:rPr>
              <a:t>There are lots of different ways you can encourage your child to read tricky words. Have a look at the suggested list below and give them a try! </a:t>
            </a:r>
            <a:r>
              <a:rPr lang="en-GB" dirty="0" smtClean="0">
                <a:solidFill>
                  <a:srgbClr val="FF0000"/>
                </a:solidFill>
                <a:latin typeface="Comic Sans MS" panose="030F0702030302020204" pitchFamily="66" charset="0"/>
                <a:ea typeface="Arial"/>
                <a:cs typeface="Arial"/>
                <a:sym typeface="Wingdings" panose="05000000000000000000" pitchFamily="2" charset="2"/>
              </a:rPr>
              <a:t> </a:t>
            </a:r>
            <a:endParaRPr i="1" dirty="0">
              <a:solidFill>
                <a:srgbClr val="FF0000"/>
              </a:solidFill>
              <a:latin typeface="Comic Sans MS" panose="030F0702030302020204" pitchFamily="66" charset="0"/>
              <a:ea typeface="Arial"/>
              <a:cs typeface="Arial"/>
              <a:sym typeface="Arial"/>
            </a:endParaRPr>
          </a:p>
        </p:txBody>
      </p:sp>
      <p:pic>
        <p:nvPicPr>
          <p:cNvPr id="5" name="Google Shape;91;p1"/>
          <p:cNvPicPr preferRelativeResize="0"/>
          <p:nvPr/>
        </p:nvPicPr>
        <p:blipFill rotWithShape="1">
          <a:blip r:embed="rId3">
            <a:alphaModFix/>
          </a:blip>
          <a:srcRect l="17754" t="27144" r="31120" b="14521"/>
          <a:stretch/>
        </p:blipFill>
        <p:spPr>
          <a:xfrm>
            <a:off x="10221471" y="223044"/>
            <a:ext cx="1693960" cy="899319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Google Shape;97;p2"/>
          <p:cNvSpPr txBox="1">
            <a:spLocks/>
          </p:cNvSpPr>
          <p:nvPr/>
        </p:nvSpPr>
        <p:spPr>
          <a:xfrm>
            <a:off x="-130233" y="3660320"/>
            <a:ext cx="8279606" cy="12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85000" lnSpcReduction="20000"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40640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342900" indent="-342900">
              <a:spcBef>
                <a:spcPts val="0"/>
              </a:spcBef>
              <a:buClr>
                <a:srgbClr val="0070C0"/>
              </a:buClr>
              <a:buSzPts val="3600"/>
              <a:buFont typeface="Arial" panose="020B0604020202020204" pitchFamily="34" charset="0"/>
              <a:buChar char="•"/>
            </a:pPr>
            <a:r>
              <a:rPr lang="en-GB" i="1" dirty="0" smtClean="0">
                <a:solidFill>
                  <a:schemeClr val="tx1"/>
                </a:solidFill>
                <a:latin typeface="Comic Sans MS" panose="030F0702030302020204" pitchFamily="66" charset="0"/>
                <a:ea typeface="Arial"/>
                <a:cs typeface="Arial"/>
                <a:sym typeface="Arial"/>
              </a:rPr>
              <a:t>Traffic light game– Allow your child to ride around the garden pretending it’s a road. Adult shout traffic light signals such as STOP! They must then  read a tricky word to be able to go again. You could position tricky words around the garden so they have to read each word before they pass. </a:t>
            </a:r>
            <a:endParaRPr lang="en-GB" i="1" dirty="0">
              <a:solidFill>
                <a:schemeClr val="tx1"/>
              </a:solidFill>
              <a:latin typeface="Comic Sans MS" panose="030F0702030302020204" pitchFamily="66" charset="0"/>
              <a:ea typeface="Arial"/>
              <a:cs typeface="Arial"/>
              <a:sym typeface="Arial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87753" y="1566347"/>
            <a:ext cx="2597630" cy="1563196"/>
          </a:xfrm>
          <a:prstGeom prst="rect">
            <a:avLst/>
          </a:prstGeom>
        </p:spPr>
      </p:pic>
      <p:sp>
        <p:nvSpPr>
          <p:cNvPr id="9" name="Google Shape;97;p2"/>
          <p:cNvSpPr txBox="1">
            <a:spLocks/>
          </p:cNvSpPr>
          <p:nvPr/>
        </p:nvSpPr>
        <p:spPr>
          <a:xfrm>
            <a:off x="326966" y="2798618"/>
            <a:ext cx="8162165" cy="12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40640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342900" indent="-342900">
              <a:spcBef>
                <a:spcPts val="0"/>
              </a:spcBef>
              <a:buClr>
                <a:srgbClr val="0070C0"/>
              </a:buClr>
              <a:buSzPts val="3600"/>
              <a:buFont typeface="Arial" panose="020B0604020202020204" pitchFamily="34" charset="0"/>
              <a:buChar char="•"/>
            </a:pPr>
            <a:endParaRPr lang="en-GB" sz="1800" i="1" dirty="0">
              <a:solidFill>
                <a:schemeClr val="tx1"/>
              </a:solidFill>
              <a:latin typeface="Comic Sans MS" panose="030F0702030302020204" pitchFamily="66" charset="0"/>
              <a:ea typeface="Arial"/>
              <a:cs typeface="Arial"/>
              <a:sym typeface="Arial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74567" y="2537008"/>
            <a:ext cx="797480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Clr>
                <a:srgbClr val="0070C0"/>
              </a:buClr>
              <a:buSzPts val="3600"/>
              <a:buFont typeface="Arial" panose="020B0604020202020204" pitchFamily="34" charset="0"/>
              <a:buChar char="•"/>
            </a:pPr>
            <a:r>
              <a:rPr lang="en-GB" sz="1800" i="1" dirty="0">
                <a:solidFill>
                  <a:schemeClr val="tx1"/>
                </a:solidFill>
                <a:latin typeface="Comic Sans MS" panose="030F0702030302020204" pitchFamily="66" charset="0"/>
              </a:rPr>
              <a:t>Balloon pop! – Write tricky words on balloons/water balloons and your child has to read the word before they are allowed to pop it.  </a:t>
            </a:r>
          </a:p>
        </p:txBody>
      </p:sp>
      <p:sp>
        <p:nvSpPr>
          <p:cNvPr id="13" name="Google Shape;97;p2"/>
          <p:cNvSpPr txBox="1">
            <a:spLocks/>
          </p:cNvSpPr>
          <p:nvPr/>
        </p:nvSpPr>
        <p:spPr>
          <a:xfrm>
            <a:off x="0" y="5292300"/>
            <a:ext cx="8279606" cy="14821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85000" lnSpcReduction="10000"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40640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342900" indent="-342900">
              <a:spcBef>
                <a:spcPts val="0"/>
              </a:spcBef>
              <a:buClr>
                <a:srgbClr val="0070C0"/>
              </a:buClr>
              <a:buSzPts val="3600"/>
              <a:buFont typeface="Arial" panose="020B0604020202020204" pitchFamily="34" charset="0"/>
              <a:buChar char="•"/>
            </a:pPr>
            <a:r>
              <a:rPr lang="en-GB" i="1" dirty="0" smtClean="0">
                <a:solidFill>
                  <a:schemeClr val="tx1"/>
                </a:solidFill>
                <a:latin typeface="Comic Sans MS" panose="030F0702030302020204" pitchFamily="66" charset="0"/>
                <a:ea typeface="Arial"/>
                <a:cs typeface="Arial"/>
                <a:sym typeface="Arial"/>
              </a:rPr>
              <a:t>Write tricky words on the patio slabs or fence in chalk for your child to read. When they read a word correctly they can either squirt a water pistol at the words, throw a water balloon or use a paintbrush with water to remove. You could also write tricky words on plastic cups and do the same activity.  </a:t>
            </a:r>
            <a:endParaRPr lang="en-GB" i="1" dirty="0">
              <a:solidFill>
                <a:schemeClr val="tx1"/>
              </a:solidFill>
              <a:latin typeface="Comic Sans MS" panose="030F0702030302020204" pitchFamily="66" charset="0"/>
              <a:ea typeface="Arial"/>
              <a:cs typeface="Arial"/>
              <a:sym typeface="Arial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87753" y="5179979"/>
            <a:ext cx="2033718" cy="1596015"/>
          </a:xfrm>
          <a:prstGeom prst="rect">
            <a:avLst/>
          </a:prstGeom>
        </p:spPr>
      </p:pic>
      <p:grpSp>
        <p:nvGrpSpPr>
          <p:cNvPr id="11" name="Group 10"/>
          <p:cNvGrpSpPr/>
          <p:nvPr/>
        </p:nvGrpSpPr>
        <p:grpSpPr>
          <a:xfrm>
            <a:off x="8149373" y="3453171"/>
            <a:ext cx="3577070" cy="1614487"/>
            <a:chOff x="8187753" y="3876905"/>
            <a:chExt cx="3577070" cy="1614487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8187753" y="3876905"/>
              <a:ext cx="1728787" cy="1614487"/>
            </a:xfrm>
            <a:prstGeom prst="rect">
              <a:avLst/>
            </a:prstGeom>
          </p:spPr>
        </p:pic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9916540" y="3876905"/>
              <a:ext cx="1848283" cy="1425627"/>
            </a:xfrm>
            <a:prstGeom prst="rect">
              <a:avLst/>
            </a:prstGeom>
          </p:spPr>
        </p:pic>
      </p:grp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8"/>
          <a:srcRect l="14498" t="1083" r="18148" b="-1083"/>
          <a:stretch/>
        </p:blipFill>
        <p:spPr>
          <a:xfrm>
            <a:off x="10285570" y="5488811"/>
            <a:ext cx="1440873" cy="978350"/>
          </a:xfrm>
          <a:prstGeom prst="rect">
            <a:avLst/>
          </a:prstGeom>
        </p:spPr>
      </p:pic>
      <p:sp>
        <p:nvSpPr>
          <p:cNvPr id="18" name="Google Shape;96;p2"/>
          <p:cNvSpPr txBox="1">
            <a:spLocks/>
          </p:cNvSpPr>
          <p:nvPr/>
        </p:nvSpPr>
        <p:spPr>
          <a:xfrm>
            <a:off x="-310473" y="44669"/>
            <a:ext cx="10341033" cy="9757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 fontScale="92500" lnSpcReduction="20000"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>
              <a:buSzPts val="6000"/>
              <a:buFont typeface="Arial"/>
              <a:buNone/>
            </a:pPr>
            <a:r>
              <a:rPr lang="en-GB" sz="4000" u="sng" dirty="0" smtClean="0">
                <a:solidFill>
                  <a:schemeClr val="tx1"/>
                </a:solidFill>
                <a:latin typeface="Comic Sans MS" panose="030F0702030302020204" pitchFamily="66" charset="0"/>
                <a:ea typeface="Arial"/>
                <a:cs typeface="Arial"/>
                <a:sym typeface="Arial"/>
              </a:rPr>
              <a:t>Reading tricky </a:t>
            </a:r>
            <a:r>
              <a:rPr lang="en-GB" sz="4000" u="sng" dirty="0">
                <a:solidFill>
                  <a:schemeClr val="tx1"/>
                </a:solidFill>
                <a:latin typeface="Comic Sans MS" panose="030F0702030302020204" pitchFamily="66" charset="0"/>
                <a:ea typeface="Arial"/>
                <a:cs typeface="Arial"/>
                <a:sym typeface="Arial"/>
              </a:rPr>
              <a:t>w</a:t>
            </a:r>
            <a:r>
              <a:rPr lang="en-GB" sz="4000" u="sng" dirty="0" smtClean="0">
                <a:solidFill>
                  <a:schemeClr val="tx1"/>
                </a:solidFill>
                <a:latin typeface="Comic Sans MS" panose="030F0702030302020204" pitchFamily="66" charset="0"/>
                <a:ea typeface="Arial"/>
                <a:cs typeface="Arial"/>
                <a:sym typeface="Arial"/>
              </a:rPr>
              <a:t>ords </a:t>
            </a:r>
            <a:br>
              <a:rPr lang="en-GB" sz="4000" u="sng" dirty="0" smtClean="0">
                <a:solidFill>
                  <a:schemeClr val="tx1"/>
                </a:solidFill>
                <a:latin typeface="Comic Sans MS" panose="030F0702030302020204" pitchFamily="66" charset="0"/>
                <a:ea typeface="Arial"/>
                <a:cs typeface="Arial"/>
                <a:sym typeface="Arial"/>
              </a:rPr>
            </a:br>
            <a:r>
              <a:rPr lang="en-GB" sz="4000" u="sng" dirty="0" smtClean="0">
                <a:solidFill>
                  <a:schemeClr val="tx1"/>
                </a:solidFill>
                <a:latin typeface="Comic Sans MS" panose="030F0702030302020204" pitchFamily="66" charset="0"/>
                <a:ea typeface="Arial"/>
                <a:cs typeface="Arial"/>
                <a:sym typeface="Arial"/>
              </a:rPr>
              <a:t>Activities to try </a:t>
            </a:r>
            <a:endParaRPr lang="en-GB" sz="4000" u="sng" dirty="0">
              <a:solidFill>
                <a:schemeClr val="tx1"/>
              </a:solidFill>
              <a:latin typeface="Comic Sans MS" panose="030F0702030302020204" pitchFamily="66" charset="0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720523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Google Shape;96;p2"/>
          <p:cNvSpPr txBox="1">
            <a:spLocks/>
          </p:cNvSpPr>
          <p:nvPr/>
        </p:nvSpPr>
        <p:spPr>
          <a:xfrm>
            <a:off x="0" y="-194755"/>
            <a:ext cx="10299470" cy="9757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>
              <a:buSzPts val="6000"/>
              <a:buFont typeface="Arial"/>
              <a:buNone/>
            </a:pPr>
            <a:r>
              <a:rPr lang="en-GB" u="sng" dirty="0" smtClean="0">
                <a:solidFill>
                  <a:schemeClr val="tx1"/>
                </a:solidFill>
                <a:latin typeface="Comic Sans MS" panose="030F0702030302020204" pitchFamily="66" charset="0"/>
                <a:ea typeface="Arial"/>
                <a:cs typeface="Arial"/>
                <a:sym typeface="Arial"/>
              </a:rPr>
              <a:t>Reading tricky </a:t>
            </a:r>
            <a:r>
              <a:rPr lang="en-GB" u="sng" dirty="0">
                <a:solidFill>
                  <a:schemeClr val="tx1"/>
                </a:solidFill>
                <a:latin typeface="Comic Sans MS" panose="030F0702030302020204" pitchFamily="66" charset="0"/>
                <a:ea typeface="Arial"/>
                <a:cs typeface="Arial"/>
                <a:sym typeface="Arial"/>
              </a:rPr>
              <a:t>w</a:t>
            </a:r>
            <a:r>
              <a:rPr lang="en-GB" u="sng" dirty="0" smtClean="0">
                <a:solidFill>
                  <a:schemeClr val="tx1"/>
                </a:solidFill>
                <a:latin typeface="Comic Sans MS" panose="030F0702030302020204" pitchFamily="66" charset="0"/>
                <a:ea typeface="Arial"/>
                <a:cs typeface="Arial"/>
                <a:sym typeface="Arial"/>
              </a:rPr>
              <a:t>ords activities to try </a:t>
            </a:r>
            <a:endParaRPr lang="en-GB" u="sng" dirty="0">
              <a:solidFill>
                <a:schemeClr val="tx1"/>
              </a:solidFill>
              <a:latin typeface="Comic Sans MS" panose="030F0702030302020204" pitchFamily="66" charset="0"/>
              <a:ea typeface="Arial"/>
              <a:cs typeface="Arial"/>
              <a:sym typeface="Arial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16130" y="781014"/>
            <a:ext cx="1156023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Clr>
                <a:srgbClr val="0070C0"/>
              </a:buClr>
              <a:buSzPts val="3600"/>
              <a:buFont typeface="Arial" panose="020B0604020202020204" pitchFamily="34" charset="0"/>
              <a:buChar char="•"/>
            </a:pPr>
            <a:r>
              <a:rPr lang="en-GB" sz="1800" i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Here are lots more examples you could try (especially if the weather is nice!) </a:t>
            </a:r>
            <a:r>
              <a:rPr lang="en-GB" sz="1800" i="1" dirty="0" smtClean="0">
                <a:solidFill>
                  <a:schemeClr val="tx1"/>
                </a:solidFill>
                <a:latin typeface="Comic Sans MS" panose="030F0702030302020204" pitchFamily="66" charset="0"/>
                <a:sym typeface="Wingdings" panose="05000000000000000000" pitchFamily="2" charset="2"/>
              </a:rPr>
              <a:t> </a:t>
            </a:r>
            <a:endParaRPr lang="en-GB" sz="1800" i="1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6130" y="1290637"/>
            <a:ext cx="2409825" cy="336232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3159" y="3857601"/>
            <a:ext cx="2286000" cy="2200275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524000" y="6057876"/>
            <a:ext cx="3265516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200" i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Use a white wax crayon or candle to write ‘secret tricky words’ for your child to paint/find. Use watered down paint!</a:t>
            </a:r>
            <a:r>
              <a:rPr lang="en-GB" i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en-GB" i="1" dirty="0" smtClean="0">
                <a:solidFill>
                  <a:schemeClr val="tx1"/>
                </a:solidFill>
                <a:latin typeface="Comic Sans MS" panose="030F0702030302020204" pitchFamily="66" charset="0"/>
                <a:sym typeface="Wingdings" panose="05000000000000000000" pitchFamily="2" charset="2"/>
              </a:rPr>
              <a:t></a:t>
            </a:r>
            <a:endParaRPr lang="en-GB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30263" y="1439112"/>
            <a:ext cx="1674587" cy="219763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89516" y="1937106"/>
            <a:ext cx="2560493" cy="339927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6"/>
          <a:srcRect t="7963"/>
          <a:stretch/>
        </p:blipFill>
        <p:spPr>
          <a:xfrm>
            <a:off x="7430366" y="1208785"/>
            <a:ext cx="2730609" cy="4849091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7146979" y="6073264"/>
            <a:ext cx="329738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200" i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Your child must dribble around the cones, reading each tricky word as they go before scoring! </a:t>
            </a:r>
            <a:r>
              <a:rPr lang="en-GB" sz="1200" i="1" dirty="0" smtClean="0">
                <a:solidFill>
                  <a:schemeClr val="tx1"/>
                </a:solidFill>
                <a:latin typeface="Comic Sans MS" panose="030F0702030302020204" pitchFamily="66" charset="0"/>
                <a:sym typeface="Wingdings" panose="05000000000000000000" pitchFamily="2" charset="2"/>
              </a:rPr>
              <a:t> </a:t>
            </a:r>
            <a:endParaRPr lang="en-GB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801225" y="796402"/>
            <a:ext cx="2390775" cy="3648075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390355" y="4444477"/>
            <a:ext cx="157226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200" i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Using water balloons to throw at each tricky word.</a:t>
            </a:r>
            <a:endParaRPr lang="en-GB" dirty="0"/>
          </a:p>
        </p:txBody>
      </p:sp>
      <p:sp>
        <p:nvSpPr>
          <p:cNvPr id="15" name="Rectangle 14"/>
          <p:cNvSpPr/>
          <p:nvPr/>
        </p:nvSpPr>
        <p:spPr>
          <a:xfrm>
            <a:off x="5279066" y="5336381"/>
            <a:ext cx="157226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200" i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Please be careful with this one- look where you’re going when walking up and down the stairs! </a:t>
            </a:r>
            <a:r>
              <a:rPr lang="en-GB" sz="1200" i="1" dirty="0" smtClean="0">
                <a:solidFill>
                  <a:schemeClr val="tx1"/>
                </a:solidFill>
                <a:latin typeface="Comic Sans MS" panose="030F0702030302020204" pitchFamily="66" charset="0"/>
                <a:sym typeface="Wingdings" panose="05000000000000000000" pitchFamily="2" charset="2"/>
              </a:rPr>
              <a:t> 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348115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Google Shape;96;p2"/>
          <p:cNvSpPr txBox="1">
            <a:spLocks/>
          </p:cNvSpPr>
          <p:nvPr/>
        </p:nvSpPr>
        <p:spPr>
          <a:xfrm>
            <a:off x="0" y="-194755"/>
            <a:ext cx="10299470" cy="9757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>
              <a:buSzPts val="6000"/>
              <a:buFont typeface="Arial"/>
              <a:buNone/>
            </a:pPr>
            <a:r>
              <a:rPr lang="en-GB" u="sng" dirty="0" smtClean="0">
                <a:solidFill>
                  <a:schemeClr val="tx1"/>
                </a:solidFill>
                <a:latin typeface="Comic Sans MS" panose="030F0702030302020204" pitchFamily="66" charset="0"/>
                <a:ea typeface="Arial"/>
                <a:cs typeface="Arial"/>
                <a:sym typeface="Arial"/>
              </a:rPr>
              <a:t>Reading tricky </a:t>
            </a:r>
            <a:r>
              <a:rPr lang="en-GB" u="sng" dirty="0">
                <a:solidFill>
                  <a:schemeClr val="tx1"/>
                </a:solidFill>
                <a:latin typeface="Comic Sans MS" panose="030F0702030302020204" pitchFamily="66" charset="0"/>
                <a:ea typeface="Arial"/>
                <a:cs typeface="Arial"/>
                <a:sym typeface="Arial"/>
              </a:rPr>
              <a:t>w</a:t>
            </a:r>
            <a:r>
              <a:rPr lang="en-GB" u="sng" dirty="0" smtClean="0">
                <a:solidFill>
                  <a:schemeClr val="tx1"/>
                </a:solidFill>
                <a:latin typeface="Comic Sans MS" panose="030F0702030302020204" pitchFamily="66" charset="0"/>
                <a:ea typeface="Arial"/>
                <a:cs typeface="Arial"/>
                <a:sym typeface="Arial"/>
              </a:rPr>
              <a:t>ords activities to try </a:t>
            </a:r>
            <a:endParaRPr lang="en-GB" u="sng" dirty="0">
              <a:solidFill>
                <a:schemeClr val="tx1"/>
              </a:solidFill>
              <a:latin typeface="Comic Sans MS" panose="030F0702030302020204" pitchFamily="66" charset="0"/>
              <a:ea typeface="Arial"/>
              <a:cs typeface="Arial"/>
              <a:sym typeface="Arial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16130" y="781014"/>
            <a:ext cx="1156023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Clr>
                <a:srgbClr val="0070C0"/>
              </a:buClr>
              <a:buSzPts val="3600"/>
              <a:buFont typeface="Arial" panose="020B0604020202020204" pitchFamily="34" charset="0"/>
              <a:buChar char="•"/>
            </a:pPr>
            <a:r>
              <a:rPr lang="en-GB" sz="1800" i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Here are lots more examples you could try (especially if the weather is nice!) </a:t>
            </a:r>
            <a:r>
              <a:rPr lang="en-GB" sz="1800" i="1" dirty="0" smtClean="0">
                <a:solidFill>
                  <a:schemeClr val="tx1"/>
                </a:solidFill>
                <a:latin typeface="Comic Sans MS" panose="030F0702030302020204" pitchFamily="66" charset="0"/>
                <a:sym typeface="Wingdings" panose="05000000000000000000" pitchFamily="2" charset="2"/>
              </a:rPr>
              <a:t> </a:t>
            </a:r>
            <a:endParaRPr lang="en-GB" sz="1800" i="1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6130" y="1381125"/>
            <a:ext cx="2381250" cy="226695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2249" y="3008754"/>
            <a:ext cx="3405304" cy="382706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4"/>
          <a:srcRect t="13671"/>
          <a:stretch/>
        </p:blipFill>
        <p:spPr>
          <a:xfrm>
            <a:off x="5357553" y="1291093"/>
            <a:ext cx="2611582" cy="244701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22995" y="2152193"/>
            <a:ext cx="3238501" cy="4512221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8146472" y="1664450"/>
            <a:ext cx="374072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200" i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You could do this with reading tricky words and/or phonics sounds! </a:t>
            </a:r>
            <a:r>
              <a:rPr lang="en-GB" sz="1200" i="1" dirty="0" smtClean="0">
                <a:solidFill>
                  <a:schemeClr val="tx1"/>
                </a:solidFill>
                <a:latin typeface="Comic Sans MS" panose="030F0702030302020204" pitchFamily="66" charset="0"/>
                <a:sym typeface="Wingdings" panose="05000000000000000000" pitchFamily="2" charset="2"/>
              </a:rPr>
              <a:t> </a:t>
            </a:r>
            <a:endParaRPr lang="en-GB"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84186" y="3878853"/>
            <a:ext cx="1963559" cy="2714332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0" y="3738106"/>
            <a:ext cx="152561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200" i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Tricky word skittles game! </a:t>
            </a:r>
            <a:r>
              <a:rPr lang="en-GB" sz="1200" i="1" dirty="0" smtClean="0">
                <a:solidFill>
                  <a:schemeClr val="tx1"/>
                </a:solidFill>
                <a:latin typeface="Comic Sans MS" panose="030F0702030302020204" pitchFamily="66" charset="0"/>
                <a:sym typeface="Wingdings" panose="05000000000000000000" pitchFamily="2" charset="2"/>
              </a:rPr>
              <a:t>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83186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0098" y="982373"/>
            <a:ext cx="10935143" cy="5681663"/>
          </a:xfrm>
          <a:prstGeom prst="rect">
            <a:avLst/>
          </a:prstGeom>
        </p:spPr>
      </p:pic>
      <p:sp>
        <p:nvSpPr>
          <p:cNvPr id="4" name="Google Shape;134;p7"/>
          <p:cNvSpPr txBox="1"/>
          <p:nvPr/>
        </p:nvSpPr>
        <p:spPr>
          <a:xfrm>
            <a:off x="0" y="316051"/>
            <a:ext cx="11887199" cy="7078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dirty="0" smtClean="0">
                <a:solidFill>
                  <a:srgbClr val="548135"/>
                </a:solidFill>
                <a:latin typeface="Comic Sans MS"/>
                <a:ea typeface="Comic Sans MS"/>
                <a:cs typeface="Comic Sans MS"/>
                <a:sym typeface="Comic Sans MS"/>
              </a:rPr>
              <a:t>* Following parent’s feedback, we will start this week recapping the three trigraphs (air, are, ear) as they are more complex * </a:t>
            </a:r>
            <a:endParaRPr sz="2000" dirty="0">
              <a:solidFill>
                <a:srgbClr val="548135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BD6EE"/>
        </a:solidFill>
        <a:effectLst/>
      </p:bgPr>
    </p:bg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5"/>
          <p:cNvSpPr txBox="1">
            <a:spLocks noGrp="1"/>
          </p:cNvSpPr>
          <p:nvPr>
            <p:ph type="title"/>
          </p:nvPr>
        </p:nvSpPr>
        <p:spPr>
          <a:xfrm>
            <a:off x="1069145" y="1645284"/>
            <a:ext cx="10775852" cy="30955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16600"/>
              <a:buFont typeface="Calibri"/>
              <a:buNone/>
            </a:pPr>
            <a:r>
              <a:rPr lang="en-GB" sz="9600" dirty="0">
                <a:solidFill>
                  <a:srgbClr val="FF0000"/>
                </a:solidFill>
              </a:rPr>
              <a:t>Week </a:t>
            </a:r>
            <a:r>
              <a:rPr lang="en-GB" sz="9600" dirty="0" smtClean="0">
                <a:solidFill>
                  <a:srgbClr val="FF0000"/>
                </a:solidFill>
              </a:rPr>
              <a:t>6</a:t>
            </a:r>
            <a:r>
              <a:rPr lang="en-GB" sz="9600" dirty="0">
                <a:solidFill>
                  <a:srgbClr val="FF0000"/>
                </a:solidFill>
              </a:rPr>
              <a:t/>
            </a:r>
            <a:br>
              <a:rPr lang="en-GB" sz="9600" dirty="0">
                <a:solidFill>
                  <a:srgbClr val="FF0000"/>
                </a:solidFill>
              </a:rPr>
            </a:br>
            <a:r>
              <a:rPr lang="en-GB" sz="7200" dirty="0">
                <a:solidFill>
                  <a:srgbClr val="FF0000"/>
                </a:solidFill>
              </a:rPr>
              <a:t>w/c: </a:t>
            </a:r>
            <a:r>
              <a:rPr lang="en-GB" sz="7200" dirty="0" smtClean="0">
                <a:solidFill>
                  <a:srgbClr val="FF0000"/>
                </a:solidFill>
              </a:rPr>
              <a:t>1.6.20</a:t>
            </a:r>
            <a:endParaRPr sz="72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6527" y="2581852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CCW Precursive 1" panose="03050602040000000000" pitchFamily="66" charset="0"/>
              </a:rPr>
              <a:t>The next three sessions are looking at the alternative sounds for: </a:t>
            </a:r>
            <a:r>
              <a:rPr lang="en-GB" dirty="0" smtClean="0">
                <a:solidFill>
                  <a:srgbClr val="0070C0"/>
                </a:solidFill>
                <a:latin typeface="CCW Precursive 1" panose="03050602040000000000" pitchFamily="66" charset="0"/>
              </a:rPr>
              <a:t>air, are &amp; ear</a:t>
            </a:r>
            <a:br>
              <a:rPr lang="en-GB" dirty="0" smtClean="0">
                <a:solidFill>
                  <a:srgbClr val="0070C0"/>
                </a:solidFill>
                <a:latin typeface="CCW Precursive 1" panose="03050602040000000000" pitchFamily="66" charset="0"/>
              </a:rPr>
            </a:br>
            <a:r>
              <a:rPr lang="en-GB" dirty="0">
                <a:solidFill>
                  <a:srgbClr val="0070C0"/>
                </a:solidFill>
                <a:latin typeface="CCW Precursive 1" panose="03050602040000000000" pitchFamily="66" charset="0"/>
              </a:rPr>
              <a:t/>
            </a:r>
            <a:br>
              <a:rPr lang="en-GB" dirty="0">
                <a:solidFill>
                  <a:srgbClr val="0070C0"/>
                </a:solidFill>
                <a:latin typeface="CCW Precursive 1" panose="03050602040000000000" pitchFamily="66" charset="0"/>
              </a:rPr>
            </a:br>
            <a:r>
              <a:rPr lang="en-GB" dirty="0" smtClean="0">
                <a:solidFill>
                  <a:srgbClr val="FF0000"/>
                </a:solidFill>
                <a:latin typeface="CCW Precursive 1" panose="03050602040000000000" pitchFamily="66" charset="0"/>
              </a:rPr>
              <a:t>We explain that they sound the same as one another but are written differently to spell different words.  </a:t>
            </a:r>
            <a:endParaRPr lang="en-GB" dirty="0">
              <a:solidFill>
                <a:srgbClr val="FF0000"/>
              </a:solidFill>
              <a:latin typeface="CCW Precursive 1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07465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Google Shape;251;p21"/>
          <p:cNvSpPr txBox="1"/>
          <p:nvPr/>
        </p:nvSpPr>
        <p:spPr>
          <a:xfrm>
            <a:off x="3492384" y="4219942"/>
            <a:ext cx="5123372" cy="7078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dirty="0">
                <a:solidFill>
                  <a:srgbClr val="548135"/>
                </a:solidFill>
                <a:latin typeface="Comic Sans MS"/>
                <a:ea typeface="Comic Sans MS"/>
                <a:cs typeface="Comic Sans MS"/>
                <a:sym typeface="Comic Sans MS"/>
              </a:rPr>
              <a:t>This is </a:t>
            </a:r>
            <a:r>
              <a:rPr lang="en-GB" sz="4000" dirty="0" smtClean="0">
                <a:solidFill>
                  <a:srgbClr val="548135"/>
                </a:solidFill>
                <a:latin typeface="Comic Sans MS"/>
                <a:ea typeface="Comic Sans MS"/>
                <a:cs typeface="Comic Sans MS"/>
                <a:sym typeface="Comic Sans MS"/>
              </a:rPr>
              <a:t>air, </a:t>
            </a:r>
            <a:r>
              <a:rPr lang="en-GB" sz="4000" dirty="0">
                <a:solidFill>
                  <a:srgbClr val="548135"/>
                </a:solidFill>
                <a:latin typeface="Comic Sans MS"/>
                <a:ea typeface="Comic Sans MS"/>
                <a:cs typeface="Comic Sans MS"/>
                <a:sym typeface="Comic Sans MS"/>
              </a:rPr>
              <a:t>as in </a:t>
            </a:r>
            <a:r>
              <a:rPr lang="en-GB" sz="4000" dirty="0" smtClean="0">
                <a:solidFill>
                  <a:srgbClr val="548135"/>
                </a:solidFill>
                <a:latin typeface="Comic Sans MS"/>
                <a:ea typeface="Comic Sans MS"/>
                <a:cs typeface="Comic Sans MS"/>
                <a:sym typeface="Comic Sans MS"/>
              </a:rPr>
              <a:t>hair</a:t>
            </a:r>
            <a:endParaRPr sz="4000" dirty="0">
              <a:solidFill>
                <a:srgbClr val="548135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01579" y="607093"/>
            <a:ext cx="3920836" cy="280867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278582" y="1508248"/>
            <a:ext cx="176683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7200" dirty="0" smtClean="0">
                <a:latin typeface="CCW Precursive 1" panose="03050602040000000000" pitchFamily="66" charset="0"/>
              </a:rPr>
              <a:t>air</a:t>
            </a:r>
            <a:endParaRPr lang="en-GB" sz="7200" dirty="0">
              <a:latin typeface="CCW Precursive 1" panose="03050602040000000000" pitchFamily="66" charset="0"/>
            </a:endParaRPr>
          </a:p>
        </p:txBody>
      </p:sp>
      <p:sp>
        <p:nvSpPr>
          <p:cNvPr id="5" name="Google Shape;251;p21"/>
          <p:cNvSpPr txBox="1"/>
          <p:nvPr/>
        </p:nvSpPr>
        <p:spPr>
          <a:xfrm>
            <a:off x="155210" y="349825"/>
            <a:ext cx="2449445" cy="7078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Monday</a:t>
            </a:r>
            <a:r>
              <a:rPr lang="en-GB" sz="4000" dirty="0" smtClean="0">
                <a:solidFill>
                  <a:srgbClr val="548135"/>
                </a:solidFill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endParaRPr sz="4000" dirty="0">
              <a:solidFill>
                <a:srgbClr val="548135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16619057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12906" y="162357"/>
            <a:ext cx="5582949" cy="6495884"/>
          </a:xfrm>
          <a:prstGeom prst="rect">
            <a:avLst/>
          </a:prstGeom>
        </p:spPr>
      </p:pic>
      <p:sp>
        <p:nvSpPr>
          <p:cNvPr id="3" name="Google Shape;251;p21"/>
          <p:cNvSpPr txBox="1"/>
          <p:nvPr/>
        </p:nvSpPr>
        <p:spPr>
          <a:xfrm>
            <a:off x="155210" y="349825"/>
            <a:ext cx="2449445" cy="7078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Monday</a:t>
            </a:r>
            <a:r>
              <a:rPr lang="en-GB" sz="4000" dirty="0" smtClean="0">
                <a:solidFill>
                  <a:srgbClr val="548135"/>
                </a:solidFill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endParaRPr sz="4000" dirty="0">
              <a:solidFill>
                <a:srgbClr val="548135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387962717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" name="Google Shape;263;p23"/>
          <p:cNvSpPr/>
          <p:nvPr/>
        </p:nvSpPr>
        <p:spPr>
          <a:xfrm>
            <a:off x="5002983" y="165159"/>
            <a:ext cx="6096000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dirty="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Sound focus</a:t>
            </a:r>
            <a:r>
              <a:rPr lang="en-GB" sz="1800" dirty="0" smtClean="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: air</a:t>
            </a:r>
            <a:r>
              <a:rPr lang="en-GB" sz="1800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1800" b="1" u="sng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 sz="1800" u="sng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4" name="Google Shape;264;p23"/>
          <p:cNvSpPr/>
          <p:nvPr/>
        </p:nvSpPr>
        <p:spPr>
          <a:xfrm>
            <a:off x="196948" y="4389930"/>
            <a:ext cx="2337494" cy="680357"/>
          </a:xfrm>
          <a:prstGeom prst="rect">
            <a:avLst/>
          </a:prstGeom>
          <a:solidFill>
            <a:schemeClr val="lt1"/>
          </a:solidFill>
          <a:ln w="381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5" name="Google Shape;265;p23"/>
          <p:cNvSpPr txBox="1"/>
          <p:nvPr/>
        </p:nvSpPr>
        <p:spPr>
          <a:xfrm>
            <a:off x="1264524" y="9933491"/>
            <a:ext cx="3113206" cy="7078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. </a:t>
            </a:r>
            <a:endParaRPr sz="40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6" name="Google Shape;266;p23"/>
          <p:cNvSpPr/>
          <p:nvPr/>
        </p:nvSpPr>
        <p:spPr>
          <a:xfrm>
            <a:off x="5637867" y="5090370"/>
            <a:ext cx="2767487" cy="721956"/>
          </a:xfrm>
          <a:prstGeom prst="rect">
            <a:avLst/>
          </a:prstGeom>
          <a:solidFill>
            <a:schemeClr val="lt1"/>
          </a:solidFill>
          <a:ln w="381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26" name="Picture 2" descr="http://www.admin.ox.ac.uk/media/global/wwwadminoxacuk/localsites/accessguide/images/buildings/woodstockroad/stairs-mai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332" y="1117668"/>
            <a:ext cx="2409199" cy="32122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Google Shape;263;p23"/>
          <p:cNvSpPr/>
          <p:nvPr/>
        </p:nvSpPr>
        <p:spPr>
          <a:xfrm>
            <a:off x="1401547" y="5090370"/>
            <a:ext cx="10307782" cy="9232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54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I like your                      .</a:t>
            </a:r>
            <a:endParaRPr sz="5400" u="sng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28" name="Picture 4" descr="https://i.ytimg.com/vi/in_JyXCQVr4/hqdefault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7867" y="1384319"/>
            <a:ext cx="4572000" cy="3429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Google Shape;251;p21"/>
          <p:cNvSpPr txBox="1"/>
          <p:nvPr/>
        </p:nvSpPr>
        <p:spPr>
          <a:xfrm>
            <a:off x="0" y="3308"/>
            <a:ext cx="2449445" cy="7078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Monday</a:t>
            </a:r>
            <a:r>
              <a:rPr lang="en-GB" sz="4000" dirty="0" smtClean="0">
                <a:solidFill>
                  <a:srgbClr val="548135"/>
                </a:solidFill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endParaRPr sz="4000" dirty="0">
              <a:solidFill>
                <a:srgbClr val="548135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17398211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Google Shape;251;p21"/>
          <p:cNvSpPr txBox="1"/>
          <p:nvPr/>
        </p:nvSpPr>
        <p:spPr>
          <a:xfrm>
            <a:off x="-914400" y="0"/>
            <a:ext cx="9615055" cy="7078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Monday- </a:t>
            </a:r>
            <a:r>
              <a:rPr lang="en-GB" sz="4000" dirty="0" smtClean="0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Tricky word dictation  </a:t>
            </a:r>
            <a:endParaRPr sz="4000" dirty="0">
              <a:solidFill>
                <a:srgbClr val="FF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" name="Google Shape;263;p23"/>
          <p:cNvSpPr/>
          <p:nvPr/>
        </p:nvSpPr>
        <p:spPr>
          <a:xfrm>
            <a:off x="138544" y="947860"/>
            <a:ext cx="11845637" cy="44011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The adult will read the following sentences out </a:t>
            </a:r>
            <a:r>
              <a:rPr lang="en-GB" sz="2800" b="1" u="sng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slowly</a:t>
            </a:r>
            <a:r>
              <a:rPr lang="en-GB" sz="28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 for the child to hear, remember and write. </a:t>
            </a:r>
          </a:p>
          <a:p>
            <a:pPr marL="0" marR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Remind them to think about how the tricky word is spelt. Remember it’s a </a:t>
            </a:r>
            <a:r>
              <a:rPr lang="en-GB" sz="2800" b="1" u="sng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tricky</a:t>
            </a:r>
            <a:r>
              <a:rPr lang="en-GB" sz="2800" b="1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 </a:t>
            </a:r>
            <a:r>
              <a:rPr lang="en-GB" sz="28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word so you can’t use your phonics sounds to sound it out. </a:t>
            </a:r>
          </a:p>
          <a:p>
            <a:pPr marL="0" marR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Once they have finished, look at your child’s work with them and praise them for their efforts! (This is </a:t>
            </a:r>
            <a:r>
              <a:rPr lang="en-GB" sz="2800" b="1" u="sng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not</a:t>
            </a:r>
            <a:r>
              <a:rPr lang="en-GB" sz="28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 a test!)</a:t>
            </a:r>
            <a:br>
              <a:rPr lang="en-GB" sz="28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</a:br>
            <a:r>
              <a:rPr lang="en-GB" sz="28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 If they have spelt the tricky word incorrectly – refer back to the tricky word snake to check how it is spelt – by encouraging your child to do this should mean they are more likely to remember the correct spelling next time. </a:t>
            </a:r>
            <a:r>
              <a:rPr lang="en-GB" sz="28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Wingdings" panose="05000000000000000000" pitchFamily="2" charset="2"/>
              </a:rPr>
              <a:t> </a:t>
            </a:r>
            <a:endParaRPr sz="2800" u="sng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51835425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Google Shape;251;p21"/>
          <p:cNvSpPr txBox="1"/>
          <p:nvPr/>
        </p:nvSpPr>
        <p:spPr>
          <a:xfrm>
            <a:off x="-914400" y="0"/>
            <a:ext cx="9615055" cy="7078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Monday- </a:t>
            </a:r>
            <a:r>
              <a:rPr lang="en-GB" sz="4000" dirty="0" smtClean="0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Tricky word dictation  </a:t>
            </a:r>
            <a:endParaRPr sz="4000" dirty="0">
              <a:solidFill>
                <a:srgbClr val="FF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51169" y="1238494"/>
            <a:ext cx="10416831" cy="67710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* Tricky words are in bold to check </a:t>
            </a:r>
            <a:r>
              <a:rPr lang="en-GB" sz="20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afterwards </a:t>
            </a:r>
            <a:r>
              <a:rPr lang="en-GB" sz="20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*</a:t>
            </a:r>
          </a:p>
          <a:p>
            <a:r>
              <a:rPr lang="en-GB" sz="20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Adult read out the following sentences for your child to write: </a:t>
            </a:r>
          </a:p>
          <a:p>
            <a:endParaRPr lang="en-GB" sz="2000" dirty="0">
              <a:solidFill>
                <a:srgbClr val="0000FF"/>
              </a:solidFill>
              <a:latin typeface="Comic Sans MS"/>
              <a:ea typeface="Calibri"/>
              <a:cs typeface="Calibri"/>
              <a:sym typeface="Comic Sans MS"/>
            </a:endParaRPr>
          </a:p>
          <a:p>
            <a:r>
              <a:rPr lang="en-GB" sz="4000" b="1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The</a:t>
            </a:r>
            <a:r>
              <a:rPr lang="en-GB" sz="40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 boy did not </a:t>
            </a:r>
            <a:r>
              <a:rPr lang="en-GB" sz="4000" b="1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want to go there</a:t>
            </a:r>
            <a:r>
              <a:rPr lang="en-GB" sz="40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.</a:t>
            </a:r>
          </a:p>
          <a:p>
            <a:endParaRPr lang="en-GB" sz="4000" dirty="0" smtClean="0">
              <a:solidFill>
                <a:srgbClr val="0000FF"/>
              </a:solidFill>
              <a:latin typeface="Comic Sans MS"/>
              <a:ea typeface="Calibri"/>
              <a:cs typeface="Calibri"/>
              <a:sym typeface="Comic Sans MS"/>
            </a:endParaRPr>
          </a:p>
          <a:p>
            <a:r>
              <a:rPr lang="en-GB" sz="4000" b="1" dirty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I give my </a:t>
            </a:r>
            <a:r>
              <a:rPr lang="en-GB" sz="4000" dirty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mummy a kiss </a:t>
            </a:r>
            <a:r>
              <a:rPr lang="en-GB" sz="4000" b="1" dirty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before </a:t>
            </a:r>
            <a:r>
              <a:rPr lang="en-GB" sz="4000" dirty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bed. </a:t>
            </a:r>
            <a:endParaRPr lang="en-GB" sz="4000" b="1" dirty="0">
              <a:solidFill>
                <a:srgbClr val="0000FF"/>
              </a:solidFill>
              <a:latin typeface="Comic Sans MS"/>
              <a:ea typeface="Calibri"/>
              <a:cs typeface="Calibri"/>
              <a:sym typeface="Comic Sans MS"/>
            </a:endParaRPr>
          </a:p>
          <a:p>
            <a:endParaRPr lang="en-GB" sz="4000" dirty="0">
              <a:solidFill>
                <a:srgbClr val="0000FF"/>
              </a:solidFill>
              <a:latin typeface="Comic Sans MS"/>
              <a:ea typeface="Calibri"/>
              <a:cs typeface="Calibri"/>
              <a:sym typeface="Comic Sans MS"/>
            </a:endParaRPr>
          </a:p>
          <a:p>
            <a:endParaRPr lang="en-GB" sz="4000" dirty="0" smtClean="0">
              <a:solidFill>
                <a:srgbClr val="0000FF"/>
              </a:solidFill>
              <a:latin typeface="Comic Sans MS"/>
              <a:ea typeface="Calibri"/>
              <a:cs typeface="Calibri"/>
              <a:sym typeface="Comic Sans MS"/>
            </a:endParaRPr>
          </a:p>
          <a:p>
            <a:endParaRPr lang="en-GB" sz="4000" dirty="0">
              <a:solidFill>
                <a:srgbClr val="0000FF"/>
              </a:solidFill>
              <a:latin typeface="Comic Sans MS"/>
              <a:ea typeface="Calibri"/>
              <a:cs typeface="Calibri"/>
              <a:sym typeface="Comic Sans MS"/>
            </a:endParaRPr>
          </a:p>
          <a:p>
            <a:endParaRPr lang="en-GB" sz="4000" dirty="0">
              <a:solidFill>
                <a:srgbClr val="0000FF"/>
              </a:solidFill>
              <a:latin typeface="Comic Sans MS"/>
              <a:ea typeface="Calibri"/>
              <a:cs typeface="Calibri"/>
              <a:sym typeface="Comic Sans MS"/>
            </a:endParaRPr>
          </a:p>
          <a:p>
            <a:endParaRPr lang="en-GB" sz="4000" dirty="0" smtClean="0">
              <a:solidFill>
                <a:srgbClr val="0000FF"/>
              </a:solidFill>
              <a:latin typeface="Comic Sans MS"/>
              <a:ea typeface="Calibri"/>
              <a:cs typeface="Calibri"/>
              <a:sym typeface="Comic Sans MS"/>
            </a:endParaRPr>
          </a:p>
          <a:p>
            <a:r>
              <a:rPr lang="en-GB" sz="20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 </a:t>
            </a:r>
          </a:p>
          <a:p>
            <a:endParaRPr lang="en-GB" sz="2000" dirty="0" smtClean="0">
              <a:solidFill>
                <a:srgbClr val="0000FF"/>
              </a:solidFill>
              <a:latin typeface="Comic Sans MS"/>
              <a:ea typeface="Calibri"/>
              <a:cs typeface="Calibri"/>
              <a:sym typeface="Comic Sans MS"/>
            </a:endParaRPr>
          </a:p>
          <a:p>
            <a:r>
              <a:rPr lang="en-GB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9303441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9658" y="806451"/>
            <a:ext cx="9344598" cy="5954567"/>
          </a:xfrm>
          <a:prstGeom prst="rect">
            <a:avLst/>
          </a:prstGeom>
        </p:spPr>
      </p:pic>
      <p:sp>
        <p:nvSpPr>
          <p:cNvPr id="5" name="Google Shape;251;p21"/>
          <p:cNvSpPr txBox="1"/>
          <p:nvPr/>
        </p:nvSpPr>
        <p:spPr>
          <a:xfrm>
            <a:off x="540327" y="0"/>
            <a:ext cx="11388437" cy="8309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dirty="0" smtClean="0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Tricky word list </a:t>
            </a:r>
            <a:r>
              <a:rPr lang="en-GB" sz="24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– If you want to challenge your child you can choose other tricky words. Try making up your own sentences for them to write. </a:t>
            </a:r>
            <a:r>
              <a:rPr lang="en-GB" sz="24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Wingdings" panose="05000000000000000000" pitchFamily="2" charset="2"/>
              </a:rPr>
              <a:t> </a:t>
            </a:r>
            <a:endParaRPr sz="2400" dirty="0">
              <a:solidFill>
                <a:schemeClr val="tx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239540848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Google Shape;251;p21"/>
          <p:cNvSpPr txBox="1"/>
          <p:nvPr/>
        </p:nvSpPr>
        <p:spPr>
          <a:xfrm>
            <a:off x="3325091" y="4316923"/>
            <a:ext cx="5123372" cy="13233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dirty="0">
                <a:solidFill>
                  <a:srgbClr val="548135"/>
                </a:solidFill>
                <a:latin typeface="Comic Sans MS"/>
                <a:ea typeface="Comic Sans MS"/>
                <a:cs typeface="Comic Sans MS"/>
                <a:sym typeface="Comic Sans MS"/>
              </a:rPr>
              <a:t>This is </a:t>
            </a:r>
            <a:r>
              <a:rPr lang="en-GB" sz="4000" dirty="0" smtClean="0">
                <a:solidFill>
                  <a:srgbClr val="548135"/>
                </a:solidFill>
                <a:latin typeface="Comic Sans MS"/>
                <a:ea typeface="Comic Sans MS"/>
                <a:cs typeface="Comic Sans MS"/>
                <a:sym typeface="Comic Sans MS"/>
              </a:rPr>
              <a:t>‘are’ as in c</a:t>
            </a:r>
            <a:r>
              <a:rPr lang="en-GB" sz="4000" b="1" dirty="0" smtClean="0">
                <a:solidFill>
                  <a:srgbClr val="548135"/>
                </a:solidFill>
                <a:latin typeface="Comic Sans MS"/>
                <a:ea typeface="Comic Sans MS"/>
                <a:cs typeface="Comic Sans MS"/>
                <a:sym typeface="Comic Sans MS"/>
              </a:rPr>
              <a:t>are</a:t>
            </a:r>
            <a:endParaRPr sz="4000" dirty="0">
              <a:solidFill>
                <a:srgbClr val="548135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01579" y="607093"/>
            <a:ext cx="3920836" cy="280867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278582" y="1508248"/>
            <a:ext cx="200086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7200" dirty="0" smtClean="0">
                <a:latin typeface="CCW Precursive 1" panose="03050602040000000000" pitchFamily="66" charset="0"/>
              </a:rPr>
              <a:t>are</a:t>
            </a:r>
            <a:endParaRPr lang="en-GB" sz="7200" dirty="0">
              <a:latin typeface="CCW Precursive 1" panose="03050602040000000000" pitchFamily="66" charset="0"/>
            </a:endParaRPr>
          </a:p>
        </p:txBody>
      </p:sp>
      <p:sp>
        <p:nvSpPr>
          <p:cNvPr id="5" name="Google Shape;251;p21"/>
          <p:cNvSpPr txBox="1"/>
          <p:nvPr/>
        </p:nvSpPr>
        <p:spPr>
          <a:xfrm>
            <a:off x="155210" y="349825"/>
            <a:ext cx="2449445" cy="7078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Tuesday</a:t>
            </a:r>
            <a:r>
              <a:rPr lang="en-GB" sz="4000" dirty="0" smtClean="0">
                <a:solidFill>
                  <a:srgbClr val="548135"/>
                </a:solidFill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endParaRPr sz="4000" dirty="0">
              <a:solidFill>
                <a:srgbClr val="548135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395346009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41950" y="199591"/>
            <a:ext cx="5627977" cy="6635973"/>
          </a:xfrm>
          <a:prstGeom prst="rect">
            <a:avLst/>
          </a:prstGeom>
        </p:spPr>
      </p:pic>
      <p:sp>
        <p:nvSpPr>
          <p:cNvPr id="4" name="Google Shape;251;p21"/>
          <p:cNvSpPr txBox="1"/>
          <p:nvPr/>
        </p:nvSpPr>
        <p:spPr>
          <a:xfrm>
            <a:off x="155210" y="377535"/>
            <a:ext cx="2449445" cy="7078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Tuesday</a:t>
            </a:r>
            <a:r>
              <a:rPr lang="en-GB" sz="4000" dirty="0" smtClean="0">
                <a:solidFill>
                  <a:srgbClr val="548135"/>
                </a:solidFill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endParaRPr sz="4000" dirty="0">
              <a:solidFill>
                <a:srgbClr val="548135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131309155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" name="Google Shape;263;p23"/>
          <p:cNvSpPr/>
          <p:nvPr/>
        </p:nvSpPr>
        <p:spPr>
          <a:xfrm>
            <a:off x="250873" y="5481473"/>
            <a:ext cx="11802581" cy="5847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 dirty="0" smtClean="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 woke up crying because I had a                                         .</a:t>
            </a:r>
            <a:endParaRPr sz="3200" u="sng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6" name="Google Shape;266;p23"/>
          <p:cNvSpPr/>
          <p:nvPr/>
        </p:nvSpPr>
        <p:spPr>
          <a:xfrm>
            <a:off x="6937376" y="5344252"/>
            <a:ext cx="4391890" cy="721956"/>
          </a:xfrm>
          <a:prstGeom prst="rect">
            <a:avLst/>
          </a:prstGeom>
          <a:solidFill>
            <a:schemeClr val="lt1"/>
          </a:solidFill>
          <a:ln w="381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dirty="0" smtClean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v</a:t>
            </a: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" name="Google Shape;266;p23"/>
          <p:cNvSpPr/>
          <p:nvPr/>
        </p:nvSpPr>
        <p:spPr>
          <a:xfrm>
            <a:off x="7543949" y="7468650"/>
            <a:ext cx="1205709" cy="377677"/>
          </a:xfrm>
          <a:prstGeom prst="rect">
            <a:avLst/>
          </a:prstGeom>
          <a:solidFill>
            <a:schemeClr val="lt1"/>
          </a:solidFill>
          <a:ln w="381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dirty="0" smtClean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v</a:t>
            </a: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050" name="Picture 2" descr="https://upload.wikimedia.org/wikipedia/commons/4/44/Lepus_europaeus_%28Causse_M%C3%A9jean%2C_Loz%C3%A8re%29-cropped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33321" y="165688"/>
            <a:ext cx="2391749" cy="3188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Google Shape;266;p23"/>
          <p:cNvSpPr/>
          <p:nvPr/>
        </p:nvSpPr>
        <p:spPr>
          <a:xfrm>
            <a:off x="8757583" y="3536493"/>
            <a:ext cx="2767487" cy="721956"/>
          </a:xfrm>
          <a:prstGeom prst="rect">
            <a:avLst/>
          </a:prstGeom>
          <a:solidFill>
            <a:schemeClr val="lt1"/>
          </a:solidFill>
          <a:ln w="381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dirty="0" smtClean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v</a:t>
            </a: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052" name="Picture 4" descr="https://thumbs.dreamstime.com/t/cartoon-nightmare-illustration-vector-icon-5216762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1132" y="2610930"/>
            <a:ext cx="2767487" cy="2733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Google Shape;263;p23"/>
          <p:cNvSpPr/>
          <p:nvPr/>
        </p:nvSpPr>
        <p:spPr>
          <a:xfrm>
            <a:off x="4615056" y="214363"/>
            <a:ext cx="6096000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dirty="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Sound focus</a:t>
            </a:r>
            <a:r>
              <a:rPr lang="en-GB" sz="1800" dirty="0" smtClean="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: are (care) </a:t>
            </a:r>
            <a:r>
              <a:rPr lang="en-GB" sz="1800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1800" b="1" u="sng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 sz="1800" u="sng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" name="Google Shape;251;p21"/>
          <p:cNvSpPr txBox="1"/>
          <p:nvPr/>
        </p:nvSpPr>
        <p:spPr>
          <a:xfrm>
            <a:off x="155210" y="349825"/>
            <a:ext cx="2449445" cy="7078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Tuesday</a:t>
            </a:r>
            <a:r>
              <a:rPr lang="en-GB" sz="4000" dirty="0" smtClean="0">
                <a:solidFill>
                  <a:srgbClr val="548135"/>
                </a:solidFill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endParaRPr sz="4000" dirty="0">
              <a:solidFill>
                <a:srgbClr val="548135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13954861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Google Shape;251;p21"/>
          <p:cNvSpPr txBox="1"/>
          <p:nvPr/>
        </p:nvSpPr>
        <p:spPr>
          <a:xfrm>
            <a:off x="-914400" y="0"/>
            <a:ext cx="9615055" cy="7078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Tuesday- </a:t>
            </a:r>
            <a:r>
              <a:rPr lang="en-GB" sz="4000" dirty="0" smtClean="0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Tricky word dictation  </a:t>
            </a:r>
            <a:endParaRPr sz="4000" dirty="0">
              <a:solidFill>
                <a:srgbClr val="FF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81896" y="1016821"/>
            <a:ext cx="10416831" cy="55399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* Tricky words are in bold to check </a:t>
            </a:r>
            <a:r>
              <a:rPr lang="en-GB" sz="20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afterwards </a:t>
            </a:r>
            <a:r>
              <a:rPr lang="en-GB" sz="20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*</a:t>
            </a:r>
          </a:p>
          <a:p>
            <a:r>
              <a:rPr lang="en-GB" sz="20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Adult read out the following sentences for your child to write:</a:t>
            </a:r>
          </a:p>
          <a:p>
            <a:endParaRPr lang="en-GB" sz="2000" dirty="0">
              <a:solidFill>
                <a:srgbClr val="0000FF"/>
              </a:solidFill>
              <a:latin typeface="Comic Sans MS"/>
              <a:ea typeface="Calibri"/>
              <a:cs typeface="Calibri"/>
              <a:sym typeface="Comic Sans MS"/>
            </a:endParaRPr>
          </a:p>
          <a:p>
            <a:r>
              <a:rPr lang="en-GB" sz="4000" b="1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I like to go to the </a:t>
            </a:r>
            <a:r>
              <a:rPr lang="en-GB" sz="40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shop.</a:t>
            </a:r>
          </a:p>
          <a:p>
            <a:endParaRPr lang="en-GB" sz="4000" dirty="0">
              <a:solidFill>
                <a:srgbClr val="0000FF"/>
              </a:solidFill>
              <a:latin typeface="Comic Sans MS"/>
              <a:ea typeface="Calibri"/>
              <a:cs typeface="Calibri"/>
              <a:sym typeface="Comic Sans MS"/>
            </a:endParaRPr>
          </a:p>
          <a:p>
            <a:r>
              <a:rPr lang="en-GB" sz="4000" b="1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I </a:t>
            </a:r>
            <a:r>
              <a:rPr lang="en-GB" sz="4000" b="1" dirty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want some more </a:t>
            </a:r>
            <a:r>
              <a:rPr lang="en-GB" sz="4000" dirty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work </a:t>
            </a:r>
            <a:r>
              <a:rPr lang="en-GB" sz="4000" b="1" dirty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to do</a:t>
            </a:r>
            <a:r>
              <a:rPr lang="en-GB" sz="4000" dirty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. </a:t>
            </a:r>
            <a:r>
              <a:rPr lang="en-GB" sz="4000" dirty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Wingdings" panose="05000000000000000000" pitchFamily="2" charset="2"/>
              </a:rPr>
              <a:t></a:t>
            </a:r>
            <a:r>
              <a:rPr lang="en-GB" sz="4000" dirty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 </a:t>
            </a:r>
          </a:p>
          <a:p>
            <a:endParaRPr lang="en-GB" sz="4000" b="1" dirty="0">
              <a:solidFill>
                <a:srgbClr val="0000FF"/>
              </a:solidFill>
              <a:latin typeface="Comic Sans MS"/>
              <a:ea typeface="Calibri"/>
              <a:cs typeface="Calibri"/>
              <a:sym typeface="Comic Sans MS"/>
            </a:endParaRPr>
          </a:p>
          <a:p>
            <a:endParaRPr lang="en-GB" sz="4000" dirty="0">
              <a:solidFill>
                <a:srgbClr val="0000FF"/>
              </a:solidFill>
              <a:latin typeface="Comic Sans MS"/>
              <a:ea typeface="Calibri"/>
              <a:cs typeface="Calibri"/>
              <a:sym typeface="Comic Sans MS"/>
            </a:endParaRPr>
          </a:p>
          <a:p>
            <a:endParaRPr lang="en-GB" sz="4000" dirty="0" smtClean="0">
              <a:solidFill>
                <a:srgbClr val="0000FF"/>
              </a:solidFill>
              <a:latin typeface="Comic Sans MS"/>
              <a:ea typeface="Calibri"/>
              <a:cs typeface="Calibri"/>
              <a:sym typeface="Comic Sans MS"/>
            </a:endParaRPr>
          </a:p>
          <a:p>
            <a:r>
              <a:rPr lang="en-GB" sz="20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 </a:t>
            </a:r>
          </a:p>
          <a:p>
            <a:endParaRPr lang="en-GB" sz="2000" dirty="0" smtClean="0">
              <a:solidFill>
                <a:srgbClr val="0000FF"/>
              </a:solidFill>
              <a:latin typeface="Comic Sans MS"/>
              <a:ea typeface="Calibri"/>
              <a:cs typeface="Calibri"/>
              <a:sym typeface="Comic Sans MS"/>
            </a:endParaRPr>
          </a:p>
          <a:p>
            <a:r>
              <a:rPr lang="en-GB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2826055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9658" y="806451"/>
            <a:ext cx="9344598" cy="5954567"/>
          </a:xfrm>
          <a:prstGeom prst="rect">
            <a:avLst/>
          </a:prstGeom>
        </p:spPr>
      </p:pic>
      <p:sp>
        <p:nvSpPr>
          <p:cNvPr id="5" name="Google Shape;251;p21"/>
          <p:cNvSpPr txBox="1"/>
          <p:nvPr/>
        </p:nvSpPr>
        <p:spPr>
          <a:xfrm>
            <a:off x="540327" y="0"/>
            <a:ext cx="11388437" cy="8309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dirty="0" smtClean="0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Tricky word list </a:t>
            </a:r>
            <a:r>
              <a:rPr lang="en-GB" sz="24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– If you want to challenge your child you can choose other tricky words. Try making up your own sentences for them to write. </a:t>
            </a:r>
            <a:r>
              <a:rPr lang="en-GB" sz="24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Wingdings" panose="05000000000000000000" pitchFamily="2" charset="2"/>
              </a:rPr>
              <a:t> </a:t>
            </a:r>
            <a:endParaRPr sz="2400" dirty="0">
              <a:solidFill>
                <a:schemeClr val="tx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11216812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Google Shape;251;p21"/>
          <p:cNvSpPr txBox="1"/>
          <p:nvPr/>
        </p:nvSpPr>
        <p:spPr>
          <a:xfrm>
            <a:off x="3325091" y="4316923"/>
            <a:ext cx="5123372" cy="13233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dirty="0">
                <a:solidFill>
                  <a:srgbClr val="548135"/>
                </a:solidFill>
                <a:latin typeface="Comic Sans MS"/>
                <a:ea typeface="Comic Sans MS"/>
                <a:cs typeface="Comic Sans MS"/>
                <a:sym typeface="Comic Sans MS"/>
              </a:rPr>
              <a:t>This is </a:t>
            </a:r>
            <a:r>
              <a:rPr lang="en-GB" sz="4000" dirty="0" smtClean="0">
                <a:solidFill>
                  <a:srgbClr val="548135"/>
                </a:solidFill>
                <a:latin typeface="Comic Sans MS"/>
                <a:ea typeface="Comic Sans MS"/>
                <a:cs typeface="Comic Sans MS"/>
                <a:sym typeface="Comic Sans MS"/>
              </a:rPr>
              <a:t>‘ear’ as in p</a:t>
            </a:r>
            <a:r>
              <a:rPr lang="en-GB" sz="4000" b="1" dirty="0" smtClean="0">
                <a:solidFill>
                  <a:srgbClr val="548135"/>
                </a:solidFill>
                <a:latin typeface="Comic Sans MS"/>
                <a:ea typeface="Comic Sans MS"/>
                <a:cs typeface="Comic Sans MS"/>
                <a:sym typeface="Comic Sans MS"/>
              </a:rPr>
              <a:t>ear</a:t>
            </a:r>
            <a:endParaRPr sz="4000" b="1" dirty="0">
              <a:solidFill>
                <a:srgbClr val="548135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01579" y="607093"/>
            <a:ext cx="3920836" cy="280867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278582" y="1508248"/>
            <a:ext cx="200086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7200" dirty="0" smtClean="0">
                <a:latin typeface="CCW Precursive 1" panose="03050602040000000000" pitchFamily="66" charset="0"/>
              </a:rPr>
              <a:t>ear</a:t>
            </a:r>
            <a:endParaRPr lang="en-GB" sz="7200" dirty="0">
              <a:latin typeface="CCW Precursive 1" panose="03050602040000000000" pitchFamily="66" charset="0"/>
            </a:endParaRPr>
          </a:p>
        </p:txBody>
      </p:sp>
      <p:sp>
        <p:nvSpPr>
          <p:cNvPr id="5" name="Google Shape;251;p21"/>
          <p:cNvSpPr txBox="1"/>
          <p:nvPr/>
        </p:nvSpPr>
        <p:spPr>
          <a:xfrm>
            <a:off x="155210" y="349825"/>
            <a:ext cx="3336135" cy="7078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Wednesday</a:t>
            </a:r>
            <a:r>
              <a:rPr lang="en-GB" sz="4000" dirty="0" smtClean="0">
                <a:solidFill>
                  <a:srgbClr val="548135"/>
                </a:solidFill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endParaRPr sz="4000" dirty="0">
              <a:solidFill>
                <a:srgbClr val="548135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107241294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54519" y="219507"/>
            <a:ext cx="6471765" cy="6347547"/>
          </a:xfrm>
          <a:prstGeom prst="rect">
            <a:avLst/>
          </a:prstGeom>
        </p:spPr>
      </p:pic>
      <p:sp>
        <p:nvSpPr>
          <p:cNvPr id="4" name="Google Shape;251;p21"/>
          <p:cNvSpPr txBox="1"/>
          <p:nvPr/>
        </p:nvSpPr>
        <p:spPr>
          <a:xfrm>
            <a:off x="155210" y="349825"/>
            <a:ext cx="3336135" cy="7078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Wednesday</a:t>
            </a:r>
            <a:r>
              <a:rPr lang="en-GB" sz="4000" dirty="0" smtClean="0">
                <a:solidFill>
                  <a:srgbClr val="548135"/>
                </a:solidFill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endParaRPr sz="4000" dirty="0">
              <a:solidFill>
                <a:srgbClr val="548135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173016118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Google Shape;266;p23"/>
          <p:cNvSpPr/>
          <p:nvPr/>
        </p:nvSpPr>
        <p:spPr>
          <a:xfrm>
            <a:off x="770420" y="3973249"/>
            <a:ext cx="2693216" cy="721956"/>
          </a:xfrm>
          <a:prstGeom prst="rect">
            <a:avLst/>
          </a:prstGeom>
          <a:solidFill>
            <a:schemeClr val="lt1"/>
          </a:solidFill>
          <a:ln w="381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dirty="0" smtClean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v</a:t>
            </a: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" name="Google Shape;266;p23"/>
          <p:cNvSpPr/>
          <p:nvPr/>
        </p:nvSpPr>
        <p:spPr>
          <a:xfrm>
            <a:off x="7543949" y="7468650"/>
            <a:ext cx="1205709" cy="377677"/>
          </a:xfrm>
          <a:prstGeom prst="rect">
            <a:avLst/>
          </a:prstGeom>
          <a:solidFill>
            <a:schemeClr val="lt1"/>
          </a:solidFill>
          <a:ln w="381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dirty="0" smtClean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v</a:t>
            </a: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" name="Google Shape;266;p23"/>
          <p:cNvSpPr/>
          <p:nvPr/>
        </p:nvSpPr>
        <p:spPr>
          <a:xfrm>
            <a:off x="8757583" y="3536493"/>
            <a:ext cx="2767487" cy="721956"/>
          </a:xfrm>
          <a:prstGeom prst="rect">
            <a:avLst/>
          </a:prstGeom>
          <a:solidFill>
            <a:schemeClr val="lt1"/>
          </a:solidFill>
          <a:ln w="381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dirty="0" smtClean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v</a:t>
            </a: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" name="Google Shape;263;p23"/>
          <p:cNvSpPr/>
          <p:nvPr/>
        </p:nvSpPr>
        <p:spPr>
          <a:xfrm>
            <a:off x="5355437" y="215813"/>
            <a:ext cx="6096000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dirty="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Sound focus</a:t>
            </a:r>
            <a:r>
              <a:rPr lang="en-GB" sz="1800" dirty="0" smtClean="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: ear (bear) </a:t>
            </a:r>
            <a:r>
              <a:rPr lang="en-GB" sz="1800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1800" b="1" u="sng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 sz="1800" u="sng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074" name="Picture 2" descr="https://peopledotcom.files.wordpress.com/2019/09/grizzly-bear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3437" y="1039877"/>
            <a:ext cx="3220527" cy="21883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://static.independent.co.uk/s3fs-public/thumbnails/image/2012/11/24/22/pears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064" y="1159251"/>
            <a:ext cx="3435928" cy="25179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40840" y="1672307"/>
            <a:ext cx="2466975" cy="1628775"/>
          </a:xfrm>
          <a:prstGeom prst="rect">
            <a:avLst/>
          </a:prstGeom>
        </p:spPr>
      </p:pic>
      <p:sp>
        <p:nvSpPr>
          <p:cNvPr id="13" name="Google Shape;266;p23"/>
          <p:cNvSpPr/>
          <p:nvPr/>
        </p:nvSpPr>
        <p:spPr>
          <a:xfrm>
            <a:off x="4949679" y="3610680"/>
            <a:ext cx="2693216" cy="721956"/>
          </a:xfrm>
          <a:prstGeom prst="rect">
            <a:avLst/>
          </a:prstGeom>
          <a:solidFill>
            <a:schemeClr val="lt1"/>
          </a:solidFill>
          <a:ln w="381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dirty="0" smtClean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v</a:t>
            </a: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" name="Google Shape;251;p21"/>
          <p:cNvSpPr txBox="1"/>
          <p:nvPr/>
        </p:nvSpPr>
        <p:spPr>
          <a:xfrm>
            <a:off x="0" y="155339"/>
            <a:ext cx="3336135" cy="7078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Wednesday</a:t>
            </a:r>
            <a:r>
              <a:rPr lang="en-GB" sz="4000" dirty="0" smtClean="0">
                <a:solidFill>
                  <a:srgbClr val="548135"/>
                </a:solidFill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endParaRPr sz="4000" dirty="0">
              <a:solidFill>
                <a:srgbClr val="548135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308117895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Google Shape;251;p21"/>
          <p:cNvSpPr txBox="1"/>
          <p:nvPr/>
        </p:nvSpPr>
        <p:spPr>
          <a:xfrm>
            <a:off x="-180109" y="0"/>
            <a:ext cx="9615055" cy="7078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Wednesday- </a:t>
            </a:r>
            <a:r>
              <a:rPr lang="en-GB" sz="4000" dirty="0" smtClean="0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Tricky word dictation  </a:t>
            </a:r>
            <a:endParaRPr sz="4000" dirty="0">
              <a:solidFill>
                <a:srgbClr val="FF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81896" y="1016821"/>
            <a:ext cx="10416831" cy="49244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* Tricky words are in bold to check </a:t>
            </a:r>
            <a:r>
              <a:rPr lang="en-GB" sz="20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afterwards </a:t>
            </a:r>
            <a:r>
              <a:rPr lang="en-GB" sz="20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*</a:t>
            </a:r>
          </a:p>
          <a:p>
            <a:r>
              <a:rPr lang="en-GB" sz="20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Adult read out the following sentences for your child to write:</a:t>
            </a:r>
          </a:p>
          <a:p>
            <a:endParaRPr lang="en-GB" sz="2000" dirty="0">
              <a:solidFill>
                <a:srgbClr val="0000FF"/>
              </a:solidFill>
              <a:latin typeface="Comic Sans MS"/>
              <a:ea typeface="Calibri"/>
              <a:cs typeface="Calibri"/>
              <a:sym typeface="Comic Sans MS"/>
            </a:endParaRPr>
          </a:p>
          <a:p>
            <a:endParaRPr lang="en-GB" sz="4000" dirty="0">
              <a:solidFill>
                <a:srgbClr val="0000FF"/>
              </a:solidFill>
              <a:latin typeface="Comic Sans MS"/>
              <a:ea typeface="Calibri"/>
              <a:cs typeface="Calibri"/>
              <a:sym typeface="Comic Sans MS"/>
            </a:endParaRPr>
          </a:p>
          <a:p>
            <a:r>
              <a:rPr lang="en-GB" sz="40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How </a:t>
            </a:r>
            <a:r>
              <a:rPr lang="en-GB" sz="4000" b="1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many </a:t>
            </a:r>
            <a:r>
              <a:rPr lang="en-GB" sz="40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sweets can </a:t>
            </a:r>
            <a:r>
              <a:rPr lang="en-GB" sz="4000" b="1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I have</a:t>
            </a:r>
            <a:r>
              <a:rPr lang="en-GB" sz="40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?</a:t>
            </a:r>
          </a:p>
          <a:p>
            <a:endParaRPr lang="en-GB" sz="4000" dirty="0">
              <a:solidFill>
                <a:srgbClr val="0000FF"/>
              </a:solidFill>
              <a:latin typeface="Comic Sans MS"/>
              <a:ea typeface="Calibri"/>
              <a:cs typeface="Calibri"/>
              <a:sym typeface="Comic Sans MS"/>
            </a:endParaRPr>
          </a:p>
          <a:p>
            <a:r>
              <a:rPr lang="en-GB" sz="4000" b="1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Come</a:t>
            </a:r>
            <a:r>
              <a:rPr lang="en-GB" sz="40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 </a:t>
            </a:r>
            <a:r>
              <a:rPr lang="en-GB" sz="4000" b="1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here</a:t>
            </a:r>
            <a:r>
              <a:rPr lang="en-GB" sz="40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 now!</a:t>
            </a:r>
          </a:p>
          <a:p>
            <a:endParaRPr lang="en-GB" sz="4000" dirty="0">
              <a:solidFill>
                <a:srgbClr val="0000FF"/>
              </a:solidFill>
              <a:latin typeface="Comic Sans MS"/>
              <a:ea typeface="Calibri"/>
              <a:cs typeface="Calibri"/>
              <a:sym typeface="Comic Sans MS"/>
            </a:endParaRPr>
          </a:p>
          <a:p>
            <a:endParaRPr lang="en-GB" sz="2000" dirty="0" smtClean="0">
              <a:solidFill>
                <a:srgbClr val="0000FF"/>
              </a:solidFill>
              <a:latin typeface="Comic Sans MS"/>
              <a:ea typeface="Calibri"/>
              <a:cs typeface="Calibri"/>
              <a:sym typeface="Comic Sans MS"/>
            </a:endParaRPr>
          </a:p>
          <a:p>
            <a:endParaRPr lang="en-GB" sz="2000" dirty="0" smtClean="0">
              <a:solidFill>
                <a:srgbClr val="0000FF"/>
              </a:solidFill>
              <a:latin typeface="Comic Sans MS"/>
              <a:ea typeface="Calibri"/>
              <a:cs typeface="Calibri"/>
              <a:sym typeface="Comic Sans MS"/>
            </a:endParaRPr>
          </a:p>
          <a:p>
            <a:r>
              <a:rPr lang="en-GB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9128293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9658" y="806451"/>
            <a:ext cx="9344598" cy="5954567"/>
          </a:xfrm>
          <a:prstGeom prst="rect">
            <a:avLst/>
          </a:prstGeom>
        </p:spPr>
      </p:pic>
      <p:sp>
        <p:nvSpPr>
          <p:cNvPr id="5" name="Google Shape;251;p21"/>
          <p:cNvSpPr txBox="1"/>
          <p:nvPr/>
        </p:nvSpPr>
        <p:spPr>
          <a:xfrm>
            <a:off x="540327" y="0"/>
            <a:ext cx="11388437" cy="8309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dirty="0" smtClean="0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Tricky word list </a:t>
            </a:r>
            <a:r>
              <a:rPr lang="en-GB" sz="24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– If you want to challenge your child you can choose other tricky words. Try making up your own sentences for them to write. </a:t>
            </a:r>
            <a:r>
              <a:rPr lang="en-GB" sz="24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Wingdings" panose="05000000000000000000" pitchFamily="2" charset="2"/>
              </a:rPr>
              <a:t> </a:t>
            </a:r>
            <a:endParaRPr sz="2400" dirty="0">
              <a:solidFill>
                <a:schemeClr val="tx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194872785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Google Shape;251;p21"/>
          <p:cNvSpPr txBox="1"/>
          <p:nvPr/>
        </p:nvSpPr>
        <p:spPr>
          <a:xfrm>
            <a:off x="155210" y="349825"/>
            <a:ext cx="3336135" cy="7078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Thursday</a:t>
            </a:r>
            <a:r>
              <a:rPr lang="en-GB" sz="4000" dirty="0" smtClean="0">
                <a:solidFill>
                  <a:srgbClr val="548135"/>
                </a:solidFill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endParaRPr sz="4000" dirty="0">
              <a:solidFill>
                <a:srgbClr val="548135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01579" y="607093"/>
            <a:ext cx="3920836" cy="280867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278582" y="1508248"/>
            <a:ext cx="152477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7200" dirty="0" smtClean="0">
                <a:latin typeface="CCW Precursive 1" panose="03050602040000000000" pitchFamily="66" charset="0"/>
              </a:rPr>
              <a:t>ph</a:t>
            </a:r>
            <a:endParaRPr lang="en-GB" sz="7200" dirty="0">
              <a:latin typeface="CCW Precursive 1" panose="03050602040000000000" pitchFamily="66" charset="0"/>
            </a:endParaRPr>
          </a:p>
        </p:txBody>
      </p:sp>
      <p:sp>
        <p:nvSpPr>
          <p:cNvPr id="7" name="Google Shape;251;p21"/>
          <p:cNvSpPr txBox="1"/>
          <p:nvPr/>
        </p:nvSpPr>
        <p:spPr>
          <a:xfrm>
            <a:off x="3325091" y="4316923"/>
            <a:ext cx="5123372" cy="13233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dirty="0">
                <a:solidFill>
                  <a:srgbClr val="548135"/>
                </a:solidFill>
                <a:latin typeface="Comic Sans MS"/>
                <a:ea typeface="Comic Sans MS"/>
                <a:cs typeface="Comic Sans MS"/>
                <a:sym typeface="Comic Sans MS"/>
              </a:rPr>
              <a:t>This </a:t>
            </a:r>
            <a:r>
              <a:rPr lang="en-GB" sz="4000" dirty="0" smtClean="0">
                <a:solidFill>
                  <a:srgbClr val="548135"/>
                </a:solidFill>
                <a:latin typeface="Comic Sans MS"/>
                <a:ea typeface="Comic Sans MS"/>
                <a:cs typeface="Comic Sans MS"/>
                <a:sym typeface="Comic Sans MS"/>
              </a:rPr>
              <a:t>makes the ‘f’ sound</a:t>
            </a:r>
            <a:endParaRPr sz="4000" b="1" dirty="0">
              <a:solidFill>
                <a:srgbClr val="548135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343057704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Google Shape;251;p21"/>
          <p:cNvSpPr txBox="1"/>
          <p:nvPr/>
        </p:nvSpPr>
        <p:spPr>
          <a:xfrm>
            <a:off x="155210" y="349825"/>
            <a:ext cx="9376717" cy="7078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Thursday- Read these words</a:t>
            </a:r>
            <a:r>
              <a:rPr lang="en-GB" sz="4000" dirty="0" smtClean="0">
                <a:solidFill>
                  <a:srgbClr val="548135"/>
                </a:solidFill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endParaRPr sz="4000" dirty="0">
              <a:solidFill>
                <a:srgbClr val="548135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21985" y="1057671"/>
            <a:ext cx="7738197" cy="55907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820324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Google Shape;251;p21"/>
          <p:cNvSpPr txBox="1"/>
          <p:nvPr/>
        </p:nvSpPr>
        <p:spPr>
          <a:xfrm>
            <a:off x="171450" y="0"/>
            <a:ext cx="2557463" cy="7078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Thursday </a:t>
            </a:r>
            <a:endParaRPr sz="4000" dirty="0">
              <a:solidFill>
                <a:srgbClr val="548135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" name="Google Shape;263;p23"/>
          <p:cNvSpPr/>
          <p:nvPr/>
        </p:nvSpPr>
        <p:spPr>
          <a:xfrm>
            <a:off x="5355437" y="215813"/>
            <a:ext cx="6096000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dirty="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Sound focus</a:t>
            </a:r>
            <a:r>
              <a:rPr lang="en-GB" sz="1800" dirty="0" smtClean="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: ph ‘f’</a:t>
            </a:r>
            <a:endParaRPr sz="1800" u="sng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1831" y="823912"/>
            <a:ext cx="1191976" cy="2462214"/>
          </a:xfrm>
          <a:prstGeom prst="rect">
            <a:avLst/>
          </a:prstGeom>
        </p:spPr>
      </p:pic>
      <p:sp>
        <p:nvSpPr>
          <p:cNvPr id="6" name="Google Shape;266;p23"/>
          <p:cNvSpPr/>
          <p:nvPr/>
        </p:nvSpPr>
        <p:spPr>
          <a:xfrm>
            <a:off x="1896756" y="1548474"/>
            <a:ext cx="3458681" cy="1013089"/>
          </a:xfrm>
          <a:prstGeom prst="rect">
            <a:avLst/>
          </a:prstGeom>
          <a:solidFill>
            <a:schemeClr val="lt1"/>
          </a:solidFill>
          <a:ln w="381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dirty="0" smtClean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v</a:t>
            </a: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" name="Google Shape;266;p23"/>
          <p:cNvSpPr/>
          <p:nvPr/>
        </p:nvSpPr>
        <p:spPr>
          <a:xfrm>
            <a:off x="8263846" y="1531804"/>
            <a:ext cx="3458681" cy="1013089"/>
          </a:xfrm>
          <a:prstGeom prst="rect">
            <a:avLst/>
          </a:prstGeom>
          <a:solidFill>
            <a:schemeClr val="lt1"/>
          </a:solidFill>
          <a:ln w="381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dirty="0" smtClean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v</a:t>
            </a: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" name="Google Shape;266;p23"/>
          <p:cNvSpPr/>
          <p:nvPr/>
        </p:nvSpPr>
        <p:spPr>
          <a:xfrm>
            <a:off x="6700838" y="5528495"/>
            <a:ext cx="4750599" cy="1013089"/>
          </a:xfrm>
          <a:prstGeom prst="rect">
            <a:avLst/>
          </a:prstGeom>
          <a:solidFill>
            <a:schemeClr val="lt1"/>
          </a:solidFill>
          <a:ln w="381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dirty="0" smtClean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v</a:t>
            </a: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30" name="Picture 6" descr="Antibiotic resistance rising among dolphins, study reveals ..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8095" y="907497"/>
            <a:ext cx="2295041" cy="22950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Internet says N-O to viral remix of alphabet song Video - ABC New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3390" y="3286126"/>
            <a:ext cx="4250456" cy="2015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Google Shape;251;p21"/>
          <p:cNvSpPr txBox="1"/>
          <p:nvPr/>
        </p:nvSpPr>
        <p:spPr>
          <a:xfrm>
            <a:off x="-46344" y="5681116"/>
            <a:ext cx="11933544" cy="7078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There are 26 letters in the                                 . </a:t>
            </a:r>
            <a:endParaRPr sz="4000" dirty="0">
              <a:solidFill>
                <a:srgbClr val="548135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200902652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Google Shape;251;p21"/>
          <p:cNvSpPr txBox="1"/>
          <p:nvPr/>
        </p:nvSpPr>
        <p:spPr>
          <a:xfrm>
            <a:off x="-914400" y="0"/>
            <a:ext cx="9615055" cy="7078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Thursday- </a:t>
            </a:r>
            <a:r>
              <a:rPr lang="en-GB" sz="4000" dirty="0" smtClean="0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Tricky word dictation  </a:t>
            </a:r>
            <a:endParaRPr sz="4000" dirty="0">
              <a:solidFill>
                <a:srgbClr val="FF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81896" y="1016821"/>
            <a:ext cx="12010104" cy="44935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* Tricky words are in bold to check </a:t>
            </a:r>
            <a:r>
              <a:rPr lang="en-GB" sz="20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afterwards </a:t>
            </a:r>
            <a:r>
              <a:rPr lang="en-GB" sz="20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*</a:t>
            </a:r>
          </a:p>
          <a:p>
            <a:r>
              <a:rPr lang="en-GB" sz="20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Adult read out the following sentences for your child to write: </a:t>
            </a:r>
            <a:r>
              <a:rPr lang="en-GB" sz="1200" i="1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(please don’t expect your child to have used correct punctuation for speech at this stage). </a:t>
            </a:r>
          </a:p>
          <a:p>
            <a:endParaRPr lang="en-GB" sz="2000" dirty="0">
              <a:solidFill>
                <a:srgbClr val="0000FF"/>
              </a:solidFill>
              <a:latin typeface="Comic Sans MS"/>
              <a:ea typeface="Calibri"/>
              <a:cs typeface="Calibri"/>
              <a:sym typeface="Comic Sans MS"/>
            </a:endParaRPr>
          </a:p>
          <a:p>
            <a:r>
              <a:rPr lang="en-GB" sz="40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“</a:t>
            </a:r>
            <a:r>
              <a:rPr lang="en-GB" sz="4000" b="1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You </a:t>
            </a:r>
            <a:r>
              <a:rPr lang="en-GB" sz="40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can</a:t>
            </a:r>
            <a:r>
              <a:rPr lang="en-GB" sz="4000" b="1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 all</a:t>
            </a:r>
            <a:r>
              <a:rPr lang="en-GB" sz="40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 sit down now” </a:t>
            </a:r>
            <a:r>
              <a:rPr lang="en-GB" sz="4000" b="1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said</a:t>
            </a:r>
            <a:r>
              <a:rPr lang="en-GB" sz="40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 Miss Knight.</a:t>
            </a:r>
          </a:p>
          <a:p>
            <a:endParaRPr lang="en-GB" sz="4000" dirty="0">
              <a:solidFill>
                <a:srgbClr val="0000FF"/>
              </a:solidFill>
              <a:latin typeface="Comic Sans MS"/>
              <a:ea typeface="Calibri"/>
              <a:cs typeface="Calibri"/>
              <a:sym typeface="Comic Sans MS"/>
            </a:endParaRPr>
          </a:p>
          <a:p>
            <a:r>
              <a:rPr lang="en-GB" sz="4000" b="1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Mr </a:t>
            </a:r>
            <a:r>
              <a:rPr lang="en-GB" sz="40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Giles </a:t>
            </a:r>
            <a:r>
              <a:rPr lang="en-GB" sz="4000" b="1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could </a:t>
            </a:r>
            <a:r>
              <a:rPr lang="en-GB" sz="40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reach </a:t>
            </a:r>
            <a:r>
              <a:rPr lang="en-GB" sz="4000" b="1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because he </a:t>
            </a:r>
            <a:r>
              <a:rPr lang="en-GB" sz="40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is taller than us.</a:t>
            </a:r>
            <a:r>
              <a:rPr lang="en-GB" sz="4000" b="1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 </a:t>
            </a:r>
          </a:p>
          <a:p>
            <a:r>
              <a:rPr lang="en-GB" sz="20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 </a:t>
            </a:r>
          </a:p>
          <a:p>
            <a:endParaRPr lang="en-GB" sz="2000" dirty="0" smtClean="0">
              <a:solidFill>
                <a:srgbClr val="0000FF"/>
              </a:solidFill>
              <a:latin typeface="Comic Sans MS"/>
              <a:ea typeface="Calibri"/>
              <a:cs typeface="Calibri"/>
              <a:sym typeface="Comic Sans MS"/>
            </a:endParaRPr>
          </a:p>
          <a:p>
            <a:r>
              <a:rPr lang="en-GB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7798967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9658" y="806451"/>
            <a:ext cx="9344598" cy="5954567"/>
          </a:xfrm>
          <a:prstGeom prst="rect">
            <a:avLst/>
          </a:prstGeom>
        </p:spPr>
      </p:pic>
      <p:sp>
        <p:nvSpPr>
          <p:cNvPr id="5" name="Google Shape;251;p21"/>
          <p:cNvSpPr txBox="1"/>
          <p:nvPr/>
        </p:nvSpPr>
        <p:spPr>
          <a:xfrm>
            <a:off x="540327" y="0"/>
            <a:ext cx="11388437" cy="8309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dirty="0" smtClean="0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Tricky word list </a:t>
            </a:r>
            <a:r>
              <a:rPr lang="en-GB" sz="24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– If you want to challenge your child you can choose other tricky words. Try making up your own sentences for them to write. </a:t>
            </a:r>
            <a:r>
              <a:rPr lang="en-GB" sz="24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Wingdings" panose="05000000000000000000" pitchFamily="2" charset="2"/>
              </a:rPr>
              <a:t> </a:t>
            </a:r>
            <a:endParaRPr sz="2400" dirty="0">
              <a:solidFill>
                <a:schemeClr val="tx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222462861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Google Shape;251;p21"/>
          <p:cNvSpPr txBox="1"/>
          <p:nvPr/>
        </p:nvSpPr>
        <p:spPr>
          <a:xfrm>
            <a:off x="0" y="120921"/>
            <a:ext cx="3336135" cy="7078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Friday</a:t>
            </a:r>
            <a:r>
              <a:rPr lang="en-GB" sz="4000" dirty="0" smtClean="0">
                <a:solidFill>
                  <a:srgbClr val="548135"/>
                </a:solidFill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endParaRPr sz="4000" dirty="0">
              <a:solidFill>
                <a:srgbClr val="548135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44952" y="337054"/>
            <a:ext cx="3920836" cy="2808675"/>
          </a:xfrm>
          <a:prstGeom prst="rect">
            <a:avLst/>
          </a:prstGeom>
        </p:spPr>
      </p:pic>
      <p:sp>
        <p:nvSpPr>
          <p:cNvPr id="7" name="Google Shape;251;p21"/>
          <p:cNvSpPr txBox="1"/>
          <p:nvPr/>
        </p:nvSpPr>
        <p:spPr>
          <a:xfrm>
            <a:off x="1364926" y="4053164"/>
            <a:ext cx="5123372" cy="13233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dirty="0">
                <a:solidFill>
                  <a:srgbClr val="548135"/>
                </a:solidFill>
                <a:latin typeface="Comic Sans MS"/>
                <a:ea typeface="Comic Sans MS"/>
                <a:cs typeface="Comic Sans MS"/>
                <a:sym typeface="Comic Sans MS"/>
              </a:rPr>
              <a:t>This </a:t>
            </a:r>
            <a:r>
              <a:rPr lang="en-GB" sz="4000" dirty="0" smtClean="0">
                <a:solidFill>
                  <a:srgbClr val="548135"/>
                </a:solidFill>
                <a:latin typeface="Comic Sans MS"/>
                <a:ea typeface="Comic Sans MS"/>
                <a:cs typeface="Comic Sans MS"/>
                <a:sym typeface="Comic Sans MS"/>
              </a:rPr>
              <a:t>makes the ‘w’ sound</a:t>
            </a:r>
            <a:endParaRPr sz="4000" b="1" dirty="0">
              <a:solidFill>
                <a:srgbClr val="548135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grpSp>
        <p:nvGrpSpPr>
          <p:cNvPr id="14" name="Group 13"/>
          <p:cNvGrpSpPr/>
          <p:nvPr/>
        </p:nvGrpSpPr>
        <p:grpSpPr>
          <a:xfrm>
            <a:off x="9585330" y="1045852"/>
            <a:ext cx="906843" cy="1154957"/>
            <a:chOff x="5900021" y="1502930"/>
            <a:chExt cx="906843" cy="1154957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5900021" y="1508247"/>
              <a:ext cx="906843" cy="1149640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 flipH="1">
              <a:off x="6017783" y="1502930"/>
              <a:ext cx="621439" cy="1154957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58480" y="1102017"/>
            <a:ext cx="2743011" cy="2808675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818921" y="964295"/>
            <a:ext cx="243966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800" dirty="0">
                <a:latin typeface="CCW Precursive 1" panose="03050602040000000000" pitchFamily="66" charset="0"/>
              </a:rPr>
              <a:t>w</a:t>
            </a:r>
            <a:r>
              <a:rPr lang="en-GB" sz="8800" dirty="0" smtClean="0">
                <a:latin typeface="CCW Precursive 1" panose="03050602040000000000" pitchFamily="66" charset="0"/>
              </a:rPr>
              <a:t>h</a:t>
            </a:r>
            <a:endParaRPr lang="en-GB" sz="8800" dirty="0">
              <a:latin typeface="CCW Precursive 1" panose="03050602040000000000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734198" y="1840801"/>
            <a:ext cx="171393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7200" dirty="0">
                <a:latin typeface="CCW Precursive 1" panose="03050602040000000000" pitchFamily="66" charset="0"/>
              </a:rPr>
              <a:t>w</a:t>
            </a:r>
            <a:r>
              <a:rPr lang="en-GB" sz="7200" dirty="0" smtClean="0">
                <a:latin typeface="CCW Precursive 1" panose="03050602040000000000" pitchFamily="66" charset="0"/>
              </a:rPr>
              <a:t>h</a:t>
            </a:r>
            <a:endParaRPr lang="en-GB" sz="7200" dirty="0">
              <a:latin typeface="CCW Precursive 1" panose="03050602040000000000" pitchFamily="66" charset="0"/>
            </a:endParaRPr>
          </a:p>
        </p:txBody>
      </p:sp>
      <p:sp>
        <p:nvSpPr>
          <p:cNvPr id="15" name="Google Shape;251;p21"/>
          <p:cNvSpPr txBox="1"/>
          <p:nvPr/>
        </p:nvSpPr>
        <p:spPr>
          <a:xfrm>
            <a:off x="7343684" y="3159248"/>
            <a:ext cx="5123372" cy="7078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dirty="0" smtClean="0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Don’t say the ‘h’!</a:t>
            </a:r>
            <a:endParaRPr sz="4000" b="1" dirty="0">
              <a:solidFill>
                <a:srgbClr val="FF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2050" name="Picture 2" descr="Library of be quiet image freeuse library free png files ..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89114" y="4193159"/>
            <a:ext cx="1942122" cy="21469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5758183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Google Shape;251;p21"/>
          <p:cNvSpPr txBox="1"/>
          <p:nvPr/>
        </p:nvSpPr>
        <p:spPr>
          <a:xfrm>
            <a:off x="155210" y="349825"/>
            <a:ext cx="9376717" cy="7078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Friday- Read these words</a:t>
            </a:r>
            <a:r>
              <a:rPr lang="en-GB" sz="4000" dirty="0" smtClean="0">
                <a:solidFill>
                  <a:srgbClr val="548135"/>
                </a:solidFill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endParaRPr sz="4000" dirty="0">
              <a:solidFill>
                <a:srgbClr val="548135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87783" y="1141736"/>
            <a:ext cx="7675418" cy="5716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149453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Google Shape;251;p21"/>
          <p:cNvSpPr txBox="1"/>
          <p:nvPr/>
        </p:nvSpPr>
        <p:spPr>
          <a:xfrm>
            <a:off x="300038" y="0"/>
            <a:ext cx="1771650" cy="7078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Friday </a:t>
            </a:r>
            <a:endParaRPr sz="4000" dirty="0">
              <a:solidFill>
                <a:srgbClr val="548135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" name="Google Shape;263;p23"/>
          <p:cNvSpPr/>
          <p:nvPr/>
        </p:nvSpPr>
        <p:spPr>
          <a:xfrm>
            <a:off x="5355437" y="215813"/>
            <a:ext cx="6096000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dirty="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Sound focus</a:t>
            </a:r>
            <a:r>
              <a:rPr lang="en-GB" sz="1800" dirty="0" smtClean="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: wh ‘w’</a:t>
            </a:r>
            <a:endParaRPr sz="1800" u="sng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" name="Google Shape;266;p23"/>
          <p:cNvSpPr/>
          <p:nvPr/>
        </p:nvSpPr>
        <p:spPr>
          <a:xfrm>
            <a:off x="2783447" y="1309032"/>
            <a:ext cx="3458681" cy="1013089"/>
          </a:xfrm>
          <a:prstGeom prst="rect">
            <a:avLst/>
          </a:prstGeom>
          <a:solidFill>
            <a:schemeClr val="lt1"/>
          </a:solidFill>
          <a:ln w="381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dirty="0" smtClean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v</a:t>
            </a: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" name="Google Shape;266;p23"/>
          <p:cNvSpPr/>
          <p:nvPr/>
        </p:nvSpPr>
        <p:spPr>
          <a:xfrm>
            <a:off x="7299950" y="3520131"/>
            <a:ext cx="3458681" cy="1013089"/>
          </a:xfrm>
          <a:prstGeom prst="rect">
            <a:avLst/>
          </a:prstGeom>
          <a:solidFill>
            <a:schemeClr val="lt1"/>
          </a:solidFill>
          <a:ln w="381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dirty="0" smtClean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v</a:t>
            </a: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" name="Google Shape;266;p23"/>
          <p:cNvSpPr/>
          <p:nvPr/>
        </p:nvSpPr>
        <p:spPr>
          <a:xfrm>
            <a:off x="1711692" y="5721801"/>
            <a:ext cx="2134800" cy="1013089"/>
          </a:xfrm>
          <a:prstGeom prst="rect">
            <a:avLst/>
          </a:prstGeom>
          <a:solidFill>
            <a:schemeClr val="lt1"/>
          </a:solidFill>
          <a:ln w="381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dirty="0" smtClean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v</a:t>
            </a: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0038" y="707846"/>
            <a:ext cx="2320961" cy="2215463"/>
          </a:xfrm>
          <a:prstGeom prst="rect">
            <a:avLst/>
          </a:prstGeom>
        </p:spPr>
      </p:pic>
      <p:pic>
        <p:nvPicPr>
          <p:cNvPr id="1036" name="Picture 12" descr="nutrition/wheat-free-die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0999" y="2795761"/>
            <a:ext cx="4629805" cy="18512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Google Shape;145;p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10142" y="5490677"/>
            <a:ext cx="1350376" cy="1244213"/>
          </a:xfrm>
          <a:prstGeom prst="rect">
            <a:avLst/>
          </a:prstGeom>
          <a:noFill/>
          <a:ln>
            <a:noFill/>
          </a:ln>
        </p:spPr>
      </p:pic>
      <p:sp>
        <p:nvSpPr>
          <p:cNvPr id="18" name="Google Shape;263;p23"/>
          <p:cNvSpPr/>
          <p:nvPr/>
        </p:nvSpPr>
        <p:spPr>
          <a:xfrm>
            <a:off x="2111958" y="5201626"/>
            <a:ext cx="11957167" cy="3077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 smtClean="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* The children will recognise these narrative prompts from school (who, what, when)*</a:t>
            </a:r>
            <a:endParaRPr u="sng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9" name="Google Shape;148;p9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965689" y="5509362"/>
            <a:ext cx="1439080" cy="1212948"/>
          </a:xfrm>
          <a:prstGeom prst="rect">
            <a:avLst/>
          </a:prstGeom>
          <a:noFill/>
          <a:ln>
            <a:noFill/>
          </a:ln>
        </p:spPr>
      </p:pic>
      <p:sp>
        <p:nvSpPr>
          <p:cNvPr id="20" name="Google Shape;266;p23"/>
          <p:cNvSpPr/>
          <p:nvPr/>
        </p:nvSpPr>
        <p:spPr>
          <a:xfrm>
            <a:off x="5523966" y="5721801"/>
            <a:ext cx="2566576" cy="1013089"/>
          </a:xfrm>
          <a:prstGeom prst="rect">
            <a:avLst/>
          </a:prstGeom>
          <a:solidFill>
            <a:schemeClr val="lt1"/>
          </a:solidFill>
          <a:ln w="381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dirty="0" smtClean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v</a:t>
            </a: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1" name="Google Shape;147;p9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8328937" y="5621871"/>
            <a:ext cx="1400705" cy="1191868"/>
          </a:xfrm>
          <a:prstGeom prst="rect">
            <a:avLst/>
          </a:prstGeom>
          <a:noFill/>
          <a:ln>
            <a:noFill/>
          </a:ln>
        </p:spPr>
      </p:pic>
      <p:sp>
        <p:nvSpPr>
          <p:cNvPr id="22" name="Google Shape;266;p23"/>
          <p:cNvSpPr/>
          <p:nvPr/>
        </p:nvSpPr>
        <p:spPr>
          <a:xfrm>
            <a:off x="9796474" y="5681590"/>
            <a:ext cx="2270834" cy="1013089"/>
          </a:xfrm>
          <a:prstGeom prst="rect">
            <a:avLst/>
          </a:prstGeom>
          <a:solidFill>
            <a:schemeClr val="lt1"/>
          </a:solidFill>
          <a:ln w="381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dirty="0" smtClean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v</a:t>
            </a: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10971903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Google Shape;251;p21"/>
          <p:cNvSpPr txBox="1"/>
          <p:nvPr/>
        </p:nvSpPr>
        <p:spPr>
          <a:xfrm>
            <a:off x="-914400" y="0"/>
            <a:ext cx="9615055" cy="7078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Friday- </a:t>
            </a:r>
            <a:r>
              <a:rPr lang="en-GB" sz="4000" dirty="0" smtClean="0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Tricky word dictation  </a:t>
            </a:r>
            <a:endParaRPr sz="4000" dirty="0">
              <a:solidFill>
                <a:srgbClr val="FF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81896" y="1016821"/>
            <a:ext cx="12010104" cy="60324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* Tricky words are in bold to check </a:t>
            </a:r>
            <a:r>
              <a:rPr lang="en-GB" sz="20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afterwards </a:t>
            </a:r>
            <a:r>
              <a:rPr lang="en-GB" sz="20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*</a:t>
            </a:r>
          </a:p>
          <a:p>
            <a:r>
              <a:rPr lang="en-GB" sz="20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Adult read out the following sentences for your child to write: </a:t>
            </a:r>
            <a:r>
              <a:rPr lang="en-GB" sz="1200" i="1" dirty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(please don’t expect your child to have used correct punctuation for speech at this stage). </a:t>
            </a:r>
          </a:p>
          <a:p>
            <a:endParaRPr lang="en-GB" sz="2000" dirty="0" smtClean="0">
              <a:solidFill>
                <a:srgbClr val="0000FF"/>
              </a:solidFill>
              <a:latin typeface="Comic Sans MS"/>
              <a:ea typeface="Calibri"/>
              <a:cs typeface="Calibri"/>
              <a:sym typeface="Comic Sans MS"/>
            </a:endParaRPr>
          </a:p>
          <a:p>
            <a:endParaRPr lang="en-GB" sz="2000" dirty="0">
              <a:solidFill>
                <a:srgbClr val="0000FF"/>
              </a:solidFill>
              <a:latin typeface="Comic Sans MS"/>
              <a:ea typeface="Calibri"/>
              <a:cs typeface="Calibri"/>
              <a:sym typeface="Comic Sans MS"/>
            </a:endParaRPr>
          </a:p>
          <a:p>
            <a:r>
              <a:rPr lang="en-GB" sz="4000" dirty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“</a:t>
            </a:r>
            <a:r>
              <a:rPr lang="en-GB" sz="4000" b="1" dirty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We </a:t>
            </a:r>
            <a:r>
              <a:rPr lang="en-GB" sz="4000" dirty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will </a:t>
            </a:r>
            <a:r>
              <a:rPr lang="en-GB" sz="4000" b="1" dirty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be do</a:t>
            </a:r>
            <a:r>
              <a:rPr lang="en-GB" sz="4000" dirty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ing </a:t>
            </a:r>
            <a:r>
              <a:rPr lang="en-GB" sz="4000" u="sng" dirty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ph</a:t>
            </a:r>
            <a:r>
              <a:rPr lang="en-GB" sz="4000" dirty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onics next</a:t>
            </a:r>
            <a:r>
              <a:rPr lang="en-GB" sz="4000" b="1" dirty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” said Mrs </a:t>
            </a:r>
            <a:r>
              <a:rPr lang="en-GB" sz="4000" dirty="0" err="1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Yeomans</a:t>
            </a:r>
            <a:r>
              <a:rPr lang="en-GB" sz="4000" dirty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.  </a:t>
            </a:r>
          </a:p>
          <a:p>
            <a:endParaRPr lang="en-GB" sz="4000" b="1" dirty="0" smtClean="0">
              <a:solidFill>
                <a:srgbClr val="0000FF"/>
              </a:solidFill>
              <a:latin typeface="Comic Sans MS"/>
              <a:ea typeface="Calibri"/>
              <a:cs typeface="Calibri"/>
              <a:sym typeface="Comic Sans MS"/>
            </a:endParaRPr>
          </a:p>
          <a:p>
            <a:r>
              <a:rPr lang="en-GB" sz="4000" b="1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I want some more </a:t>
            </a:r>
            <a:r>
              <a:rPr lang="en-GB" sz="40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sunshine. </a:t>
            </a:r>
          </a:p>
          <a:p>
            <a:endParaRPr lang="en-GB" sz="4000" dirty="0">
              <a:solidFill>
                <a:srgbClr val="0000FF"/>
              </a:solidFill>
              <a:latin typeface="Comic Sans MS"/>
              <a:ea typeface="Calibri"/>
              <a:cs typeface="Calibri"/>
              <a:sym typeface="Comic Sans MS"/>
            </a:endParaRPr>
          </a:p>
          <a:p>
            <a:endParaRPr lang="en-GB" sz="4000" b="1" dirty="0">
              <a:solidFill>
                <a:srgbClr val="0000FF"/>
              </a:solidFill>
              <a:latin typeface="Comic Sans MS"/>
              <a:ea typeface="Calibri"/>
              <a:cs typeface="Calibri"/>
              <a:sym typeface="Comic Sans MS"/>
            </a:endParaRPr>
          </a:p>
          <a:p>
            <a:r>
              <a:rPr lang="en-GB" sz="2000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 </a:t>
            </a:r>
          </a:p>
          <a:p>
            <a:endParaRPr lang="en-GB" sz="2000" dirty="0" smtClean="0">
              <a:solidFill>
                <a:srgbClr val="0000FF"/>
              </a:solidFill>
              <a:latin typeface="Comic Sans MS"/>
              <a:ea typeface="Calibri"/>
              <a:cs typeface="Calibri"/>
              <a:sym typeface="Comic Sans MS"/>
            </a:endParaRPr>
          </a:p>
          <a:p>
            <a:r>
              <a:rPr lang="en-GB" dirty="0" smtClean="0">
                <a:solidFill>
                  <a:srgbClr val="0000FF"/>
                </a:solidFill>
                <a:latin typeface="Comic Sans MS"/>
                <a:ea typeface="Calibri"/>
                <a:cs typeface="Calibri"/>
                <a:sym typeface="Comic Sans MS"/>
              </a:rPr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3608744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9658" y="806451"/>
            <a:ext cx="9344598" cy="5954567"/>
          </a:xfrm>
          <a:prstGeom prst="rect">
            <a:avLst/>
          </a:prstGeom>
        </p:spPr>
      </p:pic>
      <p:sp>
        <p:nvSpPr>
          <p:cNvPr id="5" name="Google Shape;251;p21"/>
          <p:cNvSpPr txBox="1"/>
          <p:nvPr/>
        </p:nvSpPr>
        <p:spPr>
          <a:xfrm>
            <a:off x="540327" y="0"/>
            <a:ext cx="11388437" cy="8309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dirty="0" smtClean="0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Tricky word list </a:t>
            </a:r>
            <a:r>
              <a:rPr lang="en-GB" sz="24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Comic Sans MS"/>
              </a:rPr>
              <a:t>– If you want to challenge your child you can choose other tricky words. Try making up your own sentences for them to write. </a:t>
            </a:r>
            <a:r>
              <a:rPr lang="en-GB" sz="2400" dirty="0" smtClean="0">
                <a:solidFill>
                  <a:schemeClr val="tx1"/>
                </a:solidFill>
                <a:latin typeface="Comic Sans MS"/>
                <a:ea typeface="Comic Sans MS"/>
                <a:cs typeface="Comic Sans MS"/>
                <a:sym typeface="Wingdings" panose="05000000000000000000" pitchFamily="2" charset="2"/>
              </a:rPr>
              <a:t> </a:t>
            </a:r>
            <a:endParaRPr sz="2400" dirty="0">
              <a:solidFill>
                <a:schemeClr val="tx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15680867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165</TotalTime>
  <Words>1132</Words>
  <Application>Microsoft Office PowerPoint</Application>
  <PresentationFormat>Widescreen</PresentationFormat>
  <Paragraphs>148</Paragraphs>
  <Slides>33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9" baseType="lpstr">
      <vt:lpstr>Arial</vt:lpstr>
      <vt:lpstr>Calibri</vt:lpstr>
      <vt:lpstr>CCW Precursive 1</vt:lpstr>
      <vt:lpstr>Comic Sans MS</vt:lpstr>
      <vt:lpstr>Wingdings</vt:lpstr>
      <vt:lpstr>Office Theme</vt:lpstr>
      <vt:lpstr>Phonics learning- Week 6 </vt:lpstr>
      <vt:lpstr>PowerPoint Presentation</vt:lpstr>
      <vt:lpstr>PowerPoint Presentation</vt:lpstr>
      <vt:lpstr>PowerPoint Presentation</vt:lpstr>
      <vt:lpstr>PowerPoint Presentation</vt:lpstr>
      <vt:lpstr>Week 6 w/c: 1.6.20</vt:lpstr>
      <vt:lpstr>The next three sessions are looking at the alternative sounds for: air, are &amp; ear  We explain that they sound the same as one another but are written differently to spell different words.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Phonics learning</dc:title>
  <dc:creator>Knight R</dc:creator>
  <cp:lastModifiedBy>Knight R</cp:lastModifiedBy>
  <cp:revision>24</cp:revision>
  <dcterms:created xsi:type="dcterms:W3CDTF">2020-04-17T12:03:34Z</dcterms:created>
  <dcterms:modified xsi:type="dcterms:W3CDTF">2020-05-28T14:55:08Z</dcterms:modified>
</cp:coreProperties>
</file>