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5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6" roundtripDataSignature="AMtx7mihHzoXKxagT0IeZtNonxhQbzR3r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customschemas.google.com/relationships/presentationmetadata" Target="metadata"/><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7" name="Google Shape;87;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0" name="Google Shape;13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6" name="Google Shape;136;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 name="Google Shape;151;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754110fa5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 name="Google Shape;158;g754110fa56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8" name="Google Shape;168;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9" name="Google Shape;179;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4" name="Google Shape;194;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9" name="Google Shape;209;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3" name="Google Shape;233;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1" name="Google Shape;251;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9" name="Google Shape;269;p1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7" name="Google Shape;287;p1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5" name="Google Shape;305;p1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3" name="Google Shape;323;p1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1" name="Google Shape;341;p2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9" name="Google Shape;359;p2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7" name="Google Shape;377;p2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5" name="Google Shape;395;p2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3" name="Google Shape;413;p2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2" name="Google Shape;422;p2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754110fa56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0" name="Google Shape;450;g754110fa56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7" name="Google Shape;457;p2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2" name="Google Shape;472;p2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2" name="Google Shape;482;p2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4" name="Google Shape;494;p2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21" name="Google Shape;521;p3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34" name="Google Shape;534;p3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Google Shape;550;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51" name="Google Shape;551;p3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8" name="Google Shape;568;p3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4" name="Google Shape;584;p3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6" name="Google Shape;596;p3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08" name="Google Shape;608;p3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20" name="Google Shape;620;p3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6"/>
        <p:cNvGrpSpPr/>
        <p:nvPr/>
      </p:nvGrpSpPr>
      <p:grpSpPr>
        <a:xfrm>
          <a:off x="0" y="0"/>
          <a:ext cx="0" cy="0"/>
          <a:chOff x="0" y="0"/>
          <a:chExt cx="0" cy="0"/>
        </a:xfrm>
      </p:grpSpPr>
      <p:sp>
        <p:nvSpPr>
          <p:cNvPr id="627" name="Google Shape;627;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28" name="Google Shape;628;p3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4"/>
        <p:cNvGrpSpPr/>
        <p:nvPr/>
      </p:nvGrpSpPr>
      <p:grpSpPr>
        <a:xfrm>
          <a:off x="0" y="0"/>
          <a:ext cx="0" cy="0"/>
          <a:chOff x="0" y="0"/>
          <a:chExt cx="0" cy="0"/>
        </a:xfrm>
      </p:grpSpPr>
      <p:sp>
        <p:nvSpPr>
          <p:cNvPr id="635" name="Google Shape;635;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6" name="Google Shape;636;p3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2"/>
        <p:cNvGrpSpPr/>
        <p:nvPr/>
      </p:nvGrpSpPr>
      <p:grpSpPr>
        <a:xfrm>
          <a:off x="0" y="0"/>
          <a:ext cx="0" cy="0"/>
          <a:chOff x="0" y="0"/>
          <a:chExt cx="0" cy="0"/>
        </a:xfrm>
      </p:grpSpPr>
      <p:sp>
        <p:nvSpPr>
          <p:cNvPr id="653" name="Google Shape;653;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4" name="Google Shape;654;p4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0"/>
        <p:cNvGrpSpPr/>
        <p:nvPr/>
      </p:nvGrpSpPr>
      <p:grpSpPr>
        <a:xfrm>
          <a:off x="0" y="0"/>
          <a:ext cx="0" cy="0"/>
          <a:chOff x="0" y="0"/>
          <a:chExt cx="0" cy="0"/>
        </a:xfrm>
      </p:grpSpPr>
      <p:sp>
        <p:nvSpPr>
          <p:cNvPr id="671" name="Google Shape;671;p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72" name="Google Shape;672;p4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8"/>
        <p:cNvGrpSpPr/>
        <p:nvPr/>
      </p:nvGrpSpPr>
      <p:grpSpPr>
        <a:xfrm>
          <a:off x="0" y="0"/>
          <a:ext cx="0" cy="0"/>
          <a:chOff x="0" y="0"/>
          <a:chExt cx="0" cy="0"/>
        </a:xfrm>
      </p:grpSpPr>
      <p:sp>
        <p:nvSpPr>
          <p:cNvPr id="689" name="Google Shape;689;p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90" name="Google Shape;690;p4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p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0" name="Google Shape;710;p4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8"/>
        <p:cNvGrpSpPr/>
        <p:nvPr/>
      </p:nvGrpSpPr>
      <p:grpSpPr>
        <a:xfrm>
          <a:off x="0" y="0"/>
          <a:ext cx="0" cy="0"/>
          <a:chOff x="0" y="0"/>
          <a:chExt cx="0" cy="0"/>
        </a:xfrm>
      </p:grpSpPr>
      <p:sp>
        <p:nvSpPr>
          <p:cNvPr id="729" name="Google Shape;729;p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30" name="Google Shape;730;p4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6"/>
        <p:cNvGrpSpPr/>
        <p:nvPr/>
      </p:nvGrpSpPr>
      <p:grpSpPr>
        <a:xfrm>
          <a:off x="0" y="0"/>
          <a:ext cx="0" cy="0"/>
          <a:chOff x="0" y="0"/>
          <a:chExt cx="0" cy="0"/>
        </a:xfrm>
      </p:grpSpPr>
      <p:sp>
        <p:nvSpPr>
          <p:cNvPr id="747" name="Google Shape;747;p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48" name="Google Shape;748;p4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4"/>
        <p:cNvGrpSpPr/>
        <p:nvPr/>
      </p:nvGrpSpPr>
      <p:grpSpPr>
        <a:xfrm>
          <a:off x="0" y="0"/>
          <a:ext cx="0" cy="0"/>
          <a:chOff x="0" y="0"/>
          <a:chExt cx="0" cy="0"/>
        </a:xfrm>
      </p:grpSpPr>
      <p:sp>
        <p:nvSpPr>
          <p:cNvPr id="765" name="Google Shape;765;p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66" name="Google Shape;766;p4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2"/>
        <p:cNvGrpSpPr/>
        <p:nvPr/>
      </p:nvGrpSpPr>
      <p:grpSpPr>
        <a:xfrm>
          <a:off x="0" y="0"/>
          <a:ext cx="0" cy="0"/>
          <a:chOff x="0" y="0"/>
          <a:chExt cx="0" cy="0"/>
        </a:xfrm>
      </p:grpSpPr>
      <p:sp>
        <p:nvSpPr>
          <p:cNvPr id="783" name="Google Shape;783;p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84" name="Google Shape;784;p4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0"/>
        <p:cNvGrpSpPr/>
        <p:nvPr/>
      </p:nvGrpSpPr>
      <p:grpSpPr>
        <a:xfrm>
          <a:off x="0" y="0"/>
          <a:ext cx="0" cy="0"/>
          <a:chOff x="0" y="0"/>
          <a:chExt cx="0" cy="0"/>
        </a:xfrm>
      </p:grpSpPr>
      <p:sp>
        <p:nvSpPr>
          <p:cNvPr id="801" name="Google Shape;801;p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02" name="Google Shape;802;p4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9"/>
        <p:cNvGrpSpPr/>
        <p:nvPr/>
      </p:nvGrpSpPr>
      <p:grpSpPr>
        <a:xfrm>
          <a:off x="0" y="0"/>
          <a:ext cx="0" cy="0"/>
          <a:chOff x="0" y="0"/>
          <a:chExt cx="0" cy="0"/>
        </a:xfrm>
      </p:grpSpPr>
      <p:sp>
        <p:nvSpPr>
          <p:cNvPr id="810" name="Google Shape;810;p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11" name="Google Shape;811;p4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5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5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5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5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5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5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5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5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5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5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9"/>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5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6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6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6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6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00"/>
            </a:gs>
            <a:gs pos="19000">
              <a:srgbClr val="FFFF00"/>
            </a:gs>
            <a:gs pos="21238">
              <a:srgbClr val="D5E587"/>
            </a:gs>
            <a:gs pos="37000">
              <a:srgbClr val="B3D1EC"/>
            </a:gs>
            <a:gs pos="55768">
              <a:srgbClr val="B5D2EC"/>
            </a:gs>
            <a:gs pos="72000">
              <a:srgbClr val="FFFF00"/>
            </a:gs>
            <a:gs pos="83000">
              <a:srgbClr val="FFFF00"/>
            </a:gs>
            <a:gs pos="100000">
              <a:srgbClr val="FFFF00"/>
            </a:gs>
          </a:gsLst>
          <a:lin ang="5400000" scaled="0"/>
        </a:gradFill>
        <a:effectLst/>
      </p:bgPr>
    </p:bg>
    <p:spTree>
      <p:nvGrpSpPr>
        <p:cNvPr id="1" name="Shape 5"/>
        <p:cNvGrpSpPr/>
        <p:nvPr/>
      </p:nvGrpSpPr>
      <p:grpSpPr>
        <a:xfrm>
          <a:off x="0" y="0"/>
          <a:ext cx="0" cy="0"/>
          <a:chOff x="0" y="0"/>
          <a:chExt cx="0" cy="0"/>
        </a:xfrm>
      </p:grpSpPr>
      <p:sp>
        <p:nvSpPr>
          <p:cNvPr id="6" name="Google Shape;6;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52.png"/><Relationship Id="rId4" Type="http://schemas.openxmlformats.org/officeDocument/2006/relationships/image" Target="../media/image51.png"/></Relationships>
</file>

<file path=ppt/slides/_rels/slide4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5.xml"/><Relationship Id="rId1" Type="http://schemas.openxmlformats.org/officeDocument/2006/relationships/slideLayout" Target="../slideLayouts/slideLayout1.xml"/><Relationship Id="rId5" Type="http://schemas.openxmlformats.org/officeDocument/2006/relationships/image" Target="../media/image55.png"/><Relationship Id="rId4" Type="http://schemas.openxmlformats.org/officeDocument/2006/relationships/image" Target="../media/image54.png"/></Relationships>
</file>

<file path=ppt/slides/_rels/slide4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0.xml"/><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5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69965" y="3970067"/>
            <a:ext cx="11656424" cy="2387600"/>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ts val="9630"/>
              <a:buFont typeface="Arial"/>
              <a:buNone/>
            </a:pPr>
            <a:r>
              <a:rPr lang="en-GB" sz="9630" u="sng">
                <a:latin typeface="Arial"/>
                <a:ea typeface="Arial"/>
                <a:cs typeface="Arial"/>
                <a:sym typeface="Arial"/>
              </a:rPr>
              <a:t>Writing in Reception</a:t>
            </a:r>
            <a:r>
              <a:rPr lang="en-GB" sz="6480">
                <a:latin typeface="Arial"/>
                <a:ea typeface="Arial"/>
                <a:cs typeface="Arial"/>
                <a:sym typeface="Arial"/>
              </a:rPr>
              <a:t/>
            </a:r>
            <a:br>
              <a:rPr lang="en-GB" sz="6480">
                <a:latin typeface="Arial"/>
                <a:ea typeface="Arial"/>
                <a:cs typeface="Arial"/>
                <a:sym typeface="Arial"/>
              </a:rPr>
            </a:br>
            <a:r>
              <a:rPr lang="en-GB" sz="6480">
                <a:latin typeface="Arial"/>
                <a:ea typeface="Arial"/>
                <a:cs typeface="Arial"/>
                <a:sym typeface="Arial"/>
              </a:rPr>
              <a:t/>
            </a:r>
            <a:br>
              <a:rPr lang="en-GB" sz="6480">
                <a:latin typeface="Arial"/>
                <a:ea typeface="Arial"/>
                <a:cs typeface="Arial"/>
                <a:sym typeface="Arial"/>
              </a:rPr>
            </a:br>
            <a:r>
              <a:rPr lang="en-GB" sz="6480">
                <a:latin typeface="Arial"/>
                <a:ea typeface="Arial"/>
                <a:cs typeface="Arial"/>
                <a:sym typeface="Arial"/>
              </a:rPr>
              <a:t>W/C: 4.5.20 </a:t>
            </a:r>
            <a:r>
              <a:rPr lang="en-GB" sz="3600">
                <a:solidFill>
                  <a:srgbClr val="FF0000"/>
                </a:solidFill>
                <a:latin typeface="Arial"/>
                <a:ea typeface="Arial"/>
                <a:cs typeface="Arial"/>
                <a:sym typeface="Arial"/>
              </a:rPr>
              <a:t>The Three Billy Goats Gruff</a:t>
            </a:r>
            <a:br>
              <a:rPr lang="en-GB" sz="3600">
                <a:solidFill>
                  <a:srgbClr val="FF0000"/>
                </a:solidFill>
                <a:latin typeface="Arial"/>
                <a:ea typeface="Arial"/>
                <a:cs typeface="Arial"/>
                <a:sym typeface="Arial"/>
              </a:rPr>
            </a:br>
            <a:r>
              <a:rPr lang="en-GB" sz="6480">
                <a:solidFill>
                  <a:srgbClr val="FF0000"/>
                </a:solidFill>
                <a:latin typeface="Arial"/>
                <a:ea typeface="Arial"/>
                <a:cs typeface="Arial"/>
                <a:sym typeface="Arial"/>
              </a:rPr>
              <a:t/>
            </a:r>
            <a:br>
              <a:rPr lang="en-GB" sz="6480">
                <a:solidFill>
                  <a:srgbClr val="FF0000"/>
                </a:solidFill>
                <a:latin typeface="Arial"/>
                <a:ea typeface="Arial"/>
                <a:cs typeface="Arial"/>
                <a:sym typeface="Arial"/>
              </a:rPr>
            </a:br>
            <a:r>
              <a:rPr lang="en-GB" sz="6480">
                <a:latin typeface="Arial"/>
                <a:ea typeface="Arial"/>
                <a:cs typeface="Arial"/>
                <a:sym typeface="Arial"/>
              </a:rPr>
              <a:t>W/C:11.5.20 </a:t>
            </a:r>
            <a:r>
              <a:rPr lang="en-GB" sz="3600">
                <a:solidFill>
                  <a:srgbClr val="0070C0"/>
                </a:solidFill>
                <a:latin typeface="Arial"/>
                <a:ea typeface="Arial"/>
                <a:cs typeface="Arial"/>
                <a:sym typeface="Arial"/>
              </a:rPr>
              <a:t>Goldilocks and the Three Bears</a:t>
            </a:r>
            <a:endParaRPr sz="3600">
              <a:solidFill>
                <a:srgbClr val="0070C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2"/>
          <p:cNvSpPr txBox="1">
            <a:spLocks noGrp="1"/>
          </p:cNvSpPr>
          <p:nvPr>
            <p:ph type="ctrTitle"/>
          </p:nvPr>
        </p:nvSpPr>
        <p:spPr>
          <a:xfrm>
            <a:off x="217713" y="1870891"/>
            <a:ext cx="11656424" cy="238760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rgbClr val="FF0000"/>
              </a:buClr>
              <a:buSzPts val="7200"/>
              <a:buFont typeface="Arial"/>
              <a:buNone/>
            </a:pPr>
            <a:r>
              <a:rPr lang="en-GB" sz="7200" u="sng">
                <a:solidFill>
                  <a:srgbClr val="FF0000"/>
                </a:solidFill>
                <a:latin typeface="Arial"/>
                <a:ea typeface="Arial"/>
                <a:cs typeface="Arial"/>
                <a:sym typeface="Arial"/>
              </a:rPr>
              <a:t>Notes for parents about writing in Reception…</a:t>
            </a:r>
            <a:endParaRPr sz="2400">
              <a:solidFill>
                <a:srgbClr val="FF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4" name="Google Shape;94;p3"/>
          <p:cNvPicPr preferRelativeResize="0"/>
          <p:nvPr/>
        </p:nvPicPr>
        <p:blipFill rotWithShape="1">
          <a:blip r:embed="rId3">
            <a:alphaModFix/>
          </a:blip>
          <a:srcRect/>
          <a:stretch/>
        </p:blipFill>
        <p:spPr>
          <a:xfrm>
            <a:off x="3626021" y="0"/>
            <a:ext cx="5019802" cy="6743774"/>
          </a:xfrm>
          <a:prstGeom prst="rect">
            <a:avLst/>
          </a:prstGeom>
          <a:noFill/>
          <a:ln>
            <a:noFill/>
          </a:ln>
        </p:spPr>
      </p:pic>
      <p:sp>
        <p:nvSpPr>
          <p:cNvPr id="95" name="Google Shape;95;p3"/>
          <p:cNvSpPr txBox="1"/>
          <p:nvPr/>
        </p:nvSpPr>
        <p:spPr>
          <a:xfrm>
            <a:off x="225082" y="422031"/>
            <a:ext cx="2785404"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a:solidFill>
                  <a:schemeClr val="dk1"/>
                </a:solidFill>
                <a:latin typeface="Arial"/>
                <a:ea typeface="Arial"/>
                <a:cs typeface="Arial"/>
                <a:sym typeface="Arial"/>
              </a:rPr>
              <a:t>Letter formation</a:t>
            </a:r>
            <a:endParaRPr sz="2400">
              <a:solidFill>
                <a:schemeClr val="dk1"/>
              </a:solidFill>
              <a:latin typeface="Arial"/>
              <a:ea typeface="Arial"/>
              <a:cs typeface="Arial"/>
              <a:sym typeface="Arial"/>
            </a:endParaRPr>
          </a:p>
        </p:txBody>
      </p:sp>
      <p:sp>
        <p:nvSpPr>
          <p:cNvPr id="96" name="Google Shape;96;p3"/>
          <p:cNvSpPr txBox="1"/>
          <p:nvPr/>
        </p:nvSpPr>
        <p:spPr>
          <a:xfrm>
            <a:off x="338293" y="1593334"/>
            <a:ext cx="2785404" cy="415498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Arial"/>
                <a:ea typeface="Arial"/>
                <a:cs typeface="Arial"/>
                <a:sym typeface="Arial"/>
              </a:rPr>
              <a:t>It is really important that the children are forming their letters correctly, starting and finishing in the correct place. Please support your child with this ☺ </a:t>
            </a:r>
            <a:endParaRPr sz="2400">
              <a:solidFill>
                <a:schemeClr val="dk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grpSp>
        <p:nvGrpSpPr>
          <p:cNvPr id="101" name="Google Shape;101;p4"/>
          <p:cNvGrpSpPr/>
          <p:nvPr/>
        </p:nvGrpSpPr>
        <p:grpSpPr>
          <a:xfrm>
            <a:off x="114805" y="1773134"/>
            <a:ext cx="8323399" cy="1434318"/>
            <a:chOff x="0" y="0"/>
            <a:chExt cx="6810704" cy="1261241"/>
          </a:xfrm>
        </p:grpSpPr>
        <p:sp>
          <p:nvSpPr>
            <p:cNvPr id="102" name="Google Shape;102;p4"/>
            <p:cNvSpPr/>
            <p:nvPr/>
          </p:nvSpPr>
          <p:spPr>
            <a:xfrm>
              <a:off x="0" y="0"/>
              <a:ext cx="6810375" cy="514985"/>
            </a:xfrm>
            <a:prstGeom prst="rect">
              <a:avLst/>
            </a:prstGeom>
            <a:solidFill>
              <a:srgbClr val="9CC2E5"/>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03" name="Google Shape;103;p4"/>
            <p:cNvSpPr/>
            <p:nvPr/>
          </p:nvSpPr>
          <p:spPr>
            <a:xfrm>
              <a:off x="0" y="409903"/>
              <a:ext cx="6810704" cy="515007"/>
            </a:xfrm>
            <a:prstGeom prst="rect">
              <a:avLst/>
            </a:prstGeom>
            <a:solidFill>
              <a:srgbClr val="A8D08C"/>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04" name="Google Shape;104;p4"/>
            <p:cNvSpPr/>
            <p:nvPr/>
          </p:nvSpPr>
          <p:spPr>
            <a:xfrm>
              <a:off x="0" y="809296"/>
              <a:ext cx="6810375" cy="451945"/>
            </a:xfrm>
            <a:prstGeom prst="rect">
              <a:avLst/>
            </a:prstGeom>
            <a:solidFill>
              <a:srgbClr val="F4B08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grpSp>
      <p:sp>
        <p:nvSpPr>
          <p:cNvPr id="105" name="Google Shape;105;p4"/>
          <p:cNvSpPr txBox="1"/>
          <p:nvPr/>
        </p:nvSpPr>
        <p:spPr>
          <a:xfrm>
            <a:off x="878225" y="317528"/>
            <a:ext cx="10969786"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Arial"/>
                <a:ea typeface="Arial"/>
                <a:cs typeface="Arial"/>
                <a:sym typeface="Arial"/>
              </a:rPr>
              <a:t>In Reception we use ‘garden writing’ handwriting lines to explain to the children which letters need to be tall and which have tails under the line. </a:t>
            </a:r>
            <a:endParaRPr sz="2400">
              <a:solidFill>
                <a:schemeClr val="dk1"/>
              </a:solidFill>
              <a:latin typeface="Arial"/>
              <a:ea typeface="Arial"/>
              <a:cs typeface="Arial"/>
              <a:sym typeface="Arial"/>
            </a:endParaRPr>
          </a:p>
        </p:txBody>
      </p:sp>
      <p:cxnSp>
        <p:nvCxnSpPr>
          <p:cNvPr id="106" name="Google Shape;106;p4"/>
          <p:cNvCxnSpPr/>
          <p:nvPr/>
        </p:nvCxnSpPr>
        <p:spPr>
          <a:xfrm flipH="1">
            <a:off x="8608022" y="1972491"/>
            <a:ext cx="470664" cy="13063"/>
          </a:xfrm>
          <a:prstGeom prst="straightConnector1">
            <a:avLst/>
          </a:prstGeom>
          <a:noFill/>
          <a:ln w="76200" cap="flat" cmpd="sng">
            <a:solidFill>
              <a:srgbClr val="0C0C0C"/>
            </a:solidFill>
            <a:prstDash val="solid"/>
            <a:miter lim="800000"/>
            <a:headEnd type="none" w="sm" len="sm"/>
            <a:tailEnd type="triangle" w="med" len="med"/>
          </a:ln>
        </p:spPr>
      </p:cxnSp>
      <p:cxnSp>
        <p:nvCxnSpPr>
          <p:cNvPr id="107" name="Google Shape;107;p4"/>
          <p:cNvCxnSpPr/>
          <p:nvPr/>
        </p:nvCxnSpPr>
        <p:spPr>
          <a:xfrm flipH="1">
            <a:off x="8608022" y="2923632"/>
            <a:ext cx="470664" cy="13063"/>
          </a:xfrm>
          <a:prstGeom prst="straightConnector1">
            <a:avLst/>
          </a:prstGeom>
          <a:noFill/>
          <a:ln w="76200" cap="flat" cmpd="sng">
            <a:solidFill>
              <a:srgbClr val="0C0C0C"/>
            </a:solidFill>
            <a:prstDash val="solid"/>
            <a:miter lim="800000"/>
            <a:headEnd type="none" w="sm" len="sm"/>
            <a:tailEnd type="triangle" w="med" len="med"/>
          </a:ln>
        </p:spPr>
      </p:cxnSp>
      <p:cxnSp>
        <p:nvCxnSpPr>
          <p:cNvPr id="108" name="Google Shape;108;p4"/>
          <p:cNvCxnSpPr/>
          <p:nvPr/>
        </p:nvCxnSpPr>
        <p:spPr>
          <a:xfrm flipH="1">
            <a:off x="8608022" y="2490293"/>
            <a:ext cx="470664" cy="13063"/>
          </a:xfrm>
          <a:prstGeom prst="straightConnector1">
            <a:avLst/>
          </a:prstGeom>
          <a:noFill/>
          <a:ln w="76200" cap="flat" cmpd="sng">
            <a:solidFill>
              <a:srgbClr val="0C0C0C"/>
            </a:solidFill>
            <a:prstDash val="solid"/>
            <a:miter lim="800000"/>
            <a:headEnd type="none" w="sm" len="sm"/>
            <a:tailEnd type="triangle" w="med" len="med"/>
          </a:ln>
        </p:spPr>
      </p:cxnSp>
      <p:sp>
        <p:nvSpPr>
          <p:cNvPr id="109" name="Google Shape;109;p4"/>
          <p:cNvSpPr txBox="1"/>
          <p:nvPr/>
        </p:nvSpPr>
        <p:spPr>
          <a:xfrm>
            <a:off x="9248503" y="1787825"/>
            <a:ext cx="17935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“Up into the </a:t>
            </a:r>
            <a:r>
              <a:rPr lang="en-GB" sz="1800" b="1" u="sng">
                <a:solidFill>
                  <a:schemeClr val="dk1"/>
                </a:solidFill>
                <a:latin typeface="Calibri"/>
                <a:ea typeface="Calibri"/>
                <a:cs typeface="Calibri"/>
                <a:sym typeface="Calibri"/>
              </a:rPr>
              <a:t>sky</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0" name="Google Shape;110;p4"/>
          <p:cNvSpPr txBox="1"/>
          <p:nvPr/>
        </p:nvSpPr>
        <p:spPr>
          <a:xfrm>
            <a:off x="9078686" y="2294680"/>
            <a:ext cx="221772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“Stay sat in the </a:t>
            </a:r>
            <a:r>
              <a:rPr lang="en-GB" sz="1800" b="1" u="sng">
                <a:solidFill>
                  <a:schemeClr val="dk1"/>
                </a:solidFill>
                <a:latin typeface="Calibri"/>
                <a:ea typeface="Calibri"/>
                <a:cs typeface="Calibri"/>
                <a:sym typeface="Calibri"/>
              </a:rPr>
              <a:t>grass</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1" name="Google Shape;111;p4"/>
          <p:cNvSpPr txBox="1"/>
          <p:nvPr/>
        </p:nvSpPr>
        <p:spPr>
          <a:xfrm>
            <a:off x="9248503" y="2728205"/>
            <a:ext cx="23827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“Go down into the </a:t>
            </a:r>
            <a:r>
              <a:rPr lang="en-GB" sz="1800" b="1" u="sng">
                <a:solidFill>
                  <a:schemeClr val="dk1"/>
                </a:solidFill>
                <a:latin typeface="Calibri"/>
                <a:ea typeface="Calibri"/>
                <a:cs typeface="Calibri"/>
                <a:sym typeface="Calibri"/>
              </a:rPr>
              <a:t>soil</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2" name="Google Shape;112;p4"/>
          <p:cNvSpPr txBox="1"/>
          <p:nvPr/>
        </p:nvSpPr>
        <p:spPr>
          <a:xfrm>
            <a:off x="284622" y="1800169"/>
            <a:ext cx="8003160"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7200" dirty="0">
                <a:solidFill>
                  <a:schemeClr val="dk1"/>
                </a:solidFill>
                <a:latin typeface="Arial"/>
                <a:ea typeface="Arial"/>
                <a:cs typeface="Arial"/>
                <a:sym typeface="Arial"/>
              </a:rPr>
              <a:t>d h e l s p g</a:t>
            </a:r>
            <a:endParaRPr sz="7200" dirty="0">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5"/>
          <p:cNvSpPr txBox="1"/>
          <p:nvPr/>
        </p:nvSpPr>
        <p:spPr>
          <a:xfrm>
            <a:off x="203660" y="401953"/>
            <a:ext cx="8686800" cy="5860800"/>
          </a:xfrm>
          <a:prstGeom prst="rect">
            <a:avLst/>
          </a:prstGeom>
          <a:noFill/>
          <a:ln>
            <a:noFill/>
          </a:ln>
        </p:spPr>
        <p:txBody>
          <a:bodyPr spcFirstLastPara="1" wrap="square" lIns="91425" tIns="45700" rIns="91425" bIns="45700" anchor="b" anchorCtr="0">
            <a:normAutofit/>
          </a:bodyPr>
          <a:lstStyle/>
          <a:p>
            <a:pPr marL="0" marR="0" lvl="0" indent="0" algn="ctr" rtl="0">
              <a:lnSpc>
                <a:spcPct val="115000"/>
              </a:lnSpc>
              <a:spcBef>
                <a:spcPts val="0"/>
              </a:spcBef>
              <a:spcAft>
                <a:spcPts val="0"/>
              </a:spcAft>
              <a:buClr>
                <a:schemeClr val="dk1"/>
              </a:buClr>
              <a:buSzPts val="2590"/>
              <a:buFont typeface="Arial"/>
              <a:buNone/>
            </a:pPr>
            <a:r>
              <a:rPr lang="en-GB" sz="2000">
                <a:solidFill>
                  <a:schemeClr val="dk1"/>
                </a:solidFill>
                <a:latin typeface="Arial"/>
                <a:ea typeface="Arial"/>
                <a:cs typeface="Arial"/>
                <a:sym typeface="Arial"/>
              </a:rPr>
              <a:t>When writing sentences, your child will not always spell words correctly. We encourage the children to have a go independently, using the newest sound mats to help them. They will need to segment (sound out the word) and then choose the correct digraph/</a:t>
            </a:r>
            <a:r>
              <a:rPr lang="en-GB" sz="2000">
                <a:solidFill>
                  <a:schemeClr val="dk1"/>
                </a:solidFill>
              </a:rPr>
              <a:t>t</a:t>
            </a:r>
            <a:r>
              <a:rPr lang="en-GB" sz="2000">
                <a:solidFill>
                  <a:schemeClr val="dk1"/>
                </a:solidFill>
                <a:latin typeface="Arial"/>
                <a:ea typeface="Arial"/>
                <a:cs typeface="Arial"/>
                <a:sym typeface="Arial"/>
              </a:rPr>
              <a:t>rigraph/split digraph to write. </a:t>
            </a:r>
            <a:endParaRPr sz="2000"/>
          </a:p>
          <a:p>
            <a:pPr marL="0" marR="0" lvl="0" indent="0" algn="ctr" rtl="0">
              <a:lnSpc>
                <a:spcPct val="115000"/>
              </a:lnSpc>
              <a:spcBef>
                <a:spcPts val="0"/>
              </a:spcBef>
              <a:spcAft>
                <a:spcPts val="0"/>
              </a:spcAft>
              <a:buClr>
                <a:schemeClr val="dk1"/>
              </a:buClr>
              <a:buSzPts val="2590"/>
              <a:buFont typeface="Arial"/>
              <a:buNone/>
            </a:pPr>
            <a:r>
              <a:rPr lang="en-GB" sz="2000">
                <a:solidFill>
                  <a:schemeClr val="dk1"/>
                </a:solidFill>
                <a:latin typeface="Arial"/>
                <a:ea typeface="Arial"/>
                <a:cs typeface="Arial"/>
                <a:sym typeface="Arial"/>
              </a:rPr>
              <a:t>i.e. when writing the word ‘teacher’ your child needs to break the word down as:</a:t>
            </a:r>
            <a:endParaRPr sz="2000"/>
          </a:p>
          <a:p>
            <a:pPr marL="0" marR="0" lvl="0" indent="0" algn="ctr" rtl="0">
              <a:lnSpc>
                <a:spcPct val="115000"/>
              </a:lnSpc>
              <a:spcBef>
                <a:spcPts val="0"/>
              </a:spcBef>
              <a:spcAft>
                <a:spcPts val="0"/>
              </a:spcAft>
              <a:buClr>
                <a:schemeClr val="dk1"/>
              </a:buClr>
              <a:buSzPts val="2590"/>
              <a:buFont typeface="Arial"/>
              <a:buNone/>
            </a:pPr>
            <a:r>
              <a:rPr lang="en-GB" sz="2000">
                <a:solidFill>
                  <a:schemeClr val="dk1"/>
                </a:solidFill>
                <a:latin typeface="Arial"/>
                <a:ea typeface="Arial"/>
                <a:cs typeface="Arial"/>
                <a:sym typeface="Arial"/>
              </a:rPr>
              <a:t>t – </a:t>
            </a:r>
            <a:r>
              <a:rPr lang="en-GB" sz="2000" b="1" u="sng">
                <a:solidFill>
                  <a:schemeClr val="dk1"/>
                </a:solidFill>
                <a:latin typeface="Arial"/>
                <a:ea typeface="Arial"/>
                <a:cs typeface="Arial"/>
                <a:sym typeface="Arial"/>
              </a:rPr>
              <a:t>ea</a:t>
            </a:r>
            <a:r>
              <a:rPr lang="en-GB" sz="2000">
                <a:solidFill>
                  <a:schemeClr val="dk1"/>
                </a:solidFill>
                <a:latin typeface="Arial"/>
                <a:ea typeface="Arial"/>
                <a:cs typeface="Arial"/>
                <a:sym typeface="Arial"/>
              </a:rPr>
              <a:t> – </a:t>
            </a:r>
            <a:r>
              <a:rPr lang="en-GB" sz="2000" b="1" u="sng">
                <a:solidFill>
                  <a:schemeClr val="dk1"/>
                </a:solidFill>
                <a:latin typeface="Arial"/>
                <a:ea typeface="Arial"/>
                <a:cs typeface="Arial"/>
                <a:sym typeface="Arial"/>
              </a:rPr>
              <a:t>ch</a:t>
            </a:r>
            <a:r>
              <a:rPr lang="en-GB" sz="2000">
                <a:solidFill>
                  <a:schemeClr val="dk1"/>
                </a:solidFill>
                <a:latin typeface="Arial"/>
                <a:ea typeface="Arial"/>
                <a:cs typeface="Arial"/>
                <a:sym typeface="Arial"/>
              </a:rPr>
              <a:t> – </a:t>
            </a:r>
            <a:r>
              <a:rPr lang="en-GB" sz="2000" b="1" u="sng">
                <a:solidFill>
                  <a:schemeClr val="dk1"/>
                </a:solidFill>
                <a:latin typeface="Arial"/>
                <a:ea typeface="Arial"/>
                <a:cs typeface="Arial"/>
                <a:sym typeface="Arial"/>
              </a:rPr>
              <a:t>er</a:t>
            </a:r>
            <a:r>
              <a:rPr lang="en-GB" sz="2000">
                <a:solidFill>
                  <a:schemeClr val="dk1"/>
                </a:solidFill>
                <a:latin typeface="Arial"/>
                <a:ea typeface="Arial"/>
                <a:cs typeface="Arial"/>
                <a:sym typeface="Arial"/>
              </a:rPr>
              <a:t> </a:t>
            </a:r>
            <a:endParaRPr sz="2000"/>
          </a:p>
          <a:p>
            <a:pPr marL="0" marR="0" lvl="0" indent="0" algn="ctr" rtl="0">
              <a:lnSpc>
                <a:spcPct val="115000"/>
              </a:lnSpc>
              <a:spcBef>
                <a:spcPts val="0"/>
              </a:spcBef>
              <a:spcAft>
                <a:spcPts val="0"/>
              </a:spcAft>
              <a:buClr>
                <a:schemeClr val="dk1"/>
              </a:buClr>
              <a:buSzPts val="2590"/>
              <a:buFont typeface="Arial"/>
              <a:buNone/>
            </a:pPr>
            <a:r>
              <a:rPr lang="en-GB" sz="2000">
                <a:solidFill>
                  <a:schemeClr val="dk1"/>
                </a:solidFill>
                <a:latin typeface="Arial"/>
                <a:ea typeface="Arial"/>
                <a:cs typeface="Arial"/>
                <a:sym typeface="Arial"/>
              </a:rPr>
              <a:t>There are different ways of writing ‘ea’ and ‘er’ so if they write:</a:t>
            </a:r>
            <a:endParaRPr sz="2000"/>
          </a:p>
          <a:p>
            <a:pPr marL="0" marR="0" lvl="0" indent="0" algn="ctr" rtl="0">
              <a:lnSpc>
                <a:spcPct val="115000"/>
              </a:lnSpc>
              <a:spcBef>
                <a:spcPts val="0"/>
              </a:spcBef>
              <a:spcAft>
                <a:spcPts val="0"/>
              </a:spcAft>
              <a:buClr>
                <a:schemeClr val="dk1"/>
              </a:buClr>
              <a:buSzPts val="2590"/>
              <a:buFont typeface="Arial"/>
              <a:buNone/>
            </a:pPr>
            <a:r>
              <a:rPr lang="en-GB" sz="2000">
                <a:solidFill>
                  <a:schemeClr val="dk1"/>
                </a:solidFill>
                <a:latin typeface="Arial"/>
                <a:ea typeface="Arial"/>
                <a:cs typeface="Arial"/>
                <a:sym typeface="Arial"/>
              </a:rPr>
              <a:t>‘teechur’ they will have used their phonics knowledge to select the appropriate sound however in this instance they have choose the wrong grapheme. This is reasonable for your child’s age.</a:t>
            </a:r>
            <a:endParaRPr sz="2000"/>
          </a:p>
          <a:p>
            <a:pPr marL="0" marR="0" lvl="0" indent="0" algn="ctr" rtl="0">
              <a:lnSpc>
                <a:spcPct val="115000"/>
              </a:lnSpc>
              <a:spcBef>
                <a:spcPts val="0"/>
              </a:spcBef>
              <a:spcAft>
                <a:spcPts val="0"/>
              </a:spcAft>
              <a:buClr>
                <a:schemeClr val="dk1"/>
              </a:buClr>
              <a:buSzPts val="2590"/>
              <a:buFont typeface="Arial"/>
              <a:buNone/>
            </a:pPr>
            <a:r>
              <a:rPr lang="en-GB" sz="2000">
                <a:solidFill>
                  <a:schemeClr val="dk1"/>
                </a:solidFill>
                <a:latin typeface="Arial"/>
                <a:ea typeface="Arial"/>
                <a:cs typeface="Arial"/>
                <a:sym typeface="Arial"/>
              </a:rPr>
              <a:t>If your child writes:</a:t>
            </a:r>
            <a:endParaRPr sz="2000"/>
          </a:p>
          <a:p>
            <a:pPr marL="0" marR="0" lvl="0" indent="0" algn="ctr" rtl="0">
              <a:lnSpc>
                <a:spcPct val="115000"/>
              </a:lnSpc>
              <a:spcBef>
                <a:spcPts val="0"/>
              </a:spcBef>
              <a:spcAft>
                <a:spcPts val="0"/>
              </a:spcAft>
              <a:buClr>
                <a:schemeClr val="dk1"/>
              </a:buClr>
              <a:buSzPts val="2590"/>
              <a:buFont typeface="Arial"/>
              <a:buNone/>
            </a:pPr>
            <a:r>
              <a:rPr lang="en-GB" sz="2000">
                <a:solidFill>
                  <a:schemeClr val="dk1"/>
                </a:solidFill>
                <a:latin typeface="Arial"/>
                <a:ea typeface="Arial"/>
                <a:cs typeface="Arial"/>
                <a:sym typeface="Arial"/>
              </a:rPr>
              <a:t>‘taicher’ you will need to talk them through what they have written and explain that ‘ai’ is not in teacher it is in fact the ‘ea’ sound. Look together to find the ‘ea’ ‘ee’ sounds on the sound mat and this will help them for next time. </a:t>
            </a:r>
            <a:endParaRPr sz="2000">
              <a:solidFill>
                <a:schemeClr val="dk1"/>
              </a:solidFill>
              <a:latin typeface="Arial"/>
              <a:ea typeface="Arial"/>
              <a:cs typeface="Arial"/>
              <a:sym typeface="Arial"/>
            </a:endParaRPr>
          </a:p>
        </p:txBody>
      </p:sp>
      <p:pic>
        <p:nvPicPr>
          <p:cNvPr id="118" name="Google Shape;118;p5"/>
          <p:cNvPicPr preferRelativeResize="0"/>
          <p:nvPr/>
        </p:nvPicPr>
        <p:blipFill rotWithShape="1">
          <a:blip r:embed="rId3">
            <a:alphaModFix/>
          </a:blip>
          <a:srcRect/>
          <a:stretch/>
        </p:blipFill>
        <p:spPr>
          <a:xfrm>
            <a:off x="8664300" y="1471050"/>
            <a:ext cx="3403425" cy="1555575"/>
          </a:xfrm>
          <a:prstGeom prst="rect">
            <a:avLst/>
          </a:prstGeom>
          <a:noFill/>
          <a:ln>
            <a:noFill/>
          </a:ln>
        </p:spPr>
      </p:pic>
      <p:cxnSp>
        <p:nvCxnSpPr>
          <p:cNvPr id="119" name="Google Shape;119;p5"/>
          <p:cNvCxnSpPr/>
          <p:nvPr/>
        </p:nvCxnSpPr>
        <p:spPr>
          <a:xfrm>
            <a:off x="9040027" y="751163"/>
            <a:ext cx="1022100" cy="720000"/>
          </a:xfrm>
          <a:prstGeom prst="straightConnector1">
            <a:avLst/>
          </a:prstGeom>
          <a:noFill/>
          <a:ln w="76200" cap="flat" cmpd="sng">
            <a:solidFill>
              <a:schemeClr val="accent1"/>
            </a:solidFill>
            <a:prstDash val="solid"/>
            <a:miter lim="800000"/>
            <a:headEnd type="none" w="sm" len="sm"/>
            <a:tailEnd type="triangle" w="med" len="med"/>
          </a:ln>
        </p:spPr>
      </p:cxnSp>
      <p:pic>
        <p:nvPicPr>
          <p:cNvPr id="120" name="Google Shape;120;p5" descr="http://ecx.images-amazon.com/images/I/81daKehskIL._SL1500_.jpg"/>
          <p:cNvPicPr preferRelativeResize="0"/>
          <p:nvPr/>
        </p:nvPicPr>
        <p:blipFill rotWithShape="1">
          <a:blip r:embed="rId4">
            <a:alphaModFix/>
          </a:blip>
          <a:srcRect/>
          <a:stretch/>
        </p:blipFill>
        <p:spPr>
          <a:xfrm>
            <a:off x="8664300" y="3129200"/>
            <a:ext cx="3403426" cy="14853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6"/>
          <p:cNvSpPr txBox="1"/>
          <p:nvPr/>
        </p:nvSpPr>
        <p:spPr>
          <a:xfrm>
            <a:off x="809898" y="-1717986"/>
            <a:ext cx="10816046" cy="5271083"/>
          </a:xfrm>
          <a:prstGeom prst="rect">
            <a:avLst/>
          </a:prstGeom>
          <a:noFill/>
          <a:ln>
            <a:noFill/>
          </a:ln>
        </p:spPr>
        <p:txBody>
          <a:bodyPr spcFirstLastPara="1" wrap="square" lIns="91425" tIns="45700" rIns="91425" bIns="45700" anchor="b" anchorCtr="0">
            <a:normAutofit/>
          </a:bodyPr>
          <a:lstStyle/>
          <a:p>
            <a:pPr marL="0" marR="0" lvl="0" indent="0" algn="ctr" rtl="0">
              <a:lnSpc>
                <a:spcPct val="115000"/>
              </a:lnSpc>
              <a:spcBef>
                <a:spcPts val="0"/>
              </a:spcBef>
              <a:spcAft>
                <a:spcPts val="0"/>
              </a:spcAft>
              <a:buClr>
                <a:schemeClr val="dk1"/>
              </a:buClr>
              <a:buSzPts val="2800"/>
              <a:buFont typeface="Arial"/>
              <a:buNone/>
            </a:pPr>
            <a:r>
              <a:rPr lang="en-GB" sz="2400" b="1">
                <a:solidFill>
                  <a:schemeClr val="dk1"/>
                </a:solidFill>
                <a:latin typeface="Arial"/>
                <a:ea typeface="Arial"/>
                <a:cs typeface="Arial"/>
                <a:sym typeface="Arial"/>
              </a:rPr>
              <a:t>Please, please, please encourage your child to use finger spaces between each word. </a:t>
            </a:r>
            <a:endParaRPr sz="2400"/>
          </a:p>
          <a:p>
            <a:pPr marL="0" marR="0" lvl="0" indent="0" algn="r" rtl="0">
              <a:lnSpc>
                <a:spcPct val="115000"/>
              </a:lnSpc>
              <a:spcBef>
                <a:spcPts val="0"/>
              </a:spcBef>
              <a:spcAft>
                <a:spcPts val="0"/>
              </a:spcAft>
              <a:buClr>
                <a:schemeClr val="dk1"/>
              </a:buClr>
              <a:buSzPts val="2800"/>
              <a:buFont typeface="Arial"/>
              <a:buNone/>
            </a:pPr>
            <a:r>
              <a:rPr lang="en-GB" sz="2400">
                <a:solidFill>
                  <a:schemeClr val="dk1"/>
                </a:solidFill>
                <a:latin typeface="Arial"/>
                <a:ea typeface="Arial"/>
                <a:cs typeface="Arial"/>
                <a:sym typeface="Arial"/>
              </a:rPr>
              <a:t>They will often go back to read what they have written and find it too difficult if all of the words are ‘stuck together’. If they find it tricky to hold their finger in place, you can use any item such as a lollipop stick to act as a finger spacer. If they are forgetting their finger spaces it often means that they are rushing to write their next idea. Encourage them to slow down, check they have written the whole word and not just the initial sound before moving on.</a:t>
            </a:r>
            <a:r>
              <a:rPr lang="en-GB" sz="2800">
                <a:solidFill>
                  <a:schemeClr val="dk1"/>
                </a:solidFill>
                <a:latin typeface="Arial"/>
                <a:ea typeface="Arial"/>
                <a:cs typeface="Arial"/>
                <a:sym typeface="Arial"/>
              </a:rPr>
              <a:t> </a:t>
            </a:r>
            <a:endParaRPr sz="2800">
              <a:solidFill>
                <a:schemeClr val="dk1"/>
              </a:solidFill>
              <a:latin typeface="Arial"/>
              <a:ea typeface="Arial"/>
              <a:cs typeface="Arial"/>
              <a:sym typeface="Arial"/>
            </a:endParaRPr>
          </a:p>
        </p:txBody>
      </p:sp>
      <p:pic>
        <p:nvPicPr>
          <p:cNvPr id="126" name="Google Shape;126;p6"/>
          <p:cNvPicPr preferRelativeResize="0"/>
          <p:nvPr/>
        </p:nvPicPr>
        <p:blipFill rotWithShape="1">
          <a:blip r:embed="rId3">
            <a:alphaModFix/>
          </a:blip>
          <a:srcRect/>
          <a:stretch/>
        </p:blipFill>
        <p:spPr>
          <a:xfrm>
            <a:off x="2733985" y="3675669"/>
            <a:ext cx="6775776" cy="2635345"/>
          </a:xfrm>
          <a:prstGeom prst="rect">
            <a:avLst/>
          </a:prstGeom>
          <a:noFill/>
          <a:ln>
            <a:noFill/>
          </a:ln>
        </p:spPr>
      </p:pic>
      <p:sp>
        <p:nvSpPr>
          <p:cNvPr id="127" name="Google Shape;127;p6"/>
          <p:cNvSpPr txBox="1"/>
          <p:nvPr/>
        </p:nvSpPr>
        <p:spPr>
          <a:xfrm>
            <a:off x="212799" y="6311025"/>
            <a:ext cx="107175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a:solidFill>
                  <a:srgbClr val="7030A0"/>
                </a:solidFill>
                <a:latin typeface="Arial"/>
                <a:ea typeface="Arial"/>
                <a:cs typeface="Arial"/>
                <a:sym typeface="Arial"/>
              </a:rPr>
              <a:t>Please remember to use finger spaces between each word!</a:t>
            </a:r>
            <a:endParaRPr sz="1800" b="1">
              <a:solidFill>
                <a:srgbClr val="7030A0"/>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7"/>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133" name="Google Shape;133;p7"/>
          <p:cNvSpPr txBox="1"/>
          <p:nvPr/>
        </p:nvSpPr>
        <p:spPr>
          <a:xfrm>
            <a:off x="496389" y="248194"/>
            <a:ext cx="11432374" cy="620165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dirty="0">
                <a:solidFill>
                  <a:schemeClr val="dk1"/>
                </a:solidFill>
                <a:latin typeface="SassoonCRInfantMedium" panose="00000500000000000000" pitchFamily="2" charset="0"/>
                <a:sym typeface="Arial"/>
              </a:rPr>
              <a:t>Over the next two weeks we are going to focus writing on traditional tales that the children will have heard before. </a:t>
            </a:r>
            <a:r>
              <a:rPr lang="en-GB" sz="2800" dirty="0" smtClean="0">
                <a:solidFill>
                  <a:schemeClr val="dk1"/>
                </a:solidFill>
                <a:latin typeface="SassoonCRInfantMedium" panose="00000500000000000000" pitchFamily="2" charset="0"/>
                <a:sym typeface="Arial"/>
              </a:rPr>
              <a:t>We have uploaded  </a:t>
            </a:r>
            <a:r>
              <a:rPr lang="en-GB" sz="2800" dirty="0" err="1" smtClean="0">
                <a:solidFill>
                  <a:schemeClr val="dk1"/>
                </a:solidFill>
                <a:latin typeface="SassoonCRInfantMedium" panose="00000500000000000000" pitchFamily="2" charset="0"/>
                <a:sym typeface="Arial"/>
              </a:rPr>
              <a:t>Twinkl</a:t>
            </a:r>
            <a:r>
              <a:rPr lang="en-GB" sz="2800" dirty="0" smtClean="0">
                <a:solidFill>
                  <a:schemeClr val="dk1"/>
                </a:solidFill>
                <a:latin typeface="SassoonCRInfantMedium" panose="00000500000000000000" pitchFamily="2" charset="0"/>
                <a:sym typeface="Arial"/>
              </a:rPr>
              <a:t> </a:t>
            </a:r>
            <a:r>
              <a:rPr lang="en-GB" sz="2800" dirty="0" err="1" smtClean="0">
                <a:solidFill>
                  <a:schemeClr val="dk1"/>
                </a:solidFill>
                <a:latin typeface="SassoonCRInfantMedium" panose="00000500000000000000" pitchFamily="2" charset="0"/>
                <a:sym typeface="Arial"/>
              </a:rPr>
              <a:t>ppts</a:t>
            </a:r>
            <a:r>
              <a:rPr lang="en-GB" sz="2800" dirty="0" smtClean="0">
                <a:solidFill>
                  <a:schemeClr val="dk1"/>
                </a:solidFill>
                <a:latin typeface="SassoonCRInfantMedium" panose="00000500000000000000" pitchFamily="2" charset="0"/>
                <a:sym typeface="Arial"/>
              </a:rPr>
              <a:t> of both stories for your child to read through if you don’t have your own copy at home. (See separate file) </a:t>
            </a:r>
          </a:p>
          <a:p>
            <a:pPr marL="0" marR="0" lvl="0" indent="0" algn="l" rtl="0">
              <a:spcBef>
                <a:spcPts val="0"/>
              </a:spcBef>
              <a:spcAft>
                <a:spcPts val="0"/>
              </a:spcAft>
              <a:buNone/>
            </a:pPr>
            <a:endParaRPr sz="1100" dirty="0">
              <a:latin typeface="SassoonCRInfantMedium" panose="00000500000000000000" pitchFamily="2" charset="0"/>
            </a:endParaRPr>
          </a:p>
          <a:p>
            <a:pPr marL="0" marR="0" lvl="0" indent="0" algn="l" rtl="0">
              <a:spcBef>
                <a:spcPts val="0"/>
              </a:spcBef>
              <a:spcAft>
                <a:spcPts val="0"/>
              </a:spcAft>
              <a:buNone/>
            </a:pPr>
            <a:r>
              <a:rPr lang="en-GB" sz="4400" dirty="0">
                <a:solidFill>
                  <a:srgbClr val="FF0000"/>
                </a:solidFill>
                <a:latin typeface="SassoonCRInfantMedium" panose="00000500000000000000" pitchFamily="2" charset="0"/>
                <a:sym typeface="Arial"/>
              </a:rPr>
              <a:t>Week 3 -  The Three Billy Goats Gruff</a:t>
            </a:r>
            <a:endParaRPr dirty="0">
              <a:latin typeface="SassoonCRInfantMedium" panose="00000500000000000000" pitchFamily="2" charset="0"/>
            </a:endParaRPr>
          </a:p>
          <a:p>
            <a:pPr marL="0" marR="0" lvl="0" indent="0" algn="l" rtl="0">
              <a:spcBef>
                <a:spcPts val="0"/>
              </a:spcBef>
              <a:spcAft>
                <a:spcPts val="0"/>
              </a:spcAft>
              <a:buNone/>
            </a:pPr>
            <a:r>
              <a:rPr lang="en-GB" sz="4400" dirty="0">
                <a:solidFill>
                  <a:srgbClr val="0070C0"/>
                </a:solidFill>
                <a:latin typeface="SassoonCRInfantMedium" panose="00000500000000000000" pitchFamily="2" charset="0"/>
                <a:sym typeface="Arial"/>
              </a:rPr>
              <a:t>Week 4 - Goldilocks and the Three </a:t>
            </a:r>
            <a:r>
              <a:rPr lang="en-GB" sz="4400" dirty="0" smtClean="0">
                <a:solidFill>
                  <a:srgbClr val="0070C0"/>
                </a:solidFill>
                <a:latin typeface="SassoonCRInfantMedium" panose="00000500000000000000" pitchFamily="2" charset="0"/>
                <a:sym typeface="Arial"/>
              </a:rPr>
              <a:t>Bears</a:t>
            </a:r>
          </a:p>
          <a:p>
            <a:pPr marL="0" marR="0" lvl="0" indent="0" algn="l" rtl="0">
              <a:spcBef>
                <a:spcPts val="0"/>
              </a:spcBef>
              <a:spcAft>
                <a:spcPts val="0"/>
              </a:spcAft>
              <a:buNone/>
            </a:pPr>
            <a:endParaRPr sz="1800" dirty="0">
              <a:latin typeface="SassoonCRInfantMedium" panose="00000500000000000000" pitchFamily="2" charset="0"/>
            </a:endParaRPr>
          </a:p>
          <a:p>
            <a:pPr marL="0" marR="0" lvl="0" indent="0" algn="l" rtl="0">
              <a:spcBef>
                <a:spcPts val="0"/>
              </a:spcBef>
              <a:spcAft>
                <a:spcPts val="0"/>
              </a:spcAft>
              <a:buNone/>
            </a:pPr>
            <a:r>
              <a:rPr lang="en-GB" sz="2800" dirty="0">
                <a:solidFill>
                  <a:schemeClr val="dk1"/>
                </a:solidFill>
                <a:latin typeface="SassoonCRInfantMedium" panose="00000500000000000000" pitchFamily="2" charset="0"/>
                <a:sym typeface="Arial"/>
              </a:rPr>
              <a:t>The following suggested activities are to be covered over the next two weeks. Please do not encourage your child to rewrite the whole story in one go as this will be quite overwhelming. </a:t>
            </a:r>
            <a:br>
              <a:rPr lang="en-GB" sz="2800" dirty="0">
                <a:solidFill>
                  <a:schemeClr val="dk1"/>
                </a:solidFill>
                <a:latin typeface="SassoonCRInfantMedium" panose="00000500000000000000" pitchFamily="2" charset="0"/>
                <a:sym typeface="Arial"/>
              </a:rPr>
            </a:br>
            <a:endParaRPr sz="2800" dirty="0">
              <a:solidFill>
                <a:schemeClr val="dk1"/>
              </a:solidFill>
              <a:latin typeface="SassoonCRInfantMedium" panose="00000500000000000000" pitchFamily="2" charset="0"/>
              <a:sym typeface="Arial"/>
            </a:endParaRPr>
          </a:p>
          <a:p>
            <a:pPr marL="0" marR="0" lvl="0" indent="0" algn="l" rtl="0">
              <a:spcBef>
                <a:spcPts val="0"/>
              </a:spcBef>
              <a:spcAft>
                <a:spcPts val="0"/>
              </a:spcAft>
              <a:buNone/>
            </a:pPr>
            <a:r>
              <a:rPr lang="en-GB" sz="2800" dirty="0">
                <a:solidFill>
                  <a:schemeClr val="dk1"/>
                </a:solidFill>
                <a:latin typeface="SassoonCRInfantMedium" panose="00000500000000000000" pitchFamily="2" charset="0"/>
                <a:sym typeface="Arial"/>
              </a:rPr>
              <a:t>It is a good skill to get your child to come back to check what they have already written and try and add some more another day. </a:t>
            </a:r>
            <a:endParaRPr sz="2800" dirty="0">
              <a:solidFill>
                <a:schemeClr val="dk1"/>
              </a:solidFill>
              <a:latin typeface="SassoonCRInfantMedium" panose="00000500000000000000" pitchFamily="2" charset="0"/>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8"/>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139" name="Google Shape;139;p8"/>
          <p:cNvSpPr txBox="1"/>
          <p:nvPr/>
        </p:nvSpPr>
        <p:spPr>
          <a:xfrm>
            <a:off x="1227909" y="65224"/>
            <a:ext cx="11482250"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Week 3: The Three Billy Goats Gruff </a:t>
            </a:r>
            <a:endParaRPr/>
          </a:p>
        </p:txBody>
      </p:sp>
      <p:sp>
        <p:nvSpPr>
          <p:cNvPr id="140" name="Google Shape;140;p8"/>
          <p:cNvSpPr txBox="1"/>
          <p:nvPr/>
        </p:nvSpPr>
        <p:spPr>
          <a:xfrm>
            <a:off x="418011" y="704165"/>
            <a:ext cx="11218648" cy="16312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u="sng">
                <a:solidFill>
                  <a:srgbClr val="0070C0"/>
                </a:solidFill>
                <a:latin typeface="Arial"/>
                <a:ea typeface="Arial"/>
                <a:cs typeface="Arial"/>
                <a:sym typeface="Arial"/>
              </a:rPr>
              <a:t>Differentiated activities to choose from:</a:t>
            </a:r>
            <a:br>
              <a:rPr lang="en-GB" sz="2000" b="1" u="sng">
                <a:solidFill>
                  <a:srgbClr val="0070C0"/>
                </a:solidFill>
                <a:latin typeface="Arial"/>
                <a:ea typeface="Arial"/>
                <a:cs typeface="Arial"/>
                <a:sym typeface="Arial"/>
              </a:rPr>
            </a:br>
            <a:r>
              <a:rPr lang="en-GB" sz="2000">
                <a:solidFill>
                  <a:srgbClr val="0070C0"/>
                </a:solidFill>
                <a:latin typeface="Arial"/>
                <a:ea typeface="Arial"/>
                <a:cs typeface="Arial"/>
                <a:sym typeface="Arial"/>
              </a:rPr>
              <a:t> By now you will have got a better understanding of your child’s ability and at what level they are working. Here are some suggestions you can try, starting with easier activities getting more and more complex. Please focus on the activity that suits your child’s ability best. (Please do not feel like you need to complete every slide- they are simply suggestions for you to try). ☺ </a:t>
            </a:r>
            <a:endParaRPr sz="2000">
              <a:solidFill>
                <a:srgbClr val="0070C0"/>
              </a:solidFill>
              <a:latin typeface="Arial"/>
              <a:ea typeface="Arial"/>
              <a:cs typeface="Arial"/>
              <a:sym typeface="Arial"/>
            </a:endParaRPr>
          </a:p>
        </p:txBody>
      </p:sp>
      <p:sp>
        <p:nvSpPr>
          <p:cNvPr id="141" name="Google Shape;141;p8"/>
          <p:cNvSpPr txBox="1"/>
          <p:nvPr/>
        </p:nvSpPr>
        <p:spPr>
          <a:xfrm>
            <a:off x="1932436" y="2783893"/>
            <a:ext cx="10437222"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sp>
        <p:nvSpPr>
          <p:cNvPr id="142" name="Google Shape;142;p8"/>
          <p:cNvSpPr txBox="1"/>
          <p:nvPr/>
        </p:nvSpPr>
        <p:spPr>
          <a:xfrm>
            <a:off x="5029200" y="3432408"/>
            <a:ext cx="6607459"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Arial"/>
                <a:ea typeface="Arial"/>
                <a:cs typeface="Arial"/>
                <a:sym typeface="Arial"/>
              </a:rPr>
              <a:t>Write simple sentences to describe what is happening in each picture throughout the story. </a:t>
            </a:r>
            <a:endParaRPr sz="3200">
              <a:solidFill>
                <a:schemeClr val="dk1"/>
              </a:solidFill>
              <a:latin typeface="Arial"/>
              <a:ea typeface="Arial"/>
              <a:cs typeface="Arial"/>
              <a:sym typeface="Arial"/>
            </a:endParaRPr>
          </a:p>
        </p:txBody>
      </p:sp>
      <p:sp>
        <p:nvSpPr>
          <p:cNvPr id="143" name="Google Shape;143;p8"/>
          <p:cNvSpPr txBox="1"/>
          <p:nvPr/>
        </p:nvSpPr>
        <p:spPr>
          <a:xfrm>
            <a:off x="1325626" y="5025508"/>
            <a:ext cx="4237332"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Re-write the story. </a:t>
            </a:r>
            <a:endParaRPr sz="3200">
              <a:solidFill>
                <a:srgbClr val="7030A0"/>
              </a:solidFill>
              <a:latin typeface="Arial"/>
              <a:ea typeface="Arial"/>
              <a:cs typeface="Arial"/>
              <a:sym typeface="Arial"/>
            </a:endParaRPr>
          </a:p>
        </p:txBody>
      </p:sp>
      <p:sp>
        <p:nvSpPr>
          <p:cNvPr id="144" name="Google Shape;144;p8"/>
          <p:cNvSpPr txBox="1"/>
          <p:nvPr/>
        </p:nvSpPr>
        <p:spPr>
          <a:xfrm>
            <a:off x="5725071" y="5540700"/>
            <a:ext cx="7085901" cy="10772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Re-write the story but change the characters to make it your own!</a:t>
            </a:r>
            <a:endParaRPr sz="3200">
              <a:solidFill>
                <a:srgbClr val="7030A0"/>
              </a:solidFill>
              <a:latin typeface="Arial"/>
              <a:ea typeface="Arial"/>
              <a:cs typeface="Arial"/>
              <a:sym typeface="Arial"/>
            </a:endParaRPr>
          </a:p>
        </p:txBody>
      </p:sp>
      <p:sp>
        <p:nvSpPr>
          <p:cNvPr id="145" name="Google Shape;145;p8"/>
          <p:cNvSpPr txBox="1"/>
          <p:nvPr/>
        </p:nvSpPr>
        <p:spPr>
          <a:xfrm>
            <a:off x="0" y="2236859"/>
            <a:ext cx="5485054"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Arial"/>
                <a:ea typeface="Arial"/>
                <a:cs typeface="Arial"/>
                <a:sym typeface="Arial"/>
              </a:rPr>
              <a:t>Home Learning Challenge</a:t>
            </a:r>
            <a:endParaRPr sz="3200">
              <a:solidFill>
                <a:schemeClr val="dk1"/>
              </a:solidFill>
              <a:latin typeface="Arial"/>
              <a:ea typeface="Arial"/>
              <a:cs typeface="Arial"/>
              <a:sym typeface="Arial"/>
            </a:endParaRPr>
          </a:p>
        </p:txBody>
      </p:sp>
      <p:sp>
        <p:nvSpPr>
          <p:cNvPr id="146" name="Google Shape;146;p8"/>
          <p:cNvSpPr/>
          <p:nvPr/>
        </p:nvSpPr>
        <p:spPr>
          <a:xfrm>
            <a:off x="549985" y="4898571"/>
            <a:ext cx="677924" cy="642129"/>
          </a:xfrm>
          <a:prstGeom prst="star5">
            <a:avLst>
              <a:gd name="adj" fmla="val 19098"/>
              <a:gd name="hf" fmla="val 105146"/>
              <a:gd name="vf" fmla="val 110557"/>
            </a:avLst>
          </a:prstGeom>
          <a:solidFill>
            <a:srgbClr val="FFFF00"/>
          </a:solidFill>
          <a:ln w="571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7" name="Google Shape;147;p8"/>
          <p:cNvSpPr/>
          <p:nvPr/>
        </p:nvSpPr>
        <p:spPr>
          <a:xfrm>
            <a:off x="4885034" y="5937913"/>
            <a:ext cx="677924" cy="642129"/>
          </a:xfrm>
          <a:prstGeom prst="star5">
            <a:avLst>
              <a:gd name="adj" fmla="val 19098"/>
              <a:gd name="hf" fmla="val 105146"/>
              <a:gd name="vf" fmla="val 110557"/>
            </a:avLst>
          </a:prstGeom>
          <a:solidFill>
            <a:srgbClr val="FFFF00"/>
          </a:solidFill>
          <a:ln w="571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8" name="Google Shape;148;p8"/>
          <p:cNvSpPr/>
          <p:nvPr/>
        </p:nvSpPr>
        <p:spPr>
          <a:xfrm>
            <a:off x="4017393" y="5964280"/>
            <a:ext cx="677924" cy="642129"/>
          </a:xfrm>
          <a:prstGeom prst="star5">
            <a:avLst>
              <a:gd name="adj" fmla="val 19098"/>
              <a:gd name="hf" fmla="val 105146"/>
              <a:gd name="vf" fmla="val 110557"/>
            </a:avLst>
          </a:prstGeom>
          <a:solidFill>
            <a:srgbClr val="FFFF00"/>
          </a:solidFill>
          <a:ln w="571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9"/>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dirty="0">
                <a:latin typeface="Arial"/>
                <a:ea typeface="Arial"/>
                <a:cs typeface="Arial"/>
                <a:sym typeface="Arial"/>
              </a:rPr>
              <a:t/>
            </a:r>
            <a:br>
              <a:rPr lang="en-GB" sz="3600" dirty="0">
                <a:latin typeface="Arial"/>
                <a:ea typeface="Arial"/>
                <a:cs typeface="Arial"/>
                <a:sym typeface="Arial"/>
              </a:rPr>
            </a:br>
            <a:r>
              <a:rPr lang="en-GB" sz="3600" dirty="0">
                <a:latin typeface="Arial"/>
                <a:ea typeface="Arial"/>
                <a:cs typeface="Arial"/>
                <a:sym typeface="Arial"/>
              </a:rPr>
              <a:t/>
            </a:r>
            <a:br>
              <a:rPr lang="en-GB" sz="3600" dirty="0">
                <a:latin typeface="Arial"/>
                <a:ea typeface="Arial"/>
                <a:cs typeface="Arial"/>
                <a:sym typeface="Arial"/>
              </a:rPr>
            </a:br>
            <a:endParaRPr sz="1100" dirty="0">
              <a:latin typeface="Arial"/>
              <a:ea typeface="Arial"/>
              <a:cs typeface="Arial"/>
              <a:sym typeface="Arial"/>
            </a:endParaRPr>
          </a:p>
        </p:txBody>
      </p:sp>
      <p:sp>
        <p:nvSpPr>
          <p:cNvPr id="154" name="Google Shape;154;p9"/>
          <p:cNvSpPr txBox="1"/>
          <p:nvPr/>
        </p:nvSpPr>
        <p:spPr>
          <a:xfrm>
            <a:off x="2207625" y="248194"/>
            <a:ext cx="875211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sz="4400">
              <a:solidFill>
                <a:srgbClr val="FF0000"/>
              </a:solidFill>
              <a:latin typeface="Arial"/>
              <a:ea typeface="Arial"/>
              <a:cs typeface="Arial"/>
              <a:sym typeface="Arial"/>
            </a:endParaRPr>
          </a:p>
        </p:txBody>
      </p:sp>
      <p:sp>
        <p:nvSpPr>
          <p:cNvPr id="155" name="Google Shape;155;p9"/>
          <p:cNvSpPr txBox="1"/>
          <p:nvPr/>
        </p:nvSpPr>
        <p:spPr>
          <a:xfrm>
            <a:off x="508113" y="1017635"/>
            <a:ext cx="11613000" cy="589388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smtClean="0">
                <a:solidFill>
                  <a:srgbClr val="7030A0"/>
                </a:solidFill>
              </a:rPr>
              <a:t>To </a:t>
            </a:r>
            <a:r>
              <a:rPr lang="en-GB" sz="3200" dirty="0">
                <a:solidFill>
                  <a:srgbClr val="7030A0"/>
                </a:solidFill>
              </a:rPr>
              <a:t>support their writing, children need to be really familiar with the story.  Read the story, re-read the story, read the story again….you get the idea!</a:t>
            </a:r>
            <a:endParaRPr sz="3200" dirty="0">
              <a:solidFill>
                <a:srgbClr val="7030A0"/>
              </a:solidFill>
            </a:endParaRPr>
          </a:p>
          <a:p>
            <a:pPr marL="0" lvl="0" indent="0" algn="l" rtl="0">
              <a:spcBef>
                <a:spcPts val="0"/>
              </a:spcBef>
              <a:spcAft>
                <a:spcPts val="0"/>
              </a:spcAft>
              <a:buClr>
                <a:schemeClr val="dk1"/>
              </a:buClr>
              <a:buFont typeface="Arial"/>
              <a:buNone/>
            </a:pPr>
            <a:endParaRPr sz="1800" dirty="0">
              <a:solidFill>
                <a:srgbClr val="7030A0"/>
              </a:solidFill>
            </a:endParaRPr>
          </a:p>
          <a:p>
            <a:pPr marL="0" lvl="0" indent="0" algn="l" rtl="0">
              <a:spcBef>
                <a:spcPts val="0"/>
              </a:spcBef>
              <a:spcAft>
                <a:spcPts val="0"/>
              </a:spcAft>
              <a:buClr>
                <a:schemeClr val="dk1"/>
              </a:buClr>
              <a:buFont typeface="Arial"/>
              <a:buNone/>
            </a:pPr>
            <a:endParaRPr sz="300" dirty="0">
              <a:solidFill>
                <a:srgbClr val="7030A0"/>
              </a:solidFill>
            </a:endParaRPr>
          </a:p>
          <a:p>
            <a:pPr marL="0" lvl="0" indent="0" algn="l" rtl="0">
              <a:spcBef>
                <a:spcPts val="0"/>
              </a:spcBef>
              <a:spcAft>
                <a:spcPts val="0"/>
              </a:spcAft>
              <a:buClr>
                <a:schemeClr val="dk1"/>
              </a:buClr>
              <a:buFont typeface="Arial"/>
              <a:buNone/>
            </a:pPr>
            <a:r>
              <a:rPr lang="en-GB" sz="3200" dirty="0">
                <a:solidFill>
                  <a:srgbClr val="7030A0"/>
                </a:solidFill>
              </a:rPr>
              <a:t>Practice telling the story throughout the day, while you are cooking dinner, while they are in the bath, when you go for a walk.</a:t>
            </a:r>
            <a:endParaRPr sz="3200" dirty="0">
              <a:solidFill>
                <a:srgbClr val="7030A0"/>
              </a:solidFill>
            </a:endParaRPr>
          </a:p>
          <a:p>
            <a:pPr marL="0" lvl="0" indent="0" algn="l" rtl="0">
              <a:spcBef>
                <a:spcPts val="0"/>
              </a:spcBef>
              <a:spcAft>
                <a:spcPts val="0"/>
              </a:spcAft>
              <a:buClr>
                <a:schemeClr val="dk1"/>
              </a:buClr>
              <a:buFont typeface="Arial"/>
              <a:buNone/>
            </a:pPr>
            <a:endParaRPr sz="1800" dirty="0">
              <a:solidFill>
                <a:srgbClr val="7030A0"/>
              </a:solidFill>
            </a:endParaRPr>
          </a:p>
          <a:p>
            <a:pPr marL="0" lvl="0" indent="0" algn="l" rtl="0">
              <a:spcBef>
                <a:spcPts val="0"/>
              </a:spcBef>
              <a:spcAft>
                <a:spcPts val="0"/>
              </a:spcAft>
              <a:buClr>
                <a:schemeClr val="dk1"/>
              </a:buClr>
              <a:buFont typeface="Arial"/>
              <a:buNone/>
            </a:pPr>
            <a:r>
              <a:rPr lang="en-GB" sz="3200" dirty="0">
                <a:solidFill>
                  <a:srgbClr val="7030A0"/>
                </a:solidFill>
              </a:rPr>
              <a:t>Try singing parts of the story or take it in turns to say the next line of the story. Say a line of the story with a word missing - who can guess what is missing …..</a:t>
            </a:r>
            <a:endParaRPr sz="3200" dirty="0">
              <a:solidFill>
                <a:srgbClr val="7030A0"/>
              </a:solidFill>
            </a:endParaRPr>
          </a:p>
          <a:p>
            <a:pPr marL="0" lvl="0" indent="0" algn="l" rtl="0">
              <a:spcBef>
                <a:spcPts val="0"/>
              </a:spcBef>
              <a:spcAft>
                <a:spcPts val="0"/>
              </a:spcAft>
              <a:buClr>
                <a:schemeClr val="dk1"/>
              </a:buClr>
              <a:buFont typeface="Arial"/>
              <a:buNone/>
            </a:pPr>
            <a:endParaRPr sz="1800" dirty="0">
              <a:solidFill>
                <a:srgbClr val="7030A0"/>
              </a:solidFill>
            </a:endParaRPr>
          </a:p>
          <a:p>
            <a:pPr marL="0" lvl="0" indent="0" algn="l" rtl="0">
              <a:spcBef>
                <a:spcPts val="0"/>
              </a:spcBef>
              <a:spcAft>
                <a:spcPts val="0"/>
              </a:spcAft>
              <a:buClr>
                <a:schemeClr val="dk1"/>
              </a:buClr>
              <a:buFont typeface="Arial"/>
              <a:buNone/>
            </a:pPr>
            <a:r>
              <a:rPr lang="en-GB" sz="3200" dirty="0">
                <a:solidFill>
                  <a:srgbClr val="7030A0"/>
                </a:solidFill>
              </a:rPr>
              <a:t>If you are </a:t>
            </a:r>
            <a:r>
              <a:rPr lang="en-GB" sz="3200" dirty="0" smtClean="0">
                <a:solidFill>
                  <a:srgbClr val="7030A0"/>
                </a:solidFill>
              </a:rPr>
              <a:t>fed up</a:t>
            </a:r>
            <a:r>
              <a:rPr lang="en-GB" sz="3200" dirty="0" smtClean="0">
                <a:solidFill>
                  <a:srgbClr val="7030A0"/>
                </a:solidFill>
              </a:rPr>
              <a:t> </a:t>
            </a:r>
            <a:r>
              <a:rPr lang="en-GB" sz="3200" dirty="0">
                <a:solidFill>
                  <a:srgbClr val="7030A0"/>
                </a:solidFill>
              </a:rPr>
              <a:t>of the story, then you are doing it well</a:t>
            </a:r>
            <a:r>
              <a:rPr lang="en-GB" sz="3200" dirty="0" smtClean="0">
                <a:solidFill>
                  <a:srgbClr val="7030A0"/>
                </a:solidFill>
              </a:rPr>
              <a:t>! </a:t>
            </a:r>
            <a:r>
              <a:rPr lang="en-GB" sz="3200" dirty="0" smtClean="0">
                <a:solidFill>
                  <a:srgbClr val="7030A0"/>
                </a:solidFill>
                <a:sym typeface="Wingdings" panose="05000000000000000000" pitchFamily="2" charset="2"/>
              </a:rPr>
              <a:t> </a:t>
            </a:r>
            <a:endParaRPr sz="3200" dirty="0">
              <a:solidFill>
                <a:srgbClr val="7030A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g754110fa56_0_0"/>
          <p:cNvSpPr txBox="1">
            <a:spLocks noGrp="1"/>
          </p:cNvSpPr>
          <p:nvPr>
            <p:ph type="ctrTitle"/>
          </p:nvPr>
        </p:nvSpPr>
        <p:spPr>
          <a:xfrm>
            <a:off x="1552135" y="248194"/>
            <a:ext cx="10256700" cy="691950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161" name="Google Shape;161;g754110fa56_0_0"/>
          <p:cNvSpPr txBox="1"/>
          <p:nvPr/>
        </p:nvSpPr>
        <p:spPr>
          <a:xfrm>
            <a:off x="2207625" y="248194"/>
            <a:ext cx="8752200" cy="7695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sz="4400">
              <a:solidFill>
                <a:srgbClr val="FF0000"/>
              </a:solidFill>
              <a:latin typeface="Arial"/>
              <a:ea typeface="Arial"/>
              <a:cs typeface="Arial"/>
              <a:sym typeface="Arial"/>
            </a:endParaRPr>
          </a:p>
        </p:txBody>
      </p:sp>
      <p:sp>
        <p:nvSpPr>
          <p:cNvPr id="162" name="Google Shape;162;g754110fa56_0_0"/>
          <p:cNvSpPr txBox="1"/>
          <p:nvPr/>
        </p:nvSpPr>
        <p:spPr>
          <a:xfrm>
            <a:off x="874038" y="1017635"/>
            <a:ext cx="11613000" cy="584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Home learning challenge…</a:t>
            </a:r>
            <a:endParaRPr sz="3200">
              <a:solidFill>
                <a:srgbClr val="7030A0"/>
              </a:solidFill>
              <a:latin typeface="Arial"/>
              <a:ea typeface="Arial"/>
              <a:cs typeface="Arial"/>
              <a:sym typeface="Arial"/>
            </a:endParaRPr>
          </a:p>
        </p:txBody>
      </p:sp>
      <p:pic>
        <p:nvPicPr>
          <p:cNvPr id="163" name="Google Shape;163;g754110fa56_0_0"/>
          <p:cNvPicPr preferRelativeResize="0"/>
          <p:nvPr/>
        </p:nvPicPr>
        <p:blipFill rotWithShape="1">
          <a:blip r:embed="rId3">
            <a:alphaModFix/>
          </a:blip>
          <a:srcRect/>
          <a:stretch/>
        </p:blipFill>
        <p:spPr>
          <a:xfrm>
            <a:off x="156210" y="2118858"/>
            <a:ext cx="7740424" cy="3362707"/>
          </a:xfrm>
          <a:prstGeom prst="rect">
            <a:avLst/>
          </a:prstGeom>
          <a:noFill/>
          <a:ln>
            <a:noFill/>
          </a:ln>
        </p:spPr>
      </p:pic>
      <p:pic>
        <p:nvPicPr>
          <p:cNvPr id="164" name="Google Shape;164;g754110fa56_0_0"/>
          <p:cNvPicPr preferRelativeResize="0"/>
          <p:nvPr/>
        </p:nvPicPr>
        <p:blipFill rotWithShape="1">
          <a:blip r:embed="rId4">
            <a:alphaModFix/>
          </a:blip>
          <a:srcRect/>
          <a:stretch/>
        </p:blipFill>
        <p:spPr>
          <a:xfrm>
            <a:off x="8095297" y="2074766"/>
            <a:ext cx="3743325" cy="3505200"/>
          </a:xfrm>
          <a:prstGeom prst="rect">
            <a:avLst/>
          </a:prstGeom>
          <a:noFill/>
          <a:ln>
            <a:noFill/>
          </a:ln>
        </p:spPr>
      </p:pic>
      <p:pic>
        <p:nvPicPr>
          <p:cNvPr id="165" name="Google Shape;165;g754110fa56_0_0"/>
          <p:cNvPicPr preferRelativeResize="0"/>
          <p:nvPr/>
        </p:nvPicPr>
        <p:blipFill rotWithShape="1">
          <a:blip r:embed="rId5">
            <a:alphaModFix/>
          </a:blip>
          <a:srcRect/>
          <a:stretch/>
        </p:blipFill>
        <p:spPr>
          <a:xfrm>
            <a:off x="11062198" y="6160770"/>
            <a:ext cx="962025" cy="5715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10"/>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171" name="Google Shape;171;p10"/>
          <p:cNvSpPr txBox="1"/>
          <p:nvPr/>
        </p:nvSpPr>
        <p:spPr>
          <a:xfrm>
            <a:off x="2207625" y="248194"/>
            <a:ext cx="875211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sz="4400">
              <a:solidFill>
                <a:srgbClr val="FF0000"/>
              </a:solidFill>
              <a:latin typeface="Arial"/>
              <a:ea typeface="Arial"/>
              <a:cs typeface="Arial"/>
              <a:sym typeface="Arial"/>
            </a:endParaRPr>
          </a:p>
        </p:txBody>
      </p:sp>
      <p:sp>
        <p:nvSpPr>
          <p:cNvPr id="172" name="Google Shape;172;p10"/>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Home learning challenge…</a:t>
            </a:r>
            <a:endParaRPr sz="3200">
              <a:solidFill>
                <a:srgbClr val="7030A0"/>
              </a:solidFill>
              <a:latin typeface="Arial"/>
              <a:ea typeface="Arial"/>
              <a:cs typeface="Arial"/>
              <a:sym typeface="Arial"/>
            </a:endParaRPr>
          </a:p>
        </p:txBody>
      </p:sp>
      <p:pic>
        <p:nvPicPr>
          <p:cNvPr id="173" name="Google Shape;173;p10"/>
          <p:cNvPicPr preferRelativeResize="0"/>
          <p:nvPr/>
        </p:nvPicPr>
        <p:blipFill rotWithShape="1">
          <a:blip r:embed="rId3">
            <a:alphaModFix/>
          </a:blip>
          <a:srcRect/>
          <a:stretch/>
        </p:blipFill>
        <p:spPr>
          <a:xfrm>
            <a:off x="11062198" y="6160770"/>
            <a:ext cx="962025" cy="571500"/>
          </a:xfrm>
          <a:prstGeom prst="rect">
            <a:avLst/>
          </a:prstGeom>
          <a:noFill/>
          <a:ln>
            <a:noFill/>
          </a:ln>
        </p:spPr>
      </p:pic>
      <p:pic>
        <p:nvPicPr>
          <p:cNvPr id="174" name="Google Shape;174;p10"/>
          <p:cNvPicPr preferRelativeResize="0"/>
          <p:nvPr/>
        </p:nvPicPr>
        <p:blipFill rotWithShape="1">
          <a:blip r:embed="rId4">
            <a:alphaModFix/>
          </a:blip>
          <a:srcRect/>
          <a:stretch/>
        </p:blipFill>
        <p:spPr>
          <a:xfrm>
            <a:off x="159226" y="1602410"/>
            <a:ext cx="4613693" cy="3479041"/>
          </a:xfrm>
          <a:prstGeom prst="rect">
            <a:avLst/>
          </a:prstGeom>
          <a:noFill/>
          <a:ln>
            <a:noFill/>
          </a:ln>
        </p:spPr>
      </p:pic>
      <p:pic>
        <p:nvPicPr>
          <p:cNvPr id="175" name="Google Shape;175;p10"/>
          <p:cNvPicPr preferRelativeResize="0"/>
          <p:nvPr/>
        </p:nvPicPr>
        <p:blipFill rotWithShape="1">
          <a:blip r:embed="rId5">
            <a:alphaModFix/>
          </a:blip>
          <a:srcRect/>
          <a:stretch/>
        </p:blipFill>
        <p:spPr>
          <a:xfrm>
            <a:off x="7659155" y="1017635"/>
            <a:ext cx="4365068" cy="3245627"/>
          </a:xfrm>
          <a:prstGeom prst="rect">
            <a:avLst/>
          </a:prstGeom>
          <a:noFill/>
          <a:ln>
            <a:noFill/>
          </a:ln>
        </p:spPr>
      </p:pic>
      <p:pic>
        <p:nvPicPr>
          <p:cNvPr id="176" name="Google Shape;176;p10"/>
          <p:cNvPicPr preferRelativeResize="0"/>
          <p:nvPr/>
        </p:nvPicPr>
        <p:blipFill rotWithShape="1">
          <a:blip r:embed="rId6">
            <a:alphaModFix/>
          </a:blip>
          <a:srcRect/>
          <a:stretch/>
        </p:blipFill>
        <p:spPr>
          <a:xfrm>
            <a:off x="4850194" y="3531742"/>
            <a:ext cx="2731686" cy="281868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11"/>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182" name="Google Shape;182;p11"/>
          <p:cNvSpPr txBox="1"/>
          <p:nvPr/>
        </p:nvSpPr>
        <p:spPr>
          <a:xfrm>
            <a:off x="2207625" y="248194"/>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a:p>
        </p:txBody>
      </p:sp>
      <p:sp>
        <p:nvSpPr>
          <p:cNvPr id="183" name="Google Shape;183;p11"/>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pic>
        <p:nvPicPr>
          <p:cNvPr id="184" name="Google Shape;184;p11"/>
          <p:cNvPicPr preferRelativeResize="0"/>
          <p:nvPr/>
        </p:nvPicPr>
        <p:blipFill rotWithShape="1">
          <a:blip r:embed="rId3">
            <a:alphaModFix/>
          </a:blip>
          <a:srcRect/>
          <a:stretch/>
        </p:blipFill>
        <p:spPr>
          <a:xfrm>
            <a:off x="1738175" y="1602410"/>
            <a:ext cx="2664007" cy="2544545"/>
          </a:xfrm>
          <a:prstGeom prst="rect">
            <a:avLst/>
          </a:prstGeom>
          <a:noFill/>
          <a:ln>
            <a:noFill/>
          </a:ln>
        </p:spPr>
      </p:pic>
      <p:grpSp>
        <p:nvGrpSpPr>
          <p:cNvPr id="185" name="Google Shape;185;p11"/>
          <p:cNvGrpSpPr/>
          <p:nvPr/>
        </p:nvGrpSpPr>
        <p:grpSpPr>
          <a:xfrm>
            <a:off x="4558937" y="2142309"/>
            <a:ext cx="2939143" cy="1149531"/>
            <a:chOff x="4558937" y="2142309"/>
            <a:chExt cx="2939143" cy="1149531"/>
          </a:xfrm>
        </p:grpSpPr>
        <p:sp>
          <p:nvSpPr>
            <p:cNvPr id="186" name="Google Shape;186;p11"/>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187" name="Google Shape;187;p11"/>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188" name="Google Shape;188;p11"/>
          <p:cNvGrpSpPr/>
          <p:nvPr/>
        </p:nvGrpSpPr>
        <p:grpSpPr>
          <a:xfrm>
            <a:off x="3840480" y="5152366"/>
            <a:ext cx="2939143" cy="1149531"/>
            <a:chOff x="4558937" y="2142309"/>
            <a:chExt cx="2939143" cy="1149531"/>
          </a:xfrm>
        </p:grpSpPr>
        <p:sp>
          <p:nvSpPr>
            <p:cNvPr id="189" name="Google Shape;189;p11"/>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190" name="Google Shape;190;p11"/>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pic>
        <p:nvPicPr>
          <p:cNvPr id="191" name="Google Shape;191;p11"/>
          <p:cNvPicPr preferRelativeResize="0"/>
          <p:nvPr/>
        </p:nvPicPr>
        <p:blipFill rotWithShape="1">
          <a:blip r:embed="rId4">
            <a:alphaModFix/>
          </a:blip>
          <a:srcRect/>
          <a:stretch/>
        </p:blipFill>
        <p:spPr>
          <a:xfrm>
            <a:off x="2412020" y="4212507"/>
            <a:ext cx="1316316" cy="223225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12"/>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197" name="Google Shape;197;p12"/>
          <p:cNvSpPr txBox="1"/>
          <p:nvPr/>
        </p:nvSpPr>
        <p:spPr>
          <a:xfrm>
            <a:off x="2207625" y="248194"/>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a:p>
        </p:txBody>
      </p:sp>
      <p:sp>
        <p:nvSpPr>
          <p:cNvPr id="198" name="Google Shape;198;p12"/>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grpSp>
        <p:nvGrpSpPr>
          <p:cNvPr id="199" name="Google Shape;199;p12"/>
          <p:cNvGrpSpPr/>
          <p:nvPr/>
        </p:nvGrpSpPr>
        <p:grpSpPr>
          <a:xfrm>
            <a:off x="4558937" y="2142309"/>
            <a:ext cx="2939143" cy="1149531"/>
            <a:chOff x="4558937" y="2142309"/>
            <a:chExt cx="2939143" cy="1149531"/>
          </a:xfrm>
        </p:grpSpPr>
        <p:sp>
          <p:nvSpPr>
            <p:cNvPr id="200" name="Google Shape;200;p12"/>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01" name="Google Shape;201;p12"/>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202" name="Google Shape;202;p12"/>
          <p:cNvGrpSpPr/>
          <p:nvPr/>
        </p:nvGrpSpPr>
        <p:grpSpPr>
          <a:xfrm>
            <a:off x="3840480" y="5152366"/>
            <a:ext cx="2939143" cy="1149531"/>
            <a:chOff x="4558937" y="2142309"/>
            <a:chExt cx="2939143" cy="1149531"/>
          </a:xfrm>
        </p:grpSpPr>
        <p:sp>
          <p:nvSpPr>
            <p:cNvPr id="203" name="Google Shape;203;p12"/>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04" name="Google Shape;204;p12"/>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pic>
        <p:nvPicPr>
          <p:cNvPr id="205" name="Google Shape;205;p12"/>
          <p:cNvPicPr preferRelativeResize="0"/>
          <p:nvPr/>
        </p:nvPicPr>
        <p:blipFill rotWithShape="1">
          <a:blip r:embed="rId3">
            <a:alphaModFix/>
          </a:blip>
          <a:srcRect/>
          <a:stretch/>
        </p:blipFill>
        <p:spPr>
          <a:xfrm>
            <a:off x="1441913" y="2173263"/>
            <a:ext cx="2725138" cy="1238699"/>
          </a:xfrm>
          <a:prstGeom prst="rect">
            <a:avLst/>
          </a:prstGeom>
          <a:noFill/>
          <a:ln>
            <a:noFill/>
          </a:ln>
        </p:spPr>
      </p:pic>
      <p:pic>
        <p:nvPicPr>
          <p:cNvPr id="206" name="Google Shape;206;p12"/>
          <p:cNvPicPr preferRelativeResize="0"/>
          <p:nvPr/>
        </p:nvPicPr>
        <p:blipFill rotWithShape="1">
          <a:blip r:embed="rId4">
            <a:alphaModFix/>
          </a:blip>
          <a:srcRect/>
          <a:stretch/>
        </p:blipFill>
        <p:spPr>
          <a:xfrm>
            <a:off x="1441913" y="4485500"/>
            <a:ext cx="2332164" cy="181639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13"/>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212" name="Google Shape;212;p13"/>
          <p:cNvSpPr txBox="1"/>
          <p:nvPr/>
        </p:nvSpPr>
        <p:spPr>
          <a:xfrm>
            <a:off x="3359519" y="5354645"/>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troll was</a:t>
            </a:r>
            <a:endParaRPr/>
          </a:p>
        </p:txBody>
      </p:sp>
      <p:sp>
        <p:nvSpPr>
          <p:cNvPr id="213" name="Google Shape;213;p13"/>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grpSp>
        <p:nvGrpSpPr>
          <p:cNvPr id="214" name="Google Shape;214;p13"/>
          <p:cNvGrpSpPr/>
          <p:nvPr/>
        </p:nvGrpSpPr>
        <p:grpSpPr>
          <a:xfrm>
            <a:off x="3359519" y="2219451"/>
            <a:ext cx="2939143" cy="1149531"/>
            <a:chOff x="4558937" y="2142309"/>
            <a:chExt cx="2939143" cy="1149531"/>
          </a:xfrm>
        </p:grpSpPr>
        <p:sp>
          <p:nvSpPr>
            <p:cNvPr id="215" name="Google Shape;215;p13"/>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16" name="Google Shape;216;p13"/>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217" name="Google Shape;217;p13"/>
          <p:cNvGrpSpPr/>
          <p:nvPr/>
        </p:nvGrpSpPr>
        <p:grpSpPr>
          <a:xfrm>
            <a:off x="6747556" y="4922270"/>
            <a:ext cx="2939143" cy="1149531"/>
            <a:chOff x="4558937" y="2142309"/>
            <a:chExt cx="2939143" cy="1149531"/>
          </a:xfrm>
        </p:grpSpPr>
        <p:sp>
          <p:nvSpPr>
            <p:cNvPr id="218" name="Google Shape;218;p13"/>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19" name="Google Shape;219;p13"/>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pic>
        <p:nvPicPr>
          <p:cNvPr id="220" name="Google Shape;220;p13"/>
          <p:cNvPicPr preferRelativeResize="0"/>
          <p:nvPr/>
        </p:nvPicPr>
        <p:blipFill rotWithShape="1">
          <a:blip r:embed="rId3">
            <a:alphaModFix/>
          </a:blip>
          <a:srcRect/>
          <a:stretch/>
        </p:blipFill>
        <p:spPr>
          <a:xfrm>
            <a:off x="607423" y="1606977"/>
            <a:ext cx="2590800" cy="1905000"/>
          </a:xfrm>
          <a:prstGeom prst="rect">
            <a:avLst/>
          </a:prstGeom>
          <a:noFill/>
          <a:ln>
            <a:noFill/>
          </a:ln>
        </p:spPr>
      </p:pic>
      <p:cxnSp>
        <p:nvCxnSpPr>
          <p:cNvPr id="221" name="Google Shape;221;p13"/>
          <p:cNvCxnSpPr/>
          <p:nvPr/>
        </p:nvCxnSpPr>
        <p:spPr>
          <a:xfrm rot="10800000" flipH="1">
            <a:off x="99145" y="2116183"/>
            <a:ext cx="837196" cy="13063"/>
          </a:xfrm>
          <a:prstGeom prst="straightConnector1">
            <a:avLst/>
          </a:prstGeom>
          <a:noFill/>
          <a:ln w="57150" cap="flat" cmpd="sng">
            <a:solidFill>
              <a:schemeClr val="dk1"/>
            </a:solidFill>
            <a:prstDash val="solid"/>
            <a:miter lim="800000"/>
            <a:headEnd type="none" w="sm" len="sm"/>
            <a:tailEnd type="triangle" w="med" len="med"/>
          </a:ln>
        </p:spPr>
      </p:cxnSp>
      <p:sp>
        <p:nvSpPr>
          <p:cNvPr id="222" name="Google Shape;222;p13"/>
          <p:cNvSpPr txBox="1"/>
          <p:nvPr/>
        </p:nvSpPr>
        <p:spPr>
          <a:xfrm>
            <a:off x="2360025" y="400594"/>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a:p>
        </p:txBody>
      </p:sp>
      <p:sp>
        <p:nvSpPr>
          <p:cNvPr id="223" name="Google Shape;223;p13"/>
          <p:cNvSpPr/>
          <p:nvPr/>
        </p:nvSpPr>
        <p:spPr>
          <a:xfrm>
            <a:off x="6920344" y="5354645"/>
            <a:ext cx="2143490"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0">
                <a:solidFill>
                  <a:srgbClr val="BFBFBF"/>
                </a:solidFill>
                <a:latin typeface="Arial"/>
                <a:ea typeface="Arial"/>
                <a:cs typeface="Arial"/>
                <a:sym typeface="Arial"/>
              </a:rPr>
              <a:t>cr</a:t>
            </a:r>
            <a:endParaRPr sz="4000">
              <a:solidFill>
                <a:srgbClr val="BFBFBF"/>
              </a:solidFill>
              <a:latin typeface="Arial"/>
              <a:ea typeface="Arial"/>
              <a:cs typeface="Arial"/>
              <a:sym typeface="Arial"/>
            </a:endParaRPr>
          </a:p>
        </p:txBody>
      </p:sp>
      <p:pic>
        <p:nvPicPr>
          <p:cNvPr id="224" name="Google Shape;224;p13"/>
          <p:cNvPicPr preferRelativeResize="0"/>
          <p:nvPr/>
        </p:nvPicPr>
        <p:blipFill rotWithShape="1">
          <a:blip r:embed="rId4">
            <a:alphaModFix/>
          </a:blip>
          <a:srcRect/>
          <a:stretch/>
        </p:blipFill>
        <p:spPr>
          <a:xfrm>
            <a:off x="312627" y="4534328"/>
            <a:ext cx="3046892" cy="1640634"/>
          </a:xfrm>
          <a:prstGeom prst="rect">
            <a:avLst/>
          </a:prstGeom>
          <a:noFill/>
          <a:ln>
            <a:noFill/>
          </a:ln>
        </p:spPr>
      </p:pic>
      <p:grpSp>
        <p:nvGrpSpPr>
          <p:cNvPr id="225" name="Google Shape;225;p13"/>
          <p:cNvGrpSpPr/>
          <p:nvPr/>
        </p:nvGrpSpPr>
        <p:grpSpPr>
          <a:xfrm>
            <a:off x="8602894" y="3382823"/>
            <a:ext cx="2939143" cy="1149531"/>
            <a:chOff x="4558937" y="2142309"/>
            <a:chExt cx="2939143" cy="1149531"/>
          </a:xfrm>
        </p:grpSpPr>
        <p:sp>
          <p:nvSpPr>
            <p:cNvPr id="226" name="Google Shape;226;p13"/>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27" name="Google Shape;227;p13"/>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pic>
        <p:nvPicPr>
          <p:cNvPr id="228" name="Google Shape;228;p13"/>
          <p:cNvPicPr preferRelativeResize="0"/>
          <p:nvPr/>
        </p:nvPicPr>
        <p:blipFill rotWithShape="1">
          <a:blip r:embed="rId3">
            <a:alphaModFix/>
          </a:blip>
          <a:srcRect/>
          <a:stretch/>
        </p:blipFill>
        <p:spPr>
          <a:xfrm>
            <a:off x="8777066" y="1573527"/>
            <a:ext cx="2590800" cy="1905000"/>
          </a:xfrm>
          <a:prstGeom prst="rect">
            <a:avLst/>
          </a:prstGeom>
          <a:noFill/>
          <a:ln>
            <a:noFill/>
          </a:ln>
        </p:spPr>
      </p:pic>
      <p:cxnSp>
        <p:nvCxnSpPr>
          <p:cNvPr id="229" name="Google Shape;229;p13"/>
          <p:cNvCxnSpPr/>
          <p:nvPr/>
        </p:nvCxnSpPr>
        <p:spPr>
          <a:xfrm rot="10800000" flipH="1">
            <a:off x="7732585" y="3361388"/>
            <a:ext cx="2512449" cy="42870"/>
          </a:xfrm>
          <a:prstGeom prst="straightConnector1">
            <a:avLst/>
          </a:prstGeom>
          <a:noFill/>
          <a:ln w="57150" cap="flat" cmpd="sng">
            <a:solidFill>
              <a:schemeClr val="dk1"/>
            </a:solidFill>
            <a:prstDash val="solid"/>
            <a:miter lim="800000"/>
            <a:headEnd type="none" w="sm" len="sm"/>
            <a:tailEnd type="triangle" w="med" len="med"/>
          </a:ln>
        </p:spPr>
      </p:cxnSp>
      <p:sp>
        <p:nvSpPr>
          <p:cNvPr id="230" name="Google Shape;230;p13"/>
          <p:cNvSpPr/>
          <p:nvPr/>
        </p:nvSpPr>
        <p:spPr>
          <a:xfrm>
            <a:off x="8947358" y="3820965"/>
            <a:ext cx="386644"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BFBFBF"/>
                </a:solidFill>
                <a:latin typeface="Arial"/>
                <a:ea typeface="Arial"/>
                <a:cs typeface="Arial"/>
                <a:sym typeface="Arial"/>
              </a:rPr>
              <a:t>r</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14"/>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236" name="Google Shape;236;p14"/>
          <p:cNvSpPr txBox="1"/>
          <p:nvPr/>
        </p:nvSpPr>
        <p:spPr>
          <a:xfrm>
            <a:off x="2246814" y="25483"/>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a:p>
        </p:txBody>
      </p:sp>
      <p:sp>
        <p:nvSpPr>
          <p:cNvPr id="237" name="Google Shape;237;p14"/>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pic>
        <p:nvPicPr>
          <p:cNvPr id="238" name="Google Shape;238;p14"/>
          <p:cNvPicPr preferRelativeResize="0"/>
          <p:nvPr/>
        </p:nvPicPr>
        <p:blipFill rotWithShape="1">
          <a:blip r:embed="rId3">
            <a:alphaModFix/>
          </a:blip>
          <a:srcRect/>
          <a:stretch/>
        </p:blipFill>
        <p:spPr>
          <a:xfrm>
            <a:off x="2597604" y="1096742"/>
            <a:ext cx="7258050" cy="3638550"/>
          </a:xfrm>
          <a:prstGeom prst="rect">
            <a:avLst/>
          </a:prstGeom>
          <a:noFill/>
          <a:ln>
            <a:noFill/>
          </a:ln>
        </p:spPr>
      </p:pic>
      <p:grpSp>
        <p:nvGrpSpPr>
          <p:cNvPr id="239" name="Google Shape;239;p14"/>
          <p:cNvGrpSpPr/>
          <p:nvPr/>
        </p:nvGrpSpPr>
        <p:grpSpPr>
          <a:xfrm>
            <a:off x="477228" y="4829311"/>
            <a:ext cx="11498801" cy="1609887"/>
            <a:chOff x="477228" y="4829311"/>
            <a:chExt cx="11498801" cy="1609887"/>
          </a:xfrm>
        </p:grpSpPr>
        <p:grpSp>
          <p:nvGrpSpPr>
            <p:cNvPr id="240" name="Google Shape;240;p14"/>
            <p:cNvGrpSpPr/>
            <p:nvPr/>
          </p:nvGrpSpPr>
          <p:grpSpPr>
            <a:xfrm>
              <a:off x="477228" y="4829311"/>
              <a:ext cx="11498801" cy="540327"/>
              <a:chOff x="4558937" y="2142309"/>
              <a:chExt cx="2939143" cy="1149531"/>
            </a:xfrm>
          </p:grpSpPr>
          <p:sp>
            <p:nvSpPr>
              <p:cNvPr id="241" name="Google Shape;241;p14"/>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42" name="Google Shape;242;p14"/>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243" name="Google Shape;243;p14"/>
            <p:cNvGrpSpPr/>
            <p:nvPr/>
          </p:nvGrpSpPr>
          <p:grpSpPr>
            <a:xfrm>
              <a:off x="477228" y="5364091"/>
              <a:ext cx="11498801" cy="540327"/>
              <a:chOff x="4558937" y="2142309"/>
              <a:chExt cx="2939143" cy="1149531"/>
            </a:xfrm>
          </p:grpSpPr>
          <p:sp>
            <p:nvSpPr>
              <p:cNvPr id="244" name="Google Shape;244;p14"/>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45" name="Google Shape;245;p14"/>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246" name="Google Shape;246;p14"/>
            <p:cNvGrpSpPr/>
            <p:nvPr/>
          </p:nvGrpSpPr>
          <p:grpSpPr>
            <a:xfrm>
              <a:off x="477228" y="5898871"/>
              <a:ext cx="11498801" cy="540327"/>
              <a:chOff x="4558937" y="2142309"/>
              <a:chExt cx="2939143" cy="1149531"/>
            </a:xfrm>
          </p:grpSpPr>
          <p:sp>
            <p:nvSpPr>
              <p:cNvPr id="247" name="Google Shape;247;p14"/>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48" name="Google Shape;248;p14"/>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15"/>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254" name="Google Shape;254;p15"/>
          <p:cNvSpPr txBox="1"/>
          <p:nvPr/>
        </p:nvSpPr>
        <p:spPr>
          <a:xfrm>
            <a:off x="2246814" y="25483"/>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a:p>
        </p:txBody>
      </p:sp>
      <p:sp>
        <p:nvSpPr>
          <p:cNvPr id="255" name="Google Shape;255;p15"/>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256" name="Google Shape;256;p15"/>
          <p:cNvGrpSpPr/>
          <p:nvPr/>
        </p:nvGrpSpPr>
        <p:grpSpPr>
          <a:xfrm>
            <a:off x="477228" y="4829311"/>
            <a:ext cx="11498801" cy="1609887"/>
            <a:chOff x="477228" y="4829311"/>
            <a:chExt cx="11498801" cy="1609887"/>
          </a:xfrm>
        </p:grpSpPr>
        <p:grpSp>
          <p:nvGrpSpPr>
            <p:cNvPr id="257" name="Google Shape;257;p15"/>
            <p:cNvGrpSpPr/>
            <p:nvPr/>
          </p:nvGrpSpPr>
          <p:grpSpPr>
            <a:xfrm>
              <a:off x="477228" y="4829311"/>
              <a:ext cx="11498801" cy="540327"/>
              <a:chOff x="4558937" y="2142309"/>
              <a:chExt cx="2939143" cy="1149531"/>
            </a:xfrm>
          </p:grpSpPr>
          <p:sp>
            <p:nvSpPr>
              <p:cNvPr id="258" name="Google Shape;258;p15"/>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59" name="Google Shape;259;p15"/>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260" name="Google Shape;260;p15"/>
            <p:cNvGrpSpPr/>
            <p:nvPr/>
          </p:nvGrpSpPr>
          <p:grpSpPr>
            <a:xfrm>
              <a:off x="477228" y="5364091"/>
              <a:ext cx="11498801" cy="540327"/>
              <a:chOff x="4558937" y="2142309"/>
              <a:chExt cx="2939143" cy="1149531"/>
            </a:xfrm>
          </p:grpSpPr>
          <p:sp>
            <p:nvSpPr>
              <p:cNvPr id="261" name="Google Shape;261;p15"/>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62" name="Google Shape;262;p15"/>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263" name="Google Shape;263;p15"/>
            <p:cNvGrpSpPr/>
            <p:nvPr/>
          </p:nvGrpSpPr>
          <p:grpSpPr>
            <a:xfrm>
              <a:off x="477228" y="5898871"/>
              <a:ext cx="11498801" cy="540327"/>
              <a:chOff x="4558937" y="2142309"/>
              <a:chExt cx="2939143" cy="1149531"/>
            </a:xfrm>
          </p:grpSpPr>
          <p:sp>
            <p:nvSpPr>
              <p:cNvPr id="264" name="Google Shape;264;p15"/>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65" name="Google Shape;265;p15"/>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266" name="Google Shape;266;p15"/>
          <p:cNvPicPr preferRelativeResize="0"/>
          <p:nvPr/>
        </p:nvPicPr>
        <p:blipFill rotWithShape="1">
          <a:blip r:embed="rId3">
            <a:alphaModFix/>
          </a:blip>
          <a:srcRect/>
          <a:stretch/>
        </p:blipFill>
        <p:spPr>
          <a:xfrm>
            <a:off x="2246814" y="1303093"/>
            <a:ext cx="7315200" cy="33051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16"/>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272" name="Google Shape;272;p16"/>
          <p:cNvSpPr txBox="1"/>
          <p:nvPr/>
        </p:nvSpPr>
        <p:spPr>
          <a:xfrm>
            <a:off x="2246814" y="25483"/>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a:p>
        </p:txBody>
      </p:sp>
      <p:sp>
        <p:nvSpPr>
          <p:cNvPr id="273" name="Google Shape;273;p16"/>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274" name="Google Shape;274;p16"/>
          <p:cNvGrpSpPr/>
          <p:nvPr/>
        </p:nvGrpSpPr>
        <p:grpSpPr>
          <a:xfrm>
            <a:off x="477228" y="4829311"/>
            <a:ext cx="11498801" cy="1609887"/>
            <a:chOff x="477228" y="4829311"/>
            <a:chExt cx="11498801" cy="1609887"/>
          </a:xfrm>
        </p:grpSpPr>
        <p:grpSp>
          <p:nvGrpSpPr>
            <p:cNvPr id="275" name="Google Shape;275;p16"/>
            <p:cNvGrpSpPr/>
            <p:nvPr/>
          </p:nvGrpSpPr>
          <p:grpSpPr>
            <a:xfrm>
              <a:off x="477228" y="4829311"/>
              <a:ext cx="11498801" cy="540327"/>
              <a:chOff x="4558937" y="2142309"/>
              <a:chExt cx="2939143" cy="1149531"/>
            </a:xfrm>
          </p:grpSpPr>
          <p:sp>
            <p:nvSpPr>
              <p:cNvPr id="276" name="Google Shape;276;p16"/>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77" name="Google Shape;277;p16"/>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278" name="Google Shape;278;p16"/>
            <p:cNvGrpSpPr/>
            <p:nvPr/>
          </p:nvGrpSpPr>
          <p:grpSpPr>
            <a:xfrm>
              <a:off x="477228" y="5364091"/>
              <a:ext cx="11498801" cy="540327"/>
              <a:chOff x="4558937" y="2142309"/>
              <a:chExt cx="2939143" cy="1149531"/>
            </a:xfrm>
          </p:grpSpPr>
          <p:sp>
            <p:nvSpPr>
              <p:cNvPr id="279" name="Google Shape;279;p16"/>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80" name="Google Shape;280;p16"/>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281" name="Google Shape;281;p16"/>
            <p:cNvGrpSpPr/>
            <p:nvPr/>
          </p:nvGrpSpPr>
          <p:grpSpPr>
            <a:xfrm>
              <a:off x="477228" y="5898871"/>
              <a:ext cx="11498801" cy="540327"/>
              <a:chOff x="4558937" y="2142309"/>
              <a:chExt cx="2939143" cy="1149531"/>
            </a:xfrm>
          </p:grpSpPr>
          <p:sp>
            <p:nvSpPr>
              <p:cNvPr id="282" name="Google Shape;282;p16"/>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83" name="Google Shape;283;p16"/>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284" name="Google Shape;284;p16"/>
          <p:cNvPicPr preferRelativeResize="0"/>
          <p:nvPr/>
        </p:nvPicPr>
        <p:blipFill rotWithShape="1">
          <a:blip r:embed="rId3">
            <a:alphaModFix/>
          </a:blip>
          <a:srcRect/>
          <a:stretch/>
        </p:blipFill>
        <p:spPr>
          <a:xfrm>
            <a:off x="2614206" y="1136167"/>
            <a:ext cx="6686550" cy="36004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17"/>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290" name="Google Shape;290;p17"/>
          <p:cNvSpPr txBox="1"/>
          <p:nvPr/>
        </p:nvSpPr>
        <p:spPr>
          <a:xfrm>
            <a:off x="2246814" y="25483"/>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a:p>
        </p:txBody>
      </p:sp>
      <p:sp>
        <p:nvSpPr>
          <p:cNvPr id="291" name="Google Shape;291;p17"/>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292" name="Google Shape;292;p17"/>
          <p:cNvGrpSpPr/>
          <p:nvPr/>
        </p:nvGrpSpPr>
        <p:grpSpPr>
          <a:xfrm>
            <a:off x="477228" y="4829311"/>
            <a:ext cx="11498801" cy="1609887"/>
            <a:chOff x="477228" y="4829311"/>
            <a:chExt cx="11498801" cy="1609887"/>
          </a:xfrm>
        </p:grpSpPr>
        <p:grpSp>
          <p:nvGrpSpPr>
            <p:cNvPr id="293" name="Google Shape;293;p17"/>
            <p:cNvGrpSpPr/>
            <p:nvPr/>
          </p:nvGrpSpPr>
          <p:grpSpPr>
            <a:xfrm>
              <a:off x="477228" y="4829311"/>
              <a:ext cx="11498801" cy="540327"/>
              <a:chOff x="4558937" y="2142309"/>
              <a:chExt cx="2939143" cy="1149531"/>
            </a:xfrm>
          </p:grpSpPr>
          <p:sp>
            <p:nvSpPr>
              <p:cNvPr id="294" name="Google Shape;294;p17"/>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95" name="Google Shape;295;p17"/>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296" name="Google Shape;296;p17"/>
            <p:cNvGrpSpPr/>
            <p:nvPr/>
          </p:nvGrpSpPr>
          <p:grpSpPr>
            <a:xfrm>
              <a:off x="477228" y="5364091"/>
              <a:ext cx="11498801" cy="540327"/>
              <a:chOff x="4558937" y="2142309"/>
              <a:chExt cx="2939143" cy="1149531"/>
            </a:xfrm>
          </p:grpSpPr>
          <p:sp>
            <p:nvSpPr>
              <p:cNvPr id="297" name="Google Shape;297;p17"/>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98" name="Google Shape;298;p17"/>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299" name="Google Shape;299;p17"/>
            <p:cNvGrpSpPr/>
            <p:nvPr/>
          </p:nvGrpSpPr>
          <p:grpSpPr>
            <a:xfrm>
              <a:off x="477228" y="5898871"/>
              <a:ext cx="11498801" cy="540327"/>
              <a:chOff x="4558937" y="2142309"/>
              <a:chExt cx="2939143" cy="1149531"/>
            </a:xfrm>
          </p:grpSpPr>
          <p:sp>
            <p:nvSpPr>
              <p:cNvPr id="300" name="Google Shape;300;p17"/>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01" name="Google Shape;301;p17"/>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302" name="Google Shape;302;p17"/>
          <p:cNvPicPr preferRelativeResize="0"/>
          <p:nvPr/>
        </p:nvPicPr>
        <p:blipFill rotWithShape="1">
          <a:blip r:embed="rId3">
            <a:alphaModFix/>
          </a:blip>
          <a:srcRect/>
          <a:stretch/>
        </p:blipFill>
        <p:spPr>
          <a:xfrm>
            <a:off x="2246814" y="1490938"/>
            <a:ext cx="7229475" cy="28479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07" name="Google Shape;307;p18"/>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308" name="Google Shape;308;p18"/>
          <p:cNvSpPr txBox="1"/>
          <p:nvPr/>
        </p:nvSpPr>
        <p:spPr>
          <a:xfrm>
            <a:off x="2246814" y="25483"/>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a:p>
        </p:txBody>
      </p:sp>
      <p:sp>
        <p:nvSpPr>
          <p:cNvPr id="309" name="Google Shape;309;p18"/>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310" name="Google Shape;310;p18"/>
          <p:cNvGrpSpPr/>
          <p:nvPr/>
        </p:nvGrpSpPr>
        <p:grpSpPr>
          <a:xfrm>
            <a:off x="477228" y="4829311"/>
            <a:ext cx="11498801" cy="1609887"/>
            <a:chOff x="477228" y="4829311"/>
            <a:chExt cx="11498801" cy="1609887"/>
          </a:xfrm>
        </p:grpSpPr>
        <p:grpSp>
          <p:nvGrpSpPr>
            <p:cNvPr id="311" name="Google Shape;311;p18"/>
            <p:cNvGrpSpPr/>
            <p:nvPr/>
          </p:nvGrpSpPr>
          <p:grpSpPr>
            <a:xfrm>
              <a:off x="477228" y="4829311"/>
              <a:ext cx="11498801" cy="540327"/>
              <a:chOff x="4558937" y="2142309"/>
              <a:chExt cx="2939143" cy="1149531"/>
            </a:xfrm>
          </p:grpSpPr>
          <p:sp>
            <p:nvSpPr>
              <p:cNvPr id="312" name="Google Shape;312;p18"/>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13" name="Google Shape;313;p18"/>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314" name="Google Shape;314;p18"/>
            <p:cNvGrpSpPr/>
            <p:nvPr/>
          </p:nvGrpSpPr>
          <p:grpSpPr>
            <a:xfrm>
              <a:off x="477228" y="5364091"/>
              <a:ext cx="11498801" cy="540327"/>
              <a:chOff x="4558937" y="2142309"/>
              <a:chExt cx="2939143" cy="1149531"/>
            </a:xfrm>
          </p:grpSpPr>
          <p:sp>
            <p:nvSpPr>
              <p:cNvPr id="315" name="Google Shape;315;p18"/>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16" name="Google Shape;316;p18"/>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317" name="Google Shape;317;p18"/>
            <p:cNvGrpSpPr/>
            <p:nvPr/>
          </p:nvGrpSpPr>
          <p:grpSpPr>
            <a:xfrm>
              <a:off x="477228" y="5898871"/>
              <a:ext cx="11498801" cy="540327"/>
              <a:chOff x="4558937" y="2142309"/>
              <a:chExt cx="2939143" cy="1149531"/>
            </a:xfrm>
          </p:grpSpPr>
          <p:sp>
            <p:nvSpPr>
              <p:cNvPr id="318" name="Google Shape;318;p18"/>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19" name="Google Shape;319;p18"/>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320" name="Google Shape;320;p18"/>
          <p:cNvPicPr preferRelativeResize="0"/>
          <p:nvPr/>
        </p:nvPicPr>
        <p:blipFill rotWithShape="1">
          <a:blip r:embed="rId3">
            <a:alphaModFix/>
          </a:blip>
          <a:srcRect/>
          <a:stretch/>
        </p:blipFill>
        <p:spPr>
          <a:xfrm>
            <a:off x="2728506" y="1402867"/>
            <a:ext cx="6572250" cy="33337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19"/>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326" name="Google Shape;326;p19"/>
          <p:cNvSpPr txBox="1"/>
          <p:nvPr/>
        </p:nvSpPr>
        <p:spPr>
          <a:xfrm>
            <a:off x="2246814" y="25483"/>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a:p>
        </p:txBody>
      </p:sp>
      <p:sp>
        <p:nvSpPr>
          <p:cNvPr id="327" name="Google Shape;327;p19"/>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328" name="Google Shape;328;p19"/>
          <p:cNvGrpSpPr/>
          <p:nvPr/>
        </p:nvGrpSpPr>
        <p:grpSpPr>
          <a:xfrm>
            <a:off x="477228" y="4829311"/>
            <a:ext cx="11498801" cy="1609887"/>
            <a:chOff x="477228" y="4829311"/>
            <a:chExt cx="11498801" cy="1609887"/>
          </a:xfrm>
        </p:grpSpPr>
        <p:grpSp>
          <p:nvGrpSpPr>
            <p:cNvPr id="329" name="Google Shape;329;p19"/>
            <p:cNvGrpSpPr/>
            <p:nvPr/>
          </p:nvGrpSpPr>
          <p:grpSpPr>
            <a:xfrm>
              <a:off x="477228" y="4829311"/>
              <a:ext cx="11498801" cy="540327"/>
              <a:chOff x="4558937" y="2142309"/>
              <a:chExt cx="2939143" cy="1149531"/>
            </a:xfrm>
          </p:grpSpPr>
          <p:sp>
            <p:nvSpPr>
              <p:cNvPr id="330" name="Google Shape;330;p1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31" name="Google Shape;331;p1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332" name="Google Shape;332;p19"/>
            <p:cNvGrpSpPr/>
            <p:nvPr/>
          </p:nvGrpSpPr>
          <p:grpSpPr>
            <a:xfrm>
              <a:off x="477228" y="5364091"/>
              <a:ext cx="11498801" cy="540327"/>
              <a:chOff x="4558937" y="2142309"/>
              <a:chExt cx="2939143" cy="1149531"/>
            </a:xfrm>
          </p:grpSpPr>
          <p:sp>
            <p:nvSpPr>
              <p:cNvPr id="333" name="Google Shape;333;p1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34" name="Google Shape;334;p1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335" name="Google Shape;335;p19"/>
            <p:cNvGrpSpPr/>
            <p:nvPr/>
          </p:nvGrpSpPr>
          <p:grpSpPr>
            <a:xfrm>
              <a:off x="477228" y="5898871"/>
              <a:ext cx="11498801" cy="540327"/>
              <a:chOff x="4558937" y="2142309"/>
              <a:chExt cx="2939143" cy="1149531"/>
            </a:xfrm>
          </p:grpSpPr>
          <p:sp>
            <p:nvSpPr>
              <p:cNvPr id="336" name="Google Shape;336;p1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37" name="Google Shape;337;p1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338" name="Google Shape;338;p19"/>
          <p:cNvPicPr preferRelativeResize="0"/>
          <p:nvPr/>
        </p:nvPicPr>
        <p:blipFill rotWithShape="1">
          <a:blip r:embed="rId3">
            <a:alphaModFix/>
          </a:blip>
          <a:srcRect/>
          <a:stretch/>
        </p:blipFill>
        <p:spPr>
          <a:xfrm>
            <a:off x="2680881" y="1580811"/>
            <a:ext cx="6619875" cy="26955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20"/>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344" name="Google Shape;344;p20"/>
          <p:cNvSpPr txBox="1"/>
          <p:nvPr/>
        </p:nvSpPr>
        <p:spPr>
          <a:xfrm>
            <a:off x="2246814" y="25483"/>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a:p>
        </p:txBody>
      </p:sp>
      <p:sp>
        <p:nvSpPr>
          <p:cNvPr id="345" name="Google Shape;345;p20"/>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346" name="Google Shape;346;p20"/>
          <p:cNvGrpSpPr/>
          <p:nvPr/>
        </p:nvGrpSpPr>
        <p:grpSpPr>
          <a:xfrm>
            <a:off x="477228" y="4829311"/>
            <a:ext cx="11498801" cy="1609887"/>
            <a:chOff x="477228" y="4829311"/>
            <a:chExt cx="11498801" cy="1609887"/>
          </a:xfrm>
        </p:grpSpPr>
        <p:grpSp>
          <p:nvGrpSpPr>
            <p:cNvPr id="347" name="Google Shape;347;p20"/>
            <p:cNvGrpSpPr/>
            <p:nvPr/>
          </p:nvGrpSpPr>
          <p:grpSpPr>
            <a:xfrm>
              <a:off x="477228" y="4829311"/>
              <a:ext cx="11498801" cy="540327"/>
              <a:chOff x="4558937" y="2142309"/>
              <a:chExt cx="2939143" cy="1149531"/>
            </a:xfrm>
          </p:grpSpPr>
          <p:sp>
            <p:nvSpPr>
              <p:cNvPr id="348" name="Google Shape;348;p20"/>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49" name="Google Shape;349;p20"/>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350" name="Google Shape;350;p20"/>
            <p:cNvGrpSpPr/>
            <p:nvPr/>
          </p:nvGrpSpPr>
          <p:grpSpPr>
            <a:xfrm>
              <a:off x="477228" y="5364091"/>
              <a:ext cx="11498801" cy="540327"/>
              <a:chOff x="4558937" y="2142309"/>
              <a:chExt cx="2939143" cy="1149531"/>
            </a:xfrm>
          </p:grpSpPr>
          <p:sp>
            <p:nvSpPr>
              <p:cNvPr id="351" name="Google Shape;351;p20"/>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52" name="Google Shape;352;p20"/>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353" name="Google Shape;353;p20"/>
            <p:cNvGrpSpPr/>
            <p:nvPr/>
          </p:nvGrpSpPr>
          <p:grpSpPr>
            <a:xfrm>
              <a:off x="477228" y="5898871"/>
              <a:ext cx="11498801" cy="540327"/>
              <a:chOff x="4558937" y="2142309"/>
              <a:chExt cx="2939143" cy="1149531"/>
            </a:xfrm>
          </p:grpSpPr>
          <p:sp>
            <p:nvSpPr>
              <p:cNvPr id="354" name="Google Shape;354;p20"/>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55" name="Google Shape;355;p20"/>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356" name="Google Shape;356;p20"/>
          <p:cNvPicPr preferRelativeResize="0"/>
          <p:nvPr/>
        </p:nvPicPr>
        <p:blipFill rotWithShape="1">
          <a:blip r:embed="rId3">
            <a:alphaModFix/>
          </a:blip>
          <a:srcRect/>
          <a:stretch/>
        </p:blipFill>
        <p:spPr>
          <a:xfrm>
            <a:off x="2624682" y="1128434"/>
            <a:ext cx="6524625" cy="36576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21"/>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362" name="Google Shape;362;p21"/>
          <p:cNvSpPr txBox="1"/>
          <p:nvPr/>
        </p:nvSpPr>
        <p:spPr>
          <a:xfrm>
            <a:off x="2246814" y="25483"/>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a:p>
        </p:txBody>
      </p:sp>
      <p:sp>
        <p:nvSpPr>
          <p:cNvPr id="363" name="Google Shape;363;p21"/>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364" name="Google Shape;364;p21"/>
          <p:cNvGrpSpPr/>
          <p:nvPr/>
        </p:nvGrpSpPr>
        <p:grpSpPr>
          <a:xfrm>
            <a:off x="477228" y="4829311"/>
            <a:ext cx="11498801" cy="1609887"/>
            <a:chOff x="477228" y="4829311"/>
            <a:chExt cx="11498801" cy="1609887"/>
          </a:xfrm>
        </p:grpSpPr>
        <p:grpSp>
          <p:nvGrpSpPr>
            <p:cNvPr id="365" name="Google Shape;365;p21"/>
            <p:cNvGrpSpPr/>
            <p:nvPr/>
          </p:nvGrpSpPr>
          <p:grpSpPr>
            <a:xfrm>
              <a:off x="477228" y="4829311"/>
              <a:ext cx="11498801" cy="540327"/>
              <a:chOff x="4558937" y="2142309"/>
              <a:chExt cx="2939143" cy="1149531"/>
            </a:xfrm>
          </p:grpSpPr>
          <p:sp>
            <p:nvSpPr>
              <p:cNvPr id="366" name="Google Shape;366;p21"/>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67" name="Google Shape;367;p21"/>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368" name="Google Shape;368;p21"/>
            <p:cNvGrpSpPr/>
            <p:nvPr/>
          </p:nvGrpSpPr>
          <p:grpSpPr>
            <a:xfrm>
              <a:off x="477228" y="5364091"/>
              <a:ext cx="11498801" cy="540327"/>
              <a:chOff x="4558937" y="2142309"/>
              <a:chExt cx="2939143" cy="1149531"/>
            </a:xfrm>
          </p:grpSpPr>
          <p:sp>
            <p:nvSpPr>
              <p:cNvPr id="369" name="Google Shape;369;p21"/>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70" name="Google Shape;370;p21"/>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371" name="Google Shape;371;p21"/>
            <p:cNvGrpSpPr/>
            <p:nvPr/>
          </p:nvGrpSpPr>
          <p:grpSpPr>
            <a:xfrm>
              <a:off x="477228" y="5898871"/>
              <a:ext cx="11498801" cy="540327"/>
              <a:chOff x="4558937" y="2142309"/>
              <a:chExt cx="2939143" cy="1149531"/>
            </a:xfrm>
          </p:grpSpPr>
          <p:sp>
            <p:nvSpPr>
              <p:cNvPr id="372" name="Google Shape;372;p21"/>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73" name="Google Shape;373;p21"/>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374" name="Google Shape;374;p21"/>
          <p:cNvPicPr preferRelativeResize="0"/>
          <p:nvPr/>
        </p:nvPicPr>
        <p:blipFill rotWithShape="1">
          <a:blip r:embed="rId3">
            <a:alphaModFix/>
          </a:blip>
          <a:srcRect/>
          <a:stretch/>
        </p:blipFill>
        <p:spPr>
          <a:xfrm>
            <a:off x="2830446" y="1533281"/>
            <a:ext cx="6457950" cy="292417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22"/>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380" name="Google Shape;380;p22"/>
          <p:cNvSpPr txBox="1"/>
          <p:nvPr/>
        </p:nvSpPr>
        <p:spPr>
          <a:xfrm>
            <a:off x="2246814" y="25483"/>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a:p>
        </p:txBody>
      </p:sp>
      <p:sp>
        <p:nvSpPr>
          <p:cNvPr id="381" name="Google Shape;381;p22"/>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382" name="Google Shape;382;p22"/>
          <p:cNvGrpSpPr/>
          <p:nvPr/>
        </p:nvGrpSpPr>
        <p:grpSpPr>
          <a:xfrm>
            <a:off x="477228" y="4829311"/>
            <a:ext cx="11498801" cy="1609887"/>
            <a:chOff x="477228" y="4829311"/>
            <a:chExt cx="11498801" cy="1609887"/>
          </a:xfrm>
        </p:grpSpPr>
        <p:grpSp>
          <p:nvGrpSpPr>
            <p:cNvPr id="383" name="Google Shape;383;p22"/>
            <p:cNvGrpSpPr/>
            <p:nvPr/>
          </p:nvGrpSpPr>
          <p:grpSpPr>
            <a:xfrm>
              <a:off x="477228" y="4829311"/>
              <a:ext cx="11498801" cy="540327"/>
              <a:chOff x="4558937" y="2142309"/>
              <a:chExt cx="2939143" cy="1149531"/>
            </a:xfrm>
          </p:grpSpPr>
          <p:sp>
            <p:nvSpPr>
              <p:cNvPr id="384" name="Google Shape;384;p22"/>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85" name="Google Shape;385;p22"/>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386" name="Google Shape;386;p22"/>
            <p:cNvGrpSpPr/>
            <p:nvPr/>
          </p:nvGrpSpPr>
          <p:grpSpPr>
            <a:xfrm>
              <a:off x="477228" y="5364091"/>
              <a:ext cx="11498801" cy="540327"/>
              <a:chOff x="4558937" y="2142309"/>
              <a:chExt cx="2939143" cy="1149531"/>
            </a:xfrm>
          </p:grpSpPr>
          <p:sp>
            <p:nvSpPr>
              <p:cNvPr id="387" name="Google Shape;387;p22"/>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88" name="Google Shape;388;p22"/>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389" name="Google Shape;389;p22"/>
            <p:cNvGrpSpPr/>
            <p:nvPr/>
          </p:nvGrpSpPr>
          <p:grpSpPr>
            <a:xfrm>
              <a:off x="477228" y="5898871"/>
              <a:ext cx="11498801" cy="540327"/>
              <a:chOff x="4558937" y="2142309"/>
              <a:chExt cx="2939143" cy="1149531"/>
            </a:xfrm>
          </p:grpSpPr>
          <p:sp>
            <p:nvSpPr>
              <p:cNvPr id="390" name="Google Shape;390;p22"/>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91" name="Google Shape;391;p22"/>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392" name="Google Shape;392;p22"/>
          <p:cNvPicPr preferRelativeResize="0"/>
          <p:nvPr/>
        </p:nvPicPr>
        <p:blipFill rotWithShape="1">
          <a:blip r:embed="rId3">
            <a:alphaModFix/>
          </a:blip>
          <a:srcRect/>
          <a:stretch/>
        </p:blipFill>
        <p:spPr>
          <a:xfrm>
            <a:off x="3646170" y="1448551"/>
            <a:ext cx="4533900" cy="30289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23"/>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398" name="Google Shape;398;p23"/>
          <p:cNvSpPr txBox="1"/>
          <p:nvPr/>
        </p:nvSpPr>
        <p:spPr>
          <a:xfrm>
            <a:off x="2246814" y="25483"/>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a:p>
        </p:txBody>
      </p:sp>
      <p:sp>
        <p:nvSpPr>
          <p:cNvPr id="399" name="Google Shape;399;p23"/>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400" name="Google Shape;400;p23"/>
          <p:cNvGrpSpPr/>
          <p:nvPr/>
        </p:nvGrpSpPr>
        <p:grpSpPr>
          <a:xfrm>
            <a:off x="477228" y="4829311"/>
            <a:ext cx="11498801" cy="1609887"/>
            <a:chOff x="477228" y="4829311"/>
            <a:chExt cx="11498801" cy="1609887"/>
          </a:xfrm>
        </p:grpSpPr>
        <p:grpSp>
          <p:nvGrpSpPr>
            <p:cNvPr id="401" name="Google Shape;401;p23"/>
            <p:cNvGrpSpPr/>
            <p:nvPr/>
          </p:nvGrpSpPr>
          <p:grpSpPr>
            <a:xfrm>
              <a:off x="477228" y="4829311"/>
              <a:ext cx="11498801" cy="540327"/>
              <a:chOff x="4558937" y="2142309"/>
              <a:chExt cx="2939143" cy="1149531"/>
            </a:xfrm>
          </p:grpSpPr>
          <p:sp>
            <p:nvSpPr>
              <p:cNvPr id="402" name="Google Shape;402;p23"/>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403" name="Google Shape;403;p23"/>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404" name="Google Shape;404;p23"/>
            <p:cNvGrpSpPr/>
            <p:nvPr/>
          </p:nvGrpSpPr>
          <p:grpSpPr>
            <a:xfrm>
              <a:off x="477228" y="5364091"/>
              <a:ext cx="11498801" cy="540327"/>
              <a:chOff x="4558937" y="2142309"/>
              <a:chExt cx="2939143" cy="1149531"/>
            </a:xfrm>
          </p:grpSpPr>
          <p:sp>
            <p:nvSpPr>
              <p:cNvPr id="405" name="Google Shape;405;p23"/>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406" name="Google Shape;406;p23"/>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407" name="Google Shape;407;p23"/>
            <p:cNvGrpSpPr/>
            <p:nvPr/>
          </p:nvGrpSpPr>
          <p:grpSpPr>
            <a:xfrm>
              <a:off x="477228" y="5898871"/>
              <a:ext cx="11498801" cy="540327"/>
              <a:chOff x="4558937" y="2142309"/>
              <a:chExt cx="2939143" cy="1149531"/>
            </a:xfrm>
          </p:grpSpPr>
          <p:sp>
            <p:nvSpPr>
              <p:cNvPr id="408" name="Google Shape;408;p23"/>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409" name="Google Shape;409;p23"/>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410" name="Google Shape;410;p23"/>
          <p:cNvPicPr preferRelativeResize="0"/>
          <p:nvPr/>
        </p:nvPicPr>
        <p:blipFill rotWithShape="1">
          <a:blip r:embed="rId3">
            <a:alphaModFix/>
          </a:blip>
          <a:srcRect/>
          <a:stretch/>
        </p:blipFill>
        <p:spPr>
          <a:xfrm>
            <a:off x="2649585" y="1498117"/>
            <a:ext cx="6248400" cy="32385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sp>
        <p:nvSpPr>
          <p:cNvPr id="415" name="Google Shape;415;p24"/>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416" name="Google Shape;416;p24"/>
          <p:cNvSpPr txBox="1"/>
          <p:nvPr/>
        </p:nvSpPr>
        <p:spPr>
          <a:xfrm>
            <a:off x="182883" y="0"/>
            <a:ext cx="488550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rgbClr val="FF0000"/>
                </a:solidFill>
                <a:latin typeface="Arial"/>
                <a:ea typeface="Arial"/>
                <a:cs typeface="Arial"/>
                <a:sym typeface="Arial"/>
              </a:rPr>
              <a:t>The Three Billy Goats Gruff</a:t>
            </a:r>
            <a:endParaRPr/>
          </a:p>
        </p:txBody>
      </p:sp>
      <p:sp>
        <p:nvSpPr>
          <p:cNvPr id="417" name="Google Shape;417;p24"/>
          <p:cNvSpPr txBox="1"/>
          <p:nvPr/>
        </p:nvSpPr>
        <p:spPr>
          <a:xfrm>
            <a:off x="0" y="683380"/>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Story map to help with re-writing the story…</a:t>
            </a:r>
            <a:endParaRPr sz="2000">
              <a:solidFill>
                <a:schemeClr val="dk1"/>
              </a:solidFill>
              <a:latin typeface="Arial"/>
              <a:ea typeface="Arial"/>
              <a:cs typeface="Arial"/>
              <a:sym typeface="Arial"/>
            </a:endParaRPr>
          </a:p>
        </p:txBody>
      </p:sp>
      <p:pic>
        <p:nvPicPr>
          <p:cNvPr id="418" name="Google Shape;418;p24"/>
          <p:cNvPicPr preferRelativeResize="0"/>
          <p:nvPr/>
        </p:nvPicPr>
        <p:blipFill rotWithShape="1">
          <a:blip r:embed="rId3">
            <a:alphaModFix/>
          </a:blip>
          <a:srcRect/>
          <a:stretch/>
        </p:blipFill>
        <p:spPr>
          <a:xfrm>
            <a:off x="5258092" y="60474"/>
            <a:ext cx="6933908" cy="3832079"/>
          </a:xfrm>
          <a:prstGeom prst="rect">
            <a:avLst/>
          </a:prstGeom>
          <a:noFill/>
          <a:ln>
            <a:noFill/>
          </a:ln>
        </p:spPr>
      </p:pic>
      <p:pic>
        <p:nvPicPr>
          <p:cNvPr id="419" name="Google Shape;419;p24"/>
          <p:cNvPicPr preferRelativeResize="0"/>
          <p:nvPr/>
        </p:nvPicPr>
        <p:blipFill rotWithShape="1">
          <a:blip r:embed="rId4">
            <a:alphaModFix/>
          </a:blip>
          <a:srcRect b="29689"/>
          <a:stretch/>
        </p:blipFill>
        <p:spPr>
          <a:xfrm>
            <a:off x="5211478" y="3892553"/>
            <a:ext cx="6980522" cy="2633001"/>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p25"/>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425" name="Google Shape;425;p25"/>
          <p:cNvSpPr txBox="1"/>
          <p:nvPr/>
        </p:nvSpPr>
        <p:spPr>
          <a:xfrm>
            <a:off x="2246814" y="25483"/>
            <a:ext cx="705394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The Three Billy Goats Gruff</a:t>
            </a:r>
            <a:endParaRPr/>
          </a:p>
        </p:txBody>
      </p:sp>
      <p:sp>
        <p:nvSpPr>
          <p:cNvPr id="426" name="Google Shape;426;p25"/>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Re-write the story using your story map to remind you of the sequence. </a:t>
            </a:r>
            <a:endParaRPr sz="2000">
              <a:solidFill>
                <a:schemeClr val="dk1"/>
              </a:solidFill>
              <a:latin typeface="Arial"/>
              <a:ea typeface="Arial"/>
              <a:cs typeface="Arial"/>
              <a:sym typeface="Arial"/>
            </a:endParaRPr>
          </a:p>
        </p:txBody>
      </p:sp>
      <p:grpSp>
        <p:nvGrpSpPr>
          <p:cNvPr id="427" name="Google Shape;427;p25"/>
          <p:cNvGrpSpPr/>
          <p:nvPr/>
        </p:nvGrpSpPr>
        <p:grpSpPr>
          <a:xfrm>
            <a:off x="477228" y="4829311"/>
            <a:ext cx="11498801" cy="1609887"/>
            <a:chOff x="477228" y="4829311"/>
            <a:chExt cx="11498801" cy="1609887"/>
          </a:xfrm>
        </p:grpSpPr>
        <p:grpSp>
          <p:nvGrpSpPr>
            <p:cNvPr id="428" name="Google Shape;428;p25"/>
            <p:cNvGrpSpPr/>
            <p:nvPr/>
          </p:nvGrpSpPr>
          <p:grpSpPr>
            <a:xfrm>
              <a:off x="477228" y="4829311"/>
              <a:ext cx="11498801" cy="540327"/>
              <a:chOff x="4558937" y="2142309"/>
              <a:chExt cx="2939143" cy="1149531"/>
            </a:xfrm>
          </p:grpSpPr>
          <p:sp>
            <p:nvSpPr>
              <p:cNvPr id="429" name="Google Shape;429;p25"/>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430" name="Google Shape;430;p25"/>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431" name="Google Shape;431;p25"/>
            <p:cNvGrpSpPr/>
            <p:nvPr/>
          </p:nvGrpSpPr>
          <p:grpSpPr>
            <a:xfrm>
              <a:off x="477228" y="5364091"/>
              <a:ext cx="11498801" cy="540327"/>
              <a:chOff x="4558937" y="2142309"/>
              <a:chExt cx="2939143" cy="1149531"/>
            </a:xfrm>
          </p:grpSpPr>
          <p:sp>
            <p:nvSpPr>
              <p:cNvPr id="432" name="Google Shape;432;p25"/>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433" name="Google Shape;433;p25"/>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434" name="Google Shape;434;p25"/>
            <p:cNvGrpSpPr/>
            <p:nvPr/>
          </p:nvGrpSpPr>
          <p:grpSpPr>
            <a:xfrm>
              <a:off x="477228" y="5898871"/>
              <a:ext cx="11498801" cy="540327"/>
              <a:chOff x="4558937" y="2142309"/>
              <a:chExt cx="2939143" cy="1149531"/>
            </a:xfrm>
          </p:grpSpPr>
          <p:sp>
            <p:nvSpPr>
              <p:cNvPr id="435" name="Google Shape;435;p25"/>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436" name="Google Shape;436;p25"/>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grpSp>
        <p:nvGrpSpPr>
          <p:cNvPr id="437" name="Google Shape;437;p25"/>
          <p:cNvGrpSpPr/>
          <p:nvPr/>
        </p:nvGrpSpPr>
        <p:grpSpPr>
          <a:xfrm>
            <a:off x="477227" y="3329010"/>
            <a:ext cx="11498801" cy="1609887"/>
            <a:chOff x="477228" y="4829311"/>
            <a:chExt cx="11498801" cy="1609887"/>
          </a:xfrm>
        </p:grpSpPr>
        <p:grpSp>
          <p:nvGrpSpPr>
            <p:cNvPr id="438" name="Google Shape;438;p25"/>
            <p:cNvGrpSpPr/>
            <p:nvPr/>
          </p:nvGrpSpPr>
          <p:grpSpPr>
            <a:xfrm>
              <a:off x="477228" y="4829311"/>
              <a:ext cx="11498801" cy="540327"/>
              <a:chOff x="4558937" y="2142309"/>
              <a:chExt cx="2939143" cy="1149531"/>
            </a:xfrm>
          </p:grpSpPr>
          <p:sp>
            <p:nvSpPr>
              <p:cNvPr id="439" name="Google Shape;439;p25"/>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440" name="Google Shape;440;p25"/>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441" name="Google Shape;441;p25"/>
            <p:cNvGrpSpPr/>
            <p:nvPr/>
          </p:nvGrpSpPr>
          <p:grpSpPr>
            <a:xfrm>
              <a:off x="477228" y="5364091"/>
              <a:ext cx="11498801" cy="540327"/>
              <a:chOff x="4558937" y="2142309"/>
              <a:chExt cx="2939143" cy="1149531"/>
            </a:xfrm>
          </p:grpSpPr>
          <p:sp>
            <p:nvSpPr>
              <p:cNvPr id="442" name="Google Shape;442;p25"/>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443" name="Google Shape;443;p25"/>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444" name="Google Shape;444;p25"/>
            <p:cNvGrpSpPr/>
            <p:nvPr/>
          </p:nvGrpSpPr>
          <p:grpSpPr>
            <a:xfrm>
              <a:off x="477228" y="5898871"/>
              <a:ext cx="11498801" cy="540327"/>
              <a:chOff x="4558937" y="2142309"/>
              <a:chExt cx="2939143" cy="1149531"/>
            </a:xfrm>
          </p:grpSpPr>
          <p:sp>
            <p:nvSpPr>
              <p:cNvPr id="445" name="Google Shape;445;p25"/>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446" name="Google Shape;446;p25"/>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447" name="Google Shape;447;p25"/>
          <p:cNvPicPr preferRelativeResize="0"/>
          <p:nvPr/>
        </p:nvPicPr>
        <p:blipFill rotWithShape="1">
          <a:blip r:embed="rId3">
            <a:alphaModFix/>
          </a:blip>
          <a:srcRect/>
          <a:stretch/>
        </p:blipFill>
        <p:spPr>
          <a:xfrm>
            <a:off x="1497463" y="1427441"/>
            <a:ext cx="9458325" cy="147637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g754110fa56_0_9"/>
          <p:cNvSpPr txBox="1">
            <a:spLocks noGrp="1"/>
          </p:cNvSpPr>
          <p:nvPr>
            <p:ph type="ctrTitle"/>
          </p:nvPr>
        </p:nvSpPr>
        <p:spPr>
          <a:xfrm>
            <a:off x="1552135" y="248194"/>
            <a:ext cx="10256700" cy="691950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453" name="Google Shape;453;g754110fa56_0_9"/>
          <p:cNvSpPr txBox="1"/>
          <p:nvPr/>
        </p:nvSpPr>
        <p:spPr>
          <a:xfrm>
            <a:off x="2207625" y="248194"/>
            <a:ext cx="8752200" cy="7695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4400">
                <a:solidFill>
                  <a:srgbClr val="FF0000"/>
                </a:solidFill>
              </a:rPr>
              <a:t>Goldilocks and the</a:t>
            </a:r>
            <a:r>
              <a:rPr lang="en-GB" sz="4400">
                <a:solidFill>
                  <a:srgbClr val="FF0000"/>
                </a:solidFill>
                <a:latin typeface="Arial"/>
                <a:ea typeface="Arial"/>
                <a:cs typeface="Arial"/>
                <a:sym typeface="Arial"/>
              </a:rPr>
              <a:t> Three Bears</a:t>
            </a:r>
            <a:endParaRPr sz="4400">
              <a:solidFill>
                <a:srgbClr val="FF0000"/>
              </a:solidFill>
              <a:latin typeface="Arial"/>
              <a:ea typeface="Arial"/>
              <a:cs typeface="Arial"/>
              <a:sym typeface="Arial"/>
            </a:endParaRPr>
          </a:p>
        </p:txBody>
      </p:sp>
      <p:sp>
        <p:nvSpPr>
          <p:cNvPr id="454" name="Google Shape;454;g754110fa56_0_9"/>
          <p:cNvSpPr txBox="1"/>
          <p:nvPr/>
        </p:nvSpPr>
        <p:spPr>
          <a:xfrm>
            <a:off x="508113" y="1017635"/>
            <a:ext cx="11613000" cy="584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200" dirty="0">
                <a:solidFill>
                  <a:srgbClr val="7030A0"/>
                </a:solidFill>
              </a:rPr>
              <a:t>To support their writing, children need to be really familiar with the story.  Read the story, re-read the story, read the story again….you get the idea!</a:t>
            </a:r>
            <a:endParaRPr sz="3200" dirty="0">
              <a:solidFill>
                <a:srgbClr val="7030A0"/>
              </a:solidFill>
            </a:endParaRPr>
          </a:p>
          <a:p>
            <a:pPr marL="0" marR="0" lvl="0" indent="0" algn="l" rtl="0">
              <a:spcBef>
                <a:spcPts val="0"/>
              </a:spcBef>
              <a:spcAft>
                <a:spcPts val="0"/>
              </a:spcAft>
              <a:buNone/>
            </a:pPr>
            <a:endParaRPr sz="1800" dirty="0">
              <a:solidFill>
                <a:srgbClr val="7030A0"/>
              </a:solidFill>
            </a:endParaRPr>
          </a:p>
          <a:p>
            <a:pPr marL="0" marR="0" lvl="0" indent="0" algn="l" rtl="0">
              <a:spcBef>
                <a:spcPts val="0"/>
              </a:spcBef>
              <a:spcAft>
                <a:spcPts val="0"/>
              </a:spcAft>
              <a:buNone/>
            </a:pPr>
            <a:endParaRPr sz="300" dirty="0">
              <a:solidFill>
                <a:srgbClr val="7030A0"/>
              </a:solidFill>
            </a:endParaRPr>
          </a:p>
          <a:p>
            <a:pPr marL="0" marR="0" lvl="0" indent="0" algn="l" rtl="0">
              <a:spcBef>
                <a:spcPts val="0"/>
              </a:spcBef>
              <a:spcAft>
                <a:spcPts val="0"/>
              </a:spcAft>
              <a:buNone/>
            </a:pPr>
            <a:r>
              <a:rPr lang="en-GB" sz="3200" dirty="0">
                <a:solidFill>
                  <a:srgbClr val="7030A0"/>
                </a:solidFill>
              </a:rPr>
              <a:t>Practice telling the story throughout the day, while you are cooking dinner, while they are in the bath, when you go for a walk.</a:t>
            </a:r>
            <a:endParaRPr sz="3200" dirty="0">
              <a:solidFill>
                <a:srgbClr val="7030A0"/>
              </a:solidFill>
            </a:endParaRPr>
          </a:p>
          <a:p>
            <a:pPr marL="0" marR="0" lvl="0" indent="0" algn="l" rtl="0">
              <a:spcBef>
                <a:spcPts val="0"/>
              </a:spcBef>
              <a:spcAft>
                <a:spcPts val="0"/>
              </a:spcAft>
              <a:buNone/>
            </a:pPr>
            <a:endParaRPr sz="1800" dirty="0">
              <a:solidFill>
                <a:srgbClr val="7030A0"/>
              </a:solidFill>
            </a:endParaRPr>
          </a:p>
          <a:p>
            <a:pPr marL="0" marR="0" lvl="0" indent="0" algn="l" rtl="0">
              <a:spcBef>
                <a:spcPts val="0"/>
              </a:spcBef>
              <a:spcAft>
                <a:spcPts val="0"/>
              </a:spcAft>
              <a:buNone/>
            </a:pPr>
            <a:r>
              <a:rPr lang="en-GB" sz="3200" dirty="0">
                <a:solidFill>
                  <a:srgbClr val="7030A0"/>
                </a:solidFill>
              </a:rPr>
              <a:t>Try singing parts of the story or take it in turns to say the next line of the story. Say a line of the story with a word missing - who can guess what is missing …..</a:t>
            </a:r>
            <a:endParaRPr sz="3200" dirty="0">
              <a:solidFill>
                <a:srgbClr val="7030A0"/>
              </a:solidFill>
            </a:endParaRPr>
          </a:p>
          <a:p>
            <a:pPr marL="0" marR="0" lvl="0" indent="0" algn="l" rtl="0">
              <a:spcBef>
                <a:spcPts val="0"/>
              </a:spcBef>
              <a:spcAft>
                <a:spcPts val="0"/>
              </a:spcAft>
              <a:buNone/>
            </a:pPr>
            <a:endParaRPr sz="1800" dirty="0">
              <a:solidFill>
                <a:srgbClr val="7030A0"/>
              </a:solidFill>
            </a:endParaRPr>
          </a:p>
          <a:p>
            <a:pPr marL="0" marR="0" lvl="0" indent="0" algn="l" rtl="0">
              <a:spcBef>
                <a:spcPts val="0"/>
              </a:spcBef>
              <a:spcAft>
                <a:spcPts val="0"/>
              </a:spcAft>
              <a:buNone/>
            </a:pPr>
            <a:r>
              <a:rPr lang="en-GB" sz="3200" dirty="0">
                <a:solidFill>
                  <a:srgbClr val="7030A0"/>
                </a:solidFill>
              </a:rPr>
              <a:t>If you </a:t>
            </a:r>
            <a:r>
              <a:rPr lang="en-GB" sz="3200" dirty="0" smtClean="0">
                <a:solidFill>
                  <a:srgbClr val="7030A0"/>
                </a:solidFill>
              </a:rPr>
              <a:t>are fed up of </a:t>
            </a:r>
            <a:r>
              <a:rPr lang="en-GB" sz="3200" dirty="0">
                <a:solidFill>
                  <a:srgbClr val="7030A0"/>
                </a:solidFill>
              </a:rPr>
              <a:t>the story, then you are doing it well</a:t>
            </a:r>
            <a:r>
              <a:rPr lang="en-GB" sz="3200" dirty="0" smtClean="0">
                <a:solidFill>
                  <a:srgbClr val="7030A0"/>
                </a:solidFill>
              </a:rPr>
              <a:t>! </a:t>
            </a:r>
            <a:r>
              <a:rPr lang="en-GB" sz="3200" dirty="0" smtClean="0">
                <a:solidFill>
                  <a:srgbClr val="7030A0"/>
                </a:solidFill>
                <a:sym typeface="Wingdings" panose="05000000000000000000" pitchFamily="2" charset="2"/>
              </a:rPr>
              <a:t> </a:t>
            </a:r>
            <a:endParaRPr sz="3200" dirty="0">
              <a:solidFill>
                <a:srgbClr val="7030A0"/>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Google Shape;459;p26"/>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460" name="Google Shape;460;p26"/>
          <p:cNvSpPr txBox="1"/>
          <p:nvPr/>
        </p:nvSpPr>
        <p:spPr>
          <a:xfrm>
            <a:off x="418011" y="704165"/>
            <a:ext cx="11218648" cy="16312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u="sng">
                <a:solidFill>
                  <a:srgbClr val="0070C0"/>
                </a:solidFill>
                <a:latin typeface="Arial"/>
                <a:ea typeface="Arial"/>
                <a:cs typeface="Arial"/>
                <a:sym typeface="Arial"/>
              </a:rPr>
              <a:t>Differentiated activities to choose from:</a:t>
            </a:r>
            <a:br>
              <a:rPr lang="en-GB" sz="2000" b="1" u="sng">
                <a:solidFill>
                  <a:srgbClr val="0070C0"/>
                </a:solidFill>
                <a:latin typeface="Arial"/>
                <a:ea typeface="Arial"/>
                <a:cs typeface="Arial"/>
                <a:sym typeface="Arial"/>
              </a:rPr>
            </a:br>
            <a:r>
              <a:rPr lang="en-GB" sz="2000">
                <a:solidFill>
                  <a:srgbClr val="0070C0"/>
                </a:solidFill>
                <a:latin typeface="Arial"/>
                <a:ea typeface="Arial"/>
                <a:cs typeface="Arial"/>
                <a:sym typeface="Arial"/>
              </a:rPr>
              <a:t> By now you will have got a better understanding of your child’s ability and at what level they are working at. Here are some suggestions you can try, starting with easier activities getting more and more complex. Please focus on the activity that suits your child’s ability best. (Please do not feel like you need to complete every slide- they are simply suggestions for you to try). ☺ </a:t>
            </a:r>
            <a:endParaRPr sz="2000">
              <a:solidFill>
                <a:srgbClr val="0070C0"/>
              </a:solidFill>
              <a:latin typeface="Arial"/>
              <a:ea typeface="Arial"/>
              <a:cs typeface="Arial"/>
              <a:sym typeface="Arial"/>
            </a:endParaRPr>
          </a:p>
        </p:txBody>
      </p:sp>
      <p:sp>
        <p:nvSpPr>
          <p:cNvPr id="461" name="Google Shape;461;p26"/>
          <p:cNvSpPr txBox="1"/>
          <p:nvPr/>
        </p:nvSpPr>
        <p:spPr>
          <a:xfrm>
            <a:off x="1932436" y="2783893"/>
            <a:ext cx="10437222"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sp>
        <p:nvSpPr>
          <p:cNvPr id="462" name="Google Shape;462;p26"/>
          <p:cNvSpPr txBox="1"/>
          <p:nvPr/>
        </p:nvSpPr>
        <p:spPr>
          <a:xfrm>
            <a:off x="5029200" y="3432408"/>
            <a:ext cx="6607459"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Arial"/>
                <a:ea typeface="Arial"/>
                <a:cs typeface="Arial"/>
                <a:sym typeface="Arial"/>
              </a:rPr>
              <a:t>Write simple sentences to describe what is happening in each picture throughout the story. </a:t>
            </a:r>
            <a:endParaRPr sz="3200">
              <a:solidFill>
                <a:schemeClr val="dk1"/>
              </a:solidFill>
              <a:latin typeface="Arial"/>
              <a:ea typeface="Arial"/>
              <a:cs typeface="Arial"/>
              <a:sym typeface="Arial"/>
            </a:endParaRPr>
          </a:p>
        </p:txBody>
      </p:sp>
      <p:sp>
        <p:nvSpPr>
          <p:cNvPr id="463" name="Google Shape;463;p26"/>
          <p:cNvSpPr txBox="1"/>
          <p:nvPr/>
        </p:nvSpPr>
        <p:spPr>
          <a:xfrm>
            <a:off x="1325626" y="5025508"/>
            <a:ext cx="4237332"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Re-write the story. </a:t>
            </a:r>
            <a:endParaRPr sz="3200">
              <a:solidFill>
                <a:srgbClr val="7030A0"/>
              </a:solidFill>
              <a:latin typeface="Arial"/>
              <a:ea typeface="Arial"/>
              <a:cs typeface="Arial"/>
              <a:sym typeface="Arial"/>
            </a:endParaRPr>
          </a:p>
        </p:txBody>
      </p:sp>
      <p:sp>
        <p:nvSpPr>
          <p:cNvPr id="464" name="Google Shape;464;p26"/>
          <p:cNvSpPr txBox="1"/>
          <p:nvPr/>
        </p:nvSpPr>
        <p:spPr>
          <a:xfrm>
            <a:off x="5725071" y="5540700"/>
            <a:ext cx="7085901" cy="10772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Re-write the story but change the characters to make it your own!</a:t>
            </a:r>
            <a:endParaRPr sz="3200">
              <a:solidFill>
                <a:srgbClr val="7030A0"/>
              </a:solidFill>
              <a:latin typeface="Arial"/>
              <a:ea typeface="Arial"/>
              <a:cs typeface="Arial"/>
              <a:sym typeface="Arial"/>
            </a:endParaRPr>
          </a:p>
        </p:txBody>
      </p:sp>
      <p:sp>
        <p:nvSpPr>
          <p:cNvPr id="465" name="Google Shape;465;p26"/>
          <p:cNvSpPr txBox="1"/>
          <p:nvPr/>
        </p:nvSpPr>
        <p:spPr>
          <a:xfrm>
            <a:off x="0" y="2236859"/>
            <a:ext cx="5485054"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Arial"/>
                <a:ea typeface="Arial"/>
                <a:cs typeface="Arial"/>
                <a:sym typeface="Arial"/>
              </a:rPr>
              <a:t>Home Learning Challenge</a:t>
            </a:r>
            <a:endParaRPr sz="3200">
              <a:solidFill>
                <a:schemeClr val="dk1"/>
              </a:solidFill>
              <a:latin typeface="Arial"/>
              <a:ea typeface="Arial"/>
              <a:cs typeface="Arial"/>
              <a:sym typeface="Arial"/>
            </a:endParaRPr>
          </a:p>
        </p:txBody>
      </p:sp>
      <p:sp>
        <p:nvSpPr>
          <p:cNvPr id="466" name="Google Shape;466;p26"/>
          <p:cNvSpPr/>
          <p:nvPr/>
        </p:nvSpPr>
        <p:spPr>
          <a:xfrm>
            <a:off x="549985" y="4898571"/>
            <a:ext cx="677924" cy="642129"/>
          </a:xfrm>
          <a:prstGeom prst="star5">
            <a:avLst>
              <a:gd name="adj" fmla="val 19098"/>
              <a:gd name="hf" fmla="val 105146"/>
              <a:gd name="vf" fmla="val 110557"/>
            </a:avLst>
          </a:prstGeom>
          <a:solidFill>
            <a:srgbClr val="FFFF00"/>
          </a:solidFill>
          <a:ln w="571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67" name="Google Shape;467;p26"/>
          <p:cNvSpPr/>
          <p:nvPr/>
        </p:nvSpPr>
        <p:spPr>
          <a:xfrm>
            <a:off x="4885034" y="5937913"/>
            <a:ext cx="677924" cy="642129"/>
          </a:xfrm>
          <a:prstGeom prst="star5">
            <a:avLst>
              <a:gd name="adj" fmla="val 19098"/>
              <a:gd name="hf" fmla="val 105146"/>
              <a:gd name="vf" fmla="val 110557"/>
            </a:avLst>
          </a:prstGeom>
          <a:solidFill>
            <a:srgbClr val="FFFF00"/>
          </a:solidFill>
          <a:ln w="571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68" name="Google Shape;468;p26"/>
          <p:cNvSpPr/>
          <p:nvPr/>
        </p:nvSpPr>
        <p:spPr>
          <a:xfrm>
            <a:off x="4017393" y="5964280"/>
            <a:ext cx="677924" cy="642129"/>
          </a:xfrm>
          <a:prstGeom prst="star5">
            <a:avLst>
              <a:gd name="adj" fmla="val 19098"/>
              <a:gd name="hf" fmla="val 105146"/>
              <a:gd name="vf" fmla="val 110557"/>
            </a:avLst>
          </a:prstGeom>
          <a:solidFill>
            <a:srgbClr val="FFFF00"/>
          </a:solidFill>
          <a:ln w="571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69" name="Google Shape;469;p26"/>
          <p:cNvSpPr txBox="1"/>
          <p:nvPr/>
        </p:nvSpPr>
        <p:spPr>
          <a:xfrm>
            <a:off x="1227909" y="65224"/>
            <a:ext cx="11482250"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Week 4: Goldilocks and the Three Bears </a:t>
            </a:r>
            <a:endParaRPr sz="4400">
              <a:solidFill>
                <a:srgbClr val="FF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73"/>
        <p:cNvGrpSpPr/>
        <p:nvPr/>
      </p:nvGrpSpPr>
      <p:grpSpPr>
        <a:xfrm>
          <a:off x="0" y="0"/>
          <a:ext cx="0" cy="0"/>
          <a:chOff x="0" y="0"/>
          <a:chExt cx="0" cy="0"/>
        </a:xfrm>
      </p:grpSpPr>
      <p:sp>
        <p:nvSpPr>
          <p:cNvPr id="474" name="Google Shape;474;p27"/>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475" name="Google Shape;475;p27"/>
          <p:cNvSpPr txBox="1"/>
          <p:nvPr/>
        </p:nvSpPr>
        <p:spPr>
          <a:xfrm>
            <a:off x="2207625" y="248194"/>
            <a:ext cx="875211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476" name="Google Shape;476;p27"/>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Home learning challenge…</a:t>
            </a:r>
            <a:endParaRPr sz="3200">
              <a:solidFill>
                <a:srgbClr val="7030A0"/>
              </a:solidFill>
              <a:latin typeface="Arial"/>
              <a:ea typeface="Arial"/>
              <a:cs typeface="Arial"/>
              <a:sym typeface="Arial"/>
            </a:endParaRPr>
          </a:p>
        </p:txBody>
      </p:sp>
      <p:pic>
        <p:nvPicPr>
          <p:cNvPr id="477" name="Google Shape;477;p27"/>
          <p:cNvPicPr preferRelativeResize="0"/>
          <p:nvPr/>
        </p:nvPicPr>
        <p:blipFill rotWithShape="1">
          <a:blip r:embed="rId3">
            <a:alphaModFix/>
          </a:blip>
          <a:srcRect/>
          <a:stretch/>
        </p:blipFill>
        <p:spPr>
          <a:xfrm>
            <a:off x="296772" y="1787076"/>
            <a:ext cx="4048125" cy="4648200"/>
          </a:xfrm>
          <a:prstGeom prst="rect">
            <a:avLst/>
          </a:prstGeom>
          <a:noFill/>
          <a:ln>
            <a:noFill/>
          </a:ln>
        </p:spPr>
      </p:pic>
      <p:pic>
        <p:nvPicPr>
          <p:cNvPr id="478" name="Google Shape;478;p27"/>
          <p:cNvPicPr preferRelativeResize="0"/>
          <p:nvPr/>
        </p:nvPicPr>
        <p:blipFill rotWithShape="1">
          <a:blip r:embed="rId4">
            <a:alphaModFix/>
          </a:blip>
          <a:srcRect/>
          <a:stretch/>
        </p:blipFill>
        <p:spPr>
          <a:xfrm>
            <a:off x="4869997" y="2134738"/>
            <a:ext cx="4933950" cy="3952875"/>
          </a:xfrm>
          <a:prstGeom prst="rect">
            <a:avLst/>
          </a:prstGeom>
          <a:noFill/>
          <a:ln>
            <a:noFill/>
          </a:ln>
        </p:spPr>
      </p:pic>
      <p:pic>
        <p:nvPicPr>
          <p:cNvPr id="479" name="Google Shape;479;p27"/>
          <p:cNvPicPr preferRelativeResize="0"/>
          <p:nvPr/>
        </p:nvPicPr>
        <p:blipFill rotWithShape="1">
          <a:blip r:embed="rId5">
            <a:alphaModFix/>
          </a:blip>
          <a:srcRect/>
          <a:stretch/>
        </p:blipFill>
        <p:spPr>
          <a:xfrm>
            <a:off x="10704832" y="6087613"/>
            <a:ext cx="962025" cy="5715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28"/>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485" name="Google Shape;485;p28"/>
          <p:cNvSpPr txBox="1"/>
          <p:nvPr/>
        </p:nvSpPr>
        <p:spPr>
          <a:xfrm>
            <a:off x="2207625" y="248194"/>
            <a:ext cx="875211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486" name="Google Shape;486;p28"/>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Home learning challenge…</a:t>
            </a:r>
            <a:endParaRPr sz="3200">
              <a:solidFill>
                <a:srgbClr val="7030A0"/>
              </a:solidFill>
              <a:latin typeface="Arial"/>
              <a:ea typeface="Arial"/>
              <a:cs typeface="Arial"/>
              <a:sym typeface="Arial"/>
            </a:endParaRPr>
          </a:p>
        </p:txBody>
      </p:sp>
      <p:pic>
        <p:nvPicPr>
          <p:cNvPr id="487" name="Google Shape;487;p28"/>
          <p:cNvPicPr preferRelativeResize="0"/>
          <p:nvPr/>
        </p:nvPicPr>
        <p:blipFill rotWithShape="1">
          <a:blip r:embed="rId3">
            <a:alphaModFix/>
          </a:blip>
          <a:srcRect/>
          <a:stretch/>
        </p:blipFill>
        <p:spPr>
          <a:xfrm>
            <a:off x="267107" y="1602410"/>
            <a:ext cx="3114675" cy="3200400"/>
          </a:xfrm>
          <a:prstGeom prst="rect">
            <a:avLst/>
          </a:prstGeom>
          <a:noFill/>
          <a:ln>
            <a:noFill/>
          </a:ln>
        </p:spPr>
      </p:pic>
      <p:pic>
        <p:nvPicPr>
          <p:cNvPr id="488" name="Google Shape;488;p28"/>
          <p:cNvPicPr preferRelativeResize="0"/>
          <p:nvPr/>
        </p:nvPicPr>
        <p:blipFill rotWithShape="1">
          <a:blip r:embed="rId4">
            <a:alphaModFix/>
          </a:blip>
          <a:srcRect/>
          <a:stretch/>
        </p:blipFill>
        <p:spPr>
          <a:xfrm>
            <a:off x="3381782" y="3071936"/>
            <a:ext cx="3368585" cy="3518670"/>
          </a:xfrm>
          <a:prstGeom prst="rect">
            <a:avLst/>
          </a:prstGeom>
          <a:noFill/>
          <a:ln>
            <a:noFill/>
          </a:ln>
        </p:spPr>
      </p:pic>
      <p:pic>
        <p:nvPicPr>
          <p:cNvPr id="489" name="Google Shape;489;p28"/>
          <p:cNvPicPr preferRelativeResize="0"/>
          <p:nvPr/>
        </p:nvPicPr>
        <p:blipFill rotWithShape="1">
          <a:blip r:embed="rId5">
            <a:alphaModFix/>
          </a:blip>
          <a:srcRect/>
          <a:stretch/>
        </p:blipFill>
        <p:spPr>
          <a:xfrm>
            <a:off x="6680477" y="1146782"/>
            <a:ext cx="2654481" cy="2532436"/>
          </a:xfrm>
          <a:prstGeom prst="rect">
            <a:avLst/>
          </a:prstGeom>
          <a:noFill/>
          <a:ln>
            <a:noFill/>
          </a:ln>
        </p:spPr>
      </p:pic>
      <p:pic>
        <p:nvPicPr>
          <p:cNvPr id="490" name="Google Shape;490;p28"/>
          <p:cNvPicPr preferRelativeResize="0"/>
          <p:nvPr/>
        </p:nvPicPr>
        <p:blipFill rotWithShape="1">
          <a:blip r:embed="rId6">
            <a:alphaModFix/>
          </a:blip>
          <a:srcRect/>
          <a:stretch/>
        </p:blipFill>
        <p:spPr>
          <a:xfrm>
            <a:off x="7609046" y="3679218"/>
            <a:ext cx="3341096" cy="2885862"/>
          </a:xfrm>
          <a:prstGeom prst="rect">
            <a:avLst/>
          </a:prstGeom>
          <a:noFill/>
          <a:ln>
            <a:noFill/>
          </a:ln>
        </p:spPr>
      </p:pic>
      <p:pic>
        <p:nvPicPr>
          <p:cNvPr id="491" name="Google Shape;491;p28"/>
          <p:cNvPicPr preferRelativeResize="0"/>
          <p:nvPr/>
        </p:nvPicPr>
        <p:blipFill rotWithShape="1">
          <a:blip r:embed="rId7">
            <a:alphaModFix/>
          </a:blip>
          <a:srcRect/>
          <a:stretch/>
        </p:blipFill>
        <p:spPr>
          <a:xfrm>
            <a:off x="11062198" y="6160770"/>
            <a:ext cx="962025" cy="5715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sp>
        <p:nvSpPr>
          <p:cNvPr id="496" name="Google Shape;496;p29"/>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497" name="Google Shape;497;p29"/>
          <p:cNvSpPr txBox="1"/>
          <p:nvPr/>
        </p:nvSpPr>
        <p:spPr>
          <a:xfrm>
            <a:off x="2207625" y="248194"/>
            <a:ext cx="875211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498" name="Google Shape;498;p29"/>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grpSp>
        <p:nvGrpSpPr>
          <p:cNvPr id="499" name="Google Shape;499;p29"/>
          <p:cNvGrpSpPr/>
          <p:nvPr/>
        </p:nvGrpSpPr>
        <p:grpSpPr>
          <a:xfrm>
            <a:off x="2501537" y="1926770"/>
            <a:ext cx="2939143" cy="1149531"/>
            <a:chOff x="4558937" y="2142309"/>
            <a:chExt cx="2939143" cy="1149531"/>
          </a:xfrm>
        </p:grpSpPr>
        <p:sp>
          <p:nvSpPr>
            <p:cNvPr id="500" name="Google Shape;500;p2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501" name="Google Shape;501;p2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502" name="Google Shape;502;p29"/>
          <p:cNvGrpSpPr/>
          <p:nvPr/>
        </p:nvGrpSpPr>
        <p:grpSpPr>
          <a:xfrm>
            <a:off x="5764848" y="3277697"/>
            <a:ext cx="2726009" cy="850165"/>
            <a:chOff x="4558937" y="2142309"/>
            <a:chExt cx="2939143" cy="1149531"/>
          </a:xfrm>
        </p:grpSpPr>
        <p:sp>
          <p:nvSpPr>
            <p:cNvPr id="503" name="Google Shape;503;p2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504" name="Google Shape;504;p2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pic>
        <p:nvPicPr>
          <p:cNvPr id="505" name="Google Shape;505;p29"/>
          <p:cNvPicPr preferRelativeResize="0"/>
          <p:nvPr/>
        </p:nvPicPr>
        <p:blipFill rotWithShape="1">
          <a:blip r:embed="rId3">
            <a:alphaModFix/>
          </a:blip>
          <a:srcRect/>
          <a:stretch/>
        </p:blipFill>
        <p:spPr>
          <a:xfrm>
            <a:off x="874038" y="1818320"/>
            <a:ext cx="1228725" cy="2124075"/>
          </a:xfrm>
          <a:prstGeom prst="rect">
            <a:avLst/>
          </a:prstGeom>
          <a:noFill/>
          <a:ln>
            <a:noFill/>
          </a:ln>
        </p:spPr>
      </p:pic>
      <p:pic>
        <p:nvPicPr>
          <p:cNvPr id="506" name="Google Shape;506;p29"/>
          <p:cNvPicPr preferRelativeResize="0"/>
          <p:nvPr/>
        </p:nvPicPr>
        <p:blipFill rotWithShape="1">
          <a:blip r:embed="rId4">
            <a:alphaModFix/>
          </a:blip>
          <a:srcRect/>
          <a:stretch/>
        </p:blipFill>
        <p:spPr>
          <a:xfrm>
            <a:off x="3265536" y="3176397"/>
            <a:ext cx="2333625" cy="3352800"/>
          </a:xfrm>
          <a:prstGeom prst="rect">
            <a:avLst/>
          </a:prstGeom>
          <a:noFill/>
          <a:ln>
            <a:noFill/>
          </a:ln>
        </p:spPr>
      </p:pic>
      <p:grpSp>
        <p:nvGrpSpPr>
          <p:cNvPr id="507" name="Google Shape;507;p29"/>
          <p:cNvGrpSpPr/>
          <p:nvPr/>
        </p:nvGrpSpPr>
        <p:grpSpPr>
          <a:xfrm>
            <a:off x="5764847" y="4427714"/>
            <a:ext cx="2726009" cy="850165"/>
            <a:chOff x="4558937" y="2142309"/>
            <a:chExt cx="2939143" cy="1149531"/>
          </a:xfrm>
        </p:grpSpPr>
        <p:sp>
          <p:nvSpPr>
            <p:cNvPr id="508" name="Google Shape;508;p2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509" name="Google Shape;509;p2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510" name="Google Shape;510;p29"/>
          <p:cNvGrpSpPr/>
          <p:nvPr/>
        </p:nvGrpSpPr>
        <p:grpSpPr>
          <a:xfrm>
            <a:off x="5764846" y="5548385"/>
            <a:ext cx="2726009" cy="850165"/>
            <a:chOff x="4558937" y="2142309"/>
            <a:chExt cx="2939143" cy="1149531"/>
          </a:xfrm>
        </p:grpSpPr>
        <p:sp>
          <p:nvSpPr>
            <p:cNvPr id="511" name="Google Shape;511;p2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512" name="Google Shape;512;p2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sp>
        <p:nvSpPr>
          <p:cNvPr id="513" name="Google Shape;513;p29"/>
          <p:cNvSpPr txBox="1"/>
          <p:nvPr/>
        </p:nvSpPr>
        <p:spPr>
          <a:xfrm>
            <a:off x="8656544" y="3377641"/>
            <a:ext cx="1792478"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800">
                <a:solidFill>
                  <a:srgbClr val="A5A5A5"/>
                </a:solidFill>
                <a:latin typeface="Arial"/>
                <a:ea typeface="Arial"/>
                <a:cs typeface="Arial"/>
                <a:sym typeface="Arial"/>
              </a:rPr>
              <a:t>bear</a:t>
            </a:r>
            <a:endParaRPr sz="4800">
              <a:solidFill>
                <a:srgbClr val="A5A5A5"/>
              </a:solidFill>
              <a:latin typeface="Arial"/>
              <a:ea typeface="Arial"/>
              <a:cs typeface="Arial"/>
              <a:sym typeface="Arial"/>
            </a:endParaRPr>
          </a:p>
        </p:txBody>
      </p:sp>
      <p:sp>
        <p:nvSpPr>
          <p:cNvPr id="514" name="Google Shape;514;p29"/>
          <p:cNvSpPr txBox="1"/>
          <p:nvPr/>
        </p:nvSpPr>
        <p:spPr>
          <a:xfrm>
            <a:off x="8612012" y="4480794"/>
            <a:ext cx="1792478"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800">
                <a:solidFill>
                  <a:srgbClr val="A5A5A5"/>
                </a:solidFill>
                <a:latin typeface="Arial"/>
                <a:ea typeface="Arial"/>
                <a:cs typeface="Arial"/>
                <a:sym typeface="Arial"/>
              </a:rPr>
              <a:t>bear</a:t>
            </a:r>
            <a:endParaRPr sz="4800">
              <a:solidFill>
                <a:srgbClr val="A5A5A5"/>
              </a:solidFill>
              <a:latin typeface="Arial"/>
              <a:ea typeface="Arial"/>
              <a:cs typeface="Arial"/>
              <a:sym typeface="Arial"/>
            </a:endParaRPr>
          </a:p>
        </p:txBody>
      </p:sp>
      <p:sp>
        <p:nvSpPr>
          <p:cNvPr id="515" name="Google Shape;515;p29"/>
          <p:cNvSpPr txBox="1"/>
          <p:nvPr/>
        </p:nvSpPr>
        <p:spPr>
          <a:xfrm>
            <a:off x="8490855" y="5629161"/>
            <a:ext cx="1792478"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800">
                <a:solidFill>
                  <a:srgbClr val="A5A5A5"/>
                </a:solidFill>
                <a:latin typeface="Arial"/>
                <a:ea typeface="Arial"/>
                <a:cs typeface="Arial"/>
                <a:sym typeface="Arial"/>
              </a:rPr>
              <a:t>bear</a:t>
            </a:r>
            <a:endParaRPr sz="4800">
              <a:solidFill>
                <a:srgbClr val="A5A5A5"/>
              </a:solidFill>
              <a:latin typeface="Arial"/>
              <a:ea typeface="Arial"/>
              <a:cs typeface="Arial"/>
              <a:sym typeface="Arial"/>
            </a:endParaRPr>
          </a:p>
        </p:txBody>
      </p:sp>
      <p:cxnSp>
        <p:nvCxnSpPr>
          <p:cNvPr id="516" name="Google Shape;516;p29"/>
          <p:cNvCxnSpPr/>
          <p:nvPr/>
        </p:nvCxnSpPr>
        <p:spPr>
          <a:xfrm rot="10800000">
            <a:off x="4545874" y="3487783"/>
            <a:ext cx="1218972" cy="39188"/>
          </a:xfrm>
          <a:prstGeom prst="straightConnector1">
            <a:avLst/>
          </a:prstGeom>
          <a:noFill/>
          <a:ln w="57150" cap="flat" cmpd="sng">
            <a:solidFill>
              <a:schemeClr val="dk1"/>
            </a:solidFill>
            <a:prstDash val="solid"/>
            <a:miter lim="800000"/>
            <a:headEnd type="none" w="sm" len="sm"/>
            <a:tailEnd type="triangle" w="med" len="med"/>
          </a:ln>
        </p:spPr>
      </p:cxnSp>
      <p:cxnSp>
        <p:nvCxnSpPr>
          <p:cNvPr id="517" name="Google Shape;517;p29"/>
          <p:cNvCxnSpPr/>
          <p:nvPr/>
        </p:nvCxnSpPr>
        <p:spPr>
          <a:xfrm rot="10800000">
            <a:off x="5155360" y="4480794"/>
            <a:ext cx="678095" cy="177288"/>
          </a:xfrm>
          <a:prstGeom prst="straightConnector1">
            <a:avLst/>
          </a:prstGeom>
          <a:noFill/>
          <a:ln w="57150" cap="flat" cmpd="sng">
            <a:solidFill>
              <a:schemeClr val="dk1"/>
            </a:solidFill>
            <a:prstDash val="solid"/>
            <a:miter lim="800000"/>
            <a:headEnd type="none" w="sm" len="sm"/>
            <a:tailEnd type="triangle" w="med" len="med"/>
          </a:ln>
        </p:spPr>
      </p:cxnSp>
      <p:cxnSp>
        <p:nvCxnSpPr>
          <p:cNvPr id="518" name="Google Shape;518;p29"/>
          <p:cNvCxnSpPr/>
          <p:nvPr/>
        </p:nvCxnSpPr>
        <p:spPr>
          <a:xfrm rot="10800000">
            <a:off x="4545875" y="5223147"/>
            <a:ext cx="1287580" cy="601032"/>
          </a:xfrm>
          <a:prstGeom prst="straightConnector1">
            <a:avLst/>
          </a:prstGeom>
          <a:noFill/>
          <a:ln w="57150" cap="flat" cmpd="sng">
            <a:solidFill>
              <a:schemeClr val="dk1"/>
            </a:solidFill>
            <a:prstDash val="solid"/>
            <a:miter lim="800000"/>
            <a:headEnd type="none" w="sm" len="sm"/>
            <a:tailEnd type="triangle" w="med" len="med"/>
          </a:ln>
        </p:spPr>
      </p:cxn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30"/>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524" name="Google Shape;524;p30"/>
          <p:cNvSpPr txBox="1"/>
          <p:nvPr/>
        </p:nvSpPr>
        <p:spPr>
          <a:xfrm>
            <a:off x="2207625" y="248194"/>
            <a:ext cx="875211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525" name="Google Shape;525;p30"/>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pic>
        <p:nvPicPr>
          <p:cNvPr id="526" name="Google Shape;526;p30"/>
          <p:cNvPicPr preferRelativeResize="0"/>
          <p:nvPr/>
        </p:nvPicPr>
        <p:blipFill rotWithShape="1">
          <a:blip r:embed="rId3">
            <a:alphaModFix/>
          </a:blip>
          <a:srcRect/>
          <a:stretch/>
        </p:blipFill>
        <p:spPr>
          <a:xfrm>
            <a:off x="191404" y="1811458"/>
            <a:ext cx="5153025" cy="3667125"/>
          </a:xfrm>
          <a:prstGeom prst="rect">
            <a:avLst/>
          </a:prstGeom>
          <a:noFill/>
          <a:ln>
            <a:noFill/>
          </a:ln>
        </p:spPr>
      </p:pic>
      <p:sp>
        <p:nvSpPr>
          <p:cNvPr id="527" name="Google Shape;527;p30"/>
          <p:cNvSpPr/>
          <p:nvPr/>
        </p:nvSpPr>
        <p:spPr>
          <a:xfrm>
            <a:off x="3472777" y="1626478"/>
            <a:ext cx="5377309" cy="2238070"/>
          </a:xfrm>
          <a:prstGeom prst="wedgeEllipseCallout">
            <a:avLst>
              <a:gd name="adj1" fmla="val -60430"/>
              <a:gd name="adj2" fmla="val 35651"/>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nvGrpSpPr>
          <p:cNvPr id="528" name="Google Shape;528;p30"/>
          <p:cNvGrpSpPr/>
          <p:nvPr/>
        </p:nvGrpSpPr>
        <p:grpSpPr>
          <a:xfrm>
            <a:off x="4691859" y="2212709"/>
            <a:ext cx="2939143" cy="1149531"/>
            <a:chOff x="4558937" y="2142309"/>
            <a:chExt cx="2939143" cy="1149531"/>
          </a:xfrm>
        </p:grpSpPr>
        <p:sp>
          <p:nvSpPr>
            <p:cNvPr id="529" name="Google Shape;529;p30"/>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530" name="Google Shape;530;p30"/>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sp>
        <p:nvSpPr>
          <p:cNvPr id="531" name="Google Shape;531;p30"/>
          <p:cNvSpPr txBox="1"/>
          <p:nvPr/>
        </p:nvSpPr>
        <p:spPr>
          <a:xfrm>
            <a:off x="8850086" y="2075360"/>
            <a:ext cx="2602458"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What might she be saying?</a:t>
            </a:r>
            <a:endParaRPr sz="3200">
              <a:solidFill>
                <a:srgbClr val="7030A0"/>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5"/>
        <p:cNvGrpSpPr/>
        <p:nvPr/>
      </p:nvGrpSpPr>
      <p:grpSpPr>
        <a:xfrm>
          <a:off x="0" y="0"/>
          <a:ext cx="0" cy="0"/>
          <a:chOff x="0" y="0"/>
          <a:chExt cx="0" cy="0"/>
        </a:xfrm>
      </p:grpSpPr>
      <p:pic>
        <p:nvPicPr>
          <p:cNvPr id="536" name="Google Shape;536;p31"/>
          <p:cNvPicPr preferRelativeResize="0"/>
          <p:nvPr/>
        </p:nvPicPr>
        <p:blipFill rotWithShape="1">
          <a:blip r:embed="rId3">
            <a:alphaModFix/>
          </a:blip>
          <a:srcRect/>
          <a:stretch/>
        </p:blipFill>
        <p:spPr>
          <a:xfrm>
            <a:off x="194018" y="3034575"/>
            <a:ext cx="3019425" cy="3638550"/>
          </a:xfrm>
          <a:prstGeom prst="rect">
            <a:avLst/>
          </a:prstGeom>
          <a:noFill/>
          <a:ln>
            <a:noFill/>
          </a:ln>
        </p:spPr>
      </p:pic>
      <p:sp>
        <p:nvSpPr>
          <p:cNvPr id="537" name="Google Shape;537;p31"/>
          <p:cNvSpPr/>
          <p:nvPr/>
        </p:nvSpPr>
        <p:spPr>
          <a:xfrm>
            <a:off x="3651058" y="1578070"/>
            <a:ext cx="4539342" cy="2129809"/>
          </a:xfrm>
          <a:prstGeom prst="cloudCallout">
            <a:avLst>
              <a:gd name="adj1" fmla="val -77707"/>
              <a:gd name="adj2" fmla="val 48024"/>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8" name="Google Shape;538;p31"/>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539" name="Google Shape;539;p31"/>
          <p:cNvSpPr txBox="1"/>
          <p:nvPr/>
        </p:nvSpPr>
        <p:spPr>
          <a:xfrm>
            <a:off x="2207625" y="248194"/>
            <a:ext cx="875211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540" name="Google Shape;540;p31"/>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grpSp>
        <p:nvGrpSpPr>
          <p:cNvPr id="541" name="Google Shape;541;p31"/>
          <p:cNvGrpSpPr/>
          <p:nvPr/>
        </p:nvGrpSpPr>
        <p:grpSpPr>
          <a:xfrm>
            <a:off x="4562192" y="1787076"/>
            <a:ext cx="2939143" cy="1149531"/>
            <a:chOff x="4558937" y="2142309"/>
            <a:chExt cx="2939143" cy="1149531"/>
          </a:xfrm>
        </p:grpSpPr>
        <p:sp>
          <p:nvSpPr>
            <p:cNvPr id="542" name="Google Shape;542;p31"/>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543" name="Google Shape;543;p31"/>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sp>
        <p:nvSpPr>
          <p:cNvPr id="544" name="Google Shape;544;p31"/>
          <p:cNvSpPr txBox="1"/>
          <p:nvPr/>
        </p:nvSpPr>
        <p:spPr>
          <a:xfrm>
            <a:off x="655289" y="2001527"/>
            <a:ext cx="3358473" cy="10772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92D050"/>
                </a:solidFill>
                <a:latin typeface="Arial"/>
                <a:ea typeface="Arial"/>
                <a:cs typeface="Arial"/>
                <a:sym typeface="Arial"/>
              </a:rPr>
              <a:t>How is she feeling now?</a:t>
            </a:r>
            <a:endParaRPr sz="3200">
              <a:solidFill>
                <a:srgbClr val="92D050"/>
              </a:solidFill>
              <a:latin typeface="Arial"/>
              <a:ea typeface="Arial"/>
              <a:cs typeface="Arial"/>
              <a:sym typeface="Arial"/>
            </a:endParaRPr>
          </a:p>
        </p:txBody>
      </p:sp>
      <p:grpSp>
        <p:nvGrpSpPr>
          <p:cNvPr id="545" name="Google Shape;545;p31"/>
          <p:cNvGrpSpPr/>
          <p:nvPr/>
        </p:nvGrpSpPr>
        <p:grpSpPr>
          <a:xfrm>
            <a:off x="7501335" y="4695373"/>
            <a:ext cx="2939143" cy="1149531"/>
            <a:chOff x="4558937" y="2142309"/>
            <a:chExt cx="2939143" cy="1149531"/>
          </a:xfrm>
        </p:grpSpPr>
        <p:sp>
          <p:nvSpPr>
            <p:cNvPr id="546" name="Google Shape;546;p31"/>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547" name="Google Shape;547;p31"/>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sp>
        <p:nvSpPr>
          <p:cNvPr id="548" name="Google Shape;548;p31"/>
          <p:cNvSpPr txBox="1"/>
          <p:nvPr/>
        </p:nvSpPr>
        <p:spPr>
          <a:xfrm>
            <a:off x="3563200" y="5075463"/>
            <a:ext cx="824562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7030A0"/>
                </a:solidFill>
                <a:latin typeface="Arial"/>
                <a:ea typeface="Arial"/>
                <a:cs typeface="Arial"/>
                <a:sym typeface="Arial"/>
              </a:rPr>
              <a:t>Goldilocks was                   . </a:t>
            </a:r>
            <a:endParaRPr sz="4400">
              <a:solidFill>
                <a:srgbClr val="7030A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52"/>
        <p:cNvGrpSpPr/>
        <p:nvPr/>
      </p:nvGrpSpPr>
      <p:grpSpPr>
        <a:xfrm>
          <a:off x="0" y="0"/>
          <a:ext cx="0" cy="0"/>
          <a:chOff x="0" y="0"/>
          <a:chExt cx="0" cy="0"/>
        </a:xfrm>
      </p:grpSpPr>
      <p:pic>
        <p:nvPicPr>
          <p:cNvPr id="553" name="Google Shape;553;p32"/>
          <p:cNvPicPr preferRelativeResize="0"/>
          <p:nvPr/>
        </p:nvPicPr>
        <p:blipFill rotWithShape="1">
          <a:blip r:embed="rId3">
            <a:alphaModFix/>
          </a:blip>
          <a:srcRect/>
          <a:stretch/>
        </p:blipFill>
        <p:spPr>
          <a:xfrm>
            <a:off x="507036" y="3070483"/>
            <a:ext cx="2990850" cy="3762375"/>
          </a:xfrm>
          <a:prstGeom prst="rect">
            <a:avLst/>
          </a:prstGeom>
          <a:noFill/>
          <a:ln>
            <a:noFill/>
          </a:ln>
        </p:spPr>
      </p:pic>
      <p:sp>
        <p:nvSpPr>
          <p:cNvPr id="554" name="Google Shape;554;p32"/>
          <p:cNvSpPr/>
          <p:nvPr/>
        </p:nvSpPr>
        <p:spPr>
          <a:xfrm>
            <a:off x="3651058" y="1578070"/>
            <a:ext cx="4539342" cy="2129809"/>
          </a:xfrm>
          <a:prstGeom prst="cloudCallout">
            <a:avLst>
              <a:gd name="adj1" fmla="val -77707"/>
              <a:gd name="adj2" fmla="val 48024"/>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55" name="Google Shape;555;p32"/>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556" name="Google Shape;556;p32"/>
          <p:cNvSpPr txBox="1"/>
          <p:nvPr/>
        </p:nvSpPr>
        <p:spPr>
          <a:xfrm>
            <a:off x="2207625" y="248194"/>
            <a:ext cx="875211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557" name="Google Shape;557;p32"/>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grpSp>
        <p:nvGrpSpPr>
          <p:cNvPr id="558" name="Google Shape;558;p32"/>
          <p:cNvGrpSpPr/>
          <p:nvPr/>
        </p:nvGrpSpPr>
        <p:grpSpPr>
          <a:xfrm>
            <a:off x="4562192" y="1787076"/>
            <a:ext cx="2939143" cy="1149531"/>
            <a:chOff x="4558937" y="2142309"/>
            <a:chExt cx="2939143" cy="1149531"/>
          </a:xfrm>
        </p:grpSpPr>
        <p:sp>
          <p:nvSpPr>
            <p:cNvPr id="559" name="Google Shape;559;p32"/>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560" name="Google Shape;560;p32"/>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sp>
        <p:nvSpPr>
          <p:cNvPr id="561" name="Google Shape;561;p32"/>
          <p:cNvSpPr txBox="1"/>
          <p:nvPr/>
        </p:nvSpPr>
        <p:spPr>
          <a:xfrm>
            <a:off x="655289" y="2001527"/>
            <a:ext cx="3358473" cy="10772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92D050"/>
                </a:solidFill>
                <a:latin typeface="Arial"/>
                <a:ea typeface="Arial"/>
                <a:cs typeface="Arial"/>
                <a:sym typeface="Arial"/>
              </a:rPr>
              <a:t>How is she feeling now?</a:t>
            </a:r>
            <a:endParaRPr sz="3200">
              <a:solidFill>
                <a:srgbClr val="92D050"/>
              </a:solidFill>
              <a:latin typeface="Arial"/>
              <a:ea typeface="Arial"/>
              <a:cs typeface="Arial"/>
              <a:sym typeface="Arial"/>
            </a:endParaRPr>
          </a:p>
        </p:txBody>
      </p:sp>
      <p:grpSp>
        <p:nvGrpSpPr>
          <p:cNvPr id="562" name="Google Shape;562;p32"/>
          <p:cNvGrpSpPr/>
          <p:nvPr/>
        </p:nvGrpSpPr>
        <p:grpSpPr>
          <a:xfrm>
            <a:off x="7501335" y="4695373"/>
            <a:ext cx="2939143" cy="1149531"/>
            <a:chOff x="4558937" y="2142309"/>
            <a:chExt cx="2939143" cy="1149531"/>
          </a:xfrm>
        </p:grpSpPr>
        <p:sp>
          <p:nvSpPr>
            <p:cNvPr id="563" name="Google Shape;563;p32"/>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564" name="Google Shape;564;p32"/>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sp>
        <p:nvSpPr>
          <p:cNvPr id="565" name="Google Shape;565;p32"/>
          <p:cNvSpPr txBox="1"/>
          <p:nvPr/>
        </p:nvSpPr>
        <p:spPr>
          <a:xfrm>
            <a:off x="3563200" y="5075463"/>
            <a:ext cx="824562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7030A0"/>
                </a:solidFill>
                <a:latin typeface="Arial"/>
                <a:ea typeface="Arial"/>
                <a:cs typeface="Arial"/>
                <a:sym typeface="Arial"/>
              </a:rPr>
              <a:t>Goldilocks was                   . </a:t>
            </a:r>
            <a:endParaRPr sz="4400">
              <a:solidFill>
                <a:srgbClr val="7030A0"/>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69"/>
        <p:cNvGrpSpPr/>
        <p:nvPr/>
      </p:nvGrpSpPr>
      <p:grpSpPr>
        <a:xfrm>
          <a:off x="0" y="0"/>
          <a:ext cx="0" cy="0"/>
          <a:chOff x="0" y="0"/>
          <a:chExt cx="0" cy="0"/>
        </a:xfrm>
      </p:grpSpPr>
      <p:sp>
        <p:nvSpPr>
          <p:cNvPr id="570" name="Google Shape;570;p33"/>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571" name="Google Shape;571;p33"/>
          <p:cNvSpPr txBox="1"/>
          <p:nvPr/>
        </p:nvSpPr>
        <p:spPr>
          <a:xfrm>
            <a:off x="2207625" y="248194"/>
            <a:ext cx="875211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572" name="Google Shape;572;p33"/>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grpSp>
        <p:nvGrpSpPr>
          <p:cNvPr id="573" name="Google Shape;573;p33"/>
          <p:cNvGrpSpPr/>
          <p:nvPr/>
        </p:nvGrpSpPr>
        <p:grpSpPr>
          <a:xfrm>
            <a:off x="2537449" y="2308487"/>
            <a:ext cx="2939143" cy="1149531"/>
            <a:chOff x="4558937" y="2142309"/>
            <a:chExt cx="2939143" cy="1149531"/>
          </a:xfrm>
        </p:grpSpPr>
        <p:sp>
          <p:nvSpPr>
            <p:cNvPr id="574" name="Google Shape;574;p33"/>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575" name="Google Shape;575;p33"/>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576" name="Google Shape;576;p33"/>
          <p:cNvGrpSpPr/>
          <p:nvPr/>
        </p:nvGrpSpPr>
        <p:grpSpPr>
          <a:xfrm>
            <a:off x="2764421" y="3982364"/>
            <a:ext cx="2712171" cy="1149531"/>
            <a:chOff x="4558937" y="2142309"/>
            <a:chExt cx="2939143" cy="1149531"/>
          </a:xfrm>
        </p:grpSpPr>
        <p:sp>
          <p:nvSpPr>
            <p:cNvPr id="577" name="Google Shape;577;p33"/>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578" name="Google Shape;578;p33"/>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pic>
        <p:nvPicPr>
          <p:cNvPr id="579" name="Google Shape;579;p33"/>
          <p:cNvPicPr preferRelativeResize="0"/>
          <p:nvPr/>
        </p:nvPicPr>
        <p:blipFill rotWithShape="1">
          <a:blip r:embed="rId3">
            <a:alphaModFix/>
          </a:blip>
          <a:srcRect/>
          <a:stretch/>
        </p:blipFill>
        <p:spPr>
          <a:xfrm>
            <a:off x="506185" y="1706866"/>
            <a:ext cx="1905000" cy="1714500"/>
          </a:xfrm>
          <a:prstGeom prst="rect">
            <a:avLst/>
          </a:prstGeom>
          <a:noFill/>
          <a:ln>
            <a:noFill/>
          </a:ln>
        </p:spPr>
      </p:pic>
      <p:sp>
        <p:nvSpPr>
          <p:cNvPr id="580" name="Google Shape;580;p33"/>
          <p:cNvSpPr txBox="1"/>
          <p:nvPr/>
        </p:nvSpPr>
        <p:spPr>
          <a:xfrm>
            <a:off x="2921470" y="2528723"/>
            <a:ext cx="2141933"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800">
                <a:solidFill>
                  <a:srgbClr val="A5A5A5"/>
                </a:solidFill>
                <a:latin typeface="Arial"/>
                <a:ea typeface="Arial"/>
                <a:cs typeface="Arial"/>
                <a:sym typeface="Arial"/>
              </a:rPr>
              <a:t>___air</a:t>
            </a:r>
            <a:endParaRPr sz="4800">
              <a:solidFill>
                <a:srgbClr val="A5A5A5"/>
              </a:solidFill>
              <a:latin typeface="Arial"/>
              <a:ea typeface="Arial"/>
              <a:cs typeface="Arial"/>
              <a:sym typeface="Arial"/>
            </a:endParaRPr>
          </a:p>
        </p:txBody>
      </p:sp>
      <p:pic>
        <p:nvPicPr>
          <p:cNvPr id="581" name="Google Shape;581;p33"/>
          <p:cNvPicPr preferRelativeResize="0"/>
          <p:nvPr/>
        </p:nvPicPr>
        <p:blipFill rotWithShape="1">
          <a:blip r:embed="rId4">
            <a:alphaModFix/>
          </a:blip>
          <a:srcRect/>
          <a:stretch/>
        </p:blipFill>
        <p:spPr>
          <a:xfrm>
            <a:off x="168726" y="3525822"/>
            <a:ext cx="2390775" cy="206692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sp>
        <p:nvSpPr>
          <p:cNvPr id="586" name="Google Shape;586;p34"/>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587" name="Google Shape;587;p34"/>
          <p:cNvSpPr txBox="1"/>
          <p:nvPr/>
        </p:nvSpPr>
        <p:spPr>
          <a:xfrm>
            <a:off x="2207625" y="248194"/>
            <a:ext cx="875211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588" name="Google Shape;588;p34"/>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grpSp>
        <p:nvGrpSpPr>
          <p:cNvPr id="589" name="Google Shape;589;p34"/>
          <p:cNvGrpSpPr/>
          <p:nvPr/>
        </p:nvGrpSpPr>
        <p:grpSpPr>
          <a:xfrm>
            <a:off x="5220675" y="5693653"/>
            <a:ext cx="2726009" cy="850165"/>
            <a:chOff x="4558937" y="2142309"/>
            <a:chExt cx="2939143" cy="1149531"/>
          </a:xfrm>
        </p:grpSpPr>
        <p:sp>
          <p:nvSpPr>
            <p:cNvPr id="590" name="Google Shape;590;p34"/>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591" name="Google Shape;591;p34"/>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pic>
        <p:nvPicPr>
          <p:cNvPr id="592" name="Google Shape;592;p34"/>
          <p:cNvPicPr preferRelativeResize="0"/>
          <p:nvPr/>
        </p:nvPicPr>
        <p:blipFill rotWithShape="1">
          <a:blip r:embed="rId3">
            <a:alphaModFix/>
          </a:blip>
          <a:srcRect/>
          <a:stretch/>
        </p:blipFill>
        <p:spPr>
          <a:xfrm>
            <a:off x="654677" y="1813272"/>
            <a:ext cx="4410075" cy="3524250"/>
          </a:xfrm>
          <a:prstGeom prst="rect">
            <a:avLst/>
          </a:prstGeom>
          <a:noFill/>
          <a:ln>
            <a:noFill/>
          </a:ln>
        </p:spPr>
      </p:pic>
      <p:sp>
        <p:nvSpPr>
          <p:cNvPr id="593" name="Google Shape;593;p34"/>
          <p:cNvSpPr txBox="1"/>
          <p:nvPr/>
        </p:nvSpPr>
        <p:spPr>
          <a:xfrm>
            <a:off x="777241" y="5794527"/>
            <a:ext cx="11612879"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800">
                <a:solidFill>
                  <a:schemeClr val="dk1"/>
                </a:solidFill>
                <a:latin typeface="Arial"/>
                <a:ea typeface="Arial"/>
                <a:cs typeface="Arial"/>
                <a:sym typeface="Arial"/>
              </a:rPr>
              <a:t>Dad was feeling                .  </a:t>
            </a:r>
            <a:endParaRPr sz="4800">
              <a:solidFill>
                <a:schemeClr val="dk1"/>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8" name="Google Shape;598;p35"/>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599" name="Google Shape;599;p35"/>
          <p:cNvSpPr txBox="1"/>
          <p:nvPr/>
        </p:nvSpPr>
        <p:spPr>
          <a:xfrm>
            <a:off x="2207625" y="248194"/>
            <a:ext cx="875211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600" name="Google Shape;600;p35"/>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grpSp>
        <p:nvGrpSpPr>
          <p:cNvPr id="601" name="Google Shape;601;p35"/>
          <p:cNvGrpSpPr/>
          <p:nvPr/>
        </p:nvGrpSpPr>
        <p:grpSpPr>
          <a:xfrm>
            <a:off x="5521121" y="5621297"/>
            <a:ext cx="2726009" cy="850165"/>
            <a:chOff x="4558937" y="2142309"/>
            <a:chExt cx="2939143" cy="1149531"/>
          </a:xfrm>
        </p:grpSpPr>
        <p:sp>
          <p:nvSpPr>
            <p:cNvPr id="602" name="Google Shape;602;p35"/>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03" name="Google Shape;603;p35"/>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sp>
        <p:nvSpPr>
          <p:cNvPr id="604" name="Google Shape;604;p35"/>
          <p:cNvSpPr txBox="1"/>
          <p:nvPr/>
        </p:nvSpPr>
        <p:spPr>
          <a:xfrm>
            <a:off x="777241" y="5794527"/>
            <a:ext cx="11612879"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800">
                <a:solidFill>
                  <a:schemeClr val="dk1"/>
                </a:solidFill>
                <a:latin typeface="Arial"/>
                <a:ea typeface="Arial"/>
                <a:cs typeface="Arial"/>
                <a:sym typeface="Arial"/>
              </a:rPr>
              <a:t>Mum was feeling                .  </a:t>
            </a:r>
            <a:endParaRPr sz="4800">
              <a:solidFill>
                <a:schemeClr val="dk1"/>
              </a:solidFill>
              <a:latin typeface="Arial"/>
              <a:ea typeface="Arial"/>
              <a:cs typeface="Arial"/>
              <a:sym typeface="Arial"/>
            </a:endParaRPr>
          </a:p>
        </p:txBody>
      </p:sp>
      <p:pic>
        <p:nvPicPr>
          <p:cNvPr id="605" name="Google Shape;605;p35"/>
          <p:cNvPicPr preferRelativeResize="0"/>
          <p:nvPr/>
        </p:nvPicPr>
        <p:blipFill rotWithShape="1">
          <a:blip r:embed="rId3">
            <a:alphaModFix/>
          </a:blip>
          <a:srcRect/>
          <a:stretch/>
        </p:blipFill>
        <p:spPr>
          <a:xfrm>
            <a:off x="970837" y="1943056"/>
            <a:ext cx="3133725" cy="340995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0" name="Google Shape;610;p36"/>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611" name="Google Shape;611;p36"/>
          <p:cNvSpPr txBox="1"/>
          <p:nvPr/>
        </p:nvSpPr>
        <p:spPr>
          <a:xfrm>
            <a:off x="2207625" y="248194"/>
            <a:ext cx="875211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612" name="Google Shape;612;p36"/>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grpSp>
        <p:nvGrpSpPr>
          <p:cNvPr id="613" name="Google Shape;613;p36"/>
          <p:cNvGrpSpPr/>
          <p:nvPr/>
        </p:nvGrpSpPr>
        <p:grpSpPr>
          <a:xfrm>
            <a:off x="6892721" y="5621297"/>
            <a:ext cx="2726009" cy="850165"/>
            <a:chOff x="4558937" y="2142309"/>
            <a:chExt cx="2939143" cy="1149531"/>
          </a:xfrm>
        </p:grpSpPr>
        <p:sp>
          <p:nvSpPr>
            <p:cNvPr id="614" name="Google Shape;614;p36"/>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15" name="Google Shape;615;p36"/>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sp>
        <p:nvSpPr>
          <p:cNvPr id="616" name="Google Shape;616;p36"/>
          <p:cNvSpPr txBox="1"/>
          <p:nvPr/>
        </p:nvSpPr>
        <p:spPr>
          <a:xfrm>
            <a:off x="777241" y="5794527"/>
            <a:ext cx="11612879"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800" b="1">
                <a:solidFill>
                  <a:schemeClr val="dk1"/>
                </a:solidFill>
                <a:latin typeface="Arial"/>
                <a:ea typeface="Arial"/>
                <a:cs typeface="Arial"/>
                <a:sym typeface="Arial"/>
              </a:rPr>
              <a:t>Baby bear</a:t>
            </a:r>
            <a:r>
              <a:rPr lang="en-GB" sz="4800">
                <a:solidFill>
                  <a:schemeClr val="dk1"/>
                </a:solidFill>
                <a:latin typeface="Arial"/>
                <a:ea typeface="Arial"/>
                <a:cs typeface="Arial"/>
                <a:sym typeface="Arial"/>
              </a:rPr>
              <a:t> was feeling                .  </a:t>
            </a:r>
            <a:endParaRPr sz="4800">
              <a:solidFill>
                <a:schemeClr val="dk1"/>
              </a:solidFill>
              <a:latin typeface="Arial"/>
              <a:ea typeface="Arial"/>
              <a:cs typeface="Arial"/>
              <a:sym typeface="Arial"/>
            </a:endParaRPr>
          </a:p>
        </p:txBody>
      </p:sp>
      <p:pic>
        <p:nvPicPr>
          <p:cNvPr id="617" name="Google Shape;617;p36"/>
          <p:cNvPicPr preferRelativeResize="0"/>
          <p:nvPr/>
        </p:nvPicPr>
        <p:blipFill rotWithShape="1">
          <a:blip r:embed="rId3">
            <a:alphaModFix/>
          </a:blip>
          <a:srcRect/>
          <a:stretch/>
        </p:blipFill>
        <p:spPr>
          <a:xfrm>
            <a:off x="970837" y="2235491"/>
            <a:ext cx="2924175" cy="275272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sp>
        <p:nvSpPr>
          <p:cNvPr id="622" name="Google Shape;622;p37"/>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623" name="Google Shape;623;p37"/>
          <p:cNvSpPr txBox="1"/>
          <p:nvPr/>
        </p:nvSpPr>
        <p:spPr>
          <a:xfrm>
            <a:off x="2207625" y="248194"/>
            <a:ext cx="875211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624" name="Google Shape;624;p37"/>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pic>
        <p:nvPicPr>
          <p:cNvPr id="625" name="Google Shape;625;p37"/>
          <p:cNvPicPr preferRelativeResize="0"/>
          <p:nvPr/>
        </p:nvPicPr>
        <p:blipFill rotWithShape="1">
          <a:blip r:embed="rId3">
            <a:alphaModFix/>
          </a:blip>
          <a:srcRect/>
          <a:stretch/>
        </p:blipFill>
        <p:spPr>
          <a:xfrm>
            <a:off x="2772641" y="1787076"/>
            <a:ext cx="7200900" cy="4905375"/>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29"/>
        <p:cNvGrpSpPr/>
        <p:nvPr/>
      </p:nvGrpSpPr>
      <p:grpSpPr>
        <a:xfrm>
          <a:off x="0" y="0"/>
          <a:ext cx="0" cy="0"/>
          <a:chOff x="0" y="0"/>
          <a:chExt cx="0" cy="0"/>
        </a:xfrm>
      </p:grpSpPr>
      <p:sp>
        <p:nvSpPr>
          <p:cNvPr id="630" name="Google Shape;630;p38"/>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631" name="Google Shape;631;p38"/>
          <p:cNvSpPr txBox="1"/>
          <p:nvPr/>
        </p:nvSpPr>
        <p:spPr>
          <a:xfrm>
            <a:off x="2207625" y="248194"/>
            <a:ext cx="8752112"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632" name="Google Shape;632;p38"/>
          <p:cNvSpPr txBox="1"/>
          <p:nvPr/>
        </p:nvSpPr>
        <p:spPr>
          <a:xfrm>
            <a:off x="874038" y="1017635"/>
            <a:ext cx="11612879"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rgbClr val="7030A0"/>
                </a:solidFill>
                <a:latin typeface="Arial"/>
                <a:ea typeface="Arial"/>
                <a:cs typeface="Arial"/>
                <a:sym typeface="Arial"/>
              </a:rPr>
              <a:t>Label pictures with initial sound/attempt to write word. </a:t>
            </a:r>
            <a:endParaRPr sz="3200">
              <a:solidFill>
                <a:srgbClr val="7030A0"/>
              </a:solidFill>
              <a:latin typeface="Arial"/>
              <a:ea typeface="Arial"/>
              <a:cs typeface="Arial"/>
              <a:sym typeface="Arial"/>
            </a:endParaRPr>
          </a:p>
        </p:txBody>
      </p:sp>
      <p:pic>
        <p:nvPicPr>
          <p:cNvPr id="633" name="Google Shape;633;p38"/>
          <p:cNvPicPr preferRelativeResize="0"/>
          <p:nvPr/>
        </p:nvPicPr>
        <p:blipFill rotWithShape="1">
          <a:blip r:embed="rId3">
            <a:alphaModFix/>
          </a:blip>
          <a:srcRect/>
          <a:stretch/>
        </p:blipFill>
        <p:spPr>
          <a:xfrm>
            <a:off x="2379950" y="1602410"/>
            <a:ext cx="7609177" cy="5156549"/>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37"/>
        <p:cNvGrpSpPr/>
        <p:nvPr/>
      </p:nvGrpSpPr>
      <p:grpSpPr>
        <a:xfrm>
          <a:off x="0" y="0"/>
          <a:ext cx="0" cy="0"/>
          <a:chOff x="0" y="0"/>
          <a:chExt cx="0" cy="0"/>
        </a:xfrm>
      </p:grpSpPr>
      <p:sp>
        <p:nvSpPr>
          <p:cNvPr id="638" name="Google Shape;638;p39"/>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639" name="Google Shape;639;p39"/>
          <p:cNvSpPr txBox="1"/>
          <p:nvPr/>
        </p:nvSpPr>
        <p:spPr>
          <a:xfrm>
            <a:off x="2246814" y="25483"/>
            <a:ext cx="8349358"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640" name="Google Shape;640;p39"/>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641" name="Google Shape;641;p39"/>
          <p:cNvGrpSpPr/>
          <p:nvPr/>
        </p:nvGrpSpPr>
        <p:grpSpPr>
          <a:xfrm>
            <a:off x="477228" y="4829311"/>
            <a:ext cx="11498801" cy="1609887"/>
            <a:chOff x="477228" y="4829311"/>
            <a:chExt cx="11498801" cy="1609887"/>
          </a:xfrm>
        </p:grpSpPr>
        <p:grpSp>
          <p:nvGrpSpPr>
            <p:cNvPr id="642" name="Google Shape;642;p39"/>
            <p:cNvGrpSpPr/>
            <p:nvPr/>
          </p:nvGrpSpPr>
          <p:grpSpPr>
            <a:xfrm>
              <a:off x="477228" y="4829311"/>
              <a:ext cx="11498801" cy="540327"/>
              <a:chOff x="4558937" y="2142309"/>
              <a:chExt cx="2939143" cy="1149531"/>
            </a:xfrm>
          </p:grpSpPr>
          <p:sp>
            <p:nvSpPr>
              <p:cNvPr id="643" name="Google Shape;643;p3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44" name="Google Shape;644;p3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645" name="Google Shape;645;p39"/>
            <p:cNvGrpSpPr/>
            <p:nvPr/>
          </p:nvGrpSpPr>
          <p:grpSpPr>
            <a:xfrm>
              <a:off x="477228" y="5364091"/>
              <a:ext cx="11498801" cy="540327"/>
              <a:chOff x="4558937" y="2142309"/>
              <a:chExt cx="2939143" cy="1149531"/>
            </a:xfrm>
          </p:grpSpPr>
          <p:sp>
            <p:nvSpPr>
              <p:cNvPr id="646" name="Google Shape;646;p3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47" name="Google Shape;647;p3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648" name="Google Shape;648;p39"/>
            <p:cNvGrpSpPr/>
            <p:nvPr/>
          </p:nvGrpSpPr>
          <p:grpSpPr>
            <a:xfrm>
              <a:off x="477228" y="5898871"/>
              <a:ext cx="11498801" cy="540327"/>
              <a:chOff x="4558937" y="2142309"/>
              <a:chExt cx="2939143" cy="1149531"/>
            </a:xfrm>
          </p:grpSpPr>
          <p:sp>
            <p:nvSpPr>
              <p:cNvPr id="649" name="Google Shape;649;p3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50" name="Google Shape;650;p3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651" name="Google Shape;651;p39"/>
          <p:cNvPicPr preferRelativeResize="0"/>
          <p:nvPr/>
        </p:nvPicPr>
        <p:blipFill rotWithShape="1">
          <a:blip r:embed="rId3">
            <a:alphaModFix/>
          </a:blip>
          <a:srcRect/>
          <a:stretch/>
        </p:blipFill>
        <p:spPr>
          <a:xfrm>
            <a:off x="3739591" y="1183296"/>
            <a:ext cx="4105275" cy="3648075"/>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55"/>
        <p:cNvGrpSpPr/>
        <p:nvPr/>
      </p:nvGrpSpPr>
      <p:grpSpPr>
        <a:xfrm>
          <a:off x="0" y="0"/>
          <a:ext cx="0" cy="0"/>
          <a:chOff x="0" y="0"/>
          <a:chExt cx="0" cy="0"/>
        </a:xfrm>
      </p:grpSpPr>
      <p:sp>
        <p:nvSpPr>
          <p:cNvPr id="656" name="Google Shape;656;p40"/>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657" name="Google Shape;657;p40"/>
          <p:cNvSpPr txBox="1"/>
          <p:nvPr/>
        </p:nvSpPr>
        <p:spPr>
          <a:xfrm>
            <a:off x="2246814" y="25483"/>
            <a:ext cx="8349358"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658" name="Google Shape;658;p40"/>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659" name="Google Shape;659;p40"/>
          <p:cNvGrpSpPr/>
          <p:nvPr/>
        </p:nvGrpSpPr>
        <p:grpSpPr>
          <a:xfrm>
            <a:off x="477228" y="4829311"/>
            <a:ext cx="11498801" cy="1609887"/>
            <a:chOff x="477228" y="4829311"/>
            <a:chExt cx="11498801" cy="1609887"/>
          </a:xfrm>
        </p:grpSpPr>
        <p:grpSp>
          <p:nvGrpSpPr>
            <p:cNvPr id="660" name="Google Shape;660;p40"/>
            <p:cNvGrpSpPr/>
            <p:nvPr/>
          </p:nvGrpSpPr>
          <p:grpSpPr>
            <a:xfrm>
              <a:off x="477228" y="4829311"/>
              <a:ext cx="11498801" cy="540327"/>
              <a:chOff x="4558937" y="2142309"/>
              <a:chExt cx="2939143" cy="1149531"/>
            </a:xfrm>
          </p:grpSpPr>
          <p:sp>
            <p:nvSpPr>
              <p:cNvPr id="661" name="Google Shape;661;p40"/>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62" name="Google Shape;662;p40"/>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663" name="Google Shape;663;p40"/>
            <p:cNvGrpSpPr/>
            <p:nvPr/>
          </p:nvGrpSpPr>
          <p:grpSpPr>
            <a:xfrm>
              <a:off x="477228" y="5364091"/>
              <a:ext cx="11498801" cy="540327"/>
              <a:chOff x="4558937" y="2142309"/>
              <a:chExt cx="2939143" cy="1149531"/>
            </a:xfrm>
          </p:grpSpPr>
          <p:sp>
            <p:nvSpPr>
              <p:cNvPr id="664" name="Google Shape;664;p40"/>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65" name="Google Shape;665;p40"/>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666" name="Google Shape;666;p40"/>
            <p:cNvGrpSpPr/>
            <p:nvPr/>
          </p:nvGrpSpPr>
          <p:grpSpPr>
            <a:xfrm>
              <a:off x="477228" y="5898871"/>
              <a:ext cx="11498801" cy="540327"/>
              <a:chOff x="4558937" y="2142309"/>
              <a:chExt cx="2939143" cy="1149531"/>
            </a:xfrm>
          </p:grpSpPr>
          <p:sp>
            <p:nvSpPr>
              <p:cNvPr id="667" name="Google Shape;667;p40"/>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68" name="Google Shape;668;p40"/>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669" name="Google Shape;669;p40"/>
          <p:cNvPicPr preferRelativeResize="0"/>
          <p:nvPr/>
        </p:nvPicPr>
        <p:blipFill rotWithShape="1">
          <a:blip r:embed="rId3">
            <a:alphaModFix/>
          </a:blip>
          <a:srcRect/>
          <a:stretch/>
        </p:blipFill>
        <p:spPr>
          <a:xfrm>
            <a:off x="2777566" y="1183792"/>
            <a:ext cx="6029325" cy="3552825"/>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73"/>
        <p:cNvGrpSpPr/>
        <p:nvPr/>
      </p:nvGrpSpPr>
      <p:grpSpPr>
        <a:xfrm>
          <a:off x="0" y="0"/>
          <a:ext cx="0" cy="0"/>
          <a:chOff x="0" y="0"/>
          <a:chExt cx="0" cy="0"/>
        </a:xfrm>
      </p:grpSpPr>
      <p:sp>
        <p:nvSpPr>
          <p:cNvPr id="674" name="Google Shape;674;p41"/>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675" name="Google Shape;675;p41"/>
          <p:cNvSpPr txBox="1"/>
          <p:nvPr/>
        </p:nvSpPr>
        <p:spPr>
          <a:xfrm>
            <a:off x="2246814" y="25483"/>
            <a:ext cx="8349358"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676" name="Google Shape;676;p41"/>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677" name="Google Shape;677;p41"/>
          <p:cNvGrpSpPr/>
          <p:nvPr/>
        </p:nvGrpSpPr>
        <p:grpSpPr>
          <a:xfrm>
            <a:off x="477228" y="4829311"/>
            <a:ext cx="11498801" cy="1609887"/>
            <a:chOff x="477228" y="4829311"/>
            <a:chExt cx="11498801" cy="1609887"/>
          </a:xfrm>
        </p:grpSpPr>
        <p:grpSp>
          <p:nvGrpSpPr>
            <p:cNvPr id="678" name="Google Shape;678;p41"/>
            <p:cNvGrpSpPr/>
            <p:nvPr/>
          </p:nvGrpSpPr>
          <p:grpSpPr>
            <a:xfrm>
              <a:off x="477228" y="4829311"/>
              <a:ext cx="11498801" cy="540327"/>
              <a:chOff x="4558937" y="2142309"/>
              <a:chExt cx="2939143" cy="1149531"/>
            </a:xfrm>
          </p:grpSpPr>
          <p:sp>
            <p:nvSpPr>
              <p:cNvPr id="679" name="Google Shape;679;p41"/>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80" name="Google Shape;680;p41"/>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681" name="Google Shape;681;p41"/>
            <p:cNvGrpSpPr/>
            <p:nvPr/>
          </p:nvGrpSpPr>
          <p:grpSpPr>
            <a:xfrm>
              <a:off x="477228" y="5364091"/>
              <a:ext cx="11498801" cy="540327"/>
              <a:chOff x="4558937" y="2142309"/>
              <a:chExt cx="2939143" cy="1149531"/>
            </a:xfrm>
          </p:grpSpPr>
          <p:sp>
            <p:nvSpPr>
              <p:cNvPr id="682" name="Google Shape;682;p41"/>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83" name="Google Shape;683;p41"/>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684" name="Google Shape;684;p41"/>
            <p:cNvGrpSpPr/>
            <p:nvPr/>
          </p:nvGrpSpPr>
          <p:grpSpPr>
            <a:xfrm>
              <a:off x="477228" y="5898871"/>
              <a:ext cx="11498801" cy="540327"/>
              <a:chOff x="4558937" y="2142309"/>
              <a:chExt cx="2939143" cy="1149531"/>
            </a:xfrm>
          </p:grpSpPr>
          <p:sp>
            <p:nvSpPr>
              <p:cNvPr id="685" name="Google Shape;685;p41"/>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86" name="Google Shape;686;p41"/>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687" name="Google Shape;687;p41"/>
          <p:cNvPicPr preferRelativeResize="0"/>
          <p:nvPr/>
        </p:nvPicPr>
        <p:blipFill rotWithShape="1">
          <a:blip r:embed="rId3">
            <a:alphaModFix/>
          </a:blip>
          <a:srcRect/>
          <a:stretch/>
        </p:blipFill>
        <p:spPr>
          <a:xfrm>
            <a:off x="2907575" y="2241029"/>
            <a:ext cx="5410200" cy="1466850"/>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91"/>
        <p:cNvGrpSpPr/>
        <p:nvPr/>
      </p:nvGrpSpPr>
      <p:grpSpPr>
        <a:xfrm>
          <a:off x="0" y="0"/>
          <a:ext cx="0" cy="0"/>
          <a:chOff x="0" y="0"/>
          <a:chExt cx="0" cy="0"/>
        </a:xfrm>
      </p:grpSpPr>
      <p:sp>
        <p:nvSpPr>
          <p:cNvPr id="692" name="Google Shape;692;p42"/>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693" name="Google Shape;693;p42"/>
          <p:cNvSpPr txBox="1"/>
          <p:nvPr/>
        </p:nvSpPr>
        <p:spPr>
          <a:xfrm>
            <a:off x="2246814" y="25483"/>
            <a:ext cx="8349358"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694" name="Google Shape;694;p42"/>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695" name="Google Shape;695;p42"/>
          <p:cNvGrpSpPr/>
          <p:nvPr/>
        </p:nvGrpSpPr>
        <p:grpSpPr>
          <a:xfrm>
            <a:off x="477228" y="4829311"/>
            <a:ext cx="11498801" cy="1609887"/>
            <a:chOff x="477228" y="4829311"/>
            <a:chExt cx="11498801" cy="1609887"/>
          </a:xfrm>
        </p:grpSpPr>
        <p:grpSp>
          <p:nvGrpSpPr>
            <p:cNvPr id="696" name="Google Shape;696;p42"/>
            <p:cNvGrpSpPr/>
            <p:nvPr/>
          </p:nvGrpSpPr>
          <p:grpSpPr>
            <a:xfrm>
              <a:off x="477228" y="4829311"/>
              <a:ext cx="11498801" cy="540327"/>
              <a:chOff x="4558937" y="2142309"/>
              <a:chExt cx="2939143" cy="1149531"/>
            </a:xfrm>
          </p:grpSpPr>
          <p:sp>
            <p:nvSpPr>
              <p:cNvPr id="697" name="Google Shape;697;p42"/>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98" name="Google Shape;698;p42"/>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699" name="Google Shape;699;p42"/>
            <p:cNvGrpSpPr/>
            <p:nvPr/>
          </p:nvGrpSpPr>
          <p:grpSpPr>
            <a:xfrm>
              <a:off x="477228" y="5364091"/>
              <a:ext cx="11498801" cy="540327"/>
              <a:chOff x="4558937" y="2142309"/>
              <a:chExt cx="2939143" cy="1149531"/>
            </a:xfrm>
          </p:grpSpPr>
          <p:sp>
            <p:nvSpPr>
              <p:cNvPr id="700" name="Google Shape;700;p42"/>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01" name="Google Shape;701;p42"/>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702" name="Google Shape;702;p42"/>
            <p:cNvGrpSpPr/>
            <p:nvPr/>
          </p:nvGrpSpPr>
          <p:grpSpPr>
            <a:xfrm>
              <a:off x="477228" y="5898871"/>
              <a:ext cx="11498801" cy="540327"/>
              <a:chOff x="4558937" y="2142309"/>
              <a:chExt cx="2939143" cy="1149531"/>
            </a:xfrm>
          </p:grpSpPr>
          <p:sp>
            <p:nvSpPr>
              <p:cNvPr id="703" name="Google Shape;703;p42"/>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04" name="Google Shape;704;p42"/>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705" name="Google Shape;705;p42"/>
          <p:cNvPicPr preferRelativeResize="0"/>
          <p:nvPr/>
        </p:nvPicPr>
        <p:blipFill rotWithShape="1">
          <a:blip r:embed="rId3">
            <a:alphaModFix/>
          </a:blip>
          <a:srcRect/>
          <a:stretch/>
        </p:blipFill>
        <p:spPr>
          <a:xfrm>
            <a:off x="1384928" y="1398309"/>
            <a:ext cx="2713013" cy="2822115"/>
          </a:xfrm>
          <a:prstGeom prst="rect">
            <a:avLst/>
          </a:prstGeom>
          <a:noFill/>
          <a:ln>
            <a:noFill/>
          </a:ln>
        </p:spPr>
      </p:pic>
      <p:pic>
        <p:nvPicPr>
          <p:cNvPr id="706" name="Google Shape;706;p42"/>
          <p:cNvPicPr preferRelativeResize="0"/>
          <p:nvPr/>
        </p:nvPicPr>
        <p:blipFill rotWithShape="1">
          <a:blip r:embed="rId4">
            <a:alphaModFix/>
          </a:blip>
          <a:srcRect/>
          <a:stretch/>
        </p:blipFill>
        <p:spPr>
          <a:xfrm>
            <a:off x="4452419" y="1398309"/>
            <a:ext cx="1775271" cy="2841925"/>
          </a:xfrm>
          <a:prstGeom prst="rect">
            <a:avLst/>
          </a:prstGeom>
          <a:noFill/>
          <a:ln>
            <a:noFill/>
          </a:ln>
        </p:spPr>
      </p:pic>
      <p:pic>
        <p:nvPicPr>
          <p:cNvPr id="707" name="Google Shape;707;p42"/>
          <p:cNvPicPr preferRelativeResize="0"/>
          <p:nvPr/>
        </p:nvPicPr>
        <p:blipFill rotWithShape="1">
          <a:blip r:embed="rId5">
            <a:alphaModFix/>
          </a:blip>
          <a:srcRect/>
          <a:stretch/>
        </p:blipFill>
        <p:spPr>
          <a:xfrm>
            <a:off x="6998225" y="1314658"/>
            <a:ext cx="2355816" cy="2979873"/>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43"/>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713" name="Google Shape;713;p43"/>
          <p:cNvSpPr txBox="1"/>
          <p:nvPr/>
        </p:nvSpPr>
        <p:spPr>
          <a:xfrm>
            <a:off x="2246814" y="25483"/>
            <a:ext cx="8349358"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714" name="Google Shape;714;p43"/>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715" name="Google Shape;715;p43"/>
          <p:cNvGrpSpPr/>
          <p:nvPr/>
        </p:nvGrpSpPr>
        <p:grpSpPr>
          <a:xfrm>
            <a:off x="477228" y="4829311"/>
            <a:ext cx="11498801" cy="1609887"/>
            <a:chOff x="477228" y="4829311"/>
            <a:chExt cx="11498801" cy="1609887"/>
          </a:xfrm>
        </p:grpSpPr>
        <p:grpSp>
          <p:nvGrpSpPr>
            <p:cNvPr id="716" name="Google Shape;716;p43"/>
            <p:cNvGrpSpPr/>
            <p:nvPr/>
          </p:nvGrpSpPr>
          <p:grpSpPr>
            <a:xfrm>
              <a:off x="477228" y="4829311"/>
              <a:ext cx="11498801" cy="540327"/>
              <a:chOff x="4558937" y="2142309"/>
              <a:chExt cx="2939143" cy="1149531"/>
            </a:xfrm>
          </p:grpSpPr>
          <p:sp>
            <p:nvSpPr>
              <p:cNvPr id="717" name="Google Shape;717;p43"/>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18" name="Google Shape;718;p43"/>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719" name="Google Shape;719;p43"/>
            <p:cNvGrpSpPr/>
            <p:nvPr/>
          </p:nvGrpSpPr>
          <p:grpSpPr>
            <a:xfrm>
              <a:off x="477228" y="5364091"/>
              <a:ext cx="11498801" cy="540327"/>
              <a:chOff x="4558937" y="2142309"/>
              <a:chExt cx="2939143" cy="1149531"/>
            </a:xfrm>
          </p:grpSpPr>
          <p:sp>
            <p:nvSpPr>
              <p:cNvPr id="720" name="Google Shape;720;p43"/>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21" name="Google Shape;721;p43"/>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722" name="Google Shape;722;p43"/>
            <p:cNvGrpSpPr/>
            <p:nvPr/>
          </p:nvGrpSpPr>
          <p:grpSpPr>
            <a:xfrm>
              <a:off x="477228" y="5898871"/>
              <a:ext cx="11498801" cy="540327"/>
              <a:chOff x="4558937" y="2142309"/>
              <a:chExt cx="2939143" cy="1149531"/>
            </a:xfrm>
          </p:grpSpPr>
          <p:sp>
            <p:nvSpPr>
              <p:cNvPr id="723" name="Google Shape;723;p43"/>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24" name="Google Shape;724;p43"/>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725" name="Google Shape;725;p43"/>
          <p:cNvPicPr preferRelativeResize="0"/>
          <p:nvPr/>
        </p:nvPicPr>
        <p:blipFill rotWithShape="1">
          <a:blip r:embed="rId3">
            <a:alphaModFix/>
          </a:blip>
          <a:srcRect/>
          <a:stretch/>
        </p:blipFill>
        <p:spPr>
          <a:xfrm>
            <a:off x="988286" y="1533281"/>
            <a:ext cx="3240621" cy="2659890"/>
          </a:xfrm>
          <a:prstGeom prst="rect">
            <a:avLst/>
          </a:prstGeom>
          <a:noFill/>
          <a:ln>
            <a:noFill/>
          </a:ln>
        </p:spPr>
      </p:pic>
      <p:pic>
        <p:nvPicPr>
          <p:cNvPr id="726" name="Google Shape;726;p43"/>
          <p:cNvPicPr preferRelativeResize="0"/>
          <p:nvPr/>
        </p:nvPicPr>
        <p:blipFill rotWithShape="1">
          <a:blip r:embed="rId4">
            <a:alphaModFix/>
          </a:blip>
          <a:srcRect/>
          <a:stretch/>
        </p:blipFill>
        <p:spPr>
          <a:xfrm>
            <a:off x="4407898" y="1533281"/>
            <a:ext cx="2391943" cy="2646706"/>
          </a:xfrm>
          <a:prstGeom prst="rect">
            <a:avLst/>
          </a:prstGeom>
          <a:noFill/>
          <a:ln>
            <a:noFill/>
          </a:ln>
        </p:spPr>
      </p:pic>
      <p:pic>
        <p:nvPicPr>
          <p:cNvPr id="727" name="Google Shape;727;p43"/>
          <p:cNvPicPr preferRelativeResize="0"/>
          <p:nvPr/>
        </p:nvPicPr>
        <p:blipFill rotWithShape="1">
          <a:blip r:embed="rId5">
            <a:alphaModFix/>
          </a:blip>
          <a:srcRect/>
          <a:stretch/>
        </p:blipFill>
        <p:spPr>
          <a:xfrm>
            <a:off x="7363689" y="1533281"/>
            <a:ext cx="2446517" cy="2675460"/>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731"/>
        <p:cNvGrpSpPr/>
        <p:nvPr/>
      </p:nvGrpSpPr>
      <p:grpSpPr>
        <a:xfrm>
          <a:off x="0" y="0"/>
          <a:ext cx="0" cy="0"/>
          <a:chOff x="0" y="0"/>
          <a:chExt cx="0" cy="0"/>
        </a:xfrm>
      </p:grpSpPr>
      <p:sp>
        <p:nvSpPr>
          <p:cNvPr id="732" name="Google Shape;732;p44"/>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733" name="Google Shape;733;p44"/>
          <p:cNvSpPr txBox="1"/>
          <p:nvPr/>
        </p:nvSpPr>
        <p:spPr>
          <a:xfrm>
            <a:off x="2246814" y="25483"/>
            <a:ext cx="8349358"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734" name="Google Shape;734;p44"/>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735" name="Google Shape;735;p44"/>
          <p:cNvGrpSpPr/>
          <p:nvPr/>
        </p:nvGrpSpPr>
        <p:grpSpPr>
          <a:xfrm>
            <a:off x="477228" y="4829311"/>
            <a:ext cx="11498801" cy="1609887"/>
            <a:chOff x="477228" y="4829311"/>
            <a:chExt cx="11498801" cy="1609887"/>
          </a:xfrm>
        </p:grpSpPr>
        <p:grpSp>
          <p:nvGrpSpPr>
            <p:cNvPr id="736" name="Google Shape;736;p44"/>
            <p:cNvGrpSpPr/>
            <p:nvPr/>
          </p:nvGrpSpPr>
          <p:grpSpPr>
            <a:xfrm>
              <a:off x="477228" y="4829311"/>
              <a:ext cx="11498801" cy="540327"/>
              <a:chOff x="4558937" y="2142309"/>
              <a:chExt cx="2939143" cy="1149531"/>
            </a:xfrm>
          </p:grpSpPr>
          <p:sp>
            <p:nvSpPr>
              <p:cNvPr id="737" name="Google Shape;737;p44"/>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38" name="Google Shape;738;p44"/>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739" name="Google Shape;739;p44"/>
            <p:cNvGrpSpPr/>
            <p:nvPr/>
          </p:nvGrpSpPr>
          <p:grpSpPr>
            <a:xfrm>
              <a:off x="477228" y="5364091"/>
              <a:ext cx="11498801" cy="540327"/>
              <a:chOff x="4558937" y="2142309"/>
              <a:chExt cx="2939143" cy="1149531"/>
            </a:xfrm>
          </p:grpSpPr>
          <p:sp>
            <p:nvSpPr>
              <p:cNvPr id="740" name="Google Shape;740;p44"/>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41" name="Google Shape;741;p44"/>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742" name="Google Shape;742;p44"/>
            <p:cNvGrpSpPr/>
            <p:nvPr/>
          </p:nvGrpSpPr>
          <p:grpSpPr>
            <a:xfrm>
              <a:off x="477228" y="5898871"/>
              <a:ext cx="11498801" cy="540327"/>
              <a:chOff x="4558937" y="2142309"/>
              <a:chExt cx="2939143" cy="1149531"/>
            </a:xfrm>
          </p:grpSpPr>
          <p:sp>
            <p:nvSpPr>
              <p:cNvPr id="743" name="Google Shape;743;p44"/>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44" name="Google Shape;744;p44"/>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745" name="Google Shape;745;p44"/>
          <p:cNvPicPr preferRelativeResize="0"/>
          <p:nvPr/>
        </p:nvPicPr>
        <p:blipFill rotWithShape="1">
          <a:blip r:embed="rId3">
            <a:alphaModFix/>
          </a:blip>
          <a:srcRect/>
          <a:stretch/>
        </p:blipFill>
        <p:spPr>
          <a:xfrm>
            <a:off x="4054520" y="1231463"/>
            <a:ext cx="3743325" cy="3524250"/>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749"/>
        <p:cNvGrpSpPr/>
        <p:nvPr/>
      </p:nvGrpSpPr>
      <p:grpSpPr>
        <a:xfrm>
          <a:off x="0" y="0"/>
          <a:ext cx="0" cy="0"/>
          <a:chOff x="0" y="0"/>
          <a:chExt cx="0" cy="0"/>
        </a:xfrm>
      </p:grpSpPr>
      <p:sp>
        <p:nvSpPr>
          <p:cNvPr id="750" name="Google Shape;750;p45"/>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751" name="Google Shape;751;p45"/>
          <p:cNvSpPr txBox="1"/>
          <p:nvPr/>
        </p:nvSpPr>
        <p:spPr>
          <a:xfrm>
            <a:off x="2246814" y="25483"/>
            <a:ext cx="8349358"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752" name="Google Shape;752;p45"/>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753" name="Google Shape;753;p45"/>
          <p:cNvGrpSpPr/>
          <p:nvPr/>
        </p:nvGrpSpPr>
        <p:grpSpPr>
          <a:xfrm>
            <a:off x="477228" y="4829311"/>
            <a:ext cx="11498801" cy="1609887"/>
            <a:chOff x="477228" y="4829311"/>
            <a:chExt cx="11498801" cy="1609887"/>
          </a:xfrm>
        </p:grpSpPr>
        <p:grpSp>
          <p:nvGrpSpPr>
            <p:cNvPr id="754" name="Google Shape;754;p45"/>
            <p:cNvGrpSpPr/>
            <p:nvPr/>
          </p:nvGrpSpPr>
          <p:grpSpPr>
            <a:xfrm>
              <a:off x="477228" y="4829311"/>
              <a:ext cx="11498801" cy="540327"/>
              <a:chOff x="4558937" y="2142309"/>
              <a:chExt cx="2939143" cy="1149531"/>
            </a:xfrm>
          </p:grpSpPr>
          <p:sp>
            <p:nvSpPr>
              <p:cNvPr id="755" name="Google Shape;755;p45"/>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56" name="Google Shape;756;p45"/>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757" name="Google Shape;757;p45"/>
            <p:cNvGrpSpPr/>
            <p:nvPr/>
          </p:nvGrpSpPr>
          <p:grpSpPr>
            <a:xfrm>
              <a:off x="477228" y="5364091"/>
              <a:ext cx="11498801" cy="540327"/>
              <a:chOff x="4558937" y="2142309"/>
              <a:chExt cx="2939143" cy="1149531"/>
            </a:xfrm>
          </p:grpSpPr>
          <p:sp>
            <p:nvSpPr>
              <p:cNvPr id="758" name="Google Shape;758;p45"/>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59" name="Google Shape;759;p45"/>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760" name="Google Shape;760;p45"/>
            <p:cNvGrpSpPr/>
            <p:nvPr/>
          </p:nvGrpSpPr>
          <p:grpSpPr>
            <a:xfrm>
              <a:off x="477228" y="5898871"/>
              <a:ext cx="11498801" cy="540327"/>
              <a:chOff x="4558937" y="2142309"/>
              <a:chExt cx="2939143" cy="1149531"/>
            </a:xfrm>
          </p:grpSpPr>
          <p:sp>
            <p:nvSpPr>
              <p:cNvPr id="761" name="Google Shape;761;p45"/>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62" name="Google Shape;762;p45"/>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763" name="Google Shape;763;p45"/>
          <p:cNvPicPr preferRelativeResize="0"/>
          <p:nvPr/>
        </p:nvPicPr>
        <p:blipFill rotWithShape="1">
          <a:blip r:embed="rId3">
            <a:alphaModFix/>
          </a:blip>
          <a:srcRect/>
          <a:stretch/>
        </p:blipFill>
        <p:spPr>
          <a:xfrm>
            <a:off x="3006658" y="1625975"/>
            <a:ext cx="6105525" cy="2962275"/>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67"/>
        <p:cNvGrpSpPr/>
        <p:nvPr/>
      </p:nvGrpSpPr>
      <p:grpSpPr>
        <a:xfrm>
          <a:off x="0" y="0"/>
          <a:ext cx="0" cy="0"/>
          <a:chOff x="0" y="0"/>
          <a:chExt cx="0" cy="0"/>
        </a:xfrm>
      </p:grpSpPr>
      <p:sp>
        <p:nvSpPr>
          <p:cNvPr id="768" name="Google Shape;768;p46"/>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769" name="Google Shape;769;p46"/>
          <p:cNvSpPr txBox="1"/>
          <p:nvPr/>
        </p:nvSpPr>
        <p:spPr>
          <a:xfrm>
            <a:off x="2246814" y="25483"/>
            <a:ext cx="8349358"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770" name="Google Shape;770;p46"/>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771" name="Google Shape;771;p46"/>
          <p:cNvGrpSpPr/>
          <p:nvPr/>
        </p:nvGrpSpPr>
        <p:grpSpPr>
          <a:xfrm>
            <a:off x="477228" y="4829311"/>
            <a:ext cx="11498801" cy="1609887"/>
            <a:chOff x="477228" y="4829311"/>
            <a:chExt cx="11498801" cy="1609887"/>
          </a:xfrm>
        </p:grpSpPr>
        <p:grpSp>
          <p:nvGrpSpPr>
            <p:cNvPr id="772" name="Google Shape;772;p46"/>
            <p:cNvGrpSpPr/>
            <p:nvPr/>
          </p:nvGrpSpPr>
          <p:grpSpPr>
            <a:xfrm>
              <a:off x="477228" y="4829311"/>
              <a:ext cx="11498801" cy="540327"/>
              <a:chOff x="4558937" y="2142309"/>
              <a:chExt cx="2939143" cy="1149531"/>
            </a:xfrm>
          </p:grpSpPr>
          <p:sp>
            <p:nvSpPr>
              <p:cNvPr id="773" name="Google Shape;773;p46"/>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74" name="Google Shape;774;p46"/>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775" name="Google Shape;775;p46"/>
            <p:cNvGrpSpPr/>
            <p:nvPr/>
          </p:nvGrpSpPr>
          <p:grpSpPr>
            <a:xfrm>
              <a:off x="477228" y="5364091"/>
              <a:ext cx="11498801" cy="540327"/>
              <a:chOff x="4558937" y="2142309"/>
              <a:chExt cx="2939143" cy="1149531"/>
            </a:xfrm>
          </p:grpSpPr>
          <p:sp>
            <p:nvSpPr>
              <p:cNvPr id="776" name="Google Shape;776;p46"/>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77" name="Google Shape;777;p46"/>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778" name="Google Shape;778;p46"/>
            <p:cNvGrpSpPr/>
            <p:nvPr/>
          </p:nvGrpSpPr>
          <p:grpSpPr>
            <a:xfrm>
              <a:off x="477228" y="5898871"/>
              <a:ext cx="11498801" cy="540327"/>
              <a:chOff x="4558937" y="2142309"/>
              <a:chExt cx="2939143" cy="1149531"/>
            </a:xfrm>
          </p:grpSpPr>
          <p:sp>
            <p:nvSpPr>
              <p:cNvPr id="779" name="Google Shape;779;p46"/>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80" name="Google Shape;780;p46"/>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781" name="Google Shape;781;p46"/>
          <p:cNvPicPr preferRelativeResize="0"/>
          <p:nvPr/>
        </p:nvPicPr>
        <p:blipFill rotWithShape="1">
          <a:blip r:embed="rId3">
            <a:alphaModFix/>
          </a:blip>
          <a:srcRect/>
          <a:stretch/>
        </p:blipFill>
        <p:spPr>
          <a:xfrm>
            <a:off x="3296679" y="1152186"/>
            <a:ext cx="4991100" cy="3552825"/>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785"/>
        <p:cNvGrpSpPr/>
        <p:nvPr/>
      </p:nvGrpSpPr>
      <p:grpSpPr>
        <a:xfrm>
          <a:off x="0" y="0"/>
          <a:ext cx="0" cy="0"/>
          <a:chOff x="0" y="0"/>
          <a:chExt cx="0" cy="0"/>
        </a:xfrm>
      </p:grpSpPr>
      <p:sp>
        <p:nvSpPr>
          <p:cNvPr id="786" name="Google Shape;786;p47"/>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787" name="Google Shape;787;p47"/>
          <p:cNvSpPr txBox="1"/>
          <p:nvPr/>
        </p:nvSpPr>
        <p:spPr>
          <a:xfrm>
            <a:off x="2246814" y="25483"/>
            <a:ext cx="8349358"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788" name="Google Shape;788;p47"/>
          <p:cNvSpPr txBox="1"/>
          <p:nvPr/>
        </p:nvSpPr>
        <p:spPr>
          <a:xfrm>
            <a:off x="310021" y="696632"/>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Write simple sentences to describe what is happening in each picture throughout the story. </a:t>
            </a:r>
            <a:endParaRPr sz="2000">
              <a:solidFill>
                <a:schemeClr val="dk1"/>
              </a:solidFill>
              <a:latin typeface="Arial"/>
              <a:ea typeface="Arial"/>
              <a:cs typeface="Arial"/>
              <a:sym typeface="Arial"/>
            </a:endParaRPr>
          </a:p>
        </p:txBody>
      </p:sp>
      <p:grpSp>
        <p:nvGrpSpPr>
          <p:cNvPr id="789" name="Google Shape;789;p47"/>
          <p:cNvGrpSpPr/>
          <p:nvPr/>
        </p:nvGrpSpPr>
        <p:grpSpPr>
          <a:xfrm>
            <a:off x="477228" y="4829311"/>
            <a:ext cx="11498801" cy="1609887"/>
            <a:chOff x="477228" y="4829311"/>
            <a:chExt cx="11498801" cy="1609887"/>
          </a:xfrm>
        </p:grpSpPr>
        <p:grpSp>
          <p:nvGrpSpPr>
            <p:cNvPr id="790" name="Google Shape;790;p47"/>
            <p:cNvGrpSpPr/>
            <p:nvPr/>
          </p:nvGrpSpPr>
          <p:grpSpPr>
            <a:xfrm>
              <a:off x="477228" y="4829311"/>
              <a:ext cx="11498801" cy="540327"/>
              <a:chOff x="4558937" y="2142309"/>
              <a:chExt cx="2939143" cy="1149531"/>
            </a:xfrm>
          </p:grpSpPr>
          <p:sp>
            <p:nvSpPr>
              <p:cNvPr id="791" name="Google Shape;791;p47"/>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92" name="Google Shape;792;p47"/>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793" name="Google Shape;793;p47"/>
            <p:cNvGrpSpPr/>
            <p:nvPr/>
          </p:nvGrpSpPr>
          <p:grpSpPr>
            <a:xfrm>
              <a:off x="477228" y="5364091"/>
              <a:ext cx="11498801" cy="540327"/>
              <a:chOff x="4558937" y="2142309"/>
              <a:chExt cx="2939143" cy="1149531"/>
            </a:xfrm>
          </p:grpSpPr>
          <p:sp>
            <p:nvSpPr>
              <p:cNvPr id="794" name="Google Shape;794;p47"/>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95" name="Google Shape;795;p47"/>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796" name="Google Shape;796;p47"/>
            <p:cNvGrpSpPr/>
            <p:nvPr/>
          </p:nvGrpSpPr>
          <p:grpSpPr>
            <a:xfrm>
              <a:off x="477228" y="5898871"/>
              <a:ext cx="11498801" cy="540327"/>
              <a:chOff x="4558937" y="2142309"/>
              <a:chExt cx="2939143" cy="1149531"/>
            </a:xfrm>
          </p:grpSpPr>
          <p:sp>
            <p:nvSpPr>
              <p:cNvPr id="797" name="Google Shape;797;p47"/>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98" name="Google Shape;798;p47"/>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799" name="Google Shape;799;p47"/>
          <p:cNvPicPr preferRelativeResize="0"/>
          <p:nvPr/>
        </p:nvPicPr>
        <p:blipFill rotWithShape="1">
          <a:blip r:embed="rId3">
            <a:alphaModFix/>
          </a:blip>
          <a:srcRect/>
          <a:stretch/>
        </p:blipFill>
        <p:spPr>
          <a:xfrm>
            <a:off x="2772804" y="1140050"/>
            <a:ext cx="6038850" cy="3495675"/>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803"/>
        <p:cNvGrpSpPr/>
        <p:nvPr/>
      </p:nvGrpSpPr>
      <p:grpSpPr>
        <a:xfrm>
          <a:off x="0" y="0"/>
          <a:ext cx="0" cy="0"/>
          <a:chOff x="0" y="0"/>
          <a:chExt cx="0" cy="0"/>
        </a:xfrm>
      </p:grpSpPr>
      <p:sp>
        <p:nvSpPr>
          <p:cNvPr id="804" name="Google Shape;804;p48"/>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805" name="Google Shape;805;p48"/>
          <p:cNvSpPr txBox="1"/>
          <p:nvPr/>
        </p:nvSpPr>
        <p:spPr>
          <a:xfrm>
            <a:off x="156756" y="21422"/>
            <a:ext cx="834935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rgbClr val="FF0000"/>
                </a:solidFill>
                <a:latin typeface="Arial"/>
                <a:ea typeface="Arial"/>
                <a:cs typeface="Arial"/>
                <a:sym typeface="Arial"/>
              </a:rPr>
              <a:t>Goldilocks and the Three Bears </a:t>
            </a:r>
            <a:endParaRPr/>
          </a:p>
        </p:txBody>
      </p:sp>
      <p:sp>
        <p:nvSpPr>
          <p:cNvPr id="806" name="Google Shape;806;p48"/>
          <p:cNvSpPr txBox="1"/>
          <p:nvPr/>
        </p:nvSpPr>
        <p:spPr>
          <a:xfrm>
            <a:off x="0" y="817580"/>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Story map to help with re-writing the story…</a:t>
            </a:r>
            <a:endParaRPr/>
          </a:p>
        </p:txBody>
      </p:sp>
      <p:pic>
        <p:nvPicPr>
          <p:cNvPr id="807" name="Google Shape;807;p48"/>
          <p:cNvPicPr preferRelativeResize="0"/>
          <p:nvPr/>
        </p:nvPicPr>
        <p:blipFill rotWithShape="1">
          <a:blip r:embed="rId3">
            <a:alphaModFix/>
          </a:blip>
          <a:srcRect/>
          <a:stretch/>
        </p:blipFill>
        <p:spPr>
          <a:xfrm>
            <a:off x="5261822" y="65315"/>
            <a:ext cx="6686550" cy="3857625"/>
          </a:xfrm>
          <a:prstGeom prst="rect">
            <a:avLst/>
          </a:prstGeom>
          <a:noFill/>
          <a:ln>
            <a:noFill/>
          </a:ln>
        </p:spPr>
      </p:pic>
      <p:pic>
        <p:nvPicPr>
          <p:cNvPr id="808" name="Google Shape;808;p48"/>
          <p:cNvPicPr preferRelativeResize="0"/>
          <p:nvPr/>
        </p:nvPicPr>
        <p:blipFill rotWithShape="1">
          <a:blip r:embed="rId4">
            <a:alphaModFix/>
          </a:blip>
          <a:srcRect/>
          <a:stretch/>
        </p:blipFill>
        <p:spPr>
          <a:xfrm>
            <a:off x="5182522" y="3879124"/>
            <a:ext cx="6696075" cy="2952750"/>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812"/>
        <p:cNvGrpSpPr/>
        <p:nvPr/>
      </p:nvGrpSpPr>
      <p:grpSpPr>
        <a:xfrm>
          <a:off x="0" y="0"/>
          <a:ext cx="0" cy="0"/>
          <a:chOff x="0" y="0"/>
          <a:chExt cx="0" cy="0"/>
        </a:xfrm>
      </p:grpSpPr>
      <p:sp>
        <p:nvSpPr>
          <p:cNvPr id="813" name="Google Shape;813;p49"/>
          <p:cNvSpPr txBox="1">
            <a:spLocks noGrp="1"/>
          </p:cNvSpPr>
          <p:nvPr>
            <p:ph type="ctrTitle"/>
          </p:nvPr>
        </p:nvSpPr>
        <p:spPr>
          <a:xfrm>
            <a:off x="1552135" y="248194"/>
            <a:ext cx="10256687" cy="691937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
            </a:r>
            <a:br>
              <a:rPr lang="en-GB" sz="3600">
                <a:latin typeface="Arial"/>
                <a:ea typeface="Arial"/>
                <a:cs typeface="Arial"/>
                <a:sym typeface="Arial"/>
              </a:rPr>
            </a:br>
            <a:r>
              <a:rPr lang="en-GB" sz="3600">
                <a:latin typeface="Arial"/>
                <a:ea typeface="Arial"/>
                <a:cs typeface="Arial"/>
                <a:sym typeface="Arial"/>
              </a:rPr>
              <a:t/>
            </a:r>
            <a:br>
              <a:rPr lang="en-GB" sz="3600">
                <a:latin typeface="Arial"/>
                <a:ea typeface="Arial"/>
                <a:cs typeface="Arial"/>
                <a:sym typeface="Arial"/>
              </a:rPr>
            </a:br>
            <a:endParaRPr sz="1100">
              <a:latin typeface="Arial"/>
              <a:ea typeface="Arial"/>
              <a:cs typeface="Arial"/>
              <a:sym typeface="Arial"/>
            </a:endParaRPr>
          </a:p>
        </p:txBody>
      </p:sp>
      <p:sp>
        <p:nvSpPr>
          <p:cNvPr id="814" name="Google Shape;814;p49"/>
          <p:cNvSpPr txBox="1"/>
          <p:nvPr/>
        </p:nvSpPr>
        <p:spPr>
          <a:xfrm>
            <a:off x="2246814" y="25483"/>
            <a:ext cx="8349358"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a:solidFill>
                  <a:srgbClr val="FF0000"/>
                </a:solidFill>
                <a:latin typeface="Arial"/>
                <a:ea typeface="Arial"/>
                <a:cs typeface="Arial"/>
                <a:sym typeface="Arial"/>
              </a:rPr>
              <a:t>Goldilocks and the Three Bears </a:t>
            </a:r>
            <a:endParaRPr/>
          </a:p>
        </p:txBody>
      </p:sp>
      <p:sp>
        <p:nvSpPr>
          <p:cNvPr id="815" name="Google Shape;815;p49"/>
          <p:cNvSpPr txBox="1"/>
          <p:nvPr/>
        </p:nvSpPr>
        <p:spPr>
          <a:xfrm>
            <a:off x="310021" y="617525"/>
            <a:ext cx="1149880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a:solidFill>
                  <a:schemeClr val="dk1"/>
                </a:solidFill>
                <a:latin typeface="Arial"/>
                <a:ea typeface="Arial"/>
                <a:cs typeface="Arial"/>
                <a:sym typeface="Arial"/>
              </a:rPr>
              <a:t>Rewrite the story using your story map. </a:t>
            </a:r>
            <a:endParaRPr sz="2000">
              <a:solidFill>
                <a:schemeClr val="dk1"/>
              </a:solidFill>
              <a:latin typeface="Arial"/>
              <a:ea typeface="Arial"/>
              <a:cs typeface="Arial"/>
              <a:sym typeface="Arial"/>
            </a:endParaRPr>
          </a:p>
        </p:txBody>
      </p:sp>
      <p:grpSp>
        <p:nvGrpSpPr>
          <p:cNvPr id="816" name="Google Shape;816;p49"/>
          <p:cNvGrpSpPr/>
          <p:nvPr/>
        </p:nvGrpSpPr>
        <p:grpSpPr>
          <a:xfrm>
            <a:off x="477228" y="4829311"/>
            <a:ext cx="11498801" cy="1609887"/>
            <a:chOff x="477228" y="4829311"/>
            <a:chExt cx="11498801" cy="1609887"/>
          </a:xfrm>
        </p:grpSpPr>
        <p:grpSp>
          <p:nvGrpSpPr>
            <p:cNvPr id="817" name="Google Shape;817;p49"/>
            <p:cNvGrpSpPr/>
            <p:nvPr/>
          </p:nvGrpSpPr>
          <p:grpSpPr>
            <a:xfrm>
              <a:off x="477228" y="4829311"/>
              <a:ext cx="11498801" cy="540327"/>
              <a:chOff x="4558937" y="2142309"/>
              <a:chExt cx="2939143" cy="1149531"/>
            </a:xfrm>
          </p:grpSpPr>
          <p:sp>
            <p:nvSpPr>
              <p:cNvPr id="818" name="Google Shape;818;p4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819" name="Google Shape;819;p4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820" name="Google Shape;820;p49"/>
            <p:cNvGrpSpPr/>
            <p:nvPr/>
          </p:nvGrpSpPr>
          <p:grpSpPr>
            <a:xfrm>
              <a:off x="477228" y="5364091"/>
              <a:ext cx="11498801" cy="540327"/>
              <a:chOff x="4558937" y="2142309"/>
              <a:chExt cx="2939143" cy="1149531"/>
            </a:xfrm>
          </p:grpSpPr>
          <p:sp>
            <p:nvSpPr>
              <p:cNvPr id="821" name="Google Shape;821;p4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822" name="Google Shape;822;p4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823" name="Google Shape;823;p49"/>
            <p:cNvGrpSpPr/>
            <p:nvPr/>
          </p:nvGrpSpPr>
          <p:grpSpPr>
            <a:xfrm>
              <a:off x="477228" y="5898871"/>
              <a:ext cx="11498801" cy="540327"/>
              <a:chOff x="4558937" y="2142309"/>
              <a:chExt cx="2939143" cy="1149531"/>
            </a:xfrm>
          </p:grpSpPr>
          <p:sp>
            <p:nvSpPr>
              <p:cNvPr id="824" name="Google Shape;824;p4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825" name="Google Shape;825;p4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grpSp>
        <p:nvGrpSpPr>
          <p:cNvPr id="826" name="Google Shape;826;p49"/>
          <p:cNvGrpSpPr/>
          <p:nvPr/>
        </p:nvGrpSpPr>
        <p:grpSpPr>
          <a:xfrm>
            <a:off x="477227" y="3329010"/>
            <a:ext cx="11498801" cy="1609887"/>
            <a:chOff x="477228" y="4829311"/>
            <a:chExt cx="11498801" cy="1609887"/>
          </a:xfrm>
        </p:grpSpPr>
        <p:grpSp>
          <p:nvGrpSpPr>
            <p:cNvPr id="827" name="Google Shape;827;p49"/>
            <p:cNvGrpSpPr/>
            <p:nvPr/>
          </p:nvGrpSpPr>
          <p:grpSpPr>
            <a:xfrm>
              <a:off x="477228" y="4829311"/>
              <a:ext cx="11498801" cy="540327"/>
              <a:chOff x="4558937" y="2142309"/>
              <a:chExt cx="2939143" cy="1149531"/>
            </a:xfrm>
          </p:grpSpPr>
          <p:sp>
            <p:nvSpPr>
              <p:cNvPr id="828" name="Google Shape;828;p4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829" name="Google Shape;829;p4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830" name="Google Shape;830;p49"/>
            <p:cNvGrpSpPr/>
            <p:nvPr/>
          </p:nvGrpSpPr>
          <p:grpSpPr>
            <a:xfrm>
              <a:off x="477228" y="5364091"/>
              <a:ext cx="11498801" cy="540327"/>
              <a:chOff x="4558937" y="2142309"/>
              <a:chExt cx="2939143" cy="1149531"/>
            </a:xfrm>
          </p:grpSpPr>
          <p:sp>
            <p:nvSpPr>
              <p:cNvPr id="831" name="Google Shape;831;p4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832" name="Google Shape;832;p4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833" name="Google Shape;833;p49"/>
            <p:cNvGrpSpPr/>
            <p:nvPr/>
          </p:nvGrpSpPr>
          <p:grpSpPr>
            <a:xfrm>
              <a:off x="477228" y="5898871"/>
              <a:ext cx="11498801" cy="540327"/>
              <a:chOff x="4558937" y="2142309"/>
              <a:chExt cx="2939143" cy="1149531"/>
            </a:xfrm>
          </p:grpSpPr>
          <p:sp>
            <p:nvSpPr>
              <p:cNvPr id="834" name="Google Shape;834;p4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835" name="Google Shape;835;p4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836" name="Google Shape;836;p49"/>
          <p:cNvPicPr preferRelativeResize="0"/>
          <p:nvPr/>
        </p:nvPicPr>
        <p:blipFill rotWithShape="1">
          <a:blip r:embed="rId3">
            <a:alphaModFix/>
          </a:blip>
          <a:srcRect/>
          <a:stretch/>
        </p:blipFill>
        <p:spPr>
          <a:xfrm>
            <a:off x="1497463" y="1427441"/>
            <a:ext cx="9458325" cy="1476375"/>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1581</Words>
  <Application>Microsoft Office PowerPoint</Application>
  <PresentationFormat>Widescreen</PresentationFormat>
  <Paragraphs>198</Paragraphs>
  <Slides>51</Slides>
  <Notes>51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51</vt:i4>
      </vt:variant>
    </vt:vector>
  </HeadingPairs>
  <TitlesOfParts>
    <vt:vector size="56" baseType="lpstr">
      <vt:lpstr>Arial</vt:lpstr>
      <vt:lpstr>Calibri</vt:lpstr>
      <vt:lpstr>SassoonCRInfantMedium</vt:lpstr>
      <vt:lpstr>Wingdings</vt:lpstr>
      <vt:lpstr>Office Theme</vt:lpstr>
      <vt:lpstr>Writing in Reception  W/C: 4.5.20 The Three Billy Goats Gruff  W/C:11.5.20 Goldilocks and the Three Bears</vt:lpstr>
      <vt:lpstr>Notes for parents about writing in Reception…</vt:lpstr>
      <vt:lpstr>PowerPoint Presentation</vt:lpstr>
      <vt:lpstr>PowerPoint Presentation</vt:lpstr>
      <vt:lpstr>PowerPoint Presentation</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in Reception  W/C: 4.5.20 The Three Billy Goats Gruff  W/C:11.5.20 Goldilocks and the Three Bears</dc:title>
  <dc:creator>Knight R</dc:creator>
  <cp:lastModifiedBy>Knight R</cp:lastModifiedBy>
  <cp:revision>1</cp:revision>
  <dcterms:created xsi:type="dcterms:W3CDTF">2020-04-13T17:12:15Z</dcterms:created>
  <dcterms:modified xsi:type="dcterms:W3CDTF">2020-04-29T14:46:45Z</dcterms:modified>
</cp:coreProperties>
</file>