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71" r:id="rId2"/>
  </p:sldMasterIdLst>
  <p:notesMasterIdLst>
    <p:notesMasterId r:id="rId1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78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850ec52d27_2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850ec52d27_2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850ec52d27_2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850ec52d27_2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850ec52d27_2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850ec52d27_2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851d3d261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851d3d261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851d3d2614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851d3d2614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8529138f94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8529138f94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851d3d2614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851d3d2614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864408148a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864408148a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0" name="Google Shape;60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4" name="Google Shape;64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8" name="Google Shape;68;p17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9" name="Google Shape;69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75" name="Google Shape;75;p1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6" name="Google Shape;76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21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84" name="Google Shape;84;p21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5" name="Google Shape;85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88" name="Google Shape;88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3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1" name="Google Shape;91;p23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2" name="Google Shape;92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FD966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36426" y="1543038"/>
            <a:ext cx="5271151" cy="20574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Session 1 - Close Read</a:t>
            </a:r>
            <a:endParaRPr/>
          </a:p>
        </p:txBody>
      </p:sp>
      <p:sp>
        <p:nvSpPr>
          <p:cNvPr id="105" name="Google Shape;105;p2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1" u="sng">
                <a:solidFill>
                  <a:schemeClr val="dk1"/>
                </a:solidFill>
              </a:rPr>
              <a:t>Teacher Notes</a:t>
            </a:r>
            <a:endParaRPr sz="1400" b="1" u="sng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>
                <a:solidFill>
                  <a:schemeClr val="dk1"/>
                </a:solidFill>
              </a:rPr>
              <a:t>The purpose of a close read activity is to gain an understanding of the text by reading it multiple times and making sure we really study what the author is trying to tell us.</a:t>
            </a:r>
            <a:endParaRPr sz="14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</a:rPr>
              <a:t>													(</a:t>
            </a:r>
            <a:r>
              <a:rPr lang="en-GB" sz="1000" i="1">
                <a:solidFill>
                  <a:schemeClr val="dk1"/>
                </a:solidFill>
              </a:rPr>
              <a:t>All close read texts are age appropriate.)</a:t>
            </a:r>
            <a:endParaRPr sz="1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1" u="sng">
                <a:solidFill>
                  <a:schemeClr val="dk1"/>
                </a:solidFill>
              </a:rPr>
              <a:t>Close Read Instructions:</a:t>
            </a:r>
            <a:endParaRPr sz="1400" b="1" u="sng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</a:endParaRPr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arenR"/>
            </a:pPr>
            <a:r>
              <a:rPr lang="en-GB" sz="1400">
                <a:solidFill>
                  <a:schemeClr val="dk1"/>
                </a:solidFill>
              </a:rPr>
              <a:t>Look at the vocabulary highlighted. Do you know what the words mean? The vocabulary box will help you. </a:t>
            </a:r>
            <a:endParaRPr sz="1400">
              <a:solidFill>
                <a:schemeClr val="dk1"/>
              </a:solidFill>
            </a:endParaRPr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arenR"/>
            </a:pPr>
            <a:r>
              <a:rPr lang="en-GB" sz="1400">
                <a:solidFill>
                  <a:schemeClr val="dk1"/>
                </a:solidFill>
              </a:rPr>
              <a:t>Read the text to yourself and think:</a:t>
            </a:r>
            <a:endParaRPr sz="1400">
              <a:solidFill>
                <a:schemeClr val="dk1"/>
              </a:solidFill>
            </a:endParaRPr>
          </a:p>
          <a:p>
            <a:pPr marL="45720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chemeClr val="dk1"/>
                </a:solidFill>
              </a:rPr>
              <a:t>What did I just read? </a:t>
            </a:r>
            <a:endParaRPr sz="1400">
              <a:solidFill>
                <a:schemeClr val="dk1"/>
              </a:solidFill>
            </a:endParaRPr>
          </a:p>
          <a:p>
            <a:pPr marL="45720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>
                <a:solidFill>
                  <a:schemeClr val="dk1"/>
                </a:solidFill>
              </a:rPr>
              <a:t>What did it say? </a:t>
            </a:r>
            <a:endParaRPr sz="1400" i="1">
              <a:solidFill>
                <a:schemeClr val="dk1"/>
              </a:solidFill>
            </a:endParaRPr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arenR"/>
            </a:pPr>
            <a:r>
              <a:rPr lang="en-GB" sz="1400">
                <a:solidFill>
                  <a:schemeClr val="dk1"/>
                </a:solidFill>
              </a:rPr>
              <a:t>Now read the text again with a grown-up.</a:t>
            </a:r>
            <a:endParaRPr sz="1400">
              <a:solidFill>
                <a:schemeClr val="dk1"/>
              </a:solidFill>
            </a:endParaRPr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arenR"/>
            </a:pPr>
            <a:r>
              <a:rPr lang="en-GB" sz="1400">
                <a:solidFill>
                  <a:schemeClr val="dk1"/>
                </a:solidFill>
              </a:rPr>
              <a:t>Read the questions and now reread the text again to find the clues for your answer.</a:t>
            </a:r>
            <a:endParaRPr sz="1400">
              <a:solidFill>
                <a:schemeClr val="dk1"/>
              </a:solidFill>
            </a:endParaRPr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AutoNum type="arabicParenR"/>
            </a:pPr>
            <a:r>
              <a:rPr lang="en-GB" sz="1400">
                <a:solidFill>
                  <a:schemeClr val="dk1"/>
                </a:solidFill>
              </a:rPr>
              <a:t>Answer the questions in writing.</a:t>
            </a:r>
            <a:endParaRPr sz="1400">
              <a:solidFill>
                <a:schemeClr val="dk1"/>
              </a:solidFill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i="1">
              <a:solidFill>
                <a:schemeClr val="dk1"/>
              </a:solidFill>
            </a:endParaRPr>
          </a:p>
          <a:p>
            <a:pPr marL="4572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400" i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7"/>
          <p:cNvSpPr txBox="1"/>
          <p:nvPr/>
        </p:nvSpPr>
        <p:spPr>
          <a:xfrm>
            <a:off x="3549475" y="3362825"/>
            <a:ext cx="5369100" cy="16764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latin typeface="Comic Sans MS"/>
                <a:ea typeface="Comic Sans MS"/>
                <a:cs typeface="Comic Sans MS"/>
                <a:sym typeface="Comic Sans MS"/>
              </a:rPr>
              <a:t>Questions</a:t>
            </a:r>
            <a:endParaRPr u="sng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omic Sans MS"/>
              <a:buAutoNum type="arabicParenBoth"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What do you think the author means when he says that James’s eyes </a:t>
            </a:r>
            <a:r>
              <a:rPr lang="en-GB" b="1" i="1">
                <a:latin typeface="Comic Sans MS"/>
                <a:ea typeface="Comic Sans MS"/>
                <a:cs typeface="Comic Sans MS"/>
                <a:sym typeface="Comic Sans MS"/>
              </a:rPr>
              <a:t>travelled </a:t>
            </a: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around the room?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Font typeface="Comic Sans MS"/>
              <a:buAutoNum type="arabicParenBoth"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Why do you think James was not sure whether the creatures were actually insects?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1" name="Google Shape;111;p27"/>
          <p:cNvSpPr txBox="1"/>
          <p:nvPr/>
        </p:nvSpPr>
        <p:spPr>
          <a:xfrm>
            <a:off x="183800" y="4240450"/>
            <a:ext cx="1459800" cy="84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Today’s extract comes from this book.</a:t>
            </a:r>
            <a:endParaRPr/>
          </a:p>
        </p:txBody>
      </p:sp>
      <p:sp>
        <p:nvSpPr>
          <p:cNvPr id="112" name="Google Shape;112;p27"/>
          <p:cNvSpPr txBox="1"/>
          <p:nvPr/>
        </p:nvSpPr>
        <p:spPr>
          <a:xfrm>
            <a:off x="5861575" y="298025"/>
            <a:ext cx="3057000" cy="22737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/>
              <a:t>Vocab Box</a:t>
            </a:r>
            <a:endParaRPr b="1" u="sng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reclining </a:t>
            </a:r>
            <a:r>
              <a:rPr lang="en-GB"/>
              <a:t>- leaning back (almost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                                      lying down)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intently</a:t>
            </a:r>
            <a:r>
              <a:rPr lang="en-GB"/>
              <a:t>- in a concentrating sort of </a:t>
            </a:r>
            <a:endParaRPr/>
          </a:p>
          <a:p>
            <a:pPr marL="22860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way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directly across</a:t>
            </a:r>
            <a:r>
              <a:rPr lang="en-GB"/>
              <a:t> - straight across</a:t>
            </a:r>
            <a:endParaRPr/>
          </a:p>
        </p:txBody>
      </p:sp>
      <p:sp>
        <p:nvSpPr>
          <p:cNvPr id="113" name="Google Shape;113;p27"/>
          <p:cNvSpPr/>
          <p:nvPr/>
        </p:nvSpPr>
        <p:spPr>
          <a:xfrm rot="-2204463">
            <a:off x="833430" y="3940553"/>
            <a:ext cx="400201" cy="189721"/>
          </a:xfrm>
          <a:prstGeom prst="rightArrow">
            <a:avLst>
              <a:gd name="adj1" fmla="val 27458"/>
              <a:gd name="adj2" fmla="val 50000"/>
            </a:avLst>
          </a:prstGeom>
          <a:solidFill>
            <a:srgbClr val="FFFF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27"/>
          <p:cNvSpPr txBox="1"/>
          <p:nvPr/>
        </p:nvSpPr>
        <p:spPr>
          <a:xfrm>
            <a:off x="240800" y="181325"/>
            <a:ext cx="5369100" cy="3181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66667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50">
                <a:solidFill>
                  <a:srgbClr val="333333"/>
                </a:solidFill>
                <a:highlight>
                  <a:srgbClr val="FFFFFF"/>
                </a:highlight>
              </a:rPr>
              <a:t>James’s large frightened eyes travelled slowly round the room. The creatures, some sitting on chairs, others reclining on a sofa, were all watching him intently. Creatures? Or were they insects? An insect is usually something rather small, is it not? A grasshopper, for example, is an insect. So what would you call it if you saw a grasshopper as large as a dog? As large as a large dog. You could hardly call that an insect, could you? There was an Old-Green-Grasshopper as large as a large dog sitting directly across the room from James now. And next to the Old-Green-Grasshopper, there was an enormous Spider. </a:t>
            </a:r>
            <a:endParaRPr sz="1250"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5" name="Google Shape;115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43600" y="3523725"/>
            <a:ext cx="1199836" cy="16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27"/>
          <p:cNvSpPr txBox="1"/>
          <p:nvPr/>
        </p:nvSpPr>
        <p:spPr>
          <a:xfrm>
            <a:off x="816475" y="2571750"/>
            <a:ext cx="973500" cy="294000"/>
          </a:xfrm>
          <a:prstGeom prst="rect">
            <a:avLst/>
          </a:prstGeom>
          <a:solidFill>
            <a:srgbClr val="EEFF41">
              <a:alpha val="48880"/>
            </a:srgb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27"/>
          <p:cNvSpPr txBox="1"/>
          <p:nvPr/>
        </p:nvSpPr>
        <p:spPr>
          <a:xfrm>
            <a:off x="3172175" y="695225"/>
            <a:ext cx="618000" cy="294000"/>
          </a:xfrm>
          <a:prstGeom prst="rect">
            <a:avLst/>
          </a:prstGeom>
          <a:solidFill>
            <a:srgbClr val="EEFF41">
              <a:alpha val="48880"/>
            </a:srgb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27"/>
          <p:cNvSpPr txBox="1"/>
          <p:nvPr/>
        </p:nvSpPr>
        <p:spPr>
          <a:xfrm>
            <a:off x="1250575" y="989225"/>
            <a:ext cx="618000" cy="294000"/>
          </a:xfrm>
          <a:prstGeom prst="rect">
            <a:avLst/>
          </a:prstGeom>
          <a:solidFill>
            <a:srgbClr val="EEFF41">
              <a:alpha val="48880"/>
            </a:srgb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8"/>
          <p:cNvSpPr txBox="1"/>
          <p:nvPr/>
        </p:nvSpPr>
        <p:spPr>
          <a:xfrm>
            <a:off x="4465900" y="987900"/>
            <a:ext cx="44667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omic Sans MS"/>
                <a:ea typeface="Comic Sans MS"/>
                <a:cs typeface="Comic Sans MS"/>
                <a:sym typeface="Comic Sans MS"/>
              </a:rPr>
              <a:t>This week, we are looking at a non-fiction text all about animals.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4" name="Google Shape;124;p28"/>
          <p:cNvSpPr txBox="1">
            <a:spLocks noGrp="1"/>
          </p:cNvSpPr>
          <p:nvPr>
            <p:ph type="title"/>
          </p:nvPr>
        </p:nvSpPr>
        <p:spPr>
          <a:xfrm>
            <a:off x="311700" y="159275"/>
            <a:ext cx="8520600" cy="5727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Sessions  2,3,4 and 5</a:t>
            </a:r>
            <a:endParaRPr/>
          </a:p>
        </p:txBody>
      </p:sp>
      <p:pic>
        <p:nvPicPr>
          <p:cNvPr id="125" name="Google Shape;125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881675"/>
            <a:ext cx="3564637" cy="4106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9"/>
          <p:cNvSpPr txBox="1">
            <a:spLocks noGrp="1"/>
          </p:cNvSpPr>
          <p:nvPr>
            <p:ph type="title"/>
          </p:nvPr>
        </p:nvSpPr>
        <p:spPr>
          <a:xfrm>
            <a:off x="311700" y="97125"/>
            <a:ext cx="8520600" cy="5727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2 - reading comprehension</a:t>
            </a:r>
            <a:endParaRPr/>
          </a:p>
        </p:txBody>
      </p:sp>
      <p:pic>
        <p:nvPicPr>
          <p:cNvPr id="131" name="Google Shape;131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6375" y="646300"/>
            <a:ext cx="4455625" cy="1081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95800" y="669825"/>
            <a:ext cx="4660790" cy="4399351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29"/>
          <p:cNvSpPr txBox="1"/>
          <p:nvPr/>
        </p:nvSpPr>
        <p:spPr>
          <a:xfrm>
            <a:off x="40175" y="1803875"/>
            <a:ext cx="4558200" cy="3265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/>
              <a:t>Questions</a:t>
            </a:r>
            <a:endParaRPr b="1" u="sng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b="1"/>
              <a:t>Find </a:t>
            </a:r>
            <a:r>
              <a:rPr lang="en-GB"/>
              <a:t>and </a:t>
            </a:r>
            <a:r>
              <a:rPr lang="en-GB" b="1"/>
              <a:t>copy</a:t>
            </a:r>
            <a:r>
              <a:rPr lang="en-GB"/>
              <a:t> one word that means an area of land or climate.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What </a:t>
            </a:r>
            <a:r>
              <a:rPr lang="en-GB" b="1"/>
              <a:t>2</a:t>
            </a:r>
            <a:r>
              <a:rPr lang="en-GB"/>
              <a:t> places are </a:t>
            </a:r>
            <a:r>
              <a:rPr lang="en-GB" b="1"/>
              <a:t>cold deserts</a:t>
            </a:r>
            <a:r>
              <a:rPr lang="en-GB"/>
              <a:t>?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What happens to your breath in the Polar Zones?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Which biome would you find a flamingo?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lphaLcPeriod"/>
            </a:pPr>
            <a:r>
              <a:rPr lang="en-GB"/>
              <a:t>Desert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lphaLcPeriod"/>
            </a:pPr>
            <a:r>
              <a:rPr lang="en-GB"/>
              <a:t>Polar Zone</a:t>
            </a:r>
            <a:endParaRPr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lphaLcPeriod"/>
            </a:pPr>
            <a:r>
              <a:rPr lang="en-GB"/>
              <a:t>Wetland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Name </a:t>
            </a:r>
            <a:r>
              <a:rPr lang="en-GB" b="1"/>
              <a:t>3</a:t>
            </a:r>
            <a:r>
              <a:rPr lang="en-GB"/>
              <a:t> animals that live in Antarctica.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What sort of land are wetlands?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What are the </a:t>
            </a:r>
            <a:r>
              <a:rPr lang="en-GB" b="1"/>
              <a:t>3 </a:t>
            </a:r>
            <a:r>
              <a:rPr lang="en-GB"/>
              <a:t>types of water that are found in wetlands?</a:t>
            </a:r>
            <a:endParaRPr b="1"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b="1" i="1"/>
              <a:t>Wetlands are ESSENTIAL snack bars…</a:t>
            </a:r>
            <a:r>
              <a:rPr lang="en-GB"/>
              <a:t> What do you think this means?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30"/>
          <p:cNvSpPr txBox="1">
            <a:spLocks noGrp="1"/>
          </p:cNvSpPr>
          <p:nvPr>
            <p:ph type="title"/>
          </p:nvPr>
        </p:nvSpPr>
        <p:spPr>
          <a:xfrm>
            <a:off x="235500" y="97125"/>
            <a:ext cx="8520600" cy="5727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3 - conjunctions</a:t>
            </a:r>
            <a:endParaRPr/>
          </a:p>
        </p:txBody>
      </p:sp>
      <p:pic>
        <p:nvPicPr>
          <p:cNvPr id="139" name="Google Shape;139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61550" y="737788"/>
            <a:ext cx="6715125" cy="2085975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30"/>
          <p:cNvSpPr txBox="1"/>
          <p:nvPr/>
        </p:nvSpPr>
        <p:spPr>
          <a:xfrm>
            <a:off x="240800" y="737800"/>
            <a:ext cx="1804800" cy="2085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Remember </a:t>
            </a:r>
            <a:r>
              <a:rPr lang="en-GB" b="1" u="sng"/>
              <a:t>conjunctions</a:t>
            </a:r>
            <a:r>
              <a:rPr lang="en-GB"/>
              <a:t> are words that join two phrases to make a longer sentence. They are words like </a:t>
            </a:r>
            <a:r>
              <a:rPr lang="en-GB" b="1" u="sng">
                <a:solidFill>
                  <a:srgbClr val="FF0000"/>
                </a:solidFill>
              </a:rPr>
              <a:t>because</a:t>
            </a:r>
            <a:r>
              <a:rPr lang="en-GB" b="1"/>
              <a:t>	</a:t>
            </a: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rgbClr val="FF0000"/>
                </a:solidFill>
              </a:rPr>
              <a:t>and</a:t>
            </a:r>
            <a:r>
              <a:rPr lang="en-GB"/>
              <a:t>		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rgbClr val="FF0000"/>
                </a:solidFill>
              </a:rPr>
              <a:t>but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30"/>
          <p:cNvSpPr txBox="1"/>
          <p:nvPr/>
        </p:nvSpPr>
        <p:spPr>
          <a:xfrm>
            <a:off x="255850" y="2888425"/>
            <a:ext cx="8620800" cy="2085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Read the text about these two Arctic animals. Then copy each of these sentences and choose the best conjunction to fill in the gap (</a:t>
            </a:r>
            <a:r>
              <a:rPr lang="en-GB" b="1" u="sng">
                <a:solidFill>
                  <a:srgbClr val="FF0000"/>
                </a:solidFill>
              </a:rPr>
              <a:t>because</a:t>
            </a:r>
            <a:r>
              <a:rPr lang="en-GB" b="1">
                <a:solidFill>
                  <a:schemeClr val="dk1"/>
                </a:solidFill>
              </a:rPr>
              <a:t>, </a:t>
            </a:r>
            <a:r>
              <a:rPr lang="en-GB" b="1" u="sng">
                <a:solidFill>
                  <a:srgbClr val="FF0000"/>
                </a:solidFill>
              </a:rPr>
              <a:t>and</a:t>
            </a:r>
            <a:r>
              <a:rPr lang="en-GB">
                <a:solidFill>
                  <a:schemeClr val="dk1"/>
                </a:solidFill>
              </a:rPr>
              <a:t>, </a:t>
            </a:r>
            <a:r>
              <a:rPr lang="en-GB" b="1" u="sng">
                <a:solidFill>
                  <a:srgbClr val="FF0000"/>
                </a:solidFill>
              </a:rPr>
              <a:t>but</a:t>
            </a:r>
            <a:r>
              <a:rPr lang="en-GB"/>
              <a:t>).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Polar bears and 2.5m long ____ they are the world’s largest bear.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They have thick blubber under their fur _________ it is very cold in their habitat.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It is slippy on snow and ice ________ polar bears have fur under their paws to help them grip.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The Arctic fox has white fur in the winter _____ dark fur in the winter.</a:t>
            </a:r>
            <a:endParaRPr/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An Arctic fox does not need a duvet _______________ it has a thick furry tail instead.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31"/>
          <p:cNvSpPr txBox="1">
            <a:spLocks noGrp="1"/>
          </p:cNvSpPr>
          <p:nvPr>
            <p:ph type="title"/>
          </p:nvPr>
        </p:nvSpPr>
        <p:spPr>
          <a:xfrm>
            <a:off x="311700" y="311675"/>
            <a:ext cx="1809000" cy="9675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Session 4 and 5</a:t>
            </a:r>
            <a:endParaRPr/>
          </a:p>
        </p:txBody>
      </p:sp>
      <p:pic>
        <p:nvPicPr>
          <p:cNvPr id="147" name="Google Shape;147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4784550" y="1578200"/>
            <a:ext cx="4229100" cy="3390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800000">
            <a:off x="38100" y="1492475"/>
            <a:ext cx="4381500" cy="3629025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31"/>
          <p:cNvSpPr txBox="1"/>
          <p:nvPr/>
        </p:nvSpPr>
        <p:spPr>
          <a:xfrm>
            <a:off x="2256100" y="136200"/>
            <a:ext cx="6757500" cy="1278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Here are fact files about two biomes (Mountains and Deserts).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For the next two sessions, you are going to write a fact file about the creatues you could find in habitats near you (your garden or a park  or countryside nearby).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You need to include a description of the habitat and then 3 sections - each for a different animal that lives there). The next slide has some facts you could use.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4" name="Google Shape;154;p32"/>
          <p:cNvGrpSpPr/>
          <p:nvPr/>
        </p:nvGrpSpPr>
        <p:grpSpPr>
          <a:xfrm>
            <a:off x="107300" y="2272050"/>
            <a:ext cx="5029175" cy="2676800"/>
            <a:chOff x="197525" y="2272050"/>
            <a:chExt cx="5029175" cy="2676800"/>
          </a:xfrm>
        </p:grpSpPr>
        <p:pic>
          <p:nvPicPr>
            <p:cNvPr id="155" name="Google Shape;155;p32"/>
            <p:cNvPicPr preferRelativeResize="0"/>
            <p:nvPr/>
          </p:nvPicPr>
          <p:blipFill rotWithShape="1">
            <a:blip r:embed="rId3">
              <a:alphaModFix/>
            </a:blip>
            <a:srcRect t="32336"/>
            <a:stretch/>
          </p:blipFill>
          <p:spPr>
            <a:xfrm>
              <a:off x="197525" y="3535150"/>
              <a:ext cx="5029175" cy="14137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6" name="Google Shape;156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97525" y="2272050"/>
              <a:ext cx="1291550" cy="12631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57" name="Google Shape;157;p32"/>
          <p:cNvGrpSpPr/>
          <p:nvPr/>
        </p:nvGrpSpPr>
        <p:grpSpPr>
          <a:xfrm>
            <a:off x="5877165" y="3001100"/>
            <a:ext cx="3095630" cy="1947750"/>
            <a:chOff x="5666615" y="527250"/>
            <a:chExt cx="3095630" cy="1947750"/>
          </a:xfrm>
        </p:grpSpPr>
        <p:pic>
          <p:nvPicPr>
            <p:cNvPr id="158" name="Google Shape;158;p3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7660870" y="527250"/>
              <a:ext cx="1101375" cy="1004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9" name="Google Shape;159;p32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5666615" y="1532025"/>
              <a:ext cx="3095625" cy="94297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60" name="Google Shape;160;p32"/>
          <p:cNvGrpSpPr/>
          <p:nvPr/>
        </p:nvGrpSpPr>
        <p:grpSpPr>
          <a:xfrm>
            <a:off x="5830775" y="99450"/>
            <a:ext cx="3188425" cy="2172600"/>
            <a:chOff x="3875638" y="99450"/>
            <a:chExt cx="3188425" cy="2172600"/>
          </a:xfrm>
        </p:grpSpPr>
        <p:pic>
          <p:nvPicPr>
            <p:cNvPr id="161" name="Google Shape;161;p32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5622113" y="1185750"/>
              <a:ext cx="1441950" cy="10863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2" name="Google Shape;162;p32"/>
            <p:cNvSpPr txBox="1"/>
            <p:nvPr/>
          </p:nvSpPr>
          <p:spPr>
            <a:xfrm>
              <a:off x="3875638" y="99450"/>
              <a:ext cx="3188400" cy="1086300"/>
            </a:xfrm>
            <a:prstGeom prst="rect">
              <a:avLst/>
            </a:pr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457200" lvl="0" indent="-304800" algn="l" rtl="0">
                <a:spcBef>
                  <a:spcPts val="0"/>
                </a:spcBef>
                <a:spcAft>
                  <a:spcPts val="0"/>
                </a:spcAft>
                <a:buSzPts val="1200"/>
                <a:buChar char="●"/>
              </a:pPr>
              <a:r>
                <a:rPr lang="en-GB" sz="1200"/>
                <a:t>breath through their skin</a:t>
              </a:r>
              <a:endParaRPr sz="1200"/>
            </a:p>
            <a:p>
              <a:pPr marL="457200" lvl="0" indent="-304800" algn="l" rtl="0">
                <a:spcBef>
                  <a:spcPts val="0"/>
                </a:spcBef>
                <a:spcAft>
                  <a:spcPts val="0"/>
                </a:spcAft>
                <a:buSzPts val="1200"/>
                <a:buChar char="●"/>
              </a:pPr>
              <a:r>
                <a:rPr lang="en-GB" sz="1200"/>
                <a:t>cannot see or hear</a:t>
              </a:r>
              <a:endParaRPr sz="1200"/>
            </a:p>
            <a:p>
              <a:pPr marL="457200" lvl="0" indent="-304800" algn="l" rtl="0">
                <a:spcBef>
                  <a:spcPts val="0"/>
                </a:spcBef>
                <a:spcAft>
                  <a:spcPts val="0"/>
                </a:spcAft>
                <a:buSzPts val="1200"/>
                <a:buChar char="●"/>
              </a:pPr>
              <a:r>
                <a:rPr lang="en-GB" sz="1200"/>
                <a:t>eats its own weight of soil every day</a:t>
              </a:r>
              <a:endParaRPr sz="1200"/>
            </a:p>
            <a:p>
              <a:pPr marL="457200" lvl="0" indent="-304800" algn="l" rtl="0">
                <a:spcBef>
                  <a:spcPts val="0"/>
                </a:spcBef>
                <a:spcAft>
                  <a:spcPts val="0"/>
                </a:spcAft>
                <a:buSzPts val="1200"/>
                <a:buChar char="●"/>
              </a:pPr>
              <a:r>
                <a:rPr lang="en-GB" sz="1200"/>
                <a:t>if you cut on in half, the half with the head will live!</a:t>
              </a:r>
              <a:endParaRPr sz="1200"/>
            </a:p>
          </p:txBody>
        </p:sp>
      </p:grpSp>
      <p:grpSp>
        <p:nvGrpSpPr>
          <p:cNvPr id="163" name="Google Shape;163;p32"/>
          <p:cNvGrpSpPr/>
          <p:nvPr/>
        </p:nvGrpSpPr>
        <p:grpSpPr>
          <a:xfrm>
            <a:off x="4184200" y="1116625"/>
            <a:ext cx="3188400" cy="2124200"/>
            <a:chOff x="2267175" y="1073500"/>
            <a:chExt cx="3188400" cy="2124200"/>
          </a:xfrm>
        </p:grpSpPr>
        <p:sp>
          <p:nvSpPr>
            <p:cNvPr id="164" name="Google Shape;164;p32"/>
            <p:cNvSpPr txBox="1"/>
            <p:nvPr/>
          </p:nvSpPr>
          <p:spPr>
            <a:xfrm>
              <a:off x="2267175" y="1945800"/>
              <a:ext cx="3188400" cy="1251900"/>
            </a:xfrm>
            <a:prstGeom prst="rect">
              <a:avLst/>
            </a:pr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457200" lvl="0" indent="-304800" algn="l" rtl="0">
                <a:spcBef>
                  <a:spcPts val="0"/>
                </a:spcBef>
                <a:spcAft>
                  <a:spcPts val="0"/>
                </a:spcAft>
                <a:buSzPts val="1200"/>
                <a:buChar char="●"/>
              </a:pPr>
              <a:r>
                <a:rPr lang="en-GB" sz="1200"/>
                <a:t>have 5 eyes, 6 legs and 4 wings</a:t>
              </a:r>
              <a:endParaRPr sz="1200"/>
            </a:p>
            <a:p>
              <a:pPr marL="457200" lvl="0" indent="-304800" algn="l" rtl="0">
                <a:spcBef>
                  <a:spcPts val="0"/>
                </a:spcBef>
                <a:spcAft>
                  <a:spcPts val="0"/>
                </a:spcAft>
                <a:buSzPts val="1200"/>
                <a:buChar char="●"/>
              </a:pPr>
              <a:r>
                <a:rPr lang="en-GB" sz="1200"/>
                <a:t>collect nectar from flowers to make honey</a:t>
              </a:r>
              <a:endParaRPr sz="1200"/>
            </a:p>
            <a:p>
              <a:pPr marL="457200" lvl="0" indent="-304800" algn="l" rtl="0">
                <a:spcBef>
                  <a:spcPts val="0"/>
                </a:spcBef>
                <a:spcAft>
                  <a:spcPts val="0"/>
                </a:spcAft>
                <a:buSzPts val="1200"/>
                <a:buChar char="●"/>
              </a:pPr>
              <a:r>
                <a:rPr lang="en-GB" sz="1200"/>
                <a:t>live in hives with about 50 thousand others)</a:t>
              </a:r>
              <a:endParaRPr sz="1200"/>
            </a:p>
            <a:p>
              <a:pPr marL="457200" lvl="0" indent="-304800" algn="l" rtl="0">
                <a:spcBef>
                  <a:spcPts val="0"/>
                </a:spcBef>
                <a:spcAft>
                  <a:spcPts val="0"/>
                </a:spcAft>
                <a:buSzPts val="1200"/>
                <a:buChar char="●"/>
              </a:pPr>
              <a:r>
                <a:rPr lang="en-GB" sz="1200"/>
                <a:t>male bees do not have a stinger</a:t>
              </a:r>
              <a:endParaRPr sz="1200"/>
            </a:p>
          </p:txBody>
        </p:sp>
        <p:pic>
          <p:nvPicPr>
            <p:cNvPr id="165" name="Google Shape;165;p32"/>
            <p:cNvPicPr preferRelativeResize="0"/>
            <p:nvPr/>
          </p:nvPicPr>
          <p:blipFill rotWithShape="1">
            <a:blip r:embed="rId8">
              <a:alphaModFix/>
            </a:blip>
            <a:srcRect l="13521" t="7479" r="10640" b="19260"/>
            <a:stretch/>
          </p:blipFill>
          <p:spPr>
            <a:xfrm>
              <a:off x="2267175" y="1073500"/>
              <a:ext cx="917400" cy="8723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66" name="Google Shape;166;p32"/>
          <p:cNvGrpSpPr/>
          <p:nvPr/>
        </p:nvGrpSpPr>
        <p:grpSpPr>
          <a:xfrm>
            <a:off x="767175" y="888100"/>
            <a:ext cx="3188400" cy="2077925"/>
            <a:chOff x="1014025" y="286625"/>
            <a:chExt cx="3188400" cy="2077925"/>
          </a:xfrm>
        </p:grpSpPr>
        <p:pic>
          <p:nvPicPr>
            <p:cNvPr id="167" name="Google Shape;167;p32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2941575" y="1538525"/>
              <a:ext cx="1242625" cy="8260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8" name="Google Shape;168;p32"/>
            <p:cNvSpPr txBox="1"/>
            <p:nvPr/>
          </p:nvSpPr>
          <p:spPr>
            <a:xfrm>
              <a:off x="1014025" y="286625"/>
              <a:ext cx="3188400" cy="1251900"/>
            </a:xfrm>
            <a:prstGeom prst="rect">
              <a:avLst/>
            </a:pr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457200" lvl="0" indent="-304800" algn="l" rtl="0">
                <a:spcBef>
                  <a:spcPts val="0"/>
                </a:spcBef>
                <a:spcAft>
                  <a:spcPts val="0"/>
                </a:spcAft>
                <a:buSzPts val="1200"/>
                <a:buChar char="●"/>
              </a:pPr>
              <a:r>
                <a:rPr lang="en-GB" sz="1200"/>
                <a:t>a member of the dog family</a:t>
              </a:r>
              <a:endParaRPr sz="1200"/>
            </a:p>
            <a:p>
              <a:pPr marL="457200" lvl="0" indent="-304800" algn="l" rtl="0">
                <a:spcBef>
                  <a:spcPts val="0"/>
                </a:spcBef>
                <a:spcAft>
                  <a:spcPts val="0"/>
                </a:spcAft>
                <a:buSzPts val="1200"/>
                <a:buChar char="●"/>
              </a:pPr>
              <a:r>
                <a:rPr lang="en-GB" sz="1200"/>
                <a:t>can live up to 15 years</a:t>
              </a:r>
              <a:endParaRPr sz="1200"/>
            </a:p>
            <a:p>
              <a:pPr marL="457200" lvl="0" indent="-304800" algn="l" rtl="0">
                <a:spcBef>
                  <a:spcPts val="0"/>
                </a:spcBef>
                <a:spcAft>
                  <a:spcPts val="0"/>
                </a:spcAft>
                <a:buSzPts val="1200"/>
                <a:buChar char="●"/>
              </a:pPr>
              <a:r>
                <a:rPr lang="en-GB" sz="1200"/>
                <a:t>female called vixen, male called a dog</a:t>
              </a:r>
              <a:endParaRPr sz="1200"/>
            </a:p>
            <a:p>
              <a:pPr marL="457200" lvl="0" indent="-304800" algn="l" rtl="0">
                <a:spcBef>
                  <a:spcPts val="0"/>
                </a:spcBef>
                <a:spcAft>
                  <a:spcPts val="0"/>
                </a:spcAft>
                <a:buSzPts val="1200"/>
                <a:buChar char="●"/>
              </a:pPr>
              <a:r>
                <a:rPr lang="en-GB" sz="1200"/>
                <a:t>can live in towns or countryside</a:t>
              </a:r>
              <a:endParaRPr sz="1200"/>
            </a:p>
          </p:txBody>
        </p:sp>
      </p:grpSp>
      <p:sp>
        <p:nvSpPr>
          <p:cNvPr id="169" name="Google Shape;169;p32"/>
          <p:cNvSpPr txBox="1"/>
          <p:nvPr/>
        </p:nvSpPr>
        <p:spPr>
          <a:xfrm>
            <a:off x="767175" y="512200"/>
            <a:ext cx="1037700" cy="3759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Fox</a:t>
            </a:r>
            <a:endParaRPr b="1"/>
          </a:p>
        </p:txBody>
      </p:sp>
      <p:sp>
        <p:nvSpPr>
          <p:cNvPr id="170" name="Google Shape;170;p32"/>
          <p:cNvSpPr txBox="1"/>
          <p:nvPr/>
        </p:nvSpPr>
        <p:spPr>
          <a:xfrm>
            <a:off x="1385800" y="3131075"/>
            <a:ext cx="1381500" cy="3759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Blackbird</a:t>
            </a:r>
            <a:endParaRPr b="1"/>
          </a:p>
        </p:txBody>
      </p:sp>
      <p:sp>
        <p:nvSpPr>
          <p:cNvPr id="171" name="Google Shape;171;p32"/>
          <p:cNvSpPr txBox="1"/>
          <p:nvPr/>
        </p:nvSpPr>
        <p:spPr>
          <a:xfrm>
            <a:off x="6829938" y="3614350"/>
            <a:ext cx="1037700" cy="3759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Blue tit</a:t>
            </a:r>
            <a:endParaRPr b="1"/>
          </a:p>
        </p:txBody>
      </p:sp>
      <p:sp>
        <p:nvSpPr>
          <p:cNvPr id="172" name="Google Shape;172;p32"/>
          <p:cNvSpPr txBox="1"/>
          <p:nvPr/>
        </p:nvSpPr>
        <p:spPr>
          <a:xfrm>
            <a:off x="4184200" y="740725"/>
            <a:ext cx="643500" cy="3759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Bee</a:t>
            </a:r>
            <a:endParaRPr b="1"/>
          </a:p>
        </p:txBody>
      </p:sp>
      <p:sp>
        <p:nvSpPr>
          <p:cNvPr id="173" name="Google Shape;173;p32"/>
          <p:cNvSpPr txBox="1"/>
          <p:nvPr/>
        </p:nvSpPr>
        <p:spPr>
          <a:xfrm>
            <a:off x="6535325" y="1181950"/>
            <a:ext cx="1037700" cy="3759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Worm</a:t>
            </a:r>
            <a:endParaRPr b="1"/>
          </a:p>
        </p:txBody>
      </p:sp>
      <p:sp>
        <p:nvSpPr>
          <p:cNvPr id="174" name="Google Shape;174;p32"/>
          <p:cNvSpPr txBox="1"/>
          <p:nvPr/>
        </p:nvSpPr>
        <p:spPr>
          <a:xfrm>
            <a:off x="120475" y="45975"/>
            <a:ext cx="3759900" cy="3759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Animals found in a garden habitat</a:t>
            </a:r>
            <a:endParaRPr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661</Words>
  <Application>Microsoft Office PowerPoint</Application>
  <PresentationFormat>On-screen Show (16:9)</PresentationFormat>
  <Paragraphs>79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Comic Sans MS</vt:lpstr>
      <vt:lpstr>Simple Light</vt:lpstr>
      <vt:lpstr>Simple Light</vt:lpstr>
      <vt:lpstr>PowerPoint Presentation</vt:lpstr>
      <vt:lpstr>Session 1 - Close Read</vt:lpstr>
      <vt:lpstr>PowerPoint Presentation</vt:lpstr>
      <vt:lpstr>Sessions  2,3,4 and 5</vt:lpstr>
      <vt:lpstr>Task 2 - reading comprehension</vt:lpstr>
      <vt:lpstr>Task 3 - conjunctions</vt:lpstr>
      <vt:lpstr>Session 4 and 5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Davies L</dc:creator>
  <cp:lastModifiedBy>Davies L</cp:lastModifiedBy>
  <cp:revision>1</cp:revision>
  <dcterms:modified xsi:type="dcterms:W3CDTF">2020-06-05T15:01:40Z</dcterms:modified>
</cp:coreProperties>
</file>