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61" r:id="rId4"/>
    <p:sldMasterId id="214748366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y="5143500" cx="9144000"/>
  <p:notesSz cx="6858000" cy="9144000"/>
  <p:embeddedFontLst>
    <p:embeddedFont>
      <p:font typeface="Amatic SC"/>
      <p:regular r:id="rId29"/>
      <p:bold r:id="rId30"/>
    </p:embeddedFont>
    <p:embeddedFont>
      <p:font typeface="Source Code Pro"/>
      <p:regular r:id="rId31"/>
      <p:bold r:id="rId32"/>
      <p:italic r:id="rId33"/>
      <p:boldItalic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font" Target="fonts/AmaticSC-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SourceCodePro-regular.fntdata"/><Relationship Id="rId30" Type="http://schemas.openxmlformats.org/officeDocument/2006/relationships/font" Target="fonts/AmaticSC-bold.fntdata"/><Relationship Id="rId11" Type="http://schemas.openxmlformats.org/officeDocument/2006/relationships/slide" Target="slides/slide5.xml"/><Relationship Id="rId33" Type="http://schemas.openxmlformats.org/officeDocument/2006/relationships/font" Target="fonts/SourceCodePro-italic.fntdata"/><Relationship Id="rId10" Type="http://schemas.openxmlformats.org/officeDocument/2006/relationships/slide" Target="slides/slide4.xml"/><Relationship Id="rId32" Type="http://schemas.openxmlformats.org/officeDocument/2006/relationships/font" Target="fonts/SourceCodePro-bold.fntdata"/><Relationship Id="rId13" Type="http://schemas.openxmlformats.org/officeDocument/2006/relationships/slide" Target="slides/slide7.xml"/><Relationship Id="rId12" Type="http://schemas.openxmlformats.org/officeDocument/2006/relationships/slide" Target="slides/slide6.xml"/><Relationship Id="rId34" Type="http://schemas.openxmlformats.org/officeDocument/2006/relationships/font" Target="fonts/SourceCodePro-boldItalic.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app.mymaths.co.uk/6007-homework/line-graphs" TargetMode="Externa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5" name="Shape 65"/>
        <p:cNvGrpSpPr/>
        <p:nvPr/>
      </p:nvGrpSpPr>
      <p:grpSpPr>
        <a:xfrm>
          <a:off x="0" y="0"/>
          <a:ext cx="0" cy="0"/>
          <a:chOff x="0" y="0"/>
          <a:chExt cx="0" cy="0"/>
        </a:xfrm>
      </p:grpSpPr>
      <p:sp>
        <p:nvSpPr>
          <p:cNvPr id="66" name="Google Shape;66;g8a0727d919_1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8a0727d919_1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1" name="Shape 71"/>
        <p:cNvGrpSpPr/>
        <p:nvPr/>
      </p:nvGrpSpPr>
      <p:grpSpPr>
        <a:xfrm>
          <a:off x="0" y="0"/>
          <a:ext cx="0" cy="0"/>
          <a:chOff x="0" y="0"/>
          <a:chExt cx="0" cy="0"/>
        </a:xfrm>
      </p:grpSpPr>
      <p:sp>
        <p:nvSpPr>
          <p:cNvPr id="72" name="Google Shape;72;g77d1f8c911_0_4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77d1f8c911_0_4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1" name="Shape 81"/>
        <p:cNvGrpSpPr/>
        <p:nvPr/>
      </p:nvGrpSpPr>
      <p:grpSpPr>
        <a:xfrm>
          <a:off x="0" y="0"/>
          <a:ext cx="0" cy="0"/>
          <a:chOff x="0" y="0"/>
          <a:chExt cx="0" cy="0"/>
        </a:xfrm>
      </p:grpSpPr>
      <p:sp>
        <p:nvSpPr>
          <p:cNvPr id="82" name="Google Shape;82;g881b94766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881b94766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chemeClr val="dk1"/>
                </a:solidFill>
              </a:rPr>
              <a:t>Children complete in maths book. </a:t>
            </a:r>
            <a:endParaRPr>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They have 15 minutes to complete independently.</a:t>
            </a:r>
            <a:endParaRPr>
              <a:solidFill>
                <a:schemeClr val="dk1"/>
              </a:solidFill>
            </a:endParaRPr>
          </a:p>
          <a:p>
            <a:pPr indent="0" lvl="0" marL="0" rtl="0" algn="l">
              <a:spcBef>
                <a:spcPts val="0"/>
              </a:spcBef>
              <a:spcAft>
                <a:spcPts val="0"/>
              </a:spcAft>
              <a:buClr>
                <a:schemeClr val="dk1"/>
              </a:buClr>
              <a:buSzPts val="1100"/>
              <a:buFont typeface="Arial"/>
              <a:buNone/>
            </a:pPr>
            <a:r>
              <a:rPr lang="en-GB">
                <a:solidFill>
                  <a:schemeClr val="dk1"/>
                </a:solidFill>
              </a:rPr>
              <a:t>Spend 10 minutes at the end of the session going through the answers and the children self mark.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Google Shape;92;g881b94766d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881b94766d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881b94766d_1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881b94766d_1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g8908d376b5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8908d376b5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8908d376b5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8908d376b5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g8908d376b5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8908d376b5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4" name="Shape 134"/>
        <p:cNvGrpSpPr/>
        <p:nvPr/>
      </p:nvGrpSpPr>
      <p:grpSpPr>
        <a:xfrm>
          <a:off x="0" y="0"/>
          <a:ext cx="0" cy="0"/>
          <a:chOff x="0" y="0"/>
          <a:chExt cx="0" cy="0"/>
        </a:xfrm>
      </p:grpSpPr>
      <p:sp>
        <p:nvSpPr>
          <p:cNvPr id="135" name="Google Shape;135;g8908d376b5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8908d376b5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1" name="Shape 141"/>
        <p:cNvGrpSpPr/>
        <p:nvPr/>
      </p:nvGrpSpPr>
      <p:grpSpPr>
        <a:xfrm>
          <a:off x="0" y="0"/>
          <a:ext cx="0" cy="0"/>
          <a:chOff x="0" y="0"/>
          <a:chExt cx="0" cy="0"/>
        </a:xfrm>
      </p:grpSpPr>
      <p:sp>
        <p:nvSpPr>
          <p:cNvPr id="142" name="Google Shape;142;g78450f3184_0_42:notes"/>
          <p:cNvSpPr txBox="1"/>
          <p:nvPr>
            <p:ph idx="1" type="body"/>
          </p:nvPr>
        </p:nvSpPr>
        <p:spPr>
          <a:xfrm>
            <a:off x="685782" y="434338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g78450f3184_0_42:notes"/>
          <p:cNvSpPr/>
          <p:nvPr>
            <p:ph idx="2" type="sldImg"/>
          </p:nvPr>
        </p:nvSpPr>
        <p:spPr>
          <a:xfrm>
            <a:off x="1143206" y="68578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8" name="Shape 148"/>
        <p:cNvGrpSpPr/>
        <p:nvPr/>
      </p:nvGrpSpPr>
      <p:grpSpPr>
        <a:xfrm>
          <a:off x="0" y="0"/>
          <a:ext cx="0" cy="0"/>
          <a:chOff x="0" y="0"/>
          <a:chExt cx="0" cy="0"/>
        </a:xfrm>
      </p:grpSpPr>
      <p:sp>
        <p:nvSpPr>
          <p:cNvPr id="149" name="Google Shape;149;g88227bf4a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88227bf4a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89f1aa029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89f1aa029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g89f1aa0292_1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89f1aa0292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g89f1aa0292_1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89f1aa0292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r>
              <a:rPr lang="en-GB" u="sng">
                <a:solidFill>
                  <a:schemeClr val="hlink"/>
                </a:solidFill>
                <a:hlinkClick r:id="rId2"/>
              </a:rPr>
              <a:t>https://app.mymaths.co.uk/6007-homework/line-graphs</a:t>
            </a:r>
            <a:endParaRPr/>
          </a:p>
          <a:p>
            <a:pPr indent="0" lvl="0" marL="0" rtl="0" algn="l">
              <a:spcBef>
                <a:spcPts val="0"/>
              </a:spcBef>
              <a:spcAft>
                <a:spcPts val="0"/>
              </a:spcAft>
              <a:buNone/>
            </a:pPr>
            <a:r>
              <a:rPr lang="en-GB"/>
              <a:t>You may choose to do this as a class or not to take part in this activity as this is predominately for the home learning.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5" name="Shape 175"/>
        <p:cNvGrpSpPr/>
        <p:nvPr/>
      </p:nvGrpSpPr>
      <p:grpSpPr>
        <a:xfrm>
          <a:off x="0" y="0"/>
          <a:ext cx="0" cy="0"/>
          <a:chOff x="0" y="0"/>
          <a:chExt cx="0" cy="0"/>
        </a:xfrm>
      </p:grpSpPr>
      <p:sp>
        <p:nvSpPr>
          <p:cNvPr id="176" name="Google Shape;176;g89f1aa0292_1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g89f1aa0292_1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See worksheet with question in today’s word resources document.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Google Shape;183;g89f1aa0292_1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89f1aa0292_1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g89f1aa0292_1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89f1aa0292_1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6" name="Shape 196"/>
        <p:cNvGrpSpPr/>
        <p:nvPr/>
      </p:nvGrpSpPr>
      <p:grpSpPr>
        <a:xfrm>
          <a:off x="0" y="0"/>
          <a:ext cx="0" cy="0"/>
          <a:chOff x="0" y="0"/>
          <a:chExt cx="0" cy="0"/>
        </a:xfrm>
      </p:grpSpPr>
      <p:sp>
        <p:nvSpPr>
          <p:cNvPr id="197" name="Google Shape;197;g89f1aa0292_1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89f1aa0292_1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Google Shape;204;g89f1aa0292_1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 name="Google Shape;205;g89f1aa0292_1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1" name="Shape 211"/>
        <p:cNvGrpSpPr/>
        <p:nvPr/>
      </p:nvGrpSpPr>
      <p:grpSpPr>
        <a:xfrm>
          <a:off x="0" y="0"/>
          <a:ext cx="0" cy="0"/>
          <a:chOff x="0" y="0"/>
          <a:chExt cx="0" cy="0"/>
        </a:xfrm>
      </p:grpSpPr>
      <p:sp>
        <p:nvSpPr>
          <p:cNvPr id="212" name="Google Shape;212;g89f1aa0292_1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89f1aa0292_1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7" name="Shape 217"/>
        <p:cNvGrpSpPr/>
        <p:nvPr/>
      </p:nvGrpSpPr>
      <p:grpSpPr>
        <a:xfrm>
          <a:off x="0" y="0"/>
          <a:ext cx="0" cy="0"/>
          <a:chOff x="0" y="0"/>
          <a:chExt cx="0" cy="0"/>
        </a:xfrm>
      </p:grpSpPr>
      <p:sp>
        <p:nvSpPr>
          <p:cNvPr id="218" name="Google Shape;218;g89f1aa0292_1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89f1aa0292_1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g89f1aa0292_1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89f1aa0292_1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Notes: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6.png"/><Relationship Id="rId5"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6.png"/><Relationship Id="rId5"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hyperlink" Target="https://app.mymaths.co.uk/6007-lesson/line-graphs" TargetMode="External"/><Relationship Id="rId4" Type="http://schemas.openxmlformats.org/officeDocument/2006/relationships/hyperlink" Target="https://app.mymaths.co.uk/6007-lesson/line-graphs" TargetMode="External"/><Relationship Id="rId5"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hyperlink" Target="https://app.mymaths.co.uk/6007-homework/line-graphs" TargetMode="Externa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0.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2.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1.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8" name="Shape 68"/>
        <p:cNvGrpSpPr/>
        <p:nvPr/>
      </p:nvGrpSpPr>
      <p:grpSpPr>
        <a:xfrm>
          <a:off x="0" y="0"/>
          <a:ext cx="0" cy="0"/>
          <a:chOff x="0" y="0"/>
          <a:chExt cx="0" cy="0"/>
        </a:xfrm>
      </p:grpSpPr>
      <p:sp>
        <p:nvSpPr>
          <p:cNvPr id="69" name="Google Shape;69;p1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70" name="Google Shape;70;p16"/>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We hope you have had a lovely weekend with your families and are keeping safe!</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74" name="Shape 74"/>
        <p:cNvGrpSpPr/>
        <p:nvPr/>
      </p:nvGrpSpPr>
      <p:grpSpPr>
        <a:xfrm>
          <a:off x="0" y="0"/>
          <a:ext cx="0" cy="0"/>
          <a:chOff x="0" y="0"/>
          <a:chExt cx="0" cy="0"/>
        </a:xfrm>
      </p:grpSpPr>
      <p:sp>
        <p:nvSpPr>
          <p:cNvPr id="75" name="Google Shape;75;p17"/>
          <p:cNvSpPr/>
          <p:nvPr/>
        </p:nvSpPr>
        <p:spPr>
          <a:xfrm>
            <a:off x="1551400" y="3083975"/>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7"/>
          <p:cNvSpPr/>
          <p:nvPr/>
        </p:nvSpPr>
        <p:spPr>
          <a:xfrm>
            <a:off x="1146100" y="1271900"/>
            <a:ext cx="7296000" cy="15621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7"/>
          <p:cNvSpPr txBox="1"/>
          <p:nvPr>
            <p:ph type="ctrTitle"/>
          </p:nvPr>
        </p:nvSpPr>
        <p:spPr>
          <a:xfrm>
            <a:off x="479800" y="1388150"/>
            <a:ext cx="8520600" cy="1329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t>This week’s theme is</a:t>
            </a:r>
            <a:endParaRPr/>
          </a:p>
        </p:txBody>
      </p:sp>
      <p:sp>
        <p:nvSpPr>
          <p:cNvPr id="78" name="Google Shape;78;p17"/>
          <p:cNvSpPr txBox="1"/>
          <p:nvPr>
            <p:ph idx="1" type="subTitle"/>
          </p:nvPr>
        </p:nvSpPr>
        <p:spPr>
          <a:xfrm>
            <a:off x="1463050" y="3151475"/>
            <a:ext cx="6554100" cy="927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a:t>Space</a:t>
            </a:r>
            <a:endParaRPr b="1"/>
          </a:p>
          <a:p>
            <a:pPr indent="0" lvl="0" marL="0" rtl="0" algn="ctr">
              <a:spcBef>
                <a:spcPts val="0"/>
              </a:spcBef>
              <a:spcAft>
                <a:spcPts val="0"/>
              </a:spcAft>
              <a:buNone/>
            </a:pPr>
            <a:r>
              <a:rPr b="1" lang="en-GB"/>
              <a:t>Day 1 - 29.6.20</a:t>
            </a:r>
            <a:endParaRPr b="1"/>
          </a:p>
        </p:txBody>
      </p:sp>
      <p:pic>
        <p:nvPicPr>
          <p:cNvPr id="79" name="Google Shape;79;p17"/>
          <p:cNvPicPr preferRelativeResize="0"/>
          <p:nvPr/>
        </p:nvPicPr>
        <p:blipFill>
          <a:blip r:embed="rId3">
            <a:alphaModFix/>
          </a:blip>
          <a:stretch>
            <a:fillRect/>
          </a:stretch>
        </p:blipFill>
        <p:spPr>
          <a:xfrm rot="-617128">
            <a:off x="329086" y="313223"/>
            <a:ext cx="2311397" cy="1515881"/>
          </a:xfrm>
          <a:prstGeom prst="rect">
            <a:avLst/>
          </a:prstGeom>
          <a:noFill/>
          <a:ln>
            <a:noFill/>
          </a:ln>
        </p:spPr>
      </p:pic>
      <p:pic>
        <p:nvPicPr>
          <p:cNvPr id="80" name="Google Shape;80;p17"/>
          <p:cNvPicPr preferRelativeResize="0"/>
          <p:nvPr/>
        </p:nvPicPr>
        <p:blipFill>
          <a:blip r:embed="rId4">
            <a:alphaModFix/>
          </a:blip>
          <a:stretch>
            <a:fillRect/>
          </a:stretch>
        </p:blipFill>
        <p:spPr>
          <a:xfrm rot="1409691">
            <a:off x="6484875" y="449605"/>
            <a:ext cx="2544925" cy="139175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4" name="Shape 84"/>
        <p:cNvGrpSpPr/>
        <p:nvPr/>
      </p:nvGrpSpPr>
      <p:grpSpPr>
        <a:xfrm>
          <a:off x="0" y="0"/>
          <a:ext cx="0" cy="0"/>
          <a:chOff x="0" y="0"/>
          <a:chExt cx="0" cy="0"/>
        </a:xfrm>
      </p:grpSpPr>
      <p:sp>
        <p:nvSpPr>
          <p:cNvPr id="85" name="Google Shape;85;p18"/>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Morning Maths </a:t>
            </a:r>
            <a:endParaRPr b="1" sz="1800" u="sng"/>
          </a:p>
        </p:txBody>
      </p:sp>
      <p:sp>
        <p:nvSpPr>
          <p:cNvPr id="86" name="Google Shape;86;p18"/>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rtl="0" algn="l">
              <a:spcBef>
                <a:spcPts val="0"/>
              </a:spcBef>
              <a:spcAft>
                <a:spcPts val="0"/>
              </a:spcAft>
              <a:buClr>
                <a:srgbClr val="222222"/>
              </a:buClr>
              <a:buSzPts val="2400"/>
              <a:buAutoNum type="arabicPeriod"/>
            </a:pPr>
            <a:r>
              <a:rPr lang="en-GB" sz="2400">
                <a:solidFill>
                  <a:srgbClr val="222222"/>
                </a:solidFill>
              </a:rPr>
              <a:t>67 x 12 </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0.8 x 32</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⅖ x 75</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12.5% x 80 </a:t>
            </a:r>
            <a:endParaRPr sz="2400">
              <a:solidFill>
                <a:srgbClr val="222222"/>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789 ÷ 9</a:t>
            </a:r>
            <a:endParaRPr sz="1800">
              <a:solidFill>
                <a:srgbClr val="000000"/>
              </a:solidFill>
            </a:endParaRPr>
          </a:p>
          <a:p>
            <a:pPr indent="0" lvl="0" marL="45720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1800">
                <a:solidFill>
                  <a:srgbClr val="000000"/>
                </a:solidFill>
              </a:rPr>
              <a:t>6. 67457 + 748858 = </a:t>
            </a:r>
            <a:endParaRPr sz="1800">
              <a:solidFill>
                <a:srgbClr val="000000"/>
              </a:solidFill>
            </a:endParaRPr>
          </a:p>
          <a:p>
            <a:pPr indent="0" lvl="0" marL="0" rtl="0" algn="l">
              <a:lnSpc>
                <a:spcPct val="100000"/>
              </a:lnSpc>
              <a:spcBef>
                <a:spcPts val="0"/>
              </a:spcBef>
              <a:spcAft>
                <a:spcPts val="0"/>
              </a:spcAft>
              <a:buNone/>
            </a:pPr>
            <a:r>
              <a:t/>
            </a:r>
            <a:endParaRPr sz="1800">
              <a:solidFill>
                <a:srgbClr val="000000"/>
              </a:solidFill>
            </a:endParaRPr>
          </a:p>
          <a:p>
            <a:pPr indent="0" lvl="0" marL="0" rtl="0" algn="l">
              <a:lnSpc>
                <a:spcPct val="100000"/>
              </a:lnSpc>
              <a:spcBef>
                <a:spcPts val="0"/>
              </a:spcBef>
              <a:spcAft>
                <a:spcPts val="0"/>
              </a:spcAft>
              <a:buNone/>
            </a:pPr>
            <a:r>
              <a:rPr lang="en-GB" sz="1800">
                <a:solidFill>
                  <a:srgbClr val="000000"/>
                </a:solidFill>
              </a:rPr>
              <a:t>7.  </a:t>
            </a:r>
            <a:endParaRPr sz="1800">
              <a:solidFill>
                <a:srgbClr val="000000"/>
              </a:solidFill>
            </a:endParaRPr>
          </a:p>
          <a:p>
            <a:pPr indent="0" lvl="0" marL="0" rtl="0" algn="l">
              <a:spcBef>
                <a:spcPts val="0"/>
              </a:spcBef>
              <a:spcAft>
                <a:spcPts val="0"/>
              </a:spcAft>
              <a:buNone/>
            </a:pPr>
            <a:r>
              <a:t/>
            </a:r>
            <a:endParaRPr sz="30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2400">
                <a:solidFill>
                  <a:srgbClr val="000000"/>
                </a:solidFill>
              </a:rPr>
              <a:t> </a:t>
            </a:r>
            <a:endParaRPr sz="2400">
              <a:solidFill>
                <a:srgbClr val="000000"/>
              </a:solidFill>
            </a:endParaRPr>
          </a:p>
          <a:p>
            <a:pPr indent="0" lvl="0" marL="0" rtl="0" algn="l">
              <a:spcBef>
                <a:spcPts val="0"/>
              </a:spcBef>
              <a:spcAft>
                <a:spcPts val="0"/>
              </a:spcAft>
              <a:buNone/>
            </a:pPr>
            <a:r>
              <a:t/>
            </a:r>
            <a:endParaRPr sz="2400">
              <a:solidFill>
                <a:srgbClr val="000000"/>
              </a:solidFill>
            </a:endParaRPr>
          </a:p>
        </p:txBody>
      </p:sp>
      <p:sp>
        <p:nvSpPr>
          <p:cNvPr id="87" name="Google Shape;87;p18"/>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8. </a:t>
            </a:r>
            <a:r>
              <a:rPr lang="en-GB"/>
              <a:t> </a:t>
            </a:r>
            <a:endParaRPr>
              <a:solidFill>
                <a:srgbClr val="222222"/>
              </a:solidFill>
              <a:highlight>
                <a:srgbClr val="FFFFFF"/>
              </a:highlight>
            </a:endParaRPr>
          </a:p>
          <a:p>
            <a:pPr indent="0" lvl="0" marL="0" rtl="0" algn="l">
              <a:spcBef>
                <a:spcPts val="0"/>
              </a:spcBef>
              <a:spcAft>
                <a:spcPts val="0"/>
              </a:spcAft>
              <a:buNone/>
            </a:pPr>
            <a:r>
              <a:t/>
            </a:r>
            <a:endParaRPr sz="24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9. </a:t>
            </a:r>
            <a:r>
              <a:rPr lang="en-GB"/>
              <a:t> </a:t>
            </a:r>
            <a:r>
              <a:rPr lang="en-GB">
                <a:solidFill>
                  <a:srgbClr val="000000"/>
                </a:solidFill>
                <a:latin typeface="Comic Sans MS"/>
                <a:ea typeface="Comic Sans MS"/>
                <a:cs typeface="Comic Sans MS"/>
                <a:sym typeface="Comic Sans MS"/>
              </a:rPr>
              <a:t>8x + 5 = 2x + 29</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sz="1800"/>
              <a:t>10.</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 </a:t>
            </a:r>
            <a:endParaRPr sz="1800">
              <a:solidFill>
                <a:srgbClr val="222222"/>
              </a:solidFill>
            </a:endParaRPr>
          </a:p>
          <a:p>
            <a:pPr indent="0" lvl="0" marL="0" rtl="0" algn="l">
              <a:spcBef>
                <a:spcPts val="0"/>
              </a:spcBef>
              <a:spcAft>
                <a:spcPts val="0"/>
              </a:spcAft>
              <a:buNone/>
            </a:pPr>
            <a:r>
              <a:t/>
            </a:r>
            <a:endParaRPr sz="2400"/>
          </a:p>
        </p:txBody>
      </p:sp>
      <p:pic>
        <p:nvPicPr>
          <p:cNvPr id="88" name="Google Shape;88;p18"/>
          <p:cNvPicPr preferRelativeResize="0"/>
          <p:nvPr/>
        </p:nvPicPr>
        <p:blipFill>
          <a:blip r:embed="rId3">
            <a:alphaModFix/>
          </a:blip>
          <a:stretch>
            <a:fillRect/>
          </a:stretch>
        </p:blipFill>
        <p:spPr>
          <a:xfrm>
            <a:off x="4935725" y="290775"/>
            <a:ext cx="3521675" cy="2413000"/>
          </a:xfrm>
          <a:prstGeom prst="rect">
            <a:avLst/>
          </a:prstGeom>
          <a:noFill/>
          <a:ln>
            <a:noFill/>
          </a:ln>
        </p:spPr>
      </p:pic>
      <p:pic>
        <p:nvPicPr>
          <p:cNvPr id="89" name="Google Shape;89;p18"/>
          <p:cNvPicPr preferRelativeResize="0"/>
          <p:nvPr/>
        </p:nvPicPr>
        <p:blipFill>
          <a:blip r:embed="rId4">
            <a:alphaModFix/>
          </a:blip>
          <a:stretch>
            <a:fillRect/>
          </a:stretch>
        </p:blipFill>
        <p:spPr>
          <a:xfrm>
            <a:off x="584638" y="3623000"/>
            <a:ext cx="3114675" cy="1323975"/>
          </a:xfrm>
          <a:prstGeom prst="rect">
            <a:avLst/>
          </a:prstGeom>
          <a:noFill/>
          <a:ln>
            <a:noFill/>
          </a:ln>
        </p:spPr>
      </p:pic>
      <p:pic>
        <p:nvPicPr>
          <p:cNvPr id="90" name="Google Shape;90;p18"/>
          <p:cNvPicPr preferRelativeResize="0"/>
          <p:nvPr/>
        </p:nvPicPr>
        <p:blipFill>
          <a:blip r:embed="rId5">
            <a:alphaModFix/>
          </a:blip>
          <a:stretch>
            <a:fillRect/>
          </a:stretch>
        </p:blipFill>
        <p:spPr>
          <a:xfrm>
            <a:off x="4885300" y="3312750"/>
            <a:ext cx="3622525" cy="13970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Google Shape;95;p19"/>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solidFill>
                  <a:srgbClr val="FF0000"/>
                </a:solidFill>
              </a:rPr>
              <a:t>ANSWERS</a:t>
            </a:r>
            <a:r>
              <a:rPr b="1" lang="en-GB" sz="1800" u="sng">
                <a:solidFill>
                  <a:srgbClr val="FF0000"/>
                </a:solidFill>
              </a:rPr>
              <a:t> </a:t>
            </a:r>
            <a:endParaRPr b="1" sz="1800" u="sng">
              <a:solidFill>
                <a:srgbClr val="FF0000"/>
              </a:solidFill>
            </a:endParaRPr>
          </a:p>
        </p:txBody>
      </p:sp>
      <p:sp>
        <p:nvSpPr>
          <p:cNvPr id="96" name="Google Shape;96;p19"/>
          <p:cNvSpPr txBox="1"/>
          <p:nvPr/>
        </p:nvSpPr>
        <p:spPr>
          <a:xfrm>
            <a:off x="117575" y="659250"/>
            <a:ext cx="4048800" cy="2193000"/>
          </a:xfrm>
          <a:prstGeom prst="rect">
            <a:avLst/>
          </a:prstGeom>
          <a:solidFill>
            <a:srgbClr val="CFE2F3"/>
          </a:solidFill>
          <a:ln>
            <a:noFill/>
          </a:ln>
        </p:spPr>
        <p:txBody>
          <a:bodyPr anchorCtr="0" anchor="t" bIns="91425" lIns="91425" spcFirstLastPara="1" rIns="91425" wrap="square" tIns="91425">
            <a:noAutofit/>
          </a:bodyPr>
          <a:lstStyle/>
          <a:p>
            <a:pPr indent="-381000" lvl="0" marL="457200" rtl="0" algn="l">
              <a:spcBef>
                <a:spcPts val="0"/>
              </a:spcBef>
              <a:spcAft>
                <a:spcPts val="0"/>
              </a:spcAft>
              <a:buClr>
                <a:srgbClr val="222222"/>
              </a:buClr>
              <a:buSzPts val="2400"/>
              <a:buAutoNum type="arabicPeriod"/>
            </a:pPr>
            <a:r>
              <a:rPr lang="en-GB" sz="2400">
                <a:solidFill>
                  <a:srgbClr val="222222"/>
                </a:solidFill>
              </a:rPr>
              <a:t>67 x 12 = </a:t>
            </a:r>
            <a:r>
              <a:rPr lang="en-GB" sz="2400">
                <a:solidFill>
                  <a:srgbClr val="FF0000"/>
                </a:solidFill>
              </a:rPr>
              <a:t>804 </a:t>
            </a:r>
            <a:endParaRPr sz="2400">
              <a:solidFill>
                <a:srgbClr val="FF0000"/>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0.8 x 32 = </a:t>
            </a:r>
            <a:r>
              <a:rPr lang="en-GB" sz="2400">
                <a:solidFill>
                  <a:srgbClr val="FF0000"/>
                </a:solidFill>
              </a:rPr>
              <a:t>25.6</a:t>
            </a:r>
            <a:endParaRPr sz="2400">
              <a:solidFill>
                <a:srgbClr val="FF0000"/>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⅖ x 75 =</a:t>
            </a:r>
            <a:r>
              <a:rPr lang="en-GB" sz="2400">
                <a:solidFill>
                  <a:srgbClr val="FF0000"/>
                </a:solidFill>
              </a:rPr>
              <a:t> 30</a:t>
            </a:r>
            <a:endParaRPr sz="2400">
              <a:solidFill>
                <a:srgbClr val="FF0000"/>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12.5% x 80 = </a:t>
            </a:r>
            <a:r>
              <a:rPr lang="en-GB" sz="2400">
                <a:solidFill>
                  <a:srgbClr val="FF0000"/>
                </a:solidFill>
              </a:rPr>
              <a:t>10</a:t>
            </a:r>
            <a:endParaRPr sz="2400">
              <a:solidFill>
                <a:srgbClr val="FF0000"/>
              </a:solidFill>
            </a:endParaRPr>
          </a:p>
          <a:p>
            <a:pPr indent="-381000" lvl="0" marL="457200" rtl="0" algn="l">
              <a:spcBef>
                <a:spcPts val="0"/>
              </a:spcBef>
              <a:spcAft>
                <a:spcPts val="0"/>
              </a:spcAft>
              <a:buClr>
                <a:srgbClr val="222222"/>
              </a:buClr>
              <a:buSzPts val="2400"/>
              <a:buAutoNum type="arabicPeriod"/>
            </a:pPr>
            <a:r>
              <a:rPr lang="en-GB" sz="2400">
                <a:solidFill>
                  <a:srgbClr val="222222"/>
                </a:solidFill>
              </a:rPr>
              <a:t>789 ÷ 9 = </a:t>
            </a:r>
            <a:r>
              <a:rPr lang="en-GB" sz="2400">
                <a:solidFill>
                  <a:srgbClr val="FF0000"/>
                </a:solidFill>
              </a:rPr>
              <a:t>87.66</a:t>
            </a:r>
            <a:endParaRPr sz="1800">
              <a:solidFill>
                <a:srgbClr val="FF0000"/>
              </a:solidFill>
            </a:endParaRPr>
          </a:p>
          <a:p>
            <a:pPr indent="0" lvl="0" marL="45720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1800">
                <a:solidFill>
                  <a:srgbClr val="000000"/>
                </a:solidFill>
              </a:rPr>
              <a:t>6. 67457 + 748858 =</a:t>
            </a:r>
            <a:r>
              <a:rPr lang="en-GB" sz="1800">
                <a:solidFill>
                  <a:srgbClr val="FF0000"/>
                </a:solidFill>
              </a:rPr>
              <a:t> 816,315</a:t>
            </a:r>
            <a:endParaRPr sz="1800">
              <a:solidFill>
                <a:srgbClr val="FF0000"/>
              </a:solidFill>
            </a:endParaRPr>
          </a:p>
          <a:p>
            <a:pPr indent="0" lvl="0" marL="0" rtl="0" algn="l">
              <a:lnSpc>
                <a:spcPct val="100000"/>
              </a:lnSpc>
              <a:spcBef>
                <a:spcPts val="0"/>
              </a:spcBef>
              <a:spcAft>
                <a:spcPts val="0"/>
              </a:spcAft>
              <a:buNone/>
            </a:pPr>
            <a:r>
              <a:t/>
            </a:r>
            <a:endParaRPr sz="1800">
              <a:solidFill>
                <a:srgbClr val="000000"/>
              </a:solidFill>
            </a:endParaRPr>
          </a:p>
          <a:p>
            <a:pPr indent="0" lvl="0" marL="0" rtl="0" algn="l">
              <a:lnSpc>
                <a:spcPct val="100000"/>
              </a:lnSpc>
              <a:spcBef>
                <a:spcPts val="0"/>
              </a:spcBef>
              <a:spcAft>
                <a:spcPts val="0"/>
              </a:spcAft>
              <a:buNone/>
            </a:pPr>
            <a:r>
              <a:rPr lang="en-GB" sz="1800">
                <a:solidFill>
                  <a:srgbClr val="000000"/>
                </a:solidFill>
              </a:rPr>
              <a:t>7. </a:t>
            </a:r>
            <a:endParaRPr sz="1800">
              <a:solidFill>
                <a:srgbClr val="000000"/>
              </a:solidFill>
            </a:endParaRPr>
          </a:p>
          <a:p>
            <a:pPr indent="0" lvl="0" marL="0" rtl="0" algn="l">
              <a:lnSpc>
                <a:spcPct val="100000"/>
              </a:lnSpc>
              <a:spcBef>
                <a:spcPts val="0"/>
              </a:spcBef>
              <a:spcAft>
                <a:spcPts val="0"/>
              </a:spcAft>
              <a:buNone/>
            </a:pPr>
            <a:r>
              <a:t/>
            </a:r>
            <a:endParaRPr sz="1800"/>
          </a:p>
          <a:p>
            <a:pPr indent="0" lvl="0" marL="0" rtl="0" algn="l">
              <a:lnSpc>
                <a:spcPct val="100000"/>
              </a:lnSpc>
              <a:spcBef>
                <a:spcPts val="0"/>
              </a:spcBef>
              <a:spcAft>
                <a:spcPts val="0"/>
              </a:spcAft>
              <a:buNone/>
            </a:pPr>
            <a:r>
              <a:t/>
            </a:r>
            <a:endParaRPr sz="1800"/>
          </a:p>
          <a:p>
            <a:pPr indent="0" lvl="0" marL="0" rtl="0" algn="l">
              <a:lnSpc>
                <a:spcPct val="100000"/>
              </a:lnSpc>
              <a:spcBef>
                <a:spcPts val="0"/>
              </a:spcBef>
              <a:spcAft>
                <a:spcPts val="0"/>
              </a:spcAft>
              <a:buNone/>
            </a:pPr>
            <a:r>
              <a:t/>
            </a:r>
            <a:endParaRPr sz="1800"/>
          </a:p>
          <a:p>
            <a:pPr indent="0" lvl="0" marL="0" rtl="0" algn="l">
              <a:lnSpc>
                <a:spcPct val="100000"/>
              </a:lnSpc>
              <a:spcBef>
                <a:spcPts val="0"/>
              </a:spcBef>
              <a:spcAft>
                <a:spcPts val="0"/>
              </a:spcAft>
              <a:buNone/>
            </a:pPr>
            <a:r>
              <a:rPr lang="en-GB" sz="1800"/>
              <a:t>C = £1.95 M = £2.75    </a:t>
            </a:r>
            <a:r>
              <a:rPr lang="en-GB" sz="1800">
                <a:solidFill>
                  <a:srgbClr val="FF0000"/>
                </a:solidFill>
              </a:rPr>
              <a:t>80p</a:t>
            </a:r>
            <a:r>
              <a:rPr lang="en-GB" sz="1800">
                <a:solidFill>
                  <a:srgbClr val="FF0000"/>
                </a:solidFill>
              </a:rPr>
              <a:t> </a:t>
            </a:r>
            <a:endParaRPr sz="1800">
              <a:solidFill>
                <a:srgbClr val="FF0000"/>
              </a:solidFill>
            </a:endParaRPr>
          </a:p>
          <a:p>
            <a:pPr indent="0" lvl="0" marL="0" rtl="0" algn="l">
              <a:spcBef>
                <a:spcPts val="0"/>
              </a:spcBef>
              <a:spcAft>
                <a:spcPts val="0"/>
              </a:spcAft>
              <a:buNone/>
            </a:pPr>
            <a:r>
              <a:t/>
            </a:r>
            <a:endParaRPr sz="3000">
              <a:solidFill>
                <a:srgbClr val="000000"/>
              </a:solidFill>
            </a:endParaRPr>
          </a:p>
          <a:p>
            <a:pPr indent="0" lvl="0" marL="0" rtl="0" algn="l">
              <a:spcBef>
                <a:spcPts val="0"/>
              </a:spcBef>
              <a:spcAft>
                <a:spcPts val="0"/>
              </a:spcAft>
              <a:buNone/>
            </a:pPr>
            <a:r>
              <a:t/>
            </a:r>
            <a:endParaRPr sz="1800">
              <a:solidFill>
                <a:srgbClr val="000000"/>
              </a:solidFill>
            </a:endParaRPr>
          </a:p>
          <a:p>
            <a:pPr indent="0" lvl="0" marL="0" rtl="0" algn="l">
              <a:spcBef>
                <a:spcPts val="0"/>
              </a:spcBef>
              <a:spcAft>
                <a:spcPts val="0"/>
              </a:spcAft>
              <a:buNone/>
            </a:pPr>
            <a:r>
              <a:rPr lang="en-GB" sz="2400">
                <a:solidFill>
                  <a:srgbClr val="000000"/>
                </a:solidFill>
              </a:rPr>
              <a:t> </a:t>
            </a:r>
            <a:endParaRPr sz="2400">
              <a:solidFill>
                <a:srgbClr val="000000"/>
              </a:solidFill>
            </a:endParaRPr>
          </a:p>
          <a:p>
            <a:pPr indent="0" lvl="0" marL="0" rtl="0" algn="l">
              <a:spcBef>
                <a:spcPts val="0"/>
              </a:spcBef>
              <a:spcAft>
                <a:spcPts val="0"/>
              </a:spcAft>
              <a:buNone/>
            </a:pPr>
            <a:r>
              <a:t/>
            </a:r>
            <a:endParaRPr sz="2400">
              <a:solidFill>
                <a:srgbClr val="000000"/>
              </a:solidFill>
            </a:endParaRPr>
          </a:p>
        </p:txBody>
      </p:sp>
      <p:sp>
        <p:nvSpPr>
          <p:cNvPr id="97" name="Google Shape;97;p19"/>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t>8. </a:t>
            </a:r>
            <a:r>
              <a:rPr lang="en-GB"/>
              <a:t> </a:t>
            </a:r>
            <a:endParaRPr>
              <a:solidFill>
                <a:srgbClr val="222222"/>
              </a:solidFill>
              <a:highlight>
                <a:srgbClr val="FFFFFF"/>
              </a:highlight>
            </a:endParaRPr>
          </a:p>
          <a:p>
            <a:pPr indent="0" lvl="0" marL="0" rtl="0" algn="l">
              <a:spcBef>
                <a:spcPts val="0"/>
              </a:spcBef>
              <a:spcAft>
                <a:spcPts val="0"/>
              </a:spcAft>
              <a:buNone/>
            </a:pPr>
            <a:r>
              <a:t/>
            </a:r>
            <a:endParaRPr sz="24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9. </a:t>
            </a:r>
            <a:r>
              <a:rPr lang="en-GB"/>
              <a:t> </a:t>
            </a:r>
            <a:r>
              <a:rPr lang="en-GB">
                <a:solidFill>
                  <a:srgbClr val="000000"/>
                </a:solidFill>
                <a:latin typeface="Comic Sans MS"/>
                <a:ea typeface="Comic Sans MS"/>
                <a:cs typeface="Comic Sans MS"/>
                <a:sym typeface="Comic Sans MS"/>
              </a:rPr>
              <a:t>8x + 5 = 2x + 29</a:t>
            </a:r>
            <a:endParaRPr>
              <a:solidFill>
                <a:srgbClr val="000000"/>
              </a:solidFill>
              <a:latin typeface="Comic Sans MS"/>
              <a:ea typeface="Comic Sans MS"/>
              <a:cs typeface="Comic Sans MS"/>
              <a:sym typeface="Comic Sans MS"/>
            </a:endParaRPr>
          </a:p>
          <a:p>
            <a:pPr indent="0" lvl="0" marL="0" rtl="0" algn="l">
              <a:spcBef>
                <a:spcPts val="0"/>
              </a:spcBef>
              <a:spcAft>
                <a:spcPts val="0"/>
              </a:spcAft>
              <a:buNone/>
            </a:pPr>
            <a:r>
              <a:rPr lang="en-GB">
                <a:latin typeface="Comic Sans MS"/>
                <a:ea typeface="Comic Sans MS"/>
                <a:cs typeface="Comic Sans MS"/>
                <a:sym typeface="Comic Sans MS"/>
              </a:rPr>
              <a:t>	</a:t>
            </a:r>
            <a:r>
              <a:rPr lang="en-GB">
                <a:solidFill>
                  <a:srgbClr val="FF0000"/>
                </a:solidFill>
                <a:latin typeface="Comic Sans MS"/>
                <a:ea typeface="Comic Sans MS"/>
                <a:cs typeface="Comic Sans MS"/>
                <a:sym typeface="Comic Sans MS"/>
              </a:rPr>
              <a:t>8x = 2x + 29 - 5 </a:t>
            </a:r>
            <a:endParaRPr>
              <a:solidFill>
                <a:srgbClr val="FF0000"/>
              </a:solidFill>
              <a:latin typeface="Comic Sans MS"/>
              <a:ea typeface="Comic Sans MS"/>
              <a:cs typeface="Comic Sans MS"/>
              <a:sym typeface="Comic Sans MS"/>
            </a:endParaRPr>
          </a:p>
          <a:p>
            <a:pPr indent="0" lvl="0" marL="0" rtl="0" algn="l">
              <a:spcBef>
                <a:spcPts val="0"/>
              </a:spcBef>
              <a:spcAft>
                <a:spcPts val="0"/>
              </a:spcAft>
              <a:buNone/>
            </a:pPr>
            <a:r>
              <a:rPr lang="en-GB">
                <a:solidFill>
                  <a:srgbClr val="FF0000"/>
                </a:solidFill>
                <a:latin typeface="Comic Sans MS"/>
                <a:ea typeface="Comic Sans MS"/>
                <a:cs typeface="Comic Sans MS"/>
                <a:sym typeface="Comic Sans MS"/>
              </a:rPr>
              <a:t>	8x = 2x - 24</a:t>
            </a:r>
            <a:endParaRPr>
              <a:solidFill>
                <a:srgbClr val="FF0000"/>
              </a:solidFill>
              <a:latin typeface="Comic Sans MS"/>
              <a:ea typeface="Comic Sans MS"/>
              <a:cs typeface="Comic Sans MS"/>
              <a:sym typeface="Comic Sans MS"/>
            </a:endParaRPr>
          </a:p>
          <a:p>
            <a:pPr indent="0" lvl="0" marL="0" rtl="0" algn="l">
              <a:spcBef>
                <a:spcPts val="0"/>
              </a:spcBef>
              <a:spcAft>
                <a:spcPts val="0"/>
              </a:spcAft>
              <a:buNone/>
            </a:pPr>
            <a:r>
              <a:rPr lang="en-GB">
                <a:solidFill>
                  <a:srgbClr val="FF0000"/>
                </a:solidFill>
                <a:latin typeface="Comic Sans MS"/>
                <a:ea typeface="Comic Sans MS"/>
                <a:cs typeface="Comic Sans MS"/>
                <a:sym typeface="Comic Sans MS"/>
              </a:rPr>
              <a:t>	8x - 2x = 24</a:t>
            </a:r>
            <a:endParaRPr>
              <a:solidFill>
                <a:srgbClr val="FF0000"/>
              </a:solidFill>
              <a:latin typeface="Comic Sans MS"/>
              <a:ea typeface="Comic Sans MS"/>
              <a:cs typeface="Comic Sans MS"/>
              <a:sym typeface="Comic Sans MS"/>
            </a:endParaRPr>
          </a:p>
          <a:p>
            <a:pPr indent="0" lvl="0" marL="0" rtl="0" algn="l">
              <a:spcBef>
                <a:spcPts val="0"/>
              </a:spcBef>
              <a:spcAft>
                <a:spcPts val="0"/>
              </a:spcAft>
              <a:buNone/>
            </a:pPr>
            <a:r>
              <a:rPr lang="en-GB">
                <a:solidFill>
                  <a:srgbClr val="FF0000"/>
                </a:solidFill>
                <a:latin typeface="Comic Sans MS"/>
                <a:ea typeface="Comic Sans MS"/>
                <a:cs typeface="Comic Sans MS"/>
                <a:sym typeface="Comic Sans MS"/>
              </a:rPr>
              <a:t>	6x = 24 </a:t>
            </a:r>
            <a:endParaRPr>
              <a:solidFill>
                <a:srgbClr val="FF0000"/>
              </a:solidFill>
              <a:latin typeface="Comic Sans MS"/>
              <a:ea typeface="Comic Sans MS"/>
              <a:cs typeface="Comic Sans MS"/>
              <a:sym typeface="Comic Sans MS"/>
            </a:endParaRPr>
          </a:p>
          <a:p>
            <a:pPr indent="0" lvl="0" marL="0" rtl="0" algn="l">
              <a:spcBef>
                <a:spcPts val="0"/>
              </a:spcBef>
              <a:spcAft>
                <a:spcPts val="0"/>
              </a:spcAft>
              <a:buNone/>
            </a:pPr>
            <a:r>
              <a:rPr lang="en-GB">
                <a:solidFill>
                  <a:srgbClr val="FF0000"/>
                </a:solidFill>
                <a:latin typeface="Comic Sans MS"/>
                <a:ea typeface="Comic Sans MS"/>
                <a:cs typeface="Comic Sans MS"/>
                <a:sym typeface="Comic Sans MS"/>
              </a:rPr>
              <a:t>	X = 24 </a:t>
            </a:r>
            <a:r>
              <a:rPr lang="en-GB" sz="1300">
                <a:solidFill>
                  <a:srgbClr val="FF0000"/>
                </a:solidFill>
              </a:rPr>
              <a:t>÷ 6 </a:t>
            </a:r>
            <a:endParaRPr sz="1300">
              <a:solidFill>
                <a:srgbClr val="FF0000"/>
              </a:solidFill>
            </a:endParaRPr>
          </a:p>
          <a:p>
            <a:pPr indent="0" lvl="0" marL="0" rtl="0" algn="l">
              <a:spcBef>
                <a:spcPts val="0"/>
              </a:spcBef>
              <a:spcAft>
                <a:spcPts val="0"/>
              </a:spcAft>
              <a:buNone/>
            </a:pPr>
            <a:r>
              <a:rPr lang="en-GB" sz="1300">
                <a:solidFill>
                  <a:srgbClr val="FF0000"/>
                </a:solidFill>
              </a:rPr>
              <a:t>	X = 4</a:t>
            </a:r>
            <a:endParaRPr sz="1300">
              <a:solidFill>
                <a:srgbClr val="FF0000"/>
              </a:solidFill>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sz="1800"/>
              <a:t>10.</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 </a:t>
            </a:r>
            <a:endParaRPr sz="1800">
              <a:solidFill>
                <a:srgbClr val="222222"/>
              </a:solidFill>
            </a:endParaRPr>
          </a:p>
          <a:p>
            <a:pPr indent="0" lvl="0" marL="0" rtl="0" algn="l">
              <a:spcBef>
                <a:spcPts val="0"/>
              </a:spcBef>
              <a:spcAft>
                <a:spcPts val="0"/>
              </a:spcAft>
              <a:buNone/>
            </a:pPr>
            <a:r>
              <a:t/>
            </a:r>
            <a:endParaRPr sz="2400"/>
          </a:p>
        </p:txBody>
      </p:sp>
      <p:pic>
        <p:nvPicPr>
          <p:cNvPr id="98" name="Google Shape;98;p19"/>
          <p:cNvPicPr preferRelativeResize="0"/>
          <p:nvPr/>
        </p:nvPicPr>
        <p:blipFill>
          <a:blip r:embed="rId3">
            <a:alphaModFix/>
          </a:blip>
          <a:stretch>
            <a:fillRect/>
          </a:stretch>
        </p:blipFill>
        <p:spPr>
          <a:xfrm>
            <a:off x="4935725" y="290775"/>
            <a:ext cx="3521675" cy="2413000"/>
          </a:xfrm>
          <a:prstGeom prst="rect">
            <a:avLst/>
          </a:prstGeom>
          <a:noFill/>
          <a:ln>
            <a:noFill/>
          </a:ln>
        </p:spPr>
      </p:pic>
      <p:pic>
        <p:nvPicPr>
          <p:cNvPr id="99" name="Google Shape;99;p19"/>
          <p:cNvPicPr preferRelativeResize="0"/>
          <p:nvPr/>
        </p:nvPicPr>
        <p:blipFill>
          <a:blip r:embed="rId4">
            <a:alphaModFix/>
          </a:blip>
          <a:stretch>
            <a:fillRect/>
          </a:stretch>
        </p:blipFill>
        <p:spPr>
          <a:xfrm>
            <a:off x="584646" y="3623000"/>
            <a:ext cx="2042875" cy="868375"/>
          </a:xfrm>
          <a:prstGeom prst="rect">
            <a:avLst/>
          </a:prstGeom>
          <a:noFill/>
          <a:ln>
            <a:noFill/>
          </a:ln>
        </p:spPr>
      </p:pic>
      <p:pic>
        <p:nvPicPr>
          <p:cNvPr id="100" name="Google Shape;100;p19"/>
          <p:cNvPicPr preferRelativeResize="0"/>
          <p:nvPr/>
        </p:nvPicPr>
        <p:blipFill rotWithShape="1">
          <a:blip r:embed="rId5">
            <a:alphaModFix/>
          </a:blip>
          <a:srcRect b="0" l="0" r="0" t="0"/>
          <a:stretch/>
        </p:blipFill>
        <p:spPr>
          <a:xfrm>
            <a:off x="4833650" y="4240475"/>
            <a:ext cx="1827475" cy="704775"/>
          </a:xfrm>
          <a:prstGeom prst="rect">
            <a:avLst/>
          </a:prstGeom>
          <a:noFill/>
          <a:ln>
            <a:noFill/>
          </a:ln>
        </p:spPr>
      </p:pic>
      <p:sp>
        <p:nvSpPr>
          <p:cNvPr id="101" name="Google Shape;101;p19"/>
          <p:cNvSpPr txBox="1"/>
          <p:nvPr/>
        </p:nvSpPr>
        <p:spPr>
          <a:xfrm>
            <a:off x="6940625" y="780825"/>
            <a:ext cx="1313700" cy="179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rgbClr val="FF0000"/>
                </a:solidFill>
              </a:rPr>
              <a:t>120,000</a:t>
            </a:r>
            <a:endParaRPr>
              <a:solidFill>
                <a:srgbClr val="FF0000"/>
              </a:solidFill>
            </a:endParaRPr>
          </a:p>
          <a:p>
            <a:pPr indent="0" lvl="0" marL="0" rtl="0" algn="l">
              <a:spcBef>
                <a:spcPts val="0"/>
              </a:spcBef>
              <a:spcAft>
                <a:spcPts val="0"/>
              </a:spcAft>
              <a:buNone/>
            </a:pPr>
            <a:r>
              <a:t/>
            </a:r>
            <a:endParaRPr>
              <a:solidFill>
                <a:srgbClr val="FF0000"/>
              </a:solidFill>
            </a:endParaRPr>
          </a:p>
          <a:p>
            <a:pPr indent="0" lvl="0" marL="0" rtl="0" algn="l">
              <a:spcBef>
                <a:spcPts val="0"/>
              </a:spcBef>
              <a:spcAft>
                <a:spcPts val="0"/>
              </a:spcAft>
              <a:buNone/>
            </a:pPr>
            <a:r>
              <a:t/>
            </a:r>
            <a:endParaRPr>
              <a:solidFill>
                <a:srgbClr val="FF0000"/>
              </a:solidFill>
            </a:endParaRPr>
          </a:p>
          <a:p>
            <a:pPr indent="0" lvl="0" marL="0" rtl="0" algn="l">
              <a:spcBef>
                <a:spcPts val="0"/>
              </a:spcBef>
              <a:spcAft>
                <a:spcPts val="0"/>
              </a:spcAft>
              <a:buNone/>
            </a:pPr>
            <a:r>
              <a:rPr lang="en-GB">
                <a:solidFill>
                  <a:srgbClr val="FF0000"/>
                </a:solidFill>
              </a:rPr>
              <a:t>125,000</a:t>
            </a:r>
            <a:endParaRPr>
              <a:solidFill>
                <a:srgbClr val="FF0000"/>
              </a:solidFill>
            </a:endParaRPr>
          </a:p>
          <a:p>
            <a:pPr indent="0" lvl="0" marL="0" rtl="0" algn="l">
              <a:spcBef>
                <a:spcPts val="0"/>
              </a:spcBef>
              <a:spcAft>
                <a:spcPts val="0"/>
              </a:spcAft>
              <a:buNone/>
            </a:pPr>
            <a:r>
              <a:t/>
            </a:r>
            <a:endParaRPr>
              <a:solidFill>
                <a:srgbClr val="FF0000"/>
              </a:solidFill>
            </a:endParaRPr>
          </a:p>
          <a:p>
            <a:pPr indent="0" lvl="0" marL="0" rtl="0" algn="l">
              <a:spcBef>
                <a:spcPts val="0"/>
              </a:spcBef>
              <a:spcAft>
                <a:spcPts val="0"/>
              </a:spcAft>
              <a:buNone/>
            </a:pPr>
            <a:r>
              <a:t/>
            </a:r>
            <a:endParaRPr>
              <a:solidFill>
                <a:srgbClr val="FF0000"/>
              </a:solidFill>
            </a:endParaRPr>
          </a:p>
          <a:p>
            <a:pPr indent="0" lvl="0" marL="0" rtl="0" algn="l">
              <a:spcBef>
                <a:spcPts val="0"/>
              </a:spcBef>
              <a:spcAft>
                <a:spcPts val="0"/>
              </a:spcAft>
              <a:buNone/>
            </a:pPr>
            <a:r>
              <a:rPr lang="en-GB">
                <a:solidFill>
                  <a:srgbClr val="FF0000"/>
                </a:solidFill>
              </a:rPr>
              <a:t>124,500</a:t>
            </a:r>
            <a:endParaRPr>
              <a:solidFill>
                <a:srgbClr val="FF0000"/>
              </a:solidFill>
            </a:endParaRPr>
          </a:p>
        </p:txBody>
      </p:sp>
      <p:sp>
        <p:nvSpPr>
          <p:cNvPr id="102" name="Google Shape;102;p19"/>
          <p:cNvSpPr txBox="1"/>
          <p:nvPr/>
        </p:nvSpPr>
        <p:spPr>
          <a:xfrm>
            <a:off x="6940625" y="3804950"/>
            <a:ext cx="1945800" cy="1140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solidFill>
                  <a:srgbClr val="FF0000"/>
                </a:solidFill>
                <a:highlight>
                  <a:srgbClr val="FFFFFF"/>
                </a:highlight>
              </a:rPr>
              <a:t>9 - 4 = 5</a:t>
            </a:r>
            <a:endParaRPr sz="1200">
              <a:solidFill>
                <a:srgbClr val="FF0000"/>
              </a:solidFill>
              <a:highlight>
                <a:srgbClr val="FFFFFF"/>
              </a:highlight>
            </a:endParaRPr>
          </a:p>
          <a:p>
            <a:pPr indent="0" lvl="0" marL="0" rtl="0" algn="l">
              <a:spcBef>
                <a:spcPts val="0"/>
              </a:spcBef>
              <a:spcAft>
                <a:spcPts val="0"/>
              </a:spcAft>
              <a:buNone/>
            </a:pPr>
            <a:r>
              <a:rPr lang="en-GB" sz="1200">
                <a:solidFill>
                  <a:srgbClr val="FF0000"/>
                </a:solidFill>
                <a:highlight>
                  <a:srgbClr val="FFFFFF"/>
                </a:highlight>
              </a:rPr>
              <a:t>5 x 4 = 20</a:t>
            </a:r>
            <a:endParaRPr sz="1200">
              <a:solidFill>
                <a:srgbClr val="FF0000"/>
              </a:solidFill>
              <a:highlight>
                <a:srgbClr val="FFFFFF"/>
              </a:highlight>
            </a:endParaRPr>
          </a:p>
          <a:p>
            <a:pPr indent="0" lvl="0" marL="0" rtl="0" algn="l">
              <a:spcBef>
                <a:spcPts val="0"/>
              </a:spcBef>
              <a:spcAft>
                <a:spcPts val="0"/>
              </a:spcAft>
              <a:buNone/>
            </a:pPr>
            <a:r>
              <a:rPr lang="en-GB" sz="1200">
                <a:solidFill>
                  <a:srgbClr val="FF0000"/>
                </a:solidFill>
                <a:highlight>
                  <a:srgbClr val="FFFFFF"/>
                </a:highlight>
              </a:rPr>
              <a:t>20 + 7 = 27</a:t>
            </a:r>
            <a:endParaRPr sz="1200">
              <a:solidFill>
                <a:srgbClr val="FF0000"/>
              </a:solidFill>
              <a:highlight>
                <a:srgbClr val="FFFFFF"/>
              </a:highlight>
            </a:endParaRPr>
          </a:p>
          <a:p>
            <a:pPr indent="0" lvl="0" marL="0" rtl="0" algn="l">
              <a:spcBef>
                <a:spcPts val="0"/>
              </a:spcBef>
              <a:spcAft>
                <a:spcPts val="0"/>
              </a:spcAft>
              <a:buNone/>
            </a:pPr>
            <a:r>
              <a:rPr lang="en-GB" sz="1200">
                <a:solidFill>
                  <a:srgbClr val="FF0000"/>
                </a:solidFill>
                <a:highlight>
                  <a:srgbClr val="FFFFFF"/>
                </a:highlight>
              </a:rPr>
              <a:t>50 x 20 = 1000</a:t>
            </a:r>
            <a:endParaRPr sz="1200">
              <a:solidFill>
                <a:srgbClr val="FF0000"/>
              </a:solidFill>
              <a:highlight>
                <a:srgbClr val="FFFFFF"/>
              </a:highlight>
            </a:endParaRPr>
          </a:p>
          <a:p>
            <a:pPr indent="0" lvl="0" marL="0" rtl="0" algn="l">
              <a:spcBef>
                <a:spcPts val="0"/>
              </a:spcBef>
              <a:spcAft>
                <a:spcPts val="0"/>
              </a:spcAft>
              <a:buNone/>
            </a:pPr>
            <a:r>
              <a:rPr lang="en-GB" sz="1200">
                <a:solidFill>
                  <a:srgbClr val="FF0000"/>
                </a:solidFill>
                <a:highlight>
                  <a:srgbClr val="FFFFFF"/>
                </a:highlight>
              </a:rPr>
              <a:t>1000 - 27 = 973</a:t>
            </a:r>
            <a:endParaRPr sz="160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0"/>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08" name="Google Shape;108;p20"/>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09" name="Google Shape;109;p20"/>
          <p:cNvPicPr preferRelativeResize="0"/>
          <p:nvPr/>
        </p:nvPicPr>
        <p:blipFill>
          <a:blip r:embed="rId3">
            <a:alphaModFix/>
          </a:blip>
          <a:stretch>
            <a:fillRect/>
          </a:stretch>
        </p:blipFill>
        <p:spPr>
          <a:xfrm>
            <a:off x="1862775" y="1157725"/>
            <a:ext cx="5052693" cy="38209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3" name="Shape 113"/>
        <p:cNvGrpSpPr/>
        <p:nvPr/>
      </p:nvGrpSpPr>
      <p:grpSpPr>
        <a:xfrm>
          <a:off x="0" y="0"/>
          <a:ext cx="0" cy="0"/>
          <a:chOff x="0" y="0"/>
          <a:chExt cx="0" cy="0"/>
        </a:xfrm>
      </p:grpSpPr>
      <p:sp>
        <p:nvSpPr>
          <p:cNvPr id="114" name="Google Shape;114;p21"/>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15" name="Google Shape;115;p21"/>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16" name="Google Shape;116;p21"/>
          <p:cNvPicPr preferRelativeResize="0"/>
          <p:nvPr/>
        </p:nvPicPr>
        <p:blipFill>
          <a:blip r:embed="rId3">
            <a:alphaModFix/>
          </a:blip>
          <a:stretch>
            <a:fillRect/>
          </a:stretch>
        </p:blipFill>
        <p:spPr>
          <a:xfrm>
            <a:off x="311700" y="1432975"/>
            <a:ext cx="3861150" cy="2919900"/>
          </a:xfrm>
          <a:prstGeom prst="rect">
            <a:avLst/>
          </a:prstGeom>
          <a:noFill/>
          <a:ln>
            <a:noFill/>
          </a:ln>
        </p:spPr>
      </p:pic>
      <p:sp>
        <p:nvSpPr>
          <p:cNvPr id="117" name="Google Shape;117;p21"/>
          <p:cNvSpPr txBox="1"/>
          <p:nvPr/>
        </p:nvSpPr>
        <p:spPr>
          <a:xfrm>
            <a:off x="4573375" y="1437700"/>
            <a:ext cx="4258800" cy="34704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a:t>Many countries across the world have been asked or have chosen to remain at home during the COVID-19 outbreak. Thousands of Italians, in several cities, clapped from their windows and balconies as healthcare workers went to work, raising spirits with a flashmob, during the lockdown period (where most people remain at home). Families and neighbours also sang and crashed pots and pans together for the performers in cities across the country.</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b="1" sz="1800"/>
          </a:p>
          <a:p>
            <a:pPr indent="0" lvl="0" marL="0" rtl="0" algn="ctr">
              <a:spcBef>
                <a:spcPts val="0"/>
              </a:spcBef>
              <a:spcAft>
                <a:spcPts val="0"/>
              </a:spcAft>
              <a:buNone/>
            </a:pPr>
            <a:r>
              <a:rPr b="1" lang="en-GB" sz="1800"/>
              <a:t>Can you think of ways to remain positive during difficult times?</a:t>
            </a:r>
            <a:endParaRPr b="1" sz="1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22"/>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23" name="Google Shape;123;p22"/>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24" name="Google Shape;124;p22"/>
          <p:cNvPicPr preferRelativeResize="0"/>
          <p:nvPr/>
        </p:nvPicPr>
        <p:blipFill>
          <a:blip r:embed="rId3">
            <a:alphaModFix/>
          </a:blip>
          <a:stretch>
            <a:fillRect/>
          </a:stretch>
        </p:blipFill>
        <p:spPr>
          <a:xfrm>
            <a:off x="311700" y="1773600"/>
            <a:ext cx="2960301" cy="2238650"/>
          </a:xfrm>
          <a:prstGeom prst="rect">
            <a:avLst/>
          </a:prstGeom>
          <a:noFill/>
          <a:ln>
            <a:noFill/>
          </a:ln>
        </p:spPr>
      </p:pic>
      <p:sp>
        <p:nvSpPr>
          <p:cNvPr id="125" name="Google Shape;125;p22"/>
          <p:cNvSpPr txBox="1"/>
          <p:nvPr/>
        </p:nvSpPr>
        <p:spPr>
          <a:xfrm>
            <a:off x="3519900" y="1437700"/>
            <a:ext cx="5312400" cy="34704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330200" lvl="0" marL="457200" rtl="0" algn="l">
              <a:spcBef>
                <a:spcPts val="0"/>
              </a:spcBef>
              <a:spcAft>
                <a:spcPts val="0"/>
              </a:spcAft>
              <a:buSzPts val="1600"/>
              <a:buChar char="●"/>
            </a:pPr>
            <a:r>
              <a:rPr lang="en-GB" sz="1600"/>
              <a:t>Does anyone know where it’s taking place? </a:t>
            </a:r>
            <a:endParaRPr sz="1600"/>
          </a:p>
          <a:p>
            <a:pPr indent="-330200" lvl="0" marL="457200" rtl="0" algn="l">
              <a:spcBef>
                <a:spcPts val="0"/>
              </a:spcBef>
              <a:spcAft>
                <a:spcPts val="0"/>
              </a:spcAft>
              <a:buSzPts val="1600"/>
              <a:buChar char="●"/>
            </a:pPr>
            <a:r>
              <a:rPr lang="en-GB" sz="1600"/>
              <a:t>It’s in Italy. People there have been remaining at home to help prevent the spread of coronavirus. Healthcare workers raised spirits by performing a flashmob on their way to work whilst people clapped, crashed pots and pans together and sang from their balconies.</a:t>
            </a:r>
            <a:endParaRPr sz="1600"/>
          </a:p>
          <a:p>
            <a:pPr indent="-330200" lvl="0" marL="457200" rtl="0" algn="l">
              <a:spcBef>
                <a:spcPts val="0"/>
              </a:spcBef>
              <a:spcAft>
                <a:spcPts val="0"/>
              </a:spcAft>
              <a:buSzPts val="1600"/>
              <a:buChar char="●"/>
            </a:pPr>
            <a:r>
              <a:rPr lang="en-GB" sz="1600"/>
              <a:t>Watch this week’s useful video (www.bbc.co.uk/newsround/51904789) and talk about the actions of the people in Italy. How do you think them all coming together in this way will have improved their situation?</a:t>
            </a:r>
            <a:endParaRPr sz="16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9" name="Shape 129"/>
        <p:cNvGrpSpPr/>
        <p:nvPr/>
      </p:nvGrpSpPr>
      <p:grpSpPr>
        <a:xfrm>
          <a:off x="0" y="0"/>
          <a:ext cx="0" cy="0"/>
          <a:chOff x="0" y="0"/>
          <a:chExt cx="0" cy="0"/>
        </a:xfrm>
      </p:grpSpPr>
      <p:sp>
        <p:nvSpPr>
          <p:cNvPr id="130" name="Google Shape;130;p23"/>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31" name="Google Shape;131;p23"/>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32" name="Google Shape;132;p23"/>
          <p:cNvPicPr preferRelativeResize="0"/>
          <p:nvPr/>
        </p:nvPicPr>
        <p:blipFill>
          <a:blip r:embed="rId3">
            <a:alphaModFix/>
          </a:blip>
          <a:stretch>
            <a:fillRect/>
          </a:stretch>
        </p:blipFill>
        <p:spPr>
          <a:xfrm>
            <a:off x="311700" y="1773600"/>
            <a:ext cx="2960301" cy="2238650"/>
          </a:xfrm>
          <a:prstGeom prst="rect">
            <a:avLst/>
          </a:prstGeom>
          <a:noFill/>
          <a:ln>
            <a:noFill/>
          </a:ln>
        </p:spPr>
      </p:pic>
      <p:sp>
        <p:nvSpPr>
          <p:cNvPr id="133" name="Google Shape;133;p23"/>
          <p:cNvSpPr txBox="1"/>
          <p:nvPr/>
        </p:nvSpPr>
        <p:spPr>
          <a:xfrm>
            <a:off x="3519900" y="1412900"/>
            <a:ext cx="5312400" cy="31356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330200" lvl="0" marL="457200" rtl="0" algn="l">
              <a:spcBef>
                <a:spcPts val="0"/>
              </a:spcBef>
              <a:spcAft>
                <a:spcPts val="0"/>
              </a:spcAft>
              <a:buSzPts val="1600"/>
              <a:buChar char="●"/>
            </a:pPr>
            <a:r>
              <a:rPr lang="en-GB" sz="1600"/>
              <a:t>Can you think of any times when the actions of others have made you feel positive or cheered you up? Talk about how even very small things can make us feel better. Talk about the things that make us happy. These could be things like, watching our favourite TV show, spending time with our pets.</a:t>
            </a:r>
            <a:endParaRPr sz="1600"/>
          </a:p>
          <a:p>
            <a:pPr indent="0" lvl="0" marL="457200" rtl="0" algn="l">
              <a:spcBef>
                <a:spcPts val="0"/>
              </a:spcBef>
              <a:spcAft>
                <a:spcPts val="0"/>
              </a:spcAft>
              <a:buNone/>
            </a:pPr>
            <a:r>
              <a:t/>
            </a:r>
            <a:endParaRPr sz="1600"/>
          </a:p>
          <a:p>
            <a:pPr indent="-330200" lvl="0" marL="457200" rtl="0" algn="l">
              <a:spcBef>
                <a:spcPts val="0"/>
              </a:spcBef>
              <a:spcAft>
                <a:spcPts val="0"/>
              </a:spcAft>
              <a:buSzPts val="1600"/>
              <a:buChar char="●"/>
            </a:pPr>
            <a:r>
              <a:rPr lang="en-GB" sz="1600"/>
              <a:t>Can you think of ways you can help bring joy to others? E.g. writing letters to elderly relatives, placing rainbows in windows.</a:t>
            </a:r>
            <a:endParaRPr sz="1600"/>
          </a:p>
          <a:p>
            <a:pPr indent="0" lvl="0" marL="0" rtl="0" algn="l">
              <a:spcBef>
                <a:spcPts val="0"/>
              </a:spcBef>
              <a:spcAft>
                <a:spcPts val="0"/>
              </a:spcAft>
              <a:buNone/>
            </a:pPr>
            <a:r>
              <a:t/>
            </a:r>
            <a:endParaRPr sz="16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7" name="Shape 137"/>
        <p:cNvGrpSpPr/>
        <p:nvPr/>
      </p:nvGrpSpPr>
      <p:grpSpPr>
        <a:xfrm>
          <a:off x="0" y="0"/>
          <a:ext cx="0" cy="0"/>
          <a:chOff x="0" y="0"/>
          <a:chExt cx="0" cy="0"/>
        </a:xfrm>
      </p:grpSpPr>
      <p:sp>
        <p:nvSpPr>
          <p:cNvPr id="138" name="Google Shape;138;p24"/>
          <p:cNvSpPr txBox="1"/>
          <p:nvPr>
            <p:ph type="title"/>
          </p:nvPr>
        </p:nvSpPr>
        <p:spPr>
          <a:xfrm>
            <a:off x="311700" y="445025"/>
            <a:ext cx="8520600" cy="572700"/>
          </a:xfrm>
          <a:prstGeom prst="rect">
            <a:avLst/>
          </a:prstGeom>
          <a:solidFill>
            <a:srgbClr val="D9D2E9"/>
          </a:solidFill>
        </p:spPr>
        <p:txBody>
          <a:bodyPr anchorCtr="0" anchor="t" bIns="91425" lIns="91425" spcFirstLastPara="1" rIns="91425" wrap="square" tIns="91425">
            <a:noAutofit/>
          </a:bodyPr>
          <a:lstStyle/>
          <a:p>
            <a:pPr indent="0" lvl="0" marL="0" rtl="0" algn="l">
              <a:spcBef>
                <a:spcPts val="0"/>
              </a:spcBef>
              <a:spcAft>
                <a:spcPts val="0"/>
              </a:spcAft>
              <a:buNone/>
            </a:pPr>
            <a:r>
              <a:rPr lang="en-GB"/>
              <a:t>Class Based Worship  </a:t>
            </a:r>
            <a:endParaRPr/>
          </a:p>
        </p:txBody>
      </p:sp>
      <p:sp>
        <p:nvSpPr>
          <p:cNvPr id="139" name="Google Shape;139;p24"/>
          <p:cNvSpPr txBox="1"/>
          <p:nvPr/>
        </p:nvSpPr>
        <p:spPr>
          <a:xfrm>
            <a:off x="4622950" y="1543075"/>
            <a:ext cx="3990900" cy="21516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sz="1600" u="sng"/>
              <a:t>Reflection</a:t>
            </a:r>
            <a:r>
              <a:rPr b="1" lang="en-GB" sz="1600"/>
              <a:t> </a:t>
            </a:r>
            <a:endParaRPr b="1" sz="1600"/>
          </a:p>
          <a:p>
            <a:pPr indent="0" lvl="0" marL="0" rtl="0" algn="l">
              <a:spcBef>
                <a:spcPts val="0"/>
              </a:spcBef>
              <a:spcAft>
                <a:spcPts val="0"/>
              </a:spcAft>
              <a:buNone/>
            </a:pPr>
            <a:r>
              <a:t/>
            </a:r>
            <a:endParaRPr b="1" sz="1600"/>
          </a:p>
          <a:p>
            <a:pPr indent="0" lvl="0" marL="0" rtl="0" algn="ctr">
              <a:spcBef>
                <a:spcPts val="0"/>
              </a:spcBef>
              <a:spcAft>
                <a:spcPts val="0"/>
              </a:spcAft>
              <a:buNone/>
            </a:pPr>
            <a:r>
              <a:rPr lang="en-GB" sz="1600"/>
              <a:t>Sometimes, things will happen that affect us that we have no control over. It is important to focus on the positives and help to support each other as much as we can.</a:t>
            </a:r>
            <a:endParaRPr sz="1600"/>
          </a:p>
        </p:txBody>
      </p:sp>
      <p:pic>
        <p:nvPicPr>
          <p:cNvPr id="140" name="Google Shape;140;p24"/>
          <p:cNvPicPr preferRelativeResize="0"/>
          <p:nvPr/>
        </p:nvPicPr>
        <p:blipFill>
          <a:blip r:embed="rId3">
            <a:alphaModFix/>
          </a:blip>
          <a:stretch>
            <a:fillRect/>
          </a:stretch>
        </p:blipFill>
        <p:spPr>
          <a:xfrm>
            <a:off x="518100" y="1753634"/>
            <a:ext cx="3708250" cy="19410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4" name="Shape 144"/>
        <p:cNvGrpSpPr/>
        <p:nvPr/>
      </p:nvGrpSpPr>
      <p:grpSpPr>
        <a:xfrm>
          <a:off x="0" y="0"/>
          <a:ext cx="0" cy="0"/>
          <a:chOff x="0" y="0"/>
          <a:chExt cx="0" cy="0"/>
        </a:xfrm>
      </p:grpSpPr>
      <p:sp>
        <p:nvSpPr>
          <p:cNvPr id="145" name="Google Shape;145;p2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Clr>
                <a:schemeClr val="dk1"/>
              </a:buClr>
              <a:buSzPts val="3300"/>
              <a:buFont typeface="Arial"/>
              <a:buNone/>
            </a:pPr>
            <a:r>
              <a:rPr lang="en-GB">
                <a:latin typeface="Arial"/>
                <a:ea typeface="Arial"/>
                <a:cs typeface="Arial"/>
                <a:sym typeface="Arial"/>
              </a:rPr>
              <a:t>St Catherine’s Classroom Beliefs </a:t>
            </a:r>
            <a:endParaRPr>
              <a:latin typeface="Arial"/>
              <a:ea typeface="Arial"/>
              <a:cs typeface="Arial"/>
              <a:sym typeface="Arial"/>
            </a:endParaRPr>
          </a:p>
        </p:txBody>
      </p:sp>
      <p:sp>
        <p:nvSpPr>
          <p:cNvPr id="146" name="Google Shape;146;p25"/>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171450" lvl="0" marL="177800" rtl="0" algn="l">
              <a:lnSpc>
                <a:spcPct val="90000"/>
              </a:lnSpc>
              <a:spcBef>
                <a:spcPts val="0"/>
              </a:spcBef>
              <a:spcAft>
                <a:spcPts val="0"/>
              </a:spcAft>
              <a:buClr>
                <a:schemeClr val="dk1"/>
              </a:buClr>
              <a:buSzPts val="2100"/>
              <a:buChar char="●"/>
            </a:pPr>
            <a:r>
              <a:rPr lang="en-GB">
                <a:latin typeface="Arial"/>
                <a:ea typeface="Arial"/>
                <a:cs typeface="Arial"/>
                <a:sym typeface="Arial"/>
              </a:rPr>
              <a:t>Mistakes are valuable.</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Everyone can learn maths to the highest level.</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Questions are really important.</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Depth is more important than speed.</a:t>
            </a:r>
            <a:endParaRPr/>
          </a:p>
          <a:p>
            <a:pPr indent="-171450" lvl="0" marL="177800" rtl="0" algn="l">
              <a:lnSpc>
                <a:spcPct val="90000"/>
              </a:lnSpc>
              <a:spcBef>
                <a:spcPts val="800"/>
              </a:spcBef>
              <a:spcAft>
                <a:spcPts val="1600"/>
              </a:spcAft>
              <a:buClr>
                <a:schemeClr val="dk1"/>
              </a:buClr>
              <a:buSzPts val="2100"/>
              <a:buChar char="●"/>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47" name="Google Shape;147;p25"/>
          <p:cNvPicPr preferRelativeResize="0"/>
          <p:nvPr/>
        </p:nvPicPr>
        <p:blipFill rotWithShape="1">
          <a:blip r:embed="rId3">
            <a:alphaModFix/>
          </a:blip>
          <a:srcRect b="0" l="0" r="0" t="0"/>
          <a:stretch/>
        </p:blipFill>
        <p:spPr>
          <a:xfrm>
            <a:off x="6512957" y="2333705"/>
            <a:ext cx="2002393" cy="240022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1" name="Shape 151"/>
        <p:cNvGrpSpPr/>
        <p:nvPr/>
      </p:nvGrpSpPr>
      <p:grpSpPr>
        <a:xfrm>
          <a:off x="0" y="0"/>
          <a:ext cx="0" cy="0"/>
          <a:chOff x="0" y="0"/>
          <a:chExt cx="0" cy="0"/>
        </a:xfrm>
      </p:grpSpPr>
      <p:sp>
        <p:nvSpPr>
          <p:cNvPr id="152" name="Google Shape;152;p26"/>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sp>
        <p:nvSpPr>
          <p:cNvPr id="153" name="Google Shape;153;p26"/>
          <p:cNvSpPr txBox="1"/>
          <p:nvPr>
            <p:ph idx="1" type="subTitle"/>
          </p:nvPr>
        </p:nvSpPr>
        <p:spPr>
          <a:xfrm>
            <a:off x="2693625" y="1926775"/>
            <a:ext cx="4450800" cy="2531700"/>
          </a:xfrm>
          <a:prstGeom prst="rect">
            <a:avLst/>
          </a:prstGeom>
          <a:solidFill>
            <a:srgbClr val="FFD966"/>
          </a:solidFill>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Success Criteria:</a:t>
            </a:r>
            <a:endParaRPr b="1" sz="1800" u="sng"/>
          </a:p>
          <a:p>
            <a:pPr indent="0" lvl="0" marL="0" rtl="0" algn="l">
              <a:spcBef>
                <a:spcPts val="0"/>
              </a:spcBef>
              <a:spcAft>
                <a:spcPts val="0"/>
              </a:spcAft>
              <a:buNone/>
            </a:pPr>
            <a:r>
              <a:t/>
            </a:r>
            <a:endParaRPr b="1" sz="1800" u="sng"/>
          </a:p>
          <a:p>
            <a:pPr indent="-342900" lvl="0" marL="457200" rtl="0" algn="l">
              <a:spcBef>
                <a:spcPts val="0"/>
              </a:spcBef>
              <a:spcAft>
                <a:spcPts val="0"/>
              </a:spcAft>
              <a:buSzPts val="1800"/>
              <a:buChar char="●"/>
            </a:pPr>
            <a:r>
              <a:rPr lang="en-GB" sz="1800"/>
              <a:t>Data </a:t>
            </a:r>
            <a:endParaRPr sz="1800"/>
          </a:p>
          <a:p>
            <a:pPr indent="-342900" lvl="0" marL="457200" rtl="0" algn="l">
              <a:spcBef>
                <a:spcPts val="0"/>
              </a:spcBef>
              <a:spcAft>
                <a:spcPts val="0"/>
              </a:spcAft>
              <a:buSzPts val="1800"/>
              <a:buChar char="●"/>
            </a:pPr>
            <a:r>
              <a:rPr lang="en-GB" sz="1800"/>
              <a:t>X and y axis</a:t>
            </a:r>
            <a:endParaRPr sz="1800"/>
          </a:p>
          <a:p>
            <a:pPr indent="-342900" lvl="0" marL="457200" rtl="0" algn="l">
              <a:spcBef>
                <a:spcPts val="0"/>
              </a:spcBef>
              <a:spcAft>
                <a:spcPts val="0"/>
              </a:spcAft>
              <a:buSzPts val="1800"/>
              <a:buChar char="●"/>
            </a:pPr>
            <a:r>
              <a:rPr lang="en-GB" sz="1800"/>
              <a:t>Line graphs </a:t>
            </a:r>
            <a:endParaRPr sz="1800"/>
          </a:p>
          <a:p>
            <a:pPr indent="-342900" lvl="0" marL="457200" rtl="0" algn="l">
              <a:spcBef>
                <a:spcPts val="0"/>
              </a:spcBef>
              <a:spcAft>
                <a:spcPts val="0"/>
              </a:spcAft>
              <a:buSzPts val="1800"/>
              <a:buChar char="●"/>
            </a:pPr>
            <a:r>
              <a:rPr lang="en-GB" sz="1800"/>
              <a:t>Interpret </a:t>
            </a:r>
            <a:endParaRPr sz="1800"/>
          </a:p>
          <a:p>
            <a:pPr indent="0" lvl="0" marL="0" rtl="0" algn="l">
              <a:spcBef>
                <a:spcPts val="0"/>
              </a:spcBef>
              <a:spcAft>
                <a:spcPts val="0"/>
              </a:spcAft>
              <a:buNone/>
            </a:pPr>
            <a:r>
              <a:t/>
            </a:r>
            <a:endParaRPr sz="1800"/>
          </a:p>
          <a:p>
            <a:pPr indent="0" lvl="0" marL="914400" rtl="0" algn="l">
              <a:spcBef>
                <a:spcPts val="0"/>
              </a:spcBef>
              <a:spcAft>
                <a:spcPts val="0"/>
              </a:spcAft>
              <a:buNone/>
            </a:pPr>
            <a:r>
              <a:t/>
            </a:r>
            <a:endParaRPr sz="1800"/>
          </a:p>
          <a:p>
            <a:pPr indent="0" lvl="0" marL="0" rtl="0" algn="l">
              <a:spcBef>
                <a:spcPts val="0"/>
              </a:spcBef>
              <a:spcAft>
                <a:spcPts val="0"/>
              </a:spcAft>
              <a:buNone/>
            </a:pPr>
            <a:r>
              <a:t/>
            </a:r>
            <a:endParaRPr i="1" sz="1400"/>
          </a:p>
          <a:p>
            <a:pPr indent="0" lvl="0" marL="0" rtl="0" algn="l">
              <a:spcBef>
                <a:spcPts val="0"/>
              </a:spcBef>
              <a:spcAft>
                <a:spcPts val="0"/>
              </a:spcAft>
              <a:buNone/>
            </a:pPr>
            <a:r>
              <a:t/>
            </a:r>
            <a:endParaRPr i="1" sz="14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7" name="Shape 157"/>
        <p:cNvGrpSpPr/>
        <p:nvPr/>
      </p:nvGrpSpPr>
      <p:grpSpPr>
        <a:xfrm>
          <a:off x="0" y="0"/>
          <a:ext cx="0" cy="0"/>
          <a:chOff x="0" y="0"/>
          <a:chExt cx="0" cy="0"/>
        </a:xfrm>
      </p:grpSpPr>
      <p:sp>
        <p:nvSpPr>
          <p:cNvPr id="158" name="Google Shape;158;p27"/>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sp>
        <p:nvSpPr>
          <p:cNvPr id="159" name="Google Shape;159;p27"/>
          <p:cNvSpPr txBox="1"/>
          <p:nvPr/>
        </p:nvSpPr>
        <p:spPr>
          <a:xfrm>
            <a:off x="5775875" y="1672350"/>
            <a:ext cx="3000000" cy="73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100" u="sng">
                <a:solidFill>
                  <a:schemeClr val="hlink"/>
                </a:solidFill>
                <a:hlinkClick r:id="rId3"/>
              </a:rPr>
              <a:t>https://app.mymaths.co.uk/6007-lesson/line-graphs</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Click on the image to take you to the lesson on Line graphs.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Go through this together as a class. </a:t>
            </a:r>
            <a:endParaRPr/>
          </a:p>
        </p:txBody>
      </p:sp>
      <p:pic>
        <p:nvPicPr>
          <p:cNvPr id="160" name="Google Shape;160;p27">
            <a:hlinkClick r:id="rId4"/>
          </p:cNvPr>
          <p:cNvPicPr preferRelativeResize="0"/>
          <p:nvPr/>
        </p:nvPicPr>
        <p:blipFill>
          <a:blip r:embed="rId5">
            <a:alphaModFix/>
          </a:blip>
          <a:stretch>
            <a:fillRect/>
          </a:stretch>
        </p:blipFill>
        <p:spPr>
          <a:xfrm>
            <a:off x="304800" y="1672350"/>
            <a:ext cx="5288399" cy="285844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4" name="Shape 164"/>
        <p:cNvGrpSpPr/>
        <p:nvPr/>
      </p:nvGrpSpPr>
      <p:grpSpPr>
        <a:xfrm>
          <a:off x="0" y="0"/>
          <a:ext cx="0" cy="0"/>
          <a:chOff x="0" y="0"/>
          <a:chExt cx="0" cy="0"/>
        </a:xfrm>
      </p:grpSpPr>
      <p:sp>
        <p:nvSpPr>
          <p:cNvPr id="165" name="Google Shape;165;p28"/>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pic>
        <p:nvPicPr>
          <p:cNvPr id="166" name="Google Shape;166;p28"/>
          <p:cNvPicPr preferRelativeResize="0"/>
          <p:nvPr/>
        </p:nvPicPr>
        <p:blipFill>
          <a:blip r:embed="rId3">
            <a:alphaModFix/>
          </a:blip>
          <a:stretch>
            <a:fillRect/>
          </a:stretch>
        </p:blipFill>
        <p:spPr>
          <a:xfrm>
            <a:off x="3341238" y="1453575"/>
            <a:ext cx="4850575" cy="3615050"/>
          </a:xfrm>
          <a:prstGeom prst="rect">
            <a:avLst/>
          </a:prstGeom>
          <a:noFill/>
          <a:ln>
            <a:noFill/>
          </a:ln>
        </p:spPr>
      </p:pic>
      <p:sp>
        <p:nvSpPr>
          <p:cNvPr id="167" name="Google Shape;167;p28"/>
          <p:cNvSpPr txBox="1"/>
          <p:nvPr/>
        </p:nvSpPr>
        <p:spPr>
          <a:xfrm>
            <a:off x="449700" y="1658275"/>
            <a:ext cx="2628000" cy="1330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300"/>
              <a:t>Let’s recap...</a:t>
            </a:r>
            <a:endParaRPr sz="23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1" name="Shape 171"/>
        <p:cNvGrpSpPr/>
        <p:nvPr/>
      </p:nvGrpSpPr>
      <p:grpSpPr>
        <a:xfrm>
          <a:off x="0" y="0"/>
          <a:ext cx="0" cy="0"/>
          <a:chOff x="0" y="0"/>
          <a:chExt cx="0" cy="0"/>
        </a:xfrm>
      </p:grpSpPr>
      <p:sp>
        <p:nvSpPr>
          <p:cNvPr id="172" name="Google Shape;172;p29"/>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pic>
        <p:nvPicPr>
          <p:cNvPr id="173" name="Google Shape;173;p29">
            <a:hlinkClick r:id="rId3"/>
          </p:cNvPr>
          <p:cNvPicPr preferRelativeResize="0"/>
          <p:nvPr/>
        </p:nvPicPr>
        <p:blipFill>
          <a:blip r:embed="rId4">
            <a:alphaModFix/>
          </a:blip>
          <a:stretch>
            <a:fillRect/>
          </a:stretch>
        </p:blipFill>
        <p:spPr>
          <a:xfrm>
            <a:off x="433475" y="1549750"/>
            <a:ext cx="5253575" cy="3385125"/>
          </a:xfrm>
          <a:prstGeom prst="rect">
            <a:avLst/>
          </a:prstGeom>
          <a:noFill/>
          <a:ln>
            <a:noFill/>
          </a:ln>
        </p:spPr>
      </p:pic>
      <p:sp>
        <p:nvSpPr>
          <p:cNvPr id="174" name="Google Shape;174;p29"/>
          <p:cNvSpPr txBox="1"/>
          <p:nvPr/>
        </p:nvSpPr>
        <p:spPr>
          <a:xfrm>
            <a:off x="5986700" y="1812875"/>
            <a:ext cx="2599800" cy="2642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700"/>
              <a:t>Test your understanding! </a:t>
            </a:r>
            <a:endParaRPr sz="1700"/>
          </a:p>
          <a:p>
            <a:pPr indent="0" lvl="0" marL="0" rtl="0" algn="ctr">
              <a:spcBef>
                <a:spcPts val="0"/>
              </a:spcBef>
              <a:spcAft>
                <a:spcPts val="0"/>
              </a:spcAft>
              <a:buNone/>
            </a:pPr>
            <a:r>
              <a:t/>
            </a:r>
            <a:endParaRPr sz="1700"/>
          </a:p>
          <a:p>
            <a:pPr indent="0" lvl="0" marL="0" rtl="0" algn="ctr">
              <a:spcBef>
                <a:spcPts val="0"/>
              </a:spcBef>
              <a:spcAft>
                <a:spcPts val="0"/>
              </a:spcAft>
              <a:buNone/>
            </a:pPr>
            <a:r>
              <a:rPr lang="en-GB" sz="1700"/>
              <a:t>Now click the image to have a go at the online homework and see how you get on.</a:t>
            </a: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8" name="Shape 178"/>
        <p:cNvGrpSpPr/>
        <p:nvPr/>
      </p:nvGrpSpPr>
      <p:grpSpPr>
        <a:xfrm>
          <a:off x="0" y="0"/>
          <a:ext cx="0" cy="0"/>
          <a:chOff x="0" y="0"/>
          <a:chExt cx="0" cy="0"/>
        </a:xfrm>
      </p:grpSpPr>
      <p:sp>
        <p:nvSpPr>
          <p:cNvPr id="179" name="Google Shape;179;p30"/>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pic>
        <p:nvPicPr>
          <p:cNvPr id="180" name="Google Shape;180;p30"/>
          <p:cNvPicPr preferRelativeResize="0"/>
          <p:nvPr/>
        </p:nvPicPr>
        <p:blipFill>
          <a:blip r:embed="rId3">
            <a:alphaModFix/>
          </a:blip>
          <a:stretch>
            <a:fillRect/>
          </a:stretch>
        </p:blipFill>
        <p:spPr>
          <a:xfrm>
            <a:off x="602100" y="1577850"/>
            <a:ext cx="3753269" cy="3385125"/>
          </a:xfrm>
          <a:prstGeom prst="rect">
            <a:avLst/>
          </a:prstGeom>
          <a:noFill/>
          <a:ln>
            <a:noFill/>
          </a:ln>
        </p:spPr>
      </p:pic>
      <p:pic>
        <p:nvPicPr>
          <p:cNvPr id="181" name="Google Shape;181;p30"/>
          <p:cNvPicPr preferRelativeResize="0"/>
          <p:nvPr/>
        </p:nvPicPr>
        <p:blipFill>
          <a:blip r:embed="rId4">
            <a:alphaModFix/>
          </a:blip>
          <a:stretch>
            <a:fillRect/>
          </a:stretch>
        </p:blipFill>
        <p:spPr>
          <a:xfrm>
            <a:off x="4571994" y="2252450"/>
            <a:ext cx="3857625" cy="18288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5" name="Shape 185"/>
        <p:cNvGrpSpPr/>
        <p:nvPr/>
      </p:nvGrpSpPr>
      <p:grpSpPr>
        <a:xfrm>
          <a:off x="0" y="0"/>
          <a:ext cx="0" cy="0"/>
          <a:chOff x="0" y="0"/>
          <a:chExt cx="0" cy="0"/>
        </a:xfrm>
      </p:grpSpPr>
      <p:sp>
        <p:nvSpPr>
          <p:cNvPr id="186" name="Google Shape;186;p31"/>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pic>
        <p:nvPicPr>
          <p:cNvPr id="187" name="Google Shape;187;p31"/>
          <p:cNvPicPr preferRelativeResize="0"/>
          <p:nvPr/>
        </p:nvPicPr>
        <p:blipFill>
          <a:blip r:embed="rId3">
            <a:alphaModFix/>
          </a:blip>
          <a:stretch>
            <a:fillRect/>
          </a:stretch>
        </p:blipFill>
        <p:spPr>
          <a:xfrm>
            <a:off x="733425" y="1774600"/>
            <a:ext cx="3838575" cy="2600325"/>
          </a:xfrm>
          <a:prstGeom prst="rect">
            <a:avLst/>
          </a:prstGeom>
          <a:noFill/>
          <a:ln>
            <a:noFill/>
          </a:ln>
        </p:spPr>
      </p:pic>
      <p:pic>
        <p:nvPicPr>
          <p:cNvPr id="188" name="Google Shape;188;p31"/>
          <p:cNvPicPr preferRelativeResize="0"/>
          <p:nvPr/>
        </p:nvPicPr>
        <p:blipFill>
          <a:blip r:embed="rId4">
            <a:alphaModFix/>
          </a:blip>
          <a:stretch>
            <a:fillRect/>
          </a:stretch>
        </p:blipFill>
        <p:spPr>
          <a:xfrm>
            <a:off x="4724400" y="2055675"/>
            <a:ext cx="3952875" cy="23812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2" name="Shape 192"/>
        <p:cNvGrpSpPr/>
        <p:nvPr/>
      </p:nvGrpSpPr>
      <p:grpSpPr>
        <a:xfrm>
          <a:off x="0" y="0"/>
          <a:ext cx="0" cy="0"/>
          <a:chOff x="0" y="0"/>
          <a:chExt cx="0" cy="0"/>
        </a:xfrm>
      </p:grpSpPr>
      <p:sp>
        <p:nvSpPr>
          <p:cNvPr id="193" name="Google Shape;193;p32"/>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pic>
        <p:nvPicPr>
          <p:cNvPr id="194" name="Google Shape;194;p32"/>
          <p:cNvPicPr preferRelativeResize="0"/>
          <p:nvPr/>
        </p:nvPicPr>
        <p:blipFill>
          <a:blip r:embed="rId3">
            <a:alphaModFix/>
          </a:blip>
          <a:stretch>
            <a:fillRect/>
          </a:stretch>
        </p:blipFill>
        <p:spPr>
          <a:xfrm>
            <a:off x="616150" y="1662200"/>
            <a:ext cx="3743325" cy="3171825"/>
          </a:xfrm>
          <a:prstGeom prst="rect">
            <a:avLst/>
          </a:prstGeom>
          <a:noFill/>
          <a:ln>
            <a:noFill/>
          </a:ln>
        </p:spPr>
      </p:pic>
      <p:pic>
        <p:nvPicPr>
          <p:cNvPr id="195" name="Google Shape;195;p32"/>
          <p:cNvPicPr preferRelativeResize="0"/>
          <p:nvPr/>
        </p:nvPicPr>
        <p:blipFill>
          <a:blip r:embed="rId4">
            <a:alphaModFix/>
          </a:blip>
          <a:stretch>
            <a:fillRect/>
          </a:stretch>
        </p:blipFill>
        <p:spPr>
          <a:xfrm>
            <a:off x="4764825" y="2407000"/>
            <a:ext cx="3848100" cy="15525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9" name="Shape 199"/>
        <p:cNvGrpSpPr/>
        <p:nvPr/>
      </p:nvGrpSpPr>
      <p:grpSpPr>
        <a:xfrm>
          <a:off x="0" y="0"/>
          <a:ext cx="0" cy="0"/>
          <a:chOff x="0" y="0"/>
          <a:chExt cx="0" cy="0"/>
        </a:xfrm>
      </p:grpSpPr>
      <p:sp>
        <p:nvSpPr>
          <p:cNvPr id="200" name="Google Shape;200;p33"/>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pic>
        <p:nvPicPr>
          <p:cNvPr id="201" name="Google Shape;201;p33"/>
          <p:cNvPicPr preferRelativeResize="0"/>
          <p:nvPr/>
        </p:nvPicPr>
        <p:blipFill>
          <a:blip r:embed="rId3">
            <a:alphaModFix/>
          </a:blip>
          <a:stretch>
            <a:fillRect/>
          </a:stretch>
        </p:blipFill>
        <p:spPr>
          <a:xfrm>
            <a:off x="733425" y="1774600"/>
            <a:ext cx="3838575" cy="2743200"/>
          </a:xfrm>
          <a:prstGeom prst="rect">
            <a:avLst/>
          </a:prstGeom>
          <a:noFill/>
          <a:ln>
            <a:noFill/>
          </a:ln>
        </p:spPr>
      </p:pic>
      <p:pic>
        <p:nvPicPr>
          <p:cNvPr id="202" name="Google Shape;202;p33"/>
          <p:cNvPicPr preferRelativeResize="0"/>
          <p:nvPr/>
        </p:nvPicPr>
        <p:blipFill>
          <a:blip r:embed="rId4">
            <a:alphaModFix/>
          </a:blip>
          <a:stretch>
            <a:fillRect/>
          </a:stretch>
        </p:blipFill>
        <p:spPr>
          <a:xfrm>
            <a:off x="5089800" y="2435125"/>
            <a:ext cx="3286125" cy="16287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6" name="Shape 206"/>
        <p:cNvGrpSpPr/>
        <p:nvPr/>
      </p:nvGrpSpPr>
      <p:grpSpPr>
        <a:xfrm>
          <a:off x="0" y="0"/>
          <a:ext cx="0" cy="0"/>
          <a:chOff x="0" y="0"/>
          <a:chExt cx="0" cy="0"/>
        </a:xfrm>
      </p:grpSpPr>
      <p:sp>
        <p:nvSpPr>
          <p:cNvPr id="207" name="Google Shape;207;p34"/>
          <p:cNvSpPr txBox="1"/>
          <p:nvPr>
            <p:ph idx="1" type="subTitle"/>
          </p:nvPr>
        </p:nvSpPr>
        <p:spPr>
          <a:xfrm>
            <a:off x="125850" y="123375"/>
            <a:ext cx="8768400" cy="1330200"/>
          </a:xfrm>
          <a:prstGeom prst="rect">
            <a:avLst/>
          </a:prstGeom>
          <a:solidFill>
            <a:srgbClr val="FF9900"/>
          </a:solidFill>
        </p:spPr>
        <p:txBody>
          <a:bodyPr anchorCtr="0" anchor="t" bIns="91425" lIns="91425" spcFirstLastPara="1" rIns="91425" wrap="square" tIns="91425">
            <a:noAutofit/>
          </a:bodyPr>
          <a:lstStyle/>
          <a:p>
            <a:pPr indent="0" lvl="0" marL="0" rtl="0" algn="l">
              <a:spcBef>
                <a:spcPts val="0"/>
              </a:spcBef>
              <a:spcAft>
                <a:spcPts val="0"/>
              </a:spcAft>
              <a:buNone/>
            </a:pPr>
            <a:r>
              <a:rPr lang="en-GB" sz="2400" u="sng"/>
              <a:t>29.6.20</a:t>
            </a:r>
            <a:endParaRPr sz="2400" u="sng"/>
          </a:p>
          <a:p>
            <a:pPr indent="0" lvl="0" marL="0" rtl="0" algn="l">
              <a:spcBef>
                <a:spcPts val="0"/>
              </a:spcBef>
              <a:spcAft>
                <a:spcPts val="0"/>
              </a:spcAft>
              <a:buNone/>
            </a:pPr>
            <a:r>
              <a:rPr lang="en-GB" sz="2400" u="sng"/>
              <a:t>WALT: read and interpret line graphs. </a:t>
            </a:r>
            <a:endParaRPr sz="2400" u="sng"/>
          </a:p>
          <a:p>
            <a:pPr indent="0" lvl="0" marL="0" rtl="0" algn="l">
              <a:spcBef>
                <a:spcPts val="0"/>
              </a:spcBef>
              <a:spcAft>
                <a:spcPts val="0"/>
              </a:spcAft>
              <a:buNone/>
            </a:pPr>
            <a:r>
              <a:t/>
            </a:r>
            <a:endParaRPr sz="2400" u="sng"/>
          </a:p>
        </p:txBody>
      </p:sp>
      <p:pic>
        <p:nvPicPr>
          <p:cNvPr id="208" name="Google Shape;208;p34"/>
          <p:cNvPicPr preferRelativeResize="0"/>
          <p:nvPr/>
        </p:nvPicPr>
        <p:blipFill>
          <a:blip r:embed="rId3">
            <a:alphaModFix/>
          </a:blip>
          <a:stretch>
            <a:fillRect/>
          </a:stretch>
        </p:blipFill>
        <p:spPr>
          <a:xfrm>
            <a:off x="995600" y="1563825"/>
            <a:ext cx="2296797" cy="3385125"/>
          </a:xfrm>
          <a:prstGeom prst="rect">
            <a:avLst/>
          </a:prstGeom>
          <a:noFill/>
          <a:ln>
            <a:noFill/>
          </a:ln>
        </p:spPr>
      </p:pic>
      <p:sp>
        <p:nvSpPr>
          <p:cNvPr id="209" name="Google Shape;209;p34"/>
          <p:cNvSpPr txBox="1"/>
          <p:nvPr/>
        </p:nvSpPr>
        <p:spPr>
          <a:xfrm>
            <a:off x="4033300" y="1573975"/>
            <a:ext cx="4511100" cy="519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t>Discussion Question...</a:t>
            </a:r>
            <a:endParaRPr b="1" u="sng"/>
          </a:p>
        </p:txBody>
      </p:sp>
      <p:pic>
        <p:nvPicPr>
          <p:cNvPr id="210" name="Google Shape;210;p34"/>
          <p:cNvPicPr preferRelativeResize="0"/>
          <p:nvPr/>
        </p:nvPicPr>
        <p:blipFill>
          <a:blip r:embed="rId4">
            <a:alphaModFix/>
          </a:blip>
          <a:stretch>
            <a:fillRect/>
          </a:stretch>
        </p:blipFill>
        <p:spPr>
          <a:xfrm>
            <a:off x="5076109" y="2093875"/>
            <a:ext cx="2425482" cy="27448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14" name="Shape 214"/>
        <p:cNvGrpSpPr/>
        <p:nvPr/>
      </p:nvGrpSpPr>
      <p:grpSpPr>
        <a:xfrm>
          <a:off x="0" y="0"/>
          <a:ext cx="0" cy="0"/>
          <a:chOff x="0" y="0"/>
          <a:chExt cx="0" cy="0"/>
        </a:xfrm>
      </p:grpSpPr>
      <p:sp>
        <p:nvSpPr>
          <p:cNvPr id="215" name="Google Shape;215;p35"/>
          <p:cNvSpPr txBox="1"/>
          <p:nvPr/>
        </p:nvSpPr>
        <p:spPr>
          <a:xfrm>
            <a:off x="126475" y="126475"/>
            <a:ext cx="4637700" cy="449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Answers</a:t>
            </a:r>
            <a:endParaRPr b="1" u="sng"/>
          </a:p>
        </p:txBody>
      </p:sp>
      <p:sp>
        <p:nvSpPr>
          <p:cNvPr id="216" name="Google Shape;216;p35"/>
          <p:cNvSpPr txBox="1"/>
          <p:nvPr/>
        </p:nvSpPr>
        <p:spPr>
          <a:xfrm>
            <a:off x="278650" y="365375"/>
            <a:ext cx="7715400" cy="3000000"/>
          </a:xfrm>
          <a:prstGeom prst="rect">
            <a:avLst/>
          </a:prstGeom>
          <a:noFill/>
          <a:ln>
            <a:noFill/>
          </a:ln>
        </p:spPr>
        <p:txBody>
          <a:bodyPr anchorCtr="0" anchor="t" bIns="91425" lIns="91425" spcFirstLastPara="1" rIns="91425" wrap="square" tIns="91425">
            <a:noAutofit/>
          </a:bodyPr>
          <a:lstStyle/>
          <a:p>
            <a:pPr indent="0" lvl="0" marL="0" marR="25400" rtl="0" algn="l">
              <a:lnSpc>
                <a:spcPct val="115000"/>
              </a:lnSpc>
              <a:spcBef>
                <a:spcPts val="2300"/>
              </a:spcBef>
              <a:spcAft>
                <a:spcPts val="0"/>
              </a:spcAft>
              <a:buNone/>
            </a:pPr>
            <a:r>
              <a:rPr b="1" lang="en-GB" sz="1350">
                <a:solidFill>
                  <a:schemeClr val="dk1"/>
                </a:solidFill>
              </a:rPr>
              <a:t>Q1.</a:t>
            </a:r>
            <a:endParaRPr b="1" sz="1350">
              <a:solidFill>
                <a:schemeClr val="dk1"/>
              </a:solidFill>
            </a:endParaRPr>
          </a:p>
          <a:p>
            <a:pPr indent="0" lvl="0" marL="355600" marR="355600" rtl="0" algn="l">
              <a:lnSpc>
                <a:spcPct val="115000"/>
              </a:lnSpc>
              <a:spcBef>
                <a:spcPts val="200"/>
              </a:spcBef>
              <a:spcAft>
                <a:spcPts val="0"/>
              </a:spcAft>
              <a:buNone/>
            </a:pPr>
            <a:r>
              <a:rPr lang="en-GB" sz="1100">
                <a:solidFill>
                  <a:schemeClr val="dk1"/>
                </a:solidFill>
              </a:rPr>
              <a:t>(a)     Answer in the range 125 cm inclusive to 140 cm exclusive</a:t>
            </a:r>
            <a:endParaRPr sz="1100">
              <a:solidFill>
                <a:schemeClr val="dk1"/>
              </a:solidFill>
            </a:endParaRPr>
          </a:p>
          <a:p>
            <a:pPr indent="0" lvl="0" marL="1435100" marR="1079500" rtl="0" algn="l">
              <a:lnSpc>
                <a:spcPct val="115000"/>
              </a:lnSpc>
              <a:spcBef>
                <a:spcPts val="300"/>
              </a:spcBef>
              <a:spcAft>
                <a:spcPts val="0"/>
              </a:spcAft>
              <a:buNone/>
            </a:pPr>
            <a:r>
              <a:rPr b="1" i="1" lang="en-GB" sz="1100">
                <a:solidFill>
                  <a:schemeClr val="dk1"/>
                </a:solidFill>
              </a:rPr>
              <a:t>Do not</a:t>
            </a:r>
            <a:r>
              <a:rPr i="1" lang="en-GB" sz="1100">
                <a:solidFill>
                  <a:schemeClr val="dk1"/>
                </a:solidFill>
              </a:rPr>
              <a:t> accept 140 cm.</a:t>
            </a:r>
            <a:endParaRPr b="1" sz="900">
              <a:solidFill>
                <a:schemeClr val="dk1"/>
              </a:solidFill>
              <a:latin typeface="Times New Roman"/>
              <a:ea typeface="Times New Roman"/>
              <a:cs typeface="Times New Roman"/>
              <a:sym typeface="Times New Roman"/>
            </a:endParaRPr>
          </a:p>
          <a:p>
            <a:pPr indent="0" lvl="0" marL="723900" marR="355600" rtl="0" algn="l">
              <a:lnSpc>
                <a:spcPct val="115000"/>
              </a:lnSpc>
              <a:spcBef>
                <a:spcPts val="1200"/>
              </a:spcBef>
              <a:spcAft>
                <a:spcPts val="0"/>
              </a:spcAft>
              <a:buNone/>
            </a:pPr>
            <a:r>
              <a:rPr lang="en-GB" sz="1100">
                <a:solidFill>
                  <a:schemeClr val="dk1"/>
                </a:solidFill>
              </a:rPr>
              <a:t>(b)     Answer in the range 9:30 am to 9:50 am inclusive</a:t>
            </a:r>
            <a:endParaRPr sz="1100">
              <a:solidFill>
                <a:schemeClr val="dk1"/>
              </a:solidFill>
            </a:endParaRPr>
          </a:p>
          <a:p>
            <a:pPr indent="0" lvl="0" marL="1435100" marR="1079500" rtl="0" algn="l">
              <a:lnSpc>
                <a:spcPct val="115000"/>
              </a:lnSpc>
              <a:spcBef>
                <a:spcPts val="300"/>
              </a:spcBef>
              <a:spcAft>
                <a:spcPts val="0"/>
              </a:spcAft>
              <a:buNone/>
            </a:pPr>
            <a:r>
              <a:rPr i="1" lang="en-GB" sz="1100">
                <a:solidFill>
                  <a:schemeClr val="dk1"/>
                </a:solidFill>
              </a:rPr>
              <a:t>Accept an answer in the range 4:30 pm to 4:50 pm inclusive.</a:t>
            </a:r>
            <a:endParaRPr b="1" sz="1000">
              <a:solidFill>
                <a:schemeClr val="dk1"/>
              </a:solidFill>
            </a:endParaRPr>
          </a:p>
          <a:p>
            <a:pPr indent="0" lvl="0" marL="0" marR="1079500" rtl="0" algn="l">
              <a:lnSpc>
                <a:spcPct val="115000"/>
              </a:lnSpc>
              <a:spcBef>
                <a:spcPts val="300"/>
              </a:spcBef>
              <a:spcAft>
                <a:spcPts val="0"/>
              </a:spcAft>
              <a:buNone/>
            </a:pPr>
            <a:r>
              <a:rPr b="1" lang="en-GB" sz="1350">
                <a:solidFill>
                  <a:schemeClr val="dk1"/>
                </a:solidFill>
              </a:rPr>
              <a:t>Q2.</a:t>
            </a:r>
            <a:endParaRPr b="1" sz="1350">
              <a:solidFill>
                <a:schemeClr val="dk1"/>
              </a:solidFill>
            </a:endParaRPr>
          </a:p>
          <a:p>
            <a:pPr indent="0" lvl="0" marL="355600" marR="355600" rtl="0" algn="l">
              <a:lnSpc>
                <a:spcPct val="115000"/>
              </a:lnSpc>
              <a:spcBef>
                <a:spcPts val="0"/>
              </a:spcBef>
              <a:spcAft>
                <a:spcPts val="0"/>
              </a:spcAft>
              <a:buNone/>
            </a:pPr>
            <a:r>
              <a:rPr lang="en-GB" sz="1100">
                <a:solidFill>
                  <a:schemeClr val="dk1"/>
                </a:solidFill>
              </a:rPr>
              <a:t>(a)     Accept answers in the range 22.2 to 22.8 exclusive.</a:t>
            </a:r>
            <a:endParaRPr sz="1100">
              <a:solidFill>
                <a:schemeClr val="dk1"/>
              </a:solidFill>
            </a:endParaRPr>
          </a:p>
          <a:p>
            <a:pPr indent="0" lvl="0" marL="1435100" marR="1079500" rtl="0" algn="l">
              <a:lnSpc>
                <a:spcPct val="115000"/>
              </a:lnSpc>
              <a:spcBef>
                <a:spcPts val="300"/>
              </a:spcBef>
              <a:spcAft>
                <a:spcPts val="0"/>
              </a:spcAft>
              <a:buNone/>
            </a:pPr>
            <a:r>
              <a:rPr b="1" i="1" lang="en-GB" sz="1100">
                <a:solidFill>
                  <a:schemeClr val="dk1"/>
                </a:solidFill>
              </a:rPr>
              <a:t>Do not </a:t>
            </a:r>
            <a:r>
              <a:rPr i="1" lang="en-GB" sz="1100">
                <a:solidFill>
                  <a:schemeClr val="dk1"/>
                </a:solidFill>
              </a:rPr>
              <a:t>accept 22.2 or 22.8</a:t>
            </a:r>
            <a:endParaRPr b="1" sz="900">
              <a:solidFill>
                <a:schemeClr val="dk1"/>
              </a:solidFill>
              <a:latin typeface="Times New Roman"/>
              <a:ea typeface="Times New Roman"/>
              <a:cs typeface="Times New Roman"/>
              <a:sym typeface="Times New Roman"/>
            </a:endParaRPr>
          </a:p>
          <a:p>
            <a:pPr indent="0" lvl="0" marL="723900" marR="355600" rtl="0" algn="l">
              <a:lnSpc>
                <a:spcPct val="115000"/>
              </a:lnSpc>
              <a:spcBef>
                <a:spcPts val="1200"/>
              </a:spcBef>
              <a:spcAft>
                <a:spcPts val="0"/>
              </a:spcAft>
              <a:buNone/>
            </a:pPr>
            <a:r>
              <a:rPr lang="en-GB" sz="1100">
                <a:solidFill>
                  <a:schemeClr val="dk1"/>
                </a:solidFill>
              </a:rPr>
              <a:t>(b) 	Accept answers in the range 2:48pm to 2:52pm inclusive.</a:t>
            </a:r>
            <a:endParaRPr sz="1100">
              <a:solidFill>
                <a:schemeClr val="dk1"/>
              </a:solidFill>
            </a:endParaRPr>
          </a:p>
          <a:p>
            <a:pPr indent="0" lvl="0" marL="1435100" marR="1079500" rtl="0" algn="l">
              <a:lnSpc>
                <a:spcPct val="115000"/>
              </a:lnSpc>
              <a:spcBef>
                <a:spcPts val="300"/>
              </a:spcBef>
              <a:spcAft>
                <a:spcPts val="0"/>
              </a:spcAft>
              <a:buNone/>
            </a:pPr>
            <a:r>
              <a:rPr i="1" lang="en-GB" sz="1100">
                <a:solidFill>
                  <a:schemeClr val="dk1"/>
                </a:solidFill>
              </a:rPr>
              <a:t>The answer is a specific time.</a:t>
            </a:r>
            <a:endParaRPr b="1" sz="900">
              <a:solidFill>
                <a:schemeClr val="dk1"/>
              </a:solidFill>
              <a:latin typeface="Times New Roman"/>
              <a:ea typeface="Times New Roman"/>
              <a:cs typeface="Times New Roman"/>
              <a:sym typeface="Times New Roman"/>
            </a:endParaRPr>
          </a:p>
          <a:p>
            <a:pPr indent="0" lvl="0" marL="723900" marR="355600" rtl="0" algn="l">
              <a:lnSpc>
                <a:spcPct val="115000"/>
              </a:lnSpc>
              <a:spcBef>
                <a:spcPts val="1200"/>
              </a:spcBef>
              <a:spcAft>
                <a:spcPts val="0"/>
              </a:spcAft>
              <a:buNone/>
            </a:pPr>
            <a:r>
              <a:rPr lang="en-GB" sz="1100">
                <a:solidFill>
                  <a:schemeClr val="dk1"/>
                </a:solidFill>
              </a:rPr>
              <a:t>(c) 	5</a:t>
            </a:r>
            <a:endParaRPr sz="1100">
              <a:solidFill>
                <a:schemeClr val="dk1"/>
              </a:solidFill>
            </a:endParaRPr>
          </a:p>
          <a:p>
            <a:pPr indent="0" lvl="0" marL="101600" marR="25400" rtl="0" algn="l">
              <a:lnSpc>
                <a:spcPct val="115000"/>
              </a:lnSpc>
              <a:spcBef>
                <a:spcPts val="2300"/>
              </a:spcBef>
              <a:spcAft>
                <a:spcPts val="0"/>
              </a:spcAft>
              <a:buNone/>
            </a:pPr>
            <a:r>
              <a:rPr b="1" lang="en-GB" sz="1350">
                <a:solidFill>
                  <a:schemeClr val="dk1"/>
                </a:solidFill>
              </a:rPr>
              <a:t>Q</a:t>
            </a:r>
            <a:r>
              <a:rPr b="1" lang="en-GB" sz="1350">
                <a:solidFill>
                  <a:schemeClr val="dk1"/>
                </a:solidFill>
              </a:rPr>
              <a:t>3.</a:t>
            </a:r>
            <a:endParaRPr b="1" sz="1350">
              <a:solidFill>
                <a:schemeClr val="dk1"/>
              </a:solidFill>
            </a:endParaRPr>
          </a:p>
          <a:p>
            <a:pPr indent="0" lvl="0" marL="355600" marR="355600" rtl="0" algn="l">
              <a:lnSpc>
                <a:spcPct val="115000"/>
              </a:lnSpc>
              <a:spcBef>
                <a:spcPts val="200"/>
              </a:spcBef>
              <a:spcAft>
                <a:spcPts val="0"/>
              </a:spcAft>
              <a:buNone/>
            </a:pPr>
            <a:r>
              <a:rPr lang="en-GB" sz="1100">
                <a:solidFill>
                  <a:schemeClr val="dk1"/>
                </a:solidFill>
              </a:rPr>
              <a:t>(a)     4 km</a:t>
            </a:r>
            <a:endParaRPr b="1" sz="900">
              <a:solidFill>
                <a:schemeClr val="dk1"/>
              </a:solidFill>
              <a:latin typeface="Times New Roman"/>
              <a:ea typeface="Times New Roman"/>
              <a:cs typeface="Times New Roman"/>
              <a:sym typeface="Times New Roman"/>
            </a:endParaRPr>
          </a:p>
          <a:p>
            <a:pPr indent="0" lvl="0" marL="723900" marR="355600" rtl="0" algn="l">
              <a:lnSpc>
                <a:spcPct val="115000"/>
              </a:lnSpc>
              <a:spcBef>
                <a:spcPts val="1200"/>
              </a:spcBef>
              <a:spcAft>
                <a:spcPts val="0"/>
              </a:spcAft>
              <a:buNone/>
            </a:pPr>
            <a:r>
              <a:rPr lang="en-GB" sz="1100">
                <a:solidFill>
                  <a:schemeClr val="dk1"/>
                </a:solidFill>
              </a:rPr>
              <a:t>(b) 	4:15pm</a:t>
            </a:r>
            <a:endParaRPr i="1" sz="1100">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0" name="Shape 220"/>
        <p:cNvGrpSpPr/>
        <p:nvPr/>
      </p:nvGrpSpPr>
      <p:grpSpPr>
        <a:xfrm>
          <a:off x="0" y="0"/>
          <a:ext cx="0" cy="0"/>
          <a:chOff x="0" y="0"/>
          <a:chExt cx="0" cy="0"/>
        </a:xfrm>
      </p:grpSpPr>
      <p:sp>
        <p:nvSpPr>
          <p:cNvPr id="221" name="Google Shape;221;p36"/>
          <p:cNvSpPr txBox="1"/>
          <p:nvPr/>
        </p:nvSpPr>
        <p:spPr>
          <a:xfrm>
            <a:off x="0" y="0"/>
            <a:ext cx="9144000" cy="3000000"/>
          </a:xfrm>
          <a:prstGeom prst="rect">
            <a:avLst/>
          </a:prstGeom>
          <a:noFill/>
          <a:ln>
            <a:noFill/>
          </a:ln>
        </p:spPr>
        <p:txBody>
          <a:bodyPr anchorCtr="0" anchor="t" bIns="91425" lIns="91425" spcFirstLastPara="1" rIns="91425" wrap="square" tIns="91425">
            <a:noAutofit/>
          </a:bodyPr>
          <a:lstStyle/>
          <a:p>
            <a:pPr indent="0" lvl="0" marL="101600" marR="25400" rtl="0" algn="l">
              <a:lnSpc>
                <a:spcPct val="115000"/>
              </a:lnSpc>
              <a:spcBef>
                <a:spcPts val="2300"/>
              </a:spcBef>
              <a:spcAft>
                <a:spcPts val="0"/>
              </a:spcAft>
              <a:buNone/>
            </a:pPr>
            <a:r>
              <a:rPr b="1" lang="en-GB" sz="1350">
                <a:solidFill>
                  <a:schemeClr val="dk1"/>
                </a:solidFill>
              </a:rPr>
              <a:t>Q4.</a:t>
            </a:r>
            <a:endParaRPr b="1" sz="1350">
              <a:solidFill>
                <a:schemeClr val="dk1"/>
              </a:solidFill>
            </a:endParaRPr>
          </a:p>
          <a:p>
            <a:pPr indent="0" lvl="0" marL="355600" marR="355600" rtl="0" algn="l">
              <a:lnSpc>
                <a:spcPct val="115000"/>
              </a:lnSpc>
              <a:spcBef>
                <a:spcPts val="200"/>
              </a:spcBef>
              <a:spcAft>
                <a:spcPts val="0"/>
              </a:spcAft>
              <a:buNone/>
            </a:pPr>
            <a:r>
              <a:rPr lang="en-GB" sz="1100">
                <a:solidFill>
                  <a:schemeClr val="dk1"/>
                </a:solidFill>
              </a:rPr>
              <a:t>Gives a correct interpretation of the graph, eg:</a:t>
            </a:r>
            <a:endParaRPr sz="1100">
              <a:solidFill>
                <a:schemeClr val="dk1"/>
              </a:solidFill>
            </a:endParaRPr>
          </a:p>
          <a:p>
            <a:pPr indent="0" lvl="0" marL="723900" marR="355600" rtl="0" algn="l">
              <a:lnSpc>
                <a:spcPct val="115000"/>
              </a:lnSpc>
              <a:spcBef>
                <a:spcPts val="1200"/>
              </a:spcBef>
              <a:spcAft>
                <a:spcPts val="0"/>
              </a:spcAft>
              <a:buNone/>
            </a:pPr>
            <a:r>
              <a:rPr lang="en-GB" sz="1100">
                <a:solidFill>
                  <a:srgbClr val="231F20"/>
                </a:solidFill>
              </a:rPr>
              <a:t>•        It is a straight line</a:t>
            </a:r>
            <a:endParaRPr sz="1100">
              <a:solidFill>
                <a:srgbClr val="231F20"/>
              </a:solidFill>
            </a:endParaRPr>
          </a:p>
          <a:p>
            <a:pPr indent="0" lvl="0" marL="723900" marR="355600" rtl="0" algn="l">
              <a:lnSpc>
                <a:spcPct val="115000"/>
              </a:lnSpc>
              <a:spcBef>
                <a:spcPts val="1200"/>
              </a:spcBef>
              <a:spcAft>
                <a:spcPts val="0"/>
              </a:spcAft>
              <a:buNone/>
            </a:pPr>
            <a:r>
              <a:rPr lang="en-GB" sz="1100">
                <a:solidFill>
                  <a:srgbClr val="231F20"/>
                </a:solidFill>
              </a:rPr>
              <a:t>•        It goes up steadily</a:t>
            </a:r>
            <a:endParaRPr sz="1100">
              <a:solidFill>
                <a:srgbClr val="231F20"/>
              </a:solidFill>
            </a:endParaRPr>
          </a:p>
          <a:p>
            <a:pPr indent="0" lvl="0" marL="723900" marR="355600" rtl="0" algn="l">
              <a:lnSpc>
                <a:spcPct val="115000"/>
              </a:lnSpc>
              <a:spcBef>
                <a:spcPts val="1200"/>
              </a:spcBef>
              <a:spcAft>
                <a:spcPts val="0"/>
              </a:spcAft>
              <a:buNone/>
            </a:pPr>
            <a:r>
              <a:rPr lang="en-GB" sz="1100">
                <a:solidFill>
                  <a:srgbClr val="231F20"/>
                </a:solidFill>
              </a:rPr>
              <a:t>•        The angle of the line stays the same</a:t>
            </a:r>
            <a:endParaRPr sz="1100">
              <a:solidFill>
                <a:srgbClr val="231F20"/>
              </a:solidFill>
            </a:endParaRPr>
          </a:p>
          <a:p>
            <a:pPr indent="0" lvl="0" marL="723900" marR="355600" rtl="0" algn="l">
              <a:lnSpc>
                <a:spcPct val="115000"/>
              </a:lnSpc>
              <a:spcBef>
                <a:spcPts val="1200"/>
              </a:spcBef>
              <a:spcAft>
                <a:spcPts val="0"/>
              </a:spcAft>
              <a:buNone/>
            </a:pPr>
            <a:r>
              <a:rPr lang="en-GB" sz="1100">
                <a:solidFill>
                  <a:srgbClr val="231F20"/>
                </a:solidFill>
              </a:rPr>
              <a:t>•        The gradient of the line is constant</a:t>
            </a:r>
            <a:endParaRPr sz="1100">
              <a:solidFill>
                <a:srgbClr val="231F20"/>
              </a:solidFill>
            </a:endParaRPr>
          </a:p>
          <a:p>
            <a:pPr indent="0" lvl="0" marL="1435100" marR="1079500" rtl="0" algn="l">
              <a:lnSpc>
                <a:spcPct val="115000"/>
              </a:lnSpc>
              <a:spcBef>
                <a:spcPts val="300"/>
              </a:spcBef>
              <a:spcAft>
                <a:spcPts val="0"/>
              </a:spcAft>
              <a:buNone/>
            </a:pPr>
            <a:r>
              <a:rPr i="1" lang="en-GB" sz="1100">
                <a:solidFill>
                  <a:schemeClr val="dk1"/>
                </a:solidFill>
              </a:rPr>
              <a:t>Accept minimally acceptable explanation, eg:</a:t>
            </a:r>
            <a:endParaRPr i="1" sz="1100">
              <a:solidFill>
                <a:schemeClr val="dk1"/>
              </a:solidFill>
            </a:endParaRPr>
          </a:p>
          <a:p>
            <a:pPr indent="0" lvl="0" marL="1435100" marR="1079500" rtl="0" algn="l">
              <a:lnSpc>
                <a:spcPct val="115000"/>
              </a:lnSpc>
              <a:spcBef>
                <a:spcPts val="300"/>
              </a:spcBef>
              <a:spcAft>
                <a:spcPts val="0"/>
              </a:spcAft>
              <a:buNone/>
            </a:pPr>
            <a:r>
              <a:rPr i="1" lang="en-GB" sz="1100">
                <a:solidFill>
                  <a:schemeClr val="dk1"/>
                </a:solidFill>
              </a:rPr>
              <a:t>•   It is straight</a:t>
            </a:r>
            <a:endParaRPr i="1" sz="1100">
              <a:solidFill>
                <a:schemeClr val="dk1"/>
              </a:solidFill>
            </a:endParaRPr>
          </a:p>
          <a:p>
            <a:pPr indent="0" lvl="0" marL="1435100" marR="1079500" rtl="0" algn="l">
              <a:lnSpc>
                <a:spcPct val="115000"/>
              </a:lnSpc>
              <a:spcBef>
                <a:spcPts val="300"/>
              </a:spcBef>
              <a:spcAft>
                <a:spcPts val="0"/>
              </a:spcAft>
              <a:buNone/>
            </a:pPr>
            <a:r>
              <a:rPr i="1" lang="en-GB" sz="1100">
                <a:solidFill>
                  <a:schemeClr val="dk1"/>
                </a:solidFill>
              </a:rPr>
              <a:t>•   It doesn’t bend</a:t>
            </a:r>
            <a:endParaRPr i="1" sz="1100">
              <a:solidFill>
                <a:schemeClr val="dk1"/>
              </a:solidFill>
            </a:endParaRPr>
          </a:p>
          <a:p>
            <a:pPr indent="0" lvl="0" marL="1435100" marR="1079500" rtl="0" algn="l">
              <a:lnSpc>
                <a:spcPct val="115000"/>
              </a:lnSpc>
              <a:spcBef>
                <a:spcPts val="300"/>
              </a:spcBef>
              <a:spcAft>
                <a:spcPts val="0"/>
              </a:spcAft>
              <a:buNone/>
            </a:pPr>
            <a:r>
              <a:rPr i="1" lang="en-GB" sz="1100">
                <a:solidFill>
                  <a:schemeClr val="dk1"/>
                </a:solidFill>
              </a:rPr>
              <a:t>•   It is a diagonal</a:t>
            </a:r>
            <a:endParaRPr i="1" sz="1100">
              <a:solidFill>
                <a:schemeClr val="dk1"/>
              </a:solidFill>
            </a:endParaRPr>
          </a:p>
          <a:p>
            <a:pPr indent="0" lvl="0" marL="1435100" marR="1079500" rtl="0" algn="l">
              <a:lnSpc>
                <a:spcPct val="115000"/>
              </a:lnSpc>
              <a:spcBef>
                <a:spcPts val="300"/>
              </a:spcBef>
              <a:spcAft>
                <a:spcPts val="0"/>
              </a:spcAft>
              <a:buNone/>
            </a:pPr>
            <a:r>
              <a:t/>
            </a:r>
            <a:endParaRPr i="1" sz="1100">
              <a:solidFill>
                <a:srgbClr val="231F20"/>
              </a:solidFill>
            </a:endParaRPr>
          </a:p>
        </p:txBody>
      </p:sp>
      <p:pic>
        <p:nvPicPr>
          <p:cNvPr id="222" name="Google Shape;222;p36"/>
          <p:cNvPicPr preferRelativeResize="0"/>
          <p:nvPr/>
        </p:nvPicPr>
        <p:blipFill>
          <a:blip r:embed="rId3">
            <a:alphaModFix/>
          </a:blip>
          <a:stretch>
            <a:fillRect/>
          </a:stretch>
        </p:blipFill>
        <p:spPr>
          <a:xfrm>
            <a:off x="5831950" y="351325"/>
            <a:ext cx="1562100" cy="3505200"/>
          </a:xfrm>
          <a:prstGeom prst="rect">
            <a:avLst/>
          </a:prstGeom>
          <a:noFill/>
          <a:ln>
            <a:noFill/>
          </a:ln>
        </p:spPr>
      </p:pic>
      <p:sp>
        <p:nvSpPr>
          <p:cNvPr id="223" name="Google Shape;223;p36"/>
          <p:cNvSpPr txBox="1"/>
          <p:nvPr/>
        </p:nvSpPr>
        <p:spPr>
          <a:xfrm>
            <a:off x="5157550" y="351325"/>
            <a:ext cx="674400" cy="463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t>Q5.</a:t>
            </a:r>
            <a:endParaRPr b="1"/>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27" name="Shape 227"/>
        <p:cNvGrpSpPr/>
        <p:nvPr/>
      </p:nvGrpSpPr>
      <p:grpSpPr>
        <a:xfrm>
          <a:off x="0" y="0"/>
          <a:ext cx="0" cy="0"/>
          <a:chOff x="0" y="0"/>
          <a:chExt cx="0" cy="0"/>
        </a:xfrm>
      </p:grpSpPr>
      <p:pic>
        <p:nvPicPr>
          <p:cNvPr id="228" name="Google Shape;228;p37"/>
          <p:cNvPicPr preferRelativeResize="0"/>
          <p:nvPr/>
        </p:nvPicPr>
        <p:blipFill>
          <a:blip r:embed="rId3">
            <a:alphaModFix/>
          </a:blip>
          <a:stretch>
            <a:fillRect/>
          </a:stretch>
        </p:blipFill>
        <p:spPr>
          <a:xfrm>
            <a:off x="869125" y="862000"/>
            <a:ext cx="1476375" cy="3419475"/>
          </a:xfrm>
          <a:prstGeom prst="rect">
            <a:avLst/>
          </a:prstGeom>
          <a:noFill/>
          <a:ln>
            <a:noFill/>
          </a:ln>
        </p:spPr>
      </p:pic>
      <p:sp>
        <p:nvSpPr>
          <p:cNvPr id="229" name="Google Shape;229;p37"/>
          <p:cNvSpPr txBox="1"/>
          <p:nvPr/>
        </p:nvSpPr>
        <p:spPr>
          <a:xfrm>
            <a:off x="449700" y="329088"/>
            <a:ext cx="4220700" cy="43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u="sng"/>
              <a:t>Discussion Question answer...</a:t>
            </a:r>
            <a:endParaRPr b="1" u="sng"/>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