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29"/>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06396E-6787-436B-A0AB-E27C341111C3}" type="datetimeFigureOut">
              <a:rPr lang="en-US" smtClean="0"/>
              <a:t>7/3/2020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7A9B40-9541-4BC0-B3D2-961DDF03CDC4}" type="slidenum">
              <a:rPr lang="en-US" smtClean="0"/>
              <a:t>‹#›</a:t>
            </a:fld>
            <a:endParaRPr lang="en-US"/>
          </a:p>
        </p:txBody>
      </p:sp>
    </p:spTree>
    <p:extLst>
      <p:ext uri="{BB962C8B-B14F-4D97-AF65-F5344CB8AC3E}">
        <p14:creationId xmlns:p14="http://schemas.microsoft.com/office/powerpoint/2010/main" val="5296588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9"/>
        <p:cNvGrpSpPr/>
        <p:nvPr/>
      </p:nvGrpSpPr>
      <p:grpSpPr>
        <a:xfrm>
          <a:off x="0" y="0"/>
          <a:ext cx="0" cy="0"/>
          <a:chOff x="0" y="0"/>
          <a:chExt cx="0" cy="0"/>
        </a:xfrm>
      </p:grpSpPr>
      <p:sp>
        <p:nvSpPr>
          <p:cNvPr id="710" name="Google Shape;710;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11" name="Google Shape;711;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020020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5"/>
        <p:cNvGrpSpPr/>
        <p:nvPr/>
      </p:nvGrpSpPr>
      <p:grpSpPr>
        <a:xfrm>
          <a:off x="0" y="0"/>
          <a:ext cx="0" cy="0"/>
          <a:chOff x="0" y="0"/>
          <a:chExt cx="0" cy="0"/>
        </a:xfrm>
      </p:grpSpPr>
      <p:sp>
        <p:nvSpPr>
          <p:cNvPr id="716" name="Google Shape;716;g898b5680b3_0_1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17" name="Google Shape;717;g898b5680b3_0_19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649188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9"/>
        <p:cNvGrpSpPr/>
        <p:nvPr/>
      </p:nvGrpSpPr>
      <p:grpSpPr>
        <a:xfrm>
          <a:off x="0" y="0"/>
          <a:ext cx="0" cy="0"/>
          <a:chOff x="0" y="0"/>
          <a:chExt cx="0" cy="0"/>
        </a:xfrm>
      </p:grpSpPr>
      <p:sp>
        <p:nvSpPr>
          <p:cNvPr id="730" name="Google Shape;730;g88aeae0c76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1" name="Google Shape;731;g88aeae0c76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700993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4"/>
        <p:cNvGrpSpPr/>
        <p:nvPr/>
      </p:nvGrpSpPr>
      <p:grpSpPr>
        <a:xfrm>
          <a:off x="0" y="0"/>
          <a:ext cx="0" cy="0"/>
          <a:chOff x="0" y="0"/>
          <a:chExt cx="0" cy="0"/>
        </a:xfrm>
      </p:grpSpPr>
      <p:sp>
        <p:nvSpPr>
          <p:cNvPr id="735" name="Google Shape;735;p26: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36" name="Google Shape;736;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001812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2"/>
        <p:cNvGrpSpPr/>
        <p:nvPr/>
      </p:nvGrpSpPr>
      <p:grpSpPr>
        <a:xfrm>
          <a:off x="0" y="0"/>
          <a:ext cx="0" cy="0"/>
          <a:chOff x="0" y="0"/>
          <a:chExt cx="0" cy="0"/>
        </a:xfrm>
      </p:grpSpPr>
      <p:sp>
        <p:nvSpPr>
          <p:cNvPr id="743" name="Google Shape;743;g8b908a6879_0_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44" name="Google Shape;744;g8b908a687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58014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9"/>
        <p:cNvGrpSpPr/>
        <p:nvPr/>
      </p:nvGrpSpPr>
      <p:grpSpPr>
        <a:xfrm>
          <a:off x="0" y="0"/>
          <a:ext cx="0" cy="0"/>
          <a:chOff x="0" y="0"/>
          <a:chExt cx="0" cy="0"/>
        </a:xfrm>
      </p:grpSpPr>
      <p:sp>
        <p:nvSpPr>
          <p:cNvPr id="750" name="Google Shape;750;g8b908a6879_0_1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51" name="Google Shape;751;g8b908a6879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786764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4"/>
        <p:cNvGrpSpPr/>
        <p:nvPr/>
      </p:nvGrpSpPr>
      <p:grpSpPr>
        <a:xfrm>
          <a:off x="0" y="0"/>
          <a:ext cx="0" cy="0"/>
          <a:chOff x="0" y="0"/>
          <a:chExt cx="0" cy="0"/>
        </a:xfrm>
      </p:grpSpPr>
      <p:sp>
        <p:nvSpPr>
          <p:cNvPr id="755" name="Google Shape;755;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6" name="Google Shape;756;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618415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1"/>
        <p:cNvGrpSpPr/>
        <p:nvPr/>
      </p:nvGrpSpPr>
      <p:grpSpPr>
        <a:xfrm>
          <a:off x="0" y="0"/>
          <a:ext cx="0" cy="0"/>
          <a:chOff x="0" y="0"/>
          <a:chExt cx="0" cy="0"/>
        </a:xfrm>
      </p:grpSpPr>
      <p:sp>
        <p:nvSpPr>
          <p:cNvPr id="762" name="Google Shape;762;g8a74c5f8ee_0_2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3" name="Google Shape;763;g8a74c5f8ee_0_2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030808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6"/>
        <p:cNvGrpSpPr/>
        <p:nvPr/>
      </p:nvGrpSpPr>
      <p:grpSpPr>
        <a:xfrm>
          <a:off x="0" y="0"/>
          <a:ext cx="0" cy="0"/>
          <a:chOff x="0" y="0"/>
          <a:chExt cx="0" cy="0"/>
        </a:xfrm>
      </p:grpSpPr>
      <p:sp>
        <p:nvSpPr>
          <p:cNvPr id="767" name="Google Shape;767;g8a74c5f8ee_0_2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8" name="Google Shape;768;g8a74c5f8ee_0_2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346269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2"/>
        <p:cNvGrpSpPr/>
        <p:nvPr/>
      </p:nvGrpSpPr>
      <p:grpSpPr>
        <a:xfrm>
          <a:off x="0" y="0"/>
          <a:ext cx="0" cy="0"/>
          <a:chOff x="0" y="0"/>
          <a:chExt cx="0" cy="0"/>
        </a:xfrm>
      </p:grpSpPr>
      <p:sp>
        <p:nvSpPr>
          <p:cNvPr id="773" name="Google Shape;773;g8a74c5f8ee_0_2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4" name="Google Shape;774;g8a74c5f8ee_0_2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568538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8"/>
        <p:cNvGrpSpPr/>
        <p:nvPr/>
      </p:nvGrpSpPr>
      <p:grpSpPr>
        <a:xfrm>
          <a:off x="0" y="0"/>
          <a:ext cx="0" cy="0"/>
          <a:chOff x="0" y="0"/>
          <a:chExt cx="0" cy="0"/>
        </a:xfrm>
      </p:grpSpPr>
      <p:sp>
        <p:nvSpPr>
          <p:cNvPr id="779" name="Google Shape;779;g8a74c5f8ee_0_2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0" name="Google Shape;780;g8a74c5f8ee_0_2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66425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4"/>
        <p:cNvGrpSpPr/>
        <p:nvPr/>
      </p:nvGrpSpPr>
      <p:grpSpPr>
        <a:xfrm>
          <a:off x="0" y="0"/>
          <a:ext cx="0" cy="0"/>
          <a:chOff x="0" y="0"/>
          <a:chExt cx="0" cy="0"/>
        </a:xfrm>
      </p:grpSpPr>
      <p:sp>
        <p:nvSpPr>
          <p:cNvPr id="785" name="Google Shape;785;g8a74c5f8ee_0_2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6" name="Google Shape;786;g8a74c5f8ee_0_2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078557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4"/>
        <p:cNvGrpSpPr/>
        <p:nvPr/>
      </p:nvGrpSpPr>
      <p:grpSpPr>
        <a:xfrm>
          <a:off x="0" y="0"/>
          <a:ext cx="0" cy="0"/>
          <a:chOff x="0" y="0"/>
          <a:chExt cx="0" cy="0"/>
        </a:xfrm>
      </p:grpSpPr>
      <p:sp>
        <p:nvSpPr>
          <p:cNvPr id="795" name="Google Shape;795;g8a74c5f8ee_0_2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6" name="Google Shape;796;g8a74c5f8ee_0_2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719514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4"/>
        <p:cNvGrpSpPr/>
        <p:nvPr/>
      </p:nvGrpSpPr>
      <p:grpSpPr>
        <a:xfrm>
          <a:off x="0" y="0"/>
          <a:ext cx="0" cy="0"/>
          <a:chOff x="0" y="0"/>
          <a:chExt cx="0" cy="0"/>
        </a:xfrm>
      </p:grpSpPr>
      <p:sp>
        <p:nvSpPr>
          <p:cNvPr id="805" name="Google Shape;805;g8a74c5f8ee_0_3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6" name="Google Shape;806;g8a74c5f8ee_0_3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305494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4"/>
        <p:cNvGrpSpPr/>
        <p:nvPr/>
      </p:nvGrpSpPr>
      <p:grpSpPr>
        <a:xfrm>
          <a:off x="0" y="0"/>
          <a:ext cx="0" cy="0"/>
          <a:chOff x="0" y="0"/>
          <a:chExt cx="0" cy="0"/>
        </a:xfrm>
      </p:grpSpPr>
      <p:sp>
        <p:nvSpPr>
          <p:cNvPr id="815" name="Google Shape;815;g89b7cefb9b_0_5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6" name="Google Shape;816;g89b7cefb9b_0_5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943637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2"/>
        <p:cNvGrpSpPr/>
        <p:nvPr/>
      </p:nvGrpSpPr>
      <p:grpSpPr>
        <a:xfrm>
          <a:off x="0" y="0"/>
          <a:ext cx="0" cy="0"/>
          <a:chOff x="0" y="0"/>
          <a:chExt cx="0" cy="0"/>
        </a:xfrm>
      </p:grpSpPr>
      <p:sp>
        <p:nvSpPr>
          <p:cNvPr id="823" name="Google Shape;823;g89b7cefb9b_0_5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4" name="Google Shape;824;g89b7cefb9b_0_5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112097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0"/>
        <p:cNvGrpSpPr/>
        <p:nvPr/>
      </p:nvGrpSpPr>
      <p:grpSpPr>
        <a:xfrm>
          <a:off x="0" y="0"/>
          <a:ext cx="0" cy="0"/>
          <a:chOff x="0" y="0"/>
          <a:chExt cx="0" cy="0"/>
        </a:xfrm>
      </p:grpSpPr>
      <p:sp>
        <p:nvSpPr>
          <p:cNvPr id="831" name="Google Shape;831;g89b7cefb9b_0_5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2" name="Google Shape;832;g89b7cefb9b_0_5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095826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
        <p:cNvGrpSpPr/>
        <p:nvPr/>
      </p:nvGrpSpPr>
      <p:grpSpPr>
        <a:xfrm>
          <a:off x="0" y="0"/>
          <a:ext cx="0" cy="0"/>
          <a:chOff x="0" y="0"/>
          <a:chExt cx="0" cy="0"/>
        </a:xfrm>
      </p:grpSpPr>
      <p:sp>
        <p:nvSpPr>
          <p:cNvPr id="838" name="Google Shape;838;g89b7cefb9b_0_5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9" name="Google Shape;839;g89b7cefb9b_0_5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252810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5"/>
        <p:cNvGrpSpPr/>
        <p:nvPr/>
      </p:nvGrpSpPr>
      <p:grpSpPr>
        <a:xfrm>
          <a:off x="0" y="0"/>
          <a:ext cx="0" cy="0"/>
          <a:chOff x="0" y="0"/>
          <a:chExt cx="0" cy="0"/>
        </a:xfrm>
      </p:grpSpPr>
      <p:sp>
        <p:nvSpPr>
          <p:cNvPr id="846" name="Google Shape;846;g89b7cefb9b_0_5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7" name="Google Shape;847;g89b7cefb9b_0_5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798438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2"/>
        <p:cNvGrpSpPr/>
        <p:nvPr/>
      </p:nvGrpSpPr>
      <p:grpSpPr>
        <a:xfrm>
          <a:off x="0" y="0"/>
          <a:ext cx="0" cy="0"/>
          <a:chOff x="0" y="0"/>
          <a:chExt cx="0" cy="0"/>
        </a:xfrm>
      </p:grpSpPr>
      <p:sp>
        <p:nvSpPr>
          <p:cNvPr id="853" name="Google Shape;853;g89b7cefb9b_0_5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4" name="Google Shape;854;g89b7cefb9b_0_5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424440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0"/>
        <p:cNvGrpSpPr/>
        <p:nvPr/>
      </p:nvGrpSpPr>
      <p:grpSpPr>
        <a:xfrm>
          <a:off x="0" y="0"/>
          <a:ext cx="0" cy="0"/>
          <a:chOff x="0" y="0"/>
          <a:chExt cx="0" cy="0"/>
        </a:xfrm>
      </p:grpSpPr>
      <p:sp>
        <p:nvSpPr>
          <p:cNvPr id="861" name="Google Shape;861;g89b7cefb9b_0_5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2" name="Google Shape;862;g89b7cefb9b_0_5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388729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7"/>
        <p:cNvGrpSpPr/>
        <p:nvPr/>
      </p:nvGrpSpPr>
      <p:grpSpPr>
        <a:xfrm>
          <a:off x="0" y="0"/>
          <a:ext cx="0" cy="0"/>
          <a:chOff x="0" y="0"/>
          <a:chExt cx="0" cy="0"/>
        </a:xfrm>
      </p:grpSpPr>
      <p:sp>
        <p:nvSpPr>
          <p:cNvPr id="868" name="Google Shape;868;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69" name="Google Shape;869;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747691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4"/>
        <p:cNvGrpSpPr/>
        <p:nvPr/>
      </p:nvGrpSpPr>
      <p:grpSpPr>
        <a:xfrm>
          <a:off x="0" y="0"/>
          <a:ext cx="0" cy="0"/>
          <a:chOff x="0" y="0"/>
          <a:chExt cx="0" cy="0"/>
        </a:xfrm>
      </p:grpSpPr>
      <p:sp>
        <p:nvSpPr>
          <p:cNvPr id="875" name="Google Shape;875;g89e57cb40d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6" name="Google Shape;876;g89e57cb40d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231088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0"/>
        <p:cNvGrpSpPr/>
        <p:nvPr/>
      </p:nvGrpSpPr>
      <p:grpSpPr>
        <a:xfrm>
          <a:off x="0" y="0"/>
          <a:ext cx="0" cy="0"/>
          <a:chOff x="0" y="0"/>
          <a:chExt cx="0" cy="0"/>
        </a:xfrm>
      </p:grpSpPr>
      <p:sp>
        <p:nvSpPr>
          <p:cNvPr id="881" name="Google Shape;881;g89e57cb40d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2" name="Google Shape;882;g89e57cb40d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188513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0"/>
        <p:cNvGrpSpPr/>
        <p:nvPr/>
      </p:nvGrpSpPr>
      <p:grpSpPr>
        <a:xfrm>
          <a:off x="0" y="0"/>
          <a:ext cx="0" cy="0"/>
          <a:chOff x="0" y="0"/>
          <a:chExt cx="0" cy="0"/>
        </a:xfrm>
      </p:grpSpPr>
      <p:sp>
        <p:nvSpPr>
          <p:cNvPr id="891" name="Google Shape;891;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2" name="Google Shape;892;p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806367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562783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410923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516867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F6F7905-FC96-4F5F-8A35-3FB754C86A63}" type="datetimeFigureOut">
              <a:rPr lang="en-US" smtClean="0"/>
              <a:t>7/3/2020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291810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F6F7905-FC96-4F5F-8A35-3FB754C86A63}" type="datetimeFigureOut">
              <a:rPr lang="en-US" smtClean="0"/>
              <a:t>7/3/2020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193153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F6F7905-FC96-4F5F-8A35-3FB754C86A63}" type="datetimeFigureOut">
              <a:rPr lang="en-US" smtClean="0"/>
              <a:t>7/3/2020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742998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6F7905-FC96-4F5F-8A35-3FB754C86A63}" type="datetimeFigureOut">
              <a:rPr lang="en-US" smtClean="0"/>
              <a:t>7/3/2020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864900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F6F7905-FC96-4F5F-8A35-3FB754C86A63}" type="datetimeFigureOut">
              <a:rPr lang="en-US" smtClean="0"/>
              <a:t>7/3/2020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1456382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F6F7905-FC96-4F5F-8A35-3FB754C86A63}" type="datetimeFigureOut">
              <a:rPr lang="en-US" smtClean="0"/>
              <a:t>7/3/2020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934614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899040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3798734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511903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992554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274149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858996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218324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390935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925376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334919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282411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211376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5248171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55"/>
        <p:cNvGrpSpPr/>
        <p:nvPr/>
      </p:nvGrpSpPr>
      <p:grpSpPr>
        <a:xfrm>
          <a:off x="0" y="0"/>
          <a:ext cx="0" cy="0"/>
          <a:chOff x="0" y="0"/>
          <a:chExt cx="0" cy="0"/>
        </a:xfrm>
      </p:grpSpPr>
      <p:sp>
        <p:nvSpPr>
          <p:cNvPr id="56" name="Google Shape;56;g8958b297e5_0_115"/>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57" name="Google Shape;57;g8958b297e5_0_115"/>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58" name="Google Shape;58;g8958b297e5_0_11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198218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59"/>
        <p:cNvGrpSpPr/>
        <p:nvPr/>
      </p:nvGrpSpPr>
      <p:grpSpPr>
        <a:xfrm>
          <a:off x="0" y="0"/>
          <a:ext cx="0" cy="0"/>
          <a:chOff x="0" y="0"/>
          <a:chExt cx="0" cy="0"/>
        </a:xfrm>
      </p:grpSpPr>
      <p:sp>
        <p:nvSpPr>
          <p:cNvPr id="60" name="Google Shape;60;g8958b297e5_0_119"/>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61" name="Google Shape;61;g8958b297e5_0_11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013947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62"/>
        <p:cNvGrpSpPr/>
        <p:nvPr/>
      </p:nvGrpSpPr>
      <p:grpSpPr>
        <a:xfrm>
          <a:off x="0" y="0"/>
          <a:ext cx="0" cy="0"/>
          <a:chOff x="0" y="0"/>
          <a:chExt cx="0" cy="0"/>
        </a:xfrm>
      </p:grpSpPr>
      <p:sp>
        <p:nvSpPr>
          <p:cNvPr id="63" name="Google Shape;63;g8958b297e5_0_122"/>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4" name="Google Shape;64;g8958b297e5_0_122"/>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65" name="Google Shape;65;g8958b297e5_0_12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9272868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66"/>
        <p:cNvGrpSpPr/>
        <p:nvPr/>
      </p:nvGrpSpPr>
      <p:grpSpPr>
        <a:xfrm>
          <a:off x="0" y="0"/>
          <a:ext cx="0" cy="0"/>
          <a:chOff x="0" y="0"/>
          <a:chExt cx="0" cy="0"/>
        </a:xfrm>
      </p:grpSpPr>
      <p:sp>
        <p:nvSpPr>
          <p:cNvPr id="67" name="Google Shape;67;g8958b297e5_0_12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8" name="Google Shape;68;g8958b297e5_0_126"/>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69" name="Google Shape;69;g8958b297e5_0_126"/>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70" name="Google Shape;70;g8958b297e5_0_12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706259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71"/>
        <p:cNvGrpSpPr/>
        <p:nvPr/>
      </p:nvGrpSpPr>
      <p:grpSpPr>
        <a:xfrm>
          <a:off x="0" y="0"/>
          <a:ext cx="0" cy="0"/>
          <a:chOff x="0" y="0"/>
          <a:chExt cx="0" cy="0"/>
        </a:xfrm>
      </p:grpSpPr>
      <p:sp>
        <p:nvSpPr>
          <p:cNvPr id="72" name="Google Shape;72;g8958b297e5_0_131"/>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3" name="Google Shape;73;g8958b297e5_0_13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4243208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74"/>
        <p:cNvGrpSpPr/>
        <p:nvPr/>
      </p:nvGrpSpPr>
      <p:grpSpPr>
        <a:xfrm>
          <a:off x="0" y="0"/>
          <a:ext cx="0" cy="0"/>
          <a:chOff x="0" y="0"/>
          <a:chExt cx="0" cy="0"/>
        </a:xfrm>
      </p:grpSpPr>
      <p:sp>
        <p:nvSpPr>
          <p:cNvPr id="75" name="Google Shape;75;g8958b297e5_0_134"/>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76" name="Google Shape;76;g8958b297e5_0_134"/>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77" name="Google Shape;77;g8958b297e5_0_13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9451194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78"/>
        <p:cNvGrpSpPr/>
        <p:nvPr/>
      </p:nvGrpSpPr>
      <p:grpSpPr>
        <a:xfrm>
          <a:off x="0" y="0"/>
          <a:ext cx="0" cy="0"/>
          <a:chOff x="0" y="0"/>
          <a:chExt cx="0" cy="0"/>
        </a:xfrm>
      </p:grpSpPr>
      <p:sp>
        <p:nvSpPr>
          <p:cNvPr id="79" name="Google Shape;79;g8958b297e5_0_138"/>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80" name="Google Shape;80;g8958b297e5_0_13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364485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81"/>
        <p:cNvGrpSpPr/>
        <p:nvPr/>
      </p:nvGrpSpPr>
      <p:grpSpPr>
        <a:xfrm>
          <a:off x="0" y="0"/>
          <a:ext cx="0" cy="0"/>
          <a:chOff x="0" y="0"/>
          <a:chExt cx="0" cy="0"/>
        </a:xfrm>
      </p:grpSpPr>
      <p:sp>
        <p:nvSpPr>
          <p:cNvPr id="82" name="Google Shape;82;g8958b297e5_0_14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3" name="Google Shape;83;g8958b297e5_0_141"/>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84" name="Google Shape;84;g8958b297e5_0_141"/>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85" name="Google Shape;85;g8958b297e5_0_141"/>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86" name="Google Shape;86;g8958b297e5_0_14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2810567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7"/>
        <p:cNvGrpSpPr/>
        <p:nvPr/>
      </p:nvGrpSpPr>
      <p:grpSpPr>
        <a:xfrm>
          <a:off x="0" y="0"/>
          <a:ext cx="0" cy="0"/>
          <a:chOff x="0" y="0"/>
          <a:chExt cx="0" cy="0"/>
        </a:xfrm>
      </p:grpSpPr>
      <p:sp>
        <p:nvSpPr>
          <p:cNvPr id="88" name="Google Shape;88;g8958b297e5_0_147"/>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89" name="Google Shape;89;g8958b297e5_0_14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4632457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90"/>
        <p:cNvGrpSpPr/>
        <p:nvPr/>
      </p:nvGrpSpPr>
      <p:grpSpPr>
        <a:xfrm>
          <a:off x="0" y="0"/>
          <a:ext cx="0" cy="0"/>
          <a:chOff x="0" y="0"/>
          <a:chExt cx="0" cy="0"/>
        </a:xfrm>
      </p:grpSpPr>
      <p:sp>
        <p:nvSpPr>
          <p:cNvPr id="91" name="Google Shape;91;g8958b297e5_0_150"/>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92" name="Google Shape;92;g8958b297e5_0_150"/>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93" name="Google Shape;93;g8958b297e5_0_15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6935754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4"/>
        <p:cNvGrpSpPr/>
        <p:nvPr/>
      </p:nvGrpSpPr>
      <p:grpSpPr>
        <a:xfrm>
          <a:off x="0" y="0"/>
          <a:ext cx="0" cy="0"/>
          <a:chOff x="0" y="0"/>
          <a:chExt cx="0" cy="0"/>
        </a:xfrm>
      </p:grpSpPr>
      <p:sp>
        <p:nvSpPr>
          <p:cNvPr id="95" name="Google Shape;95;g8958b297e5_0_15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809334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96"/>
        <p:cNvGrpSpPr/>
        <p:nvPr/>
      </p:nvGrpSpPr>
      <p:grpSpPr>
        <a:xfrm>
          <a:off x="0" y="0"/>
          <a:ext cx="0" cy="0"/>
          <a:chOff x="0" y="0"/>
          <a:chExt cx="0" cy="0"/>
        </a:xfrm>
      </p:grpSpPr>
      <p:sp>
        <p:nvSpPr>
          <p:cNvPr id="97" name="Google Shape;97;g8958b297e5_0_156"/>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98" name="Google Shape;98;g8958b297e5_0_156"/>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2133"/>
              </a:spcBef>
              <a:spcAft>
                <a:spcPts val="0"/>
              </a:spcAft>
              <a:buClr>
                <a:schemeClr val="dk1"/>
              </a:buClr>
              <a:buSzPts val="1400"/>
              <a:buChar char="○"/>
              <a:defRPr/>
            </a:lvl2pPr>
            <a:lvl3pPr marL="1828754" lvl="2" indent="-423323" algn="l" rtl="0">
              <a:lnSpc>
                <a:spcPct val="90000"/>
              </a:lnSpc>
              <a:spcBef>
                <a:spcPts val="2133"/>
              </a:spcBef>
              <a:spcAft>
                <a:spcPts val="0"/>
              </a:spcAft>
              <a:buClr>
                <a:schemeClr val="dk1"/>
              </a:buClr>
              <a:buSzPts val="1400"/>
              <a:buChar char="■"/>
              <a:defRPr/>
            </a:lvl3pPr>
            <a:lvl4pPr marL="2438339" lvl="3" indent="-423323" algn="l" rtl="0">
              <a:lnSpc>
                <a:spcPct val="90000"/>
              </a:lnSpc>
              <a:spcBef>
                <a:spcPts val="2133"/>
              </a:spcBef>
              <a:spcAft>
                <a:spcPts val="0"/>
              </a:spcAft>
              <a:buClr>
                <a:schemeClr val="dk1"/>
              </a:buClr>
              <a:buSzPts val="1400"/>
              <a:buChar char="●"/>
              <a:defRPr/>
            </a:lvl4pPr>
            <a:lvl5pPr marL="3047924" lvl="4" indent="-423323" algn="l" rtl="0">
              <a:lnSpc>
                <a:spcPct val="90000"/>
              </a:lnSpc>
              <a:spcBef>
                <a:spcPts val="2133"/>
              </a:spcBef>
              <a:spcAft>
                <a:spcPts val="0"/>
              </a:spcAft>
              <a:buClr>
                <a:schemeClr val="dk1"/>
              </a:buClr>
              <a:buSzPts val="1400"/>
              <a:buChar char="○"/>
              <a:defRPr/>
            </a:lvl5pPr>
            <a:lvl6pPr marL="3657509" lvl="5" indent="-423323" algn="l" rtl="0">
              <a:lnSpc>
                <a:spcPct val="90000"/>
              </a:lnSpc>
              <a:spcBef>
                <a:spcPts val="2133"/>
              </a:spcBef>
              <a:spcAft>
                <a:spcPts val="0"/>
              </a:spcAft>
              <a:buClr>
                <a:schemeClr val="dk1"/>
              </a:buClr>
              <a:buSzPts val="1400"/>
              <a:buChar char="■"/>
              <a:defRPr/>
            </a:lvl6pPr>
            <a:lvl7pPr marL="4267093" lvl="6" indent="-423323" algn="l" rtl="0">
              <a:lnSpc>
                <a:spcPct val="90000"/>
              </a:lnSpc>
              <a:spcBef>
                <a:spcPts val="2133"/>
              </a:spcBef>
              <a:spcAft>
                <a:spcPts val="0"/>
              </a:spcAft>
              <a:buClr>
                <a:schemeClr val="dk1"/>
              </a:buClr>
              <a:buSzPts val="1400"/>
              <a:buChar char="●"/>
              <a:defRPr/>
            </a:lvl7pPr>
            <a:lvl8pPr marL="4876678" lvl="7" indent="-423323" algn="l" rtl="0">
              <a:lnSpc>
                <a:spcPct val="90000"/>
              </a:lnSpc>
              <a:spcBef>
                <a:spcPts val="2133"/>
              </a:spcBef>
              <a:spcAft>
                <a:spcPts val="0"/>
              </a:spcAft>
              <a:buClr>
                <a:schemeClr val="dk1"/>
              </a:buClr>
              <a:buSzPts val="1400"/>
              <a:buChar char="○"/>
              <a:defRPr/>
            </a:lvl8pPr>
            <a:lvl9pPr marL="5486263" lvl="8" indent="-423323" algn="l" rtl="0">
              <a:lnSpc>
                <a:spcPct val="90000"/>
              </a:lnSpc>
              <a:spcBef>
                <a:spcPts val="2133"/>
              </a:spcBef>
              <a:spcAft>
                <a:spcPts val="2133"/>
              </a:spcAft>
              <a:buClr>
                <a:schemeClr val="dk1"/>
              </a:buClr>
              <a:buSzPts val="1400"/>
              <a:buChar char="■"/>
              <a:defRPr/>
            </a:lvl9pPr>
          </a:lstStyle>
          <a:p>
            <a:endParaRPr/>
          </a:p>
        </p:txBody>
      </p:sp>
      <p:sp>
        <p:nvSpPr>
          <p:cNvPr id="99" name="Google Shape;99;g8958b297e5_0_156"/>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sz="1467"/>
            </a:lvl1pPr>
            <a:lvl2pPr lvl="1" algn="l" rtl="0">
              <a:spcBef>
                <a:spcPts val="0"/>
              </a:spcBef>
              <a:spcAft>
                <a:spcPts val="0"/>
              </a:spcAft>
              <a:buSzPts val="1100"/>
              <a:buNone/>
              <a:defRPr sz="1467"/>
            </a:lvl2pPr>
            <a:lvl3pPr lvl="2" algn="l" rtl="0">
              <a:spcBef>
                <a:spcPts val="0"/>
              </a:spcBef>
              <a:spcAft>
                <a:spcPts val="0"/>
              </a:spcAft>
              <a:buSzPts val="1100"/>
              <a:buNone/>
              <a:defRPr sz="1467"/>
            </a:lvl3pPr>
            <a:lvl4pPr lvl="3" algn="l" rtl="0">
              <a:spcBef>
                <a:spcPts val="0"/>
              </a:spcBef>
              <a:spcAft>
                <a:spcPts val="0"/>
              </a:spcAft>
              <a:buSzPts val="1100"/>
              <a:buNone/>
              <a:defRPr sz="1467"/>
            </a:lvl4pPr>
            <a:lvl5pPr lvl="4" algn="l" rtl="0">
              <a:spcBef>
                <a:spcPts val="0"/>
              </a:spcBef>
              <a:spcAft>
                <a:spcPts val="0"/>
              </a:spcAft>
              <a:buSzPts val="1100"/>
              <a:buNone/>
              <a:defRPr sz="1467"/>
            </a:lvl5pPr>
            <a:lvl6pPr lvl="5" algn="l" rtl="0">
              <a:spcBef>
                <a:spcPts val="0"/>
              </a:spcBef>
              <a:spcAft>
                <a:spcPts val="0"/>
              </a:spcAft>
              <a:buSzPts val="1100"/>
              <a:buNone/>
              <a:defRPr sz="1467"/>
            </a:lvl6pPr>
            <a:lvl7pPr lvl="6" algn="l" rtl="0">
              <a:spcBef>
                <a:spcPts val="0"/>
              </a:spcBef>
              <a:spcAft>
                <a:spcPts val="0"/>
              </a:spcAft>
              <a:buSzPts val="1100"/>
              <a:buNone/>
              <a:defRPr sz="1467"/>
            </a:lvl7pPr>
            <a:lvl8pPr lvl="7" algn="l" rtl="0">
              <a:spcBef>
                <a:spcPts val="0"/>
              </a:spcBef>
              <a:spcAft>
                <a:spcPts val="0"/>
              </a:spcAft>
              <a:buSzPts val="1100"/>
              <a:buNone/>
              <a:defRPr sz="1467"/>
            </a:lvl8pPr>
            <a:lvl9pPr lvl="8" algn="l" rtl="0">
              <a:spcBef>
                <a:spcPts val="0"/>
              </a:spcBef>
              <a:spcAft>
                <a:spcPts val="0"/>
              </a:spcAft>
              <a:buSzPts val="1100"/>
              <a:buNone/>
              <a:defRPr sz="1467"/>
            </a:lvl9pPr>
          </a:lstStyle>
          <a:p>
            <a:endParaRPr/>
          </a:p>
        </p:txBody>
      </p:sp>
      <p:sp>
        <p:nvSpPr>
          <p:cNvPr id="100" name="Google Shape;100;g8958b297e5_0_156"/>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sz="1467"/>
            </a:lvl1pPr>
            <a:lvl2pPr lvl="1" algn="l" rtl="0">
              <a:spcBef>
                <a:spcPts val="0"/>
              </a:spcBef>
              <a:spcAft>
                <a:spcPts val="0"/>
              </a:spcAft>
              <a:buSzPts val="1100"/>
              <a:buNone/>
              <a:defRPr sz="1467"/>
            </a:lvl2pPr>
            <a:lvl3pPr lvl="2" algn="l" rtl="0">
              <a:spcBef>
                <a:spcPts val="0"/>
              </a:spcBef>
              <a:spcAft>
                <a:spcPts val="0"/>
              </a:spcAft>
              <a:buSzPts val="1100"/>
              <a:buNone/>
              <a:defRPr sz="1467"/>
            </a:lvl3pPr>
            <a:lvl4pPr lvl="3" algn="l" rtl="0">
              <a:spcBef>
                <a:spcPts val="0"/>
              </a:spcBef>
              <a:spcAft>
                <a:spcPts val="0"/>
              </a:spcAft>
              <a:buSzPts val="1100"/>
              <a:buNone/>
              <a:defRPr sz="1467"/>
            </a:lvl4pPr>
            <a:lvl5pPr lvl="4" algn="l" rtl="0">
              <a:spcBef>
                <a:spcPts val="0"/>
              </a:spcBef>
              <a:spcAft>
                <a:spcPts val="0"/>
              </a:spcAft>
              <a:buSzPts val="1100"/>
              <a:buNone/>
              <a:defRPr sz="1467"/>
            </a:lvl5pPr>
            <a:lvl6pPr lvl="5" algn="l" rtl="0">
              <a:spcBef>
                <a:spcPts val="0"/>
              </a:spcBef>
              <a:spcAft>
                <a:spcPts val="0"/>
              </a:spcAft>
              <a:buSzPts val="1100"/>
              <a:buNone/>
              <a:defRPr sz="1467"/>
            </a:lvl6pPr>
            <a:lvl7pPr lvl="6" algn="l" rtl="0">
              <a:spcBef>
                <a:spcPts val="0"/>
              </a:spcBef>
              <a:spcAft>
                <a:spcPts val="0"/>
              </a:spcAft>
              <a:buSzPts val="1100"/>
              <a:buNone/>
              <a:defRPr sz="1467"/>
            </a:lvl7pPr>
            <a:lvl8pPr lvl="7" algn="l" rtl="0">
              <a:spcBef>
                <a:spcPts val="0"/>
              </a:spcBef>
              <a:spcAft>
                <a:spcPts val="0"/>
              </a:spcAft>
              <a:buSzPts val="1100"/>
              <a:buNone/>
              <a:defRPr sz="1467"/>
            </a:lvl8pPr>
            <a:lvl9pPr lvl="8" algn="l" rtl="0">
              <a:spcBef>
                <a:spcPts val="0"/>
              </a:spcBef>
              <a:spcAft>
                <a:spcPts val="0"/>
              </a:spcAft>
              <a:buSzPts val="1100"/>
              <a:buNone/>
              <a:defRPr sz="1467"/>
            </a:lvl9pPr>
          </a:lstStyle>
          <a:p>
            <a:endParaRPr/>
          </a:p>
        </p:txBody>
      </p:sp>
      <p:sp>
        <p:nvSpPr>
          <p:cNvPr id="101" name="Google Shape;101;g8958b297e5_0_156"/>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624630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6F7905-FC96-4F5F-8A35-3FB754C86A63}" type="datetimeFigureOut">
              <a:rPr lang="en-US" smtClean="0"/>
              <a:t>7/3/2020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3F032-6DB3-4A4E-B1DC-002EDEE9DA9B}" type="slidenum">
              <a:rPr lang="en-US" smtClean="0"/>
              <a:t>‹#›</a:t>
            </a:fld>
            <a:endParaRPr lang="en-US"/>
          </a:p>
        </p:txBody>
      </p:sp>
    </p:spTree>
    <p:extLst>
      <p:ext uri="{BB962C8B-B14F-4D97-AF65-F5344CB8AC3E}">
        <p14:creationId xmlns:p14="http://schemas.microsoft.com/office/powerpoint/2010/main" val="30353204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47943224"/>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1"/>
        <p:cNvGrpSpPr/>
        <p:nvPr/>
      </p:nvGrpSpPr>
      <p:grpSpPr>
        <a:xfrm>
          <a:off x="0" y="0"/>
          <a:ext cx="0" cy="0"/>
          <a:chOff x="0" y="0"/>
          <a:chExt cx="0" cy="0"/>
        </a:xfrm>
      </p:grpSpPr>
      <p:sp>
        <p:nvSpPr>
          <p:cNvPr id="52" name="Google Shape;52;g8958b297e5_0_11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53" name="Google Shape;53;g8958b297e5_0_11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54" name="Google Shape;54;g8958b297e5_0_1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13019099"/>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23.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3.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3.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3.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23.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23.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23.xml"/><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12"/>
        <p:cNvGrpSpPr/>
        <p:nvPr/>
      </p:nvGrpSpPr>
      <p:grpSpPr>
        <a:xfrm>
          <a:off x="0" y="0"/>
          <a:ext cx="0" cy="0"/>
          <a:chOff x="0" y="0"/>
          <a:chExt cx="0" cy="0"/>
        </a:xfrm>
      </p:grpSpPr>
      <p:sp>
        <p:nvSpPr>
          <p:cNvPr id="713" name="Google Shape;713;p24"/>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Thursday 16</a:t>
            </a:r>
            <a:r>
              <a:rPr lang="en-GB" u="sng" baseline="30000"/>
              <a:t>th</a:t>
            </a:r>
            <a:r>
              <a:rPr lang="en-GB" u="sng"/>
              <a:t> July</a:t>
            </a:r>
            <a:endParaRPr u="sng"/>
          </a:p>
          <a:p>
            <a:endParaRPr sz="3200"/>
          </a:p>
          <a:p>
            <a:endParaRPr sz="3200"/>
          </a:p>
          <a:p>
            <a:r>
              <a:rPr lang="en-GB" sz="3200" b="1"/>
              <a:t>Is your head ready to calculate?</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714" name="Google Shape;714;p24"/>
          <p:cNvPicPr preferRelativeResize="0"/>
          <p:nvPr/>
        </p:nvPicPr>
        <p:blipFill rotWithShape="1">
          <a:blip r:embed="rId3">
            <a:alphaModFix/>
          </a:blip>
          <a:srcRect/>
          <a:stretch/>
        </p:blipFill>
        <p:spPr>
          <a:xfrm>
            <a:off x="8967334" y="0"/>
            <a:ext cx="2696367" cy="2614933"/>
          </a:xfrm>
          <a:prstGeom prst="rect">
            <a:avLst/>
          </a:prstGeom>
          <a:noFill/>
          <a:ln>
            <a:noFill/>
          </a:ln>
        </p:spPr>
      </p:pic>
    </p:spTree>
    <p:extLst>
      <p:ext uri="{BB962C8B-B14F-4D97-AF65-F5344CB8AC3E}">
        <p14:creationId xmlns:p14="http://schemas.microsoft.com/office/powerpoint/2010/main" val="7013240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18"/>
        <p:cNvGrpSpPr/>
        <p:nvPr/>
      </p:nvGrpSpPr>
      <p:grpSpPr>
        <a:xfrm>
          <a:off x="0" y="0"/>
          <a:ext cx="0" cy="0"/>
          <a:chOff x="0" y="0"/>
          <a:chExt cx="0" cy="0"/>
        </a:xfrm>
      </p:grpSpPr>
      <p:sp>
        <p:nvSpPr>
          <p:cNvPr id="719" name="Google Shape;719;g898b5680b3_0_198"/>
          <p:cNvSpPr/>
          <p:nvPr/>
        </p:nvSpPr>
        <p:spPr>
          <a:xfrm>
            <a:off x="198800" y="523200"/>
            <a:ext cx="6138800" cy="41316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720" name="Google Shape;720;g898b5680b3_0_198"/>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ea typeface="Arial"/>
                <a:cs typeface="Arial"/>
                <a:sym typeface="Arial"/>
              </a:rPr>
              <a:t>Put these in descending order:</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100,</a:t>
            </a:r>
            <a:r>
              <a:rPr lang="en-GB" sz="1867" kern="0">
                <a:solidFill>
                  <a:srgbClr val="000000"/>
                </a:solidFill>
                <a:latin typeface="Arial"/>
                <a:cs typeface="Arial"/>
                <a:sym typeface="Arial"/>
              </a:rPr>
              <a:t> 50</a:t>
            </a:r>
            <a:r>
              <a:rPr lang="en-GB" sz="1867" kern="0">
                <a:solidFill>
                  <a:srgbClr val="000000"/>
                </a:solidFill>
                <a:latin typeface="Arial"/>
                <a:ea typeface="Arial"/>
                <a:cs typeface="Arial"/>
                <a:sym typeface="Arial"/>
              </a:rPr>
              <a:t>, </a:t>
            </a:r>
            <a:r>
              <a:rPr lang="en-GB" sz="1867" kern="0">
                <a:solidFill>
                  <a:srgbClr val="000000"/>
                </a:solidFill>
                <a:latin typeface="Arial"/>
                <a:cs typeface="Arial"/>
                <a:sym typeface="Arial"/>
              </a:rPr>
              <a:t>32</a:t>
            </a:r>
            <a:r>
              <a:rPr lang="en-GB" sz="1867" kern="0">
                <a:solidFill>
                  <a:srgbClr val="000000"/>
                </a:solidFill>
                <a:latin typeface="Arial"/>
                <a:ea typeface="Arial"/>
                <a:cs typeface="Arial"/>
                <a:sym typeface="Arial"/>
              </a:rPr>
              <a:t>, 35, 1</a:t>
            </a:r>
            <a:r>
              <a:rPr lang="en-GB" sz="1867" kern="0">
                <a:solidFill>
                  <a:srgbClr val="000000"/>
                </a:solidFill>
                <a:latin typeface="Arial"/>
                <a:cs typeface="Arial"/>
                <a:sym typeface="Arial"/>
              </a:rPr>
              <a:t>01</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2. £1 - </a:t>
            </a:r>
            <a:r>
              <a:rPr lang="en-GB" sz="1867" kern="0">
                <a:solidFill>
                  <a:srgbClr val="000000"/>
                </a:solidFill>
                <a:latin typeface="Arial"/>
                <a:cs typeface="Arial"/>
                <a:sym typeface="Arial"/>
              </a:rPr>
              <a:t>27</a:t>
            </a:r>
            <a:r>
              <a:rPr lang="en-GB" sz="1867" kern="0">
                <a:solidFill>
                  <a:srgbClr val="000000"/>
                </a:solidFill>
                <a:latin typeface="Arial"/>
                <a:ea typeface="Arial"/>
                <a:cs typeface="Arial"/>
                <a:sym typeface="Arial"/>
              </a:rPr>
              <a:t>p</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3. Insert the correct symbol (&lt; &gt; = )</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28754" defTabSz="1219170">
              <a:buClr>
                <a:srgbClr val="000000"/>
              </a:buClr>
              <a:buSzPts val="1400"/>
            </a:pPr>
            <a:r>
              <a:rPr lang="en-GB" sz="1867" kern="0">
                <a:solidFill>
                  <a:srgbClr val="000000"/>
                </a:solidFill>
                <a:latin typeface="Arial"/>
                <a:cs typeface="Arial"/>
                <a:sym typeface="Arial"/>
              </a:rPr>
              <a:t>8</a:t>
            </a:r>
            <a:r>
              <a:rPr lang="en-GB" sz="1867" kern="0">
                <a:solidFill>
                  <a:srgbClr val="000000"/>
                </a:solidFill>
                <a:latin typeface="Arial"/>
                <a:ea typeface="Arial"/>
                <a:cs typeface="Arial"/>
                <a:sym typeface="Arial"/>
              </a:rPr>
              <a:t> x </a:t>
            </a:r>
            <a:r>
              <a:rPr lang="en-GB" sz="1867" kern="0">
                <a:solidFill>
                  <a:srgbClr val="000000"/>
                </a:solidFill>
                <a:latin typeface="Arial"/>
                <a:cs typeface="Arial"/>
                <a:sym typeface="Arial"/>
              </a:rPr>
              <a:t>9</a:t>
            </a:r>
            <a:r>
              <a:rPr lang="en-GB" sz="1867" kern="0">
                <a:solidFill>
                  <a:srgbClr val="000000"/>
                </a:solidFill>
                <a:latin typeface="Arial"/>
                <a:ea typeface="Arial"/>
                <a:cs typeface="Arial"/>
                <a:sym typeface="Arial"/>
              </a:rPr>
              <a:t>             </a:t>
            </a:r>
            <a:r>
              <a:rPr lang="en-GB" sz="1867" kern="0">
                <a:solidFill>
                  <a:srgbClr val="000000"/>
                </a:solidFill>
                <a:latin typeface="Arial"/>
                <a:cs typeface="Arial"/>
                <a:sym typeface="Arial"/>
              </a:rPr>
              <a:t>6</a:t>
            </a:r>
            <a:r>
              <a:rPr lang="en-GB" sz="1867" kern="0">
                <a:solidFill>
                  <a:srgbClr val="000000"/>
                </a:solidFill>
                <a:latin typeface="Arial"/>
                <a:ea typeface="Arial"/>
                <a:cs typeface="Arial"/>
                <a:sym typeface="Arial"/>
              </a:rPr>
              <a:t> x 12</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4.            ➗ </a:t>
            </a:r>
            <a:r>
              <a:rPr lang="en-GB" sz="1867" kern="0">
                <a:solidFill>
                  <a:srgbClr val="000000"/>
                </a:solidFill>
                <a:latin typeface="Arial"/>
                <a:cs typeface="Arial"/>
                <a:sym typeface="Arial"/>
              </a:rPr>
              <a:t>4</a:t>
            </a:r>
            <a:r>
              <a:rPr lang="en-GB" sz="1867" kern="0">
                <a:solidFill>
                  <a:srgbClr val="000000"/>
                </a:solidFill>
                <a:latin typeface="Arial"/>
                <a:ea typeface="Arial"/>
                <a:cs typeface="Arial"/>
                <a:sym typeface="Arial"/>
              </a:rPr>
              <a:t> = </a:t>
            </a:r>
            <a:r>
              <a:rPr lang="en-GB" sz="1867" kern="0">
                <a:solidFill>
                  <a:srgbClr val="000000"/>
                </a:solidFill>
                <a:latin typeface="Arial"/>
                <a:cs typeface="Arial"/>
                <a:sym typeface="Arial"/>
              </a:rPr>
              <a:t>38</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5. Half of </a:t>
            </a:r>
            <a:r>
              <a:rPr lang="en-GB" sz="1867" kern="0">
                <a:solidFill>
                  <a:srgbClr val="000000"/>
                </a:solidFill>
                <a:latin typeface="Arial"/>
                <a:cs typeface="Arial"/>
                <a:sym typeface="Arial"/>
              </a:rPr>
              <a:t>220</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6. I’m thinking of a number if I double it and add </a:t>
            </a:r>
            <a:r>
              <a:rPr lang="en-GB" sz="1867" kern="0">
                <a:solidFill>
                  <a:srgbClr val="000000"/>
                </a:solidFill>
                <a:latin typeface="Arial"/>
                <a:cs typeface="Arial"/>
                <a:sym typeface="Arial"/>
              </a:rPr>
              <a:t>12</a:t>
            </a:r>
            <a:r>
              <a:rPr lang="en-GB" sz="1867" kern="0">
                <a:solidFill>
                  <a:srgbClr val="000000"/>
                </a:solidFill>
                <a:latin typeface="Arial"/>
                <a:ea typeface="Arial"/>
                <a:cs typeface="Arial"/>
                <a:sym typeface="Arial"/>
              </a:rPr>
              <a:t>, I get 2</a:t>
            </a:r>
            <a:r>
              <a:rPr lang="en-GB" sz="1867" kern="0">
                <a:solidFill>
                  <a:srgbClr val="000000"/>
                </a:solidFill>
                <a:latin typeface="Arial"/>
                <a:cs typeface="Arial"/>
                <a:sym typeface="Arial"/>
              </a:rPr>
              <a:t>2</a:t>
            </a:r>
            <a:r>
              <a:rPr lang="en-GB" sz="1867" kern="0">
                <a:solidFill>
                  <a:srgbClr val="000000"/>
                </a:solidFill>
                <a:latin typeface="Arial"/>
                <a:ea typeface="Arial"/>
                <a:cs typeface="Arial"/>
                <a:sym typeface="Arial"/>
              </a:rPr>
              <a:t>. What is the number I am thinking of ?</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7. The perimeter of a </a:t>
            </a:r>
            <a:r>
              <a:rPr lang="en-GB" sz="1867" kern="0">
                <a:solidFill>
                  <a:srgbClr val="000000"/>
                </a:solidFill>
                <a:latin typeface="Arial"/>
                <a:cs typeface="Arial"/>
                <a:sym typeface="Arial"/>
              </a:rPr>
              <a:t>square</a:t>
            </a:r>
            <a:r>
              <a:rPr lang="en-GB" sz="1867" kern="0">
                <a:solidFill>
                  <a:srgbClr val="000000"/>
                </a:solidFill>
                <a:latin typeface="Arial"/>
                <a:ea typeface="Arial"/>
                <a:cs typeface="Arial"/>
                <a:sym typeface="Arial"/>
              </a:rPr>
              <a:t> is cm. If one of the sides is 8cm. What is the length of the others?</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p:txBody>
      </p:sp>
      <p:sp>
        <p:nvSpPr>
          <p:cNvPr id="721" name="Google Shape;721;g898b5680b3_0_198"/>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u="sng" kern="0">
                <a:solidFill>
                  <a:srgbClr val="000000"/>
                </a:solidFill>
                <a:latin typeface="Arial"/>
                <a:ea typeface="Arial"/>
                <a:cs typeface="Arial"/>
                <a:sym typeface="Arial"/>
              </a:rPr>
              <a:t>Morning  Maths 1</a:t>
            </a:r>
            <a:r>
              <a:rPr lang="en-GB" sz="2400" b="1" u="sng" kern="0">
                <a:solidFill>
                  <a:srgbClr val="000000"/>
                </a:solidFill>
                <a:latin typeface="Arial"/>
                <a:cs typeface="Arial"/>
                <a:sym typeface="Arial"/>
              </a:rPr>
              <a:t>6</a:t>
            </a:r>
            <a:r>
              <a:rPr lang="en-GB" sz="2400" b="1" u="sng" kern="0">
                <a:solidFill>
                  <a:srgbClr val="000000"/>
                </a:solidFill>
                <a:latin typeface="Arial"/>
                <a:ea typeface="Arial"/>
                <a:cs typeface="Arial"/>
                <a:sym typeface="Arial"/>
              </a:rPr>
              <a:t>.0</a:t>
            </a:r>
            <a:r>
              <a:rPr lang="en-GB" sz="2400" b="1" u="sng" kern="0">
                <a:solidFill>
                  <a:srgbClr val="000000"/>
                </a:solidFill>
                <a:latin typeface="Arial"/>
                <a:cs typeface="Arial"/>
                <a:sym typeface="Arial"/>
              </a:rPr>
              <a:t>7</a:t>
            </a:r>
            <a:r>
              <a:rPr lang="en-GB" sz="2400" b="1" u="sng" kern="0">
                <a:solidFill>
                  <a:srgbClr val="000000"/>
                </a:solidFill>
                <a:latin typeface="Arial"/>
                <a:ea typeface="Arial"/>
                <a:cs typeface="Arial"/>
                <a:sym typeface="Arial"/>
              </a:rPr>
              <a:t>.20</a:t>
            </a:r>
            <a:endParaRPr sz="2400" b="1" u="sng" kern="0">
              <a:solidFill>
                <a:srgbClr val="000000"/>
              </a:solidFill>
              <a:latin typeface="Arial"/>
              <a:ea typeface="Arial"/>
              <a:cs typeface="Arial"/>
              <a:sym typeface="Arial"/>
            </a:endParaRPr>
          </a:p>
        </p:txBody>
      </p:sp>
      <p:sp>
        <p:nvSpPr>
          <p:cNvPr id="722" name="Google Shape;722;g898b5680b3_0_198"/>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 </a:t>
            </a:r>
            <a:r>
              <a:rPr lang="en-GB" sz="1867" kern="0">
                <a:solidFill>
                  <a:srgbClr val="000000"/>
                </a:solidFill>
                <a:latin typeface="Arial"/>
                <a:ea typeface="Arial"/>
                <a:cs typeface="Arial"/>
                <a:sym typeface="Arial"/>
              </a:rPr>
              <a:t>8. </a:t>
            </a:r>
            <a:r>
              <a:rPr lang="en-GB" sz="1867" kern="0">
                <a:solidFill>
                  <a:srgbClr val="000000"/>
                </a:solidFill>
                <a:latin typeface="Arial"/>
                <a:cs typeface="Arial"/>
                <a:sym typeface="Arial"/>
              </a:rPr>
              <a:t>If I buy 6 Roses at £3 per rose, how much will it cost</a:t>
            </a:r>
            <a:r>
              <a:rPr lang="en-GB" sz="1867" kern="0">
                <a:solidFill>
                  <a:srgbClr val="000000"/>
                </a:solidFill>
                <a:latin typeface="Arial"/>
                <a:ea typeface="Arial"/>
                <a:cs typeface="Arial"/>
                <a:sym typeface="Arial"/>
              </a:rPr>
              <a:t>?</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9. How many </a:t>
            </a:r>
            <a:r>
              <a:rPr lang="en-GB" sz="1867" kern="0">
                <a:solidFill>
                  <a:srgbClr val="000000"/>
                </a:solidFill>
                <a:latin typeface="Arial"/>
                <a:cs typeface="Arial"/>
                <a:sym typeface="Arial"/>
              </a:rPr>
              <a:t>more</a:t>
            </a:r>
            <a:endParaRPr sz="1867" kern="0">
              <a:solidFill>
                <a:srgbClr val="000000"/>
              </a:solidFill>
              <a:latin typeface="Arial"/>
              <a:cs typeface="Arial"/>
              <a:sym typeface="Arial"/>
            </a:endParaRPr>
          </a:p>
          <a:p>
            <a:pPr defTabSz="1219170">
              <a:buClr>
                <a:srgbClr val="000000"/>
              </a:buClr>
              <a:buSzPts val="1400"/>
            </a:pPr>
            <a:r>
              <a:rPr lang="en-GB" sz="1867" kern="0">
                <a:solidFill>
                  <a:srgbClr val="000000"/>
                </a:solidFill>
                <a:latin typeface="Arial"/>
                <a:cs typeface="Arial"/>
                <a:sym typeface="Arial"/>
              </a:rPr>
              <a:t>People preferred </a:t>
            </a:r>
            <a:endParaRPr sz="1867" kern="0">
              <a:solidFill>
                <a:srgbClr val="000000"/>
              </a:solidFill>
              <a:latin typeface="Arial"/>
              <a:cs typeface="Arial"/>
              <a:sym typeface="Arial"/>
            </a:endParaRPr>
          </a:p>
          <a:p>
            <a:pPr defTabSz="1219170">
              <a:buClr>
                <a:srgbClr val="000000"/>
              </a:buClr>
              <a:buSzPts val="1400"/>
            </a:pPr>
            <a:r>
              <a:rPr lang="en-GB" sz="1867" kern="0">
                <a:solidFill>
                  <a:srgbClr val="000000"/>
                </a:solidFill>
                <a:latin typeface="Arial"/>
                <a:cs typeface="Arial"/>
                <a:sym typeface="Arial"/>
              </a:rPr>
              <a:t>Blueberries to</a:t>
            </a:r>
            <a:endParaRPr sz="1867" kern="0">
              <a:solidFill>
                <a:srgbClr val="000000"/>
              </a:solidFill>
              <a:latin typeface="Arial"/>
              <a:cs typeface="Arial"/>
              <a:sym typeface="Arial"/>
            </a:endParaRPr>
          </a:p>
          <a:p>
            <a:pPr defTabSz="1219170">
              <a:buClr>
                <a:srgbClr val="000000"/>
              </a:buClr>
              <a:buSzPts val="1400"/>
            </a:pPr>
            <a:r>
              <a:rPr lang="en-GB" sz="1867" kern="0">
                <a:solidFill>
                  <a:srgbClr val="000000"/>
                </a:solidFill>
                <a:latin typeface="Arial"/>
                <a:cs typeface="Arial"/>
                <a:sym typeface="Arial"/>
              </a:rPr>
              <a:t>Bananas</a:t>
            </a:r>
            <a:r>
              <a:rPr lang="en-GB" sz="1867" kern="0">
                <a:solidFill>
                  <a:srgbClr val="000000"/>
                </a:solidFill>
                <a:latin typeface="Arial"/>
                <a:ea typeface="Arial"/>
                <a:cs typeface="Arial"/>
                <a:sym typeface="Arial"/>
              </a:rPr>
              <a:t>?</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 Make 24 using</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each number only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once and any of</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the operators (+, -, x, ➗)</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sp>
        <p:nvSpPr>
          <p:cNvPr id="723" name="Google Shape;723;g898b5680b3_0_198"/>
          <p:cNvSpPr/>
          <p:nvPr/>
        </p:nvSpPr>
        <p:spPr>
          <a:xfrm>
            <a:off x="2677767" y="2620733"/>
            <a:ext cx="613200" cy="5520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724" name="Google Shape;724;g898b5680b3_0_198"/>
          <p:cNvSpPr txBox="1"/>
          <p:nvPr/>
        </p:nvSpPr>
        <p:spPr>
          <a:xfrm>
            <a:off x="715467" y="3244167"/>
            <a:ext cx="500800" cy="552000"/>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725" name="Google Shape;725;g898b5680b3_0_198"/>
          <p:cNvSpPr/>
          <p:nvPr/>
        </p:nvSpPr>
        <p:spPr>
          <a:xfrm>
            <a:off x="2228100" y="6218367"/>
            <a:ext cx="730000" cy="552000"/>
          </a:xfrm>
          <a:prstGeom prst="rect">
            <a:avLst/>
          </a:prstGeom>
          <a:solidFill>
            <a:srgbClr val="FFFF00"/>
          </a:solidFill>
          <a:ln w="2857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726" name="Google Shape;726;g898b5680b3_0_198"/>
          <p:cNvPicPr preferRelativeResize="0"/>
          <p:nvPr/>
        </p:nvPicPr>
        <p:blipFill rotWithShape="1">
          <a:blip r:embed="rId3">
            <a:alphaModFix/>
          </a:blip>
          <a:srcRect/>
          <a:stretch/>
        </p:blipFill>
        <p:spPr>
          <a:xfrm>
            <a:off x="9014535" y="2277532"/>
            <a:ext cx="3177467" cy="2263933"/>
          </a:xfrm>
          <a:prstGeom prst="rect">
            <a:avLst/>
          </a:prstGeom>
          <a:noFill/>
          <a:ln>
            <a:noFill/>
          </a:ln>
        </p:spPr>
      </p:pic>
      <p:pic>
        <p:nvPicPr>
          <p:cNvPr id="727" name="Google Shape;727;g898b5680b3_0_198"/>
          <p:cNvPicPr preferRelativeResize="0"/>
          <p:nvPr/>
        </p:nvPicPr>
        <p:blipFill>
          <a:blip r:embed="rId4">
            <a:alphaModFix/>
          </a:blip>
          <a:stretch>
            <a:fillRect/>
          </a:stretch>
        </p:blipFill>
        <p:spPr>
          <a:xfrm>
            <a:off x="7746265" y="725397"/>
            <a:ext cx="1868300" cy="1349928"/>
          </a:xfrm>
          <a:prstGeom prst="rect">
            <a:avLst/>
          </a:prstGeom>
          <a:noFill/>
          <a:ln>
            <a:noFill/>
          </a:ln>
        </p:spPr>
      </p:pic>
      <p:pic>
        <p:nvPicPr>
          <p:cNvPr id="728" name="Google Shape;728;g898b5680b3_0_198"/>
          <p:cNvPicPr preferRelativeResize="0"/>
          <p:nvPr/>
        </p:nvPicPr>
        <p:blipFill>
          <a:blip r:embed="rId5">
            <a:alphaModFix/>
          </a:blip>
          <a:stretch>
            <a:fillRect/>
          </a:stretch>
        </p:blipFill>
        <p:spPr>
          <a:xfrm>
            <a:off x="9507233" y="5028000"/>
            <a:ext cx="2368200" cy="1638000"/>
          </a:xfrm>
          <a:prstGeom prst="rect">
            <a:avLst/>
          </a:prstGeom>
          <a:noFill/>
          <a:ln>
            <a:noFill/>
          </a:ln>
        </p:spPr>
      </p:pic>
    </p:spTree>
    <p:extLst>
      <p:ext uri="{BB962C8B-B14F-4D97-AF65-F5344CB8AC3E}">
        <p14:creationId xmlns:p14="http://schemas.microsoft.com/office/powerpoint/2010/main" val="1198944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32"/>
        <p:cNvGrpSpPr/>
        <p:nvPr/>
      </p:nvGrpSpPr>
      <p:grpSpPr>
        <a:xfrm>
          <a:off x="0" y="0"/>
          <a:ext cx="0" cy="0"/>
          <a:chOff x="0" y="0"/>
          <a:chExt cx="0" cy="0"/>
        </a:xfrm>
      </p:grpSpPr>
      <p:sp>
        <p:nvSpPr>
          <p:cNvPr id="733" name="Google Shape;733;g88aeae0c76_0_2"/>
          <p:cNvSpPr txBox="1"/>
          <p:nvPr/>
        </p:nvSpPr>
        <p:spPr>
          <a:xfrm>
            <a:off x="297467" y="132200"/>
            <a:ext cx="11485200" cy="6494400"/>
          </a:xfrm>
          <a:prstGeom prst="rect">
            <a:avLst/>
          </a:prstGeom>
          <a:noFill/>
          <a:ln>
            <a:noFill/>
          </a:ln>
        </p:spPr>
        <p:txBody>
          <a:bodyPr spcFirstLastPara="1" wrap="square" lIns="121900" tIns="121900" rIns="121900" bIns="121900" anchor="t" anchorCtr="0">
            <a:noAutofit/>
          </a:bodyPr>
          <a:lstStyle/>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101,100,50,35,32</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73p</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4</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110</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5</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32</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£12</a:t>
            </a:r>
            <a:endParaRPr sz="2000" kern="0">
              <a:solidFill>
                <a:srgbClr val="000000"/>
              </a:solidFill>
              <a:latin typeface="Arial"/>
              <a:cs typeface="Arial"/>
              <a:sym typeface="Arial"/>
            </a:endParaRPr>
          </a:p>
          <a:p>
            <a:pPr defTabSz="1219170">
              <a:buClr>
                <a:srgbClr val="000000"/>
              </a:buClr>
            </a:pPr>
            <a:r>
              <a:rPr lang="en-GB" sz="2000" kern="0">
                <a:solidFill>
                  <a:srgbClr val="000000"/>
                </a:solidFill>
                <a:latin typeface="Arial"/>
                <a:cs typeface="Arial"/>
                <a:sym typeface="Arial"/>
              </a:rPr>
              <a:t>.</a:t>
            </a: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£30</a:t>
            </a:r>
            <a:endParaRPr sz="2000" kern="0">
              <a:solidFill>
                <a:srgbClr val="000000"/>
              </a:solidFill>
              <a:latin typeface="Arial"/>
              <a:cs typeface="Arial"/>
              <a:sym typeface="Arial"/>
            </a:endParaRPr>
          </a:p>
          <a:p>
            <a:pPr marL="609585" defTabSz="1219170">
              <a:buClr>
                <a:srgbClr val="000000"/>
              </a:buClr>
            </a:pPr>
            <a:r>
              <a:rPr lang="en-GB" sz="2000" kern="0">
                <a:solidFill>
                  <a:srgbClr val="000000"/>
                </a:solidFill>
                <a:latin typeface="Arial"/>
                <a:cs typeface="Arial"/>
                <a:sym typeface="Arial"/>
              </a:rPr>
              <a:t>.</a:t>
            </a:r>
            <a:endParaRPr sz="2000" kern="0">
              <a:solidFill>
                <a:srgbClr val="000000"/>
              </a:solidFill>
              <a:latin typeface="Arial"/>
              <a:cs typeface="Arial"/>
              <a:sym typeface="Arial"/>
            </a:endParaRPr>
          </a:p>
          <a:p>
            <a:pPr marL="609585" defTabSz="1219170">
              <a:buClr>
                <a:srgbClr val="000000"/>
              </a:buClr>
            </a:pPr>
            <a:r>
              <a:rPr lang="en-GB" sz="2000" kern="0">
                <a:solidFill>
                  <a:srgbClr val="000000"/>
                </a:solidFill>
                <a:latin typeface="Arial"/>
                <a:cs typeface="Arial"/>
                <a:sym typeface="Arial"/>
              </a:rPr>
              <a:t>50x10=500, 8+2=10, 500+10=510, 7+3=10, 510-10=500</a:t>
            </a:r>
            <a:endParaRPr sz="2000" kern="0">
              <a:solidFill>
                <a:srgbClr val="00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4422230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37"/>
        <p:cNvGrpSpPr/>
        <p:nvPr/>
      </p:nvGrpSpPr>
      <p:grpSpPr>
        <a:xfrm>
          <a:off x="0" y="0"/>
          <a:ext cx="0" cy="0"/>
          <a:chOff x="0" y="0"/>
          <a:chExt cx="0" cy="0"/>
        </a:xfrm>
      </p:grpSpPr>
      <p:sp>
        <p:nvSpPr>
          <p:cNvPr id="738" name="Google Shape;738;p26"/>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739" name="Google Shape;739;p26"/>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740" name="Google Shape;740;p26"/>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741" name="Google Shape;741;p26"/>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0367260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45"/>
        <p:cNvGrpSpPr/>
        <p:nvPr/>
      </p:nvGrpSpPr>
      <p:grpSpPr>
        <a:xfrm>
          <a:off x="0" y="0"/>
          <a:ext cx="0" cy="0"/>
          <a:chOff x="0" y="0"/>
          <a:chExt cx="0" cy="0"/>
        </a:xfrm>
      </p:grpSpPr>
      <p:pic>
        <p:nvPicPr>
          <p:cNvPr id="746" name="Google Shape;746;g8b908a6879_0_0"/>
          <p:cNvPicPr preferRelativeResize="0"/>
          <p:nvPr/>
        </p:nvPicPr>
        <p:blipFill>
          <a:blip r:embed="rId3">
            <a:alphaModFix/>
          </a:blip>
          <a:stretch>
            <a:fillRect/>
          </a:stretch>
        </p:blipFill>
        <p:spPr>
          <a:xfrm>
            <a:off x="21733" y="1"/>
            <a:ext cx="6730432" cy="1556247"/>
          </a:xfrm>
          <a:prstGeom prst="rect">
            <a:avLst/>
          </a:prstGeom>
          <a:noFill/>
          <a:ln>
            <a:noFill/>
          </a:ln>
        </p:spPr>
      </p:pic>
      <p:pic>
        <p:nvPicPr>
          <p:cNvPr id="747" name="Google Shape;747;g8b908a6879_0_0"/>
          <p:cNvPicPr preferRelativeResize="0"/>
          <p:nvPr/>
        </p:nvPicPr>
        <p:blipFill rotWithShape="1">
          <a:blip r:embed="rId4">
            <a:alphaModFix/>
          </a:blip>
          <a:srcRect t="4141"/>
          <a:stretch/>
        </p:blipFill>
        <p:spPr>
          <a:xfrm>
            <a:off x="21733" y="1485901"/>
            <a:ext cx="6730432" cy="5067700"/>
          </a:xfrm>
          <a:prstGeom prst="rect">
            <a:avLst/>
          </a:prstGeom>
          <a:noFill/>
          <a:ln>
            <a:noFill/>
          </a:ln>
        </p:spPr>
      </p:pic>
      <p:pic>
        <p:nvPicPr>
          <p:cNvPr id="748" name="Google Shape;748;g8b908a6879_0_0"/>
          <p:cNvPicPr preferRelativeResize="0"/>
          <p:nvPr/>
        </p:nvPicPr>
        <p:blipFill rotWithShape="1">
          <a:blip r:embed="rId5">
            <a:alphaModFix/>
          </a:blip>
          <a:srcRect r="12457"/>
          <a:stretch/>
        </p:blipFill>
        <p:spPr>
          <a:xfrm>
            <a:off x="5310300" y="5908967"/>
            <a:ext cx="6561368" cy="672067"/>
          </a:xfrm>
          <a:prstGeom prst="rect">
            <a:avLst/>
          </a:prstGeom>
          <a:noFill/>
          <a:ln>
            <a:noFill/>
          </a:ln>
        </p:spPr>
      </p:pic>
    </p:spTree>
    <p:extLst>
      <p:ext uri="{BB962C8B-B14F-4D97-AF65-F5344CB8AC3E}">
        <p14:creationId xmlns:p14="http://schemas.microsoft.com/office/powerpoint/2010/main" val="32650252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52"/>
        <p:cNvGrpSpPr/>
        <p:nvPr/>
      </p:nvGrpSpPr>
      <p:grpSpPr>
        <a:xfrm>
          <a:off x="0" y="0"/>
          <a:ext cx="0" cy="0"/>
          <a:chOff x="0" y="0"/>
          <a:chExt cx="0" cy="0"/>
        </a:xfrm>
      </p:grpSpPr>
      <p:pic>
        <p:nvPicPr>
          <p:cNvPr id="753" name="Google Shape;753;g8b908a6879_0_11"/>
          <p:cNvPicPr preferRelativeResize="0"/>
          <p:nvPr/>
        </p:nvPicPr>
        <p:blipFill>
          <a:blip r:embed="rId3">
            <a:alphaModFix/>
          </a:blip>
          <a:stretch>
            <a:fillRect/>
          </a:stretch>
        </p:blipFill>
        <p:spPr>
          <a:xfrm>
            <a:off x="203200" y="203200"/>
            <a:ext cx="5892800" cy="5537373"/>
          </a:xfrm>
          <a:prstGeom prst="rect">
            <a:avLst/>
          </a:prstGeom>
          <a:noFill/>
          <a:ln>
            <a:noFill/>
          </a:ln>
        </p:spPr>
      </p:pic>
    </p:spTree>
    <p:extLst>
      <p:ext uri="{BB962C8B-B14F-4D97-AF65-F5344CB8AC3E}">
        <p14:creationId xmlns:p14="http://schemas.microsoft.com/office/powerpoint/2010/main" val="10509608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757"/>
        <p:cNvGrpSpPr/>
        <p:nvPr/>
      </p:nvGrpSpPr>
      <p:grpSpPr>
        <a:xfrm>
          <a:off x="0" y="0"/>
          <a:ext cx="0" cy="0"/>
          <a:chOff x="0" y="0"/>
          <a:chExt cx="0" cy="0"/>
        </a:xfrm>
      </p:grpSpPr>
      <p:sp>
        <p:nvSpPr>
          <p:cNvPr id="758" name="Google Shape;758;p28"/>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759" name="Google Shape;759;p28"/>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760" name="Google Shape;760;p28"/>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26769637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764"/>
        <p:cNvGrpSpPr/>
        <p:nvPr/>
      </p:nvGrpSpPr>
      <p:grpSpPr>
        <a:xfrm>
          <a:off x="0" y="0"/>
          <a:ext cx="0" cy="0"/>
          <a:chOff x="0" y="0"/>
          <a:chExt cx="0" cy="0"/>
        </a:xfrm>
      </p:grpSpPr>
      <p:sp>
        <p:nvSpPr>
          <p:cNvPr id="765" name="Google Shape;765;g8a74c5f8ee_0_257"/>
          <p:cNvSpPr txBox="1"/>
          <p:nvPr/>
        </p:nvSpPr>
        <p:spPr>
          <a:xfrm>
            <a:off x="230367" y="335900"/>
            <a:ext cx="11541600" cy="1902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b="1" u="sng" kern="0">
                <a:solidFill>
                  <a:srgbClr val="000000"/>
                </a:solidFill>
                <a:latin typeface="Arial"/>
                <a:cs typeface="Arial"/>
                <a:sym typeface="Arial"/>
              </a:rPr>
              <a:t>WALT plan our own story using a scaffold and a story mountain.</a:t>
            </a:r>
            <a:endParaRPr sz="3200" b="1" u="sng" kern="0">
              <a:solidFill>
                <a:srgbClr val="000000"/>
              </a:solidFill>
              <a:latin typeface="Arial"/>
              <a:cs typeface="Arial"/>
              <a:sym typeface="Arial"/>
            </a:endParaRPr>
          </a:p>
          <a:p>
            <a:pPr defTabSz="1219170">
              <a:buClr>
                <a:srgbClr val="000000"/>
              </a:buClr>
            </a:pPr>
            <a:endParaRPr sz="3200" b="1" u="sng"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On the next slide you will see a reminder of the elements with the story of Cinderella and The Story of Alex. </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38762251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69"/>
        <p:cNvGrpSpPr/>
        <p:nvPr/>
      </p:nvGrpSpPr>
      <p:grpSpPr>
        <a:xfrm>
          <a:off x="0" y="0"/>
          <a:ext cx="0" cy="0"/>
          <a:chOff x="0" y="0"/>
          <a:chExt cx="0" cy="0"/>
        </a:xfrm>
      </p:grpSpPr>
      <p:sp>
        <p:nvSpPr>
          <p:cNvPr id="770" name="Google Shape;770;g8a74c5f8ee_0_261"/>
          <p:cNvSpPr txBox="1"/>
          <p:nvPr/>
        </p:nvSpPr>
        <p:spPr>
          <a:xfrm>
            <a:off x="313967" y="377733"/>
            <a:ext cx="10098800" cy="1610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graphicFrame>
        <p:nvGraphicFramePr>
          <p:cNvPr id="771" name="Google Shape;771;g8a74c5f8ee_0_261"/>
          <p:cNvGraphicFramePr/>
          <p:nvPr/>
        </p:nvGraphicFramePr>
        <p:xfrm>
          <a:off x="463351" y="377734"/>
          <a:ext cx="11265300" cy="6554973"/>
        </p:xfrm>
        <a:graphic>
          <a:graphicData uri="http://schemas.openxmlformats.org/drawingml/2006/table">
            <a:tbl>
              <a:tblPr>
                <a:noFill/>
              </a:tblPr>
              <a:tblGrid>
                <a:gridCol w="2676900">
                  <a:extLst>
                    <a:ext uri="{9D8B030D-6E8A-4147-A177-3AD203B41FA5}">
                      <a16:colId xmlns:a16="http://schemas.microsoft.com/office/drawing/2014/main" val="20000"/>
                    </a:ext>
                  </a:extLst>
                </a:gridCol>
                <a:gridCol w="3562400">
                  <a:extLst>
                    <a:ext uri="{9D8B030D-6E8A-4147-A177-3AD203B41FA5}">
                      <a16:colId xmlns:a16="http://schemas.microsoft.com/office/drawing/2014/main" val="20001"/>
                    </a:ext>
                  </a:extLst>
                </a:gridCol>
                <a:gridCol w="5026000">
                  <a:extLst>
                    <a:ext uri="{9D8B030D-6E8A-4147-A177-3AD203B41FA5}">
                      <a16:colId xmlns:a16="http://schemas.microsoft.com/office/drawing/2014/main" val="20002"/>
                    </a:ext>
                  </a:extLst>
                </a:gridCol>
              </a:tblGrid>
              <a:tr h="1002583">
                <a:tc>
                  <a:txBody>
                    <a:bodyPr/>
                    <a:lstStyle/>
                    <a:p>
                      <a:pPr marL="0" lvl="0" indent="0" algn="l" rtl="0">
                        <a:spcBef>
                          <a:spcPts val="0"/>
                        </a:spcBef>
                        <a:spcAft>
                          <a:spcPts val="0"/>
                        </a:spcAft>
                        <a:buNone/>
                      </a:pP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b="1"/>
                        <a:t>Cinderella</a:t>
                      </a:r>
                      <a:endParaRPr sz="2500" b="1"/>
                    </a:p>
                  </a:txBody>
                  <a:tcPr marL="121900" marR="121900" marT="121900" marB="121900">
                    <a:solidFill>
                      <a:srgbClr val="D0E0E3"/>
                    </a:solidFill>
                  </a:tcPr>
                </a:tc>
                <a:tc>
                  <a:txBody>
                    <a:bodyPr/>
                    <a:lstStyle/>
                    <a:p>
                      <a:pPr marL="0" lvl="0" indent="0" algn="l" rtl="0">
                        <a:spcBef>
                          <a:spcPts val="0"/>
                        </a:spcBef>
                        <a:spcAft>
                          <a:spcPts val="0"/>
                        </a:spcAft>
                        <a:buNone/>
                      </a:pPr>
                      <a:r>
                        <a:rPr lang="en-GB" sz="2400" b="1"/>
                        <a:t>Complete this for</a:t>
                      </a:r>
                      <a:r>
                        <a:rPr lang="en-GB" sz="2500" b="1"/>
                        <a:t> The Story of Alex</a:t>
                      </a:r>
                      <a:endParaRPr sz="2500" b="1"/>
                    </a:p>
                  </a:txBody>
                  <a:tcPr marL="121900" marR="121900" marT="121900" marB="121900">
                    <a:solidFill>
                      <a:srgbClr val="EAD1DC"/>
                    </a:solidFill>
                  </a:tcPr>
                </a:tc>
                <a:extLst>
                  <a:ext uri="{0D108BD9-81ED-4DB2-BD59-A6C34878D82A}">
                    <a16:rowId xmlns:a16="http://schemas.microsoft.com/office/drawing/2014/main" val="10000"/>
                  </a:ext>
                </a:extLst>
              </a:tr>
              <a:tr h="623192">
                <a:tc>
                  <a:txBody>
                    <a:bodyPr/>
                    <a:lstStyle/>
                    <a:p>
                      <a:pPr marL="0" lvl="0" indent="0" algn="l" rtl="0">
                        <a:spcBef>
                          <a:spcPts val="0"/>
                        </a:spcBef>
                        <a:spcAft>
                          <a:spcPts val="0"/>
                        </a:spcAft>
                        <a:buNone/>
                      </a:pPr>
                      <a:r>
                        <a:rPr lang="en-GB" sz="2500"/>
                        <a:t>Good character</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Cinderella</a:t>
                      </a:r>
                      <a:endParaRPr sz="2500"/>
                    </a:p>
                  </a:txBody>
                  <a:tcPr marL="121900" marR="121900" marT="121900" marB="121900">
                    <a:solidFill>
                      <a:srgbClr val="D0E0E3"/>
                    </a:solidFill>
                  </a:tcPr>
                </a:tc>
                <a:tc>
                  <a:txBody>
                    <a:bodyPr/>
                    <a:lstStyle/>
                    <a:p>
                      <a:pPr marL="0" lvl="0" indent="0" algn="l" rtl="0">
                        <a:spcBef>
                          <a:spcPts val="0"/>
                        </a:spcBef>
                        <a:spcAft>
                          <a:spcPts val="0"/>
                        </a:spcAft>
                        <a:buNone/>
                      </a:pPr>
                      <a:r>
                        <a:rPr lang="en-GB" sz="2500"/>
                        <a:t>Alex</a:t>
                      </a:r>
                      <a:endParaRPr sz="2500"/>
                    </a:p>
                  </a:txBody>
                  <a:tcPr marL="121900" marR="121900" marT="121900" marB="121900">
                    <a:solidFill>
                      <a:srgbClr val="EAD1DC"/>
                    </a:solidFill>
                  </a:tcPr>
                </a:tc>
                <a:extLst>
                  <a:ext uri="{0D108BD9-81ED-4DB2-BD59-A6C34878D82A}">
                    <a16:rowId xmlns:a16="http://schemas.microsoft.com/office/drawing/2014/main" val="10001"/>
                  </a:ext>
                </a:extLst>
              </a:tr>
              <a:tr h="1002583">
                <a:tc>
                  <a:txBody>
                    <a:bodyPr/>
                    <a:lstStyle/>
                    <a:p>
                      <a:pPr marL="0" lvl="0" indent="0" algn="l" rtl="0">
                        <a:spcBef>
                          <a:spcPts val="0"/>
                        </a:spcBef>
                        <a:spcAft>
                          <a:spcPts val="0"/>
                        </a:spcAft>
                        <a:buNone/>
                      </a:pPr>
                      <a:r>
                        <a:rPr lang="en-GB" sz="2500"/>
                        <a:t>Bad character</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Stepmother and stepsisters</a:t>
                      </a:r>
                      <a:endParaRPr sz="2500"/>
                    </a:p>
                  </a:txBody>
                  <a:tcPr marL="121900" marR="121900" marT="121900" marB="121900">
                    <a:solidFill>
                      <a:srgbClr val="D0E0E3"/>
                    </a:solidFill>
                  </a:tcPr>
                </a:tc>
                <a:tc>
                  <a:txBody>
                    <a:bodyPr/>
                    <a:lstStyle/>
                    <a:p>
                      <a:pPr marL="0" lvl="0" indent="0" algn="l" rtl="0">
                        <a:spcBef>
                          <a:spcPts val="0"/>
                        </a:spcBef>
                        <a:spcAft>
                          <a:spcPts val="0"/>
                        </a:spcAft>
                        <a:buNone/>
                      </a:pPr>
                      <a:r>
                        <a:rPr lang="en-GB" sz="2500"/>
                        <a:t>Manuel and Russell</a:t>
                      </a:r>
                      <a:endParaRPr sz="2500"/>
                    </a:p>
                  </a:txBody>
                  <a:tcPr marL="121900" marR="121900" marT="121900" marB="121900">
                    <a:solidFill>
                      <a:srgbClr val="EAD1DC"/>
                    </a:solidFill>
                  </a:tcPr>
                </a:tc>
                <a:extLst>
                  <a:ext uri="{0D108BD9-81ED-4DB2-BD59-A6C34878D82A}">
                    <a16:rowId xmlns:a16="http://schemas.microsoft.com/office/drawing/2014/main" val="10002"/>
                  </a:ext>
                </a:extLst>
              </a:tr>
              <a:tr h="1381975">
                <a:tc>
                  <a:txBody>
                    <a:bodyPr/>
                    <a:lstStyle/>
                    <a:p>
                      <a:pPr marL="0" lvl="0" indent="0" algn="l" rtl="0">
                        <a:spcBef>
                          <a:spcPts val="0"/>
                        </a:spcBef>
                        <a:spcAft>
                          <a:spcPts val="0"/>
                        </a:spcAft>
                        <a:buNone/>
                      </a:pPr>
                      <a:r>
                        <a:rPr lang="en-GB" sz="2500"/>
                        <a:t>Jobs for the good character</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Cleaning and cooking</a:t>
                      </a:r>
                      <a:endParaRPr sz="2500"/>
                    </a:p>
                  </a:txBody>
                  <a:tcPr marL="121900" marR="121900" marT="121900" marB="121900">
                    <a:solidFill>
                      <a:srgbClr val="D0E0E3"/>
                    </a:solidFill>
                  </a:tcPr>
                </a:tc>
                <a:tc>
                  <a:txBody>
                    <a:bodyPr/>
                    <a:lstStyle/>
                    <a:p>
                      <a:pPr marL="0" lvl="0" indent="0" algn="l" rtl="0">
                        <a:spcBef>
                          <a:spcPts val="0"/>
                        </a:spcBef>
                        <a:spcAft>
                          <a:spcPts val="0"/>
                        </a:spcAft>
                        <a:buNone/>
                      </a:pPr>
                      <a:r>
                        <a:rPr lang="en-GB" sz="2500"/>
                        <a:t>Peeling veg, washing dishes, shopping, wash and press uniforms and cleaning</a:t>
                      </a:r>
                      <a:endParaRPr sz="2500"/>
                    </a:p>
                  </a:txBody>
                  <a:tcPr marL="121900" marR="121900" marT="121900" marB="121900">
                    <a:solidFill>
                      <a:srgbClr val="EAD1DC"/>
                    </a:solidFill>
                  </a:tcPr>
                </a:tc>
                <a:extLst>
                  <a:ext uri="{0D108BD9-81ED-4DB2-BD59-A6C34878D82A}">
                    <a16:rowId xmlns:a16="http://schemas.microsoft.com/office/drawing/2014/main" val="10003"/>
                  </a:ext>
                </a:extLst>
              </a:tr>
              <a:tr h="1002583">
                <a:tc>
                  <a:txBody>
                    <a:bodyPr/>
                    <a:lstStyle/>
                    <a:p>
                      <a:pPr marL="0" lvl="0" indent="0" algn="l" rtl="0">
                        <a:spcBef>
                          <a:spcPts val="0"/>
                        </a:spcBef>
                        <a:spcAft>
                          <a:spcPts val="0"/>
                        </a:spcAft>
                        <a:buNone/>
                      </a:pPr>
                      <a:r>
                        <a:rPr lang="en-GB" sz="2500"/>
                        <a:t>Invitation</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To the palace for the ball</a:t>
                      </a:r>
                      <a:endParaRPr sz="2500"/>
                    </a:p>
                  </a:txBody>
                  <a:tcPr marL="121900" marR="121900" marT="121900" marB="121900">
                    <a:solidFill>
                      <a:srgbClr val="D0E0E3"/>
                    </a:solidFill>
                  </a:tcPr>
                </a:tc>
                <a:tc>
                  <a:txBody>
                    <a:bodyPr/>
                    <a:lstStyle/>
                    <a:p>
                      <a:pPr marL="0" lvl="0" indent="0" algn="l" rtl="0">
                        <a:spcBef>
                          <a:spcPts val="0"/>
                        </a:spcBef>
                        <a:spcAft>
                          <a:spcPts val="0"/>
                        </a:spcAft>
                        <a:buNone/>
                      </a:pPr>
                      <a:r>
                        <a:rPr lang="en-GB" sz="2500">
                          <a:solidFill>
                            <a:schemeClr val="dk1"/>
                          </a:solidFill>
                        </a:rPr>
                        <a:t>To the palace for the cake baking contest.</a:t>
                      </a:r>
                      <a:endParaRPr sz="2500"/>
                    </a:p>
                  </a:txBody>
                  <a:tcPr marL="121900" marR="121900" marT="121900" marB="121900">
                    <a:solidFill>
                      <a:srgbClr val="EAD1DC"/>
                    </a:solidFill>
                  </a:tcPr>
                </a:tc>
                <a:extLst>
                  <a:ext uri="{0D108BD9-81ED-4DB2-BD59-A6C34878D82A}">
                    <a16:rowId xmlns:a16="http://schemas.microsoft.com/office/drawing/2014/main" val="10004"/>
                  </a:ext>
                </a:extLst>
              </a:tr>
              <a:tr h="1002583">
                <a:tc>
                  <a:txBody>
                    <a:bodyPr/>
                    <a:lstStyle/>
                    <a:p>
                      <a:pPr marL="0" lvl="0" indent="0" algn="l" rtl="0">
                        <a:spcBef>
                          <a:spcPts val="0"/>
                        </a:spcBef>
                        <a:spcAft>
                          <a:spcPts val="0"/>
                        </a:spcAft>
                        <a:buNone/>
                      </a:pPr>
                      <a:r>
                        <a:rPr lang="en-GB" sz="2500"/>
                        <a:t>Good characters wish</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To go to the ball</a:t>
                      </a:r>
                      <a:endParaRPr sz="2500"/>
                    </a:p>
                  </a:txBody>
                  <a:tcPr marL="121900" marR="121900" marT="121900" marB="121900">
                    <a:solidFill>
                      <a:srgbClr val="D0E0E3"/>
                    </a:solidFill>
                  </a:tcPr>
                </a:tc>
                <a:tc>
                  <a:txBody>
                    <a:bodyPr/>
                    <a:lstStyle/>
                    <a:p>
                      <a:pPr marL="0" lvl="0" indent="0" algn="l" rtl="0">
                        <a:spcBef>
                          <a:spcPts val="0"/>
                        </a:spcBef>
                        <a:spcAft>
                          <a:spcPts val="0"/>
                        </a:spcAft>
                        <a:buNone/>
                      </a:pPr>
                      <a:r>
                        <a:rPr lang="en-GB" sz="2500">
                          <a:solidFill>
                            <a:schemeClr val="dk1"/>
                          </a:solidFill>
                        </a:rPr>
                        <a:t>To go the palace and enter the baking contest</a:t>
                      </a:r>
                      <a:endParaRPr sz="2500"/>
                    </a:p>
                  </a:txBody>
                  <a:tcPr marL="121900" marR="121900" marT="121900" marB="121900">
                    <a:solidFill>
                      <a:srgbClr val="EAD1DC"/>
                    </a:solidFill>
                  </a:tcPr>
                </a:tc>
                <a:extLst>
                  <a:ext uri="{0D108BD9-81ED-4DB2-BD59-A6C34878D82A}">
                    <a16:rowId xmlns:a16="http://schemas.microsoft.com/office/drawing/2014/main" val="10005"/>
                  </a:ext>
                </a:extLst>
              </a:tr>
              <a:tr h="1002583">
                <a:tc>
                  <a:txBody>
                    <a:bodyPr/>
                    <a:lstStyle/>
                    <a:p>
                      <a:pPr marL="0" lvl="0" indent="0" algn="l" rtl="0">
                        <a:spcBef>
                          <a:spcPts val="0"/>
                        </a:spcBef>
                        <a:spcAft>
                          <a:spcPts val="0"/>
                        </a:spcAft>
                        <a:buNone/>
                      </a:pPr>
                      <a:r>
                        <a:rPr lang="en-GB" sz="2500"/>
                        <a:t>Who does the magic?</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The fairy godmother</a:t>
                      </a:r>
                      <a:endParaRPr sz="2500"/>
                    </a:p>
                  </a:txBody>
                  <a:tcPr marL="121900" marR="121900" marT="121900" marB="121900">
                    <a:solidFill>
                      <a:srgbClr val="D0E0E3"/>
                    </a:solidFill>
                  </a:tcPr>
                </a:tc>
                <a:tc>
                  <a:txBody>
                    <a:bodyPr/>
                    <a:lstStyle/>
                    <a:p>
                      <a:pPr marL="0" lvl="0" indent="0" algn="l" rtl="0">
                        <a:spcBef>
                          <a:spcPts val="0"/>
                        </a:spcBef>
                        <a:spcAft>
                          <a:spcPts val="0"/>
                        </a:spcAft>
                        <a:buNone/>
                      </a:pPr>
                      <a:r>
                        <a:rPr lang="en-GB" sz="2500"/>
                        <a:t>Polly Goodfellow</a:t>
                      </a:r>
                      <a:endParaRPr sz="2500"/>
                    </a:p>
                  </a:txBody>
                  <a:tcPr marL="121900" marR="121900" marT="121900" marB="121900">
                    <a:solidFill>
                      <a:srgbClr val="EAD1DC"/>
                    </a:solidFill>
                  </a:tcPr>
                </a:tc>
                <a:extLst>
                  <a:ext uri="{0D108BD9-81ED-4DB2-BD59-A6C34878D82A}">
                    <a16:rowId xmlns:a16="http://schemas.microsoft.com/office/drawing/2014/main" val="10006"/>
                  </a:ext>
                </a:extLst>
              </a:tr>
              <a:tr h="1002583">
                <a:tc>
                  <a:txBody>
                    <a:bodyPr/>
                    <a:lstStyle/>
                    <a:p>
                      <a:pPr marL="0" lvl="0" indent="0" algn="l" rtl="0">
                        <a:spcBef>
                          <a:spcPts val="0"/>
                        </a:spcBef>
                        <a:spcAft>
                          <a:spcPts val="0"/>
                        </a:spcAft>
                        <a:buNone/>
                      </a:pPr>
                      <a:r>
                        <a:rPr lang="en-GB" sz="2500"/>
                        <a:t>What is the warning?</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To leave at 12</a:t>
                      </a:r>
                      <a:endParaRPr sz="2500"/>
                    </a:p>
                  </a:txBody>
                  <a:tcPr marL="121900" marR="121900" marT="121900" marB="121900">
                    <a:solidFill>
                      <a:srgbClr val="D0E0E3"/>
                    </a:solidFill>
                  </a:tcPr>
                </a:tc>
                <a:tc>
                  <a:txBody>
                    <a:bodyPr/>
                    <a:lstStyle/>
                    <a:p>
                      <a:pPr marL="0" lvl="0" indent="0" algn="l" rtl="0">
                        <a:spcBef>
                          <a:spcPts val="0"/>
                        </a:spcBef>
                        <a:spcAft>
                          <a:spcPts val="0"/>
                        </a:spcAft>
                        <a:buNone/>
                      </a:pPr>
                      <a:r>
                        <a:rPr lang="en-GB" sz="2500"/>
                        <a:t>To leave at midnight</a:t>
                      </a:r>
                      <a:endParaRPr sz="2500"/>
                    </a:p>
                  </a:txBody>
                  <a:tcPr marL="121900" marR="121900" marT="121900" marB="121900">
                    <a:solidFill>
                      <a:srgbClr val="EAD1DC"/>
                    </a:solidFill>
                  </a:tcPr>
                </a:tc>
                <a:extLst>
                  <a:ext uri="{0D108BD9-81ED-4DB2-BD59-A6C34878D82A}">
                    <a16:rowId xmlns:a16="http://schemas.microsoft.com/office/drawing/2014/main" val="10007"/>
                  </a:ext>
                </a:extLst>
              </a:tr>
              <a:tr h="1002583">
                <a:tc>
                  <a:txBody>
                    <a:bodyPr/>
                    <a:lstStyle/>
                    <a:p>
                      <a:pPr marL="0" lvl="0" indent="0" algn="l" rtl="0">
                        <a:spcBef>
                          <a:spcPts val="0"/>
                        </a:spcBef>
                        <a:spcAft>
                          <a:spcPts val="0"/>
                        </a:spcAft>
                        <a:buNone/>
                      </a:pPr>
                      <a:r>
                        <a:rPr lang="en-GB" sz="2500"/>
                        <a:t>What is left behind?</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Glass slipper</a:t>
                      </a:r>
                      <a:endParaRPr sz="2500"/>
                    </a:p>
                  </a:txBody>
                  <a:tcPr marL="121900" marR="121900" marT="121900" marB="121900">
                    <a:solidFill>
                      <a:srgbClr val="D0E0E3"/>
                    </a:solidFill>
                  </a:tcPr>
                </a:tc>
                <a:tc>
                  <a:txBody>
                    <a:bodyPr/>
                    <a:lstStyle/>
                    <a:p>
                      <a:pPr marL="0" lvl="0" indent="0" algn="l" rtl="0">
                        <a:spcBef>
                          <a:spcPts val="0"/>
                        </a:spcBef>
                        <a:spcAft>
                          <a:spcPts val="0"/>
                        </a:spcAft>
                        <a:buNone/>
                      </a:pPr>
                      <a:r>
                        <a:rPr lang="en-GB" sz="2500"/>
                        <a:t>cheesecake</a:t>
                      </a:r>
                      <a:endParaRPr sz="2500"/>
                    </a:p>
                  </a:txBody>
                  <a:tcPr marL="121900" marR="121900" marT="121900" marB="121900">
                    <a:solidFill>
                      <a:srgbClr val="EAD1DC"/>
                    </a:solidFill>
                  </a:tcPr>
                </a:tc>
                <a:extLst>
                  <a:ext uri="{0D108BD9-81ED-4DB2-BD59-A6C34878D82A}">
                    <a16:rowId xmlns:a16="http://schemas.microsoft.com/office/drawing/2014/main" val="10008"/>
                  </a:ext>
                </a:extLst>
              </a:tr>
              <a:tr h="1381975">
                <a:tc>
                  <a:txBody>
                    <a:bodyPr/>
                    <a:lstStyle/>
                    <a:p>
                      <a:pPr marL="0" lvl="0" indent="0" algn="l" rtl="0">
                        <a:spcBef>
                          <a:spcPts val="0"/>
                        </a:spcBef>
                        <a:spcAft>
                          <a:spcPts val="0"/>
                        </a:spcAft>
                        <a:buNone/>
                      </a:pPr>
                      <a:r>
                        <a:rPr lang="en-GB" sz="2500"/>
                        <a:t>How does the wish come true?</a:t>
                      </a:r>
                      <a:endParaRPr sz="2500"/>
                    </a:p>
                  </a:txBody>
                  <a:tcPr marL="121900" marR="121900" marT="121900" marB="121900">
                    <a:solidFill>
                      <a:srgbClr val="FFF2CC"/>
                    </a:solidFill>
                  </a:tcPr>
                </a:tc>
                <a:tc>
                  <a:txBody>
                    <a:bodyPr/>
                    <a:lstStyle/>
                    <a:p>
                      <a:pPr marL="0" lvl="0" indent="0" algn="l" rtl="0">
                        <a:spcBef>
                          <a:spcPts val="0"/>
                        </a:spcBef>
                        <a:spcAft>
                          <a:spcPts val="0"/>
                        </a:spcAft>
                        <a:buNone/>
                      </a:pPr>
                      <a:r>
                        <a:rPr lang="en-GB" sz="2500"/>
                        <a:t>The fairy godmother uses magic to cast the spells and help</a:t>
                      </a:r>
                      <a:endParaRPr sz="2500"/>
                    </a:p>
                  </a:txBody>
                  <a:tcPr marL="121900" marR="121900" marT="121900" marB="121900">
                    <a:solidFill>
                      <a:srgbClr val="D0E0E3"/>
                    </a:solidFill>
                  </a:tcPr>
                </a:tc>
                <a:tc>
                  <a:txBody>
                    <a:bodyPr/>
                    <a:lstStyle/>
                    <a:p>
                      <a:pPr marL="0" lvl="0" indent="0" algn="l" rtl="0">
                        <a:spcBef>
                          <a:spcPts val="0"/>
                        </a:spcBef>
                        <a:spcAft>
                          <a:spcPts val="0"/>
                        </a:spcAft>
                        <a:buNone/>
                      </a:pPr>
                      <a:r>
                        <a:rPr lang="en-GB" sz="2500">
                          <a:solidFill>
                            <a:schemeClr val="dk1"/>
                          </a:solidFill>
                        </a:rPr>
                        <a:t>Polly Goodfellow uses magic to cast the spells and help</a:t>
                      </a:r>
                      <a:endParaRPr sz="2500">
                        <a:solidFill>
                          <a:schemeClr val="dk1"/>
                        </a:solidFill>
                      </a:endParaRPr>
                    </a:p>
                    <a:p>
                      <a:pPr marL="0" lvl="0" indent="0" algn="l" rtl="0">
                        <a:spcBef>
                          <a:spcPts val="0"/>
                        </a:spcBef>
                        <a:spcAft>
                          <a:spcPts val="0"/>
                        </a:spcAft>
                        <a:buNone/>
                      </a:pPr>
                      <a:endParaRPr sz="2500"/>
                    </a:p>
                  </a:txBody>
                  <a:tcPr marL="121900" marR="121900" marT="121900" marB="121900">
                    <a:solidFill>
                      <a:srgbClr val="EAD1DC"/>
                    </a:solid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234213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775"/>
        <p:cNvGrpSpPr/>
        <p:nvPr/>
      </p:nvGrpSpPr>
      <p:grpSpPr>
        <a:xfrm>
          <a:off x="0" y="0"/>
          <a:ext cx="0" cy="0"/>
          <a:chOff x="0" y="0"/>
          <a:chExt cx="0" cy="0"/>
        </a:xfrm>
      </p:grpSpPr>
      <p:graphicFrame>
        <p:nvGraphicFramePr>
          <p:cNvPr id="776" name="Google Shape;776;g8a74c5f8ee_0_266"/>
          <p:cNvGraphicFramePr/>
          <p:nvPr/>
        </p:nvGraphicFramePr>
        <p:xfrm>
          <a:off x="4805700" y="603634"/>
          <a:ext cx="6434667" cy="5701533"/>
        </p:xfrm>
        <a:graphic>
          <a:graphicData uri="http://schemas.openxmlformats.org/drawingml/2006/table">
            <a:tbl>
              <a:tblPr>
                <a:noFill/>
              </a:tblPr>
              <a:tblGrid>
                <a:gridCol w="3217333">
                  <a:extLst>
                    <a:ext uri="{9D8B030D-6E8A-4147-A177-3AD203B41FA5}">
                      <a16:colId xmlns:a16="http://schemas.microsoft.com/office/drawing/2014/main" val="20000"/>
                    </a:ext>
                  </a:extLst>
                </a:gridCol>
                <a:gridCol w="3217333">
                  <a:extLst>
                    <a:ext uri="{9D8B030D-6E8A-4147-A177-3AD203B41FA5}">
                      <a16:colId xmlns:a16="http://schemas.microsoft.com/office/drawing/2014/main" val="20001"/>
                    </a:ext>
                  </a:extLst>
                </a:gridCol>
              </a:tblGrid>
              <a:tr h="662533">
                <a:tc>
                  <a:txBody>
                    <a:bodyPr/>
                    <a:lstStyle/>
                    <a:p>
                      <a:pPr marL="0" lvl="0" indent="0" algn="l" rtl="0">
                        <a:spcBef>
                          <a:spcPts val="0"/>
                        </a:spcBef>
                        <a:spcAft>
                          <a:spcPts val="0"/>
                        </a:spcAft>
                        <a:buNone/>
                      </a:pPr>
                      <a:r>
                        <a:rPr lang="en-GB" sz="2500" b="1"/>
                        <a:t>My Story</a:t>
                      </a:r>
                      <a:endParaRPr sz="2500" b="1"/>
                    </a:p>
                  </a:txBody>
                  <a:tcPr marL="121900" marR="121900" marT="121900" marB="121900">
                    <a:solidFill>
                      <a:srgbClr val="FFF2CC"/>
                    </a:solidFill>
                  </a:tcPr>
                </a:tc>
                <a:tc>
                  <a:txBody>
                    <a:bodyPr/>
                    <a:lstStyle/>
                    <a:p>
                      <a:pPr marL="0" lvl="0" indent="0" algn="l" rtl="0">
                        <a:spcBef>
                          <a:spcPts val="0"/>
                        </a:spcBef>
                        <a:spcAft>
                          <a:spcPts val="0"/>
                        </a:spcAft>
                        <a:buNone/>
                      </a:pPr>
                      <a:endParaRPr sz="2500" b="1"/>
                    </a:p>
                  </a:txBody>
                  <a:tcPr marL="121900" marR="121900" marT="121900" marB="121900">
                    <a:solidFill>
                      <a:srgbClr val="D0E0E3"/>
                    </a:solidFill>
                  </a:tcPr>
                </a:tc>
                <a:extLst>
                  <a:ext uri="{0D108BD9-81ED-4DB2-BD59-A6C34878D82A}">
                    <a16:rowId xmlns:a16="http://schemas.microsoft.com/office/drawing/2014/main" val="10000"/>
                  </a:ext>
                </a:extLst>
              </a:tr>
              <a:tr h="623192">
                <a:tc>
                  <a:txBody>
                    <a:bodyPr/>
                    <a:lstStyle/>
                    <a:p>
                      <a:pPr marL="0" lvl="0" indent="0" algn="l" rtl="0">
                        <a:spcBef>
                          <a:spcPts val="0"/>
                        </a:spcBef>
                        <a:spcAft>
                          <a:spcPts val="0"/>
                        </a:spcAft>
                        <a:buNone/>
                      </a:pPr>
                      <a:r>
                        <a:rPr lang="en-GB" sz="2500"/>
                        <a:t>Good character</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1"/>
                  </a:ext>
                </a:extLst>
              </a:tr>
              <a:tr h="623192">
                <a:tc>
                  <a:txBody>
                    <a:bodyPr/>
                    <a:lstStyle/>
                    <a:p>
                      <a:pPr marL="0" lvl="0" indent="0" algn="l" rtl="0">
                        <a:spcBef>
                          <a:spcPts val="0"/>
                        </a:spcBef>
                        <a:spcAft>
                          <a:spcPts val="0"/>
                        </a:spcAft>
                        <a:buNone/>
                      </a:pPr>
                      <a:r>
                        <a:rPr lang="en-GB" sz="2500"/>
                        <a:t>Bad character</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2"/>
                  </a:ext>
                </a:extLst>
              </a:tr>
              <a:tr h="1002583">
                <a:tc>
                  <a:txBody>
                    <a:bodyPr/>
                    <a:lstStyle/>
                    <a:p>
                      <a:pPr marL="0" lvl="0" indent="0" algn="l" rtl="0">
                        <a:spcBef>
                          <a:spcPts val="0"/>
                        </a:spcBef>
                        <a:spcAft>
                          <a:spcPts val="0"/>
                        </a:spcAft>
                        <a:buNone/>
                      </a:pPr>
                      <a:r>
                        <a:rPr lang="en-GB" sz="2500"/>
                        <a:t>Jobs for the good character</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3"/>
                  </a:ext>
                </a:extLst>
              </a:tr>
              <a:tr h="623192">
                <a:tc>
                  <a:txBody>
                    <a:bodyPr/>
                    <a:lstStyle/>
                    <a:p>
                      <a:pPr marL="0" lvl="0" indent="0" algn="l" rtl="0">
                        <a:spcBef>
                          <a:spcPts val="0"/>
                        </a:spcBef>
                        <a:spcAft>
                          <a:spcPts val="0"/>
                        </a:spcAft>
                        <a:buNone/>
                      </a:pPr>
                      <a:r>
                        <a:rPr lang="en-GB" sz="2500"/>
                        <a:t>Invitation</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4"/>
                  </a:ext>
                </a:extLst>
              </a:tr>
              <a:tr h="1002583">
                <a:tc>
                  <a:txBody>
                    <a:bodyPr/>
                    <a:lstStyle/>
                    <a:p>
                      <a:pPr marL="0" lvl="0" indent="0" algn="l" rtl="0">
                        <a:spcBef>
                          <a:spcPts val="0"/>
                        </a:spcBef>
                        <a:spcAft>
                          <a:spcPts val="0"/>
                        </a:spcAft>
                        <a:buNone/>
                      </a:pPr>
                      <a:r>
                        <a:rPr lang="en-GB" sz="2500"/>
                        <a:t>Good characters wish</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5"/>
                  </a:ext>
                </a:extLst>
              </a:tr>
              <a:tr h="1002583">
                <a:tc>
                  <a:txBody>
                    <a:bodyPr/>
                    <a:lstStyle/>
                    <a:p>
                      <a:pPr marL="0" lvl="0" indent="0" algn="l" rtl="0">
                        <a:spcBef>
                          <a:spcPts val="0"/>
                        </a:spcBef>
                        <a:spcAft>
                          <a:spcPts val="0"/>
                        </a:spcAft>
                        <a:buNone/>
                      </a:pPr>
                      <a:r>
                        <a:rPr lang="en-GB" sz="2500"/>
                        <a:t>Who does the magic?</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6"/>
                  </a:ext>
                </a:extLst>
              </a:tr>
              <a:tr h="623192">
                <a:tc>
                  <a:txBody>
                    <a:bodyPr/>
                    <a:lstStyle/>
                    <a:p>
                      <a:pPr marL="0" lvl="0" indent="0" algn="l" rtl="0">
                        <a:spcBef>
                          <a:spcPts val="0"/>
                        </a:spcBef>
                        <a:spcAft>
                          <a:spcPts val="0"/>
                        </a:spcAft>
                        <a:buNone/>
                      </a:pPr>
                      <a:r>
                        <a:rPr lang="en-GB" sz="2500"/>
                        <a:t>What is the warning?</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7"/>
                  </a:ext>
                </a:extLst>
              </a:tr>
              <a:tr h="623192">
                <a:tc>
                  <a:txBody>
                    <a:bodyPr/>
                    <a:lstStyle/>
                    <a:p>
                      <a:pPr marL="0" lvl="0" indent="0" algn="l" rtl="0">
                        <a:spcBef>
                          <a:spcPts val="0"/>
                        </a:spcBef>
                        <a:spcAft>
                          <a:spcPts val="0"/>
                        </a:spcAft>
                        <a:buNone/>
                      </a:pPr>
                      <a:r>
                        <a:rPr lang="en-GB" sz="2500"/>
                        <a:t>What is left behind?</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8"/>
                  </a:ext>
                </a:extLst>
              </a:tr>
              <a:tr h="1002583">
                <a:tc>
                  <a:txBody>
                    <a:bodyPr/>
                    <a:lstStyle/>
                    <a:p>
                      <a:pPr marL="0" lvl="0" indent="0" algn="l" rtl="0">
                        <a:spcBef>
                          <a:spcPts val="0"/>
                        </a:spcBef>
                        <a:spcAft>
                          <a:spcPts val="0"/>
                        </a:spcAft>
                        <a:buNone/>
                      </a:pPr>
                      <a:r>
                        <a:rPr lang="en-GB" sz="2500"/>
                        <a:t>How does the wish come true?</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9"/>
                  </a:ext>
                </a:extLst>
              </a:tr>
            </a:tbl>
          </a:graphicData>
        </a:graphic>
      </p:graphicFrame>
      <p:sp>
        <p:nvSpPr>
          <p:cNvPr id="777" name="Google Shape;777;g8a74c5f8ee_0_266"/>
          <p:cNvSpPr txBox="1"/>
          <p:nvPr/>
        </p:nvSpPr>
        <p:spPr>
          <a:xfrm>
            <a:off x="313500" y="296100"/>
            <a:ext cx="3396400" cy="1271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Now add in your own ideas for a story that is similar. </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Remember to give it a title.</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3745914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781"/>
        <p:cNvGrpSpPr/>
        <p:nvPr/>
      </p:nvGrpSpPr>
      <p:grpSpPr>
        <a:xfrm>
          <a:off x="0" y="0"/>
          <a:ext cx="0" cy="0"/>
          <a:chOff x="0" y="0"/>
          <a:chExt cx="0" cy="0"/>
        </a:xfrm>
      </p:grpSpPr>
      <p:sp>
        <p:nvSpPr>
          <p:cNvPr id="782" name="Google Shape;782;g8a74c5f8ee_0_271"/>
          <p:cNvSpPr txBox="1"/>
          <p:nvPr/>
        </p:nvSpPr>
        <p:spPr>
          <a:xfrm>
            <a:off x="313967" y="377733"/>
            <a:ext cx="10098800" cy="1610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783" name="Google Shape;783;g8a74c5f8ee_0_271"/>
          <p:cNvSpPr txBox="1"/>
          <p:nvPr/>
        </p:nvSpPr>
        <p:spPr>
          <a:xfrm>
            <a:off x="209433" y="168633"/>
            <a:ext cx="11625200" cy="43908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Reread the story mountains on the next two slides to remind you of the story of Cinderella and the Story of Alex.</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On the third slide you can print out or copy the blank story mountain into your book.</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You need to plan a story mountain for the ideas you have just added into the table for your own new story.</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When this is completed tell your story to someone. Don’t write it. Tell it by saying it jot down anything you missed out on your story mountain.</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7428509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787"/>
        <p:cNvGrpSpPr/>
        <p:nvPr/>
      </p:nvGrpSpPr>
      <p:grpSpPr>
        <a:xfrm>
          <a:off x="0" y="0"/>
          <a:ext cx="0" cy="0"/>
          <a:chOff x="0" y="0"/>
          <a:chExt cx="0" cy="0"/>
        </a:xfrm>
      </p:grpSpPr>
      <p:sp>
        <p:nvSpPr>
          <p:cNvPr id="788" name="Google Shape;788;g8a74c5f8ee_0_276"/>
          <p:cNvSpPr txBox="1"/>
          <p:nvPr/>
        </p:nvSpPr>
        <p:spPr>
          <a:xfrm>
            <a:off x="206100" y="49280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Opening.</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 Cinderella lives in a house with her step mother and two step sisters. She is poor and treated badly.</a:t>
            </a:r>
            <a:endParaRPr sz="1867" kern="0">
              <a:solidFill>
                <a:srgbClr val="000000"/>
              </a:solidFill>
              <a:latin typeface="Arial"/>
              <a:cs typeface="Arial"/>
              <a:sym typeface="Arial"/>
            </a:endParaRPr>
          </a:p>
        </p:txBody>
      </p:sp>
      <p:sp>
        <p:nvSpPr>
          <p:cNvPr id="789" name="Google Shape;789;g8a74c5f8ee_0_276"/>
          <p:cNvSpPr txBox="1"/>
          <p:nvPr/>
        </p:nvSpPr>
        <p:spPr>
          <a:xfrm>
            <a:off x="1030533" y="22182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Build Up.</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There is a ball at the palace</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And cinderella wants to go but she doesn’t have any pretty clothes.</a:t>
            </a:r>
            <a:endParaRPr sz="1867" kern="0">
              <a:solidFill>
                <a:srgbClr val="000000"/>
              </a:solidFill>
              <a:latin typeface="Arial"/>
              <a:cs typeface="Arial"/>
              <a:sym typeface="Arial"/>
            </a:endParaRPr>
          </a:p>
        </p:txBody>
      </p:sp>
      <p:sp>
        <p:nvSpPr>
          <p:cNvPr id="790" name="Google Shape;790;g8a74c5f8ee_0_276"/>
          <p:cNvSpPr txBox="1"/>
          <p:nvPr/>
        </p:nvSpPr>
        <p:spPr>
          <a:xfrm>
            <a:off x="8145067" y="1918367"/>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Resolution.</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One of the magic glass slippers remains and the prince finds Cinderella when it fits to her foot.</a:t>
            </a:r>
            <a:endParaRPr sz="1867"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791" name="Google Shape;791;g8a74c5f8ee_0_276"/>
          <p:cNvSpPr txBox="1"/>
          <p:nvPr/>
        </p:nvSpPr>
        <p:spPr>
          <a:xfrm>
            <a:off x="8145067" y="4517600"/>
            <a:ext cx="3969200" cy="2228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Conclusion.</a:t>
            </a:r>
            <a:endParaRPr sz="1867" u="sng"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Cinderella marries the prince and goes to live in the palace where she doesn’t have to do chores and is no longer poor or badly treated.</a:t>
            </a:r>
            <a:endParaRPr sz="1867"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792" name="Google Shape;792;g8a74c5f8ee_0_276"/>
          <p:cNvSpPr txBox="1"/>
          <p:nvPr/>
        </p:nvSpPr>
        <p:spPr>
          <a:xfrm>
            <a:off x="4253333" y="100767"/>
            <a:ext cx="3222800" cy="21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Climax.</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Cinderella dances with the prince. As the clock struck 12 Cinderella’s fairy godmother’s magic wears off and she runs from the palace just in time.</a:t>
            </a:r>
            <a:endParaRPr sz="1867" kern="0">
              <a:solidFill>
                <a:srgbClr val="000000"/>
              </a:solidFill>
              <a:latin typeface="Arial"/>
              <a:cs typeface="Arial"/>
              <a:sym typeface="Arial"/>
            </a:endParaRPr>
          </a:p>
        </p:txBody>
      </p:sp>
      <p:sp>
        <p:nvSpPr>
          <p:cNvPr id="793" name="Google Shape;793;g8a74c5f8ee_0_276"/>
          <p:cNvSpPr txBox="1"/>
          <p:nvPr/>
        </p:nvSpPr>
        <p:spPr>
          <a:xfrm>
            <a:off x="112433" y="224867"/>
            <a:ext cx="3672400" cy="1218000"/>
          </a:xfrm>
          <a:prstGeom prst="rect">
            <a:avLst/>
          </a:prstGeom>
          <a:solidFill>
            <a:srgbClr val="F4CCCC"/>
          </a:solidFill>
          <a:ln>
            <a:noFill/>
          </a:ln>
        </p:spPr>
        <p:txBody>
          <a:bodyPr spcFirstLastPara="1" wrap="square" lIns="121900" tIns="121900" rIns="121900" bIns="121900" anchor="t" anchorCtr="0">
            <a:noAutofit/>
          </a:bodyPr>
          <a:lstStyle/>
          <a:p>
            <a:pPr defTabSz="1219170">
              <a:buClr>
                <a:srgbClr val="000000"/>
              </a:buClr>
            </a:pPr>
            <a:r>
              <a:rPr lang="en-GB" sz="1867" b="1" kern="0">
                <a:solidFill>
                  <a:srgbClr val="000000"/>
                </a:solidFill>
                <a:latin typeface="Arial"/>
                <a:cs typeface="Arial"/>
                <a:sym typeface="Arial"/>
              </a:rPr>
              <a:t>This shows a story mountain for the story of Cinderella.</a:t>
            </a:r>
            <a:endParaRPr sz="1867" b="1" kern="0">
              <a:solidFill>
                <a:srgbClr val="000000"/>
              </a:solidFill>
              <a:latin typeface="Arial"/>
              <a:cs typeface="Arial"/>
              <a:sym typeface="Arial"/>
            </a:endParaRPr>
          </a:p>
          <a:p>
            <a:pPr defTabSz="1219170">
              <a:buClr>
                <a:srgbClr val="000000"/>
              </a:buClr>
            </a:pPr>
            <a:endParaRPr sz="1867" b="1" kern="0">
              <a:solidFill>
                <a:srgbClr val="000000"/>
              </a:solidFill>
              <a:latin typeface="Arial"/>
              <a:cs typeface="Arial"/>
              <a:sym typeface="Arial"/>
            </a:endParaRPr>
          </a:p>
          <a:p>
            <a:pPr defTabSz="1219170">
              <a:buClr>
                <a:srgbClr val="000000"/>
              </a:buClr>
            </a:pPr>
            <a:endParaRPr sz="1867" b="1" kern="0">
              <a:solidFill>
                <a:srgbClr val="000000"/>
              </a:solidFill>
              <a:latin typeface="Arial"/>
              <a:cs typeface="Arial"/>
              <a:sym typeface="Arial"/>
            </a:endParaRPr>
          </a:p>
        </p:txBody>
      </p:sp>
    </p:spTree>
    <p:extLst>
      <p:ext uri="{BB962C8B-B14F-4D97-AF65-F5344CB8AC3E}">
        <p14:creationId xmlns:p14="http://schemas.microsoft.com/office/powerpoint/2010/main" val="42608620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97"/>
        <p:cNvGrpSpPr/>
        <p:nvPr/>
      </p:nvGrpSpPr>
      <p:grpSpPr>
        <a:xfrm>
          <a:off x="0" y="0"/>
          <a:ext cx="0" cy="0"/>
          <a:chOff x="0" y="0"/>
          <a:chExt cx="0" cy="0"/>
        </a:xfrm>
      </p:grpSpPr>
      <p:sp>
        <p:nvSpPr>
          <p:cNvPr id="798" name="Google Shape;798;g8a74c5f8ee_0_285"/>
          <p:cNvSpPr txBox="1"/>
          <p:nvPr/>
        </p:nvSpPr>
        <p:spPr>
          <a:xfrm>
            <a:off x="206100" y="49280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Opening.</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 Alex is treated badly at the restaurant by Russell and Manuel. He is just a poor kitchen hand.</a:t>
            </a:r>
            <a:endParaRPr sz="1867" kern="0">
              <a:solidFill>
                <a:srgbClr val="000000"/>
              </a:solidFill>
              <a:latin typeface="Arial"/>
              <a:cs typeface="Arial"/>
              <a:sym typeface="Arial"/>
            </a:endParaRPr>
          </a:p>
        </p:txBody>
      </p:sp>
      <p:sp>
        <p:nvSpPr>
          <p:cNvPr id="799" name="Google Shape;799;g8a74c5f8ee_0_285"/>
          <p:cNvSpPr txBox="1"/>
          <p:nvPr/>
        </p:nvSpPr>
        <p:spPr>
          <a:xfrm>
            <a:off x="1030533" y="22182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Build Up.</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Alex wants to enter the cake baking contest at the palace but he has no chef’s uniform to wear.</a:t>
            </a:r>
            <a:endParaRPr sz="1867" kern="0">
              <a:solidFill>
                <a:srgbClr val="000000"/>
              </a:solidFill>
              <a:latin typeface="Arial"/>
              <a:cs typeface="Arial"/>
              <a:sym typeface="Arial"/>
            </a:endParaRPr>
          </a:p>
        </p:txBody>
      </p:sp>
      <p:sp>
        <p:nvSpPr>
          <p:cNvPr id="800" name="Google Shape;800;g8a74c5f8ee_0_285"/>
          <p:cNvSpPr txBox="1"/>
          <p:nvPr/>
        </p:nvSpPr>
        <p:spPr>
          <a:xfrm>
            <a:off x="8145067" y="1918367"/>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Resolution.</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 princess finds Alex when his cheesecake is recognised and asks him to marry her and cook for her.</a:t>
            </a:r>
            <a:endParaRPr sz="1867" kern="0">
              <a:solidFill>
                <a:srgbClr val="000000"/>
              </a:solidFill>
              <a:latin typeface="Arial"/>
              <a:cs typeface="Arial"/>
              <a:sym typeface="Arial"/>
            </a:endParaRPr>
          </a:p>
        </p:txBody>
      </p:sp>
      <p:sp>
        <p:nvSpPr>
          <p:cNvPr id="801" name="Google Shape;801;g8a74c5f8ee_0_285"/>
          <p:cNvSpPr txBox="1"/>
          <p:nvPr/>
        </p:nvSpPr>
        <p:spPr>
          <a:xfrm>
            <a:off x="8145067" y="4517600"/>
            <a:ext cx="3969200" cy="2228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Conclusion.</a:t>
            </a:r>
            <a:endParaRPr sz="1867" u="sng"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.Alex says no because he is escaping Manuel and Russell to set up his own restaurant with Polly. Just what he wants to make him happy.</a:t>
            </a:r>
            <a:endParaRPr sz="1867"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802" name="Google Shape;802;g8a74c5f8ee_0_285"/>
          <p:cNvSpPr txBox="1"/>
          <p:nvPr/>
        </p:nvSpPr>
        <p:spPr>
          <a:xfrm>
            <a:off x="4253333" y="100767"/>
            <a:ext cx="3222800" cy="2228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Climax.</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Alex wins the contest but runs form the palace just in time before his chef’s smart clothes return to his poor ones as the magic wears off.</a:t>
            </a:r>
            <a:endParaRPr sz="1867" kern="0">
              <a:solidFill>
                <a:srgbClr val="000000"/>
              </a:solidFill>
              <a:latin typeface="Arial"/>
              <a:cs typeface="Arial"/>
              <a:sym typeface="Arial"/>
            </a:endParaRPr>
          </a:p>
        </p:txBody>
      </p:sp>
      <p:sp>
        <p:nvSpPr>
          <p:cNvPr id="803" name="Google Shape;803;g8a74c5f8ee_0_285"/>
          <p:cNvSpPr txBox="1"/>
          <p:nvPr/>
        </p:nvSpPr>
        <p:spPr>
          <a:xfrm>
            <a:off x="112433" y="224867"/>
            <a:ext cx="3672400" cy="1218000"/>
          </a:xfrm>
          <a:prstGeom prst="rect">
            <a:avLst/>
          </a:prstGeom>
          <a:solidFill>
            <a:srgbClr val="F4CCCC"/>
          </a:solidFill>
          <a:ln>
            <a:noFill/>
          </a:ln>
        </p:spPr>
        <p:txBody>
          <a:bodyPr spcFirstLastPara="1" wrap="square" lIns="121900" tIns="121900" rIns="121900" bIns="121900" anchor="t" anchorCtr="0">
            <a:noAutofit/>
          </a:bodyPr>
          <a:lstStyle/>
          <a:p>
            <a:pPr defTabSz="1219170">
              <a:buClr>
                <a:srgbClr val="000000"/>
              </a:buClr>
            </a:pPr>
            <a:r>
              <a:rPr lang="en-GB" sz="1867" b="1" kern="0">
                <a:solidFill>
                  <a:srgbClr val="000000"/>
                </a:solidFill>
                <a:latin typeface="Arial"/>
                <a:cs typeface="Arial"/>
                <a:sym typeface="Arial"/>
              </a:rPr>
              <a:t>This shows a story mountain for The Story of Alex.</a:t>
            </a:r>
            <a:endParaRPr sz="1867" b="1" kern="0">
              <a:solidFill>
                <a:srgbClr val="000000"/>
              </a:solidFill>
              <a:latin typeface="Arial"/>
              <a:cs typeface="Arial"/>
              <a:sym typeface="Arial"/>
            </a:endParaRPr>
          </a:p>
          <a:p>
            <a:pPr defTabSz="1219170">
              <a:buClr>
                <a:srgbClr val="000000"/>
              </a:buClr>
            </a:pPr>
            <a:endParaRPr sz="1867" b="1" kern="0">
              <a:solidFill>
                <a:srgbClr val="000000"/>
              </a:solidFill>
              <a:latin typeface="Arial"/>
              <a:cs typeface="Arial"/>
              <a:sym typeface="Arial"/>
            </a:endParaRPr>
          </a:p>
          <a:p>
            <a:pPr defTabSz="1219170">
              <a:buClr>
                <a:srgbClr val="000000"/>
              </a:buClr>
            </a:pPr>
            <a:endParaRPr sz="1867" b="1" kern="0">
              <a:solidFill>
                <a:srgbClr val="000000"/>
              </a:solidFill>
              <a:latin typeface="Arial"/>
              <a:cs typeface="Arial"/>
              <a:sym typeface="Arial"/>
            </a:endParaRPr>
          </a:p>
        </p:txBody>
      </p:sp>
    </p:spTree>
    <p:extLst>
      <p:ext uri="{BB962C8B-B14F-4D97-AF65-F5344CB8AC3E}">
        <p14:creationId xmlns:p14="http://schemas.microsoft.com/office/powerpoint/2010/main" val="41392757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07"/>
        <p:cNvGrpSpPr/>
        <p:nvPr/>
      </p:nvGrpSpPr>
      <p:grpSpPr>
        <a:xfrm>
          <a:off x="0" y="0"/>
          <a:ext cx="0" cy="0"/>
          <a:chOff x="0" y="0"/>
          <a:chExt cx="0" cy="0"/>
        </a:xfrm>
      </p:grpSpPr>
      <p:sp>
        <p:nvSpPr>
          <p:cNvPr id="808" name="Google Shape;808;g8a74c5f8ee_0_339"/>
          <p:cNvSpPr txBox="1"/>
          <p:nvPr/>
        </p:nvSpPr>
        <p:spPr>
          <a:xfrm>
            <a:off x="206100" y="49280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Opening.</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 </a:t>
            </a:r>
            <a:endParaRPr sz="1867" kern="0">
              <a:solidFill>
                <a:srgbClr val="000000"/>
              </a:solidFill>
              <a:latin typeface="Arial"/>
              <a:cs typeface="Arial"/>
              <a:sym typeface="Arial"/>
            </a:endParaRPr>
          </a:p>
        </p:txBody>
      </p:sp>
      <p:sp>
        <p:nvSpPr>
          <p:cNvPr id="809" name="Google Shape;809;g8a74c5f8ee_0_339"/>
          <p:cNvSpPr txBox="1"/>
          <p:nvPr/>
        </p:nvSpPr>
        <p:spPr>
          <a:xfrm>
            <a:off x="1030533" y="22182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Build Up.</a:t>
            </a:r>
            <a:endParaRPr sz="1867" u="sng"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810" name="Google Shape;810;g8a74c5f8ee_0_339"/>
          <p:cNvSpPr txBox="1"/>
          <p:nvPr/>
        </p:nvSpPr>
        <p:spPr>
          <a:xfrm>
            <a:off x="8145067" y="1918367"/>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Resolution.</a:t>
            </a:r>
            <a:endParaRPr sz="1867" u="sng"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811" name="Google Shape;811;g8a74c5f8ee_0_339"/>
          <p:cNvSpPr txBox="1"/>
          <p:nvPr/>
        </p:nvSpPr>
        <p:spPr>
          <a:xfrm>
            <a:off x="8145067" y="4517600"/>
            <a:ext cx="3969200" cy="2228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Conclusion.</a:t>
            </a:r>
            <a:endParaRPr sz="1867" u="sng"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a:t>
            </a:r>
            <a:endParaRPr sz="1867"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812" name="Google Shape;812;g8a74c5f8ee_0_339"/>
          <p:cNvSpPr txBox="1"/>
          <p:nvPr/>
        </p:nvSpPr>
        <p:spPr>
          <a:xfrm>
            <a:off x="4253333" y="100767"/>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Climax.</a:t>
            </a:r>
            <a:endParaRPr sz="1867" u="sng"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813" name="Google Shape;813;g8a74c5f8ee_0_339"/>
          <p:cNvSpPr txBox="1"/>
          <p:nvPr/>
        </p:nvSpPr>
        <p:spPr>
          <a:xfrm>
            <a:off x="112433" y="224867"/>
            <a:ext cx="3672400" cy="1218000"/>
          </a:xfrm>
          <a:prstGeom prst="rect">
            <a:avLst/>
          </a:prstGeom>
          <a:solidFill>
            <a:srgbClr val="F4CCCC"/>
          </a:solidFill>
          <a:ln>
            <a:noFill/>
          </a:ln>
        </p:spPr>
        <p:txBody>
          <a:bodyPr spcFirstLastPara="1" wrap="square" lIns="121900" tIns="121900" rIns="121900" bIns="121900" anchor="t" anchorCtr="0">
            <a:noAutofit/>
          </a:bodyPr>
          <a:lstStyle/>
          <a:p>
            <a:pPr defTabSz="1219170">
              <a:buClr>
                <a:srgbClr val="000000"/>
              </a:buClr>
            </a:pPr>
            <a:r>
              <a:rPr lang="en-GB" sz="1867" b="1" kern="0">
                <a:solidFill>
                  <a:srgbClr val="000000"/>
                </a:solidFill>
                <a:latin typeface="Arial"/>
                <a:cs typeface="Arial"/>
                <a:sym typeface="Arial"/>
              </a:rPr>
              <a:t>My Story Mountain.</a:t>
            </a:r>
            <a:endParaRPr sz="1867" b="1" kern="0">
              <a:solidFill>
                <a:srgbClr val="000000"/>
              </a:solidFill>
              <a:latin typeface="Arial"/>
              <a:cs typeface="Arial"/>
              <a:sym typeface="Arial"/>
            </a:endParaRPr>
          </a:p>
          <a:p>
            <a:pPr defTabSz="1219170">
              <a:buClr>
                <a:srgbClr val="000000"/>
              </a:buClr>
            </a:pPr>
            <a:endParaRPr sz="1867" b="1" kern="0">
              <a:solidFill>
                <a:srgbClr val="000000"/>
              </a:solidFill>
              <a:latin typeface="Arial"/>
              <a:cs typeface="Arial"/>
              <a:sym typeface="Arial"/>
            </a:endParaRPr>
          </a:p>
          <a:p>
            <a:pPr defTabSz="1219170">
              <a:buClr>
                <a:srgbClr val="000000"/>
              </a:buClr>
            </a:pPr>
            <a:endParaRPr sz="1867" b="1" kern="0">
              <a:solidFill>
                <a:srgbClr val="000000"/>
              </a:solidFill>
              <a:latin typeface="Arial"/>
              <a:cs typeface="Arial"/>
              <a:sym typeface="Arial"/>
            </a:endParaRPr>
          </a:p>
        </p:txBody>
      </p:sp>
    </p:spTree>
    <p:extLst>
      <p:ext uri="{BB962C8B-B14F-4D97-AF65-F5344CB8AC3E}">
        <p14:creationId xmlns:p14="http://schemas.microsoft.com/office/powerpoint/2010/main" val="7913535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817"/>
        <p:cNvGrpSpPr/>
        <p:nvPr/>
      </p:nvGrpSpPr>
      <p:grpSpPr>
        <a:xfrm>
          <a:off x="0" y="0"/>
          <a:ext cx="0" cy="0"/>
          <a:chOff x="0" y="0"/>
          <a:chExt cx="0" cy="0"/>
        </a:xfrm>
      </p:grpSpPr>
      <p:pic>
        <p:nvPicPr>
          <p:cNvPr id="818" name="Google Shape;818;g89b7cefb9b_0_526"/>
          <p:cNvPicPr preferRelativeResize="0"/>
          <p:nvPr/>
        </p:nvPicPr>
        <p:blipFill rotWithShape="1">
          <a:blip r:embed="rId3">
            <a:alphaModFix/>
          </a:blip>
          <a:srcRect/>
          <a:stretch/>
        </p:blipFill>
        <p:spPr>
          <a:xfrm>
            <a:off x="251267" y="284168"/>
            <a:ext cx="1756133" cy="1760633"/>
          </a:xfrm>
          <a:prstGeom prst="rect">
            <a:avLst/>
          </a:prstGeom>
          <a:noFill/>
          <a:ln>
            <a:noFill/>
          </a:ln>
        </p:spPr>
      </p:pic>
      <p:pic>
        <p:nvPicPr>
          <p:cNvPr id="819" name="Google Shape;819;g89b7cefb9b_0_526"/>
          <p:cNvPicPr preferRelativeResize="0"/>
          <p:nvPr/>
        </p:nvPicPr>
        <p:blipFill>
          <a:blip r:embed="rId4">
            <a:alphaModFix/>
          </a:blip>
          <a:stretch>
            <a:fillRect/>
          </a:stretch>
        </p:blipFill>
        <p:spPr>
          <a:xfrm>
            <a:off x="3332484" y="284167"/>
            <a:ext cx="5527033" cy="759967"/>
          </a:xfrm>
          <a:prstGeom prst="rect">
            <a:avLst/>
          </a:prstGeom>
          <a:noFill/>
          <a:ln>
            <a:noFill/>
          </a:ln>
        </p:spPr>
      </p:pic>
      <p:sp>
        <p:nvSpPr>
          <p:cNvPr id="820" name="Google Shape;820;g89b7cefb9b_0_526"/>
          <p:cNvSpPr txBox="1"/>
          <p:nvPr/>
        </p:nvSpPr>
        <p:spPr>
          <a:xfrm>
            <a:off x="367000" y="2154967"/>
            <a:ext cx="11458000" cy="4035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At the start of Year 3 in your reading diaries we gave you a list of the Year 3 and 4 spelling words. We also gave you a printed copy of them in your first home learning pack.</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These are the words that you should be able to spell by the end of Year 4. Some of you already know most of them and some of you knew almost half of them. We hope you have been practising them at home.</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The activities over the next two days are for you to see how you are getting on.</a:t>
            </a:r>
            <a:endParaRPr sz="2667" kern="0">
              <a:solidFill>
                <a:srgbClr val="000000"/>
              </a:solidFill>
              <a:latin typeface="Arial"/>
              <a:cs typeface="Arial"/>
              <a:sym typeface="Arial"/>
            </a:endParaRPr>
          </a:p>
        </p:txBody>
      </p:sp>
      <p:sp>
        <p:nvSpPr>
          <p:cNvPr id="821" name="Google Shape;821;g89b7cefb9b_0_526"/>
          <p:cNvSpPr txBox="1"/>
          <p:nvPr/>
        </p:nvSpPr>
        <p:spPr>
          <a:xfrm>
            <a:off x="2342200" y="1044133"/>
            <a:ext cx="9482800" cy="1000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b="1" u="sng" kern="0">
                <a:solidFill>
                  <a:srgbClr val="000000"/>
                </a:solidFill>
                <a:latin typeface="Arial"/>
                <a:cs typeface="Arial"/>
                <a:sym typeface="Arial"/>
              </a:rPr>
              <a:t>WALT use and spell the words from the Year 3 and 4 word list.</a:t>
            </a:r>
            <a:endParaRPr sz="1867" b="1" u="sng" kern="0">
              <a:solidFill>
                <a:srgbClr val="000000"/>
              </a:solidFill>
              <a:latin typeface="Arial"/>
              <a:cs typeface="Arial"/>
              <a:sym typeface="Arial"/>
            </a:endParaRPr>
          </a:p>
        </p:txBody>
      </p:sp>
    </p:spTree>
    <p:extLst>
      <p:ext uri="{BB962C8B-B14F-4D97-AF65-F5344CB8AC3E}">
        <p14:creationId xmlns:p14="http://schemas.microsoft.com/office/powerpoint/2010/main" val="4165767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825"/>
        <p:cNvGrpSpPr/>
        <p:nvPr/>
      </p:nvGrpSpPr>
      <p:grpSpPr>
        <a:xfrm>
          <a:off x="0" y="0"/>
          <a:ext cx="0" cy="0"/>
          <a:chOff x="0" y="0"/>
          <a:chExt cx="0" cy="0"/>
        </a:xfrm>
      </p:grpSpPr>
      <p:pic>
        <p:nvPicPr>
          <p:cNvPr id="826" name="Google Shape;826;g89b7cefb9b_0_533"/>
          <p:cNvPicPr preferRelativeResize="0"/>
          <p:nvPr/>
        </p:nvPicPr>
        <p:blipFill>
          <a:blip r:embed="rId3">
            <a:alphaModFix/>
          </a:blip>
          <a:stretch>
            <a:fillRect/>
          </a:stretch>
        </p:blipFill>
        <p:spPr>
          <a:xfrm>
            <a:off x="203200" y="2610584"/>
            <a:ext cx="5407867" cy="4099515"/>
          </a:xfrm>
          <a:prstGeom prst="rect">
            <a:avLst/>
          </a:prstGeom>
          <a:noFill/>
          <a:ln>
            <a:noFill/>
          </a:ln>
        </p:spPr>
      </p:pic>
      <p:pic>
        <p:nvPicPr>
          <p:cNvPr id="827" name="Google Shape;827;g89b7cefb9b_0_533"/>
          <p:cNvPicPr preferRelativeResize="0"/>
          <p:nvPr/>
        </p:nvPicPr>
        <p:blipFill>
          <a:blip r:embed="rId4">
            <a:alphaModFix/>
          </a:blip>
          <a:stretch>
            <a:fillRect/>
          </a:stretch>
        </p:blipFill>
        <p:spPr>
          <a:xfrm>
            <a:off x="5966501" y="2670400"/>
            <a:ext cx="5930767" cy="3979867"/>
          </a:xfrm>
          <a:prstGeom prst="rect">
            <a:avLst/>
          </a:prstGeom>
          <a:noFill/>
          <a:ln>
            <a:noFill/>
          </a:ln>
        </p:spPr>
      </p:pic>
      <p:sp>
        <p:nvSpPr>
          <p:cNvPr id="828" name="Google Shape;828;g89b7cefb9b_0_533"/>
          <p:cNvSpPr txBox="1"/>
          <p:nvPr/>
        </p:nvSpPr>
        <p:spPr>
          <a:xfrm>
            <a:off x="230367" y="210467"/>
            <a:ext cx="5248000" cy="1965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The incorrect spelling from your Year 3 and 4 list has been circled.</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Write down the correct spellings.</a:t>
            </a:r>
            <a:endParaRPr sz="2667" kern="0">
              <a:solidFill>
                <a:srgbClr val="000000"/>
              </a:solidFill>
              <a:latin typeface="Arial"/>
              <a:cs typeface="Arial"/>
              <a:sym typeface="Arial"/>
            </a:endParaRPr>
          </a:p>
        </p:txBody>
      </p:sp>
      <p:sp>
        <p:nvSpPr>
          <p:cNvPr id="829" name="Google Shape;829;g89b7cefb9b_0_533"/>
          <p:cNvSpPr txBox="1"/>
          <p:nvPr/>
        </p:nvSpPr>
        <p:spPr>
          <a:xfrm>
            <a:off x="6649267" y="309133"/>
            <a:ext cx="5248000" cy="1965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Find the incorrect spelling from your Year 3 and 4 list.</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Write down the correct spellings.</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7506852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33"/>
        <p:cNvGrpSpPr/>
        <p:nvPr/>
      </p:nvGrpSpPr>
      <p:grpSpPr>
        <a:xfrm>
          <a:off x="0" y="0"/>
          <a:ext cx="0" cy="0"/>
          <a:chOff x="0" y="0"/>
          <a:chExt cx="0" cy="0"/>
        </a:xfrm>
      </p:grpSpPr>
      <p:pic>
        <p:nvPicPr>
          <p:cNvPr id="834" name="Google Shape;834;g89b7cefb9b_0_540"/>
          <p:cNvPicPr preferRelativeResize="0"/>
          <p:nvPr/>
        </p:nvPicPr>
        <p:blipFill>
          <a:blip r:embed="rId3">
            <a:alphaModFix/>
          </a:blip>
          <a:stretch>
            <a:fillRect/>
          </a:stretch>
        </p:blipFill>
        <p:spPr>
          <a:xfrm>
            <a:off x="955900" y="946151"/>
            <a:ext cx="2489200" cy="4965700"/>
          </a:xfrm>
          <a:prstGeom prst="rect">
            <a:avLst/>
          </a:prstGeom>
          <a:noFill/>
          <a:ln>
            <a:noFill/>
          </a:ln>
        </p:spPr>
      </p:pic>
      <p:pic>
        <p:nvPicPr>
          <p:cNvPr id="835" name="Google Shape;835;g89b7cefb9b_0_540"/>
          <p:cNvPicPr preferRelativeResize="0"/>
          <p:nvPr/>
        </p:nvPicPr>
        <p:blipFill>
          <a:blip r:embed="rId4">
            <a:alphaModFix/>
          </a:blip>
          <a:stretch>
            <a:fillRect/>
          </a:stretch>
        </p:blipFill>
        <p:spPr>
          <a:xfrm>
            <a:off x="8708167" y="946151"/>
            <a:ext cx="2425700" cy="4851400"/>
          </a:xfrm>
          <a:prstGeom prst="rect">
            <a:avLst/>
          </a:prstGeom>
          <a:noFill/>
          <a:ln>
            <a:noFill/>
          </a:ln>
        </p:spPr>
      </p:pic>
      <p:sp>
        <p:nvSpPr>
          <p:cNvPr id="836" name="Google Shape;836;g89b7cefb9b_0_540"/>
          <p:cNvSpPr txBox="1"/>
          <p:nvPr/>
        </p:nvSpPr>
        <p:spPr>
          <a:xfrm>
            <a:off x="4579333" y="503233"/>
            <a:ext cx="3387200" cy="1338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3333" kern="0">
                <a:solidFill>
                  <a:srgbClr val="000000"/>
                </a:solidFill>
                <a:latin typeface="Arial"/>
                <a:cs typeface="Arial"/>
                <a:sym typeface="Arial"/>
              </a:rPr>
              <a:t>Here are your answers.</a:t>
            </a:r>
            <a:endParaRPr sz="3333" kern="0">
              <a:solidFill>
                <a:srgbClr val="000000"/>
              </a:solidFill>
              <a:latin typeface="Arial"/>
              <a:cs typeface="Arial"/>
              <a:sym typeface="Arial"/>
            </a:endParaRPr>
          </a:p>
        </p:txBody>
      </p:sp>
    </p:spTree>
    <p:extLst>
      <p:ext uri="{BB962C8B-B14F-4D97-AF65-F5344CB8AC3E}">
        <p14:creationId xmlns:p14="http://schemas.microsoft.com/office/powerpoint/2010/main" val="27157520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840"/>
        <p:cNvGrpSpPr/>
        <p:nvPr/>
      </p:nvGrpSpPr>
      <p:grpSpPr>
        <a:xfrm>
          <a:off x="0" y="0"/>
          <a:ext cx="0" cy="0"/>
          <a:chOff x="0" y="0"/>
          <a:chExt cx="0" cy="0"/>
        </a:xfrm>
      </p:grpSpPr>
      <p:sp>
        <p:nvSpPr>
          <p:cNvPr id="841" name="Google Shape;841;g89b7cefb9b_0_546"/>
          <p:cNvSpPr txBox="1"/>
          <p:nvPr/>
        </p:nvSpPr>
        <p:spPr>
          <a:xfrm>
            <a:off x="230367" y="210467"/>
            <a:ext cx="5248000" cy="1965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The incorrect spelling from your Year 3 and 4 list has been circled.</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Write down the correct spellings.</a:t>
            </a:r>
            <a:endParaRPr sz="2667" kern="0">
              <a:solidFill>
                <a:srgbClr val="000000"/>
              </a:solidFill>
              <a:latin typeface="Arial"/>
              <a:cs typeface="Arial"/>
              <a:sym typeface="Arial"/>
            </a:endParaRPr>
          </a:p>
        </p:txBody>
      </p:sp>
      <p:sp>
        <p:nvSpPr>
          <p:cNvPr id="842" name="Google Shape;842;g89b7cefb9b_0_546"/>
          <p:cNvSpPr txBox="1"/>
          <p:nvPr/>
        </p:nvSpPr>
        <p:spPr>
          <a:xfrm>
            <a:off x="6096000" y="330033"/>
            <a:ext cx="5248000" cy="1965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Find the incorrect spelling from your Year 3 and 4 list.</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Write down the correct spellings.</a:t>
            </a:r>
            <a:endParaRPr sz="2667" kern="0">
              <a:solidFill>
                <a:srgbClr val="000000"/>
              </a:solidFill>
              <a:latin typeface="Arial"/>
              <a:cs typeface="Arial"/>
              <a:sym typeface="Arial"/>
            </a:endParaRPr>
          </a:p>
        </p:txBody>
      </p:sp>
      <p:pic>
        <p:nvPicPr>
          <p:cNvPr id="843" name="Google Shape;843;g89b7cefb9b_0_546"/>
          <p:cNvPicPr preferRelativeResize="0"/>
          <p:nvPr/>
        </p:nvPicPr>
        <p:blipFill>
          <a:blip r:embed="rId3">
            <a:alphaModFix/>
          </a:blip>
          <a:stretch>
            <a:fillRect/>
          </a:stretch>
        </p:blipFill>
        <p:spPr>
          <a:xfrm>
            <a:off x="203201" y="2498834"/>
            <a:ext cx="5571735" cy="4155967"/>
          </a:xfrm>
          <a:prstGeom prst="rect">
            <a:avLst/>
          </a:prstGeom>
          <a:noFill/>
          <a:ln>
            <a:noFill/>
          </a:ln>
        </p:spPr>
      </p:pic>
      <p:pic>
        <p:nvPicPr>
          <p:cNvPr id="844" name="Google Shape;844;g89b7cefb9b_0_546"/>
          <p:cNvPicPr preferRelativeResize="0"/>
          <p:nvPr/>
        </p:nvPicPr>
        <p:blipFill>
          <a:blip r:embed="rId4">
            <a:alphaModFix/>
          </a:blip>
          <a:stretch>
            <a:fillRect/>
          </a:stretch>
        </p:blipFill>
        <p:spPr>
          <a:xfrm>
            <a:off x="5978136" y="2498834"/>
            <a:ext cx="6008081" cy="4155967"/>
          </a:xfrm>
          <a:prstGeom prst="rect">
            <a:avLst/>
          </a:prstGeom>
          <a:noFill/>
          <a:ln>
            <a:noFill/>
          </a:ln>
        </p:spPr>
      </p:pic>
    </p:spTree>
    <p:extLst>
      <p:ext uri="{BB962C8B-B14F-4D97-AF65-F5344CB8AC3E}">
        <p14:creationId xmlns:p14="http://schemas.microsoft.com/office/powerpoint/2010/main" val="7511212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48"/>
        <p:cNvGrpSpPr/>
        <p:nvPr/>
      </p:nvGrpSpPr>
      <p:grpSpPr>
        <a:xfrm>
          <a:off x="0" y="0"/>
          <a:ext cx="0" cy="0"/>
          <a:chOff x="0" y="0"/>
          <a:chExt cx="0" cy="0"/>
        </a:xfrm>
      </p:grpSpPr>
      <p:sp>
        <p:nvSpPr>
          <p:cNvPr id="849" name="Google Shape;849;g89b7cefb9b_0_553"/>
          <p:cNvSpPr txBox="1"/>
          <p:nvPr/>
        </p:nvSpPr>
        <p:spPr>
          <a:xfrm>
            <a:off x="4579333" y="503233"/>
            <a:ext cx="3387200" cy="1338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3333" kern="0">
                <a:solidFill>
                  <a:srgbClr val="000000"/>
                </a:solidFill>
                <a:latin typeface="Arial"/>
                <a:cs typeface="Arial"/>
                <a:sym typeface="Arial"/>
              </a:rPr>
              <a:t>Here are your answers.</a:t>
            </a:r>
            <a:endParaRPr sz="3333" kern="0">
              <a:solidFill>
                <a:srgbClr val="000000"/>
              </a:solidFill>
              <a:latin typeface="Arial"/>
              <a:cs typeface="Arial"/>
              <a:sym typeface="Arial"/>
            </a:endParaRPr>
          </a:p>
        </p:txBody>
      </p:sp>
      <p:pic>
        <p:nvPicPr>
          <p:cNvPr id="850" name="Google Shape;850;g89b7cefb9b_0_553"/>
          <p:cNvPicPr preferRelativeResize="0"/>
          <p:nvPr/>
        </p:nvPicPr>
        <p:blipFill>
          <a:blip r:embed="rId3">
            <a:alphaModFix/>
          </a:blip>
          <a:stretch>
            <a:fillRect/>
          </a:stretch>
        </p:blipFill>
        <p:spPr>
          <a:xfrm>
            <a:off x="725933" y="503233"/>
            <a:ext cx="2661600" cy="5449267"/>
          </a:xfrm>
          <a:prstGeom prst="rect">
            <a:avLst/>
          </a:prstGeom>
          <a:noFill/>
          <a:ln>
            <a:noFill/>
          </a:ln>
        </p:spPr>
      </p:pic>
      <p:pic>
        <p:nvPicPr>
          <p:cNvPr id="851" name="Google Shape;851;g89b7cefb9b_0_553"/>
          <p:cNvPicPr preferRelativeResize="0"/>
          <p:nvPr/>
        </p:nvPicPr>
        <p:blipFill>
          <a:blip r:embed="rId4">
            <a:alphaModFix/>
          </a:blip>
          <a:stretch>
            <a:fillRect/>
          </a:stretch>
        </p:blipFill>
        <p:spPr>
          <a:xfrm>
            <a:off x="8784467" y="503234"/>
            <a:ext cx="2661600" cy="5614127"/>
          </a:xfrm>
          <a:prstGeom prst="rect">
            <a:avLst/>
          </a:prstGeom>
          <a:noFill/>
          <a:ln>
            <a:noFill/>
          </a:ln>
        </p:spPr>
      </p:pic>
    </p:spTree>
    <p:extLst>
      <p:ext uri="{BB962C8B-B14F-4D97-AF65-F5344CB8AC3E}">
        <p14:creationId xmlns:p14="http://schemas.microsoft.com/office/powerpoint/2010/main" val="10186640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855"/>
        <p:cNvGrpSpPr/>
        <p:nvPr/>
      </p:nvGrpSpPr>
      <p:grpSpPr>
        <a:xfrm>
          <a:off x="0" y="0"/>
          <a:ext cx="0" cy="0"/>
          <a:chOff x="0" y="0"/>
          <a:chExt cx="0" cy="0"/>
        </a:xfrm>
      </p:grpSpPr>
      <p:sp>
        <p:nvSpPr>
          <p:cNvPr id="856" name="Google Shape;856;g89b7cefb9b_0_559"/>
          <p:cNvSpPr txBox="1"/>
          <p:nvPr/>
        </p:nvSpPr>
        <p:spPr>
          <a:xfrm>
            <a:off x="230367" y="210467"/>
            <a:ext cx="5248000" cy="1965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The incorrect spelling from your Year 3 and 4 list has been circled.</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Write down the correct spellings.</a:t>
            </a:r>
            <a:endParaRPr sz="2667" kern="0">
              <a:solidFill>
                <a:srgbClr val="000000"/>
              </a:solidFill>
              <a:latin typeface="Arial"/>
              <a:cs typeface="Arial"/>
              <a:sym typeface="Arial"/>
            </a:endParaRPr>
          </a:p>
        </p:txBody>
      </p:sp>
      <p:sp>
        <p:nvSpPr>
          <p:cNvPr id="857" name="Google Shape;857;g89b7cefb9b_0_559"/>
          <p:cNvSpPr txBox="1"/>
          <p:nvPr/>
        </p:nvSpPr>
        <p:spPr>
          <a:xfrm>
            <a:off x="6248367" y="210467"/>
            <a:ext cx="5248000" cy="1965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Find the incorrect spelling from your Year 3 and 4 list.</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Write down the correct spellings.</a:t>
            </a:r>
            <a:endParaRPr sz="2667" kern="0">
              <a:solidFill>
                <a:srgbClr val="000000"/>
              </a:solidFill>
              <a:latin typeface="Arial"/>
              <a:cs typeface="Arial"/>
              <a:sym typeface="Arial"/>
            </a:endParaRPr>
          </a:p>
        </p:txBody>
      </p:sp>
      <p:pic>
        <p:nvPicPr>
          <p:cNvPr id="858" name="Google Shape;858;g89b7cefb9b_0_559"/>
          <p:cNvPicPr preferRelativeResize="0"/>
          <p:nvPr/>
        </p:nvPicPr>
        <p:blipFill>
          <a:blip r:embed="rId3">
            <a:alphaModFix/>
          </a:blip>
          <a:stretch>
            <a:fillRect/>
          </a:stretch>
        </p:blipFill>
        <p:spPr>
          <a:xfrm>
            <a:off x="203201" y="2379267"/>
            <a:ext cx="5300729" cy="4275533"/>
          </a:xfrm>
          <a:prstGeom prst="rect">
            <a:avLst/>
          </a:prstGeom>
          <a:noFill/>
          <a:ln>
            <a:noFill/>
          </a:ln>
        </p:spPr>
      </p:pic>
      <p:pic>
        <p:nvPicPr>
          <p:cNvPr id="859" name="Google Shape;859;g89b7cefb9b_0_559"/>
          <p:cNvPicPr preferRelativeResize="0"/>
          <p:nvPr/>
        </p:nvPicPr>
        <p:blipFill>
          <a:blip r:embed="rId4">
            <a:alphaModFix/>
          </a:blip>
          <a:stretch>
            <a:fillRect/>
          </a:stretch>
        </p:blipFill>
        <p:spPr>
          <a:xfrm>
            <a:off x="6095997" y="2439051"/>
            <a:ext cx="5552737" cy="4155967"/>
          </a:xfrm>
          <a:prstGeom prst="rect">
            <a:avLst/>
          </a:prstGeom>
          <a:noFill/>
          <a:ln>
            <a:noFill/>
          </a:ln>
        </p:spPr>
      </p:pic>
    </p:spTree>
    <p:extLst>
      <p:ext uri="{BB962C8B-B14F-4D97-AF65-F5344CB8AC3E}">
        <p14:creationId xmlns:p14="http://schemas.microsoft.com/office/powerpoint/2010/main" val="2990708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63"/>
        <p:cNvGrpSpPr/>
        <p:nvPr/>
      </p:nvGrpSpPr>
      <p:grpSpPr>
        <a:xfrm>
          <a:off x="0" y="0"/>
          <a:ext cx="0" cy="0"/>
          <a:chOff x="0" y="0"/>
          <a:chExt cx="0" cy="0"/>
        </a:xfrm>
      </p:grpSpPr>
      <p:sp>
        <p:nvSpPr>
          <p:cNvPr id="864" name="Google Shape;864;g89b7cefb9b_0_566"/>
          <p:cNvSpPr txBox="1"/>
          <p:nvPr/>
        </p:nvSpPr>
        <p:spPr>
          <a:xfrm>
            <a:off x="4579333" y="503233"/>
            <a:ext cx="3387200" cy="1338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3333" kern="0">
                <a:solidFill>
                  <a:srgbClr val="000000"/>
                </a:solidFill>
                <a:latin typeface="Arial"/>
                <a:cs typeface="Arial"/>
                <a:sym typeface="Arial"/>
              </a:rPr>
              <a:t>Here are your answers.</a:t>
            </a:r>
            <a:endParaRPr sz="3333" kern="0">
              <a:solidFill>
                <a:srgbClr val="000000"/>
              </a:solidFill>
              <a:latin typeface="Arial"/>
              <a:cs typeface="Arial"/>
              <a:sym typeface="Arial"/>
            </a:endParaRPr>
          </a:p>
        </p:txBody>
      </p:sp>
      <p:pic>
        <p:nvPicPr>
          <p:cNvPr id="865" name="Google Shape;865;g89b7cefb9b_0_566"/>
          <p:cNvPicPr preferRelativeResize="0"/>
          <p:nvPr/>
        </p:nvPicPr>
        <p:blipFill>
          <a:blip r:embed="rId3">
            <a:alphaModFix/>
          </a:blip>
          <a:stretch>
            <a:fillRect/>
          </a:stretch>
        </p:blipFill>
        <p:spPr>
          <a:xfrm>
            <a:off x="1018667" y="401684"/>
            <a:ext cx="2948899" cy="6054633"/>
          </a:xfrm>
          <a:prstGeom prst="rect">
            <a:avLst/>
          </a:prstGeom>
          <a:noFill/>
          <a:ln>
            <a:noFill/>
          </a:ln>
        </p:spPr>
      </p:pic>
      <p:pic>
        <p:nvPicPr>
          <p:cNvPr id="866" name="Google Shape;866;g89b7cefb9b_0_566"/>
          <p:cNvPicPr preferRelativeResize="0"/>
          <p:nvPr/>
        </p:nvPicPr>
        <p:blipFill>
          <a:blip r:embed="rId4">
            <a:alphaModFix/>
          </a:blip>
          <a:stretch>
            <a:fillRect/>
          </a:stretch>
        </p:blipFill>
        <p:spPr>
          <a:xfrm>
            <a:off x="8485335" y="503234"/>
            <a:ext cx="2780999" cy="5754333"/>
          </a:xfrm>
          <a:prstGeom prst="rect">
            <a:avLst/>
          </a:prstGeom>
          <a:noFill/>
          <a:ln>
            <a:noFill/>
          </a:ln>
        </p:spPr>
      </p:pic>
    </p:spTree>
    <p:extLst>
      <p:ext uri="{BB962C8B-B14F-4D97-AF65-F5344CB8AC3E}">
        <p14:creationId xmlns:p14="http://schemas.microsoft.com/office/powerpoint/2010/main" val="30830025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870"/>
        <p:cNvGrpSpPr/>
        <p:nvPr/>
      </p:nvGrpSpPr>
      <p:grpSpPr>
        <a:xfrm>
          <a:off x="0" y="0"/>
          <a:ext cx="0" cy="0"/>
          <a:chOff x="0" y="0"/>
          <a:chExt cx="0" cy="0"/>
        </a:xfrm>
      </p:grpSpPr>
      <p:sp>
        <p:nvSpPr>
          <p:cNvPr id="871" name="Google Shape;871;p29"/>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872" name="Google Shape;872;p29"/>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873" name="Google Shape;873;p29"/>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20722270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77"/>
        <p:cNvGrpSpPr/>
        <p:nvPr/>
      </p:nvGrpSpPr>
      <p:grpSpPr>
        <a:xfrm>
          <a:off x="0" y="0"/>
          <a:ext cx="0" cy="0"/>
          <a:chOff x="0" y="0"/>
          <a:chExt cx="0" cy="0"/>
        </a:xfrm>
      </p:grpSpPr>
      <p:sp>
        <p:nvSpPr>
          <p:cNvPr id="878" name="Google Shape;878;g89e57cb40d_0_58"/>
          <p:cNvSpPr txBox="1"/>
          <p:nvPr/>
        </p:nvSpPr>
        <p:spPr>
          <a:xfrm>
            <a:off x="251267" y="335900"/>
            <a:ext cx="7715200" cy="175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Yesterday you were reflecting on your memories of Year 3. Today we would like you to think about moving on to Year 4. What will you tell your new teacher?</a:t>
            </a:r>
            <a:endParaRPr sz="2667" kern="0">
              <a:solidFill>
                <a:srgbClr val="000000"/>
              </a:solidFill>
              <a:latin typeface="Arial"/>
              <a:cs typeface="Arial"/>
              <a:sym typeface="Arial"/>
            </a:endParaRPr>
          </a:p>
        </p:txBody>
      </p:sp>
      <p:sp>
        <p:nvSpPr>
          <p:cNvPr id="879" name="Google Shape;879;g89e57cb40d_0_58"/>
          <p:cNvSpPr txBox="1"/>
          <p:nvPr/>
        </p:nvSpPr>
        <p:spPr>
          <a:xfrm>
            <a:off x="3073900" y="5374867"/>
            <a:ext cx="8928000" cy="131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Print out the next slide and add your ideas or you could draw a different bird with outstretched wings and put your ideas around it.</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You might include any worries from your work on Monday afternoon if they are still worries because your new teacher could talk about them with you.</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7372939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83"/>
        <p:cNvGrpSpPr/>
        <p:nvPr/>
      </p:nvGrpSpPr>
      <p:grpSpPr>
        <a:xfrm>
          <a:off x="0" y="0"/>
          <a:ext cx="0" cy="0"/>
          <a:chOff x="0" y="0"/>
          <a:chExt cx="0" cy="0"/>
        </a:xfrm>
      </p:grpSpPr>
      <p:sp>
        <p:nvSpPr>
          <p:cNvPr id="884" name="Google Shape;884;g89e57cb40d_0_63"/>
          <p:cNvSpPr txBox="1"/>
          <p:nvPr/>
        </p:nvSpPr>
        <p:spPr>
          <a:xfrm>
            <a:off x="418500" y="136567"/>
            <a:ext cx="5164400" cy="1109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Spreading my wings from Year 3 to Year 4</a:t>
            </a:r>
            <a:endParaRPr sz="2667" kern="0">
              <a:solidFill>
                <a:srgbClr val="000000"/>
              </a:solidFill>
              <a:latin typeface="Arial"/>
              <a:cs typeface="Arial"/>
              <a:sym typeface="Arial"/>
            </a:endParaRPr>
          </a:p>
        </p:txBody>
      </p:sp>
      <p:sp>
        <p:nvSpPr>
          <p:cNvPr id="885" name="Google Shape;885;g89e57cb40d_0_63"/>
          <p:cNvSpPr txBox="1"/>
          <p:nvPr/>
        </p:nvSpPr>
        <p:spPr>
          <a:xfrm>
            <a:off x="125800" y="1442600"/>
            <a:ext cx="2718000" cy="1986400"/>
          </a:xfrm>
          <a:prstGeom prst="rect">
            <a:avLst/>
          </a:prstGeom>
          <a:solidFill>
            <a:srgbClr val="CFE2F3"/>
          </a:solid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I enjoy…</a:t>
            </a:r>
            <a:endParaRPr sz="2400"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886" name="Google Shape;886;g89e57cb40d_0_63"/>
          <p:cNvSpPr txBox="1"/>
          <p:nvPr/>
        </p:nvSpPr>
        <p:spPr>
          <a:xfrm>
            <a:off x="5269300" y="5201733"/>
            <a:ext cx="4202800" cy="1421600"/>
          </a:xfrm>
          <a:prstGeom prst="rect">
            <a:avLst/>
          </a:prstGeom>
          <a:solidFill>
            <a:srgbClr val="CFE2F3"/>
          </a:solid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I am looking forward to...</a:t>
            </a:r>
            <a:endParaRPr sz="2400" kern="0">
              <a:solidFill>
                <a:srgbClr val="000000"/>
              </a:solidFill>
              <a:latin typeface="Arial"/>
              <a:cs typeface="Arial"/>
              <a:sym typeface="Arial"/>
            </a:endParaRPr>
          </a:p>
        </p:txBody>
      </p:sp>
      <p:sp>
        <p:nvSpPr>
          <p:cNvPr id="887" name="Google Shape;887;g89e57cb40d_0_63"/>
          <p:cNvSpPr txBox="1"/>
          <p:nvPr/>
        </p:nvSpPr>
        <p:spPr>
          <a:xfrm>
            <a:off x="230367" y="5201733"/>
            <a:ext cx="4202800" cy="1421600"/>
          </a:xfrm>
          <a:prstGeom prst="rect">
            <a:avLst/>
          </a:prstGeom>
          <a:solidFill>
            <a:srgbClr val="CFE2F3"/>
          </a:solid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I’m good at...</a:t>
            </a:r>
            <a:endParaRPr sz="2400" kern="0">
              <a:solidFill>
                <a:srgbClr val="000000"/>
              </a:solidFill>
              <a:latin typeface="Arial"/>
              <a:cs typeface="Arial"/>
              <a:sym typeface="Arial"/>
            </a:endParaRPr>
          </a:p>
        </p:txBody>
      </p:sp>
      <p:sp>
        <p:nvSpPr>
          <p:cNvPr id="888" name="Google Shape;888;g89e57cb40d_0_63"/>
          <p:cNvSpPr txBox="1"/>
          <p:nvPr/>
        </p:nvSpPr>
        <p:spPr>
          <a:xfrm>
            <a:off x="6377467" y="189367"/>
            <a:ext cx="5311600" cy="1253200"/>
          </a:xfrm>
          <a:prstGeom prst="rect">
            <a:avLst/>
          </a:prstGeom>
          <a:solidFill>
            <a:srgbClr val="C9DAF8"/>
          </a:solid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I am worried about...</a:t>
            </a:r>
            <a:endParaRPr sz="2400" kern="0">
              <a:solidFill>
                <a:srgbClr val="000000"/>
              </a:solidFill>
              <a:latin typeface="Arial"/>
              <a:cs typeface="Arial"/>
              <a:sym typeface="Arial"/>
            </a:endParaRPr>
          </a:p>
        </p:txBody>
      </p:sp>
      <p:sp>
        <p:nvSpPr>
          <p:cNvPr id="889" name="Google Shape;889;g89e57cb40d_0_63"/>
          <p:cNvSpPr txBox="1"/>
          <p:nvPr/>
        </p:nvSpPr>
        <p:spPr>
          <a:xfrm>
            <a:off x="8867467" y="2671733"/>
            <a:ext cx="2990000" cy="1986400"/>
          </a:xfrm>
          <a:prstGeom prst="rect">
            <a:avLst/>
          </a:prstGeom>
          <a:solidFill>
            <a:srgbClr val="C9DAF8"/>
          </a:solid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I want to get better at...</a:t>
            </a: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24504227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893"/>
        <p:cNvGrpSpPr/>
        <p:nvPr/>
      </p:nvGrpSpPr>
      <p:grpSpPr>
        <a:xfrm>
          <a:off x="0" y="0"/>
          <a:ext cx="0" cy="0"/>
          <a:chOff x="0" y="0"/>
          <a:chExt cx="0" cy="0"/>
        </a:xfrm>
      </p:grpSpPr>
      <p:sp>
        <p:nvSpPr>
          <p:cNvPr id="894" name="Google Shape;894;p56"/>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Did you work hard with your learning today?</a:t>
            </a:r>
            <a:endParaRPr/>
          </a:p>
          <a:p>
            <a:r>
              <a:rPr lang="en-GB"/>
              <a:t>See you in the morning.</a:t>
            </a:r>
            <a:endParaRPr/>
          </a:p>
        </p:txBody>
      </p:sp>
    </p:spTree>
    <p:extLst>
      <p:ext uri="{BB962C8B-B14F-4D97-AF65-F5344CB8AC3E}">
        <p14:creationId xmlns:p14="http://schemas.microsoft.com/office/powerpoint/2010/main" val="23367030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1223</Words>
  <Application>Microsoft Office PowerPoint</Application>
  <PresentationFormat>Widescreen</PresentationFormat>
  <Paragraphs>212</Paragraphs>
  <Slides>25</Slides>
  <Notes>25</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25</vt:i4>
      </vt:variant>
    </vt:vector>
  </HeadingPairs>
  <TitlesOfParts>
    <vt:vector size="32" baseType="lpstr">
      <vt:lpstr>Arial</vt:lpstr>
      <vt:lpstr>Calibri</vt:lpstr>
      <vt:lpstr>Calibri Light</vt:lpstr>
      <vt:lpstr>Comic Sans MS</vt:lpstr>
      <vt:lpstr>Office Theme</vt:lpstr>
      <vt:lpstr>Simple Light</vt:lpstr>
      <vt:lpstr>1_Simple Light</vt:lpstr>
      <vt:lpstr>Thursday 16th July   Is your head ready to calculate?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Did you work hard with your learning today? See you in the morning.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13th July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4</cp:revision>
  <dcterms:created xsi:type="dcterms:W3CDTF">2020-07-03T13:12:18Z</dcterms:created>
  <dcterms:modified xsi:type="dcterms:W3CDTF">2020-07-03T13:15:53Z</dcterms:modified>
</cp:coreProperties>
</file>