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300" r:id="rId3"/>
    <p:sldId id="301" r:id="rId4"/>
    <p:sldId id="302" r:id="rId5"/>
    <p:sldId id="259" r:id="rId6"/>
    <p:sldId id="299" r:id="rId7"/>
    <p:sldId id="321" r:id="rId8"/>
    <p:sldId id="292" r:id="rId9"/>
    <p:sldId id="320" r:id="rId10"/>
    <p:sldId id="322" r:id="rId11"/>
    <p:sldId id="309" r:id="rId12"/>
    <p:sldId id="334" r:id="rId13"/>
    <p:sldId id="342" r:id="rId14"/>
    <p:sldId id="294" r:id="rId15"/>
    <p:sldId id="323" r:id="rId16"/>
    <p:sldId id="324" r:id="rId17"/>
    <p:sldId id="335" r:id="rId18"/>
    <p:sldId id="341" r:id="rId19"/>
    <p:sldId id="325" r:id="rId20"/>
    <p:sldId id="326" r:id="rId21"/>
    <p:sldId id="327" r:id="rId22"/>
    <p:sldId id="336" r:id="rId23"/>
    <p:sldId id="340" r:id="rId24"/>
    <p:sldId id="328" r:id="rId25"/>
    <p:sldId id="329" r:id="rId26"/>
    <p:sldId id="330" r:id="rId27"/>
    <p:sldId id="337" r:id="rId28"/>
    <p:sldId id="339" r:id="rId29"/>
    <p:sldId id="331" r:id="rId30"/>
    <p:sldId id="332" r:id="rId31"/>
    <p:sldId id="333" r:id="rId32"/>
    <p:sldId id="338" r:id="rId33"/>
    <p:sldId id="311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73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163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967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1149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1245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064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2098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397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0455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419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301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8bvbyWFZ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cS8bvbyWFZ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9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96982" y="5985046"/>
            <a:ext cx="95322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I have kept the activity ideas on the slide for reading tricky words and w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e will continue to do dictation sentences for children to practise writing their tricky words.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4431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For the next few weeks we are going to be focussing on: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Initial Consonant Blends</a:t>
            </a:r>
          </a:p>
          <a:p>
            <a:pPr lvl="0" algn="ctr"/>
            <a:r>
              <a:rPr lang="en-GB" sz="1800" i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(Here is a link to explain/model consonant blends: </a:t>
            </a: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www.youtube.com/watch?v=cS8bvbyWFZ4</a:t>
            </a:r>
            <a:r>
              <a:rPr lang="en-GB" sz="1800" dirty="0" smtClean="0"/>
              <a:t>) </a:t>
            </a:r>
            <a:endParaRPr lang="en-GB" sz="18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Some parents have mentioned that when reading, their child often finds words such as; ‘green’, ‘tree’, ‘drink’, ‘click’  tricky due to the sounds at the start of the word. They will often find these words hard to spell too, missing out that second sound.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This is due to the fact that the </a:t>
            </a:r>
            <a:r>
              <a:rPr lang="en-GB" sz="2400" b="1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drink is a ‘consonant blend’. Children often sound it out as d-r-</a:t>
            </a:r>
            <a:r>
              <a:rPr lang="en-GB" sz="2400" i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</a:t>
            </a:r>
            <a:r>
              <a:rPr lang="en-GB" sz="2400" i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but it then doesn’t sound right when trying to blend the d-r sounds. Instead we practise saying these blends clearly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for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nk. </a:t>
            </a:r>
            <a:endParaRPr sz="2400" i="1" dirty="0">
              <a:solidFill>
                <a:srgbClr val="7030A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9610752" y="5191439"/>
            <a:ext cx="2474184" cy="1587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6335" y="189516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9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01" y="189516"/>
            <a:ext cx="10396971" cy="66924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974725"/>
            <a:ext cx="9843656" cy="1325563"/>
          </a:xfrm>
        </p:spPr>
        <p:txBody>
          <a:bodyPr>
            <a:normAutofit fontScale="90000"/>
          </a:bodyPr>
          <a:lstStyle/>
          <a:p>
            <a:r>
              <a:rPr lang="en-GB" sz="3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Familiarise yourself with what a consonant blend is …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www.youtube.com/watch?v=cS8bvbyWFZ4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8780" y="1155122"/>
            <a:ext cx="4081048" cy="32229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17" y="3373493"/>
            <a:ext cx="834260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next slides will give the children opportunity to practise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Saying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each ‘</a:t>
            </a:r>
            <a:r>
              <a:rPr lang="en-GB" sz="2800" dirty="0" smtClean="0">
                <a:latin typeface="Comic Sans MS" panose="030F0702030302020204" pitchFamily="66" charset="0"/>
              </a:rPr>
              <a:t>blend’ correctly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>
                <a:latin typeface="Comic Sans MS" panose="030F0702030302020204" pitchFamily="66" charset="0"/>
              </a:rPr>
              <a:t>R</a:t>
            </a:r>
            <a:r>
              <a:rPr lang="en-GB" sz="2800" b="1" u="sng" dirty="0" smtClean="0">
                <a:latin typeface="Comic Sans MS" panose="030F0702030302020204" pitchFamily="66" charset="0"/>
              </a:rPr>
              <a:t>eading</a:t>
            </a:r>
            <a:r>
              <a:rPr lang="en-GB" sz="2800" dirty="0" smtClean="0">
                <a:latin typeface="Comic Sans MS" panose="030F0702030302020204" pitchFamily="66" charset="0"/>
              </a:rPr>
              <a:t> words containing consonant blends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Writing</a:t>
            </a:r>
            <a:r>
              <a:rPr lang="en-GB" sz="2800" dirty="0" smtClean="0">
                <a:latin typeface="Comic Sans MS" panose="030F0702030302020204" pitchFamily="66" charset="0"/>
              </a:rPr>
              <a:t> words </a:t>
            </a:r>
            <a:r>
              <a:rPr lang="en-GB" sz="2800" dirty="0">
                <a:latin typeface="Comic Sans MS" panose="030F0702030302020204" pitchFamily="66" charset="0"/>
              </a:rPr>
              <a:t>containing consonant blends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22" y="21371"/>
            <a:ext cx="1746854" cy="1251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7" y="126862"/>
            <a:ext cx="1021124" cy="1017697"/>
          </a:xfrm>
          <a:prstGeom prst="rect">
            <a:avLst/>
          </a:prstGeom>
        </p:spPr>
      </p:pic>
      <p:pic>
        <p:nvPicPr>
          <p:cNvPr id="8" name="Picture 2" descr="Free 2 Arms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2397119"/>
            <a:ext cx="2518090" cy="254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4269" y="1272723"/>
            <a:ext cx="1318475" cy="1912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692" y="1334762"/>
            <a:ext cx="1152092" cy="1798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791" y="4829718"/>
            <a:ext cx="1260546" cy="20101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06723" y="1386695"/>
            <a:ext cx="17027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1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“b”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3846" y="1386695"/>
            <a:ext cx="18485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2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“r”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35653" y="5600462"/>
            <a:ext cx="1842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3</a:t>
            </a:r>
          </a:p>
          <a:p>
            <a:pPr algn="ctr"/>
            <a:r>
              <a:rPr lang="en-GB" sz="3200" b="1" u="sng" dirty="0" smtClean="0">
                <a:latin typeface="CCW Precursive 1" panose="03050602040000000000" pitchFamily="66" charset="0"/>
              </a:rPr>
              <a:t>Blend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595" y="4128882"/>
            <a:ext cx="1260546" cy="20101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038141" y="4414219"/>
            <a:ext cx="20746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an</a:t>
            </a:r>
            <a:r>
              <a:rPr lang="en-GB" sz="4800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ch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086" y="195505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 smtClean="0">
                <a:latin typeface="CCW Precursive 1" panose="03050602040000000000" pitchFamily="66" charset="0"/>
              </a:rPr>
              <a:t>Example: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7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1" y="147940"/>
            <a:ext cx="33629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sn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664932" y="1"/>
            <a:ext cx="2962911" cy="6427897"/>
            <a:chOff x="3664932" y="1"/>
            <a:chExt cx="2962911" cy="64278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62735" y="307920"/>
              <a:ext cx="143661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sn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3623551" y="3360689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56302" y="3275111"/>
            <a:ext cx="86273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latin typeface="CCW Precursive 1" panose="03050602040000000000" pitchFamily="66" charset="0"/>
              </a:rPr>
              <a:t>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s/n,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/n.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sn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285" y="118992"/>
            <a:ext cx="5764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reading these words</a:t>
            </a:r>
            <a:r>
              <a:rPr lang="en-GB" sz="24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02411" y="1404747"/>
            <a:ext cx="27206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ail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8122" y="3344791"/>
            <a:ext cx="35381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eeze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480" y="5458691"/>
            <a:ext cx="310052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9491" y="746217"/>
            <a:ext cx="22268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98746" y="2790793"/>
            <a:ext cx="25555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98746" y="5103852"/>
            <a:ext cx="31149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latin typeface="CCW Precursive 1" panose="03050602040000000000" pitchFamily="66" charset="0"/>
              </a:rPr>
              <a:t>k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050" y="1200150"/>
            <a:ext cx="2247900" cy="4457700"/>
          </a:xfrm>
          <a:prstGeom prst="rect">
            <a:avLst/>
          </a:prstGeom>
        </p:spPr>
      </p:pic>
      <p:sp>
        <p:nvSpPr>
          <p:cNvPr id="3" name="Curved Up Arrow 2"/>
          <p:cNvSpPr/>
          <p:nvPr/>
        </p:nvSpPr>
        <p:spPr>
          <a:xfrm>
            <a:off x="9356223" y="6012689"/>
            <a:ext cx="1145522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51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6815" y="52668"/>
            <a:ext cx="11716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 these words…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(as demonstrated below)..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8480" y="3242699"/>
            <a:ext cx="27206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ail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6815" y="4350695"/>
            <a:ext cx="35381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eeze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56815" y="5602064"/>
            <a:ext cx="310052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78480" y="2176326"/>
            <a:ext cx="22268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000128" y="2134703"/>
            <a:ext cx="25843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ow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32434" y="5232635"/>
            <a:ext cx="31149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latin typeface="CCW Precursive 1" panose="03050602040000000000" pitchFamily="66" charset="0"/>
              </a:rPr>
              <a:t>k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7" name="Curved Up Arrow 26"/>
          <p:cNvSpPr/>
          <p:nvPr/>
        </p:nvSpPr>
        <p:spPr>
          <a:xfrm>
            <a:off x="6234997" y="6156062"/>
            <a:ext cx="1145522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977595" y="3129671"/>
            <a:ext cx="314861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owy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00128" y="4166126"/>
            <a:ext cx="365035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sn</a:t>
            </a:r>
            <a:r>
              <a:rPr lang="en-GB" sz="6600" dirty="0" smtClean="0">
                <a:latin typeface="CCW Precursive 1" panose="03050602040000000000" pitchFamily="66" charset="0"/>
              </a:rPr>
              <a:t>atch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99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7535" y="2528726"/>
            <a:ext cx="102107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They saw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 rainbow in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sky.</a:t>
            </a:r>
            <a:endParaRPr lang="en-GB" sz="44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4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like their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coat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because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it is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yellow. </a:t>
            </a:r>
            <a:endParaRPr lang="en-GB" sz="44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133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102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342864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</a:t>
            </a: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562735" y="307920"/>
              <a:ext cx="116089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pl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6626830" y="3605981"/>
            <a:ext cx="4748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l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91001" y="3605981"/>
            <a:ext cx="6270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p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3" name="7-Point Star 12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p/l, p/l.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pl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1058161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4400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5095" y="3149973"/>
            <a:ext cx="28360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5095" y="5191562"/>
            <a:ext cx="2656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um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6269" y="1435487"/>
            <a:ext cx="23262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96269" y="3151216"/>
            <a:ext cx="22156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us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6269" y="5191562"/>
            <a:ext cx="3403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anet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6498" y="1813283"/>
            <a:ext cx="245745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4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210" y="349825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5602" y="1893529"/>
            <a:ext cx="24400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22072" y="1919485"/>
            <a:ext cx="28360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7400" y="5413235"/>
            <a:ext cx="2656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um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7400" y="4207380"/>
            <a:ext cx="23262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7400" y="3001525"/>
            <a:ext cx="22156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us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99070" y="5413235"/>
            <a:ext cx="3403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anet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99069" y="2935147"/>
            <a:ext cx="27254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latin typeface="CCW Precursive 1" panose="03050602040000000000" pitchFamily="66" charset="0"/>
              </a:rPr>
              <a:t>t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99069" y="4244033"/>
            <a:ext cx="32864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pl</a:t>
            </a:r>
            <a:r>
              <a:rPr lang="en-GB" sz="6600" dirty="0" smtClean="0">
                <a:latin typeface="CCW Precursive 1" panose="03050602040000000000" pitchFamily="66" charset="0"/>
              </a:rPr>
              <a:t>e</a:t>
            </a:r>
            <a:r>
              <a:rPr lang="en-GB" sz="6600" dirty="0" smtClean="0">
                <a:latin typeface="CCW Precursive 1" panose="03050602040000000000" pitchFamily="66" charset="0"/>
              </a:rPr>
              <a:t>nty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3" name="Curved Up Arrow 2"/>
          <p:cNvSpPr/>
          <p:nvPr/>
        </p:nvSpPr>
        <p:spPr>
          <a:xfrm>
            <a:off x="5708073" y="3810000"/>
            <a:ext cx="1163782" cy="3973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0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1083181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saw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four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dogs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 </a:t>
            </a:r>
          </a:p>
          <a:p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Two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dogs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were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black and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two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dogs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were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brown. 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66798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1505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82219" y="130978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167866" y="130978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22822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pr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525843" y="1153055"/>
            <a:ext cx="4482601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p/r,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p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/r.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‘pr’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4167866" y="3517772"/>
            <a:ext cx="6270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p</a:t>
            </a:r>
            <a:endParaRPr lang="en-GB" sz="5400" dirty="0"/>
          </a:p>
        </p:txBody>
      </p:sp>
      <p:sp>
        <p:nvSpPr>
          <p:cNvPr id="13" name="Rectangle 12"/>
          <p:cNvSpPr/>
          <p:nvPr/>
        </p:nvSpPr>
        <p:spPr>
          <a:xfrm>
            <a:off x="6509472" y="3549426"/>
            <a:ext cx="4154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/>
              <a:t>r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7191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03240" y="276083"/>
            <a:ext cx="1208876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36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practise reading these words </a:t>
            </a:r>
            <a:r>
              <a:rPr lang="en-GB" sz="36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6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6484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ess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9528" y="2933561"/>
            <a:ext cx="27334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528" y="4397454"/>
            <a:ext cx="23871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ay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53951" y="1404747"/>
            <a:ext cx="30235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oud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53951" y="2875002"/>
            <a:ext cx="25683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int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34479" y="4951452"/>
            <a:ext cx="40575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oblem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287" y="1119187"/>
            <a:ext cx="225742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26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0965" y="379322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0965" y="2069318"/>
            <a:ext cx="26484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ess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0965" y="3477796"/>
            <a:ext cx="27334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0965" y="4941689"/>
            <a:ext cx="23871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ay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84051" y="2069318"/>
            <a:ext cx="30235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oud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257569" y="3366860"/>
            <a:ext cx="25683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int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67589" y="5574247"/>
            <a:ext cx="40575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oblem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88213" y="4387691"/>
            <a:ext cx="38202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pr</a:t>
            </a:r>
            <a:r>
              <a:rPr lang="en-GB" sz="6600" dirty="0" smtClean="0">
                <a:latin typeface="CCW Precursive 1" panose="03050602040000000000" pitchFamily="66" charset="0"/>
              </a:rPr>
              <a:t>esent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8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501932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made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 new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friend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must turn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right.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5056909" y="2396836"/>
            <a:ext cx="942109" cy="3879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986506" y="2212170"/>
            <a:ext cx="41563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‘friend’ is classed as a ‘tricky word’ </a:t>
            </a:r>
            <a:endParaRPr lang="en-GB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17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75834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997100" y="105164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sc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30195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sc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524630" y="1177637"/>
            <a:ext cx="4532996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s/c, s/c.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sc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694439" y="3747061"/>
            <a:ext cx="5196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c</a:t>
            </a:r>
            <a:endParaRPr lang="en-GB" sz="4000" dirty="0"/>
          </a:p>
        </p:txBody>
      </p:sp>
      <p:sp>
        <p:nvSpPr>
          <p:cNvPr id="13" name="Rectangle 12"/>
          <p:cNvSpPr/>
          <p:nvPr/>
        </p:nvSpPr>
        <p:spPr>
          <a:xfrm>
            <a:off x="4258146" y="3672316"/>
            <a:ext cx="365122" cy="713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22228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0" y="379322"/>
            <a:ext cx="1123827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2558" y="3306947"/>
            <a:ext cx="27462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arf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1866521"/>
            <a:ext cx="23054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2" y="5037177"/>
            <a:ext cx="27558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uff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55757" y="1866521"/>
            <a:ext cx="28472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rap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55757" y="3167554"/>
            <a:ext cx="25683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07020" y="5037177"/>
            <a:ext cx="36615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ooter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4708" y="1850362"/>
            <a:ext cx="236220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6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98130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128639"/>
            <a:ext cx="27462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arf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3214" y="1983370"/>
            <a:ext cx="23054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3214" y="5494377"/>
            <a:ext cx="27558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uff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085539" y="2020643"/>
            <a:ext cx="28472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rap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66" y="4273908"/>
            <a:ext cx="25683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an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015007" y="5494377"/>
            <a:ext cx="36615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ooter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15007" y="4510418"/>
            <a:ext cx="42627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c</a:t>
            </a:r>
            <a:r>
              <a:rPr lang="en-GB" sz="6600" dirty="0" smtClean="0">
                <a:latin typeface="CCW Precursive 1" panose="03050602040000000000" pitchFamily="66" charset="0"/>
              </a:rPr>
              <a:t>arlett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183322" y="3165912"/>
            <a:ext cx="33249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dirty="0" smtClean="0">
                <a:latin typeface="CCW Precursive 1" panose="03050602040000000000" pitchFamily="66" charset="0"/>
              </a:rPr>
              <a:t>hool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6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412489" y="2338813"/>
            <a:ext cx="114233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could </a:t>
            </a:r>
            <a:r>
              <a:rPr lang="en-GB" sz="32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 see </a:t>
            </a:r>
            <a:r>
              <a:rPr lang="en-GB" sz="32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where I was go</a:t>
            </a:r>
            <a:r>
              <a:rPr lang="en-GB" sz="32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ing. </a:t>
            </a:r>
          </a:p>
          <a:p>
            <a:endParaRPr lang="en-GB" sz="32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2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 should </a:t>
            </a:r>
            <a:r>
              <a:rPr lang="en-GB" sz="32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look left and </a:t>
            </a:r>
            <a:r>
              <a:rPr lang="en-GB" sz="32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right before you </a:t>
            </a:r>
            <a:r>
              <a:rPr lang="en-GB" sz="32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cross </a:t>
            </a:r>
            <a:r>
              <a:rPr lang="en-GB" sz="32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</a:t>
            </a:r>
            <a:r>
              <a:rPr lang="en-GB" sz="32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road.</a:t>
            </a:r>
            <a:endParaRPr lang="en-GB" sz="32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5187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15693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837899" y="278425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</a:t>
            </a: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269936" y="209125"/>
              <a:ext cx="175560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sc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450613" y="1177637"/>
            <a:ext cx="4607013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s/c/r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s/c/r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scr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4156234" y="3252967"/>
            <a:ext cx="365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s</a:t>
            </a:r>
          </a:p>
          <a:p>
            <a:r>
              <a:rPr lang="en-GB" sz="4000" dirty="0"/>
              <a:t>r</a:t>
            </a:r>
            <a:endParaRPr lang="en-GB" sz="4000" dirty="0"/>
          </a:p>
        </p:txBody>
      </p:sp>
      <p:sp>
        <p:nvSpPr>
          <p:cNvPr id="14" name="Rectangle 13"/>
          <p:cNvSpPr/>
          <p:nvPr/>
        </p:nvSpPr>
        <p:spPr>
          <a:xfrm>
            <a:off x="6434914" y="3643734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c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25374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60439" y="158095"/>
            <a:ext cx="104123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3425" y="1256921"/>
            <a:ext cx="28360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scr</a:t>
            </a:r>
            <a:r>
              <a:rPr lang="en-GB" sz="6600" dirty="0" smtClean="0">
                <a:latin typeface="CCW Precursive 1" panose="03050602040000000000" pitchFamily="66" charset="0"/>
              </a:rPr>
              <a:t>ub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3425" y="3110745"/>
            <a:ext cx="37834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425" y="5027569"/>
            <a:ext cx="29065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scr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02799" y="1434345"/>
            <a:ext cx="34371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een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44136" y="2974517"/>
            <a:ext cx="373531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uffy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75858" y="5027569"/>
            <a:ext cx="29145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ipt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893" y="1620715"/>
            <a:ext cx="230505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15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210" y="172806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8690" y="2152333"/>
            <a:ext cx="28360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scr</a:t>
            </a:r>
            <a:r>
              <a:rPr lang="en-GB" sz="6600" dirty="0" smtClean="0">
                <a:latin typeface="CCW Precursive 1" panose="03050602040000000000" pitchFamily="66" charset="0"/>
              </a:rPr>
              <a:t>ub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8690" y="3528515"/>
            <a:ext cx="37834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8690" y="5046378"/>
            <a:ext cx="29065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scr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96761" y="2133524"/>
            <a:ext cx="34371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een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396761" y="3523937"/>
            <a:ext cx="373531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uffy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96761" y="5305408"/>
            <a:ext cx="29145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sc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ipt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062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628890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 goes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out on his own. 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She does what she want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 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64675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9540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1483</Words>
  <Application>Microsoft Office PowerPoint</Application>
  <PresentationFormat>Widescreen</PresentationFormat>
  <Paragraphs>192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CCW Precursive 1</vt:lpstr>
      <vt:lpstr>Comic Sans MS</vt:lpstr>
      <vt:lpstr>Wingdings</vt:lpstr>
      <vt:lpstr>Office Theme</vt:lpstr>
      <vt:lpstr>Phonics learning- Week 9  </vt:lpstr>
      <vt:lpstr>PowerPoint Presentation</vt:lpstr>
      <vt:lpstr>PowerPoint Presentation</vt:lpstr>
      <vt:lpstr>PowerPoint Presentation</vt:lpstr>
      <vt:lpstr>PowerPoint Presentation</vt:lpstr>
      <vt:lpstr>Familiarise yourself with what a consonant blend is … https://www.youtube.com/watch?v=cS8bvbyWFZ4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39</cp:revision>
  <dcterms:created xsi:type="dcterms:W3CDTF">2020-04-17T12:03:34Z</dcterms:created>
  <dcterms:modified xsi:type="dcterms:W3CDTF">2020-06-03T17:27:31Z</dcterms:modified>
</cp:coreProperties>
</file>