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1"/>
  </p:notesMasterIdLst>
  <p:sldIdLst>
    <p:sldId id="256" r:id="rId2"/>
    <p:sldId id="257" r:id="rId3"/>
    <p:sldId id="266" r:id="rId4"/>
    <p:sldId id="258" r:id="rId5"/>
    <p:sldId id="259" r:id="rId6"/>
    <p:sldId id="263" r:id="rId7"/>
    <p:sldId id="269" r:id="rId8"/>
    <p:sldId id="273" r:id="rId9"/>
    <p:sldId id="262" r:id="rId10"/>
    <p:sldId id="270" r:id="rId11"/>
    <p:sldId id="268" r:id="rId12"/>
    <p:sldId id="260" r:id="rId13"/>
    <p:sldId id="264" r:id="rId14"/>
    <p:sldId id="267" r:id="rId15"/>
    <p:sldId id="272" r:id="rId16"/>
    <p:sldId id="276" r:id="rId17"/>
    <p:sldId id="261" r:id="rId18"/>
    <p:sldId id="271" r:id="rId19"/>
    <p:sldId id="274" r:id="rId2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5" roundtripDataSignature="AMtx7mifPz0cw6oO1HzcX7QQeFr+l+I0o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www.youtube.com/watch?v=hoFhVdYsmP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5.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DEAF6"/>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440659" y="2442943"/>
            <a:ext cx="11127544" cy="1814732"/>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8800"/>
              <a:buFont typeface="Arial"/>
              <a:buNone/>
            </a:pPr>
            <a:r>
              <a:rPr lang="en-GB" sz="8800">
                <a:latin typeface="Arial"/>
                <a:ea typeface="Arial"/>
                <a:cs typeface="Arial"/>
                <a:sym typeface="Arial"/>
              </a:rPr>
              <a:t>Maths in Reception</a:t>
            </a:r>
            <a:endParaRPr sz="8800">
              <a:latin typeface="Arial"/>
              <a:ea typeface="Arial"/>
              <a:cs typeface="Arial"/>
              <a:sym typeface="Arial"/>
            </a:endParaRPr>
          </a:p>
        </p:txBody>
      </p:sp>
      <p:pic>
        <p:nvPicPr>
          <p:cNvPr id="85" name="Google Shape;85;p1" descr="http://images.twinkl.co.uk/image/private/t_630_eco/image_repo/68/12/T-N-2245-Maths-is-Fun-Title-Display-Lettering_ver_3.jpg"/>
          <p:cNvPicPr preferRelativeResize="0"/>
          <p:nvPr/>
        </p:nvPicPr>
        <p:blipFill rotWithShape="1">
          <a:blip r:embed="rId3">
            <a:alphaModFix/>
          </a:blip>
          <a:srcRect/>
          <a:stretch/>
        </p:blipFill>
        <p:spPr>
          <a:xfrm rot="-995120">
            <a:off x="404031" y="658642"/>
            <a:ext cx="2821829" cy="1410915"/>
          </a:xfrm>
          <a:prstGeom prst="rect">
            <a:avLst/>
          </a:prstGeom>
          <a:noFill/>
          <a:ln>
            <a:noFill/>
          </a:ln>
        </p:spPr>
      </p:pic>
      <p:sp>
        <p:nvSpPr>
          <p:cNvPr id="86" name="Google Shape;86;p1"/>
          <p:cNvSpPr txBox="1"/>
          <p:nvPr/>
        </p:nvSpPr>
        <p:spPr>
          <a:xfrm>
            <a:off x="351011" y="4872119"/>
            <a:ext cx="9250937"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lang="en-GB" sz="1800" dirty="0">
              <a:solidFill>
                <a:srgbClr val="FF0000"/>
              </a:solidFill>
            </a:endParaRPr>
          </a:p>
          <a:p>
            <a:pPr marL="0" marR="0" lvl="0" indent="0" algn="ctr" rtl="0">
              <a:spcBef>
                <a:spcPts val="0"/>
              </a:spcBef>
              <a:spcAft>
                <a:spcPts val="0"/>
              </a:spcAft>
              <a:buNone/>
            </a:pPr>
            <a:r>
              <a:rPr lang="en-GB" sz="1800" b="0" i="0" u="none" strike="noStrike" cap="none" dirty="0" smtClean="0">
                <a:solidFill>
                  <a:srgbClr val="FF0000"/>
                </a:solidFill>
                <a:sym typeface="Arial"/>
              </a:rPr>
              <a:t>Jack Hartmann is always good to get us started on a Monday! This time he is encouraging us to ‘pump up the pattern’</a:t>
            </a:r>
            <a:endParaRPr lang="en-GB" sz="1800" dirty="0">
              <a:solidFill>
                <a:srgbClr val="FF0000"/>
              </a:solidFill>
            </a:endParaRPr>
          </a:p>
          <a:p>
            <a:pPr lvl="0" algn="ctr"/>
            <a:r>
              <a:rPr lang="en-GB" sz="1800" dirty="0">
                <a:hlinkClick r:id="rId4"/>
              </a:rPr>
              <a:t>https://www.youtube.com/watch?v=hoFhVdYsmPg</a:t>
            </a:r>
            <a:endParaRPr sz="1800" dirty="0">
              <a:solidFill>
                <a:srgbClr val="FF0000"/>
              </a:solidFill>
              <a:sym typeface="Arial"/>
            </a:endParaRPr>
          </a:p>
        </p:txBody>
      </p:sp>
      <p:pic>
        <p:nvPicPr>
          <p:cNvPr id="87" name="Google Shape;87;p1"/>
          <p:cNvPicPr preferRelativeResize="0"/>
          <p:nvPr/>
        </p:nvPicPr>
        <p:blipFill rotWithShape="1">
          <a:blip r:embed="rId5">
            <a:alphaModFix/>
          </a:blip>
          <a:srcRect/>
          <a:stretch/>
        </p:blipFill>
        <p:spPr>
          <a:xfrm>
            <a:off x="9512300" y="4257675"/>
            <a:ext cx="2463800" cy="2463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DEAF6"/>
        </a:solidFill>
        <a:effectLst/>
      </p:bgPr>
    </p:bg>
    <p:spTree>
      <p:nvGrpSpPr>
        <p:cNvPr id="1" name="Shape 91"/>
        <p:cNvGrpSpPr/>
        <p:nvPr/>
      </p:nvGrpSpPr>
      <p:grpSpPr>
        <a:xfrm>
          <a:off x="0" y="0"/>
          <a:ext cx="0" cy="0"/>
          <a:chOff x="0" y="0"/>
          <a:chExt cx="0" cy="0"/>
        </a:xfrm>
      </p:grpSpPr>
      <p:sp>
        <p:nvSpPr>
          <p:cNvPr id="92" name="Google Shape;92;p2"/>
          <p:cNvSpPr/>
          <p:nvPr/>
        </p:nvSpPr>
        <p:spPr>
          <a:xfrm>
            <a:off x="220666" y="111729"/>
            <a:ext cx="11749661" cy="19389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u="sng" dirty="0" smtClean="0">
                <a:solidFill>
                  <a:schemeClr val="dk1"/>
                </a:solidFill>
                <a:latin typeface="Arial"/>
                <a:ea typeface="Arial"/>
                <a:cs typeface="Arial"/>
                <a:sym typeface="Arial"/>
              </a:rPr>
              <a:t>Week 6 – W/C: 1.6.20</a:t>
            </a:r>
          </a:p>
          <a:p>
            <a:pPr marL="0" marR="0" lvl="0" indent="0" algn="l" rtl="0">
              <a:spcBef>
                <a:spcPts val="0"/>
              </a:spcBef>
              <a:spcAft>
                <a:spcPts val="0"/>
              </a:spcAft>
              <a:buNone/>
            </a:pPr>
            <a:r>
              <a:rPr lang="en-GB" sz="2000" b="1" dirty="0" smtClean="0">
                <a:solidFill>
                  <a:schemeClr val="dk1"/>
                </a:solidFill>
              </a:rPr>
              <a:t>This week we are focusing on </a:t>
            </a:r>
            <a:r>
              <a:rPr lang="en-GB" sz="2000" b="1" dirty="0" smtClean="0">
                <a:solidFill>
                  <a:srgbClr val="FF0000"/>
                </a:solidFill>
              </a:rPr>
              <a:t>exploring patterns</a:t>
            </a:r>
            <a:r>
              <a:rPr lang="en-GB" sz="2000" b="1" dirty="0" smtClean="0">
                <a:solidFill>
                  <a:schemeClr val="dk1"/>
                </a:solidFill>
              </a:rPr>
              <a:t>.  </a:t>
            </a:r>
            <a:endParaRPr dirty="0"/>
          </a:p>
          <a:p>
            <a:pPr marL="0" marR="0" lvl="0" indent="0" algn="l" rtl="0">
              <a:spcBef>
                <a:spcPts val="0"/>
              </a:spcBef>
              <a:spcAft>
                <a:spcPts val="0"/>
              </a:spcAft>
              <a:buNone/>
            </a:pPr>
            <a:endParaRPr sz="2000" dirty="0">
              <a:solidFill>
                <a:srgbClr val="FF0000"/>
              </a:solidFill>
              <a:latin typeface="Arial"/>
              <a:ea typeface="Arial"/>
              <a:cs typeface="Arial"/>
              <a:sym typeface="Arial"/>
            </a:endParaRPr>
          </a:p>
          <a:p>
            <a:pPr marL="0" marR="0" lvl="0" indent="0" algn="l" rtl="0">
              <a:spcBef>
                <a:spcPts val="0"/>
              </a:spcBef>
              <a:spcAft>
                <a:spcPts val="0"/>
              </a:spcAft>
              <a:buNone/>
            </a:pP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
            </a:r>
            <a:br>
              <a:rPr lang="en-GB" sz="2000" dirty="0">
                <a:solidFill>
                  <a:schemeClr val="dk1"/>
                </a:solidFill>
                <a:latin typeface="Calibri"/>
                <a:ea typeface="Calibri"/>
                <a:cs typeface="Calibri"/>
                <a:sym typeface="Calibri"/>
              </a:rPr>
            </a:br>
            <a:endParaRPr sz="2000" dirty="0">
              <a:solidFill>
                <a:schemeClr val="dk1"/>
              </a:solidFill>
              <a:latin typeface="Calibri"/>
              <a:ea typeface="Calibri"/>
              <a:cs typeface="Calibri"/>
              <a:sym typeface="Calibri"/>
            </a:endParaRPr>
          </a:p>
        </p:txBody>
      </p:sp>
      <p:sp>
        <p:nvSpPr>
          <p:cNvPr id="93" name="Google Shape;93;p2"/>
          <p:cNvSpPr/>
          <p:nvPr/>
        </p:nvSpPr>
        <p:spPr>
          <a:xfrm>
            <a:off x="390545" y="4708446"/>
            <a:ext cx="10963421"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pic>
        <p:nvPicPr>
          <p:cNvPr id="2" name="Picture 1"/>
          <p:cNvPicPr>
            <a:picLocks noChangeAspect="1"/>
          </p:cNvPicPr>
          <p:nvPr/>
        </p:nvPicPr>
        <p:blipFill>
          <a:blip r:embed="rId3"/>
          <a:stretch>
            <a:fillRect/>
          </a:stretch>
        </p:blipFill>
        <p:spPr>
          <a:xfrm>
            <a:off x="3274002" y="849023"/>
            <a:ext cx="8696325" cy="809625"/>
          </a:xfrm>
          <a:prstGeom prst="rect">
            <a:avLst/>
          </a:prstGeom>
        </p:spPr>
      </p:pic>
      <p:sp>
        <p:nvSpPr>
          <p:cNvPr id="3" name="Rectangle 2"/>
          <p:cNvSpPr/>
          <p:nvPr/>
        </p:nvSpPr>
        <p:spPr>
          <a:xfrm>
            <a:off x="220667" y="1658648"/>
            <a:ext cx="11133300" cy="4401205"/>
          </a:xfrm>
          <a:prstGeom prst="rect">
            <a:avLst/>
          </a:prstGeom>
        </p:spPr>
        <p:txBody>
          <a:bodyPr wrap="square">
            <a:spAutoFit/>
          </a:bodyPr>
          <a:lstStyle/>
          <a:p>
            <a:r>
              <a:rPr lang="en-GB" sz="2800" b="1" dirty="0" smtClean="0">
                <a:solidFill>
                  <a:schemeClr val="dk1"/>
                </a:solidFill>
              </a:rPr>
              <a:t>Children need to be able to do the following:</a:t>
            </a:r>
          </a:p>
          <a:p>
            <a:pPr marL="285750" indent="-285750">
              <a:buFont typeface="Arial" panose="020B0604020202020204" pitchFamily="34" charset="0"/>
              <a:buChar char="•"/>
            </a:pPr>
            <a:r>
              <a:rPr lang="en-GB" sz="2800" b="1" dirty="0" smtClean="0">
                <a:solidFill>
                  <a:srgbClr val="7030A0"/>
                </a:solidFill>
              </a:rPr>
              <a:t>Copy</a:t>
            </a:r>
            <a:r>
              <a:rPr lang="en-GB" sz="2800" b="1" dirty="0" smtClean="0">
                <a:solidFill>
                  <a:srgbClr val="FF0000"/>
                </a:solidFill>
              </a:rPr>
              <a:t> a repeated pattern (above, below, to the side)</a:t>
            </a:r>
          </a:p>
          <a:p>
            <a:pPr marL="285750" indent="-285750">
              <a:buFont typeface="Arial" panose="020B0604020202020204" pitchFamily="34" charset="0"/>
              <a:buChar char="•"/>
            </a:pPr>
            <a:r>
              <a:rPr lang="en-GB" sz="2800" b="1" dirty="0" smtClean="0">
                <a:solidFill>
                  <a:schemeClr val="accent6">
                    <a:lumMod val="50000"/>
                  </a:schemeClr>
                </a:solidFill>
              </a:rPr>
              <a:t>Continue</a:t>
            </a:r>
            <a:r>
              <a:rPr lang="en-GB" sz="2800" b="1" dirty="0" smtClean="0">
                <a:solidFill>
                  <a:srgbClr val="FF0000"/>
                </a:solidFill>
              </a:rPr>
              <a:t> a repeated pattern</a:t>
            </a:r>
          </a:p>
          <a:p>
            <a:pPr marL="285750" indent="-285750">
              <a:buFont typeface="Arial" panose="020B0604020202020204" pitchFamily="34" charset="0"/>
              <a:buChar char="•"/>
            </a:pPr>
            <a:r>
              <a:rPr lang="en-GB" sz="2800" b="1" dirty="0" smtClean="0">
                <a:solidFill>
                  <a:srgbClr val="FF9900"/>
                </a:solidFill>
              </a:rPr>
              <a:t>Create</a:t>
            </a:r>
            <a:r>
              <a:rPr lang="en-GB" sz="2800" b="1" dirty="0" smtClean="0">
                <a:solidFill>
                  <a:srgbClr val="FF0000"/>
                </a:solidFill>
              </a:rPr>
              <a:t> your own repeated pattern</a:t>
            </a:r>
          </a:p>
          <a:p>
            <a:pPr marL="285750" indent="-285750">
              <a:buFont typeface="Arial" panose="020B0604020202020204" pitchFamily="34" charset="0"/>
              <a:buChar char="•"/>
            </a:pPr>
            <a:endParaRPr lang="en-GB" sz="2800" b="1" dirty="0">
              <a:solidFill>
                <a:srgbClr val="FF0000"/>
              </a:solidFill>
            </a:endParaRPr>
          </a:p>
          <a:p>
            <a:r>
              <a:rPr lang="en-GB" sz="2800" b="1" dirty="0" smtClean="0">
                <a:solidFill>
                  <a:schemeClr val="tx1"/>
                </a:solidFill>
              </a:rPr>
              <a:t>We start with ABABAB patterns, moving on to ABCABCABC patterns with at least three full units to repeat. It is important to practise creating patterns both vertically and horizontally so that they can see them represented in different ways. Using different objects and contexts are also crucial. </a:t>
            </a:r>
            <a:endParaRPr lang="en-GB" sz="28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1451707" y="2616348"/>
            <a:ext cx="8795506" cy="923330"/>
          </a:xfrm>
          <a:prstGeom prst="rect">
            <a:avLst/>
          </a:prstGeom>
        </p:spPr>
        <p:txBody>
          <a:bodyPr wrap="square">
            <a:spAutoFit/>
          </a:bodyPr>
          <a:lstStyle/>
          <a:p>
            <a:pPr algn="ctr"/>
            <a:r>
              <a:rPr lang="en-GB" sz="5400" b="1" dirty="0">
                <a:solidFill>
                  <a:srgbClr val="7030A0"/>
                </a:solidFill>
                <a:latin typeface="Comic Sans MS" panose="030F0702030302020204" pitchFamily="66" charset="0"/>
              </a:rPr>
              <a:t>Copy</a:t>
            </a:r>
            <a:r>
              <a:rPr lang="en-GB" sz="5400" b="1" dirty="0">
                <a:solidFill>
                  <a:srgbClr val="FF0000"/>
                </a:solidFill>
                <a:latin typeface="Comic Sans MS" panose="030F0702030302020204" pitchFamily="66" charset="0"/>
              </a:rPr>
              <a:t> a </a:t>
            </a:r>
            <a:r>
              <a:rPr lang="en-GB" sz="5400" b="1" dirty="0" smtClean="0">
                <a:solidFill>
                  <a:srgbClr val="FF0000"/>
                </a:solidFill>
                <a:latin typeface="Comic Sans MS" panose="030F0702030302020204" pitchFamily="66" charset="0"/>
              </a:rPr>
              <a:t>repeated pattern</a:t>
            </a:r>
            <a:endParaRPr lang="en-GB" sz="5400" dirty="0">
              <a:latin typeface="Comic Sans MS" panose="030F0702030302020204" pitchFamily="66" charset="0"/>
            </a:endParaRPr>
          </a:p>
        </p:txBody>
      </p:sp>
      <p:sp>
        <p:nvSpPr>
          <p:cNvPr id="5" name="Rectangle 4"/>
          <p:cNvSpPr/>
          <p:nvPr/>
        </p:nvSpPr>
        <p:spPr>
          <a:xfrm>
            <a:off x="700088" y="350864"/>
            <a:ext cx="8795506" cy="923330"/>
          </a:xfrm>
          <a:prstGeom prst="rect">
            <a:avLst/>
          </a:prstGeom>
        </p:spPr>
        <p:txBody>
          <a:bodyPr wrap="square">
            <a:spAutoFit/>
          </a:bodyPr>
          <a:lstStyle/>
          <a:p>
            <a:r>
              <a:rPr lang="en-GB" sz="5400" b="1" dirty="0" smtClean="0">
                <a:solidFill>
                  <a:schemeClr val="tx1"/>
                </a:solidFill>
                <a:latin typeface="Comic Sans MS" panose="030F0702030302020204" pitchFamily="66" charset="0"/>
              </a:rPr>
              <a:t>Monday</a:t>
            </a:r>
            <a:endParaRPr lang="en-GB" sz="5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621303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Rectangle 4"/>
          <p:cNvSpPr/>
          <p:nvPr/>
        </p:nvSpPr>
        <p:spPr>
          <a:xfrm>
            <a:off x="177456" y="264626"/>
            <a:ext cx="11166819" cy="707886"/>
          </a:xfrm>
          <a:prstGeom prst="rect">
            <a:avLst/>
          </a:prstGeom>
        </p:spPr>
        <p:txBody>
          <a:bodyPr wrap="square">
            <a:spAutoFit/>
          </a:bodyPr>
          <a:lstStyle/>
          <a:p>
            <a:r>
              <a:rPr lang="en-GB" sz="2400" b="1" dirty="0" smtClean="0">
                <a:solidFill>
                  <a:schemeClr val="dk1"/>
                </a:solidFill>
              </a:rPr>
              <a:t>Activity 1: try copying these repeated patterns. </a:t>
            </a:r>
            <a:r>
              <a:rPr lang="en-GB" sz="1600" b="1" dirty="0" smtClean="0">
                <a:solidFill>
                  <a:schemeClr val="dk1"/>
                </a:solidFill>
              </a:rPr>
              <a:t>Ensure your child understands that you are </a:t>
            </a:r>
            <a:r>
              <a:rPr lang="en-GB" sz="1600" b="1" i="1" dirty="0" smtClean="0">
                <a:solidFill>
                  <a:schemeClr val="dk1"/>
                </a:solidFill>
              </a:rPr>
              <a:t>repeating </a:t>
            </a:r>
            <a:r>
              <a:rPr lang="en-GB" sz="1600" b="1" dirty="0" smtClean="0">
                <a:solidFill>
                  <a:schemeClr val="dk1"/>
                </a:solidFill>
              </a:rPr>
              <a:t>the action each time. Say the pattern out loud each time and encourage your child to join in. </a:t>
            </a:r>
            <a:endParaRPr lang="en-GB" sz="1600" dirty="0"/>
          </a:p>
        </p:txBody>
      </p:sp>
      <p:pic>
        <p:nvPicPr>
          <p:cNvPr id="6" name="Picture 5"/>
          <p:cNvPicPr>
            <a:picLocks noChangeAspect="1"/>
          </p:cNvPicPr>
          <p:nvPr/>
        </p:nvPicPr>
        <p:blipFill>
          <a:blip r:embed="rId2"/>
          <a:stretch>
            <a:fillRect/>
          </a:stretch>
        </p:blipFill>
        <p:spPr>
          <a:xfrm>
            <a:off x="673344" y="1320384"/>
            <a:ext cx="1633758" cy="2087580"/>
          </a:xfrm>
          <a:prstGeom prst="rect">
            <a:avLst/>
          </a:prstGeom>
        </p:spPr>
      </p:pic>
      <p:pic>
        <p:nvPicPr>
          <p:cNvPr id="8" name="Picture 7"/>
          <p:cNvPicPr>
            <a:picLocks noChangeAspect="1"/>
          </p:cNvPicPr>
          <p:nvPr/>
        </p:nvPicPr>
        <p:blipFill>
          <a:blip r:embed="rId2"/>
          <a:stretch>
            <a:fillRect/>
          </a:stretch>
        </p:blipFill>
        <p:spPr>
          <a:xfrm>
            <a:off x="4216058" y="1320384"/>
            <a:ext cx="1633758" cy="2087580"/>
          </a:xfrm>
          <a:prstGeom prst="rect">
            <a:avLst/>
          </a:prstGeom>
        </p:spPr>
      </p:pic>
      <p:pic>
        <p:nvPicPr>
          <p:cNvPr id="10" name="Picture 9"/>
          <p:cNvPicPr>
            <a:picLocks noChangeAspect="1"/>
          </p:cNvPicPr>
          <p:nvPr/>
        </p:nvPicPr>
        <p:blipFill>
          <a:blip r:embed="rId2"/>
          <a:stretch>
            <a:fillRect/>
          </a:stretch>
        </p:blipFill>
        <p:spPr>
          <a:xfrm>
            <a:off x="7772840" y="1320384"/>
            <a:ext cx="1633758" cy="2087580"/>
          </a:xfrm>
          <a:prstGeom prst="rect">
            <a:avLst/>
          </a:prstGeom>
        </p:spPr>
      </p:pic>
      <p:grpSp>
        <p:nvGrpSpPr>
          <p:cNvPr id="2048" name="Group 2047"/>
          <p:cNvGrpSpPr/>
          <p:nvPr/>
        </p:nvGrpSpPr>
        <p:grpSpPr>
          <a:xfrm>
            <a:off x="2406404" y="1774727"/>
            <a:ext cx="1321534" cy="1787370"/>
            <a:chOff x="2406404" y="1774727"/>
            <a:chExt cx="1321534" cy="1787370"/>
          </a:xfrm>
        </p:grpSpPr>
        <p:pic>
          <p:nvPicPr>
            <p:cNvPr id="4" name="Picture 2" descr="animated hands clapping | ... clapping hands anima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grpSp>
        <p:nvGrpSpPr>
          <p:cNvPr id="12" name="Group 11"/>
          <p:cNvGrpSpPr/>
          <p:nvPr/>
        </p:nvGrpSpPr>
        <p:grpSpPr>
          <a:xfrm>
            <a:off x="177456" y="3931363"/>
            <a:ext cx="1930885" cy="2273170"/>
            <a:chOff x="212240" y="3945650"/>
            <a:chExt cx="2100255" cy="2443163"/>
          </a:xfrm>
        </p:grpSpPr>
        <p:pic>
          <p:nvPicPr>
            <p:cNvPr id="2050" name="Picture 2" descr="Pat Your Head Body Parts Actions EYFS Illustration - Twinkl"/>
            <p:cNvPicPr>
              <a:picLocks noChangeAspect="1" noChangeArrowheads="1"/>
            </p:cNvPicPr>
            <p:nvPr/>
          </p:nvPicPr>
          <p:blipFill rotWithShape="1">
            <a:blip r:embed="rId4">
              <a:extLst>
                <a:ext uri="{28A0092B-C50C-407E-A947-70E740481C1C}">
                  <a14:useLocalDpi xmlns:a14="http://schemas.microsoft.com/office/drawing/2010/main" val="0"/>
                </a:ext>
              </a:extLst>
            </a:blip>
            <a:srcRect l="27936" r="28996"/>
            <a:stretch/>
          </p:blipFill>
          <p:spPr bwMode="auto">
            <a:xfrm>
              <a:off x="449017" y="3945650"/>
              <a:ext cx="1585912" cy="190547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212240" y="5988703"/>
              <a:ext cx="2100255" cy="400110"/>
            </a:xfrm>
            <a:prstGeom prst="rect">
              <a:avLst/>
            </a:prstGeom>
            <a:noFill/>
          </p:spPr>
          <p:txBody>
            <a:bodyPr wrap="none" rtlCol="0">
              <a:spAutoFit/>
            </a:bodyPr>
            <a:lstStyle/>
            <a:p>
              <a:r>
                <a:rPr lang="en-GB" sz="2000" dirty="0">
                  <a:latin typeface="Comic Sans MS" panose="030F0702030302020204" pitchFamily="66" charset="0"/>
                </a:rPr>
                <a:t>t</a:t>
              </a:r>
              <a:r>
                <a:rPr lang="en-GB" sz="2000" dirty="0" smtClean="0">
                  <a:latin typeface="Comic Sans MS" panose="030F0702030302020204" pitchFamily="66" charset="0"/>
                </a:rPr>
                <a:t>ouch your head</a:t>
              </a:r>
              <a:endParaRPr lang="en-GB" sz="2000" dirty="0">
                <a:latin typeface="Comic Sans MS" panose="030F0702030302020204" pitchFamily="66" charset="0"/>
              </a:endParaRPr>
            </a:p>
          </p:txBody>
        </p:sp>
      </p:grpSp>
      <p:grpSp>
        <p:nvGrpSpPr>
          <p:cNvPr id="16" name="Group 15"/>
          <p:cNvGrpSpPr/>
          <p:nvPr/>
        </p:nvGrpSpPr>
        <p:grpSpPr>
          <a:xfrm>
            <a:off x="2227406" y="4377237"/>
            <a:ext cx="1840018" cy="2455150"/>
            <a:chOff x="2874857" y="3945650"/>
            <a:chExt cx="2095445" cy="2643218"/>
          </a:xfrm>
        </p:grpSpPr>
        <p:pic>
          <p:nvPicPr>
            <p:cNvPr id="2052" name="Picture 4" descr="Stomp Feet Clipart"/>
            <p:cNvPicPr>
              <a:picLocks noChangeAspect="1" noChangeArrowheads="1"/>
            </p:cNvPicPr>
            <p:nvPr/>
          </p:nvPicPr>
          <p:blipFill rotWithShape="1">
            <a:blip r:embed="rId5">
              <a:extLst>
                <a:ext uri="{28A0092B-C50C-407E-A947-70E740481C1C}">
                  <a14:useLocalDpi xmlns:a14="http://schemas.microsoft.com/office/drawing/2010/main" val="0"/>
                </a:ext>
              </a:extLst>
            </a:blip>
            <a:srcRect b="7599"/>
            <a:stretch/>
          </p:blipFill>
          <p:spPr bwMode="auto">
            <a:xfrm>
              <a:off x="3147415" y="3945650"/>
              <a:ext cx="1555140" cy="227317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2874857" y="6188758"/>
              <a:ext cx="2095445" cy="400110"/>
            </a:xfrm>
            <a:prstGeom prst="rect">
              <a:avLst/>
            </a:prstGeom>
            <a:noFill/>
          </p:spPr>
          <p:txBody>
            <a:bodyPr wrap="none" rtlCol="0">
              <a:spAutoFit/>
            </a:bodyPr>
            <a:lstStyle/>
            <a:p>
              <a:r>
                <a:rPr lang="en-GB" sz="2000" dirty="0">
                  <a:latin typeface="Comic Sans MS" panose="030F0702030302020204" pitchFamily="66" charset="0"/>
                </a:rPr>
                <a:t>s</a:t>
              </a:r>
              <a:r>
                <a:rPr lang="en-GB" sz="2000" dirty="0" smtClean="0">
                  <a:latin typeface="Comic Sans MS" panose="030F0702030302020204" pitchFamily="66" charset="0"/>
                </a:rPr>
                <a:t>tamp your foot</a:t>
              </a:r>
              <a:endParaRPr lang="en-GB" sz="2000" dirty="0">
                <a:latin typeface="Comic Sans MS" panose="030F0702030302020204" pitchFamily="66" charset="0"/>
              </a:endParaRPr>
            </a:p>
          </p:txBody>
        </p:sp>
      </p:grpSp>
      <p:grpSp>
        <p:nvGrpSpPr>
          <p:cNvPr id="26" name="Group 25"/>
          <p:cNvGrpSpPr/>
          <p:nvPr/>
        </p:nvGrpSpPr>
        <p:grpSpPr>
          <a:xfrm>
            <a:off x="4018233" y="3917075"/>
            <a:ext cx="1930885" cy="2273170"/>
            <a:chOff x="212240" y="3945650"/>
            <a:chExt cx="2100255" cy="2443163"/>
          </a:xfrm>
        </p:grpSpPr>
        <p:pic>
          <p:nvPicPr>
            <p:cNvPr id="27" name="Picture 2" descr="Pat Your Head Body Parts Actions EYFS Illustration - Twinkl"/>
            <p:cNvPicPr>
              <a:picLocks noChangeAspect="1" noChangeArrowheads="1"/>
            </p:cNvPicPr>
            <p:nvPr/>
          </p:nvPicPr>
          <p:blipFill rotWithShape="1">
            <a:blip r:embed="rId4">
              <a:extLst>
                <a:ext uri="{28A0092B-C50C-407E-A947-70E740481C1C}">
                  <a14:useLocalDpi xmlns:a14="http://schemas.microsoft.com/office/drawing/2010/main" val="0"/>
                </a:ext>
              </a:extLst>
            </a:blip>
            <a:srcRect l="27936" r="28996"/>
            <a:stretch/>
          </p:blipFill>
          <p:spPr bwMode="auto">
            <a:xfrm>
              <a:off x="449017" y="3945650"/>
              <a:ext cx="1585912" cy="1905477"/>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212240" y="5988703"/>
              <a:ext cx="2100255" cy="400110"/>
            </a:xfrm>
            <a:prstGeom prst="rect">
              <a:avLst/>
            </a:prstGeom>
            <a:noFill/>
          </p:spPr>
          <p:txBody>
            <a:bodyPr wrap="none" rtlCol="0">
              <a:spAutoFit/>
            </a:bodyPr>
            <a:lstStyle/>
            <a:p>
              <a:r>
                <a:rPr lang="en-GB" sz="2000" dirty="0">
                  <a:latin typeface="Comic Sans MS" panose="030F0702030302020204" pitchFamily="66" charset="0"/>
                </a:rPr>
                <a:t>t</a:t>
              </a:r>
              <a:r>
                <a:rPr lang="en-GB" sz="2000" dirty="0" smtClean="0">
                  <a:latin typeface="Comic Sans MS" panose="030F0702030302020204" pitchFamily="66" charset="0"/>
                </a:rPr>
                <a:t>ouch your head</a:t>
              </a:r>
              <a:endParaRPr lang="en-GB" sz="2000" dirty="0">
                <a:latin typeface="Comic Sans MS" panose="030F0702030302020204" pitchFamily="66" charset="0"/>
              </a:endParaRPr>
            </a:p>
          </p:txBody>
        </p:sp>
      </p:grpSp>
      <p:grpSp>
        <p:nvGrpSpPr>
          <p:cNvPr id="29" name="Group 28"/>
          <p:cNvGrpSpPr/>
          <p:nvPr/>
        </p:nvGrpSpPr>
        <p:grpSpPr>
          <a:xfrm>
            <a:off x="6068183" y="4362949"/>
            <a:ext cx="1840018" cy="2455150"/>
            <a:chOff x="2874857" y="3945650"/>
            <a:chExt cx="2095445" cy="2643218"/>
          </a:xfrm>
        </p:grpSpPr>
        <p:pic>
          <p:nvPicPr>
            <p:cNvPr id="30" name="Picture 4" descr="Stomp Feet Clipart"/>
            <p:cNvPicPr>
              <a:picLocks noChangeAspect="1" noChangeArrowheads="1"/>
            </p:cNvPicPr>
            <p:nvPr/>
          </p:nvPicPr>
          <p:blipFill rotWithShape="1">
            <a:blip r:embed="rId5">
              <a:extLst>
                <a:ext uri="{28A0092B-C50C-407E-A947-70E740481C1C}">
                  <a14:useLocalDpi xmlns:a14="http://schemas.microsoft.com/office/drawing/2010/main" val="0"/>
                </a:ext>
              </a:extLst>
            </a:blip>
            <a:srcRect b="7599"/>
            <a:stretch/>
          </p:blipFill>
          <p:spPr bwMode="auto">
            <a:xfrm>
              <a:off x="3147415" y="3945650"/>
              <a:ext cx="1555140" cy="2273170"/>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2874857" y="6188758"/>
              <a:ext cx="2095445" cy="400110"/>
            </a:xfrm>
            <a:prstGeom prst="rect">
              <a:avLst/>
            </a:prstGeom>
            <a:noFill/>
          </p:spPr>
          <p:txBody>
            <a:bodyPr wrap="none" rtlCol="0">
              <a:spAutoFit/>
            </a:bodyPr>
            <a:lstStyle/>
            <a:p>
              <a:r>
                <a:rPr lang="en-GB" sz="2000" dirty="0">
                  <a:latin typeface="Comic Sans MS" panose="030F0702030302020204" pitchFamily="66" charset="0"/>
                </a:rPr>
                <a:t>s</a:t>
              </a:r>
              <a:r>
                <a:rPr lang="en-GB" sz="2000" dirty="0" smtClean="0">
                  <a:latin typeface="Comic Sans MS" panose="030F0702030302020204" pitchFamily="66" charset="0"/>
                </a:rPr>
                <a:t>tamp your foot</a:t>
              </a:r>
              <a:endParaRPr lang="en-GB" sz="2000" dirty="0">
                <a:latin typeface="Comic Sans MS" panose="030F0702030302020204" pitchFamily="66" charset="0"/>
              </a:endParaRPr>
            </a:p>
          </p:txBody>
        </p:sp>
      </p:grpSp>
      <p:grpSp>
        <p:nvGrpSpPr>
          <p:cNvPr id="32" name="Group 31"/>
          <p:cNvGrpSpPr/>
          <p:nvPr/>
        </p:nvGrpSpPr>
        <p:grpSpPr>
          <a:xfrm>
            <a:off x="8031490" y="3917075"/>
            <a:ext cx="1930885" cy="2273170"/>
            <a:chOff x="212240" y="3945650"/>
            <a:chExt cx="2100255" cy="2443163"/>
          </a:xfrm>
        </p:grpSpPr>
        <p:pic>
          <p:nvPicPr>
            <p:cNvPr id="33" name="Picture 2" descr="Pat Your Head Body Parts Actions EYFS Illustration - Twinkl"/>
            <p:cNvPicPr>
              <a:picLocks noChangeAspect="1" noChangeArrowheads="1"/>
            </p:cNvPicPr>
            <p:nvPr/>
          </p:nvPicPr>
          <p:blipFill rotWithShape="1">
            <a:blip r:embed="rId4">
              <a:extLst>
                <a:ext uri="{28A0092B-C50C-407E-A947-70E740481C1C}">
                  <a14:useLocalDpi xmlns:a14="http://schemas.microsoft.com/office/drawing/2010/main" val="0"/>
                </a:ext>
              </a:extLst>
            </a:blip>
            <a:srcRect l="27936" r="28996"/>
            <a:stretch/>
          </p:blipFill>
          <p:spPr bwMode="auto">
            <a:xfrm>
              <a:off x="449017" y="3945650"/>
              <a:ext cx="1585912" cy="1905477"/>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212240" y="5988703"/>
              <a:ext cx="2100255" cy="400110"/>
            </a:xfrm>
            <a:prstGeom prst="rect">
              <a:avLst/>
            </a:prstGeom>
            <a:noFill/>
          </p:spPr>
          <p:txBody>
            <a:bodyPr wrap="none" rtlCol="0">
              <a:spAutoFit/>
            </a:bodyPr>
            <a:lstStyle/>
            <a:p>
              <a:r>
                <a:rPr lang="en-GB" sz="2000" dirty="0">
                  <a:latin typeface="Comic Sans MS" panose="030F0702030302020204" pitchFamily="66" charset="0"/>
                </a:rPr>
                <a:t>t</a:t>
              </a:r>
              <a:r>
                <a:rPr lang="en-GB" sz="2000" dirty="0" smtClean="0">
                  <a:latin typeface="Comic Sans MS" panose="030F0702030302020204" pitchFamily="66" charset="0"/>
                </a:rPr>
                <a:t>ouch your head</a:t>
              </a:r>
              <a:endParaRPr lang="en-GB" sz="2000" dirty="0">
                <a:latin typeface="Comic Sans MS" panose="030F0702030302020204" pitchFamily="66" charset="0"/>
              </a:endParaRPr>
            </a:p>
          </p:txBody>
        </p:sp>
      </p:grpSp>
      <p:grpSp>
        <p:nvGrpSpPr>
          <p:cNvPr id="35" name="Group 34"/>
          <p:cNvGrpSpPr/>
          <p:nvPr/>
        </p:nvGrpSpPr>
        <p:grpSpPr>
          <a:xfrm>
            <a:off x="10081440" y="4362949"/>
            <a:ext cx="1840018" cy="2455150"/>
            <a:chOff x="2874857" y="3945650"/>
            <a:chExt cx="2095445" cy="2643218"/>
          </a:xfrm>
        </p:grpSpPr>
        <p:pic>
          <p:nvPicPr>
            <p:cNvPr id="36" name="Picture 4" descr="Stomp Feet Clipart"/>
            <p:cNvPicPr>
              <a:picLocks noChangeAspect="1" noChangeArrowheads="1"/>
            </p:cNvPicPr>
            <p:nvPr/>
          </p:nvPicPr>
          <p:blipFill rotWithShape="1">
            <a:blip r:embed="rId5">
              <a:extLst>
                <a:ext uri="{28A0092B-C50C-407E-A947-70E740481C1C}">
                  <a14:useLocalDpi xmlns:a14="http://schemas.microsoft.com/office/drawing/2010/main" val="0"/>
                </a:ext>
              </a:extLst>
            </a:blip>
            <a:srcRect b="7599"/>
            <a:stretch/>
          </p:blipFill>
          <p:spPr bwMode="auto">
            <a:xfrm>
              <a:off x="3147415" y="3945650"/>
              <a:ext cx="1555140" cy="2273170"/>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p:cNvSpPr txBox="1"/>
            <p:nvPr/>
          </p:nvSpPr>
          <p:spPr>
            <a:xfrm>
              <a:off x="2874857" y="6188758"/>
              <a:ext cx="2095445" cy="400110"/>
            </a:xfrm>
            <a:prstGeom prst="rect">
              <a:avLst/>
            </a:prstGeom>
            <a:noFill/>
          </p:spPr>
          <p:txBody>
            <a:bodyPr wrap="none" rtlCol="0">
              <a:spAutoFit/>
            </a:bodyPr>
            <a:lstStyle/>
            <a:p>
              <a:r>
                <a:rPr lang="en-GB" sz="2000" dirty="0">
                  <a:latin typeface="Comic Sans MS" panose="030F0702030302020204" pitchFamily="66" charset="0"/>
                </a:rPr>
                <a:t>s</a:t>
              </a:r>
              <a:r>
                <a:rPr lang="en-GB" sz="2000" dirty="0" smtClean="0">
                  <a:latin typeface="Comic Sans MS" panose="030F0702030302020204" pitchFamily="66" charset="0"/>
                </a:rPr>
                <a:t>tamp your foot</a:t>
              </a:r>
              <a:endParaRPr lang="en-GB" sz="2000" dirty="0">
                <a:latin typeface="Comic Sans MS" panose="030F0702030302020204" pitchFamily="66" charset="0"/>
              </a:endParaRPr>
            </a:p>
          </p:txBody>
        </p:sp>
      </p:grpSp>
      <p:cxnSp>
        <p:nvCxnSpPr>
          <p:cNvPr id="19" name="Straight Connector 18"/>
          <p:cNvCxnSpPr/>
          <p:nvPr/>
        </p:nvCxnSpPr>
        <p:spPr>
          <a:xfrm>
            <a:off x="0" y="3562097"/>
            <a:ext cx="12192000" cy="0"/>
          </a:xfrm>
          <a:prstGeom prst="line">
            <a:avLst/>
          </a:prstGeom>
          <a:ln w="57150"/>
        </p:spPr>
        <p:style>
          <a:lnRef idx="1">
            <a:schemeClr val="accent1"/>
          </a:lnRef>
          <a:fillRef idx="0">
            <a:schemeClr val="accent1"/>
          </a:fillRef>
          <a:effectRef idx="0">
            <a:schemeClr val="accent1"/>
          </a:effectRef>
          <a:fontRef idx="minor">
            <a:schemeClr val="tx1"/>
          </a:fontRef>
        </p:style>
      </p:cxnSp>
      <p:grpSp>
        <p:nvGrpSpPr>
          <p:cNvPr id="41" name="Group 40"/>
          <p:cNvGrpSpPr/>
          <p:nvPr/>
        </p:nvGrpSpPr>
        <p:grpSpPr>
          <a:xfrm>
            <a:off x="6150561" y="1626658"/>
            <a:ext cx="1321534" cy="1787370"/>
            <a:chOff x="2406404" y="1774727"/>
            <a:chExt cx="1321534" cy="1787370"/>
          </a:xfrm>
        </p:grpSpPr>
        <p:pic>
          <p:nvPicPr>
            <p:cNvPr id="42" name="Picture 2" descr="animated hands clapping | ... clapping hands anima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grpSp>
        <p:nvGrpSpPr>
          <p:cNvPr id="44" name="Group 43"/>
          <p:cNvGrpSpPr/>
          <p:nvPr/>
        </p:nvGrpSpPr>
        <p:grpSpPr>
          <a:xfrm>
            <a:off x="9953631" y="1836258"/>
            <a:ext cx="1321534" cy="1787370"/>
            <a:chOff x="2406404" y="1774727"/>
            <a:chExt cx="1321534" cy="1787370"/>
          </a:xfrm>
        </p:grpSpPr>
        <p:pic>
          <p:nvPicPr>
            <p:cNvPr id="45" name="Picture 2" descr="animated hands clapping | ... clapping hands anima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sp>
        <p:nvSpPr>
          <p:cNvPr id="2049" name="Rectangle 2048"/>
          <p:cNvSpPr/>
          <p:nvPr/>
        </p:nvSpPr>
        <p:spPr>
          <a:xfrm>
            <a:off x="0" y="-17266"/>
            <a:ext cx="631904" cy="307777"/>
          </a:xfrm>
          <a:prstGeom prst="rect">
            <a:avLst/>
          </a:prstGeom>
        </p:spPr>
        <p:txBody>
          <a:bodyPr wrap="none">
            <a:spAutoFit/>
          </a:bodyPr>
          <a:lstStyle/>
          <a:p>
            <a:r>
              <a:rPr lang="en-GB" b="1" dirty="0">
                <a:solidFill>
                  <a:srgbClr val="7030A0"/>
                </a:solidFill>
              </a:rPr>
              <a:t>Copy</a:t>
            </a:r>
            <a:endParaRPr lang="en-GB" dirty="0"/>
          </a:p>
        </p:txBody>
      </p:sp>
    </p:spTree>
    <p:extLst>
      <p:ext uri="{BB962C8B-B14F-4D97-AF65-F5344CB8AC3E}">
        <p14:creationId xmlns:p14="http://schemas.microsoft.com/office/powerpoint/2010/main" val="1261063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Rectangle 4"/>
          <p:cNvSpPr/>
          <p:nvPr/>
        </p:nvSpPr>
        <p:spPr>
          <a:xfrm>
            <a:off x="177456" y="264626"/>
            <a:ext cx="11166819" cy="707886"/>
          </a:xfrm>
          <a:prstGeom prst="rect">
            <a:avLst/>
          </a:prstGeom>
        </p:spPr>
        <p:txBody>
          <a:bodyPr wrap="square">
            <a:spAutoFit/>
          </a:bodyPr>
          <a:lstStyle/>
          <a:p>
            <a:r>
              <a:rPr lang="en-GB" sz="2400" b="1" dirty="0" smtClean="0">
                <a:solidFill>
                  <a:schemeClr val="accent1">
                    <a:lumMod val="75000"/>
                  </a:schemeClr>
                </a:solidFill>
              </a:rPr>
              <a:t>Challenge</a:t>
            </a:r>
            <a:r>
              <a:rPr lang="en-GB" sz="2400" b="1" dirty="0" smtClean="0">
                <a:solidFill>
                  <a:schemeClr val="dk1"/>
                </a:solidFill>
              </a:rPr>
              <a:t>: try copying these repeated patterns. </a:t>
            </a:r>
            <a:r>
              <a:rPr lang="en-GB" sz="1600" b="1" dirty="0" smtClean="0">
                <a:solidFill>
                  <a:schemeClr val="dk1"/>
                </a:solidFill>
              </a:rPr>
              <a:t>Ensure your child understands that you are </a:t>
            </a:r>
            <a:r>
              <a:rPr lang="en-GB" sz="1600" b="1" i="1" dirty="0" smtClean="0">
                <a:solidFill>
                  <a:schemeClr val="dk1"/>
                </a:solidFill>
              </a:rPr>
              <a:t>repeating </a:t>
            </a:r>
            <a:r>
              <a:rPr lang="en-GB" sz="1600" b="1" dirty="0" smtClean="0">
                <a:solidFill>
                  <a:schemeClr val="dk1"/>
                </a:solidFill>
              </a:rPr>
              <a:t>the action each time. Say the pattern out loud each time and encourage your child to join in. </a:t>
            </a:r>
            <a:endParaRPr lang="en-GB" sz="1600" dirty="0"/>
          </a:p>
        </p:txBody>
      </p:sp>
      <p:grpSp>
        <p:nvGrpSpPr>
          <p:cNvPr id="8" name="Group 7"/>
          <p:cNvGrpSpPr/>
          <p:nvPr/>
        </p:nvGrpSpPr>
        <p:grpSpPr>
          <a:xfrm>
            <a:off x="3171279" y="1532810"/>
            <a:ext cx="1930885" cy="2273170"/>
            <a:chOff x="212240" y="3945650"/>
            <a:chExt cx="2100255" cy="2443163"/>
          </a:xfrm>
        </p:grpSpPr>
        <p:pic>
          <p:nvPicPr>
            <p:cNvPr id="9" name="Picture 2" descr="Pat Your Head Body Parts Actions EYFS Illustration - Twinkl"/>
            <p:cNvPicPr>
              <a:picLocks noChangeAspect="1" noChangeArrowheads="1"/>
            </p:cNvPicPr>
            <p:nvPr/>
          </p:nvPicPr>
          <p:blipFill rotWithShape="1">
            <a:blip r:embed="rId2">
              <a:extLst>
                <a:ext uri="{28A0092B-C50C-407E-A947-70E740481C1C}">
                  <a14:useLocalDpi xmlns:a14="http://schemas.microsoft.com/office/drawing/2010/main" val="0"/>
                </a:ext>
              </a:extLst>
            </a:blip>
            <a:srcRect l="27936" r="28996"/>
            <a:stretch/>
          </p:blipFill>
          <p:spPr bwMode="auto">
            <a:xfrm>
              <a:off x="449017" y="3945650"/>
              <a:ext cx="1585912" cy="190547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12240" y="5988703"/>
              <a:ext cx="2100255" cy="400110"/>
            </a:xfrm>
            <a:prstGeom prst="rect">
              <a:avLst/>
            </a:prstGeom>
            <a:noFill/>
          </p:spPr>
          <p:txBody>
            <a:bodyPr wrap="none" rtlCol="0">
              <a:spAutoFit/>
            </a:bodyPr>
            <a:lstStyle/>
            <a:p>
              <a:r>
                <a:rPr lang="en-GB" sz="2000" dirty="0">
                  <a:latin typeface="Comic Sans MS" panose="030F0702030302020204" pitchFamily="66" charset="0"/>
                </a:rPr>
                <a:t>t</a:t>
              </a:r>
              <a:r>
                <a:rPr lang="en-GB" sz="2000" dirty="0" smtClean="0">
                  <a:latin typeface="Comic Sans MS" panose="030F0702030302020204" pitchFamily="66" charset="0"/>
                </a:rPr>
                <a:t>ouch your head</a:t>
              </a:r>
              <a:endParaRPr lang="en-GB" sz="2000" dirty="0">
                <a:latin typeface="Comic Sans MS" panose="030F0702030302020204" pitchFamily="66" charset="0"/>
              </a:endParaRPr>
            </a:p>
          </p:txBody>
        </p:sp>
      </p:grpSp>
      <p:grpSp>
        <p:nvGrpSpPr>
          <p:cNvPr id="7" name="Group 6"/>
          <p:cNvGrpSpPr/>
          <p:nvPr/>
        </p:nvGrpSpPr>
        <p:grpSpPr>
          <a:xfrm>
            <a:off x="177456" y="1103093"/>
            <a:ext cx="1341855" cy="2702887"/>
            <a:chOff x="177456" y="1089025"/>
            <a:chExt cx="1341855" cy="2702887"/>
          </a:xfrm>
        </p:grpSpPr>
        <p:pic>
          <p:nvPicPr>
            <p:cNvPr id="3076" name="Picture 4" descr="Stand Up Clipart - Clip 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456" y="1089025"/>
              <a:ext cx="1341855" cy="2372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77456" y="3391802"/>
              <a:ext cx="1247457" cy="400110"/>
            </a:xfrm>
            <a:prstGeom prst="rect">
              <a:avLst/>
            </a:prstGeom>
            <a:noFill/>
          </p:spPr>
          <p:txBody>
            <a:bodyPr wrap="none" rtlCol="0">
              <a:spAutoFit/>
            </a:bodyPr>
            <a:lstStyle/>
            <a:p>
              <a:r>
                <a:rPr lang="en-GB" sz="2000" dirty="0" smtClean="0">
                  <a:latin typeface="Comic Sans MS" panose="030F0702030302020204" pitchFamily="66" charset="0"/>
                </a:rPr>
                <a:t>Stand up</a:t>
              </a:r>
              <a:endParaRPr lang="en-GB" sz="2000" dirty="0">
                <a:latin typeface="Comic Sans MS" panose="030F0702030302020204" pitchFamily="66" charset="0"/>
              </a:endParaRPr>
            </a:p>
          </p:txBody>
        </p:sp>
      </p:grpSp>
      <p:grpSp>
        <p:nvGrpSpPr>
          <p:cNvPr id="6" name="Group 5"/>
          <p:cNvGrpSpPr/>
          <p:nvPr/>
        </p:nvGrpSpPr>
        <p:grpSpPr>
          <a:xfrm>
            <a:off x="1688953" y="1103093"/>
            <a:ext cx="1487693" cy="2707482"/>
            <a:chOff x="1688953" y="1089025"/>
            <a:chExt cx="1487693" cy="2707482"/>
          </a:xfrm>
        </p:grpSpPr>
        <p:pic>
          <p:nvPicPr>
            <p:cNvPr id="3074" name="Picture 2" descr="Pin by Rehab on roba | Stand up, Free clip art, Art sta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8953" y="1089025"/>
              <a:ext cx="1487693" cy="23724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731986" y="3396397"/>
              <a:ext cx="1226618" cy="400110"/>
            </a:xfrm>
            <a:prstGeom prst="rect">
              <a:avLst/>
            </a:prstGeom>
            <a:noFill/>
          </p:spPr>
          <p:txBody>
            <a:bodyPr wrap="none" rtlCol="0">
              <a:spAutoFit/>
            </a:bodyPr>
            <a:lstStyle/>
            <a:p>
              <a:r>
                <a:rPr lang="en-GB" sz="2000" dirty="0" smtClean="0">
                  <a:latin typeface="Comic Sans MS" panose="030F0702030302020204" pitchFamily="66" charset="0"/>
                </a:rPr>
                <a:t>Sit down</a:t>
              </a:r>
              <a:endParaRPr lang="en-GB" sz="2000" dirty="0">
                <a:latin typeface="Comic Sans MS" panose="030F0702030302020204" pitchFamily="66" charset="0"/>
              </a:endParaRPr>
            </a:p>
          </p:txBody>
        </p:sp>
      </p:grpSp>
      <p:grpSp>
        <p:nvGrpSpPr>
          <p:cNvPr id="15" name="Group 14"/>
          <p:cNvGrpSpPr/>
          <p:nvPr/>
        </p:nvGrpSpPr>
        <p:grpSpPr>
          <a:xfrm>
            <a:off x="8308303" y="1532810"/>
            <a:ext cx="1930885" cy="2273170"/>
            <a:chOff x="212240" y="3945650"/>
            <a:chExt cx="2100255" cy="2443163"/>
          </a:xfrm>
        </p:grpSpPr>
        <p:pic>
          <p:nvPicPr>
            <p:cNvPr id="16" name="Picture 2" descr="Pat Your Head Body Parts Actions EYFS Illustration - Twinkl"/>
            <p:cNvPicPr>
              <a:picLocks noChangeAspect="1" noChangeArrowheads="1"/>
            </p:cNvPicPr>
            <p:nvPr/>
          </p:nvPicPr>
          <p:blipFill rotWithShape="1">
            <a:blip r:embed="rId2">
              <a:extLst>
                <a:ext uri="{28A0092B-C50C-407E-A947-70E740481C1C}">
                  <a14:useLocalDpi xmlns:a14="http://schemas.microsoft.com/office/drawing/2010/main" val="0"/>
                </a:ext>
              </a:extLst>
            </a:blip>
            <a:srcRect l="27936" r="28996"/>
            <a:stretch/>
          </p:blipFill>
          <p:spPr bwMode="auto">
            <a:xfrm>
              <a:off x="449017" y="3945650"/>
              <a:ext cx="1585912" cy="190547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212240" y="5988703"/>
              <a:ext cx="2100255" cy="400110"/>
            </a:xfrm>
            <a:prstGeom prst="rect">
              <a:avLst/>
            </a:prstGeom>
            <a:noFill/>
          </p:spPr>
          <p:txBody>
            <a:bodyPr wrap="none" rtlCol="0">
              <a:spAutoFit/>
            </a:bodyPr>
            <a:lstStyle/>
            <a:p>
              <a:r>
                <a:rPr lang="en-GB" sz="2000" dirty="0">
                  <a:latin typeface="Comic Sans MS" panose="030F0702030302020204" pitchFamily="66" charset="0"/>
                </a:rPr>
                <a:t>t</a:t>
              </a:r>
              <a:r>
                <a:rPr lang="en-GB" sz="2000" dirty="0" smtClean="0">
                  <a:latin typeface="Comic Sans MS" panose="030F0702030302020204" pitchFamily="66" charset="0"/>
                </a:rPr>
                <a:t>ouch your head</a:t>
              </a:r>
              <a:endParaRPr lang="en-GB" sz="2000" dirty="0">
                <a:latin typeface="Comic Sans MS" panose="030F0702030302020204" pitchFamily="66" charset="0"/>
              </a:endParaRPr>
            </a:p>
          </p:txBody>
        </p:sp>
      </p:grpSp>
      <p:grpSp>
        <p:nvGrpSpPr>
          <p:cNvPr id="18" name="Group 17"/>
          <p:cNvGrpSpPr/>
          <p:nvPr/>
        </p:nvGrpSpPr>
        <p:grpSpPr>
          <a:xfrm>
            <a:off x="5314480" y="1103093"/>
            <a:ext cx="1341855" cy="2702887"/>
            <a:chOff x="177456" y="1089025"/>
            <a:chExt cx="1341855" cy="2702887"/>
          </a:xfrm>
        </p:grpSpPr>
        <p:pic>
          <p:nvPicPr>
            <p:cNvPr id="19" name="Picture 4" descr="Stand Up Clipart - Clip 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456" y="1089025"/>
              <a:ext cx="1341855" cy="2372400"/>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177456" y="3391802"/>
              <a:ext cx="1247457" cy="400110"/>
            </a:xfrm>
            <a:prstGeom prst="rect">
              <a:avLst/>
            </a:prstGeom>
            <a:noFill/>
          </p:spPr>
          <p:txBody>
            <a:bodyPr wrap="none" rtlCol="0">
              <a:spAutoFit/>
            </a:bodyPr>
            <a:lstStyle/>
            <a:p>
              <a:r>
                <a:rPr lang="en-GB" sz="2000" dirty="0" smtClean="0">
                  <a:latin typeface="Comic Sans MS" panose="030F0702030302020204" pitchFamily="66" charset="0"/>
                </a:rPr>
                <a:t>Stand up</a:t>
              </a:r>
              <a:endParaRPr lang="en-GB" sz="2000" dirty="0">
                <a:latin typeface="Comic Sans MS" panose="030F0702030302020204" pitchFamily="66" charset="0"/>
              </a:endParaRPr>
            </a:p>
          </p:txBody>
        </p:sp>
      </p:grpSp>
      <p:grpSp>
        <p:nvGrpSpPr>
          <p:cNvPr id="21" name="Group 20"/>
          <p:cNvGrpSpPr/>
          <p:nvPr/>
        </p:nvGrpSpPr>
        <p:grpSpPr>
          <a:xfrm>
            <a:off x="6825977" y="1103093"/>
            <a:ext cx="1487693" cy="2707482"/>
            <a:chOff x="1688953" y="1089025"/>
            <a:chExt cx="1487693" cy="2707482"/>
          </a:xfrm>
        </p:grpSpPr>
        <p:pic>
          <p:nvPicPr>
            <p:cNvPr id="22" name="Picture 2" descr="Pin by Rehab on roba | Stand up, Free clip art, Art sta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8953" y="1089025"/>
              <a:ext cx="1487693" cy="237240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1731986" y="3396397"/>
              <a:ext cx="1226618" cy="400110"/>
            </a:xfrm>
            <a:prstGeom prst="rect">
              <a:avLst/>
            </a:prstGeom>
            <a:noFill/>
          </p:spPr>
          <p:txBody>
            <a:bodyPr wrap="none" rtlCol="0">
              <a:spAutoFit/>
            </a:bodyPr>
            <a:lstStyle/>
            <a:p>
              <a:r>
                <a:rPr lang="en-GB" sz="2000" dirty="0" smtClean="0">
                  <a:latin typeface="Comic Sans MS" panose="030F0702030302020204" pitchFamily="66" charset="0"/>
                </a:rPr>
                <a:t>Sit down</a:t>
              </a:r>
              <a:endParaRPr lang="en-GB" sz="2000" dirty="0">
                <a:latin typeface="Comic Sans MS" panose="030F0702030302020204" pitchFamily="66" charset="0"/>
              </a:endParaRPr>
            </a:p>
          </p:txBody>
        </p:sp>
      </p:grpSp>
      <p:sp>
        <p:nvSpPr>
          <p:cNvPr id="24" name="TextBox 23"/>
          <p:cNvSpPr txBox="1"/>
          <p:nvPr/>
        </p:nvSpPr>
        <p:spPr>
          <a:xfrm>
            <a:off x="10196322" y="2219203"/>
            <a:ext cx="1645002" cy="400110"/>
          </a:xfrm>
          <a:prstGeom prst="rect">
            <a:avLst/>
          </a:prstGeom>
          <a:noFill/>
        </p:spPr>
        <p:txBody>
          <a:bodyPr wrap="none" rtlCol="0">
            <a:spAutoFit/>
          </a:bodyPr>
          <a:lstStyle/>
          <a:p>
            <a:r>
              <a:rPr lang="en-GB" sz="2000" dirty="0" smtClean="0">
                <a:solidFill>
                  <a:srgbClr val="FF0000"/>
                </a:solidFill>
                <a:latin typeface="Comic Sans MS" panose="030F0702030302020204" pitchFamily="66" charset="0"/>
              </a:rPr>
              <a:t>Keep going…</a:t>
            </a:r>
            <a:endParaRPr lang="en-GB" sz="2000" dirty="0">
              <a:solidFill>
                <a:srgbClr val="FF0000"/>
              </a:solidFill>
              <a:latin typeface="Comic Sans MS" panose="030F0702030302020204" pitchFamily="66" charset="0"/>
            </a:endParaRPr>
          </a:p>
        </p:txBody>
      </p:sp>
      <p:grpSp>
        <p:nvGrpSpPr>
          <p:cNvPr id="25" name="Group 24"/>
          <p:cNvGrpSpPr/>
          <p:nvPr/>
        </p:nvGrpSpPr>
        <p:grpSpPr>
          <a:xfrm>
            <a:off x="187616" y="4495052"/>
            <a:ext cx="1321534" cy="1787370"/>
            <a:chOff x="2406404" y="1774727"/>
            <a:chExt cx="1321534" cy="1787370"/>
          </a:xfrm>
        </p:grpSpPr>
        <p:pic>
          <p:nvPicPr>
            <p:cNvPr id="26" name="Picture 2" descr="animated hands clapping | ... clapping hands animation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grpSp>
        <p:nvGrpSpPr>
          <p:cNvPr id="28" name="Group 27"/>
          <p:cNvGrpSpPr/>
          <p:nvPr/>
        </p:nvGrpSpPr>
        <p:grpSpPr>
          <a:xfrm>
            <a:off x="2815187" y="4495052"/>
            <a:ext cx="1321534" cy="1787370"/>
            <a:chOff x="2406404" y="1774727"/>
            <a:chExt cx="1321534" cy="1787370"/>
          </a:xfrm>
        </p:grpSpPr>
        <p:pic>
          <p:nvPicPr>
            <p:cNvPr id="29" name="Picture 2" descr="animated hands clapping | ... clapping hands animation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grpSp>
        <p:nvGrpSpPr>
          <p:cNvPr id="13" name="Group 12"/>
          <p:cNvGrpSpPr/>
          <p:nvPr/>
        </p:nvGrpSpPr>
        <p:grpSpPr>
          <a:xfrm>
            <a:off x="1509150" y="4162047"/>
            <a:ext cx="1167307" cy="2630437"/>
            <a:chOff x="1509150" y="4162047"/>
            <a:chExt cx="1167307" cy="2630437"/>
          </a:xfrm>
        </p:grpSpPr>
        <p:pic>
          <p:nvPicPr>
            <p:cNvPr id="3078" name="Picture 6" descr="Boy hands up clipart - Clip Art Library"/>
            <p:cNvPicPr>
              <a:picLocks noChangeAspect="1" noChangeArrowheads="1"/>
            </p:cNvPicPr>
            <p:nvPr/>
          </p:nvPicPr>
          <p:blipFill rotWithShape="1">
            <a:blip r:embed="rId6">
              <a:extLst>
                <a:ext uri="{28A0092B-C50C-407E-A947-70E740481C1C}">
                  <a14:useLocalDpi xmlns:a14="http://schemas.microsoft.com/office/drawing/2010/main" val="0"/>
                </a:ext>
              </a:extLst>
            </a:blip>
            <a:srcRect l="25794" t="1219" r="24540" b="992"/>
            <a:stretch/>
          </p:blipFill>
          <p:spPr bwMode="auto">
            <a:xfrm>
              <a:off x="1637552" y="4162047"/>
              <a:ext cx="1021837" cy="2278965"/>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p:cNvSpPr txBox="1"/>
            <p:nvPr/>
          </p:nvSpPr>
          <p:spPr>
            <a:xfrm>
              <a:off x="1509150" y="6392374"/>
              <a:ext cx="1167307" cy="400110"/>
            </a:xfrm>
            <a:prstGeom prst="rect">
              <a:avLst/>
            </a:prstGeom>
            <a:noFill/>
          </p:spPr>
          <p:txBody>
            <a:bodyPr wrap="none" rtlCol="0">
              <a:spAutoFit/>
            </a:bodyPr>
            <a:lstStyle/>
            <a:p>
              <a:r>
                <a:rPr lang="en-GB" sz="2000" dirty="0" smtClean="0">
                  <a:latin typeface="Comic Sans MS" panose="030F0702030302020204" pitchFamily="66" charset="0"/>
                </a:rPr>
                <a:t>Arms up</a:t>
              </a:r>
              <a:endParaRPr lang="en-GB" sz="2000" dirty="0">
                <a:latin typeface="Comic Sans MS" panose="030F0702030302020204" pitchFamily="66" charset="0"/>
              </a:endParaRPr>
            </a:p>
          </p:txBody>
        </p:sp>
      </p:grpSp>
      <p:grpSp>
        <p:nvGrpSpPr>
          <p:cNvPr id="34" name="Group 33"/>
          <p:cNvGrpSpPr/>
          <p:nvPr/>
        </p:nvGrpSpPr>
        <p:grpSpPr>
          <a:xfrm>
            <a:off x="4219252" y="4495052"/>
            <a:ext cx="1321534" cy="1787370"/>
            <a:chOff x="2406404" y="1774727"/>
            <a:chExt cx="1321534" cy="1787370"/>
          </a:xfrm>
        </p:grpSpPr>
        <p:pic>
          <p:nvPicPr>
            <p:cNvPr id="35" name="Picture 2" descr="animated hands clapping | ... clapping hands animation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grpSp>
        <p:nvGrpSpPr>
          <p:cNvPr id="37" name="Group 36"/>
          <p:cNvGrpSpPr/>
          <p:nvPr/>
        </p:nvGrpSpPr>
        <p:grpSpPr>
          <a:xfrm>
            <a:off x="6769847" y="4478994"/>
            <a:ext cx="1321534" cy="1787370"/>
            <a:chOff x="2406404" y="1774727"/>
            <a:chExt cx="1321534" cy="1787370"/>
          </a:xfrm>
        </p:grpSpPr>
        <p:pic>
          <p:nvPicPr>
            <p:cNvPr id="38" name="Picture 2" descr="animated hands clapping | ... clapping hands animation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39" name="TextBox 38"/>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grpSp>
        <p:nvGrpSpPr>
          <p:cNvPr id="40" name="Group 39"/>
          <p:cNvGrpSpPr/>
          <p:nvPr/>
        </p:nvGrpSpPr>
        <p:grpSpPr>
          <a:xfrm>
            <a:off x="5540786" y="4162047"/>
            <a:ext cx="1167307" cy="2630437"/>
            <a:chOff x="1509150" y="4162047"/>
            <a:chExt cx="1167307" cy="2630437"/>
          </a:xfrm>
        </p:grpSpPr>
        <p:pic>
          <p:nvPicPr>
            <p:cNvPr id="41" name="Picture 6" descr="Boy hands up clipart - Clip Art Library"/>
            <p:cNvPicPr>
              <a:picLocks noChangeAspect="1" noChangeArrowheads="1"/>
            </p:cNvPicPr>
            <p:nvPr/>
          </p:nvPicPr>
          <p:blipFill rotWithShape="1">
            <a:blip r:embed="rId6">
              <a:extLst>
                <a:ext uri="{28A0092B-C50C-407E-A947-70E740481C1C}">
                  <a14:useLocalDpi xmlns:a14="http://schemas.microsoft.com/office/drawing/2010/main" val="0"/>
                </a:ext>
              </a:extLst>
            </a:blip>
            <a:srcRect l="25794" t="1219" r="24540" b="992"/>
            <a:stretch/>
          </p:blipFill>
          <p:spPr bwMode="auto">
            <a:xfrm>
              <a:off x="1637552" y="4162047"/>
              <a:ext cx="1021837" cy="2278965"/>
            </a:xfrm>
            <a:prstGeom prst="rect">
              <a:avLst/>
            </a:prstGeom>
            <a:noFill/>
            <a:extLst>
              <a:ext uri="{909E8E84-426E-40DD-AFC4-6F175D3DCCD1}">
                <a14:hiddenFill xmlns:a14="http://schemas.microsoft.com/office/drawing/2010/main">
                  <a:solidFill>
                    <a:srgbClr val="FFFFFF"/>
                  </a:solidFill>
                </a14:hiddenFill>
              </a:ext>
            </a:extLst>
          </p:spPr>
        </p:pic>
        <p:sp>
          <p:nvSpPr>
            <p:cNvPr id="42" name="TextBox 41"/>
            <p:cNvSpPr txBox="1"/>
            <p:nvPr/>
          </p:nvSpPr>
          <p:spPr>
            <a:xfrm>
              <a:off x="1509150" y="6392374"/>
              <a:ext cx="1167307" cy="400110"/>
            </a:xfrm>
            <a:prstGeom prst="rect">
              <a:avLst/>
            </a:prstGeom>
            <a:noFill/>
          </p:spPr>
          <p:txBody>
            <a:bodyPr wrap="none" rtlCol="0">
              <a:spAutoFit/>
            </a:bodyPr>
            <a:lstStyle/>
            <a:p>
              <a:r>
                <a:rPr lang="en-GB" sz="2000" dirty="0" smtClean="0">
                  <a:latin typeface="Comic Sans MS" panose="030F0702030302020204" pitchFamily="66" charset="0"/>
                </a:rPr>
                <a:t>Arms up</a:t>
              </a:r>
              <a:endParaRPr lang="en-GB" sz="2000" dirty="0">
                <a:latin typeface="Comic Sans MS" panose="030F0702030302020204" pitchFamily="66" charset="0"/>
              </a:endParaRPr>
            </a:p>
          </p:txBody>
        </p:sp>
      </p:grpSp>
      <p:grpSp>
        <p:nvGrpSpPr>
          <p:cNvPr id="43" name="Group 42"/>
          <p:cNvGrpSpPr/>
          <p:nvPr/>
        </p:nvGrpSpPr>
        <p:grpSpPr>
          <a:xfrm>
            <a:off x="8170204" y="4478994"/>
            <a:ext cx="1321534" cy="1787370"/>
            <a:chOff x="2406404" y="1774727"/>
            <a:chExt cx="1321534" cy="1787370"/>
          </a:xfrm>
        </p:grpSpPr>
        <p:pic>
          <p:nvPicPr>
            <p:cNvPr id="44" name="Picture 2" descr="animated hands clapping | ... clapping hands animation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grpSp>
        <p:nvGrpSpPr>
          <p:cNvPr id="46" name="Group 45"/>
          <p:cNvGrpSpPr/>
          <p:nvPr/>
        </p:nvGrpSpPr>
        <p:grpSpPr>
          <a:xfrm>
            <a:off x="10797775" y="4478994"/>
            <a:ext cx="1321534" cy="1787370"/>
            <a:chOff x="2406404" y="1774727"/>
            <a:chExt cx="1321534" cy="1787370"/>
          </a:xfrm>
        </p:grpSpPr>
        <p:pic>
          <p:nvPicPr>
            <p:cNvPr id="47" name="Picture 2" descr="animated hands clapping | ... clapping hands animation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6404" y="1774727"/>
              <a:ext cx="1321534" cy="1202596"/>
            </a:xfrm>
            <a:prstGeom prst="rect">
              <a:avLst/>
            </a:prstGeom>
            <a:noFill/>
            <a:extLst>
              <a:ext uri="{909E8E84-426E-40DD-AFC4-6F175D3DCCD1}">
                <a14:hiddenFill xmlns:a14="http://schemas.microsoft.com/office/drawing/2010/main">
                  <a:solidFill>
                    <a:srgbClr val="FFFFFF"/>
                  </a:solidFill>
                </a14:hiddenFill>
              </a:ext>
            </a:extLst>
          </p:spPr>
        </p:pic>
        <p:sp>
          <p:nvSpPr>
            <p:cNvPr id="48" name="TextBox 47"/>
            <p:cNvSpPr txBox="1"/>
            <p:nvPr/>
          </p:nvSpPr>
          <p:spPr>
            <a:xfrm>
              <a:off x="2678377" y="2977322"/>
              <a:ext cx="938077" cy="584775"/>
            </a:xfrm>
            <a:prstGeom prst="rect">
              <a:avLst/>
            </a:prstGeom>
            <a:noFill/>
          </p:spPr>
          <p:txBody>
            <a:bodyPr wrap="none" rtlCol="0">
              <a:spAutoFit/>
            </a:bodyPr>
            <a:lstStyle/>
            <a:p>
              <a:r>
                <a:rPr lang="en-GB" sz="3200" dirty="0" smtClean="0">
                  <a:latin typeface="Comic Sans MS" panose="030F0702030302020204" pitchFamily="66" charset="0"/>
                </a:rPr>
                <a:t>clap</a:t>
              </a:r>
              <a:endParaRPr lang="en-GB" sz="3200" dirty="0">
                <a:latin typeface="Comic Sans MS" panose="030F0702030302020204" pitchFamily="66" charset="0"/>
              </a:endParaRPr>
            </a:p>
          </p:txBody>
        </p:sp>
      </p:grpSp>
      <p:grpSp>
        <p:nvGrpSpPr>
          <p:cNvPr id="49" name="Group 48"/>
          <p:cNvGrpSpPr/>
          <p:nvPr/>
        </p:nvGrpSpPr>
        <p:grpSpPr>
          <a:xfrm>
            <a:off x="9491738" y="4145989"/>
            <a:ext cx="1167307" cy="2630437"/>
            <a:chOff x="1509150" y="4162047"/>
            <a:chExt cx="1167307" cy="2630437"/>
          </a:xfrm>
        </p:grpSpPr>
        <p:pic>
          <p:nvPicPr>
            <p:cNvPr id="50" name="Picture 6" descr="Boy hands up clipart - Clip Art Library"/>
            <p:cNvPicPr>
              <a:picLocks noChangeAspect="1" noChangeArrowheads="1"/>
            </p:cNvPicPr>
            <p:nvPr/>
          </p:nvPicPr>
          <p:blipFill rotWithShape="1">
            <a:blip r:embed="rId6">
              <a:extLst>
                <a:ext uri="{28A0092B-C50C-407E-A947-70E740481C1C}">
                  <a14:useLocalDpi xmlns:a14="http://schemas.microsoft.com/office/drawing/2010/main" val="0"/>
                </a:ext>
              </a:extLst>
            </a:blip>
            <a:srcRect l="25794" t="1219" r="24540" b="992"/>
            <a:stretch/>
          </p:blipFill>
          <p:spPr bwMode="auto">
            <a:xfrm>
              <a:off x="1637552" y="4162047"/>
              <a:ext cx="1021837" cy="2278965"/>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0"/>
            <p:cNvSpPr txBox="1"/>
            <p:nvPr/>
          </p:nvSpPr>
          <p:spPr>
            <a:xfrm>
              <a:off x="1509150" y="6392374"/>
              <a:ext cx="1167307" cy="400110"/>
            </a:xfrm>
            <a:prstGeom prst="rect">
              <a:avLst/>
            </a:prstGeom>
            <a:noFill/>
          </p:spPr>
          <p:txBody>
            <a:bodyPr wrap="none" rtlCol="0">
              <a:spAutoFit/>
            </a:bodyPr>
            <a:lstStyle/>
            <a:p>
              <a:r>
                <a:rPr lang="en-GB" sz="2000" dirty="0" smtClean="0">
                  <a:latin typeface="Comic Sans MS" panose="030F0702030302020204" pitchFamily="66" charset="0"/>
                </a:rPr>
                <a:t>Arms up</a:t>
              </a:r>
              <a:endParaRPr lang="en-GB" sz="2000" dirty="0">
                <a:latin typeface="Comic Sans MS" panose="030F0702030302020204" pitchFamily="66" charset="0"/>
              </a:endParaRPr>
            </a:p>
          </p:txBody>
        </p:sp>
      </p:grpSp>
      <p:cxnSp>
        <p:nvCxnSpPr>
          <p:cNvPr id="31" name="Straight Connector 30"/>
          <p:cNvCxnSpPr/>
          <p:nvPr/>
        </p:nvCxnSpPr>
        <p:spPr>
          <a:xfrm>
            <a:off x="4219252" y="3995225"/>
            <a:ext cx="0" cy="2597204"/>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8170204" y="3863468"/>
            <a:ext cx="0" cy="2597204"/>
          </a:xfrm>
          <a:prstGeom prst="line">
            <a:avLst/>
          </a:prstGeom>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0" y="-43354"/>
            <a:ext cx="631904" cy="307777"/>
          </a:xfrm>
          <a:prstGeom prst="rect">
            <a:avLst/>
          </a:prstGeom>
        </p:spPr>
        <p:txBody>
          <a:bodyPr wrap="none">
            <a:spAutoFit/>
          </a:bodyPr>
          <a:lstStyle/>
          <a:p>
            <a:r>
              <a:rPr lang="en-GB" b="1" dirty="0">
                <a:solidFill>
                  <a:srgbClr val="7030A0"/>
                </a:solidFill>
              </a:rPr>
              <a:t>Copy</a:t>
            </a:r>
            <a:endParaRPr lang="en-GB" dirty="0"/>
          </a:p>
        </p:txBody>
      </p:sp>
    </p:spTree>
    <p:extLst>
      <p:ext uri="{BB962C8B-B14F-4D97-AF65-F5344CB8AC3E}">
        <p14:creationId xmlns:p14="http://schemas.microsoft.com/office/powerpoint/2010/main" val="4235183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77456" y="264626"/>
            <a:ext cx="11166819" cy="1200329"/>
          </a:xfrm>
          <a:prstGeom prst="rect">
            <a:avLst/>
          </a:prstGeom>
        </p:spPr>
        <p:txBody>
          <a:bodyPr wrap="square">
            <a:spAutoFit/>
          </a:bodyPr>
          <a:lstStyle/>
          <a:p>
            <a:r>
              <a:rPr lang="en-GB" sz="2400" b="1" dirty="0" smtClean="0">
                <a:solidFill>
                  <a:schemeClr val="dk1"/>
                </a:solidFill>
              </a:rPr>
              <a:t>Activity 2: find </a:t>
            </a:r>
            <a:r>
              <a:rPr lang="en-GB" sz="2400" b="1" dirty="0" smtClean="0">
                <a:solidFill>
                  <a:srgbClr val="FF0000"/>
                </a:solidFill>
              </a:rPr>
              <a:t>two </a:t>
            </a:r>
            <a:r>
              <a:rPr lang="en-GB" sz="2400" b="1" dirty="0" smtClean="0">
                <a:solidFill>
                  <a:schemeClr val="dk1"/>
                </a:solidFill>
              </a:rPr>
              <a:t>objects to create a pattern. </a:t>
            </a:r>
          </a:p>
          <a:p>
            <a:r>
              <a:rPr lang="en-GB" sz="2400" b="1" i="1" dirty="0" smtClean="0">
                <a:solidFill>
                  <a:schemeClr val="dk1"/>
                </a:solidFill>
              </a:rPr>
              <a:t>Adult creates a pattern and encourages child to copy it. See if you can do this with as many different things around the house as possible. </a:t>
            </a:r>
            <a:r>
              <a:rPr lang="en-GB" sz="2400" b="1" i="1" dirty="0" smtClean="0">
                <a:solidFill>
                  <a:schemeClr val="dk1"/>
                </a:solidFill>
                <a:sym typeface="Wingdings" panose="05000000000000000000" pitchFamily="2" charset="2"/>
              </a:rPr>
              <a:t> </a:t>
            </a:r>
            <a:endParaRPr lang="en-GB" sz="1600" i="1" dirty="0"/>
          </a:p>
        </p:txBody>
      </p:sp>
      <p:pic>
        <p:nvPicPr>
          <p:cNvPr id="4098" name="Picture 2" descr="Tens and Units Cards | Teaching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996" y="1736532"/>
            <a:ext cx="801029" cy="87448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ens and Units Cards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7350" y="1736532"/>
            <a:ext cx="805190" cy="8792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Tens and Units Cards | Teaching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7865" y="1736532"/>
            <a:ext cx="801029" cy="87448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Tens and Units Cards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4219" y="1736532"/>
            <a:ext cx="805190" cy="8792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ens and Units Cards | Teaching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4734" y="1731787"/>
            <a:ext cx="801029" cy="87448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Tens and Units Cards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1088" y="1731787"/>
            <a:ext cx="805190" cy="8792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94310" y="276605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1376304" y="276605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347865" y="2760196"/>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3262740" y="2747834"/>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4244734" y="2747834"/>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241149" y="2741972"/>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04" name="Picture 8" descr="Drones used to fight threat to banana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796" y="4316173"/>
            <a:ext cx="1532251" cy="1105886"/>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That One Single Grape (jasmineheart309) on Pinteres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26975" y="4658245"/>
            <a:ext cx="763814" cy="76381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descr="Drones used to fight threat to banana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5156" y="4316173"/>
            <a:ext cx="1532251" cy="110588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12" descr="That One Single Grape (jasmineheart309) on Pinteres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77335" y="4658245"/>
            <a:ext cx="763814" cy="763814"/>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8" descr="Drones used to fight threat to banana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55516" y="4316173"/>
            <a:ext cx="1532251" cy="110588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2" descr="That One Single Grape (jasmineheart309) on Pinteres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7695" y="4658245"/>
            <a:ext cx="763814" cy="763814"/>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p:cNvSpPr/>
          <p:nvPr/>
        </p:nvSpPr>
        <p:spPr>
          <a:xfrm>
            <a:off x="500765" y="5530824"/>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1846466" y="5543457"/>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3100835" y="5513101"/>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4479977" y="555531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5859119" y="555531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7045622" y="5543457"/>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0" y="1972"/>
            <a:ext cx="631904" cy="307777"/>
          </a:xfrm>
          <a:prstGeom prst="rect">
            <a:avLst/>
          </a:prstGeom>
        </p:spPr>
        <p:txBody>
          <a:bodyPr wrap="none">
            <a:spAutoFit/>
          </a:bodyPr>
          <a:lstStyle/>
          <a:p>
            <a:r>
              <a:rPr lang="en-GB" b="1" dirty="0">
                <a:solidFill>
                  <a:srgbClr val="7030A0"/>
                </a:solidFill>
              </a:rPr>
              <a:t>Copy</a:t>
            </a:r>
            <a:endParaRPr lang="en-GB" dirty="0"/>
          </a:p>
        </p:txBody>
      </p:sp>
    </p:spTree>
    <p:extLst>
      <p:ext uri="{BB962C8B-B14F-4D97-AF65-F5344CB8AC3E}">
        <p14:creationId xmlns:p14="http://schemas.microsoft.com/office/powerpoint/2010/main" val="1226895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77456" y="264626"/>
            <a:ext cx="11166819" cy="1200329"/>
          </a:xfrm>
          <a:prstGeom prst="rect">
            <a:avLst/>
          </a:prstGeom>
        </p:spPr>
        <p:txBody>
          <a:bodyPr wrap="square">
            <a:spAutoFit/>
          </a:bodyPr>
          <a:lstStyle/>
          <a:p>
            <a:r>
              <a:rPr lang="en-GB" sz="2400" b="1" dirty="0" smtClean="0">
                <a:solidFill>
                  <a:schemeClr val="dk1"/>
                </a:solidFill>
              </a:rPr>
              <a:t>Activity 2: find </a:t>
            </a:r>
            <a:r>
              <a:rPr lang="en-GB" sz="2400" b="1" dirty="0" smtClean="0">
                <a:solidFill>
                  <a:srgbClr val="FF0000"/>
                </a:solidFill>
              </a:rPr>
              <a:t>two </a:t>
            </a:r>
            <a:r>
              <a:rPr lang="en-GB" sz="2400" b="1" dirty="0" smtClean="0">
                <a:solidFill>
                  <a:schemeClr val="dk1"/>
                </a:solidFill>
              </a:rPr>
              <a:t>objects to create a pattern. </a:t>
            </a:r>
          </a:p>
          <a:p>
            <a:r>
              <a:rPr lang="en-GB" sz="2400" b="1" i="1" dirty="0" smtClean="0">
                <a:solidFill>
                  <a:schemeClr val="dk1"/>
                </a:solidFill>
              </a:rPr>
              <a:t>Adult creates a pattern and encourages child to copy it. See if you can do this with as many different things around the house as possible. </a:t>
            </a:r>
            <a:r>
              <a:rPr lang="en-GB" sz="2400" b="1" i="1" dirty="0" smtClean="0">
                <a:solidFill>
                  <a:schemeClr val="dk1"/>
                </a:solidFill>
                <a:sym typeface="Wingdings" panose="05000000000000000000" pitchFamily="2" charset="2"/>
              </a:rPr>
              <a:t> </a:t>
            </a:r>
            <a:endParaRPr lang="en-GB" sz="1600" i="1" dirty="0"/>
          </a:p>
        </p:txBody>
      </p:sp>
      <p:sp>
        <p:nvSpPr>
          <p:cNvPr id="3" name="Rectangle 2"/>
          <p:cNvSpPr/>
          <p:nvPr/>
        </p:nvSpPr>
        <p:spPr>
          <a:xfrm>
            <a:off x="394310" y="276605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1376304" y="276605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347865" y="2760196"/>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3262740" y="2747834"/>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4244734" y="2747834"/>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241149" y="2741972"/>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500765" y="5530824"/>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1846466" y="5543457"/>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3100835" y="5513101"/>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4479977" y="555531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5859119" y="555531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7045622" y="5543457"/>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0" y="1972"/>
            <a:ext cx="631904" cy="307777"/>
          </a:xfrm>
          <a:prstGeom prst="rect">
            <a:avLst/>
          </a:prstGeom>
        </p:spPr>
        <p:txBody>
          <a:bodyPr wrap="none">
            <a:spAutoFit/>
          </a:bodyPr>
          <a:lstStyle/>
          <a:p>
            <a:r>
              <a:rPr lang="en-GB" b="1" dirty="0">
                <a:solidFill>
                  <a:srgbClr val="7030A0"/>
                </a:solidFill>
              </a:rPr>
              <a:t>Copy</a:t>
            </a:r>
            <a:endParaRPr lang="en-GB" dirty="0"/>
          </a:p>
        </p:txBody>
      </p:sp>
      <p:sp>
        <p:nvSpPr>
          <p:cNvPr id="4" name="TextBox 3"/>
          <p:cNvSpPr txBox="1"/>
          <p:nvPr/>
        </p:nvSpPr>
        <p:spPr>
          <a:xfrm>
            <a:off x="488483" y="1638322"/>
            <a:ext cx="697627" cy="1200329"/>
          </a:xfrm>
          <a:prstGeom prst="rect">
            <a:avLst/>
          </a:prstGeom>
          <a:noFill/>
        </p:spPr>
        <p:txBody>
          <a:bodyPr wrap="none" rtlCol="0">
            <a:spAutoFit/>
          </a:bodyPr>
          <a:lstStyle/>
          <a:p>
            <a:r>
              <a:rPr lang="en-GB" sz="7200" dirty="0" smtClean="0"/>
              <a:t>3</a:t>
            </a:r>
            <a:endParaRPr lang="en-GB" sz="7200" dirty="0"/>
          </a:p>
        </p:txBody>
      </p:sp>
      <p:sp>
        <p:nvSpPr>
          <p:cNvPr id="30" name="TextBox 29"/>
          <p:cNvSpPr txBox="1"/>
          <p:nvPr/>
        </p:nvSpPr>
        <p:spPr>
          <a:xfrm>
            <a:off x="2458658" y="1673357"/>
            <a:ext cx="697627" cy="1200329"/>
          </a:xfrm>
          <a:prstGeom prst="rect">
            <a:avLst/>
          </a:prstGeom>
          <a:noFill/>
        </p:spPr>
        <p:txBody>
          <a:bodyPr wrap="none" rtlCol="0">
            <a:spAutoFit/>
          </a:bodyPr>
          <a:lstStyle/>
          <a:p>
            <a:r>
              <a:rPr lang="en-GB" sz="7200" dirty="0" smtClean="0"/>
              <a:t>3</a:t>
            </a:r>
            <a:endParaRPr lang="en-GB" sz="7200" dirty="0"/>
          </a:p>
        </p:txBody>
      </p:sp>
      <p:sp>
        <p:nvSpPr>
          <p:cNvPr id="31" name="TextBox 30"/>
          <p:cNvSpPr txBox="1"/>
          <p:nvPr/>
        </p:nvSpPr>
        <p:spPr>
          <a:xfrm>
            <a:off x="4372877" y="1658591"/>
            <a:ext cx="697627" cy="1200329"/>
          </a:xfrm>
          <a:prstGeom prst="rect">
            <a:avLst/>
          </a:prstGeom>
          <a:noFill/>
        </p:spPr>
        <p:txBody>
          <a:bodyPr wrap="none" rtlCol="0">
            <a:spAutoFit/>
          </a:bodyPr>
          <a:lstStyle/>
          <a:p>
            <a:r>
              <a:rPr lang="en-GB" sz="7200" dirty="0" smtClean="0"/>
              <a:t>3</a:t>
            </a:r>
            <a:endParaRPr lang="en-GB" sz="7200" dirty="0"/>
          </a:p>
        </p:txBody>
      </p:sp>
      <p:sp>
        <p:nvSpPr>
          <p:cNvPr id="32" name="TextBox 31"/>
          <p:cNvSpPr txBox="1"/>
          <p:nvPr/>
        </p:nvSpPr>
        <p:spPr>
          <a:xfrm>
            <a:off x="1473570" y="1658590"/>
            <a:ext cx="697627" cy="1200329"/>
          </a:xfrm>
          <a:prstGeom prst="rect">
            <a:avLst/>
          </a:prstGeom>
          <a:noFill/>
        </p:spPr>
        <p:txBody>
          <a:bodyPr wrap="none" rtlCol="0">
            <a:spAutoFit/>
          </a:bodyPr>
          <a:lstStyle/>
          <a:p>
            <a:r>
              <a:rPr lang="en-GB" sz="7200" dirty="0" smtClean="0"/>
              <a:t>5</a:t>
            </a:r>
            <a:endParaRPr lang="en-GB" sz="7200" dirty="0"/>
          </a:p>
        </p:txBody>
      </p:sp>
      <p:sp>
        <p:nvSpPr>
          <p:cNvPr id="43" name="TextBox 42"/>
          <p:cNvSpPr txBox="1"/>
          <p:nvPr/>
        </p:nvSpPr>
        <p:spPr>
          <a:xfrm>
            <a:off x="3415767" y="1631422"/>
            <a:ext cx="697627" cy="1200329"/>
          </a:xfrm>
          <a:prstGeom prst="rect">
            <a:avLst/>
          </a:prstGeom>
          <a:noFill/>
        </p:spPr>
        <p:txBody>
          <a:bodyPr wrap="none" rtlCol="0">
            <a:spAutoFit/>
          </a:bodyPr>
          <a:lstStyle/>
          <a:p>
            <a:r>
              <a:rPr lang="en-GB" sz="7200" dirty="0"/>
              <a:t>5</a:t>
            </a:r>
            <a:endParaRPr lang="en-GB" sz="7200" dirty="0"/>
          </a:p>
        </p:txBody>
      </p:sp>
      <p:sp>
        <p:nvSpPr>
          <p:cNvPr id="44" name="TextBox 43"/>
          <p:cNvSpPr txBox="1"/>
          <p:nvPr/>
        </p:nvSpPr>
        <p:spPr>
          <a:xfrm>
            <a:off x="5329987" y="1638322"/>
            <a:ext cx="697627" cy="1200329"/>
          </a:xfrm>
          <a:prstGeom prst="rect">
            <a:avLst/>
          </a:prstGeom>
          <a:noFill/>
        </p:spPr>
        <p:txBody>
          <a:bodyPr wrap="none" rtlCol="0">
            <a:spAutoFit/>
          </a:bodyPr>
          <a:lstStyle/>
          <a:p>
            <a:r>
              <a:rPr lang="en-GB" sz="7200" dirty="0"/>
              <a:t>5</a:t>
            </a:r>
            <a:endParaRPr lang="en-GB" sz="7200" dirty="0"/>
          </a:p>
        </p:txBody>
      </p:sp>
      <p:pic>
        <p:nvPicPr>
          <p:cNvPr id="45" name="Picture 2" descr="File:Green equilateral triangle point up.svg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221" y="4143184"/>
            <a:ext cx="1230013" cy="1066011"/>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2" descr="File:Green equilateral triangle point up.svg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8800" y="4194591"/>
            <a:ext cx="1230013" cy="1066011"/>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 descr="File:Green equilateral triangle point up.svg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3597" y="4168927"/>
            <a:ext cx="1230013" cy="1066011"/>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p:cNvSpPr/>
          <p:nvPr/>
        </p:nvSpPr>
        <p:spPr>
          <a:xfrm>
            <a:off x="1869459" y="4470925"/>
            <a:ext cx="739572" cy="760399"/>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4479977" y="4491778"/>
            <a:ext cx="739572" cy="760399"/>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Oval 48"/>
          <p:cNvSpPr/>
          <p:nvPr/>
        </p:nvSpPr>
        <p:spPr>
          <a:xfrm>
            <a:off x="7113605" y="4542854"/>
            <a:ext cx="739572" cy="760399"/>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54707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580364" y="1225003"/>
            <a:ext cx="11166819" cy="892552"/>
          </a:xfrm>
          <a:prstGeom prst="rect">
            <a:avLst/>
          </a:prstGeom>
        </p:spPr>
        <p:txBody>
          <a:bodyPr wrap="square">
            <a:spAutoFit/>
          </a:bodyPr>
          <a:lstStyle/>
          <a:p>
            <a:pPr algn="ctr"/>
            <a:r>
              <a:rPr lang="en-GB" sz="2800" b="1" dirty="0" smtClean="0">
                <a:solidFill>
                  <a:schemeClr val="tx1"/>
                </a:solidFill>
              </a:rPr>
              <a:t>More complex patterns </a:t>
            </a:r>
            <a:endParaRPr lang="en-GB" sz="2800" b="1" dirty="0">
              <a:solidFill>
                <a:schemeClr val="tx1"/>
              </a:solidFill>
            </a:endParaRPr>
          </a:p>
          <a:p>
            <a:r>
              <a:rPr lang="en-GB" sz="2400" b="1" dirty="0" smtClean="0">
                <a:solidFill>
                  <a:schemeClr val="dk1"/>
                </a:solidFill>
              </a:rPr>
              <a:t>  </a:t>
            </a:r>
          </a:p>
        </p:txBody>
      </p:sp>
      <p:pic>
        <p:nvPicPr>
          <p:cNvPr id="5" name="Picture 4"/>
          <p:cNvPicPr>
            <a:picLocks noChangeAspect="1"/>
          </p:cNvPicPr>
          <p:nvPr/>
        </p:nvPicPr>
        <p:blipFill>
          <a:blip r:embed="rId2"/>
          <a:stretch>
            <a:fillRect/>
          </a:stretch>
        </p:blipFill>
        <p:spPr>
          <a:xfrm>
            <a:off x="11086880" y="5762185"/>
            <a:ext cx="857250" cy="876300"/>
          </a:xfrm>
          <a:prstGeom prst="rect">
            <a:avLst/>
          </a:prstGeom>
        </p:spPr>
      </p:pic>
      <p:pic>
        <p:nvPicPr>
          <p:cNvPr id="9" name="Picture 8"/>
          <p:cNvPicPr>
            <a:picLocks noChangeAspect="1"/>
          </p:cNvPicPr>
          <p:nvPr/>
        </p:nvPicPr>
        <p:blipFill rotWithShape="1">
          <a:blip r:embed="rId3"/>
          <a:srcRect l="15664" t="25174" r="14705" b="53660"/>
          <a:stretch/>
        </p:blipFill>
        <p:spPr>
          <a:xfrm>
            <a:off x="7047915" y="2230003"/>
            <a:ext cx="4699268" cy="1980859"/>
          </a:xfrm>
          <a:prstGeom prst="rect">
            <a:avLst/>
          </a:prstGeom>
        </p:spPr>
      </p:pic>
      <p:sp>
        <p:nvSpPr>
          <p:cNvPr id="10" name="Rectangle 9"/>
          <p:cNvSpPr/>
          <p:nvPr/>
        </p:nvSpPr>
        <p:spPr>
          <a:xfrm>
            <a:off x="-21027" y="2271870"/>
            <a:ext cx="7047915" cy="1938992"/>
          </a:xfrm>
          <a:prstGeom prst="rect">
            <a:avLst/>
          </a:prstGeom>
        </p:spPr>
        <p:txBody>
          <a:bodyPr wrap="square">
            <a:spAutoFit/>
          </a:bodyPr>
          <a:lstStyle/>
          <a:p>
            <a:pPr algn="ctr"/>
            <a:r>
              <a:rPr lang="en-GB" sz="2400" b="1" dirty="0" smtClean="0">
                <a:solidFill>
                  <a:srgbClr val="0070C0"/>
                </a:solidFill>
              </a:rPr>
              <a:t>Show your child these patterns and ask them to describe:</a:t>
            </a:r>
            <a:br>
              <a:rPr lang="en-GB" sz="2400" b="1" dirty="0" smtClean="0">
                <a:solidFill>
                  <a:srgbClr val="0070C0"/>
                </a:solidFill>
              </a:rPr>
            </a:br>
            <a:r>
              <a:rPr lang="en-GB" sz="2400" b="1" dirty="0" smtClean="0">
                <a:solidFill>
                  <a:srgbClr val="0070C0"/>
                </a:solidFill>
              </a:rPr>
              <a:t>What is the same and what is different?</a:t>
            </a:r>
            <a:br>
              <a:rPr lang="en-GB" sz="2400" b="1" dirty="0" smtClean="0">
                <a:solidFill>
                  <a:srgbClr val="0070C0"/>
                </a:solidFill>
              </a:rPr>
            </a:br>
            <a:r>
              <a:rPr lang="en-GB" sz="2400" b="1" dirty="0" smtClean="0">
                <a:solidFill>
                  <a:srgbClr val="0070C0"/>
                </a:solidFill>
              </a:rPr>
              <a:t>(look at shape AND colour) </a:t>
            </a:r>
            <a:endParaRPr lang="en-GB" sz="2400" b="1" dirty="0">
              <a:solidFill>
                <a:schemeClr val="dk1"/>
              </a:solidFill>
            </a:endParaRPr>
          </a:p>
          <a:p>
            <a:r>
              <a:rPr lang="en-GB" sz="2400" b="1" dirty="0" smtClean="0">
                <a:solidFill>
                  <a:schemeClr val="dk1"/>
                </a:solidFill>
              </a:rPr>
              <a:t>  </a:t>
            </a:r>
          </a:p>
        </p:txBody>
      </p:sp>
      <p:pic>
        <p:nvPicPr>
          <p:cNvPr id="11" name="Picture 10"/>
          <p:cNvPicPr>
            <a:picLocks noChangeAspect="1"/>
          </p:cNvPicPr>
          <p:nvPr/>
        </p:nvPicPr>
        <p:blipFill>
          <a:blip r:embed="rId4"/>
          <a:stretch>
            <a:fillRect/>
          </a:stretch>
        </p:blipFill>
        <p:spPr>
          <a:xfrm>
            <a:off x="5274959" y="5762185"/>
            <a:ext cx="5473417" cy="856177"/>
          </a:xfrm>
          <a:prstGeom prst="rect">
            <a:avLst/>
          </a:prstGeom>
        </p:spPr>
      </p:pic>
      <p:sp>
        <p:nvSpPr>
          <p:cNvPr id="14" name="Rectangle 13"/>
          <p:cNvSpPr/>
          <p:nvPr/>
        </p:nvSpPr>
        <p:spPr>
          <a:xfrm>
            <a:off x="0" y="6027003"/>
            <a:ext cx="5365361" cy="830997"/>
          </a:xfrm>
          <a:prstGeom prst="rect">
            <a:avLst/>
          </a:prstGeom>
        </p:spPr>
        <p:txBody>
          <a:bodyPr wrap="square">
            <a:spAutoFit/>
          </a:bodyPr>
          <a:lstStyle/>
          <a:p>
            <a:pPr algn="ctr"/>
            <a:r>
              <a:rPr lang="en-GB" sz="2400" b="1" dirty="0" smtClean="0">
                <a:solidFill>
                  <a:srgbClr val="0070C0"/>
                </a:solidFill>
              </a:rPr>
              <a:t>Ask the same about this pattern…</a:t>
            </a:r>
            <a:endParaRPr lang="en-GB" sz="2400" b="1" dirty="0">
              <a:solidFill>
                <a:schemeClr val="dk1"/>
              </a:solidFill>
            </a:endParaRPr>
          </a:p>
          <a:p>
            <a:r>
              <a:rPr lang="en-GB" sz="2400" b="1" dirty="0" smtClean="0">
                <a:solidFill>
                  <a:schemeClr val="dk1"/>
                </a:solidFill>
              </a:rPr>
              <a:t>  </a:t>
            </a:r>
          </a:p>
        </p:txBody>
      </p:sp>
      <p:sp>
        <p:nvSpPr>
          <p:cNvPr id="15" name="Rectangle 14"/>
          <p:cNvSpPr/>
          <p:nvPr/>
        </p:nvSpPr>
        <p:spPr>
          <a:xfrm>
            <a:off x="109535" y="62035"/>
            <a:ext cx="8795506" cy="923330"/>
          </a:xfrm>
          <a:prstGeom prst="rect">
            <a:avLst/>
          </a:prstGeom>
        </p:spPr>
        <p:txBody>
          <a:bodyPr wrap="square">
            <a:spAutoFit/>
          </a:bodyPr>
          <a:lstStyle/>
          <a:p>
            <a:r>
              <a:rPr lang="en-GB" sz="5400" b="1" dirty="0" smtClean="0">
                <a:solidFill>
                  <a:schemeClr val="tx1"/>
                </a:solidFill>
                <a:latin typeface="Comic Sans MS" panose="030F0702030302020204" pitchFamily="66" charset="0"/>
              </a:rPr>
              <a:t>Tuesday</a:t>
            </a:r>
            <a:endParaRPr lang="en-GB" sz="5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318329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6" descr="Tens and Units Cards | Teaching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513" y="1378470"/>
            <a:ext cx="862363" cy="94166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ens and Units Cards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644" y="1445645"/>
            <a:ext cx="801029" cy="87448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Tens and Units Cards | Teaching Resourc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9998" y="1445645"/>
            <a:ext cx="805190" cy="87923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Tens and Units Cards | Teaching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7378" y="1378470"/>
            <a:ext cx="862363" cy="9416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Tens and Units Cards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0509" y="1445645"/>
            <a:ext cx="801029" cy="87448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Tens and Units Cards | Teaching Resourc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6863" y="1445645"/>
            <a:ext cx="805190" cy="8792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Tens and Units Cards | Teaching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909" y="1378470"/>
            <a:ext cx="862363" cy="9416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Tens and Units Cards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6040" y="1445645"/>
            <a:ext cx="801029" cy="87448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Tens and Units Cards | Teaching Resourc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2394" y="1445645"/>
            <a:ext cx="805190" cy="879231"/>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177456" y="2484703"/>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1159450" y="2484703"/>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131011" y="2478841"/>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084869" y="2466479"/>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066863" y="2466479"/>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4989305" y="2466479"/>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5971299" y="2466479"/>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6942860" y="2460617"/>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854514" y="2448255"/>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177456" y="264626"/>
            <a:ext cx="11166819" cy="1569660"/>
          </a:xfrm>
          <a:prstGeom prst="rect">
            <a:avLst/>
          </a:prstGeom>
        </p:spPr>
        <p:txBody>
          <a:bodyPr wrap="square">
            <a:spAutoFit/>
          </a:bodyPr>
          <a:lstStyle/>
          <a:p>
            <a:r>
              <a:rPr lang="en-GB" sz="2400" b="1" dirty="0" smtClean="0">
                <a:solidFill>
                  <a:schemeClr val="accent1">
                    <a:lumMod val="75000"/>
                  </a:schemeClr>
                </a:solidFill>
              </a:rPr>
              <a:t>Challenge</a:t>
            </a:r>
            <a:r>
              <a:rPr lang="en-GB" sz="2400" b="1" dirty="0" smtClean="0">
                <a:solidFill>
                  <a:schemeClr val="dk1"/>
                </a:solidFill>
              </a:rPr>
              <a:t>: find </a:t>
            </a:r>
            <a:r>
              <a:rPr lang="en-GB" sz="2400" b="1" dirty="0" smtClean="0">
                <a:solidFill>
                  <a:srgbClr val="FF0000"/>
                </a:solidFill>
              </a:rPr>
              <a:t>three</a:t>
            </a:r>
            <a:r>
              <a:rPr lang="en-GB" sz="2400" b="1" dirty="0" smtClean="0">
                <a:solidFill>
                  <a:schemeClr val="dk1"/>
                </a:solidFill>
              </a:rPr>
              <a:t> objects to create a pattern. </a:t>
            </a:r>
          </a:p>
          <a:p>
            <a:r>
              <a:rPr lang="en-GB" sz="2400" b="1" i="1" dirty="0" smtClean="0">
                <a:solidFill>
                  <a:schemeClr val="dk1"/>
                </a:solidFill>
              </a:rPr>
              <a:t>Adult creates a pattern and encourages child to copy it.</a:t>
            </a:r>
            <a:r>
              <a:rPr lang="en-GB" sz="2400" b="1" i="1" dirty="0">
                <a:solidFill>
                  <a:schemeClr val="dk1"/>
                </a:solidFill>
              </a:rPr>
              <a:t> See if you can do this with as many different things around the house as possible. </a:t>
            </a:r>
            <a:r>
              <a:rPr lang="en-GB" sz="2400" b="1" i="1" dirty="0">
                <a:solidFill>
                  <a:schemeClr val="dk1"/>
                </a:solidFill>
                <a:sym typeface="Wingdings" panose="05000000000000000000" pitchFamily="2" charset="2"/>
              </a:rPr>
              <a:t> </a:t>
            </a:r>
            <a:endParaRPr lang="en-GB" sz="1600" i="1" dirty="0"/>
          </a:p>
          <a:p>
            <a:r>
              <a:rPr lang="en-GB" sz="2400" b="1" i="1" dirty="0" smtClean="0">
                <a:solidFill>
                  <a:schemeClr val="dk1"/>
                </a:solidFill>
              </a:rPr>
              <a:t> </a:t>
            </a:r>
            <a:endParaRPr lang="en-GB" sz="1600" i="1" dirty="0"/>
          </a:p>
        </p:txBody>
      </p:sp>
      <p:pic>
        <p:nvPicPr>
          <p:cNvPr id="32" name="Picture 8" descr="Drones used to fight threat to banana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796" y="4316173"/>
            <a:ext cx="1532251" cy="110588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12" descr="That One Single Grape (jasmineheart309) on Pinteres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26975" y="4658245"/>
            <a:ext cx="763814" cy="763814"/>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WHSmith Black Stripe Ballpoint Pen, Fine Nib, Black Ink | WHSmit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64238" y="4086684"/>
            <a:ext cx="1335375" cy="133537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8" descr="Drones used to fight threat to banana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7627" y="4316173"/>
            <a:ext cx="1532251" cy="110588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2" descr="That One Single Grape (jasmineheart309) on Pinteres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79806" y="4658245"/>
            <a:ext cx="763814" cy="76381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WHSmith Black Stripe Ballpoint Pen, Fine Nib, Black Ink | WHSmit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17069" y="4086684"/>
            <a:ext cx="1335375" cy="1335375"/>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 descr="Drones used to fight threat to banana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60458" y="4316173"/>
            <a:ext cx="1532251" cy="1105886"/>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12" descr="That One Single Grape (jasmineheart309) on Pinteres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2637" y="4658245"/>
            <a:ext cx="763814" cy="763814"/>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WHSmith Black Stripe Ballpoint Pen, Fine Nib, Black Ink | WHSmit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69900" y="4086684"/>
            <a:ext cx="1335375" cy="1335375"/>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334459" y="5471120"/>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1888699" y="5472173"/>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3113888" y="5472173"/>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4483953" y="546253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5856599" y="549998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6956682" y="5481722"/>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8253604" y="5482521"/>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9807844" y="5483574"/>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11033033" y="5483574"/>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18507" y="0"/>
            <a:ext cx="631904" cy="307777"/>
          </a:xfrm>
          <a:prstGeom prst="rect">
            <a:avLst/>
          </a:prstGeom>
        </p:spPr>
        <p:txBody>
          <a:bodyPr wrap="none">
            <a:spAutoFit/>
          </a:bodyPr>
          <a:lstStyle/>
          <a:p>
            <a:r>
              <a:rPr lang="en-GB" b="1" dirty="0">
                <a:solidFill>
                  <a:srgbClr val="7030A0"/>
                </a:solidFill>
              </a:rPr>
              <a:t>Copy</a:t>
            </a:r>
            <a:endParaRPr lang="en-GB" dirty="0"/>
          </a:p>
        </p:txBody>
      </p:sp>
    </p:spTree>
    <p:extLst>
      <p:ext uri="{BB962C8B-B14F-4D97-AF65-F5344CB8AC3E}">
        <p14:creationId xmlns:p14="http://schemas.microsoft.com/office/powerpoint/2010/main" val="3629279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4" name="Rectangle 13"/>
          <p:cNvSpPr/>
          <p:nvPr/>
        </p:nvSpPr>
        <p:spPr>
          <a:xfrm>
            <a:off x="217133" y="2484703"/>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1199127" y="2484703"/>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170688" y="2478841"/>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124546" y="2466479"/>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106540" y="2466479"/>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5028982" y="2466479"/>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5971299" y="2466479"/>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6942860" y="2460617"/>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854514" y="2448255"/>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231251" y="262577"/>
            <a:ext cx="11166819" cy="1569660"/>
          </a:xfrm>
          <a:prstGeom prst="rect">
            <a:avLst/>
          </a:prstGeom>
        </p:spPr>
        <p:txBody>
          <a:bodyPr wrap="square">
            <a:spAutoFit/>
          </a:bodyPr>
          <a:lstStyle/>
          <a:p>
            <a:r>
              <a:rPr lang="en-GB" sz="2400" b="1" dirty="0" smtClean="0">
                <a:solidFill>
                  <a:schemeClr val="accent1">
                    <a:lumMod val="75000"/>
                  </a:schemeClr>
                </a:solidFill>
              </a:rPr>
              <a:t>Challenge</a:t>
            </a:r>
            <a:r>
              <a:rPr lang="en-GB" sz="2400" b="1" dirty="0" smtClean="0">
                <a:solidFill>
                  <a:schemeClr val="dk1"/>
                </a:solidFill>
              </a:rPr>
              <a:t>: find </a:t>
            </a:r>
            <a:r>
              <a:rPr lang="en-GB" sz="2400" b="1" dirty="0" smtClean="0">
                <a:solidFill>
                  <a:srgbClr val="FF0000"/>
                </a:solidFill>
              </a:rPr>
              <a:t>three</a:t>
            </a:r>
            <a:r>
              <a:rPr lang="en-GB" sz="2400" b="1" dirty="0" smtClean="0">
                <a:solidFill>
                  <a:schemeClr val="dk1"/>
                </a:solidFill>
              </a:rPr>
              <a:t> objects to create a pattern. </a:t>
            </a:r>
          </a:p>
          <a:p>
            <a:r>
              <a:rPr lang="en-GB" sz="2400" b="1" i="1" dirty="0" smtClean="0">
                <a:solidFill>
                  <a:schemeClr val="dk1"/>
                </a:solidFill>
              </a:rPr>
              <a:t>Adult creates a pattern and encourages child to copy it.</a:t>
            </a:r>
            <a:r>
              <a:rPr lang="en-GB" sz="2400" b="1" i="1" dirty="0">
                <a:solidFill>
                  <a:schemeClr val="dk1"/>
                </a:solidFill>
              </a:rPr>
              <a:t> See if you can do this with as many different things around the house as possible. </a:t>
            </a:r>
            <a:r>
              <a:rPr lang="en-GB" sz="2400" b="1" i="1" dirty="0">
                <a:solidFill>
                  <a:schemeClr val="dk1"/>
                </a:solidFill>
                <a:sym typeface="Wingdings" panose="05000000000000000000" pitchFamily="2" charset="2"/>
              </a:rPr>
              <a:t> </a:t>
            </a:r>
            <a:endParaRPr lang="en-GB" sz="1600" i="1" dirty="0"/>
          </a:p>
          <a:p>
            <a:r>
              <a:rPr lang="en-GB" sz="2400" b="1" i="1" dirty="0" smtClean="0">
                <a:solidFill>
                  <a:schemeClr val="dk1"/>
                </a:solidFill>
              </a:rPr>
              <a:t> </a:t>
            </a:r>
            <a:endParaRPr lang="en-GB" sz="1600" i="1" dirty="0"/>
          </a:p>
        </p:txBody>
      </p:sp>
      <p:sp>
        <p:nvSpPr>
          <p:cNvPr id="41" name="Rectangle 40"/>
          <p:cNvSpPr/>
          <p:nvPr/>
        </p:nvSpPr>
        <p:spPr>
          <a:xfrm>
            <a:off x="334459" y="5471120"/>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1888699" y="5472173"/>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3113888" y="5472173"/>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4483953" y="546253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5856599" y="5499988"/>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6956682" y="5481722"/>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8253604" y="5482521"/>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9807844" y="5483574"/>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11033033" y="5483574"/>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18507" y="0"/>
            <a:ext cx="631904" cy="307777"/>
          </a:xfrm>
          <a:prstGeom prst="rect">
            <a:avLst/>
          </a:prstGeom>
        </p:spPr>
        <p:txBody>
          <a:bodyPr wrap="none">
            <a:spAutoFit/>
          </a:bodyPr>
          <a:lstStyle/>
          <a:p>
            <a:r>
              <a:rPr lang="en-GB" b="1" dirty="0">
                <a:solidFill>
                  <a:srgbClr val="7030A0"/>
                </a:solidFill>
              </a:rPr>
              <a:t>Copy</a:t>
            </a:r>
            <a:endParaRPr lang="en-GB" dirty="0"/>
          </a:p>
        </p:txBody>
      </p:sp>
      <p:sp>
        <p:nvSpPr>
          <p:cNvPr id="50" name="TextBox 49"/>
          <p:cNvSpPr txBox="1"/>
          <p:nvPr/>
        </p:nvSpPr>
        <p:spPr>
          <a:xfrm>
            <a:off x="272687" y="1454742"/>
            <a:ext cx="697627" cy="1200329"/>
          </a:xfrm>
          <a:prstGeom prst="rect">
            <a:avLst/>
          </a:prstGeom>
          <a:noFill/>
        </p:spPr>
        <p:txBody>
          <a:bodyPr wrap="none" rtlCol="0">
            <a:spAutoFit/>
          </a:bodyPr>
          <a:lstStyle/>
          <a:p>
            <a:r>
              <a:rPr lang="en-GB" sz="7200" dirty="0"/>
              <a:t>2</a:t>
            </a:r>
            <a:endParaRPr lang="en-GB" sz="7200" dirty="0"/>
          </a:p>
        </p:txBody>
      </p:sp>
      <p:sp>
        <p:nvSpPr>
          <p:cNvPr id="51" name="TextBox 50"/>
          <p:cNvSpPr txBox="1"/>
          <p:nvPr/>
        </p:nvSpPr>
        <p:spPr>
          <a:xfrm>
            <a:off x="2242862" y="1489777"/>
            <a:ext cx="697627" cy="1200329"/>
          </a:xfrm>
          <a:prstGeom prst="rect">
            <a:avLst/>
          </a:prstGeom>
          <a:noFill/>
        </p:spPr>
        <p:txBody>
          <a:bodyPr wrap="none" rtlCol="0">
            <a:spAutoFit/>
          </a:bodyPr>
          <a:lstStyle/>
          <a:p>
            <a:r>
              <a:rPr lang="en-GB" sz="7200" dirty="0" smtClean="0"/>
              <a:t>4</a:t>
            </a:r>
            <a:endParaRPr lang="en-GB" sz="7200" dirty="0"/>
          </a:p>
        </p:txBody>
      </p:sp>
      <p:sp>
        <p:nvSpPr>
          <p:cNvPr id="52" name="TextBox 51"/>
          <p:cNvSpPr txBox="1"/>
          <p:nvPr/>
        </p:nvSpPr>
        <p:spPr>
          <a:xfrm>
            <a:off x="4157081" y="1475011"/>
            <a:ext cx="697627" cy="1200329"/>
          </a:xfrm>
          <a:prstGeom prst="rect">
            <a:avLst/>
          </a:prstGeom>
          <a:noFill/>
        </p:spPr>
        <p:txBody>
          <a:bodyPr wrap="none" rtlCol="0">
            <a:spAutoFit/>
          </a:bodyPr>
          <a:lstStyle/>
          <a:p>
            <a:r>
              <a:rPr lang="en-GB" sz="7200" dirty="0" smtClean="0"/>
              <a:t>3</a:t>
            </a:r>
            <a:endParaRPr lang="en-GB" sz="7200" dirty="0"/>
          </a:p>
        </p:txBody>
      </p:sp>
      <p:sp>
        <p:nvSpPr>
          <p:cNvPr id="53" name="TextBox 52"/>
          <p:cNvSpPr txBox="1"/>
          <p:nvPr/>
        </p:nvSpPr>
        <p:spPr>
          <a:xfrm>
            <a:off x="1257774" y="1475010"/>
            <a:ext cx="697627" cy="1200329"/>
          </a:xfrm>
          <a:prstGeom prst="rect">
            <a:avLst/>
          </a:prstGeom>
          <a:noFill/>
        </p:spPr>
        <p:txBody>
          <a:bodyPr wrap="none" rtlCol="0">
            <a:spAutoFit/>
          </a:bodyPr>
          <a:lstStyle/>
          <a:p>
            <a:r>
              <a:rPr lang="en-GB" sz="7200" dirty="0" smtClean="0"/>
              <a:t>3</a:t>
            </a:r>
            <a:endParaRPr lang="en-GB" sz="7200" dirty="0"/>
          </a:p>
        </p:txBody>
      </p:sp>
      <p:sp>
        <p:nvSpPr>
          <p:cNvPr id="54" name="TextBox 53"/>
          <p:cNvSpPr txBox="1"/>
          <p:nvPr/>
        </p:nvSpPr>
        <p:spPr>
          <a:xfrm>
            <a:off x="3199971" y="1447842"/>
            <a:ext cx="697627" cy="1200329"/>
          </a:xfrm>
          <a:prstGeom prst="rect">
            <a:avLst/>
          </a:prstGeom>
          <a:noFill/>
        </p:spPr>
        <p:txBody>
          <a:bodyPr wrap="none" rtlCol="0">
            <a:spAutoFit/>
          </a:bodyPr>
          <a:lstStyle/>
          <a:p>
            <a:r>
              <a:rPr lang="en-GB" sz="7200" dirty="0" smtClean="0"/>
              <a:t>2</a:t>
            </a:r>
            <a:endParaRPr lang="en-GB" sz="7200" dirty="0"/>
          </a:p>
        </p:txBody>
      </p:sp>
      <p:sp>
        <p:nvSpPr>
          <p:cNvPr id="55" name="TextBox 54"/>
          <p:cNvSpPr txBox="1"/>
          <p:nvPr/>
        </p:nvSpPr>
        <p:spPr>
          <a:xfrm>
            <a:off x="5114191" y="1454742"/>
            <a:ext cx="697627" cy="1200329"/>
          </a:xfrm>
          <a:prstGeom prst="rect">
            <a:avLst/>
          </a:prstGeom>
          <a:noFill/>
        </p:spPr>
        <p:txBody>
          <a:bodyPr wrap="none" rtlCol="0">
            <a:spAutoFit/>
          </a:bodyPr>
          <a:lstStyle/>
          <a:p>
            <a:r>
              <a:rPr lang="en-GB" sz="7200" dirty="0"/>
              <a:t>4</a:t>
            </a:r>
            <a:endParaRPr lang="en-GB" sz="7200" dirty="0"/>
          </a:p>
        </p:txBody>
      </p:sp>
      <p:sp>
        <p:nvSpPr>
          <p:cNvPr id="57" name="TextBox 56"/>
          <p:cNvSpPr txBox="1"/>
          <p:nvPr/>
        </p:nvSpPr>
        <p:spPr>
          <a:xfrm>
            <a:off x="6081551" y="1489776"/>
            <a:ext cx="697627" cy="1200329"/>
          </a:xfrm>
          <a:prstGeom prst="rect">
            <a:avLst/>
          </a:prstGeom>
          <a:noFill/>
        </p:spPr>
        <p:txBody>
          <a:bodyPr wrap="none" rtlCol="0">
            <a:spAutoFit/>
          </a:bodyPr>
          <a:lstStyle/>
          <a:p>
            <a:r>
              <a:rPr lang="en-GB" sz="7200" dirty="0"/>
              <a:t>2</a:t>
            </a:r>
            <a:endParaRPr lang="en-GB" sz="7200" dirty="0"/>
          </a:p>
        </p:txBody>
      </p:sp>
      <p:sp>
        <p:nvSpPr>
          <p:cNvPr id="58" name="TextBox 57"/>
          <p:cNvSpPr txBox="1"/>
          <p:nvPr/>
        </p:nvSpPr>
        <p:spPr>
          <a:xfrm>
            <a:off x="7081437" y="1489775"/>
            <a:ext cx="697627" cy="1200329"/>
          </a:xfrm>
          <a:prstGeom prst="rect">
            <a:avLst/>
          </a:prstGeom>
          <a:noFill/>
        </p:spPr>
        <p:txBody>
          <a:bodyPr wrap="none" rtlCol="0">
            <a:spAutoFit/>
          </a:bodyPr>
          <a:lstStyle/>
          <a:p>
            <a:r>
              <a:rPr lang="en-GB" sz="7200" dirty="0" smtClean="0"/>
              <a:t>3</a:t>
            </a:r>
            <a:endParaRPr lang="en-GB" sz="7200" dirty="0"/>
          </a:p>
        </p:txBody>
      </p:sp>
      <p:sp>
        <p:nvSpPr>
          <p:cNvPr id="60" name="TextBox 59"/>
          <p:cNvSpPr txBox="1"/>
          <p:nvPr/>
        </p:nvSpPr>
        <p:spPr>
          <a:xfrm>
            <a:off x="7993746" y="1489774"/>
            <a:ext cx="697627" cy="1200329"/>
          </a:xfrm>
          <a:prstGeom prst="rect">
            <a:avLst/>
          </a:prstGeom>
          <a:noFill/>
        </p:spPr>
        <p:txBody>
          <a:bodyPr wrap="none" rtlCol="0">
            <a:spAutoFit/>
          </a:bodyPr>
          <a:lstStyle/>
          <a:p>
            <a:r>
              <a:rPr lang="en-GB" sz="7200" dirty="0" smtClean="0"/>
              <a:t>4</a:t>
            </a:r>
            <a:endParaRPr lang="en-GB" sz="7200" dirty="0"/>
          </a:p>
        </p:txBody>
      </p:sp>
      <p:pic>
        <p:nvPicPr>
          <p:cNvPr id="9218" name="Picture 2" descr="File:Green equilateral triangle point up.svg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221" y="4143184"/>
            <a:ext cx="1230013" cy="1066011"/>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File:Green equilateral triangle point up.svg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7341" y="10798566"/>
            <a:ext cx="224734" cy="26916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ylinder - 3D Shape - Geometry - Nets of Solids - Activities an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617" y="3902538"/>
            <a:ext cx="1044177" cy="1443037"/>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Cube, drawing, form, geometry, shape i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5629" y="4345397"/>
            <a:ext cx="863798" cy="863798"/>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 descr="File:Green equilateral triangle point up.svg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5992" y="4241923"/>
            <a:ext cx="1230013" cy="1066011"/>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4" descr="Cylinder - 3D Shape - Geometry - Nets of Solids - Activities an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4660" y="4016529"/>
            <a:ext cx="1044177" cy="1443037"/>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10" descr="Cube, drawing, form, geometry, shape i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815" y="4449881"/>
            <a:ext cx="863798" cy="863798"/>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2" descr="File:Green equilateral triangle point up.svg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6448" y="4157946"/>
            <a:ext cx="1230013" cy="1066011"/>
          </a:xfrm>
          <a:prstGeom prst="rect">
            <a:avLst/>
          </a:prstGeom>
          <a:noFill/>
          <a:extLst>
            <a:ext uri="{909E8E84-426E-40DD-AFC4-6F175D3DCCD1}">
              <a14:hiddenFill xmlns:a14="http://schemas.microsoft.com/office/drawing/2010/main">
                <a:solidFill>
                  <a:srgbClr val="FFFFFF"/>
                </a:solidFill>
              </a14:hiddenFill>
            </a:ext>
          </a:extLst>
        </p:spPr>
      </p:pic>
      <p:pic>
        <p:nvPicPr>
          <p:cNvPr id="66" name="Picture 4" descr="Cylinder - 3D Shape - Geometry - Nets of Solids - Activities an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9296" y="3902538"/>
            <a:ext cx="1044177" cy="1443037"/>
          </a:xfrm>
          <a:prstGeom prst="rect">
            <a:avLst/>
          </a:prstGeom>
          <a:noFill/>
          <a:extLst>
            <a:ext uri="{909E8E84-426E-40DD-AFC4-6F175D3DCCD1}">
              <a14:hiddenFill xmlns:a14="http://schemas.microsoft.com/office/drawing/2010/main">
                <a:solidFill>
                  <a:srgbClr val="FFFFFF"/>
                </a:solidFill>
              </a14:hiddenFill>
            </a:ext>
          </a:extLst>
        </p:spPr>
      </p:pic>
      <p:pic>
        <p:nvPicPr>
          <p:cNvPr id="67" name="Picture 10" descr="Cube, drawing, form, geometry, shape i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24856" y="4360159"/>
            <a:ext cx="863798" cy="863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125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457686" y="2374999"/>
            <a:ext cx="9733755" cy="923330"/>
          </a:xfrm>
          <a:prstGeom prst="rect">
            <a:avLst/>
          </a:prstGeom>
        </p:spPr>
        <p:txBody>
          <a:bodyPr wrap="none">
            <a:spAutoFit/>
          </a:bodyPr>
          <a:lstStyle/>
          <a:p>
            <a:r>
              <a:rPr lang="en-GB" sz="5400" b="1" dirty="0">
                <a:solidFill>
                  <a:schemeClr val="accent6">
                    <a:lumMod val="50000"/>
                  </a:schemeClr>
                </a:solidFill>
                <a:latin typeface="Comic Sans MS" panose="030F0702030302020204" pitchFamily="66" charset="0"/>
              </a:rPr>
              <a:t>Continue</a:t>
            </a:r>
            <a:r>
              <a:rPr lang="en-GB" sz="5400" b="1" dirty="0">
                <a:solidFill>
                  <a:srgbClr val="FF0000"/>
                </a:solidFill>
                <a:latin typeface="Comic Sans MS" panose="030F0702030302020204" pitchFamily="66" charset="0"/>
              </a:rPr>
              <a:t> a repeated pattern</a:t>
            </a:r>
          </a:p>
        </p:txBody>
      </p:sp>
      <p:sp>
        <p:nvSpPr>
          <p:cNvPr id="3" name="Rectangle 2"/>
          <p:cNvSpPr/>
          <p:nvPr/>
        </p:nvSpPr>
        <p:spPr>
          <a:xfrm>
            <a:off x="0" y="111714"/>
            <a:ext cx="8795506" cy="923330"/>
          </a:xfrm>
          <a:prstGeom prst="rect">
            <a:avLst/>
          </a:prstGeom>
        </p:spPr>
        <p:txBody>
          <a:bodyPr wrap="square">
            <a:spAutoFit/>
          </a:bodyPr>
          <a:lstStyle/>
          <a:p>
            <a:r>
              <a:rPr lang="en-GB" sz="5400" b="1" dirty="0" smtClean="0">
                <a:solidFill>
                  <a:schemeClr val="tx1"/>
                </a:solidFill>
                <a:latin typeface="Comic Sans MS" panose="030F0702030302020204" pitchFamily="66" charset="0"/>
              </a:rPr>
              <a:t>Wednesday</a:t>
            </a:r>
            <a:endParaRPr lang="en-GB" sz="5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313780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109882"/>
            <a:ext cx="958917" cy="307777"/>
          </a:xfrm>
          <a:prstGeom prst="rect">
            <a:avLst/>
          </a:prstGeom>
        </p:spPr>
        <p:txBody>
          <a:bodyPr wrap="none">
            <a:spAutoFit/>
          </a:bodyPr>
          <a:lstStyle/>
          <a:p>
            <a:r>
              <a:rPr lang="en-GB" b="1" dirty="0">
                <a:solidFill>
                  <a:schemeClr val="accent6">
                    <a:lumMod val="50000"/>
                  </a:schemeClr>
                </a:solidFill>
              </a:rPr>
              <a:t>Continue</a:t>
            </a:r>
            <a:endParaRPr lang="en-GB" dirty="0"/>
          </a:p>
        </p:txBody>
      </p:sp>
      <p:sp>
        <p:nvSpPr>
          <p:cNvPr id="4" name="Rectangle 3"/>
          <p:cNvSpPr/>
          <p:nvPr/>
        </p:nvSpPr>
        <p:spPr>
          <a:xfrm>
            <a:off x="191524" y="417659"/>
            <a:ext cx="11166819" cy="830997"/>
          </a:xfrm>
          <a:prstGeom prst="rect">
            <a:avLst/>
          </a:prstGeom>
        </p:spPr>
        <p:txBody>
          <a:bodyPr wrap="square">
            <a:spAutoFit/>
          </a:bodyPr>
          <a:lstStyle/>
          <a:p>
            <a:r>
              <a:rPr lang="en-GB" sz="2400" b="1" dirty="0" smtClean="0">
                <a:solidFill>
                  <a:schemeClr val="dk1"/>
                </a:solidFill>
              </a:rPr>
              <a:t>Activity 3: find </a:t>
            </a:r>
            <a:r>
              <a:rPr lang="en-GB" sz="2400" b="1" dirty="0" smtClean="0">
                <a:solidFill>
                  <a:srgbClr val="FF0000"/>
                </a:solidFill>
              </a:rPr>
              <a:t>two </a:t>
            </a:r>
            <a:r>
              <a:rPr lang="en-GB" sz="2400" b="1" dirty="0" smtClean="0">
                <a:solidFill>
                  <a:schemeClr val="dk1"/>
                </a:solidFill>
              </a:rPr>
              <a:t>objects to create a pattern for your child to </a:t>
            </a:r>
            <a:r>
              <a:rPr lang="en-GB" sz="2400" b="1" dirty="0" smtClean="0">
                <a:solidFill>
                  <a:schemeClr val="accent6">
                    <a:lumMod val="50000"/>
                  </a:schemeClr>
                </a:solidFill>
              </a:rPr>
              <a:t>continue</a:t>
            </a:r>
            <a:r>
              <a:rPr lang="en-GB" sz="2400" b="1" dirty="0">
                <a:solidFill>
                  <a:schemeClr val="dk1"/>
                </a:solidFill>
              </a:rPr>
              <a:t> </a:t>
            </a:r>
            <a:r>
              <a:rPr lang="en-GB" sz="2400" b="1" dirty="0" smtClean="0">
                <a:solidFill>
                  <a:schemeClr val="dk1"/>
                </a:solidFill>
              </a:rPr>
              <a:t>(carry it on)… </a:t>
            </a:r>
          </a:p>
        </p:txBody>
      </p:sp>
      <p:pic>
        <p:nvPicPr>
          <p:cNvPr id="6146" name="Picture 2" descr="Denver Primary School - Repeating Patterns"/>
          <p:cNvPicPr>
            <a:picLocks noChangeAspect="1" noChangeArrowheads="1"/>
          </p:cNvPicPr>
          <p:nvPr/>
        </p:nvPicPr>
        <p:blipFill rotWithShape="1">
          <a:blip r:embed="rId2">
            <a:extLst>
              <a:ext uri="{28A0092B-C50C-407E-A947-70E740481C1C}">
                <a14:useLocalDpi xmlns:a14="http://schemas.microsoft.com/office/drawing/2010/main" val="0"/>
              </a:ext>
            </a:extLst>
          </a:blip>
          <a:srcRect t="20123" b="21822"/>
          <a:stretch/>
        </p:blipFill>
        <p:spPr bwMode="auto">
          <a:xfrm>
            <a:off x="191524" y="1378634"/>
            <a:ext cx="5718372" cy="196600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063590" y="1868851"/>
            <a:ext cx="5654798"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6063590" y="1561074"/>
            <a:ext cx="1765227" cy="307777"/>
          </a:xfrm>
          <a:prstGeom prst="rect">
            <a:avLst/>
          </a:prstGeom>
        </p:spPr>
        <p:txBody>
          <a:bodyPr wrap="none">
            <a:spAutoFit/>
          </a:bodyPr>
          <a:lstStyle/>
          <a:p>
            <a:r>
              <a:rPr lang="en-GB" b="1" dirty="0" smtClean="0">
                <a:solidFill>
                  <a:schemeClr val="accent6">
                    <a:lumMod val="50000"/>
                  </a:schemeClr>
                </a:solidFill>
              </a:rPr>
              <a:t>What comes next?</a:t>
            </a:r>
            <a:endParaRPr lang="en-GB" dirty="0"/>
          </a:p>
        </p:txBody>
      </p:sp>
      <p:sp>
        <p:nvSpPr>
          <p:cNvPr id="13" name="Rectangle 12"/>
          <p:cNvSpPr/>
          <p:nvPr/>
        </p:nvSpPr>
        <p:spPr>
          <a:xfrm>
            <a:off x="137858" y="3536168"/>
            <a:ext cx="821059" cy="307777"/>
          </a:xfrm>
          <a:prstGeom prst="rect">
            <a:avLst/>
          </a:prstGeom>
        </p:spPr>
        <p:txBody>
          <a:bodyPr wrap="none">
            <a:spAutoFit/>
          </a:bodyPr>
          <a:lstStyle/>
          <a:p>
            <a:r>
              <a:rPr lang="en-GB" b="1" dirty="0" smtClean="0">
                <a:solidFill>
                  <a:schemeClr val="accent6">
                    <a:lumMod val="50000"/>
                  </a:schemeClr>
                </a:solidFill>
              </a:rPr>
              <a:t>Ideas…</a:t>
            </a:r>
            <a:endParaRPr lang="en-GB" dirty="0"/>
          </a:p>
        </p:txBody>
      </p:sp>
      <p:pic>
        <p:nvPicPr>
          <p:cNvPr id="6150" name="Picture 6" descr="The Main Areas of Early Years Maths: Pattern - NCET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524" y="3843945"/>
            <a:ext cx="2857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4"/>
          <a:stretch>
            <a:fillRect/>
          </a:stretch>
        </p:blipFill>
        <p:spPr>
          <a:xfrm>
            <a:off x="3615665" y="5195883"/>
            <a:ext cx="2447925" cy="1571625"/>
          </a:xfrm>
          <a:prstGeom prst="rect">
            <a:avLst/>
          </a:prstGeom>
        </p:spPr>
      </p:pic>
      <p:pic>
        <p:nvPicPr>
          <p:cNvPr id="6152" name="Picture 8" descr="Learning Patterns with Lego | Math patterns, Pattern activities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0732" y="3843944"/>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Rainbow Fruit Kabobs {Great for Parties!} | Lil' Lun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30985" y="5228600"/>
            <a:ext cx="2165594" cy="1444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15024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109882"/>
            <a:ext cx="958917" cy="307777"/>
          </a:xfrm>
          <a:prstGeom prst="rect">
            <a:avLst/>
          </a:prstGeom>
        </p:spPr>
        <p:txBody>
          <a:bodyPr wrap="none">
            <a:spAutoFit/>
          </a:bodyPr>
          <a:lstStyle/>
          <a:p>
            <a:r>
              <a:rPr lang="en-GB" b="1" dirty="0">
                <a:solidFill>
                  <a:schemeClr val="accent6">
                    <a:lumMod val="50000"/>
                  </a:schemeClr>
                </a:solidFill>
              </a:rPr>
              <a:t>Continue</a:t>
            </a:r>
            <a:endParaRPr lang="en-GB" dirty="0"/>
          </a:p>
        </p:txBody>
      </p:sp>
      <p:sp>
        <p:nvSpPr>
          <p:cNvPr id="4" name="Rectangle 3"/>
          <p:cNvSpPr/>
          <p:nvPr/>
        </p:nvSpPr>
        <p:spPr>
          <a:xfrm>
            <a:off x="191523" y="385152"/>
            <a:ext cx="11166819" cy="1200329"/>
          </a:xfrm>
          <a:prstGeom prst="rect">
            <a:avLst/>
          </a:prstGeom>
        </p:spPr>
        <p:txBody>
          <a:bodyPr wrap="square">
            <a:spAutoFit/>
          </a:bodyPr>
          <a:lstStyle/>
          <a:p>
            <a:r>
              <a:rPr lang="en-GB" sz="2400" b="1" dirty="0" smtClean="0">
                <a:solidFill>
                  <a:srgbClr val="0070C0"/>
                </a:solidFill>
              </a:rPr>
              <a:t>Challenge</a:t>
            </a:r>
            <a:r>
              <a:rPr lang="en-GB" sz="2400" b="1" dirty="0" smtClean="0">
                <a:solidFill>
                  <a:schemeClr val="dk1"/>
                </a:solidFill>
              </a:rPr>
              <a:t>: find </a:t>
            </a:r>
            <a:r>
              <a:rPr lang="en-GB" sz="2400" b="1" dirty="0" smtClean="0">
                <a:solidFill>
                  <a:srgbClr val="FF0000"/>
                </a:solidFill>
              </a:rPr>
              <a:t>three </a:t>
            </a:r>
            <a:r>
              <a:rPr lang="en-GB" sz="2400" b="1" dirty="0" smtClean="0">
                <a:solidFill>
                  <a:schemeClr val="dk1"/>
                </a:solidFill>
              </a:rPr>
              <a:t>objects to create a pattern for your child to </a:t>
            </a:r>
            <a:r>
              <a:rPr lang="en-GB" sz="2400" b="1" dirty="0" smtClean="0">
                <a:solidFill>
                  <a:schemeClr val="accent6">
                    <a:lumMod val="50000"/>
                  </a:schemeClr>
                </a:solidFill>
              </a:rPr>
              <a:t>continue</a:t>
            </a:r>
            <a:r>
              <a:rPr lang="en-GB" sz="2400" b="1" dirty="0">
                <a:solidFill>
                  <a:schemeClr val="dk1"/>
                </a:solidFill>
              </a:rPr>
              <a:t> (carry it on)… </a:t>
            </a:r>
          </a:p>
          <a:p>
            <a:r>
              <a:rPr lang="en-GB" sz="2400" b="1" dirty="0" smtClean="0">
                <a:solidFill>
                  <a:schemeClr val="dk1"/>
                </a:solidFill>
              </a:rPr>
              <a:t>  </a:t>
            </a:r>
          </a:p>
        </p:txBody>
      </p:sp>
      <p:sp>
        <p:nvSpPr>
          <p:cNvPr id="6" name="Rectangle 5"/>
          <p:cNvSpPr/>
          <p:nvPr/>
        </p:nvSpPr>
        <p:spPr>
          <a:xfrm>
            <a:off x="5838299" y="1550983"/>
            <a:ext cx="5654798"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838299" y="1243206"/>
            <a:ext cx="1765227" cy="307777"/>
          </a:xfrm>
          <a:prstGeom prst="rect">
            <a:avLst/>
          </a:prstGeom>
        </p:spPr>
        <p:txBody>
          <a:bodyPr wrap="none">
            <a:spAutoFit/>
          </a:bodyPr>
          <a:lstStyle/>
          <a:p>
            <a:r>
              <a:rPr lang="en-GB" b="1" dirty="0" smtClean="0">
                <a:solidFill>
                  <a:schemeClr val="accent6">
                    <a:lumMod val="50000"/>
                  </a:schemeClr>
                </a:solidFill>
              </a:rPr>
              <a:t>What comes next?</a:t>
            </a:r>
            <a:endParaRPr lang="en-GB" dirty="0"/>
          </a:p>
        </p:txBody>
      </p:sp>
      <p:pic>
        <p:nvPicPr>
          <p:cNvPr id="5" name="Picture 4"/>
          <p:cNvPicPr>
            <a:picLocks noChangeAspect="1"/>
          </p:cNvPicPr>
          <p:nvPr/>
        </p:nvPicPr>
        <p:blipFill>
          <a:blip r:embed="rId2"/>
          <a:stretch>
            <a:fillRect/>
          </a:stretch>
        </p:blipFill>
        <p:spPr>
          <a:xfrm>
            <a:off x="157161" y="2756469"/>
            <a:ext cx="8305800" cy="1114425"/>
          </a:xfrm>
          <a:prstGeom prst="rect">
            <a:avLst/>
          </a:prstGeom>
        </p:spPr>
      </p:pic>
      <p:sp>
        <p:nvSpPr>
          <p:cNvPr id="9" name="Rectangle 8"/>
          <p:cNvSpPr/>
          <p:nvPr/>
        </p:nvSpPr>
        <p:spPr>
          <a:xfrm>
            <a:off x="8462961" y="2910357"/>
            <a:ext cx="3526302"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462961" y="2602580"/>
            <a:ext cx="1765227" cy="307777"/>
          </a:xfrm>
          <a:prstGeom prst="rect">
            <a:avLst/>
          </a:prstGeom>
        </p:spPr>
        <p:txBody>
          <a:bodyPr wrap="none">
            <a:spAutoFit/>
          </a:bodyPr>
          <a:lstStyle/>
          <a:p>
            <a:r>
              <a:rPr lang="en-GB" b="1" dirty="0" smtClean="0">
                <a:solidFill>
                  <a:schemeClr val="accent6">
                    <a:lumMod val="50000"/>
                  </a:schemeClr>
                </a:solidFill>
              </a:rPr>
              <a:t>What comes next?</a:t>
            </a:r>
            <a:endParaRPr lang="en-GB" dirty="0"/>
          </a:p>
        </p:txBody>
      </p:sp>
      <p:pic>
        <p:nvPicPr>
          <p:cNvPr id="8" name="Picture 7"/>
          <p:cNvPicPr>
            <a:picLocks noChangeAspect="1"/>
          </p:cNvPicPr>
          <p:nvPr/>
        </p:nvPicPr>
        <p:blipFill>
          <a:blip r:embed="rId3"/>
          <a:stretch>
            <a:fillRect/>
          </a:stretch>
        </p:blipFill>
        <p:spPr>
          <a:xfrm>
            <a:off x="325706" y="1253297"/>
            <a:ext cx="5449227" cy="1444926"/>
          </a:xfrm>
          <a:prstGeom prst="rect">
            <a:avLst/>
          </a:prstGeom>
        </p:spPr>
      </p:pic>
      <p:pic>
        <p:nvPicPr>
          <p:cNvPr id="14" name="Picture 4" descr="Eyfs Maths Repeating patterns with Harvest festival themed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261" y="4396480"/>
            <a:ext cx="1677454" cy="2236606"/>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487488" y="3993066"/>
            <a:ext cx="740908" cy="307777"/>
          </a:xfrm>
          <a:prstGeom prst="rect">
            <a:avLst/>
          </a:prstGeom>
        </p:spPr>
        <p:txBody>
          <a:bodyPr wrap="none">
            <a:spAutoFit/>
          </a:bodyPr>
          <a:lstStyle/>
          <a:p>
            <a:r>
              <a:rPr lang="en-GB" b="1" dirty="0" smtClean="0">
                <a:solidFill>
                  <a:schemeClr val="accent6">
                    <a:lumMod val="50000"/>
                  </a:schemeClr>
                </a:solidFill>
              </a:rPr>
              <a:t>Ideas..</a:t>
            </a:r>
            <a:endParaRPr lang="en-GB" dirty="0"/>
          </a:p>
        </p:txBody>
      </p:sp>
      <p:pic>
        <p:nvPicPr>
          <p:cNvPr id="7170" name="Picture 2" descr="The Main Areas of Early Years Maths: Pattern - NCET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0061" y="4357495"/>
            <a:ext cx="2857500" cy="231457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EYFS | Senacre Wood Primary Schoo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1510" y="4396480"/>
            <a:ext cx="3161587" cy="2371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381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148304" y="2006766"/>
            <a:ext cx="12090169" cy="923330"/>
          </a:xfrm>
          <a:prstGeom prst="rect">
            <a:avLst/>
          </a:prstGeom>
        </p:spPr>
        <p:txBody>
          <a:bodyPr wrap="none">
            <a:spAutoFit/>
          </a:bodyPr>
          <a:lstStyle/>
          <a:p>
            <a:r>
              <a:rPr lang="en-GB" sz="5400" b="1" dirty="0">
                <a:solidFill>
                  <a:srgbClr val="FF9900"/>
                </a:solidFill>
                <a:latin typeface="Comic Sans MS" panose="030F0702030302020204" pitchFamily="66" charset="0"/>
              </a:rPr>
              <a:t>Create</a:t>
            </a:r>
            <a:r>
              <a:rPr lang="en-GB" sz="5400" b="1" dirty="0">
                <a:solidFill>
                  <a:srgbClr val="FF0000"/>
                </a:solidFill>
                <a:latin typeface="Comic Sans MS" panose="030F0702030302020204" pitchFamily="66" charset="0"/>
              </a:rPr>
              <a:t> your own repeated </a:t>
            </a:r>
            <a:r>
              <a:rPr lang="en-GB" sz="5400" b="1" dirty="0" smtClean="0">
                <a:solidFill>
                  <a:srgbClr val="FF0000"/>
                </a:solidFill>
                <a:latin typeface="Comic Sans MS" panose="030F0702030302020204" pitchFamily="66" charset="0"/>
              </a:rPr>
              <a:t>patterns</a:t>
            </a:r>
            <a:endParaRPr lang="en-GB" sz="5400" b="1" dirty="0">
              <a:solidFill>
                <a:srgbClr val="FF0000"/>
              </a:solidFill>
              <a:latin typeface="Comic Sans MS" panose="030F0702030302020204" pitchFamily="66" charset="0"/>
            </a:endParaRPr>
          </a:p>
        </p:txBody>
      </p:sp>
      <p:sp>
        <p:nvSpPr>
          <p:cNvPr id="4" name="Rectangle 3"/>
          <p:cNvSpPr/>
          <p:nvPr/>
        </p:nvSpPr>
        <p:spPr>
          <a:xfrm>
            <a:off x="3443691" y="3247655"/>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425685" y="3247655"/>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5397246" y="3241793"/>
            <a:ext cx="875539" cy="98346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6351104" y="3229431"/>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333098" y="3229431"/>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8255540" y="3229431"/>
            <a:ext cx="875539" cy="98556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148304" y="165127"/>
            <a:ext cx="8795506" cy="923330"/>
          </a:xfrm>
          <a:prstGeom prst="rect">
            <a:avLst/>
          </a:prstGeom>
        </p:spPr>
        <p:txBody>
          <a:bodyPr wrap="square">
            <a:spAutoFit/>
          </a:bodyPr>
          <a:lstStyle/>
          <a:p>
            <a:r>
              <a:rPr lang="en-GB" sz="5400" b="1" dirty="0" smtClean="0">
                <a:solidFill>
                  <a:schemeClr val="tx1"/>
                </a:solidFill>
                <a:latin typeface="Comic Sans MS" panose="030F0702030302020204" pitchFamily="66" charset="0"/>
              </a:rPr>
              <a:t>Thursday</a:t>
            </a:r>
            <a:endParaRPr lang="en-GB" sz="5400" dirty="0">
              <a:solidFill>
                <a:schemeClr val="tx1"/>
              </a:solidFill>
              <a:latin typeface="Comic Sans MS" panose="030F0702030302020204" pitchFamily="66" charset="0"/>
            </a:endParaRPr>
          </a:p>
        </p:txBody>
      </p:sp>
      <p:sp>
        <p:nvSpPr>
          <p:cNvPr id="11" name="Rectangle 10"/>
          <p:cNvSpPr/>
          <p:nvPr/>
        </p:nvSpPr>
        <p:spPr>
          <a:xfrm>
            <a:off x="215525" y="5322914"/>
            <a:ext cx="11238980" cy="1200329"/>
          </a:xfrm>
          <a:prstGeom prst="rect">
            <a:avLst/>
          </a:prstGeom>
        </p:spPr>
        <p:txBody>
          <a:bodyPr wrap="square">
            <a:spAutoFit/>
          </a:bodyPr>
          <a:lstStyle/>
          <a:p>
            <a:r>
              <a:rPr lang="en-GB" sz="3600" b="1" dirty="0" smtClean="0">
                <a:solidFill>
                  <a:schemeClr val="tx1"/>
                </a:solidFill>
                <a:latin typeface="Comic Sans MS" panose="030F0702030302020204" pitchFamily="66" charset="0"/>
              </a:rPr>
              <a:t>The next two slides give examples of how you can create your own patterns…</a:t>
            </a:r>
            <a:endParaRPr lang="en-GB" sz="36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4075573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348686" y="102333"/>
            <a:ext cx="11166819" cy="1015663"/>
          </a:xfrm>
          <a:prstGeom prst="rect">
            <a:avLst/>
          </a:prstGeom>
        </p:spPr>
        <p:txBody>
          <a:bodyPr wrap="square">
            <a:spAutoFit/>
          </a:bodyPr>
          <a:lstStyle/>
          <a:p>
            <a:r>
              <a:rPr lang="en-GB" sz="1800" b="1" dirty="0" smtClean="0">
                <a:solidFill>
                  <a:schemeClr val="bg1">
                    <a:lumMod val="50000"/>
                  </a:schemeClr>
                </a:solidFill>
              </a:rPr>
              <a:t>Extra ideas to try related to pattern …</a:t>
            </a:r>
          </a:p>
          <a:p>
            <a:endParaRPr lang="en-GB" sz="1800" b="1" dirty="0">
              <a:solidFill>
                <a:schemeClr val="bg1">
                  <a:lumMod val="50000"/>
                </a:schemeClr>
              </a:solidFill>
            </a:endParaRPr>
          </a:p>
          <a:p>
            <a:r>
              <a:rPr lang="en-GB" sz="2400" b="1" dirty="0" smtClean="0">
                <a:solidFill>
                  <a:schemeClr val="dk1"/>
                </a:solidFill>
              </a:rPr>
              <a:t>  </a:t>
            </a:r>
          </a:p>
        </p:txBody>
      </p:sp>
      <p:pic>
        <p:nvPicPr>
          <p:cNvPr id="2" name="Picture 1"/>
          <p:cNvPicPr>
            <a:picLocks noChangeAspect="1"/>
          </p:cNvPicPr>
          <p:nvPr/>
        </p:nvPicPr>
        <p:blipFill>
          <a:blip r:embed="rId2"/>
          <a:stretch>
            <a:fillRect/>
          </a:stretch>
        </p:blipFill>
        <p:spPr>
          <a:xfrm>
            <a:off x="700378" y="610165"/>
            <a:ext cx="4743819" cy="3648100"/>
          </a:xfrm>
          <a:prstGeom prst="rect">
            <a:avLst/>
          </a:prstGeom>
        </p:spPr>
      </p:pic>
      <p:pic>
        <p:nvPicPr>
          <p:cNvPr id="5" name="Picture 4"/>
          <p:cNvPicPr>
            <a:picLocks noChangeAspect="1"/>
          </p:cNvPicPr>
          <p:nvPr/>
        </p:nvPicPr>
        <p:blipFill>
          <a:blip r:embed="rId3"/>
          <a:stretch>
            <a:fillRect/>
          </a:stretch>
        </p:blipFill>
        <p:spPr>
          <a:xfrm>
            <a:off x="11086880" y="5762185"/>
            <a:ext cx="857250" cy="876300"/>
          </a:xfrm>
          <a:prstGeom prst="rect">
            <a:avLst/>
          </a:prstGeom>
        </p:spPr>
      </p:pic>
      <p:pic>
        <p:nvPicPr>
          <p:cNvPr id="8" name="Picture 7"/>
          <p:cNvPicPr>
            <a:picLocks noChangeAspect="1"/>
          </p:cNvPicPr>
          <p:nvPr/>
        </p:nvPicPr>
        <p:blipFill>
          <a:blip r:embed="rId4"/>
          <a:stretch>
            <a:fillRect/>
          </a:stretch>
        </p:blipFill>
        <p:spPr>
          <a:xfrm>
            <a:off x="501671" y="4375052"/>
            <a:ext cx="5434013" cy="2349451"/>
          </a:xfrm>
          <a:prstGeom prst="rect">
            <a:avLst/>
          </a:prstGeom>
        </p:spPr>
      </p:pic>
      <p:pic>
        <p:nvPicPr>
          <p:cNvPr id="9" name="Picture 8"/>
          <p:cNvPicPr>
            <a:picLocks noChangeAspect="1"/>
          </p:cNvPicPr>
          <p:nvPr/>
        </p:nvPicPr>
        <p:blipFill>
          <a:blip r:embed="rId5"/>
          <a:stretch>
            <a:fillRect/>
          </a:stretch>
        </p:blipFill>
        <p:spPr>
          <a:xfrm>
            <a:off x="6429594" y="3998347"/>
            <a:ext cx="4163377" cy="2675788"/>
          </a:xfrm>
          <a:prstGeom prst="rect">
            <a:avLst/>
          </a:prstGeom>
        </p:spPr>
      </p:pic>
      <p:pic>
        <p:nvPicPr>
          <p:cNvPr id="12" name="Picture 11"/>
          <p:cNvPicPr>
            <a:picLocks noChangeAspect="1"/>
          </p:cNvPicPr>
          <p:nvPr/>
        </p:nvPicPr>
        <p:blipFill>
          <a:blip r:embed="rId6"/>
          <a:stretch>
            <a:fillRect/>
          </a:stretch>
        </p:blipFill>
        <p:spPr>
          <a:xfrm>
            <a:off x="5986386" y="384736"/>
            <a:ext cx="5049792" cy="3182229"/>
          </a:xfrm>
          <a:prstGeom prst="rect">
            <a:avLst/>
          </a:prstGeom>
        </p:spPr>
      </p:pic>
    </p:spTree>
    <p:extLst>
      <p:ext uri="{BB962C8B-B14F-4D97-AF65-F5344CB8AC3E}">
        <p14:creationId xmlns:p14="http://schemas.microsoft.com/office/powerpoint/2010/main" val="773098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348686" y="102333"/>
            <a:ext cx="11166819" cy="1015663"/>
          </a:xfrm>
          <a:prstGeom prst="rect">
            <a:avLst/>
          </a:prstGeom>
        </p:spPr>
        <p:txBody>
          <a:bodyPr wrap="square">
            <a:spAutoFit/>
          </a:bodyPr>
          <a:lstStyle/>
          <a:p>
            <a:r>
              <a:rPr lang="en-GB" sz="1800" b="1" dirty="0" smtClean="0">
                <a:solidFill>
                  <a:schemeClr val="bg1">
                    <a:lumMod val="50000"/>
                  </a:schemeClr>
                </a:solidFill>
              </a:rPr>
              <a:t>Extra ideas to try related to pattern …</a:t>
            </a:r>
          </a:p>
          <a:p>
            <a:endParaRPr lang="en-GB" sz="1800" b="1" dirty="0">
              <a:solidFill>
                <a:schemeClr val="bg1">
                  <a:lumMod val="50000"/>
                </a:schemeClr>
              </a:solidFill>
            </a:endParaRPr>
          </a:p>
          <a:p>
            <a:r>
              <a:rPr lang="en-GB" sz="2400" b="1" dirty="0" smtClean="0">
                <a:solidFill>
                  <a:schemeClr val="dk1"/>
                </a:solidFill>
              </a:rPr>
              <a:t>  </a:t>
            </a:r>
          </a:p>
        </p:txBody>
      </p:sp>
      <p:pic>
        <p:nvPicPr>
          <p:cNvPr id="5" name="Picture 4"/>
          <p:cNvPicPr>
            <a:picLocks noChangeAspect="1"/>
          </p:cNvPicPr>
          <p:nvPr/>
        </p:nvPicPr>
        <p:blipFill>
          <a:blip r:embed="rId2"/>
          <a:stretch>
            <a:fillRect/>
          </a:stretch>
        </p:blipFill>
        <p:spPr>
          <a:xfrm>
            <a:off x="11086880" y="5762185"/>
            <a:ext cx="857250" cy="876300"/>
          </a:xfrm>
          <a:prstGeom prst="rect">
            <a:avLst/>
          </a:prstGeom>
        </p:spPr>
      </p:pic>
      <p:pic>
        <p:nvPicPr>
          <p:cNvPr id="6" name="Picture 5"/>
          <p:cNvPicPr>
            <a:picLocks noChangeAspect="1"/>
          </p:cNvPicPr>
          <p:nvPr/>
        </p:nvPicPr>
        <p:blipFill>
          <a:blip r:embed="rId3"/>
          <a:stretch>
            <a:fillRect/>
          </a:stretch>
        </p:blipFill>
        <p:spPr>
          <a:xfrm>
            <a:off x="138111" y="621596"/>
            <a:ext cx="6174755" cy="3116781"/>
          </a:xfrm>
          <a:prstGeom prst="rect">
            <a:avLst/>
          </a:prstGeom>
        </p:spPr>
      </p:pic>
      <p:pic>
        <p:nvPicPr>
          <p:cNvPr id="10" name="Picture 9"/>
          <p:cNvPicPr>
            <a:picLocks noChangeAspect="1"/>
          </p:cNvPicPr>
          <p:nvPr/>
        </p:nvPicPr>
        <p:blipFill>
          <a:blip r:embed="rId4"/>
          <a:stretch>
            <a:fillRect/>
          </a:stretch>
        </p:blipFill>
        <p:spPr>
          <a:xfrm>
            <a:off x="3796287" y="3876752"/>
            <a:ext cx="5033157" cy="2784300"/>
          </a:xfrm>
          <a:prstGeom prst="rect">
            <a:avLst/>
          </a:prstGeom>
        </p:spPr>
      </p:pic>
      <p:pic>
        <p:nvPicPr>
          <p:cNvPr id="11" name="Picture 10"/>
          <p:cNvPicPr>
            <a:picLocks noChangeAspect="1"/>
          </p:cNvPicPr>
          <p:nvPr/>
        </p:nvPicPr>
        <p:blipFill>
          <a:blip r:embed="rId5"/>
          <a:stretch>
            <a:fillRect/>
          </a:stretch>
        </p:blipFill>
        <p:spPr>
          <a:xfrm>
            <a:off x="6523441" y="511749"/>
            <a:ext cx="5174128" cy="3226628"/>
          </a:xfrm>
          <a:prstGeom prst="rect">
            <a:avLst/>
          </a:prstGeom>
        </p:spPr>
      </p:pic>
    </p:spTree>
    <p:extLst>
      <p:ext uri="{BB962C8B-B14F-4D97-AF65-F5344CB8AC3E}">
        <p14:creationId xmlns:p14="http://schemas.microsoft.com/office/powerpoint/2010/main" val="2627709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4079585" y="3619389"/>
            <a:ext cx="6167073" cy="923330"/>
          </a:xfrm>
          <a:prstGeom prst="rect">
            <a:avLst/>
          </a:prstGeom>
        </p:spPr>
        <p:txBody>
          <a:bodyPr wrap="none">
            <a:spAutoFit/>
          </a:bodyPr>
          <a:lstStyle/>
          <a:p>
            <a:r>
              <a:rPr lang="en-GB" sz="5400" b="1" dirty="0" smtClean="0">
                <a:solidFill>
                  <a:schemeClr val="bg1">
                    <a:lumMod val="50000"/>
                  </a:schemeClr>
                </a:solidFill>
                <a:latin typeface="Comic Sans MS" panose="030F0702030302020204" pitchFamily="66" charset="0"/>
              </a:rPr>
              <a:t>What is missing? </a:t>
            </a:r>
            <a:endParaRPr lang="en-GB" sz="5400" b="1" dirty="0">
              <a:solidFill>
                <a:schemeClr val="bg1">
                  <a:lumMod val="50000"/>
                </a:schemeClr>
              </a:solidFill>
              <a:latin typeface="Comic Sans MS" panose="030F0702030302020204" pitchFamily="66" charset="0"/>
            </a:endParaRPr>
          </a:p>
        </p:txBody>
      </p:sp>
      <p:sp>
        <p:nvSpPr>
          <p:cNvPr id="3" name="Rectangle 2"/>
          <p:cNvSpPr/>
          <p:nvPr/>
        </p:nvSpPr>
        <p:spPr>
          <a:xfrm>
            <a:off x="148304" y="165127"/>
            <a:ext cx="8795506" cy="923330"/>
          </a:xfrm>
          <a:prstGeom prst="rect">
            <a:avLst/>
          </a:prstGeom>
        </p:spPr>
        <p:txBody>
          <a:bodyPr wrap="square">
            <a:spAutoFit/>
          </a:bodyPr>
          <a:lstStyle/>
          <a:p>
            <a:r>
              <a:rPr lang="en-GB" sz="5400" b="1" dirty="0" smtClean="0">
                <a:solidFill>
                  <a:schemeClr val="tx1"/>
                </a:solidFill>
                <a:latin typeface="Comic Sans MS" panose="030F0702030302020204" pitchFamily="66" charset="0"/>
              </a:rPr>
              <a:t>Friday</a:t>
            </a:r>
            <a:endParaRPr lang="en-GB" sz="5400" dirty="0">
              <a:solidFill>
                <a:schemeClr val="tx1"/>
              </a:solidFill>
              <a:latin typeface="Comic Sans MS" panose="030F0702030302020204" pitchFamily="66" charset="0"/>
            </a:endParaRPr>
          </a:p>
        </p:txBody>
      </p:sp>
      <p:sp>
        <p:nvSpPr>
          <p:cNvPr id="4" name="Rectangle 3"/>
          <p:cNvSpPr/>
          <p:nvPr/>
        </p:nvSpPr>
        <p:spPr>
          <a:xfrm>
            <a:off x="716580" y="2696059"/>
            <a:ext cx="8795506" cy="923330"/>
          </a:xfrm>
          <a:prstGeom prst="rect">
            <a:avLst/>
          </a:prstGeom>
        </p:spPr>
        <p:txBody>
          <a:bodyPr wrap="square">
            <a:spAutoFit/>
          </a:bodyPr>
          <a:lstStyle/>
          <a:p>
            <a:r>
              <a:rPr lang="en-GB" sz="5400" dirty="0" smtClean="0">
                <a:solidFill>
                  <a:schemeClr val="tx1"/>
                </a:solidFill>
                <a:latin typeface="Comic Sans MS" panose="030F0702030302020204" pitchFamily="66" charset="0"/>
              </a:rPr>
              <a:t>Extra challenges…</a:t>
            </a:r>
            <a:endParaRPr lang="en-GB" sz="5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298809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348686" y="102333"/>
            <a:ext cx="11166819" cy="1292662"/>
          </a:xfrm>
          <a:prstGeom prst="rect">
            <a:avLst/>
          </a:prstGeom>
        </p:spPr>
        <p:txBody>
          <a:bodyPr wrap="square">
            <a:spAutoFit/>
          </a:bodyPr>
          <a:lstStyle/>
          <a:p>
            <a:r>
              <a:rPr lang="en-GB" sz="1800" b="1" dirty="0" smtClean="0">
                <a:solidFill>
                  <a:schemeClr val="bg1">
                    <a:lumMod val="50000"/>
                  </a:schemeClr>
                </a:solidFill>
              </a:rPr>
              <a:t>Can your child work out which shapes/colours are missing?</a:t>
            </a:r>
            <a:br>
              <a:rPr lang="en-GB" sz="1800" b="1" dirty="0" smtClean="0">
                <a:solidFill>
                  <a:schemeClr val="bg1">
                    <a:lumMod val="50000"/>
                  </a:schemeClr>
                </a:solidFill>
              </a:rPr>
            </a:br>
            <a:r>
              <a:rPr lang="en-GB" sz="1800" b="1" dirty="0" smtClean="0">
                <a:solidFill>
                  <a:schemeClr val="bg1">
                    <a:lumMod val="50000"/>
                  </a:schemeClr>
                </a:solidFill>
              </a:rPr>
              <a:t>Could you create your own patterns and remove some for someone else to work out the missing part?</a:t>
            </a:r>
            <a:endParaRPr lang="en-GB" sz="1800" b="1" dirty="0">
              <a:solidFill>
                <a:schemeClr val="bg1">
                  <a:lumMod val="50000"/>
                </a:schemeClr>
              </a:solidFill>
            </a:endParaRPr>
          </a:p>
          <a:p>
            <a:r>
              <a:rPr lang="en-GB" sz="2400" b="1" dirty="0" smtClean="0">
                <a:solidFill>
                  <a:schemeClr val="dk1"/>
                </a:solidFill>
              </a:rPr>
              <a:t>  </a:t>
            </a:r>
          </a:p>
        </p:txBody>
      </p:sp>
      <p:pic>
        <p:nvPicPr>
          <p:cNvPr id="4" name="Picture 2" descr="Math | Ms. Mah's Webs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1846" y="1123217"/>
            <a:ext cx="8129588" cy="5419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7114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348686" y="102333"/>
            <a:ext cx="11166819" cy="1015663"/>
          </a:xfrm>
          <a:prstGeom prst="rect">
            <a:avLst/>
          </a:prstGeom>
        </p:spPr>
        <p:txBody>
          <a:bodyPr wrap="square">
            <a:spAutoFit/>
          </a:bodyPr>
          <a:lstStyle/>
          <a:p>
            <a:r>
              <a:rPr lang="en-GB" sz="1800" b="1" dirty="0" smtClean="0">
                <a:solidFill>
                  <a:schemeClr val="bg1">
                    <a:lumMod val="50000"/>
                  </a:schemeClr>
                </a:solidFill>
              </a:rPr>
              <a:t>Extra ideas to try related to pattern …</a:t>
            </a:r>
          </a:p>
          <a:p>
            <a:endParaRPr lang="en-GB" sz="1800" b="1" dirty="0">
              <a:solidFill>
                <a:schemeClr val="bg1">
                  <a:lumMod val="50000"/>
                </a:schemeClr>
              </a:solidFill>
            </a:endParaRPr>
          </a:p>
          <a:p>
            <a:r>
              <a:rPr lang="en-GB" sz="2400" b="1" dirty="0" smtClean="0">
                <a:solidFill>
                  <a:schemeClr val="dk1"/>
                </a:solidFill>
              </a:rPr>
              <a:t>  </a:t>
            </a:r>
          </a:p>
        </p:txBody>
      </p:sp>
      <p:pic>
        <p:nvPicPr>
          <p:cNvPr id="5" name="Picture 4"/>
          <p:cNvPicPr>
            <a:picLocks noChangeAspect="1"/>
          </p:cNvPicPr>
          <p:nvPr/>
        </p:nvPicPr>
        <p:blipFill>
          <a:blip r:embed="rId2"/>
          <a:stretch>
            <a:fillRect/>
          </a:stretch>
        </p:blipFill>
        <p:spPr>
          <a:xfrm>
            <a:off x="11086880" y="5762185"/>
            <a:ext cx="857250" cy="876300"/>
          </a:xfrm>
          <a:prstGeom prst="rect">
            <a:avLst/>
          </a:prstGeom>
        </p:spPr>
      </p:pic>
      <p:pic>
        <p:nvPicPr>
          <p:cNvPr id="4" name="Picture 3"/>
          <p:cNvPicPr>
            <a:picLocks noChangeAspect="1"/>
          </p:cNvPicPr>
          <p:nvPr/>
        </p:nvPicPr>
        <p:blipFill>
          <a:blip r:embed="rId3"/>
          <a:stretch>
            <a:fillRect/>
          </a:stretch>
        </p:blipFill>
        <p:spPr>
          <a:xfrm>
            <a:off x="348686" y="610164"/>
            <a:ext cx="5555347" cy="5955012"/>
          </a:xfrm>
          <a:prstGeom prst="rect">
            <a:avLst/>
          </a:prstGeom>
        </p:spPr>
      </p:pic>
      <p:pic>
        <p:nvPicPr>
          <p:cNvPr id="7" name="Picture 6"/>
          <p:cNvPicPr>
            <a:picLocks noChangeAspect="1"/>
          </p:cNvPicPr>
          <p:nvPr/>
        </p:nvPicPr>
        <p:blipFill>
          <a:blip r:embed="rId4"/>
          <a:stretch>
            <a:fillRect/>
          </a:stretch>
        </p:blipFill>
        <p:spPr>
          <a:xfrm>
            <a:off x="6236115" y="1409425"/>
            <a:ext cx="5643961" cy="3092237"/>
          </a:xfrm>
          <a:prstGeom prst="rect">
            <a:avLst/>
          </a:prstGeom>
        </p:spPr>
      </p:pic>
    </p:spTree>
    <p:extLst>
      <p:ext uri="{BB962C8B-B14F-4D97-AF65-F5344CB8AC3E}">
        <p14:creationId xmlns:p14="http://schemas.microsoft.com/office/powerpoint/2010/main" val="2768923215"/>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TotalTime>
  <Words>592</Words>
  <Application>Microsoft Office PowerPoint</Application>
  <PresentationFormat>Widescreen</PresentationFormat>
  <Paragraphs>112</Paragraphs>
  <Slides>19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Comic Sans MS</vt:lpstr>
      <vt:lpstr>Wingdings</vt:lpstr>
      <vt:lpstr>Office Theme</vt:lpstr>
      <vt:lpstr>Maths in Reception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in Reception</dc:title>
  <dc:creator>Knight R</dc:creator>
  <cp:lastModifiedBy>Knight R</cp:lastModifiedBy>
  <cp:revision>10</cp:revision>
  <dcterms:created xsi:type="dcterms:W3CDTF">2020-04-13T17:57:05Z</dcterms:created>
  <dcterms:modified xsi:type="dcterms:W3CDTF">2020-05-27T14:29:08Z</dcterms:modified>
</cp:coreProperties>
</file>