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 id="2147483694" r:id="rId3"/>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1770A0-A40F-4FC2-A141-4A3D87263838}" type="datetimeFigureOut">
              <a:rPr lang="en-US" smtClean="0"/>
              <a:t>6/12/2020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2C690B-B2B7-4F7C-8EEE-88506E382A79}" type="slidenum">
              <a:rPr lang="en-US" smtClean="0"/>
              <a:t>‹#›</a:t>
            </a:fld>
            <a:endParaRPr lang="en-US"/>
          </a:p>
        </p:txBody>
      </p:sp>
    </p:spTree>
    <p:extLst>
      <p:ext uri="{BB962C8B-B14F-4D97-AF65-F5344CB8AC3E}">
        <p14:creationId xmlns:p14="http://schemas.microsoft.com/office/powerpoint/2010/main" val="1045760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1"/>
        <p:cNvGrpSpPr/>
        <p:nvPr/>
      </p:nvGrpSpPr>
      <p:grpSpPr>
        <a:xfrm>
          <a:off x="0" y="0"/>
          <a:ext cx="0" cy="0"/>
          <a:chOff x="0" y="0"/>
          <a:chExt cx="0" cy="0"/>
        </a:xfrm>
      </p:grpSpPr>
      <p:sp>
        <p:nvSpPr>
          <p:cNvPr id="1872" name="Google Shape;1872;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3" name="Google Shape;1873;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82704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7"/>
        <p:cNvGrpSpPr/>
        <p:nvPr/>
      </p:nvGrpSpPr>
      <p:grpSpPr>
        <a:xfrm>
          <a:off x="0" y="0"/>
          <a:ext cx="0" cy="0"/>
          <a:chOff x="0" y="0"/>
          <a:chExt cx="0" cy="0"/>
        </a:xfrm>
      </p:grpSpPr>
      <p:sp>
        <p:nvSpPr>
          <p:cNvPr id="1878" name="Google Shape;1878;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9" name="Google Shape;1879;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18665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7"/>
        <p:cNvGrpSpPr/>
        <p:nvPr/>
      </p:nvGrpSpPr>
      <p:grpSpPr>
        <a:xfrm>
          <a:off x="0" y="0"/>
          <a:ext cx="0" cy="0"/>
          <a:chOff x="0" y="0"/>
          <a:chExt cx="0" cy="0"/>
        </a:xfrm>
      </p:grpSpPr>
      <p:sp>
        <p:nvSpPr>
          <p:cNvPr id="1908" name="Google Shape;1908;g88226bdca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9" name="Google Shape;1909;g88226bdca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3728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2"/>
        <p:cNvGrpSpPr/>
        <p:nvPr/>
      </p:nvGrpSpPr>
      <p:grpSpPr>
        <a:xfrm>
          <a:off x="0" y="0"/>
          <a:ext cx="0" cy="0"/>
          <a:chOff x="0" y="0"/>
          <a:chExt cx="0" cy="0"/>
        </a:xfrm>
      </p:grpSpPr>
      <p:sp>
        <p:nvSpPr>
          <p:cNvPr id="1913" name="Google Shape;1913;p5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14" name="Google Shape;1914;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82712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0"/>
        <p:cNvGrpSpPr/>
        <p:nvPr/>
      </p:nvGrpSpPr>
      <p:grpSpPr>
        <a:xfrm>
          <a:off x="0" y="0"/>
          <a:ext cx="0" cy="0"/>
          <a:chOff x="0" y="0"/>
          <a:chExt cx="0" cy="0"/>
        </a:xfrm>
      </p:grpSpPr>
      <p:sp>
        <p:nvSpPr>
          <p:cNvPr id="1921" name="Google Shape;1921;g89af8f4e45_0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22" name="Google Shape;1922;g89af8f4e4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9903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5"/>
        <p:cNvGrpSpPr/>
        <p:nvPr/>
      </p:nvGrpSpPr>
      <p:grpSpPr>
        <a:xfrm>
          <a:off x="0" y="0"/>
          <a:ext cx="0" cy="0"/>
          <a:chOff x="0" y="0"/>
          <a:chExt cx="0" cy="0"/>
        </a:xfrm>
      </p:grpSpPr>
      <p:sp>
        <p:nvSpPr>
          <p:cNvPr id="1926" name="Google Shape;1926;g89af8f4e45_0_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27" name="Google Shape;1927;g89af8f4e45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02170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3"/>
        <p:cNvGrpSpPr/>
        <p:nvPr/>
      </p:nvGrpSpPr>
      <p:grpSpPr>
        <a:xfrm>
          <a:off x="0" y="0"/>
          <a:ext cx="0" cy="0"/>
          <a:chOff x="0" y="0"/>
          <a:chExt cx="0" cy="0"/>
        </a:xfrm>
      </p:grpSpPr>
      <p:sp>
        <p:nvSpPr>
          <p:cNvPr id="1934" name="Google Shape;1934;g89af8f4e45_0_1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35" name="Google Shape;1935;g89af8f4e4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100163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9"/>
        <p:cNvGrpSpPr/>
        <p:nvPr/>
      </p:nvGrpSpPr>
      <p:grpSpPr>
        <a:xfrm>
          <a:off x="0" y="0"/>
          <a:ext cx="0" cy="0"/>
          <a:chOff x="0" y="0"/>
          <a:chExt cx="0" cy="0"/>
        </a:xfrm>
      </p:grpSpPr>
      <p:sp>
        <p:nvSpPr>
          <p:cNvPr id="1940" name="Google Shape;1940;g89af8f4e45_0_1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41" name="Google Shape;1941;g89af8f4e45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84116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6"/>
        <p:cNvGrpSpPr/>
        <p:nvPr/>
      </p:nvGrpSpPr>
      <p:grpSpPr>
        <a:xfrm>
          <a:off x="0" y="0"/>
          <a:ext cx="0" cy="0"/>
          <a:chOff x="0" y="0"/>
          <a:chExt cx="0" cy="0"/>
        </a:xfrm>
      </p:grpSpPr>
      <p:sp>
        <p:nvSpPr>
          <p:cNvPr id="1947" name="Google Shape;1947;g89af8f4e45_0_2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48" name="Google Shape;1948;g89af8f4e45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173453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2"/>
        <p:cNvGrpSpPr/>
        <p:nvPr/>
      </p:nvGrpSpPr>
      <p:grpSpPr>
        <a:xfrm>
          <a:off x="0" y="0"/>
          <a:ext cx="0" cy="0"/>
          <a:chOff x="0" y="0"/>
          <a:chExt cx="0" cy="0"/>
        </a:xfrm>
      </p:grpSpPr>
      <p:sp>
        <p:nvSpPr>
          <p:cNvPr id="1953" name="Google Shape;1953;g89af8f4e45_0_3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54" name="Google Shape;1954;g89af8f4e45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799654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9"/>
        <p:cNvGrpSpPr/>
        <p:nvPr/>
      </p:nvGrpSpPr>
      <p:grpSpPr>
        <a:xfrm>
          <a:off x="0" y="0"/>
          <a:ext cx="0" cy="0"/>
          <a:chOff x="0" y="0"/>
          <a:chExt cx="0" cy="0"/>
        </a:xfrm>
      </p:grpSpPr>
      <p:sp>
        <p:nvSpPr>
          <p:cNvPr id="1960" name="Google Shape;1960;g89af8f4e45_0_4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61" name="Google Shape;1961;g89af8f4e45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41376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5"/>
        <p:cNvGrpSpPr/>
        <p:nvPr/>
      </p:nvGrpSpPr>
      <p:grpSpPr>
        <a:xfrm>
          <a:off x="0" y="0"/>
          <a:ext cx="0" cy="0"/>
          <a:chOff x="0" y="0"/>
          <a:chExt cx="0" cy="0"/>
        </a:xfrm>
      </p:grpSpPr>
      <p:sp>
        <p:nvSpPr>
          <p:cNvPr id="1966" name="Google Shape;1966;g89af8f4e45_0_4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67" name="Google Shape;1967;g89af8f4e45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02352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4"/>
        <p:cNvGrpSpPr/>
        <p:nvPr/>
      </p:nvGrpSpPr>
      <p:grpSpPr>
        <a:xfrm>
          <a:off x="0" y="0"/>
          <a:ext cx="0" cy="0"/>
          <a:chOff x="0" y="0"/>
          <a:chExt cx="0" cy="0"/>
        </a:xfrm>
      </p:grpSpPr>
      <p:sp>
        <p:nvSpPr>
          <p:cNvPr id="1975" name="Google Shape;1975;g89af8f4e45_0_2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76" name="Google Shape;1976;g89af8f4e45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51901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9"/>
        <p:cNvGrpSpPr/>
        <p:nvPr/>
      </p:nvGrpSpPr>
      <p:grpSpPr>
        <a:xfrm>
          <a:off x="0" y="0"/>
          <a:ext cx="0" cy="0"/>
          <a:chOff x="0" y="0"/>
          <a:chExt cx="0" cy="0"/>
        </a:xfrm>
      </p:grpSpPr>
      <p:sp>
        <p:nvSpPr>
          <p:cNvPr id="1980" name="Google Shape;1980;g89b1036a90_0_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81" name="Google Shape;1981;g89b1036a90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133334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9"/>
        <p:cNvGrpSpPr/>
        <p:nvPr/>
      </p:nvGrpSpPr>
      <p:grpSpPr>
        <a:xfrm>
          <a:off x="0" y="0"/>
          <a:ext cx="0" cy="0"/>
          <a:chOff x="0" y="0"/>
          <a:chExt cx="0" cy="0"/>
        </a:xfrm>
      </p:grpSpPr>
      <p:sp>
        <p:nvSpPr>
          <p:cNvPr id="1990" name="Google Shape;1990;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91" name="Google Shape;1991;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71798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6"/>
        <p:cNvGrpSpPr/>
        <p:nvPr/>
      </p:nvGrpSpPr>
      <p:grpSpPr>
        <a:xfrm>
          <a:off x="0" y="0"/>
          <a:ext cx="0" cy="0"/>
          <a:chOff x="0" y="0"/>
          <a:chExt cx="0" cy="0"/>
        </a:xfrm>
      </p:grpSpPr>
      <p:sp>
        <p:nvSpPr>
          <p:cNvPr id="1997" name="Google Shape;1997;g8833c13000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98" name="Google Shape;1998;g8833c13000_0_1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437251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1"/>
        <p:cNvGrpSpPr/>
        <p:nvPr/>
      </p:nvGrpSpPr>
      <p:grpSpPr>
        <a:xfrm>
          <a:off x="0" y="0"/>
          <a:ext cx="0" cy="0"/>
          <a:chOff x="0" y="0"/>
          <a:chExt cx="0" cy="0"/>
        </a:xfrm>
      </p:grpSpPr>
      <p:sp>
        <p:nvSpPr>
          <p:cNvPr id="2002" name="Google Shape;2002;g8833c13000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3" name="Google Shape;2003;g8833c13000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11796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9"/>
        <p:cNvGrpSpPr/>
        <p:nvPr/>
      </p:nvGrpSpPr>
      <p:grpSpPr>
        <a:xfrm>
          <a:off x="0" y="0"/>
          <a:ext cx="0" cy="0"/>
          <a:chOff x="0" y="0"/>
          <a:chExt cx="0" cy="0"/>
        </a:xfrm>
      </p:grpSpPr>
      <p:sp>
        <p:nvSpPr>
          <p:cNvPr id="2010" name="Google Shape;2010;g8833c13000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1" name="Google Shape;2011;g8833c13000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00057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4"/>
        <p:cNvGrpSpPr/>
        <p:nvPr/>
      </p:nvGrpSpPr>
      <p:grpSpPr>
        <a:xfrm>
          <a:off x="0" y="0"/>
          <a:ext cx="0" cy="0"/>
          <a:chOff x="0" y="0"/>
          <a:chExt cx="0" cy="0"/>
        </a:xfrm>
      </p:grpSpPr>
      <p:sp>
        <p:nvSpPr>
          <p:cNvPr id="2015" name="Google Shape;2015;g8833c13000_0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6" name="Google Shape;2016;g8833c13000_0_1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6367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9"/>
        <p:cNvGrpSpPr/>
        <p:nvPr/>
      </p:nvGrpSpPr>
      <p:grpSpPr>
        <a:xfrm>
          <a:off x="0" y="0"/>
          <a:ext cx="0" cy="0"/>
          <a:chOff x="0" y="0"/>
          <a:chExt cx="0" cy="0"/>
        </a:xfrm>
      </p:grpSpPr>
      <p:sp>
        <p:nvSpPr>
          <p:cNvPr id="2020" name="Google Shape;2020;g8839de34f0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1" name="Google Shape;2021;g8839de34f0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82820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7"/>
        <p:cNvGrpSpPr/>
        <p:nvPr/>
      </p:nvGrpSpPr>
      <p:grpSpPr>
        <a:xfrm>
          <a:off x="0" y="0"/>
          <a:ext cx="0" cy="0"/>
          <a:chOff x="0" y="0"/>
          <a:chExt cx="0" cy="0"/>
        </a:xfrm>
      </p:grpSpPr>
      <p:sp>
        <p:nvSpPr>
          <p:cNvPr id="2028" name="Google Shape;2028;g8839de34f0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9" name="Google Shape;2029;g8839de34f0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01713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3"/>
        <p:cNvGrpSpPr/>
        <p:nvPr/>
      </p:nvGrpSpPr>
      <p:grpSpPr>
        <a:xfrm>
          <a:off x="0" y="0"/>
          <a:ext cx="0" cy="0"/>
          <a:chOff x="0" y="0"/>
          <a:chExt cx="0" cy="0"/>
        </a:xfrm>
      </p:grpSpPr>
      <p:sp>
        <p:nvSpPr>
          <p:cNvPr id="2034" name="Google Shape;2034;g8839de34f0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5" name="Google Shape;2035;g8839de34f0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70713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1"/>
        <p:cNvGrpSpPr/>
        <p:nvPr/>
      </p:nvGrpSpPr>
      <p:grpSpPr>
        <a:xfrm>
          <a:off x="0" y="0"/>
          <a:ext cx="0" cy="0"/>
          <a:chOff x="0" y="0"/>
          <a:chExt cx="0" cy="0"/>
        </a:xfrm>
      </p:grpSpPr>
      <p:sp>
        <p:nvSpPr>
          <p:cNvPr id="2042" name="Google Shape;2042;g8839de34f0_0_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3" name="Google Shape;2043;g8839de34f0_0_4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1785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8"/>
        <p:cNvGrpSpPr/>
        <p:nvPr/>
      </p:nvGrpSpPr>
      <p:grpSpPr>
        <a:xfrm>
          <a:off x="0" y="0"/>
          <a:ext cx="0" cy="0"/>
          <a:chOff x="0" y="0"/>
          <a:chExt cx="0" cy="0"/>
        </a:xfrm>
      </p:grpSpPr>
      <p:sp>
        <p:nvSpPr>
          <p:cNvPr id="2049" name="Google Shape;2049;g8839de34f0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0" name="Google Shape;2050;g8839de34f0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68871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5"/>
        <p:cNvGrpSpPr/>
        <p:nvPr/>
      </p:nvGrpSpPr>
      <p:grpSpPr>
        <a:xfrm>
          <a:off x="0" y="0"/>
          <a:ext cx="0" cy="0"/>
          <a:chOff x="0" y="0"/>
          <a:chExt cx="0" cy="0"/>
        </a:xfrm>
      </p:grpSpPr>
      <p:sp>
        <p:nvSpPr>
          <p:cNvPr id="2056" name="Google Shape;2056;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57" name="Google Shape;2057;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828003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2"/>
        <p:cNvGrpSpPr/>
        <p:nvPr/>
      </p:nvGrpSpPr>
      <p:grpSpPr>
        <a:xfrm>
          <a:off x="0" y="0"/>
          <a:ext cx="0" cy="0"/>
          <a:chOff x="0" y="0"/>
          <a:chExt cx="0" cy="0"/>
        </a:xfrm>
      </p:grpSpPr>
      <p:sp>
        <p:nvSpPr>
          <p:cNvPr id="2063" name="Google Shape;206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4" name="Google Shape;2064;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135406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7"/>
        <p:cNvGrpSpPr/>
        <p:nvPr/>
      </p:nvGrpSpPr>
      <p:grpSpPr>
        <a:xfrm>
          <a:off x="0" y="0"/>
          <a:ext cx="0" cy="0"/>
          <a:chOff x="0" y="0"/>
          <a:chExt cx="0" cy="0"/>
        </a:xfrm>
      </p:grpSpPr>
      <p:sp>
        <p:nvSpPr>
          <p:cNvPr id="2068" name="Google Shape;2068;g89b1036a90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9" name="Google Shape;2069;g89b1036a90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008253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3"/>
        <p:cNvGrpSpPr/>
        <p:nvPr/>
      </p:nvGrpSpPr>
      <p:grpSpPr>
        <a:xfrm>
          <a:off x="0" y="0"/>
          <a:ext cx="0" cy="0"/>
          <a:chOff x="0" y="0"/>
          <a:chExt cx="0" cy="0"/>
        </a:xfrm>
      </p:grpSpPr>
      <p:sp>
        <p:nvSpPr>
          <p:cNvPr id="2074" name="Google Shape;2074;g89b1036a90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5" name="Google Shape;2075;g89b1036a90_0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425761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9"/>
        <p:cNvGrpSpPr/>
        <p:nvPr/>
      </p:nvGrpSpPr>
      <p:grpSpPr>
        <a:xfrm>
          <a:off x="0" y="0"/>
          <a:ext cx="0" cy="0"/>
          <a:chOff x="0" y="0"/>
          <a:chExt cx="0" cy="0"/>
        </a:xfrm>
      </p:grpSpPr>
      <p:sp>
        <p:nvSpPr>
          <p:cNvPr id="2080" name="Google Shape;2080;g89b1036a9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1" name="Google Shape;2081;g89b1036a90_0_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351795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5"/>
        <p:cNvGrpSpPr/>
        <p:nvPr/>
      </p:nvGrpSpPr>
      <p:grpSpPr>
        <a:xfrm>
          <a:off x="0" y="0"/>
          <a:ext cx="0" cy="0"/>
          <a:chOff x="0" y="0"/>
          <a:chExt cx="0" cy="0"/>
        </a:xfrm>
      </p:grpSpPr>
      <p:sp>
        <p:nvSpPr>
          <p:cNvPr id="2086" name="Google Shape;2086;g89b1036a90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7" name="Google Shape;2087;g89b1036a90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726942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2"/>
        <p:cNvGrpSpPr/>
        <p:nvPr/>
      </p:nvGrpSpPr>
      <p:grpSpPr>
        <a:xfrm>
          <a:off x="0" y="0"/>
          <a:ext cx="0" cy="0"/>
          <a:chOff x="0" y="0"/>
          <a:chExt cx="0" cy="0"/>
        </a:xfrm>
      </p:grpSpPr>
      <p:sp>
        <p:nvSpPr>
          <p:cNvPr id="2093" name="Google Shape;2093;g89b1036a90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4" name="Google Shape;2094;g89b1036a90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93892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2.xml"/><Relationship Id="rId4" Type="http://schemas.openxmlformats.org/officeDocument/2006/relationships/hyperlink" Target="https://www.twinkl.co.uk/resources/planit-science-primary-teaching-resources/planit-science-primary-teaching-resources-y3/planit-science-primary-teaching-resources-y3-animals-including-humans" TargetMode="Externa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65437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95749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8143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58213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91053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77405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6330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51640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95232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58"/>
        <p:cNvGrpSpPr/>
        <p:nvPr/>
      </p:nvGrpSpPr>
      <p:grpSpPr>
        <a:xfrm>
          <a:off x="0" y="0"/>
          <a:ext cx="0" cy="0"/>
          <a:chOff x="0" y="0"/>
          <a:chExt cx="0" cy="0"/>
        </a:xfrm>
      </p:grpSpPr>
    </p:spTree>
    <p:extLst>
      <p:ext uri="{BB962C8B-B14F-4D97-AF65-F5344CB8AC3E}">
        <p14:creationId xmlns:p14="http://schemas.microsoft.com/office/powerpoint/2010/main" val="4245576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59"/>
        <p:cNvGrpSpPr/>
        <p:nvPr/>
      </p:nvGrpSpPr>
      <p:grpSpPr>
        <a:xfrm>
          <a:off x="0" y="0"/>
          <a:ext cx="0" cy="0"/>
          <a:chOff x="0" y="0"/>
          <a:chExt cx="0" cy="0"/>
        </a:xfrm>
      </p:grpSpPr>
      <p:sp>
        <p:nvSpPr>
          <p:cNvPr id="60" name="Google Shape;60;g8840d607e9_0_369"/>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61" name="Google Shape;61;g8840d607e9_0_369"/>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42331453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62"/>
        <p:cNvGrpSpPr/>
        <p:nvPr/>
      </p:nvGrpSpPr>
      <p:grpSpPr>
        <a:xfrm>
          <a:off x="0" y="0"/>
          <a:ext cx="0" cy="0"/>
          <a:chOff x="0" y="0"/>
          <a:chExt cx="0" cy="0"/>
        </a:xfrm>
      </p:grpSpPr>
    </p:spTree>
    <p:extLst>
      <p:ext uri="{BB962C8B-B14F-4D97-AF65-F5344CB8AC3E}">
        <p14:creationId xmlns:p14="http://schemas.microsoft.com/office/powerpoint/2010/main" val="2350478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978270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457119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198301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181390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537703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78387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899749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31771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432163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899441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0653348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lanit Title Slide">
  <p:cSld name="Planit Title Slide">
    <p:bg>
      <p:bgPr>
        <a:blipFill>
          <a:blip r:embed="rId2">
            <a:alphaModFix/>
          </a:blip>
          <a:stretch>
            <a:fillRect/>
          </a:stretch>
        </a:blipFill>
        <a:effectLst/>
      </p:bgPr>
    </p:bg>
    <p:spTree>
      <p:nvGrpSpPr>
        <p:cNvPr id="1" name="Shape 51"/>
        <p:cNvGrpSpPr/>
        <p:nvPr/>
      </p:nvGrpSpPr>
      <p:grpSpPr>
        <a:xfrm>
          <a:off x="0" y="0"/>
          <a:ext cx="0" cy="0"/>
          <a:chOff x="0" y="0"/>
          <a:chExt cx="0" cy="0"/>
        </a:xfrm>
      </p:grpSpPr>
      <p:pic>
        <p:nvPicPr>
          <p:cNvPr id="52" name="Google Shape;52;g8840d607e9_0_275"/>
          <p:cNvPicPr preferRelativeResize="0"/>
          <p:nvPr/>
        </p:nvPicPr>
        <p:blipFill rotWithShape="1">
          <a:blip r:embed="rId3">
            <a:alphaModFix/>
          </a:blip>
          <a:srcRect/>
          <a:stretch/>
        </p:blipFill>
        <p:spPr>
          <a:xfrm>
            <a:off x="11363690" y="6196126"/>
            <a:ext cx="576495" cy="580719"/>
          </a:xfrm>
          <a:prstGeom prst="rect">
            <a:avLst/>
          </a:prstGeom>
          <a:noFill/>
          <a:ln>
            <a:noFill/>
          </a:ln>
        </p:spPr>
      </p:pic>
      <p:sp>
        <p:nvSpPr>
          <p:cNvPr id="53" name="Google Shape;53;g8840d607e9_0_275">
            <a:hlinkClick r:id="rId4"/>
          </p:cNvPr>
          <p:cNvSpPr/>
          <p:nvPr/>
        </p:nvSpPr>
        <p:spPr>
          <a:xfrm>
            <a:off x="5514363" y="5578679"/>
            <a:ext cx="1129600" cy="528400"/>
          </a:xfrm>
          <a:prstGeom prst="rect">
            <a:avLst/>
          </a:prstGeom>
          <a:no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b="0" i="0" u="none" strike="noStrike" cap="none">
              <a:solidFill>
                <a:schemeClr val="lt1"/>
              </a:solidFill>
              <a:latin typeface="NTR"/>
              <a:ea typeface="NTR"/>
              <a:cs typeface="NTR"/>
              <a:sym typeface="NTR"/>
            </a:endParaRPr>
          </a:p>
        </p:txBody>
      </p:sp>
    </p:spTree>
    <p:extLst>
      <p:ext uri="{BB962C8B-B14F-4D97-AF65-F5344CB8AC3E}">
        <p14:creationId xmlns:p14="http://schemas.microsoft.com/office/powerpoint/2010/main" val="41331071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4"/>
        <p:cNvGrpSpPr/>
        <p:nvPr/>
      </p:nvGrpSpPr>
      <p:grpSpPr>
        <a:xfrm>
          <a:off x="0" y="0"/>
          <a:ext cx="0" cy="0"/>
          <a:chOff x="0" y="0"/>
          <a:chExt cx="0" cy="0"/>
        </a:xfrm>
      </p:grpSpPr>
      <p:sp>
        <p:nvSpPr>
          <p:cNvPr id="55" name="Google Shape;55;g8840d607e9_0_278"/>
          <p:cNvSpPr/>
          <p:nvPr/>
        </p:nvSpPr>
        <p:spPr>
          <a:xfrm>
            <a:off x="609600"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NTR"/>
                <a:ea typeface="NTR"/>
                <a:cs typeface="NTR"/>
                <a:sym typeface="NTR"/>
              </a:rPr>
              <a:t> </a:t>
            </a:r>
            <a:endParaRPr sz="2400"/>
          </a:p>
        </p:txBody>
      </p:sp>
      <p:sp>
        <p:nvSpPr>
          <p:cNvPr id="56" name="Google Shape;56;g8840d607e9_0_278"/>
          <p:cNvSpPr>
            <a:spLocks noGrp="1"/>
          </p:cNvSpPr>
          <p:nvPr>
            <p:ph type="title"/>
          </p:nvPr>
        </p:nvSpPr>
        <p:spPr>
          <a:xfrm>
            <a:off x="609597" y="485773"/>
            <a:ext cx="10960000" cy="1595600"/>
          </a:xfrm>
          <a:prstGeom prst="roundRect">
            <a:avLst>
              <a:gd name="adj" fmla="val 9639"/>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7" name="Google Shape;57;g8840d607e9_0_278"/>
          <p:cNvSpPr>
            <a:spLocks noGrp="1"/>
          </p:cNvSpPr>
          <p:nvPr>
            <p:ph type="body" idx="1"/>
          </p:nvPr>
        </p:nvSpPr>
        <p:spPr>
          <a:xfrm>
            <a:off x="609596" y="2153353"/>
            <a:ext cx="10960000" cy="4242400"/>
          </a:xfrm>
          <a:prstGeom prst="roundRect">
            <a:avLst>
              <a:gd name="adj" fmla="val 2583"/>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36010367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58"/>
        <p:cNvGrpSpPr/>
        <p:nvPr/>
      </p:nvGrpSpPr>
      <p:grpSpPr>
        <a:xfrm>
          <a:off x="0" y="0"/>
          <a:ext cx="0" cy="0"/>
          <a:chOff x="0" y="0"/>
          <a:chExt cx="0" cy="0"/>
        </a:xfrm>
      </p:grpSpPr>
    </p:spTree>
    <p:extLst>
      <p:ext uri="{BB962C8B-B14F-4D97-AF65-F5344CB8AC3E}">
        <p14:creationId xmlns:p14="http://schemas.microsoft.com/office/powerpoint/2010/main" val="35492725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59"/>
        <p:cNvGrpSpPr/>
        <p:nvPr/>
      </p:nvGrpSpPr>
      <p:grpSpPr>
        <a:xfrm>
          <a:off x="0" y="0"/>
          <a:ext cx="0" cy="0"/>
          <a:chOff x="0" y="0"/>
          <a:chExt cx="0" cy="0"/>
        </a:xfrm>
      </p:grpSpPr>
      <p:sp>
        <p:nvSpPr>
          <p:cNvPr id="60" name="Google Shape;60;g8840d607e9_0_369"/>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5333"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61" name="Google Shape;61;g8840d607e9_0_369"/>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37558456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62"/>
        <p:cNvGrpSpPr/>
        <p:nvPr/>
      </p:nvGrpSpPr>
      <p:grpSpPr>
        <a:xfrm>
          <a:off x="0" y="0"/>
          <a:ext cx="0" cy="0"/>
          <a:chOff x="0" y="0"/>
          <a:chExt cx="0" cy="0"/>
        </a:xfrm>
      </p:grpSpPr>
    </p:spTree>
    <p:extLst>
      <p:ext uri="{BB962C8B-B14F-4D97-AF65-F5344CB8AC3E}">
        <p14:creationId xmlns:p14="http://schemas.microsoft.com/office/powerpoint/2010/main" val="3046362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47"/>
        <p:cNvGrpSpPr/>
        <p:nvPr/>
      </p:nvGrpSpPr>
      <p:grpSpPr>
        <a:xfrm>
          <a:off x="0" y="0"/>
          <a:ext cx="0" cy="0"/>
          <a:chOff x="0" y="0"/>
          <a:chExt cx="0" cy="0"/>
        </a:xfrm>
      </p:grpSpPr>
      <p:sp>
        <p:nvSpPr>
          <p:cNvPr id="248" name="Google Shape;248;p88"/>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249" name="Google Shape;249;p88"/>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250" name="Google Shape;250;p8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887735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1"/>
        <p:cNvGrpSpPr/>
        <p:nvPr/>
      </p:nvGrpSpPr>
      <p:grpSpPr>
        <a:xfrm>
          <a:off x="0" y="0"/>
          <a:ext cx="0" cy="0"/>
          <a:chOff x="0" y="0"/>
          <a:chExt cx="0" cy="0"/>
        </a:xfrm>
      </p:grpSpPr>
      <p:sp>
        <p:nvSpPr>
          <p:cNvPr id="252" name="Google Shape;252;p12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53" name="Google Shape;253;p12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239360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54"/>
        <p:cNvGrpSpPr/>
        <p:nvPr/>
      </p:nvGrpSpPr>
      <p:grpSpPr>
        <a:xfrm>
          <a:off x="0" y="0"/>
          <a:ext cx="0" cy="0"/>
          <a:chOff x="0" y="0"/>
          <a:chExt cx="0" cy="0"/>
        </a:xfrm>
      </p:grpSpPr>
      <p:sp>
        <p:nvSpPr>
          <p:cNvPr id="255" name="Google Shape;255;p13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56" name="Google Shape;256;p13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57" name="Google Shape;257;p13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293994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58"/>
        <p:cNvGrpSpPr/>
        <p:nvPr/>
      </p:nvGrpSpPr>
      <p:grpSpPr>
        <a:xfrm>
          <a:off x="0" y="0"/>
          <a:ext cx="0" cy="0"/>
          <a:chOff x="0" y="0"/>
          <a:chExt cx="0" cy="0"/>
        </a:xfrm>
      </p:grpSpPr>
      <p:sp>
        <p:nvSpPr>
          <p:cNvPr id="259" name="Google Shape;259;p13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0" name="Google Shape;260;p13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61" name="Google Shape;261;p13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62" name="Google Shape;262;p13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04840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63"/>
        <p:cNvGrpSpPr/>
        <p:nvPr/>
      </p:nvGrpSpPr>
      <p:grpSpPr>
        <a:xfrm>
          <a:off x="0" y="0"/>
          <a:ext cx="0" cy="0"/>
          <a:chOff x="0" y="0"/>
          <a:chExt cx="0" cy="0"/>
        </a:xfrm>
      </p:grpSpPr>
      <p:sp>
        <p:nvSpPr>
          <p:cNvPr id="264" name="Google Shape;264;p13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5" name="Google Shape;265;p13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063555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66"/>
        <p:cNvGrpSpPr/>
        <p:nvPr/>
      </p:nvGrpSpPr>
      <p:grpSpPr>
        <a:xfrm>
          <a:off x="0" y="0"/>
          <a:ext cx="0" cy="0"/>
          <a:chOff x="0" y="0"/>
          <a:chExt cx="0" cy="0"/>
        </a:xfrm>
      </p:grpSpPr>
      <p:sp>
        <p:nvSpPr>
          <p:cNvPr id="267" name="Google Shape;267;p13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68" name="Google Shape;268;p13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69" name="Google Shape;269;p13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812004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70"/>
        <p:cNvGrpSpPr/>
        <p:nvPr/>
      </p:nvGrpSpPr>
      <p:grpSpPr>
        <a:xfrm>
          <a:off x="0" y="0"/>
          <a:ext cx="0" cy="0"/>
          <a:chOff x="0" y="0"/>
          <a:chExt cx="0" cy="0"/>
        </a:xfrm>
      </p:grpSpPr>
      <p:sp>
        <p:nvSpPr>
          <p:cNvPr id="271" name="Google Shape;271;p13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72" name="Google Shape;272;p13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224989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73"/>
        <p:cNvGrpSpPr/>
        <p:nvPr/>
      </p:nvGrpSpPr>
      <p:grpSpPr>
        <a:xfrm>
          <a:off x="0" y="0"/>
          <a:ext cx="0" cy="0"/>
          <a:chOff x="0" y="0"/>
          <a:chExt cx="0" cy="0"/>
        </a:xfrm>
      </p:grpSpPr>
      <p:sp>
        <p:nvSpPr>
          <p:cNvPr id="274" name="Google Shape;274;p13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75" name="Google Shape;275;p13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76" name="Google Shape;276;p13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77" name="Google Shape;277;p13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78" name="Google Shape;278;p13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30161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79"/>
        <p:cNvGrpSpPr/>
        <p:nvPr/>
      </p:nvGrpSpPr>
      <p:grpSpPr>
        <a:xfrm>
          <a:off x="0" y="0"/>
          <a:ext cx="0" cy="0"/>
          <a:chOff x="0" y="0"/>
          <a:chExt cx="0" cy="0"/>
        </a:xfrm>
      </p:grpSpPr>
      <p:sp>
        <p:nvSpPr>
          <p:cNvPr id="280" name="Google Shape;280;p13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81" name="Google Shape;281;p13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5744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82"/>
        <p:cNvGrpSpPr/>
        <p:nvPr/>
      </p:nvGrpSpPr>
      <p:grpSpPr>
        <a:xfrm>
          <a:off x="0" y="0"/>
          <a:ext cx="0" cy="0"/>
          <a:chOff x="0" y="0"/>
          <a:chExt cx="0" cy="0"/>
        </a:xfrm>
      </p:grpSpPr>
      <p:sp>
        <p:nvSpPr>
          <p:cNvPr id="283" name="Google Shape;283;p13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84" name="Google Shape;284;p13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85" name="Google Shape;285;p13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73113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86"/>
        <p:cNvGrpSpPr/>
        <p:nvPr/>
      </p:nvGrpSpPr>
      <p:grpSpPr>
        <a:xfrm>
          <a:off x="0" y="0"/>
          <a:ext cx="0" cy="0"/>
          <a:chOff x="0" y="0"/>
          <a:chExt cx="0" cy="0"/>
        </a:xfrm>
      </p:grpSpPr>
      <p:sp>
        <p:nvSpPr>
          <p:cNvPr id="287" name="Google Shape;287;p13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73635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3.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814226"/>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4" r:id="rId10"/>
    <p:sldLayoutId id="2147483675" r:id="rId11"/>
    <p:sldLayoutId id="214748367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51364961"/>
      </p:ext>
    </p:extLst>
  </p:cSld>
  <p:clrMap bg1="lt1" tx1="dk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3"/>
        <p:cNvGrpSpPr/>
        <p:nvPr/>
      </p:nvGrpSpPr>
      <p:grpSpPr>
        <a:xfrm>
          <a:off x="0" y="0"/>
          <a:ext cx="0" cy="0"/>
          <a:chOff x="0" y="0"/>
          <a:chExt cx="0" cy="0"/>
        </a:xfrm>
      </p:grpSpPr>
      <p:sp>
        <p:nvSpPr>
          <p:cNvPr id="244" name="Google Shape;244;p8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245" name="Google Shape;245;p8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246" name="Google Shape;246;p8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16750434"/>
      </p:ext>
    </p:extLst>
  </p:cSld>
  <p:clrMap bg1="lt1" tx1="dk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74"/>
        <p:cNvGrpSpPr/>
        <p:nvPr/>
      </p:nvGrpSpPr>
      <p:grpSpPr>
        <a:xfrm>
          <a:off x="0" y="0"/>
          <a:ext cx="0" cy="0"/>
          <a:chOff x="0" y="0"/>
          <a:chExt cx="0" cy="0"/>
        </a:xfrm>
      </p:grpSpPr>
      <p:sp>
        <p:nvSpPr>
          <p:cNvPr id="1875" name="Google Shape;1875;p57"/>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19th June</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876" name="Google Shape;1876;p57"/>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39593537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80"/>
        <p:cNvGrpSpPr/>
        <p:nvPr/>
      </p:nvGrpSpPr>
      <p:grpSpPr>
        <a:xfrm>
          <a:off x="0" y="0"/>
          <a:ext cx="0" cy="0"/>
          <a:chOff x="0" y="0"/>
          <a:chExt cx="0" cy="0"/>
        </a:xfrm>
      </p:grpSpPr>
      <p:sp>
        <p:nvSpPr>
          <p:cNvPr id="1881" name="Google Shape;1881;p78"/>
          <p:cNvSpPr/>
          <p:nvPr/>
        </p:nvSpPr>
        <p:spPr>
          <a:xfrm>
            <a:off x="198800" y="523200"/>
            <a:ext cx="6138800" cy="4665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882" name="Google Shape;1882;p78"/>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65 + 7</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2. 8 x 9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3. Insert the correct symbol ( &lt;,&gt; ,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2 x 3 x 5 		5 x 6</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4.  Which two fractions are equivalent?</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219170"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5. What is the subtraction statement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6. Complete the missing numbers above</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1883" name="Google Shape;1883;p78"/>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19</a:t>
            </a:r>
            <a:r>
              <a:rPr lang="en-GB" sz="2400" b="1" u="sng" kern="0">
                <a:solidFill>
                  <a:srgbClr val="000000"/>
                </a:solidFill>
                <a:latin typeface="Arial"/>
                <a:ea typeface="Arial"/>
                <a:cs typeface="Arial"/>
                <a:sym typeface="Arial"/>
              </a:rPr>
              <a:t>.06.20</a:t>
            </a:r>
            <a:endParaRPr sz="2400" b="1" u="sng" kern="0">
              <a:solidFill>
                <a:srgbClr val="000000"/>
              </a:solidFill>
              <a:latin typeface="Arial"/>
              <a:ea typeface="Arial"/>
              <a:cs typeface="Arial"/>
              <a:sym typeface="Arial"/>
            </a:endParaRPr>
          </a:p>
        </p:txBody>
      </p:sp>
      <p:sp>
        <p:nvSpPr>
          <p:cNvPr id="1884" name="Google Shape;1884;p78"/>
          <p:cNvSpPr txBox="1"/>
          <p:nvPr/>
        </p:nvSpPr>
        <p:spPr>
          <a:xfrm>
            <a:off x="6700133" y="175400"/>
            <a:ext cx="5390400" cy="650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How many of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these shapes can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you name?</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535 + 367</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a:t>
            </a:r>
            <a:r>
              <a:rPr lang="en-GB" sz="1867" u="sng" kern="0">
                <a:solidFill>
                  <a:srgbClr val="000000"/>
                </a:solidFill>
                <a:latin typeface="Arial"/>
                <a:ea typeface="Arial"/>
                <a:cs typeface="Arial"/>
                <a:sym typeface="Arial"/>
              </a:rPr>
              <a:t>4</a:t>
            </a:r>
            <a:r>
              <a:rPr lang="en-GB" sz="3200" kern="0">
                <a:solidFill>
                  <a:srgbClr val="000000"/>
                </a:solidFill>
                <a:latin typeface="Arial"/>
                <a:ea typeface="Arial"/>
                <a:cs typeface="Arial"/>
                <a:sym typeface="Arial"/>
              </a:rPr>
              <a:t>  </a:t>
            </a:r>
            <a:r>
              <a:rPr lang="en-GB" sz="1867" kern="0">
                <a:solidFill>
                  <a:srgbClr val="000000"/>
                </a:solidFill>
                <a:latin typeface="Arial"/>
                <a:ea typeface="Arial"/>
                <a:cs typeface="Arial"/>
                <a:sym typeface="Arial"/>
              </a:rPr>
              <a:t>of</a:t>
            </a:r>
            <a:r>
              <a:rPr lang="en-GB" sz="3200" kern="0">
                <a:solidFill>
                  <a:srgbClr val="000000"/>
                </a:solidFill>
                <a:latin typeface="Arial"/>
                <a:ea typeface="Arial"/>
                <a:cs typeface="Arial"/>
                <a:sym typeface="Arial"/>
              </a:rPr>
              <a:t> 12</a:t>
            </a:r>
            <a:endParaRPr sz="3200"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6</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Solve these anagrams of maths vocab: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AutoNum type="alphaLcParenR"/>
            </a:pPr>
            <a:r>
              <a:rPr lang="en-GB" sz="1867" kern="0">
                <a:solidFill>
                  <a:srgbClr val="000000"/>
                </a:solidFill>
                <a:latin typeface="Arial"/>
                <a:ea typeface="Arial"/>
                <a:cs typeface="Arial"/>
                <a:sym typeface="Arial"/>
              </a:rPr>
              <a:t>dad		</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AutoNum type="alphaLcParenR"/>
            </a:pPr>
            <a:r>
              <a:rPr lang="en-GB" sz="1867" kern="0">
                <a:solidFill>
                  <a:srgbClr val="000000"/>
                </a:solidFill>
                <a:latin typeface="Arial"/>
                <a:ea typeface="Arial"/>
                <a:cs typeface="Arial"/>
                <a:sym typeface="Arial"/>
              </a:rPr>
              <a:t>mus	</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AutoNum type="alphaLcParenR"/>
            </a:pPr>
            <a:r>
              <a:rPr lang="en-GB" sz="1867" kern="0">
                <a:solidFill>
                  <a:srgbClr val="000000"/>
                </a:solidFill>
                <a:latin typeface="Arial"/>
                <a:ea typeface="Arial"/>
                <a:cs typeface="Arial"/>
                <a:sym typeface="Arial"/>
              </a:rPr>
              <a:t>at dig il</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AutoNum type="alphaLcParenR"/>
            </a:pPr>
            <a:r>
              <a:rPr lang="en-GB" sz="1867" kern="0">
                <a:solidFill>
                  <a:srgbClr val="000000"/>
                </a:solidFill>
                <a:latin typeface="Arial"/>
                <a:ea typeface="Arial"/>
                <a:cs typeface="Arial"/>
                <a:sym typeface="Arial"/>
              </a:rPr>
              <a:t>item	</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AutoNum type="alphaLcParenR"/>
            </a:pPr>
            <a:r>
              <a:rPr lang="en-GB" sz="1867" kern="0">
                <a:solidFill>
                  <a:srgbClr val="212529"/>
                </a:solidFill>
                <a:highlight>
                  <a:srgbClr val="FFFFFF"/>
                </a:highlight>
                <a:latin typeface="Roboto"/>
                <a:ea typeface="Roboto"/>
                <a:cs typeface="Roboto"/>
                <a:sym typeface="Roboto"/>
              </a:rPr>
              <a:t>entalequiv</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AutoNum type="alphaLcParenR"/>
            </a:pPr>
            <a:r>
              <a:rPr lang="en-GB" sz="1867" kern="0">
                <a:solidFill>
                  <a:srgbClr val="000000"/>
                </a:solidFill>
                <a:latin typeface="Arial"/>
                <a:ea typeface="Arial"/>
                <a:cs typeface="Arial"/>
                <a:sym typeface="Arial"/>
              </a:rPr>
              <a:t>elm tulip 	</a:t>
            </a:r>
            <a:endParaRPr sz="1867" kern="0">
              <a:solidFill>
                <a:srgbClr val="000000"/>
              </a:solidFill>
              <a:latin typeface="Arial"/>
              <a:ea typeface="Arial"/>
              <a:cs typeface="Arial"/>
              <a:sym typeface="Arial"/>
            </a:endParaRPr>
          </a:p>
          <a:p>
            <a:pPr marL="609585" indent="-423323" defTabSz="1219170">
              <a:buClr>
                <a:srgbClr val="000000"/>
              </a:buClr>
              <a:buSzPts val="1400"/>
              <a:buFont typeface="Arial"/>
              <a:buAutoNum type="alphaLcParenR"/>
            </a:pPr>
            <a:r>
              <a:rPr lang="en-GB" sz="1867" kern="0">
                <a:solidFill>
                  <a:srgbClr val="000000"/>
                </a:solidFill>
                <a:latin typeface="Arial"/>
                <a:ea typeface="Arial"/>
                <a:cs typeface="Arial"/>
                <a:sym typeface="Arial"/>
              </a:rPr>
              <a:t>coin fart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1885" name="Google Shape;1885;p78"/>
          <p:cNvSpPr/>
          <p:nvPr/>
        </p:nvSpPr>
        <p:spPr>
          <a:xfrm>
            <a:off x="2519200" y="2021651"/>
            <a:ext cx="610000" cy="648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nvGrpSpPr>
          <p:cNvPr id="1886" name="Google Shape;1886;p78"/>
          <p:cNvGrpSpPr/>
          <p:nvPr/>
        </p:nvGrpSpPr>
        <p:grpSpPr>
          <a:xfrm>
            <a:off x="3547033" y="4258833"/>
            <a:ext cx="2509200" cy="880000"/>
            <a:chOff x="2431600" y="3002200"/>
            <a:chExt cx="1881900" cy="660000"/>
          </a:xfrm>
        </p:grpSpPr>
        <p:sp>
          <p:nvSpPr>
            <p:cNvPr id="1887" name="Google Shape;1887;p78"/>
            <p:cNvSpPr/>
            <p:nvPr/>
          </p:nvSpPr>
          <p:spPr>
            <a:xfrm>
              <a:off x="2431600" y="3002200"/>
              <a:ext cx="18819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543</a:t>
              </a:r>
              <a:endParaRPr sz="1867" kern="0">
                <a:solidFill>
                  <a:srgbClr val="000000"/>
                </a:solidFill>
                <a:latin typeface="Arial"/>
                <a:ea typeface="Arial"/>
                <a:cs typeface="Arial"/>
                <a:sym typeface="Arial"/>
              </a:endParaRPr>
            </a:p>
          </p:txBody>
        </p:sp>
        <p:sp>
          <p:nvSpPr>
            <p:cNvPr id="1888" name="Google Shape;1888;p78"/>
            <p:cNvSpPr/>
            <p:nvPr/>
          </p:nvSpPr>
          <p:spPr>
            <a:xfrm>
              <a:off x="2431600" y="3332200"/>
              <a:ext cx="11322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202</a:t>
              </a:r>
              <a:endParaRPr sz="1867" kern="0">
                <a:solidFill>
                  <a:srgbClr val="000000"/>
                </a:solidFill>
                <a:latin typeface="Arial"/>
                <a:ea typeface="Arial"/>
                <a:cs typeface="Arial"/>
                <a:sym typeface="Arial"/>
              </a:endParaRPr>
            </a:p>
          </p:txBody>
        </p:sp>
        <p:sp>
          <p:nvSpPr>
            <p:cNvPr id="1889" name="Google Shape;1889;p78"/>
            <p:cNvSpPr/>
            <p:nvPr/>
          </p:nvSpPr>
          <p:spPr>
            <a:xfrm>
              <a:off x="3563800" y="3332200"/>
              <a:ext cx="7497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endParaRPr sz="1867" kern="0">
                <a:solidFill>
                  <a:srgbClr val="000000"/>
                </a:solidFill>
                <a:latin typeface="Arial"/>
                <a:ea typeface="Arial"/>
                <a:cs typeface="Arial"/>
                <a:sym typeface="Arial"/>
              </a:endParaRPr>
            </a:p>
          </p:txBody>
        </p:sp>
      </p:grpSp>
      <p:sp>
        <p:nvSpPr>
          <p:cNvPr id="1890" name="Google Shape;1890;p78"/>
          <p:cNvSpPr/>
          <p:nvPr/>
        </p:nvSpPr>
        <p:spPr>
          <a:xfrm>
            <a:off x="431767" y="5429800"/>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£1.60</a:t>
            </a:r>
            <a:endParaRPr sz="1467" kern="0">
              <a:solidFill>
                <a:srgbClr val="000000"/>
              </a:solidFill>
              <a:latin typeface="Arial"/>
              <a:ea typeface="Arial"/>
              <a:cs typeface="Arial"/>
              <a:sym typeface="Arial"/>
            </a:endParaRPr>
          </a:p>
        </p:txBody>
      </p:sp>
      <p:sp>
        <p:nvSpPr>
          <p:cNvPr id="1891" name="Google Shape;1891;p78"/>
          <p:cNvSpPr/>
          <p:nvPr/>
        </p:nvSpPr>
        <p:spPr>
          <a:xfrm>
            <a:off x="1504700" y="542276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£1.80</a:t>
            </a:r>
            <a:endParaRPr sz="1467" kern="0">
              <a:solidFill>
                <a:srgbClr val="000000"/>
              </a:solidFill>
              <a:latin typeface="Arial"/>
              <a:ea typeface="Arial"/>
              <a:cs typeface="Arial"/>
              <a:sym typeface="Arial"/>
            </a:endParaRPr>
          </a:p>
        </p:txBody>
      </p:sp>
      <p:sp>
        <p:nvSpPr>
          <p:cNvPr id="1892" name="Google Shape;1892;p78"/>
          <p:cNvSpPr/>
          <p:nvPr/>
        </p:nvSpPr>
        <p:spPr>
          <a:xfrm>
            <a:off x="2534400" y="543331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893" name="Google Shape;1893;p78"/>
          <p:cNvSpPr/>
          <p:nvPr/>
        </p:nvSpPr>
        <p:spPr>
          <a:xfrm>
            <a:off x="3607333" y="54262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£2.20</a:t>
            </a:r>
            <a:endParaRPr sz="1467" kern="0">
              <a:solidFill>
                <a:srgbClr val="000000"/>
              </a:solidFill>
              <a:latin typeface="Arial"/>
              <a:ea typeface="Arial"/>
              <a:cs typeface="Arial"/>
              <a:sym typeface="Arial"/>
            </a:endParaRPr>
          </a:p>
        </p:txBody>
      </p:sp>
      <p:sp>
        <p:nvSpPr>
          <p:cNvPr id="1894" name="Google Shape;1894;p78"/>
          <p:cNvSpPr/>
          <p:nvPr/>
        </p:nvSpPr>
        <p:spPr>
          <a:xfrm>
            <a:off x="4680267" y="54262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895" name="Google Shape;1895;p78"/>
          <p:cNvSpPr/>
          <p:nvPr/>
        </p:nvSpPr>
        <p:spPr>
          <a:xfrm>
            <a:off x="5753200" y="5419251"/>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£2.60</a:t>
            </a:r>
            <a:endParaRPr sz="1467" kern="0">
              <a:solidFill>
                <a:srgbClr val="000000"/>
              </a:solidFill>
              <a:latin typeface="Arial"/>
              <a:ea typeface="Arial"/>
              <a:cs typeface="Arial"/>
              <a:sym typeface="Arial"/>
            </a:endParaRPr>
          </a:p>
        </p:txBody>
      </p:sp>
      <p:cxnSp>
        <p:nvCxnSpPr>
          <p:cNvPr id="1896" name="Google Shape;1896;p78"/>
          <p:cNvCxnSpPr>
            <a:stCxn id="1890" idx="3"/>
            <a:endCxn id="1891" idx="1"/>
          </p:cNvCxnSpPr>
          <p:nvPr/>
        </p:nvCxnSpPr>
        <p:spPr>
          <a:xfrm rot="10800000" flipH="1">
            <a:off x="1221367" y="5642600"/>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897" name="Google Shape;1897;p78"/>
          <p:cNvCxnSpPr/>
          <p:nvPr/>
        </p:nvCxnSpPr>
        <p:spPr>
          <a:xfrm rot="10800000" flipH="1">
            <a:off x="2283551"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898" name="Google Shape;1898;p78"/>
          <p:cNvCxnSpPr/>
          <p:nvPr/>
        </p:nvCxnSpPr>
        <p:spPr>
          <a:xfrm rot="10800000" flipH="1">
            <a:off x="3356484"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899" name="Google Shape;1899;p78"/>
          <p:cNvCxnSpPr/>
          <p:nvPr/>
        </p:nvCxnSpPr>
        <p:spPr>
          <a:xfrm rot="10800000" flipH="1">
            <a:off x="4407800"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900" name="Google Shape;1900;p78"/>
          <p:cNvCxnSpPr/>
          <p:nvPr/>
        </p:nvCxnSpPr>
        <p:spPr>
          <a:xfrm rot="10800000" flipH="1">
            <a:off x="5447867" y="5649733"/>
            <a:ext cx="283200" cy="7200"/>
          </a:xfrm>
          <a:prstGeom prst="straightConnector1">
            <a:avLst/>
          </a:prstGeom>
          <a:noFill/>
          <a:ln w="9525" cap="flat" cmpd="sng">
            <a:solidFill>
              <a:schemeClr val="dk2"/>
            </a:solidFill>
            <a:prstDash val="solid"/>
            <a:round/>
            <a:headEnd type="none" w="sm" len="sm"/>
            <a:tailEnd type="triangle" w="med" len="med"/>
          </a:ln>
        </p:spPr>
      </p:cxnSp>
      <p:sp>
        <p:nvSpPr>
          <p:cNvPr id="1901" name="Google Shape;1901;p78"/>
          <p:cNvSpPr/>
          <p:nvPr/>
        </p:nvSpPr>
        <p:spPr>
          <a:xfrm>
            <a:off x="8598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2</a:t>
            </a:r>
            <a:endParaRPr sz="1867" kern="0">
              <a:solidFill>
                <a:srgbClr val="000000"/>
              </a:solidFill>
              <a:latin typeface="Arial"/>
              <a:ea typeface="Arial"/>
              <a:cs typeface="Arial"/>
              <a:sym typeface="Arial"/>
            </a:endParaRPr>
          </a:p>
        </p:txBody>
      </p:sp>
      <p:sp>
        <p:nvSpPr>
          <p:cNvPr id="1902" name="Google Shape;1902;p78"/>
          <p:cNvSpPr/>
          <p:nvPr/>
        </p:nvSpPr>
        <p:spPr>
          <a:xfrm>
            <a:off x="17616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2</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6</a:t>
            </a:r>
            <a:endParaRPr sz="1867" kern="0">
              <a:solidFill>
                <a:srgbClr val="000000"/>
              </a:solidFill>
              <a:latin typeface="Arial"/>
              <a:ea typeface="Arial"/>
              <a:cs typeface="Arial"/>
              <a:sym typeface="Arial"/>
            </a:endParaRPr>
          </a:p>
        </p:txBody>
      </p:sp>
      <p:sp>
        <p:nvSpPr>
          <p:cNvPr id="1903" name="Google Shape;1903;p78"/>
          <p:cNvSpPr/>
          <p:nvPr/>
        </p:nvSpPr>
        <p:spPr>
          <a:xfrm>
            <a:off x="26634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3</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4</a:t>
            </a:r>
            <a:endParaRPr sz="1867" kern="0">
              <a:solidFill>
                <a:srgbClr val="000000"/>
              </a:solidFill>
              <a:latin typeface="Arial"/>
              <a:ea typeface="Arial"/>
              <a:cs typeface="Arial"/>
              <a:sym typeface="Arial"/>
            </a:endParaRPr>
          </a:p>
        </p:txBody>
      </p:sp>
      <p:sp>
        <p:nvSpPr>
          <p:cNvPr id="1904" name="Google Shape;1904;p78"/>
          <p:cNvSpPr/>
          <p:nvPr/>
        </p:nvSpPr>
        <p:spPr>
          <a:xfrm>
            <a:off x="36309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3</a:t>
            </a:r>
            <a:endParaRPr sz="1867" kern="0">
              <a:solidFill>
                <a:srgbClr val="000000"/>
              </a:solidFill>
              <a:latin typeface="Arial"/>
              <a:ea typeface="Arial"/>
              <a:cs typeface="Arial"/>
              <a:sym typeface="Arial"/>
            </a:endParaRPr>
          </a:p>
        </p:txBody>
      </p:sp>
      <p:sp>
        <p:nvSpPr>
          <p:cNvPr id="1905" name="Google Shape;1905;p78"/>
          <p:cNvSpPr/>
          <p:nvPr/>
        </p:nvSpPr>
        <p:spPr>
          <a:xfrm>
            <a:off x="44670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4</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4</a:t>
            </a:r>
            <a:endParaRPr sz="1867" kern="0">
              <a:solidFill>
                <a:srgbClr val="000000"/>
              </a:solidFill>
              <a:latin typeface="Arial"/>
              <a:ea typeface="Arial"/>
              <a:cs typeface="Arial"/>
              <a:sym typeface="Arial"/>
            </a:endParaRPr>
          </a:p>
        </p:txBody>
      </p:sp>
      <p:pic>
        <p:nvPicPr>
          <p:cNvPr id="1906" name="Google Shape;1906;p78"/>
          <p:cNvPicPr preferRelativeResize="0"/>
          <p:nvPr/>
        </p:nvPicPr>
        <p:blipFill rotWithShape="1">
          <a:blip r:embed="rId3">
            <a:alphaModFix/>
          </a:blip>
          <a:srcRect/>
          <a:stretch/>
        </p:blipFill>
        <p:spPr>
          <a:xfrm>
            <a:off x="9004933" y="175400"/>
            <a:ext cx="3085600" cy="2152133"/>
          </a:xfrm>
          <a:prstGeom prst="rect">
            <a:avLst/>
          </a:prstGeom>
          <a:noFill/>
          <a:ln>
            <a:noFill/>
          </a:ln>
        </p:spPr>
      </p:pic>
    </p:spTree>
    <p:extLst>
      <p:ext uri="{BB962C8B-B14F-4D97-AF65-F5344CB8AC3E}">
        <p14:creationId xmlns:p14="http://schemas.microsoft.com/office/powerpoint/2010/main" val="3356097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10"/>
        <p:cNvGrpSpPr/>
        <p:nvPr/>
      </p:nvGrpSpPr>
      <p:grpSpPr>
        <a:xfrm>
          <a:off x="0" y="0"/>
          <a:ext cx="0" cy="0"/>
          <a:chOff x="0" y="0"/>
          <a:chExt cx="0" cy="0"/>
        </a:xfrm>
      </p:grpSpPr>
      <p:sp>
        <p:nvSpPr>
          <p:cNvPr id="1911" name="Google Shape;1911;g88226bdca0_0_21"/>
          <p:cNvSpPr txBox="1"/>
          <p:nvPr/>
        </p:nvSpPr>
        <p:spPr>
          <a:xfrm>
            <a:off x="418533" y="356800"/>
            <a:ext cx="11269600" cy="59800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72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72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2/6 and ⅓</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543 - 202 = 341</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£2.00 and £2.80</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Cube    cone    hexagonal prism</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Sphere   cylinder     square based pyramid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12 ÷ 6 = 2,  so ⅙ = 2, 4 x 2 = 8, so 4/6 = 8</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902</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add             equivalent</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sum            multiple</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digital         fraction</a:t>
            </a:r>
            <a:endParaRPr sz="2667" kern="0">
              <a:solidFill>
                <a:srgbClr val="000000"/>
              </a:solidFill>
              <a:latin typeface="Arial"/>
              <a:cs typeface="Arial"/>
              <a:sym typeface="Arial"/>
            </a:endParaRPr>
          </a:p>
          <a:p>
            <a:pPr marL="609585" defTabSz="1219170">
              <a:buClr>
                <a:srgbClr val="000000"/>
              </a:buClr>
            </a:pPr>
            <a:r>
              <a:rPr lang="en-GB" sz="2667" kern="0">
                <a:solidFill>
                  <a:srgbClr val="000000"/>
                </a:solidFill>
                <a:latin typeface="Arial"/>
                <a:cs typeface="Arial"/>
                <a:sym typeface="Arial"/>
              </a:rPr>
              <a:t>time</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668274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15"/>
        <p:cNvGrpSpPr/>
        <p:nvPr/>
      </p:nvGrpSpPr>
      <p:grpSpPr>
        <a:xfrm>
          <a:off x="0" y="0"/>
          <a:ext cx="0" cy="0"/>
          <a:chOff x="0" y="0"/>
          <a:chExt cx="0" cy="0"/>
        </a:xfrm>
      </p:grpSpPr>
      <p:sp>
        <p:nvSpPr>
          <p:cNvPr id="1916" name="Google Shape;1916;p59"/>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917" name="Google Shape;1917;p59"/>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918" name="Google Shape;1918;p59"/>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919" name="Google Shape;1919;p59"/>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599440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23"/>
        <p:cNvGrpSpPr/>
        <p:nvPr/>
      </p:nvGrpSpPr>
      <p:grpSpPr>
        <a:xfrm>
          <a:off x="0" y="0"/>
          <a:ext cx="0" cy="0"/>
          <a:chOff x="0" y="0"/>
          <a:chExt cx="0" cy="0"/>
        </a:xfrm>
      </p:grpSpPr>
      <p:sp>
        <p:nvSpPr>
          <p:cNvPr id="1924" name="Google Shape;1924;g89af8f4e45_0_0"/>
          <p:cNvSpPr txBox="1"/>
          <p:nvPr/>
        </p:nvSpPr>
        <p:spPr>
          <a:xfrm>
            <a:off x="793200" y="1536867"/>
            <a:ext cx="10692000" cy="181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u="sng" kern="0">
                <a:solidFill>
                  <a:srgbClr val="000000"/>
                </a:solidFill>
                <a:latin typeface="Arial"/>
                <a:cs typeface="Arial"/>
                <a:sym typeface="Arial"/>
              </a:rPr>
              <a:t>WALT: convert and compare mass </a:t>
            </a:r>
            <a:endParaRPr sz="3200" u="sng" kern="0">
              <a:solidFill>
                <a:srgbClr val="000000"/>
              </a:solidFill>
              <a:latin typeface="Arial"/>
              <a:cs typeface="Arial"/>
              <a:sym typeface="Arial"/>
            </a:endParaRPr>
          </a:p>
        </p:txBody>
      </p:sp>
    </p:spTree>
    <p:extLst>
      <p:ext uri="{BB962C8B-B14F-4D97-AF65-F5344CB8AC3E}">
        <p14:creationId xmlns:p14="http://schemas.microsoft.com/office/powerpoint/2010/main" val="3375642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28"/>
        <p:cNvGrpSpPr/>
        <p:nvPr/>
      </p:nvGrpSpPr>
      <p:grpSpPr>
        <a:xfrm>
          <a:off x="0" y="0"/>
          <a:ext cx="0" cy="0"/>
          <a:chOff x="0" y="0"/>
          <a:chExt cx="0" cy="0"/>
        </a:xfrm>
      </p:grpSpPr>
      <p:sp>
        <p:nvSpPr>
          <p:cNvPr id="1929" name="Google Shape;1929;g89af8f4e45_0_7"/>
          <p:cNvSpPr txBox="1"/>
          <p:nvPr/>
        </p:nvSpPr>
        <p:spPr>
          <a:xfrm>
            <a:off x="386400" y="314000"/>
            <a:ext cx="11419200" cy="1090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Arial"/>
                <a:cs typeface="Arial"/>
                <a:sym typeface="Arial"/>
              </a:rPr>
              <a:t>Today we are going to be comparing masses to find out which weight is heavier. We need to know a couple of things.</a:t>
            </a:r>
            <a:endParaRPr sz="2267" kern="0">
              <a:solidFill>
                <a:srgbClr val="000000"/>
              </a:solidFill>
              <a:latin typeface="Arial"/>
              <a:cs typeface="Arial"/>
              <a:sym typeface="Arial"/>
            </a:endParaRPr>
          </a:p>
        </p:txBody>
      </p:sp>
      <p:sp>
        <p:nvSpPr>
          <p:cNvPr id="1930" name="Google Shape;1930;g89af8f4e45_0_7"/>
          <p:cNvSpPr/>
          <p:nvPr/>
        </p:nvSpPr>
        <p:spPr>
          <a:xfrm>
            <a:off x="2113400" y="1322033"/>
            <a:ext cx="7965200" cy="10908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609585" indent="-448722" algn="ctr" defTabSz="1219170">
              <a:buClr>
                <a:srgbClr val="000000"/>
              </a:buClr>
              <a:buSzPts val="1700"/>
              <a:buFont typeface="Arial"/>
              <a:buChar char="-"/>
            </a:pPr>
            <a:r>
              <a:rPr lang="en-GB" sz="2267" kern="0">
                <a:solidFill>
                  <a:srgbClr val="000000"/>
                </a:solidFill>
                <a:latin typeface="Arial"/>
                <a:cs typeface="Arial"/>
                <a:sym typeface="Arial"/>
              </a:rPr>
              <a:t>How to convert between grams and kilograms</a:t>
            </a:r>
            <a:endParaRPr sz="2267" kern="0">
              <a:solidFill>
                <a:srgbClr val="000000"/>
              </a:solidFill>
              <a:latin typeface="Arial"/>
              <a:cs typeface="Arial"/>
              <a:sym typeface="Arial"/>
            </a:endParaRPr>
          </a:p>
          <a:p>
            <a:pPr marL="609585" indent="-448722" algn="ctr" defTabSz="1219170">
              <a:buClr>
                <a:srgbClr val="000000"/>
              </a:buClr>
              <a:buSzPts val="1700"/>
              <a:buFont typeface="Arial"/>
              <a:buChar char="-"/>
            </a:pPr>
            <a:r>
              <a:rPr lang="en-GB" sz="2267" kern="0">
                <a:solidFill>
                  <a:srgbClr val="000000"/>
                </a:solidFill>
                <a:latin typeface="Arial"/>
                <a:cs typeface="Arial"/>
                <a:sym typeface="Arial"/>
              </a:rPr>
              <a:t>How to use &lt; , &gt; and =</a:t>
            </a:r>
            <a:endParaRPr sz="1867" kern="0">
              <a:solidFill>
                <a:srgbClr val="000000"/>
              </a:solidFill>
              <a:latin typeface="Arial"/>
              <a:cs typeface="Arial"/>
              <a:sym typeface="Arial"/>
            </a:endParaRPr>
          </a:p>
        </p:txBody>
      </p:sp>
      <p:sp>
        <p:nvSpPr>
          <p:cNvPr id="1931" name="Google Shape;1931;g89af8f4e45_0_7"/>
          <p:cNvSpPr txBox="1"/>
          <p:nvPr/>
        </p:nvSpPr>
        <p:spPr>
          <a:xfrm>
            <a:off x="181767" y="2528367"/>
            <a:ext cx="5090000" cy="4081600"/>
          </a:xfrm>
          <a:prstGeom prst="rect">
            <a:avLst/>
          </a:prstGeom>
          <a:noFill/>
          <a:ln w="952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2400" u="sng" kern="0">
                <a:solidFill>
                  <a:srgbClr val="000000"/>
                </a:solidFill>
                <a:latin typeface="Arial"/>
                <a:cs typeface="Arial"/>
                <a:sym typeface="Arial"/>
              </a:rPr>
              <a:t>There are 1000 grams in 1 kilogram. </a:t>
            </a:r>
            <a:endParaRPr sz="2400" u="sng"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1 kilogram = 1000g</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2 kilograms = 2000g</a:t>
            </a:r>
            <a:endParaRPr sz="2400" kern="0">
              <a:solidFill>
                <a:srgbClr val="000000"/>
              </a:solidFill>
              <a:latin typeface="Arial"/>
              <a:cs typeface="Arial"/>
              <a:sym typeface="Arial"/>
            </a:endParaRPr>
          </a:p>
          <a:p>
            <a:pPr defTabSz="1219170">
              <a:buClr>
                <a:srgbClr val="000000"/>
              </a:buClr>
            </a:pPr>
            <a:endParaRPr sz="2400" u="sng" kern="0">
              <a:solidFill>
                <a:srgbClr val="000000"/>
              </a:solidFill>
              <a:latin typeface="Arial"/>
              <a:cs typeface="Arial"/>
              <a:sym typeface="Arial"/>
            </a:endParaRPr>
          </a:p>
          <a:p>
            <a:pPr defTabSz="1219170">
              <a:buClr>
                <a:srgbClr val="000000"/>
              </a:buClr>
            </a:pPr>
            <a:r>
              <a:rPr lang="en-GB" sz="2400" u="sng" kern="0">
                <a:solidFill>
                  <a:srgbClr val="000000"/>
                </a:solidFill>
                <a:latin typeface="Arial"/>
                <a:cs typeface="Arial"/>
                <a:sym typeface="Arial"/>
              </a:rPr>
              <a:t>Sometimes we see measures like 6.5 kilograms. This means 6500g.</a:t>
            </a:r>
            <a:endParaRPr sz="2400" u="sng"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3.7 kilograms = 3700g</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2.1 kilograms = 2100g</a:t>
            </a:r>
            <a:endParaRPr sz="2400"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p:txBody>
      </p:sp>
      <p:sp>
        <p:nvSpPr>
          <p:cNvPr id="1932" name="Google Shape;1932;g89af8f4e45_0_7"/>
          <p:cNvSpPr txBox="1"/>
          <p:nvPr/>
        </p:nvSpPr>
        <p:spPr>
          <a:xfrm>
            <a:off x="6715600" y="2528367"/>
            <a:ext cx="5090000" cy="4081600"/>
          </a:xfrm>
          <a:prstGeom prst="rect">
            <a:avLst/>
          </a:prstGeom>
          <a:noFill/>
          <a:ln w="952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2400" u="sng" kern="0">
                <a:solidFill>
                  <a:srgbClr val="000000"/>
                </a:solidFill>
                <a:latin typeface="Arial"/>
                <a:cs typeface="Arial"/>
                <a:sym typeface="Arial"/>
              </a:rPr>
              <a:t>There are three symbols we use when comparing. </a:t>
            </a:r>
            <a:endParaRPr sz="2400" u="sng" kern="0">
              <a:solidFill>
                <a:srgbClr val="000000"/>
              </a:solidFill>
              <a:latin typeface="Arial"/>
              <a:cs typeface="Arial"/>
              <a:sym typeface="Arial"/>
            </a:endParaRPr>
          </a:p>
          <a:p>
            <a:pPr defTabSz="1219170">
              <a:buClr>
                <a:srgbClr val="000000"/>
              </a:buClr>
            </a:pPr>
            <a:endParaRPr sz="2400" u="sng" kern="0" baseline="30000">
              <a:solidFill>
                <a:srgbClr val="000000"/>
              </a:solidFill>
              <a:latin typeface="Arial"/>
              <a:cs typeface="Arial"/>
              <a:sym typeface="Arial"/>
            </a:endParaRPr>
          </a:p>
          <a:p>
            <a:pPr algn="ctr" defTabSz="1219170">
              <a:buClr>
                <a:srgbClr val="000000"/>
              </a:buClr>
            </a:pPr>
            <a:r>
              <a:rPr lang="en-GB" sz="3067" b="1" kern="0" baseline="30000">
                <a:solidFill>
                  <a:srgbClr val="000000"/>
                </a:solidFill>
                <a:latin typeface="Arial"/>
                <a:cs typeface="Arial"/>
                <a:sym typeface="Arial"/>
              </a:rPr>
              <a:t>&lt;     less than</a:t>
            </a:r>
            <a:endParaRPr sz="3067" b="1" kern="0" baseline="30000">
              <a:solidFill>
                <a:srgbClr val="000000"/>
              </a:solidFill>
              <a:latin typeface="Arial"/>
              <a:cs typeface="Arial"/>
              <a:sym typeface="Arial"/>
            </a:endParaRPr>
          </a:p>
          <a:p>
            <a:pPr algn="ctr" defTabSz="1219170">
              <a:buClr>
                <a:srgbClr val="000000"/>
              </a:buClr>
            </a:pPr>
            <a:r>
              <a:rPr lang="en-GB" sz="3067" kern="0" baseline="30000">
                <a:solidFill>
                  <a:srgbClr val="000000"/>
                </a:solidFill>
                <a:latin typeface="Arial"/>
                <a:cs typeface="Arial"/>
                <a:sym typeface="Arial"/>
              </a:rPr>
              <a:t>4.5 kilograms &lt; 5 kilograms</a:t>
            </a:r>
            <a:endParaRPr sz="3067" kern="0" baseline="30000">
              <a:solidFill>
                <a:srgbClr val="000000"/>
              </a:solidFill>
              <a:latin typeface="Arial"/>
              <a:cs typeface="Arial"/>
              <a:sym typeface="Arial"/>
            </a:endParaRPr>
          </a:p>
          <a:p>
            <a:pPr algn="ctr" defTabSz="1219170">
              <a:buClr>
                <a:srgbClr val="000000"/>
              </a:buClr>
            </a:pPr>
            <a:r>
              <a:rPr lang="en-GB" sz="3067" b="1" kern="0" baseline="30000">
                <a:solidFill>
                  <a:srgbClr val="000000"/>
                </a:solidFill>
                <a:latin typeface="Arial"/>
                <a:cs typeface="Arial"/>
                <a:sym typeface="Arial"/>
              </a:rPr>
              <a:t>&gt;    more than</a:t>
            </a:r>
            <a:endParaRPr sz="3067" b="1" kern="0" baseline="30000">
              <a:solidFill>
                <a:srgbClr val="000000"/>
              </a:solidFill>
              <a:latin typeface="Arial"/>
              <a:cs typeface="Arial"/>
              <a:sym typeface="Arial"/>
            </a:endParaRPr>
          </a:p>
          <a:p>
            <a:pPr algn="ctr" defTabSz="1219170">
              <a:buClr>
                <a:srgbClr val="000000"/>
              </a:buClr>
            </a:pPr>
            <a:r>
              <a:rPr lang="en-GB" sz="3067" kern="0" baseline="30000">
                <a:solidFill>
                  <a:srgbClr val="000000"/>
                </a:solidFill>
                <a:latin typeface="Arial"/>
                <a:cs typeface="Arial"/>
                <a:sym typeface="Arial"/>
              </a:rPr>
              <a:t>4.7 kilograms &gt; 4.5 kilograms</a:t>
            </a:r>
            <a:endParaRPr sz="3067" kern="0" baseline="30000">
              <a:solidFill>
                <a:srgbClr val="000000"/>
              </a:solidFill>
              <a:latin typeface="Arial"/>
              <a:cs typeface="Arial"/>
              <a:sym typeface="Arial"/>
            </a:endParaRPr>
          </a:p>
          <a:p>
            <a:pPr algn="ctr" defTabSz="1219170">
              <a:buClr>
                <a:srgbClr val="000000"/>
              </a:buClr>
            </a:pPr>
            <a:r>
              <a:rPr lang="en-GB" sz="3067" b="1" kern="0" baseline="30000">
                <a:solidFill>
                  <a:srgbClr val="000000"/>
                </a:solidFill>
                <a:latin typeface="Arial"/>
                <a:cs typeface="Arial"/>
                <a:sym typeface="Arial"/>
              </a:rPr>
              <a:t>=     equal to</a:t>
            </a:r>
            <a:endParaRPr sz="3067" b="1" kern="0" baseline="30000">
              <a:solidFill>
                <a:srgbClr val="000000"/>
              </a:solidFill>
              <a:latin typeface="Arial"/>
              <a:cs typeface="Arial"/>
              <a:sym typeface="Arial"/>
            </a:endParaRPr>
          </a:p>
          <a:p>
            <a:pPr algn="ctr" defTabSz="1219170">
              <a:buClr>
                <a:srgbClr val="000000"/>
              </a:buClr>
            </a:pPr>
            <a:r>
              <a:rPr lang="en-GB" sz="3067" kern="0" baseline="30000">
                <a:solidFill>
                  <a:srgbClr val="000000"/>
                </a:solidFill>
                <a:latin typeface="Arial"/>
                <a:cs typeface="Arial"/>
                <a:sym typeface="Arial"/>
              </a:rPr>
              <a:t>5.5 kilograms = 5500 grams</a:t>
            </a:r>
            <a:endParaRPr sz="3067" kern="0" baseline="3000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48066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36"/>
        <p:cNvGrpSpPr/>
        <p:nvPr/>
      </p:nvGrpSpPr>
      <p:grpSpPr>
        <a:xfrm>
          <a:off x="0" y="0"/>
          <a:ext cx="0" cy="0"/>
          <a:chOff x="0" y="0"/>
          <a:chExt cx="0" cy="0"/>
        </a:xfrm>
      </p:grpSpPr>
      <p:pic>
        <p:nvPicPr>
          <p:cNvPr id="1937" name="Google Shape;1937;g89af8f4e45_0_10"/>
          <p:cNvPicPr preferRelativeResize="0"/>
          <p:nvPr/>
        </p:nvPicPr>
        <p:blipFill>
          <a:blip r:embed="rId3">
            <a:alphaModFix/>
          </a:blip>
          <a:stretch>
            <a:fillRect/>
          </a:stretch>
        </p:blipFill>
        <p:spPr>
          <a:xfrm>
            <a:off x="5524367" y="228600"/>
            <a:ext cx="6426200" cy="6400800"/>
          </a:xfrm>
          <a:prstGeom prst="rect">
            <a:avLst/>
          </a:prstGeom>
          <a:noFill/>
          <a:ln>
            <a:noFill/>
          </a:ln>
        </p:spPr>
      </p:pic>
      <p:sp>
        <p:nvSpPr>
          <p:cNvPr id="1938" name="Google Shape;1938;g89af8f4e45_0_10"/>
          <p:cNvSpPr txBox="1"/>
          <p:nvPr/>
        </p:nvSpPr>
        <p:spPr>
          <a:xfrm>
            <a:off x="99133" y="228600"/>
            <a:ext cx="5238400" cy="648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Let’s look at these two amounts and see which we think is the heavier amount. </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What is the same about the two masses?</a:t>
            </a:r>
            <a:endParaRPr sz="2400" kern="0">
              <a:solidFill>
                <a:srgbClr val="000000"/>
              </a:solidFill>
              <a:latin typeface="Arial"/>
              <a:cs typeface="Arial"/>
              <a:sym typeface="Arial"/>
            </a:endParaRPr>
          </a:p>
          <a:p>
            <a:pPr marL="609585" indent="-457189" defTabSz="1219170">
              <a:buClr>
                <a:srgbClr val="000000"/>
              </a:buClr>
              <a:buSzPts val="1800"/>
              <a:buFont typeface="Arial"/>
              <a:buChar char="-"/>
            </a:pPr>
            <a:r>
              <a:rPr lang="en-GB" sz="2400" kern="0">
                <a:solidFill>
                  <a:srgbClr val="000000"/>
                </a:solidFill>
                <a:latin typeface="Arial"/>
                <a:cs typeface="Arial"/>
                <a:sym typeface="Arial"/>
              </a:rPr>
              <a:t>Both have 5 objects</a:t>
            </a:r>
            <a:endParaRPr sz="2400" kern="0">
              <a:solidFill>
                <a:srgbClr val="000000"/>
              </a:solidFill>
              <a:latin typeface="Arial"/>
              <a:cs typeface="Arial"/>
              <a:sym typeface="Arial"/>
            </a:endParaRPr>
          </a:p>
          <a:p>
            <a:pPr marL="609585" indent="-457189" defTabSz="1219170">
              <a:buClr>
                <a:srgbClr val="000000"/>
              </a:buClr>
              <a:buSzPts val="1800"/>
              <a:buFont typeface="Arial"/>
              <a:buChar char="-"/>
            </a:pPr>
            <a:r>
              <a:rPr lang="en-GB" sz="2400" kern="0">
                <a:solidFill>
                  <a:srgbClr val="000000"/>
                </a:solidFill>
                <a:latin typeface="Arial"/>
                <a:cs typeface="Arial"/>
                <a:sym typeface="Arial"/>
              </a:rPr>
              <a:t>Both masses start with a 5 digit</a:t>
            </a:r>
            <a:endParaRPr sz="2400" kern="0">
              <a:solidFill>
                <a:srgbClr val="000000"/>
              </a:solidFill>
              <a:latin typeface="Arial"/>
              <a:cs typeface="Arial"/>
              <a:sym typeface="Arial"/>
            </a:endParaRPr>
          </a:p>
          <a:p>
            <a:pPr marL="609585" indent="-457189" defTabSz="1219170">
              <a:buClr>
                <a:srgbClr val="000000"/>
              </a:buClr>
              <a:buSzPts val="1800"/>
              <a:buFont typeface="Arial"/>
              <a:buChar char="-"/>
            </a:pPr>
            <a:r>
              <a:rPr lang="en-GB" sz="2400" kern="0">
                <a:solidFill>
                  <a:srgbClr val="000000"/>
                </a:solidFill>
                <a:latin typeface="Arial"/>
                <a:cs typeface="Arial"/>
                <a:sym typeface="Arial"/>
              </a:rPr>
              <a:t>The scales point to the same position on their scale.</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What is different about the two masses?</a:t>
            </a:r>
            <a:endParaRPr sz="2400" kern="0">
              <a:solidFill>
                <a:srgbClr val="000000"/>
              </a:solidFill>
              <a:latin typeface="Arial"/>
              <a:cs typeface="Arial"/>
              <a:sym typeface="Arial"/>
            </a:endParaRPr>
          </a:p>
          <a:p>
            <a:pPr marL="609585" indent="-457189" defTabSz="1219170">
              <a:buClr>
                <a:srgbClr val="000000"/>
              </a:buClr>
              <a:buSzPts val="1800"/>
              <a:buFont typeface="Arial"/>
              <a:buChar char="-"/>
            </a:pPr>
            <a:r>
              <a:rPr lang="en-GB" sz="2400" kern="0">
                <a:solidFill>
                  <a:srgbClr val="000000"/>
                </a:solidFill>
                <a:latin typeface="Arial"/>
                <a:cs typeface="Arial"/>
                <a:sym typeface="Arial"/>
              </a:rPr>
              <a:t>One is measured in grams</a:t>
            </a:r>
            <a:endParaRPr sz="2400" kern="0">
              <a:solidFill>
                <a:srgbClr val="000000"/>
              </a:solidFill>
              <a:latin typeface="Arial"/>
              <a:cs typeface="Arial"/>
              <a:sym typeface="Arial"/>
            </a:endParaRPr>
          </a:p>
          <a:p>
            <a:pPr marL="609585" indent="-457189" defTabSz="1219170">
              <a:buClr>
                <a:srgbClr val="000000"/>
              </a:buClr>
              <a:buSzPts val="1800"/>
              <a:buFont typeface="Arial"/>
              <a:buChar char="-"/>
            </a:pPr>
            <a:r>
              <a:rPr lang="en-GB" sz="2400" kern="0">
                <a:solidFill>
                  <a:srgbClr val="000000"/>
                </a:solidFill>
                <a:latin typeface="Arial"/>
                <a:cs typeface="Arial"/>
                <a:sym typeface="Arial"/>
              </a:rPr>
              <a:t>One is measure in kilograms</a:t>
            </a:r>
            <a:endParaRPr sz="2400" kern="0">
              <a:solidFill>
                <a:srgbClr val="000000"/>
              </a:solidFill>
              <a:latin typeface="Arial"/>
              <a:cs typeface="Arial"/>
              <a:sym typeface="Arial"/>
            </a:endParaRPr>
          </a:p>
          <a:p>
            <a:pPr marL="609585" indent="-457189" defTabSz="1219170">
              <a:buClr>
                <a:srgbClr val="000000"/>
              </a:buClr>
              <a:buSzPts val="1800"/>
              <a:buFont typeface="Arial"/>
              <a:buChar char="-"/>
            </a:pPr>
            <a:r>
              <a:rPr lang="en-GB" sz="2400" kern="0">
                <a:solidFill>
                  <a:srgbClr val="000000"/>
                </a:solidFill>
                <a:latin typeface="Arial"/>
                <a:cs typeface="Arial"/>
                <a:sym typeface="Arial"/>
              </a:rPr>
              <a:t>One weighs 5kg the other is 500g</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3867009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42"/>
        <p:cNvGrpSpPr/>
        <p:nvPr/>
      </p:nvGrpSpPr>
      <p:grpSpPr>
        <a:xfrm>
          <a:off x="0" y="0"/>
          <a:ext cx="0" cy="0"/>
          <a:chOff x="0" y="0"/>
          <a:chExt cx="0" cy="0"/>
        </a:xfrm>
      </p:grpSpPr>
      <p:pic>
        <p:nvPicPr>
          <p:cNvPr id="1943" name="Google Shape;1943;g89af8f4e45_0_17"/>
          <p:cNvPicPr preferRelativeResize="0"/>
          <p:nvPr/>
        </p:nvPicPr>
        <p:blipFill>
          <a:blip r:embed="rId3">
            <a:alphaModFix/>
          </a:blip>
          <a:stretch>
            <a:fillRect/>
          </a:stretch>
        </p:blipFill>
        <p:spPr>
          <a:xfrm>
            <a:off x="5524367" y="228600"/>
            <a:ext cx="6426200" cy="6400800"/>
          </a:xfrm>
          <a:prstGeom prst="rect">
            <a:avLst/>
          </a:prstGeom>
          <a:noFill/>
          <a:ln>
            <a:noFill/>
          </a:ln>
        </p:spPr>
      </p:pic>
      <p:sp>
        <p:nvSpPr>
          <p:cNvPr id="1944" name="Google Shape;1944;g89af8f4e45_0_17"/>
          <p:cNvSpPr txBox="1"/>
          <p:nvPr/>
        </p:nvSpPr>
        <p:spPr>
          <a:xfrm>
            <a:off x="8708833" y="5205467"/>
            <a:ext cx="743600" cy="876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133" kern="0">
                <a:solidFill>
                  <a:srgbClr val="000000"/>
                </a:solidFill>
                <a:latin typeface="Arial"/>
                <a:cs typeface="Arial"/>
                <a:sym typeface="Arial"/>
              </a:rPr>
              <a:t>&lt;</a:t>
            </a:r>
            <a:endParaRPr sz="4133" kern="0">
              <a:solidFill>
                <a:srgbClr val="000000"/>
              </a:solidFill>
              <a:latin typeface="Arial"/>
              <a:cs typeface="Arial"/>
              <a:sym typeface="Arial"/>
            </a:endParaRPr>
          </a:p>
        </p:txBody>
      </p:sp>
      <p:sp>
        <p:nvSpPr>
          <p:cNvPr id="1945" name="Google Shape;1945;g89af8f4e45_0_17"/>
          <p:cNvSpPr txBox="1"/>
          <p:nvPr/>
        </p:nvSpPr>
        <p:spPr>
          <a:xfrm>
            <a:off x="330500" y="228600"/>
            <a:ext cx="4610400" cy="631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When we compare the two amounts we need to convert one of them so we can see which is bigger.</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The doughnuts weigh 500g. In grams, the pineapples weigh 5000g.</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5kg = 5000g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We know that 500 is less than 5000 so we use the less than symbol. </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2144741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49"/>
        <p:cNvGrpSpPr/>
        <p:nvPr/>
      </p:nvGrpSpPr>
      <p:grpSpPr>
        <a:xfrm>
          <a:off x="0" y="0"/>
          <a:ext cx="0" cy="0"/>
          <a:chOff x="0" y="0"/>
          <a:chExt cx="0" cy="0"/>
        </a:xfrm>
      </p:grpSpPr>
      <p:pic>
        <p:nvPicPr>
          <p:cNvPr id="1950" name="Google Shape;1950;g89af8f4e45_0_23"/>
          <p:cNvPicPr preferRelativeResize="0"/>
          <p:nvPr/>
        </p:nvPicPr>
        <p:blipFill>
          <a:blip r:embed="rId3">
            <a:alphaModFix/>
          </a:blip>
          <a:stretch>
            <a:fillRect/>
          </a:stretch>
        </p:blipFill>
        <p:spPr>
          <a:xfrm>
            <a:off x="203200" y="203201"/>
            <a:ext cx="6172200" cy="6261100"/>
          </a:xfrm>
          <a:prstGeom prst="rect">
            <a:avLst/>
          </a:prstGeom>
          <a:noFill/>
          <a:ln>
            <a:noFill/>
          </a:ln>
        </p:spPr>
      </p:pic>
      <p:sp>
        <p:nvSpPr>
          <p:cNvPr id="1951" name="Google Shape;1951;g89af8f4e45_0_23"/>
          <p:cNvSpPr txBox="1"/>
          <p:nvPr/>
        </p:nvSpPr>
        <p:spPr>
          <a:xfrm>
            <a:off x="6676233" y="113233"/>
            <a:ext cx="5288000" cy="357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Try and work out which symbol should go in between the two masses. Work out which is larger.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u="sng" kern="0">
                <a:solidFill>
                  <a:srgbClr val="000000"/>
                </a:solidFill>
                <a:latin typeface="Arial"/>
                <a:cs typeface="Arial"/>
                <a:sym typeface="Arial"/>
              </a:rPr>
              <a:t>Remember</a:t>
            </a:r>
            <a:endParaRPr sz="2667" u="sng"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&lt; less than </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&gt; more than</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 equal to</a:t>
            </a:r>
            <a:endParaRPr sz="2667" kern="0">
              <a:solidFill>
                <a:srgbClr val="000000"/>
              </a:solidFill>
              <a:latin typeface="Arial"/>
              <a:cs typeface="Arial"/>
              <a:sym typeface="Arial"/>
            </a:endParaRPr>
          </a:p>
          <a:p>
            <a:pPr defTabSz="1219170">
              <a:buClr>
                <a:srgbClr val="000000"/>
              </a:buClr>
            </a:pPr>
            <a:endParaRPr sz="2667" u="sng" kern="0">
              <a:solidFill>
                <a:srgbClr val="000000"/>
              </a:solidFill>
              <a:latin typeface="Arial"/>
              <a:cs typeface="Arial"/>
              <a:sym typeface="Arial"/>
            </a:endParaRPr>
          </a:p>
        </p:txBody>
      </p:sp>
    </p:spTree>
    <p:extLst>
      <p:ext uri="{BB962C8B-B14F-4D97-AF65-F5344CB8AC3E}">
        <p14:creationId xmlns:p14="http://schemas.microsoft.com/office/powerpoint/2010/main" val="2521327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55"/>
        <p:cNvGrpSpPr/>
        <p:nvPr/>
      </p:nvGrpSpPr>
      <p:grpSpPr>
        <a:xfrm>
          <a:off x="0" y="0"/>
          <a:ext cx="0" cy="0"/>
          <a:chOff x="0" y="0"/>
          <a:chExt cx="0" cy="0"/>
        </a:xfrm>
      </p:grpSpPr>
      <p:pic>
        <p:nvPicPr>
          <p:cNvPr id="1956" name="Google Shape;1956;g89af8f4e45_0_35"/>
          <p:cNvPicPr preferRelativeResize="0"/>
          <p:nvPr/>
        </p:nvPicPr>
        <p:blipFill>
          <a:blip r:embed="rId3">
            <a:alphaModFix/>
          </a:blip>
          <a:stretch>
            <a:fillRect/>
          </a:stretch>
        </p:blipFill>
        <p:spPr>
          <a:xfrm>
            <a:off x="203200" y="203201"/>
            <a:ext cx="6172200" cy="6261100"/>
          </a:xfrm>
          <a:prstGeom prst="rect">
            <a:avLst/>
          </a:prstGeom>
          <a:noFill/>
          <a:ln>
            <a:noFill/>
          </a:ln>
        </p:spPr>
      </p:pic>
      <p:sp>
        <p:nvSpPr>
          <p:cNvPr id="1957" name="Google Shape;1957;g89af8f4e45_0_35"/>
          <p:cNvSpPr txBox="1"/>
          <p:nvPr/>
        </p:nvSpPr>
        <p:spPr>
          <a:xfrm>
            <a:off x="6643200" y="2134351"/>
            <a:ext cx="5288000" cy="239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They are equal in weight because 1 kg is 1000g. The train and the van both weigh 1000g so we use the equals symbol to show they are the same weight.</a:t>
            </a:r>
            <a:endParaRPr sz="2667" kern="0">
              <a:solidFill>
                <a:srgbClr val="000000"/>
              </a:solidFill>
              <a:latin typeface="Arial"/>
              <a:cs typeface="Arial"/>
              <a:sym typeface="Arial"/>
            </a:endParaRPr>
          </a:p>
          <a:p>
            <a:pPr defTabSz="1219170">
              <a:buClr>
                <a:srgbClr val="000000"/>
              </a:buClr>
            </a:pPr>
            <a:endParaRPr sz="2667" u="sng" kern="0">
              <a:solidFill>
                <a:srgbClr val="000000"/>
              </a:solidFill>
              <a:latin typeface="Arial"/>
              <a:cs typeface="Arial"/>
              <a:sym typeface="Arial"/>
            </a:endParaRPr>
          </a:p>
        </p:txBody>
      </p:sp>
      <p:sp>
        <p:nvSpPr>
          <p:cNvPr id="1958" name="Google Shape;1958;g89af8f4e45_0_35"/>
          <p:cNvSpPr txBox="1"/>
          <p:nvPr/>
        </p:nvSpPr>
        <p:spPr>
          <a:xfrm>
            <a:off x="3338133" y="5139367"/>
            <a:ext cx="991600" cy="793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600" kern="0">
                <a:solidFill>
                  <a:srgbClr val="000000"/>
                </a:solidFill>
                <a:latin typeface="Arial"/>
                <a:cs typeface="Arial"/>
                <a:sym typeface="Arial"/>
              </a:rPr>
              <a:t>=</a:t>
            </a:r>
            <a:endParaRPr sz="3600" kern="0">
              <a:solidFill>
                <a:srgbClr val="000000"/>
              </a:solidFill>
              <a:latin typeface="Arial"/>
              <a:cs typeface="Arial"/>
              <a:sym typeface="Arial"/>
            </a:endParaRPr>
          </a:p>
        </p:txBody>
      </p:sp>
    </p:spTree>
    <p:extLst>
      <p:ext uri="{BB962C8B-B14F-4D97-AF65-F5344CB8AC3E}">
        <p14:creationId xmlns:p14="http://schemas.microsoft.com/office/powerpoint/2010/main" val="1016189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62"/>
        <p:cNvGrpSpPr/>
        <p:nvPr/>
      </p:nvGrpSpPr>
      <p:grpSpPr>
        <a:xfrm>
          <a:off x="0" y="0"/>
          <a:ext cx="0" cy="0"/>
          <a:chOff x="0" y="0"/>
          <a:chExt cx="0" cy="0"/>
        </a:xfrm>
      </p:grpSpPr>
      <p:pic>
        <p:nvPicPr>
          <p:cNvPr id="1963" name="Google Shape;1963;g89af8f4e45_0_41"/>
          <p:cNvPicPr preferRelativeResize="0"/>
          <p:nvPr/>
        </p:nvPicPr>
        <p:blipFill>
          <a:blip r:embed="rId3">
            <a:alphaModFix/>
          </a:blip>
          <a:stretch>
            <a:fillRect/>
          </a:stretch>
        </p:blipFill>
        <p:spPr>
          <a:xfrm>
            <a:off x="203200" y="203201"/>
            <a:ext cx="6299200" cy="6413500"/>
          </a:xfrm>
          <a:prstGeom prst="rect">
            <a:avLst/>
          </a:prstGeom>
          <a:noFill/>
          <a:ln>
            <a:noFill/>
          </a:ln>
        </p:spPr>
      </p:pic>
      <p:sp>
        <p:nvSpPr>
          <p:cNvPr id="1964" name="Google Shape;1964;g89af8f4e45_0_41"/>
          <p:cNvSpPr txBox="1"/>
          <p:nvPr/>
        </p:nvSpPr>
        <p:spPr>
          <a:xfrm>
            <a:off x="6709300" y="833300"/>
            <a:ext cx="5288000" cy="4950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This time you need to read the scales to work out the weight of each side. Then you can work out which symbol should go in between the two masses. Work out which is larger.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u="sng" kern="0">
                <a:solidFill>
                  <a:srgbClr val="000000"/>
                </a:solidFill>
                <a:latin typeface="Arial"/>
                <a:cs typeface="Arial"/>
                <a:sym typeface="Arial"/>
              </a:rPr>
              <a:t>Remember</a:t>
            </a:r>
            <a:endParaRPr sz="2667" u="sng"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&lt; less than </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&gt; more than</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 equal to</a:t>
            </a:r>
            <a:endParaRPr sz="2667" kern="0">
              <a:solidFill>
                <a:srgbClr val="000000"/>
              </a:solidFill>
              <a:latin typeface="Arial"/>
              <a:cs typeface="Arial"/>
              <a:sym typeface="Arial"/>
            </a:endParaRPr>
          </a:p>
          <a:p>
            <a:pPr defTabSz="1219170">
              <a:buClr>
                <a:srgbClr val="000000"/>
              </a:buClr>
            </a:pPr>
            <a:endParaRPr sz="2667" u="sng" kern="0">
              <a:solidFill>
                <a:srgbClr val="000000"/>
              </a:solidFill>
              <a:latin typeface="Arial"/>
              <a:cs typeface="Arial"/>
              <a:sym typeface="Arial"/>
            </a:endParaRPr>
          </a:p>
        </p:txBody>
      </p:sp>
    </p:spTree>
    <p:extLst>
      <p:ext uri="{BB962C8B-B14F-4D97-AF65-F5344CB8AC3E}">
        <p14:creationId xmlns:p14="http://schemas.microsoft.com/office/powerpoint/2010/main" val="3483700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68"/>
        <p:cNvGrpSpPr/>
        <p:nvPr/>
      </p:nvGrpSpPr>
      <p:grpSpPr>
        <a:xfrm>
          <a:off x="0" y="0"/>
          <a:ext cx="0" cy="0"/>
          <a:chOff x="0" y="0"/>
          <a:chExt cx="0" cy="0"/>
        </a:xfrm>
      </p:grpSpPr>
      <p:pic>
        <p:nvPicPr>
          <p:cNvPr id="1969" name="Google Shape;1969;g89af8f4e45_0_46"/>
          <p:cNvPicPr preferRelativeResize="0"/>
          <p:nvPr/>
        </p:nvPicPr>
        <p:blipFill>
          <a:blip r:embed="rId3">
            <a:alphaModFix/>
          </a:blip>
          <a:stretch>
            <a:fillRect/>
          </a:stretch>
        </p:blipFill>
        <p:spPr>
          <a:xfrm>
            <a:off x="203200" y="203201"/>
            <a:ext cx="6299200" cy="6413500"/>
          </a:xfrm>
          <a:prstGeom prst="rect">
            <a:avLst/>
          </a:prstGeom>
          <a:noFill/>
          <a:ln>
            <a:noFill/>
          </a:ln>
        </p:spPr>
      </p:pic>
      <p:sp>
        <p:nvSpPr>
          <p:cNvPr id="1970" name="Google Shape;1970;g89af8f4e45_0_46"/>
          <p:cNvSpPr txBox="1"/>
          <p:nvPr/>
        </p:nvSpPr>
        <p:spPr>
          <a:xfrm>
            <a:off x="6676233" y="1643000"/>
            <a:ext cx="5288000" cy="357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The pears weigh 5kg which is equivalent to 5000g. </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The bags of apples weigh 450g.</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5kg is therefore more than 450g. </a:t>
            </a:r>
            <a:endParaRPr sz="2667" kern="0">
              <a:solidFill>
                <a:srgbClr val="000000"/>
              </a:solidFill>
              <a:latin typeface="Arial"/>
              <a:cs typeface="Arial"/>
              <a:sym typeface="Arial"/>
            </a:endParaRPr>
          </a:p>
          <a:p>
            <a:pPr defTabSz="1219170">
              <a:buClr>
                <a:srgbClr val="000000"/>
              </a:buClr>
            </a:pPr>
            <a:endParaRPr sz="2667" u="sng" kern="0">
              <a:solidFill>
                <a:srgbClr val="000000"/>
              </a:solidFill>
              <a:latin typeface="Arial"/>
              <a:cs typeface="Arial"/>
              <a:sym typeface="Arial"/>
            </a:endParaRPr>
          </a:p>
        </p:txBody>
      </p:sp>
      <p:sp>
        <p:nvSpPr>
          <p:cNvPr id="1971" name="Google Shape;1971;g89af8f4e45_0_46"/>
          <p:cNvSpPr txBox="1"/>
          <p:nvPr/>
        </p:nvSpPr>
        <p:spPr>
          <a:xfrm>
            <a:off x="2956233" y="5304600"/>
            <a:ext cx="958400" cy="876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267" kern="0">
                <a:solidFill>
                  <a:srgbClr val="000000"/>
                </a:solidFill>
                <a:latin typeface="Arial"/>
                <a:cs typeface="Arial"/>
                <a:sym typeface="Arial"/>
              </a:rPr>
              <a:t>&gt;</a:t>
            </a:r>
            <a:endParaRPr sz="4267" kern="0">
              <a:solidFill>
                <a:srgbClr val="000000"/>
              </a:solidFill>
              <a:latin typeface="Arial"/>
              <a:cs typeface="Arial"/>
              <a:sym typeface="Arial"/>
            </a:endParaRPr>
          </a:p>
        </p:txBody>
      </p:sp>
      <p:sp>
        <p:nvSpPr>
          <p:cNvPr id="1972" name="Google Shape;1972;g89af8f4e45_0_46"/>
          <p:cNvSpPr txBox="1"/>
          <p:nvPr/>
        </p:nvSpPr>
        <p:spPr>
          <a:xfrm>
            <a:off x="975000" y="5403767"/>
            <a:ext cx="1404800" cy="694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5kg</a:t>
            </a:r>
            <a:endParaRPr sz="2800" kern="0">
              <a:solidFill>
                <a:srgbClr val="000000"/>
              </a:solidFill>
              <a:latin typeface="Arial"/>
              <a:cs typeface="Arial"/>
              <a:sym typeface="Arial"/>
            </a:endParaRPr>
          </a:p>
        </p:txBody>
      </p:sp>
      <p:sp>
        <p:nvSpPr>
          <p:cNvPr id="1973" name="Google Shape;1973;g89af8f4e45_0_46"/>
          <p:cNvSpPr txBox="1"/>
          <p:nvPr/>
        </p:nvSpPr>
        <p:spPr>
          <a:xfrm>
            <a:off x="4400633" y="5403767"/>
            <a:ext cx="1404800" cy="694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450g</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497105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77"/>
        <p:cNvGrpSpPr/>
        <p:nvPr/>
      </p:nvGrpSpPr>
      <p:grpSpPr>
        <a:xfrm>
          <a:off x="0" y="0"/>
          <a:ext cx="0" cy="0"/>
          <a:chOff x="0" y="0"/>
          <a:chExt cx="0" cy="0"/>
        </a:xfrm>
      </p:grpSpPr>
      <p:pic>
        <p:nvPicPr>
          <p:cNvPr id="1978" name="Google Shape;1978;g89af8f4e45_0_20"/>
          <p:cNvPicPr preferRelativeResize="0"/>
          <p:nvPr/>
        </p:nvPicPr>
        <p:blipFill>
          <a:blip r:embed="rId3">
            <a:alphaModFix/>
          </a:blip>
          <a:stretch>
            <a:fillRect/>
          </a:stretch>
        </p:blipFill>
        <p:spPr>
          <a:xfrm>
            <a:off x="203201" y="203200"/>
            <a:ext cx="4456780" cy="6451600"/>
          </a:xfrm>
          <a:prstGeom prst="rect">
            <a:avLst/>
          </a:prstGeom>
          <a:noFill/>
          <a:ln>
            <a:noFill/>
          </a:ln>
        </p:spPr>
      </p:pic>
    </p:spTree>
    <p:extLst>
      <p:ext uri="{BB962C8B-B14F-4D97-AF65-F5344CB8AC3E}">
        <p14:creationId xmlns:p14="http://schemas.microsoft.com/office/powerpoint/2010/main" val="723671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82"/>
        <p:cNvGrpSpPr/>
        <p:nvPr/>
      </p:nvGrpSpPr>
      <p:grpSpPr>
        <a:xfrm>
          <a:off x="0" y="0"/>
          <a:ext cx="0" cy="0"/>
          <a:chOff x="0" y="0"/>
          <a:chExt cx="0" cy="0"/>
        </a:xfrm>
      </p:grpSpPr>
      <p:pic>
        <p:nvPicPr>
          <p:cNvPr id="1983" name="Google Shape;1983;g89b1036a90_0_1"/>
          <p:cNvPicPr preferRelativeResize="0"/>
          <p:nvPr/>
        </p:nvPicPr>
        <p:blipFill rotWithShape="1">
          <a:blip r:embed="rId3">
            <a:alphaModFix/>
          </a:blip>
          <a:srcRect t="73948"/>
          <a:stretch/>
        </p:blipFill>
        <p:spPr>
          <a:xfrm>
            <a:off x="203201" y="4329601"/>
            <a:ext cx="4456767" cy="1680700"/>
          </a:xfrm>
          <a:prstGeom prst="rect">
            <a:avLst/>
          </a:prstGeom>
          <a:noFill/>
          <a:ln>
            <a:noFill/>
          </a:ln>
        </p:spPr>
      </p:pic>
      <p:pic>
        <p:nvPicPr>
          <p:cNvPr id="1984" name="Google Shape;1984;g89b1036a90_0_1"/>
          <p:cNvPicPr preferRelativeResize="0"/>
          <p:nvPr/>
        </p:nvPicPr>
        <p:blipFill rotWithShape="1">
          <a:blip r:embed="rId3">
            <a:alphaModFix/>
          </a:blip>
          <a:srcRect l="1897" t="4458" r="45820" b="86576"/>
          <a:stretch/>
        </p:blipFill>
        <p:spPr>
          <a:xfrm>
            <a:off x="5371667" y="2685401"/>
            <a:ext cx="2330067" cy="578399"/>
          </a:xfrm>
          <a:prstGeom prst="rect">
            <a:avLst/>
          </a:prstGeom>
          <a:noFill/>
          <a:ln>
            <a:noFill/>
          </a:ln>
        </p:spPr>
      </p:pic>
      <p:pic>
        <p:nvPicPr>
          <p:cNvPr id="1985" name="Google Shape;1985;g89b1036a90_0_1"/>
          <p:cNvPicPr preferRelativeResize="0"/>
          <p:nvPr/>
        </p:nvPicPr>
        <p:blipFill rotWithShape="1">
          <a:blip r:embed="rId3">
            <a:alphaModFix/>
          </a:blip>
          <a:srcRect l="59624" t="3614" r="1856" b="86486"/>
          <a:stretch/>
        </p:blipFill>
        <p:spPr>
          <a:xfrm>
            <a:off x="5678317" y="672200"/>
            <a:ext cx="1716767" cy="638667"/>
          </a:xfrm>
          <a:prstGeom prst="rect">
            <a:avLst/>
          </a:prstGeom>
          <a:noFill/>
          <a:ln>
            <a:noFill/>
          </a:ln>
        </p:spPr>
      </p:pic>
      <p:pic>
        <p:nvPicPr>
          <p:cNvPr id="1986" name="Google Shape;1986;g89b1036a90_0_1"/>
          <p:cNvPicPr preferRelativeResize="0"/>
          <p:nvPr/>
        </p:nvPicPr>
        <p:blipFill rotWithShape="1">
          <a:blip r:embed="rId3">
            <a:alphaModFix/>
          </a:blip>
          <a:srcRect l="27743" t="13361" r="16636" b="76738"/>
          <a:stretch/>
        </p:blipFill>
        <p:spPr>
          <a:xfrm>
            <a:off x="5297300" y="4850617"/>
            <a:ext cx="2478800" cy="638667"/>
          </a:xfrm>
          <a:prstGeom prst="rect">
            <a:avLst/>
          </a:prstGeom>
          <a:noFill/>
          <a:ln>
            <a:noFill/>
          </a:ln>
        </p:spPr>
      </p:pic>
      <p:pic>
        <p:nvPicPr>
          <p:cNvPr id="1987" name="Google Shape;1987;g89b1036a90_0_1"/>
          <p:cNvPicPr preferRelativeResize="0"/>
          <p:nvPr/>
        </p:nvPicPr>
        <p:blipFill rotWithShape="1">
          <a:blip r:embed="rId3">
            <a:alphaModFix/>
          </a:blip>
          <a:srcRect t="28310" b="48637"/>
          <a:stretch/>
        </p:blipFill>
        <p:spPr>
          <a:xfrm>
            <a:off x="203201" y="247900"/>
            <a:ext cx="4456767" cy="1487267"/>
          </a:xfrm>
          <a:prstGeom prst="rect">
            <a:avLst/>
          </a:prstGeom>
          <a:noFill/>
          <a:ln>
            <a:noFill/>
          </a:ln>
        </p:spPr>
      </p:pic>
      <p:pic>
        <p:nvPicPr>
          <p:cNvPr id="1988" name="Google Shape;1988;g89b1036a90_0_1"/>
          <p:cNvPicPr preferRelativeResize="0"/>
          <p:nvPr/>
        </p:nvPicPr>
        <p:blipFill rotWithShape="1">
          <a:blip r:embed="rId3">
            <a:alphaModFix/>
          </a:blip>
          <a:srcRect t="51541" b="25406"/>
          <a:stretch/>
        </p:blipFill>
        <p:spPr>
          <a:xfrm>
            <a:off x="203201" y="2230967"/>
            <a:ext cx="4456767" cy="1487267"/>
          </a:xfrm>
          <a:prstGeom prst="rect">
            <a:avLst/>
          </a:prstGeom>
          <a:noFill/>
          <a:ln>
            <a:noFill/>
          </a:ln>
        </p:spPr>
      </p:pic>
    </p:spTree>
    <p:extLst>
      <p:ext uri="{BB962C8B-B14F-4D97-AF65-F5344CB8AC3E}">
        <p14:creationId xmlns:p14="http://schemas.microsoft.com/office/powerpoint/2010/main" val="3461812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992"/>
        <p:cNvGrpSpPr/>
        <p:nvPr/>
      </p:nvGrpSpPr>
      <p:grpSpPr>
        <a:xfrm>
          <a:off x="0" y="0"/>
          <a:ext cx="0" cy="0"/>
          <a:chOff x="0" y="0"/>
          <a:chExt cx="0" cy="0"/>
        </a:xfrm>
      </p:grpSpPr>
      <p:sp>
        <p:nvSpPr>
          <p:cNvPr id="1993" name="Google Shape;1993;p6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994" name="Google Shape;1994;p6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995" name="Google Shape;1995;p6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751522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99"/>
        <p:cNvGrpSpPr/>
        <p:nvPr/>
      </p:nvGrpSpPr>
      <p:grpSpPr>
        <a:xfrm>
          <a:off x="0" y="0"/>
          <a:ext cx="0" cy="0"/>
          <a:chOff x="0" y="0"/>
          <a:chExt cx="0" cy="0"/>
        </a:xfrm>
      </p:grpSpPr>
      <p:sp>
        <p:nvSpPr>
          <p:cNvPr id="2000" name="Google Shape;2000;g8833c13000_0_101"/>
          <p:cNvSpPr txBox="1">
            <a:spLocks noGrp="1"/>
          </p:cNvSpPr>
          <p:nvPr>
            <p:ph type="ctrTitle"/>
          </p:nvPr>
        </p:nvSpPr>
        <p:spPr>
          <a:xfrm>
            <a:off x="415600" y="193200"/>
            <a:ext cx="11360800" cy="6471600"/>
          </a:xfrm>
          <a:prstGeom prst="rect">
            <a:avLst/>
          </a:prstGeom>
          <a:noFill/>
          <a:ln>
            <a:noFill/>
          </a:ln>
        </p:spPr>
        <p:txBody>
          <a:bodyPr spcFirstLastPara="1" wrap="square" lIns="121900" tIns="121900" rIns="121900" bIns="121900" anchor="b" anchorCtr="0">
            <a:noAutofit/>
          </a:bodyPr>
          <a:lstStyle/>
          <a:p>
            <a:pPr algn="l"/>
            <a:r>
              <a:rPr lang="en-GB" sz="2400"/>
              <a:t> </a:t>
            </a:r>
            <a:endParaRPr sz="2400"/>
          </a:p>
          <a:p>
            <a:pPr algn="l"/>
            <a:r>
              <a:rPr lang="en-GB" sz="3200" b="1"/>
              <a:t>Our English task for today is a Close Reading Task</a:t>
            </a:r>
            <a:endParaRPr sz="3200" b="1"/>
          </a:p>
          <a:p>
            <a:pPr algn="l"/>
            <a:r>
              <a:rPr lang="en-GB" sz="2533" b="1"/>
              <a:t>It is a poem by Pie Corbett.</a:t>
            </a:r>
            <a:r>
              <a:rPr lang="en-GB" sz="3200" b="1"/>
              <a:t/>
            </a:r>
            <a:br>
              <a:rPr lang="en-GB" sz="3200" b="1"/>
            </a:br>
            <a:endParaRPr sz="3200" b="1"/>
          </a:p>
          <a:p>
            <a:pPr algn="l"/>
            <a:r>
              <a:rPr lang="en-GB" sz="3200" b="1" u="sng"/>
              <a:t>WALT: retrieve and infer information from a text.</a:t>
            </a:r>
            <a:endParaRPr sz="3200" b="1" u="sng"/>
          </a:p>
          <a:p>
            <a:pPr algn="l"/>
            <a:endParaRPr sz="2400" b="1" u="sng"/>
          </a:p>
          <a:p>
            <a:pPr marL="609585" indent="-457189" algn="l">
              <a:buSzPts val="1800"/>
              <a:buAutoNum type="arabicPeriod"/>
            </a:pPr>
            <a:r>
              <a:rPr lang="en-GB" sz="2400"/>
              <a:t>Ask an adult to read the information (on the next page) to you. </a:t>
            </a:r>
            <a:endParaRPr sz="2400"/>
          </a:p>
          <a:p>
            <a:pPr marL="609585" indent="-457189" algn="l">
              <a:buSzPts val="1800"/>
              <a:buAutoNum type="arabicPeriod"/>
            </a:pPr>
            <a:r>
              <a:rPr lang="en-GB" sz="2400"/>
              <a:t>Here are some meanings of words that might help you –</a:t>
            </a:r>
            <a:br>
              <a:rPr lang="en-GB" sz="2400"/>
            </a:br>
            <a:r>
              <a:rPr lang="en-GB" sz="2133"/>
              <a:t>bundles - moves awkwardly across the road </a:t>
            </a:r>
            <a:endParaRPr sz="2133"/>
          </a:p>
          <a:p>
            <a:pPr marL="609585" algn="l"/>
            <a:r>
              <a:rPr lang="en-GB" sz="2133"/>
              <a:t>joint - place</a:t>
            </a:r>
            <a:endParaRPr sz="2133"/>
          </a:p>
          <a:p>
            <a:pPr marL="609585" algn="l"/>
            <a:r>
              <a:rPr lang="en-GB" sz="2133"/>
              <a:t>tucks - eats something enthusiastically</a:t>
            </a:r>
            <a:endParaRPr sz="2133"/>
          </a:p>
          <a:p>
            <a:pPr marL="609585" algn="l"/>
            <a:r>
              <a:rPr lang="en-GB" sz="2133"/>
              <a:t>garbage - rubbish</a:t>
            </a:r>
            <a:endParaRPr sz="2133"/>
          </a:p>
          <a:p>
            <a:pPr marL="609585" algn="l"/>
            <a:r>
              <a:rPr lang="en-GB" sz="2133"/>
              <a:t>titbits - snack</a:t>
            </a:r>
            <a:endParaRPr sz="2400"/>
          </a:p>
          <a:p>
            <a:pPr algn="l"/>
            <a:r>
              <a:rPr lang="en-GB" sz="2400"/>
              <a:t>3.   Now read it with your adult twice, they can help you with expression.</a:t>
            </a:r>
            <a:endParaRPr sz="2400"/>
          </a:p>
          <a:p>
            <a:pPr algn="l"/>
            <a:r>
              <a:rPr lang="en-GB" sz="2400"/>
              <a:t>4.   Now read it twice by yourself.</a:t>
            </a:r>
            <a:endParaRPr sz="2400"/>
          </a:p>
          <a:p>
            <a:pPr algn="l"/>
            <a:r>
              <a:rPr lang="en-GB" sz="2400"/>
              <a:t>5.   Read the questions and look for evidence in the text to help you answer them.</a:t>
            </a:r>
            <a:endParaRPr sz="2400"/>
          </a:p>
          <a:p>
            <a:pPr algn="l"/>
            <a:r>
              <a:rPr lang="en-GB" sz="2400"/>
              <a:t>6.   Write your answers in full sentences.</a:t>
            </a:r>
            <a:endParaRPr sz="2400"/>
          </a:p>
        </p:txBody>
      </p:sp>
    </p:spTree>
    <p:extLst>
      <p:ext uri="{BB962C8B-B14F-4D97-AF65-F5344CB8AC3E}">
        <p14:creationId xmlns:p14="http://schemas.microsoft.com/office/powerpoint/2010/main" val="3125256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004"/>
        <p:cNvGrpSpPr/>
        <p:nvPr/>
      </p:nvGrpSpPr>
      <p:grpSpPr>
        <a:xfrm>
          <a:off x="0" y="0"/>
          <a:ext cx="0" cy="0"/>
          <a:chOff x="0" y="0"/>
          <a:chExt cx="0" cy="0"/>
        </a:xfrm>
      </p:grpSpPr>
      <p:cxnSp>
        <p:nvCxnSpPr>
          <p:cNvPr id="2005" name="Google Shape;2005;g8833c13000_0_105"/>
          <p:cNvCxnSpPr/>
          <p:nvPr/>
        </p:nvCxnSpPr>
        <p:spPr>
          <a:xfrm rot="10800000" flipH="1">
            <a:off x="14092700" y="2196867"/>
            <a:ext cx="62800" cy="20800"/>
          </a:xfrm>
          <a:prstGeom prst="straightConnector1">
            <a:avLst/>
          </a:prstGeom>
          <a:noFill/>
          <a:ln w="9525" cap="flat" cmpd="sng">
            <a:solidFill>
              <a:schemeClr val="dk2"/>
            </a:solidFill>
            <a:prstDash val="solid"/>
            <a:round/>
            <a:headEnd type="none" w="med" len="med"/>
            <a:tailEnd type="none" w="med" len="med"/>
          </a:ln>
        </p:spPr>
      </p:cxnSp>
      <p:sp>
        <p:nvSpPr>
          <p:cNvPr id="2006" name="Google Shape;2006;g8833c13000_0_105"/>
          <p:cNvSpPr txBox="1"/>
          <p:nvPr/>
        </p:nvSpPr>
        <p:spPr>
          <a:xfrm>
            <a:off x="532533" y="261400"/>
            <a:ext cx="7099600" cy="63352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Animal Riddle  by Pie Corbett</a:t>
            </a:r>
            <a:endParaRPr sz="2933"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Like a small</a:t>
            </a:r>
            <a:r>
              <a:rPr lang="en-GB" sz="2400" b="1" kern="0">
                <a:solidFill>
                  <a:srgbClr val="000000"/>
                </a:solidFill>
                <a:latin typeface="Arial"/>
                <a:cs typeface="Arial"/>
                <a:sym typeface="Arial"/>
              </a:rPr>
              <a:t> B</a:t>
            </a:r>
            <a:r>
              <a:rPr lang="en-GB" sz="2400" kern="0">
                <a:solidFill>
                  <a:srgbClr val="000000"/>
                </a:solidFill>
                <a:latin typeface="Arial"/>
                <a:cs typeface="Arial"/>
                <a:sym typeface="Arial"/>
              </a:rPr>
              <a:t>ear it</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a:t>
            </a:r>
            <a:r>
              <a:rPr lang="en-GB" sz="2400" kern="0">
                <a:solidFill>
                  <a:srgbClr val="000000"/>
                </a:solidFill>
                <a:highlight>
                  <a:srgbClr val="FFFF00"/>
                </a:highlight>
                <a:latin typeface="Arial"/>
                <a:cs typeface="Arial"/>
                <a:sym typeface="Arial"/>
              </a:rPr>
              <a:t> bundles</a:t>
            </a:r>
            <a:r>
              <a:rPr lang="en-GB" sz="2400" kern="0">
                <a:solidFill>
                  <a:srgbClr val="000000"/>
                </a:solidFill>
                <a:latin typeface="Arial"/>
                <a:cs typeface="Arial"/>
                <a:sym typeface="Arial"/>
              </a:rPr>
              <a:t> over the d</a:t>
            </a:r>
            <a:r>
              <a:rPr lang="en-GB" sz="2400" b="1" kern="0">
                <a:solidFill>
                  <a:srgbClr val="000000"/>
                </a:solidFill>
                <a:latin typeface="Arial"/>
                <a:cs typeface="Arial"/>
                <a:sym typeface="Arial"/>
              </a:rPr>
              <a:t>A</a:t>
            </a:r>
            <a:r>
              <a:rPr lang="en-GB" sz="2400" kern="0">
                <a:solidFill>
                  <a:srgbClr val="000000"/>
                </a:solidFill>
                <a:latin typeface="Arial"/>
                <a:cs typeface="Arial"/>
                <a:sym typeface="Arial"/>
              </a:rPr>
              <a:t>rk road,</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brushes past the front gate,</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as if she owns the </a:t>
            </a:r>
            <a:r>
              <a:rPr lang="en-GB" sz="2400" kern="0">
                <a:solidFill>
                  <a:srgbClr val="000000"/>
                </a:solidFill>
                <a:highlight>
                  <a:srgbClr val="FFFF00"/>
                </a:highlight>
                <a:latin typeface="Arial"/>
                <a:cs typeface="Arial"/>
                <a:sym typeface="Arial"/>
              </a:rPr>
              <a:t>joint</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rolls the </a:t>
            </a:r>
            <a:r>
              <a:rPr lang="en-GB" sz="2400" b="1" kern="0">
                <a:solidFill>
                  <a:srgbClr val="000000"/>
                </a:solidFill>
                <a:latin typeface="Arial"/>
                <a:cs typeface="Arial"/>
                <a:sym typeface="Arial"/>
              </a:rPr>
              <a:t>D</a:t>
            </a:r>
            <a:r>
              <a:rPr lang="en-GB" sz="2400" kern="0">
                <a:solidFill>
                  <a:srgbClr val="000000"/>
                </a:solidFill>
                <a:latin typeface="Arial"/>
                <a:cs typeface="Arial"/>
                <a:sym typeface="Arial"/>
              </a:rPr>
              <a:t>ustbin</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like an expert barrel rider,</a:t>
            </a:r>
            <a:endParaRPr sz="2400" kern="0">
              <a:solidFill>
                <a:srgbClr val="000000"/>
              </a:solidFill>
              <a:latin typeface="Arial"/>
              <a:cs typeface="Arial"/>
              <a:sym typeface="Arial"/>
            </a:endParaRPr>
          </a:p>
          <a:p>
            <a:pPr defTabSz="1219170">
              <a:buClr>
                <a:srgbClr val="000000"/>
              </a:buClr>
            </a:pPr>
            <a:r>
              <a:rPr lang="en-GB" sz="2400" kern="0">
                <a:solidFill>
                  <a:srgbClr val="000000"/>
                </a:solidFill>
                <a:highlight>
                  <a:srgbClr val="FFFF00"/>
                </a:highlight>
                <a:latin typeface="Arial"/>
                <a:cs typeface="Arial"/>
                <a:sym typeface="Arial"/>
              </a:rPr>
              <a:t>Tucks</a:t>
            </a:r>
            <a:r>
              <a:rPr lang="en-GB" sz="2400" kern="0">
                <a:solidFill>
                  <a:srgbClr val="000000"/>
                </a:solidFill>
                <a:latin typeface="Arial"/>
                <a:cs typeface="Arial"/>
                <a:sym typeface="Arial"/>
              </a:rPr>
              <a:t> into yesterday’s </a:t>
            </a:r>
            <a:r>
              <a:rPr lang="en-GB" sz="2400" b="1" kern="0">
                <a:solidFill>
                  <a:srgbClr val="000000"/>
                </a:solidFill>
                <a:highlight>
                  <a:srgbClr val="FFFF00"/>
                </a:highlight>
                <a:latin typeface="Arial"/>
                <a:cs typeface="Arial"/>
                <a:sym typeface="Arial"/>
              </a:rPr>
              <a:t>G</a:t>
            </a:r>
            <a:r>
              <a:rPr lang="en-GB" sz="2400" kern="0">
                <a:solidFill>
                  <a:srgbClr val="000000"/>
                </a:solidFill>
                <a:highlight>
                  <a:srgbClr val="FFFF00"/>
                </a:highlight>
                <a:latin typeface="Arial"/>
                <a:cs typeface="Arial"/>
                <a:sym typeface="Arial"/>
              </a:rPr>
              <a:t>arbage</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crunches worms for </a:t>
            </a:r>
            <a:r>
              <a:rPr lang="en-GB" sz="2400" kern="0">
                <a:solidFill>
                  <a:srgbClr val="000000"/>
                </a:solidFill>
                <a:highlight>
                  <a:srgbClr val="FFFF00"/>
                </a:highlight>
                <a:latin typeface="Arial"/>
                <a:cs typeface="Arial"/>
                <a:sym typeface="Arial"/>
              </a:rPr>
              <a:t>titbits</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Wakes up from deep sl</a:t>
            </a:r>
            <a:r>
              <a:rPr lang="en-GB" sz="2400" b="1" kern="0">
                <a:solidFill>
                  <a:srgbClr val="000000"/>
                </a:solidFill>
                <a:latin typeface="Arial"/>
                <a:cs typeface="Arial"/>
                <a:sym typeface="Arial"/>
              </a:rPr>
              <a:t>E</a:t>
            </a:r>
            <a:r>
              <a:rPr lang="en-GB" sz="2400" kern="0">
                <a:solidFill>
                  <a:srgbClr val="000000"/>
                </a:solidFill>
                <a:latin typeface="Arial"/>
                <a:cs typeface="Arial"/>
                <a:sym typeface="Arial"/>
              </a:rPr>
              <a:t>ep,</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blinks back at torch light.</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Our midnight feaste</a:t>
            </a:r>
            <a:r>
              <a:rPr lang="en-GB" sz="2400" b="1" kern="0">
                <a:solidFill>
                  <a:srgbClr val="000000"/>
                </a:solidFill>
                <a:latin typeface="Arial"/>
                <a:cs typeface="Arial"/>
                <a:sym typeface="Arial"/>
              </a:rPr>
              <a:t>R</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ghost-friend,</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moon-lit,</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            zebra bear.                    </a:t>
            </a:r>
            <a:endParaRPr sz="2400" kern="0">
              <a:solidFill>
                <a:srgbClr val="000000"/>
              </a:solidFill>
              <a:latin typeface="Arial"/>
              <a:cs typeface="Arial"/>
              <a:sym typeface="Arial"/>
            </a:endParaRPr>
          </a:p>
        </p:txBody>
      </p:sp>
      <p:pic>
        <p:nvPicPr>
          <p:cNvPr id="2007" name="Google Shape;2007;g8833c13000_0_105"/>
          <p:cNvPicPr preferRelativeResize="0"/>
          <p:nvPr/>
        </p:nvPicPr>
        <p:blipFill>
          <a:blip r:embed="rId3">
            <a:alphaModFix/>
          </a:blip>
          <a:stretch>
            <a:fillRect/>
          </a:stretch>
        </p:blipFill>
        <p:spPr>
          <a:xfrm>
            <a:off x="7867334" y="4235501"/>
            <a:ext cx="3948933" cy="2173543"/>
          </a:xfrm>
          <a:prstGeom prst="rect">
            <a:avLst/>
          </a:prstGeom>
          <a:noFill/>
          <a:ln>
            <a:noFill/>
          </a:ln>
        </p:spPr>
      </p:pic>
      <p:pic>
        <p:nvPicPr>
          <p:cNvPr id="2008" name="Google Shape;2008;g8833c13000_0_105"/>
          <p:cNvPicPr preferRelativeResize="0"/>
          <p:nvPr/>
        </p:nvPicPr>
        <p:blipFill>
          <a:blip r:embed="rId4">
            <a:alphaModFix/>
          </a:blip>
          <a:stretch>
            <a:fillRect/>
          </a:stretch>
        </p:blipFill>
        <p:spPr>
          <a:xfrm>
            <a:off x="8677146" y="261404"/>
            <a:ext cx="3139125" cy="1956267"/>
          </a:xfrm>
          <a:prstGeom prst="rect">
            <a:avLst/>
          </a:prstGeom>
          <a:noFill/>
          <a:ln>
            <a:noFill/>
          </a:ln>
        </p:spPr>
      </p:pic>
    </p:spTree>
    <p:extLst>
      <p:ext uri="{BB962C8B-B14F-4D97-AF65-F5344CB8AC3E}">
        <p14:creationId xmlns:p14="http://schemas.microsoft.com/office/powerpoint/2010/main" val="29458983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012"/>
        <p:cNvGrpSpPr/>
        <p:nvPr/>
      </p:nvGrpSpPr>
      <p:grpSpPr>
        <a:xfrm>
          <a:off x="0" y="0"/>
          <a:ext cx="0" cy="0"/>
          <a:chOff x="0" y="0"/>
          <a:chExt cx="0" cy="0"/>
        </a:xfrm>
      </p:grpSpPr>
      <p:sp>
        <p:nvSpPr>
          <p:cNvPr id="2013" name="Google Shape;2013;g8833c13000_0_112"/>
          <p:cNvSpPr txBox="1"/>
          <p:nvPr/>
        </p:nvSpPr>
        <p:spPr>
          <a:xfrm>
            <a:off x="599600" y="468467"/>
            <a:ext cx="11224000" cy="552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u="sng" kern="0">
                <a:solidFill>
                  <a:srgbClr val="000000"/>
                </a:solidFill>
                <a:latin typeface="Arial"/>
                <a:cs typeface="Arial"/>
                <a:sym typeface="Arial"/>
              </a:rPr>
              <a:t>Task:</a:t>
            </a:r>
            <a:endParaRPr sz="2400" u="sng" kern="0">
              <a:solidFill>
                <a:srgbClr val="000000"/>
              </a:solidFill>
              <a:latin typeface="Arial"/>
              <a:cs typeface="Arial"/>
              <a:sym typeface="Arial"/>
            </a:endParaRPr>
          </a:p>
          <a:p>
            <a:pPr defTabSz="1219170">
              <a:buClr>
                <a:srgbClr val="000000"/>
              </a:buClr>
            </a:pPr>
            <a:endParaRPr sz="2400" u="sng"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Find and copy three similes in the poem that are used to describe the badger. Explain why the author uses these similes. (Remember to look for </a:t>
            </a:r>
            <a:r>
              <a:rPr lang="en-GB" sz="2400" kern="0">
                <a:solidFill>
                  <a:srgbClr val="FF0000"/>
                </a:solidFill>
                <a:latin typeface="Arial"/>
                <a:cs typeface="Arial"/>
                <a:sym typeface="Arial"/>
              </a:rPr>
              <a:t>like</a:t>
            </a:r>
            <a:r>
              <a:rPr lang="en-GB" sz="2400" kern="0">
                <a:solidFill>
                  <a:srgbClr val="000000"/>
                </a:solidFill>
                <a:latin typeface="Arial"/>
                <a:cs typeface="Arial"/>
                <a:sym typeface="Arial"/>
              </a:rPr>
              <a:t>, </a:t>
            </a:r>
            <a:r>
              <a:rPr lang="en-GB" sz="2400" kern="0">
                <a:solidFill>
                  <a:srgbClr val="4A86E8"/>
                </a:solidFill>
                <a:latin typeface="Arial"/>
                <a:cs typeface="Arial"/>
                <a:sym typeface="Arial"/>
              </a:rPr>
              <a:t>as if</a:t>
            </a:r>
            <a:r>
              <a:rPr lang="en-GB" sz="2400" kern="0">
                <a:solidFill>
                  <a:srgbClr val="000000"/>
                </a:solidFill>
                <a:latin typeface="Arial"/>
                <a:cs typeface="Arial"/>
                <a:sym typeface="Arial"/>
              </a:rPr>
              <a:t> and </a:t>
            </a:r>
            <a:r>
              <a:rPr lang="en-GB" sz="2400" kern="0">
                <a:solidFill>
                  <a:srgbClr val="6AA84F"/>
                </a:solidFill>
                <a:latin typeface="Arial"/>
                <a:cs typeface="Arial"/>
                <a:sym typeface="Arial"/>
              </a:rPr>
              <a:t>as something as</a:t>
            </a:r>
            <a:r>
              <a:rPr lang="en-GB" sz="2400" kern="0">
                <a:solidFill>
                  <a:srgbClr val="000000"/>
                </a:solidFill>
                <a:latin typeface="Arial"/>
                <a:cs typeface="Arial"/>
                <a:sym typeface="Arial"/>
              </a:rPr>
              <a:t>)</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Explain why the author uses the metaphors, midnight feaster and zebra bear.</a:t>
            </a:r>
            <a:endParaRPr sz="2400" kern="0">
              <a:solidFill>
                <a:srgbClr val="000000"/>
              </a:solidFill>
              <a:latin typeface="Arial"/>
              <a:cs typeface="Arial"/>
              <a:sym typeface="Arial"/>
            </a:endParaRPr>
          </a:p>
          <a:p>
            <a:pPr marL="609585"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List all the things we learn about badgers from the poem.</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482752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17"/>
        <p:cNvGrpSpPr/>
        <p:nvPr/>
      </p:nvGrpSpPr>
      <p:grpSpPr>
        <a:xfrm>
          <a:off x="0" y="0"/>
          <a:ext cx="0" cy="0"/>
          <a:chOff x="0" y="0"/>
          <a:chExt cx="0" cy="0"/>
        </a:xfrm>
      </p:grpSpPr>
      <p:sp>
        <p:nvSpPr>
          <p:cNvPr id="2018" name="Google Shape;2018;g8833c13000_0_116"/>
          <p:cNvSpPr txBox="1"/>
          <p:nvPr/>
        </p:nvSpPr>
        <p:spPr>
          <a:xfrm>
            <a:off x="484000" y="0"/>
            <a:ext cx="11224000" cy="667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u="sng" kern="0">
                <a:solidFill>
                  <a:srgbClr val="000000"/>
                </a:solidFill>
                <a:latin typeface="Arial"/>
                <a:cs typeface="Arial"/>
                <a:sym typeface="Arial"/>
              </a:rPr>
              <a:t>Task:</a:t>
            </a:r>
            <a:endParaRPr sz="2400" u="sng" kern="0">
              <a:solidFill>
                <a:srgbClr val="000000"/>
              </a:solidFill>
              <a:latin typeface="Arial"/>
              <a:cs typeface="Arial"/>
              <a:sym typeface="Arial"/>
            </a:endParaRPr>
          </a:p>
          <a:p>
            <a:pPr defTabSz="1219170">
              <a:buClr>
                <a:srgbClr val="000000"/>
              </a:buClr>
            </a:pPr>
            <a:endParaRPr sz="2400" u="sng"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Find and copy three similes in the poem that are used to describe the badger. Explain why the author uses these similes.</a:t>
            </a:r>
            <a:endParaRPr sz="2400" kern="0">
              <a:solidFill>
                <a:srgbClr val="000000"/>
              </a:solidFill>
              <a:latin typeface="Arial"/>
              <a:cs typeface="Arial"/>
              <a:sym typeface="Arial"/>
            </a:endParaRPr>
          </a:p>
          <a:p>
            <a:pPr defTabSz="1219170">
              <a:buClr>
                <a:srgbClr val="000000"/>
              </a:buClr>
            </a:pPr>
            <a:r>
              <a:rPr lang="en-GB" sz="2000" kern="0">
                <a:solidFill>
                  <a:srgbClr val="FF0000"/>
                </a:solidFill>
                <a:latin typeface="Arial"/>
                <a:cs typeface="Arial"/>
                <a:sym typeface="Arial"/>
              </a:rPr>
              <a:t>The three similes are; like a small</a:t>
            </a:r>
            <a:r>
              <a:rPr lang="en-GB" sz="2000" b="1" kern="0">
                <a:solidFill>
                  <a:srgbClr val="FF0000"/>
                </a:solidFill>
                <a:latin typeface="Arial"/>
                <a:cs typeface="Arial"/>
                <a:sym typeface="Arial"/>
              </a:rPr>
              <a:t> </a:t>
            </a:r>
            <a:r>
              <a:rPr lang="en-GB" sz="2000" kern="0">
                <a:solidFill>
                  <a:srgbClr val="FF0000"/>
                </a:solidFill>
                <a:latin typeface="Arial"/>
                <a:cs typeface="Arial"/>
                <a:sym typeface="Arial"/>
              </a:rPr>
              <a:t>bear it bundles (because it is shaped and moves like a bear), like an expert barrel rider (because she rolls the bin over easily to get to the food) and as if she owns the joint (she is like the owner of the night time bins and gardens because it is her home and she knows her way around).</a:t>
            </a:r>
            <a:endParaRPr sz="2000" kern="0">
              <a:solidFill>
                <a:srgbClr val="FF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Explain why the author uses the metaphors, midnight feaster and zebra bear.</a:t>
            </a:r>
            <a:endParaRPr sz="2400" kern="0">
              <a:solidFill>
                <a:srgbClr val="000000"/>
              </a:solidFill>
              <a:latin typeface="Arial"/>
              <a:cs typeface="Arial"/>
              <a:sym typeface="Arial"/>
            </a:endParaRPr>
          </a:p>
          <a:p>
            <a:pPr defTabSz="1219170">
              <a:buClr>
                <a:srgbClr val="000000"/>
              </a:buClr>
            </a:pPr>
            <a:r>
              <a:rPr lang="en-GB" sz="2000" kern="0">
                <a:solidFill>
                  <a:srgbClr val="FF0000"/>
                </a:solidFill>
                <a:latin typeface="Arial"/>
                <a:cs typeface="Arial"/>
                <a:sym typeface="Arial"/>
              </a:rPr>
              <a:t>The author uses the metaphor midnight feaster to explain that the badger feeds at night time and the metaphor zebra bear because it makes you imagine a small bear with black and white stripes which is what the badger looks like.</a:t>
            </a:r>
            <a:endParaRPr sz="2000" kern="0">
              <a:solidFill>
                <a:srgbClr val="FF0000"/>
              </a:solidFill>
              <a:latin typeface="Arial"/>
              <a:cs typeface="Arial"/>
              <a:sym typeface="Arial"/>
            </a:endParaRPr>
          </a:p>
          <a:p>
            <a:pPr defTabSz="1219170">
              <a:buClr>
                <a:srgbClr val="000000"/>
              </a:buClr>
            </a:pPr>
            <a:endParaRPr sz="2000" kern="0">
              <a:solidFill>
                <a:srgbClr val="FF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List all the things we learn about badgers from the poem.</a:t>
            </a:r>
            <a:endParaRPr sz="2400" kern="0">
              <a:solidFill>
                <a:srgbClr val="000000"/>
              </a:solidFill>
              <a:latin typeface="Arial"/>
              <a:cs typeface="Arial"/>
              <a:sym typeface="Arial"/>
            </a:endParaRPr>
          </a:p>
          <a:p>
            <a:pPr defTabSz="1219170">
              <a:buClr>
                <a:srgbClr val="000000"/>
              </a:buClr>
            </a:pPr>
            <a:r>
              <a:rPr lang="en-GB" sz="2133" kern="0">
                <a:solidFill>
                  <a:srgbClr val="FF0000"/>
                </a:solidFill>
                <a:latin typeface="Arial"/>
                <a:cs typeface="Arial"/>
                <a:sym typeface="Arial"/>
              </a:rPr>
              <a:t>It is a small bear shape which is black and white striped, it scavenges on rubbish we leave in bins, it eats worms and it is nocturnal - it is awake and out and about at night,</a:t>
            </a:r>
            <a:endParaRPr sz="2133" kern="0">
              <a:solidFill>
                <a:srgbClr val="FF0000"/>
              </a:solidFill>
              <a:latin typeface="Arial"/>
              <a:cs typeface="Arial"/>
              <a:sym typeface="Arial"/>
            </a:endParaRPr>
          </a:p>
        </p:txBody>
      </p:sp>
    </p:spTree>
    <p:extLst>
      <p:ext uri="{BB962C8B-B14F-4D97-AF65-F5344CB8AC3E}">
        <p14:creationId xmlns:p14="http://schemas.microsoft.com/office/powerpoint/2010/main" val="7867362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022"/>
        <p:cNvGrpSpPr/>
        <p:nvPr/>
      </p:nvGrpSpPr>
      <p:grpSpPr>
        <a:xfrm>
          <a:off x="0" y="0"/>
          <a:ext cx="0" cy="0"/>
          <a:chOff x="0" y="0"/>
          <a:chExt cx="0" cy="0"/>
        </a:xfrm>
      </p:grpSpPr>
      <p:sp>
        <p:nvSpPr>
          <p:cNvPr id="2023" name="Google Shape;2023;g8839de34f0_0_446"/>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2024" name="Google Shape;2024;g8839de34f0_0_446"/>
          <p:cNvPicPr preferRelativeResize="0"/>
          <p:nvPr/>
        </p:nvPicPr>
        <p:blipFill>
          <a:blip r:embed="rId3">
            <a:alphaModFix/>
          </a:blip>
          <a:stretch>
            <a:fillRect/>
          </a:stretch>
        </p:blipFill>
        <p:spPr>
          <a:xfrm>
            <a:off x="251267" y="284168"/>
            <a:ext cx="1756133" cy="1760633"/>
          </a:xfrm>
          <a:prstGeom prst="rect">
            <a:avLst/>
          </a:prstGeom>
          <a:noFill/>
          <a:ln>
            <a:noFill/>
          </a:ln>
        </p:spPr>
      </p:pic>
      <p:pic>
        <p:nvPicPr>
          <p:cNvPr id="2025" name="Google Shape;2025;g8839de34f0_0_446"/>
          <p:cNvPicPr preferRelativeResize="0"/>
          <p:nvPr/>
        </p:nvPicPr>
        <p:blipFill>
          <a:blip r:embed="rId4">
            <a:alphaModFix/>
          </a:blip>
          <a:stretch>
            <a:fillRect/>
          </a:stretch>
        </p:blipFill>
        <p:spPr>
          <a:xfrm>
            <a:off x="2977533" y="4225684"/>
            <a:ext cx="2921000" cy="1879600"/>
          </a:xfrm>
          <a:prstGeom prst="rect">
            <a:avLst/>
          </a:prstGeom>
          <a:noFill/>
          <a:ln>
            <a:noFill/>
          </a:ln>
        </p:spPr>
      </p:pic>
      <p:sp>
        <p:nvSpPr>
          <p:cNvPr id="2026" name="Google Shape;2026;g8839de34f0_0_446"/>
          <p:cNvSpPr txBox="1"/>
          <p:nvPr/>
        </p:nvSpPr>
        <p:spPr>
          <a:xfrm>
            <a:off x="795700" y="2044800"/>
            <a:ext cx="11102400" cy="411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In today’s spelling, words we will be looking at</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 the written spelling pattern - ch </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which makes the ‘k’ sound</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 like in the word school.</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5506759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030"/>
        <p:cNvGrpSpPr/>
        <p:nvPr/>
      </p:nvGrpSpPr>
      <p:grpSpPr>
        <a:xfrm>
          <a:off x="0" y="0"/>
          <a:ext cx="0" cy="0"/>
          <a:chOff x="0" y="0"/>
          <a:chExt cx="0" cy="0"/>
        </a:xfrm>
      </p:grpSpPr>
      <p:pic>
        <p:nvPicPr>
          <p:cNvPr id="2031" name="Google Shape;2031;g8839de34f0_0_453"/>
          <p:cNvPicPr preferRelativeResize="0"/>
          <p:nvPr/>
        </p:nvPicPr>
        <p:blipFill>
          <a:blip r:embed="rId3">
            <a:alphaModFix/>
          </a:blip>
          <a:stretch>
            <a:fillRect/>
          </a:stretch>
        </p:blipFill>
        <p:spPr>
          <a:xfrm>
            <a:off x="203201" y="203201"/>
            <a:ext cx="5228433" cy="6451599"/>
          </a:xfrm>
          <a:prstGeom prst="rect">
            <a:avLst/>
          </a:prstGeom>
          <a:noFill/>
          <a:ln>
            <a:noFill/>
          </a:ln>
        </p:spPr>
      </p:pic>
      <p:sp>
        <p:nvSpPr>
          <p:cNvPr id="2032" name="Google Shape;2032;g8839de34f0_0_453"/>
          <p:cNvSpPr txBox="1"/>
          <p:nvPr/>
        </p:nvSpPr>
        <p:spPr>
          <a:xfrm>
            <a:off x="6001100" y="377733"/>
            <a:ext cx="5666400" cy="238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Read the words and say them out loud.</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Can you hear the ‘k’ sound in the words.</a:t>
            </a: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Remember the letters ch are how the sound ‘k’ is spelled in these words.</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3947785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036"/>
        <p:cNvGrpSpPr/>
        <p:nvPr/>
      </p:nvGrpSpPr>
      <p:grpSpPr>
        <a:xfrm>
          <a:off x="0" y="0"/>
          <a:ext cx="0" cy="0"/>
          <a:chOff x="0" y="0"/>
          <a:chExt cx="0" cy="0"/>
        </a:xfrm>
      </p:grpSpPr>
      <p:pic>
        <p:nvPicPr>
          <p:cNvPr id="2037" name="Google Shape;2037;g8839de34f0_0_458"/>
          <p:cNvPicPr preferRelativeResize="0"/>
          <p:nvPr/>
        </p:nvPicPr>
        <p:blipFill>
          <a:blip r:embed="rId3">
            <a:alphaModFix/>
          </a:blip>
          <a:stretch>
            <a:fillRect/>
          </a:stretch>
        </p:blipFill>
        <p:spPr>
          <a:xfrm>
            <a:off x="1229800" y="4193167"/>
            <a:ext cx="7845067" cy="2029303"/>
          </a:xfrm>
          <a:prstGeom prst="rect">
            <a:avLst/>
          </a:prstGeom>
          <a:noFill/>
          <a:ln>
            <a:noFill/>
          </a:ln>
        </p:spPr>
      </p:pic>
      <p:pic>
        <p:nvPicPr>
          <p:cNvPr id="2038" name="Google Shape;2038;g8839de34f0_0_458"/>
          <p:cNvPicPr preferRelativeResize="0"/>
          <p:nvPr/>
        </p:nvPicPr>
        <p:blipFill>
          <a:blip r:embed="rId4">
            <a:alphaModFix/>
          </a:blip>
          <a:stretch>
            <a:fillRect/>
          </a:stretch>
        </p:blipFill>
        <p:spPr>
          <a:xfrm>
            <a:off x="9722834" y="273167"/>
            <a:ext cx="2111967" cy="3736567"/>
          </a:xfrm>
          <a:prstGeom prst="rect">
            <a:avLst/>
          </a:prstGeom>
          <a:noFill/>
          <a:ln>
            <a:noFill/>
          </a:ln>
        </p:spPr>
      </p:pic>
      <p:sp>
        <p:nvSpPr>
          <p:cNvPr id="2039" name="Google Shape;2039;g8839de34f0_0_458"/>
          <p:cNvSpPr txBox="1"/>
          <p:nvPr/>
        </p:nvSpPr>
        <p:spPr>
          <a:xfrm>
            <a:off x="229967" y="273167"/>
            <a:ext cx="8594000" cy="940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600" kern="0">
                <a:solidFill>
                  <a:srgbClr val="000000"/>
                </a:solidFill>
                <a:latin typeface="Arial"/>
                <a:cs typeface="Arial"/>
                <a:sym typeface="Arial"/>
              </a:rPr>
              <a:t>Rainbow write each word 3 times.</a:t>
            </a:r>
            <a:endParaRPr sz="1467" kern="0">
              <a:solidFill>
                <a:srgbClr val="000000"/>
              </a:solidFill>
              <a:latin typeface="Arial"/>
              <a:cs typeface="Arial"/>
              <a:sym typeface="Arial"/>
            </a:endParaRPr>
          </a:p>
        </p:txBody>
      </p:sp>
      <p:graphicFrame>
        <p:nvGraphicFramePr>
          <p:cNvPr id="2040" name="Google Shape;2040;g8839de34f0_0_458"/>
          <p:cNvGraphicFramePr/>
          <p:nvPr/>
        </p:nvGraphicFramePr>
        <p:xfrm>
          <a:off x="229967" y="1719684"/>
          <a:ext cx="8594000" cy="1622733"/>
        </p:xfrm>
        <a:graphic>
          <a:graphicData uri="http://schemas.openxmlformats.org/drawingml/2006/table">
            <a:tbl>
              <a:tblPr>
                <a:noFill/>
              </a:tblPr>
              <a:tblGrid>
                <a:gridCol w="2864667">
                  <a:extLst>
                    <a:ext uri="{9D8B030D-6E8A-4147-A177-3AD203B41FA5}">
                      <a16:colId xmlns:a16="http://schemas.microsoft.com/office/drawing/2014/main" val="20000"/>
                    </a:ext>
                  </a:extLst>
                </a:gridCol>
                <a:gridCol w="2864667">
                  <a:extLst>
                    <a:ext uri="{9D8B030D-6E8A-4147-A177-3AD203B41FA5}">
                      <a16:colId xmlns:a16="http://schemas.microsoft.com/office/drawing/2014/main" val="20001"/>
                    </a:ext>
                  </a:extLst>
                </a:gridCol>
                <a:gridCol w="2864667">
                  <a:extLst>
                    <a:ext uri="{9D8B030D-6E8A-4147-A177-3AD203B41FA5}">
                      <a16:colId xmlns:a16="http://schemas.microsoft.com/office/drawing/2014/main" val="20002"/>
                    </a:ext>
                  </a:extLst>
                </a:gridCol>
              </a:tblGrid>
              <a:tr h="811367">
                <a:tc>
                  <a:txBody>
                    <a:bodyPr/>
                    <a:lstStyle/>
                    <a:p>
                      <a:pPr marL="0" lvl="0" indent="0" algn="l" rtl="0">
                        <a:spcBef>
                          <a:spcPts val="0"/>
                        </a:spcBef>
                        <a:spcAft>
                          <a:spcPts val="0"/>
                        </a:spcAft>
                        <a:buNone/>
                      </a:pPr>
                      <a:r>
                        <a:rPr lang="en-GB" sz="3500"/>
                        <a:t>school</a:t>
                      </a:r>
                      <a:endParaRPr sz="3500"/>
                    </a:p>
                  </a:txBody>
                  <a:tcPr marL="121900" marR="121900" marT="121900" marB="121900"/>
                </a:tc>
                <a:tc>
                  <a:txBody>
                    <a:bodyPr/>
                    <a:lstStyle/>
                    <a:p>
                      <a:pPr marL="0" lvl="0" indent="0" algn="l" rtl="0">
                        <a:spcBef>
                          <a:spcPts val="0"/>
                        </a:spcBef>
                        <a:spcAft>
                          <a:spcPts val="0"/>
                        </a:spcAft>
                        <a:buNone/>
                      </a:pPr>
                      <a:r>
                        <a:rPr lang="en-GB" sz="3500"/>
                        <a:t>anchor</a:t>
                      </a:r>
                      <a:endParaRPr sz="3500"/>
                    </a:p>
                  </a:txBody>
                  <a:tcPr marL="121900" marR="121900" marT="121900" marB="121900"/>
                </a:tc>
                <a:tc>
                  <a:txBody>
                    <a:bodyPr/>
                    <a:lstStyle/>
                    <a:p>
                      <a:pPr marL="0" lvl="0" indent="0" algn="l" rtl="0">
                        <a:spcBef>
                          <a:spcPts val="0"/>
                        </a:spcBef>
                        <a:spcAft>
                          <a:spcPts val="0"/>
                        </a:spcAft>
                        <a:buNone/>
                      </a:pPr>
                      <a:r>
                        <a:rPr lang="en-GB" sz="3500"/>
                        <a:t>ache</a:t>
                      </a:r>
                      <a:endParaRPr sz="3500"/>
                    </a:p>
                  </a:txBody>
                  <a:tcPr marL="121900" marR="121900" marT="121900" marB="121900"/>
                </a:tc>
                <a:extLst>
                  <a:ext uri="{0D108BD9-81ED-4DB2-BD59-A6C34878D82A}">
                    <a16:rowId xmlns:a16="http://schemas.microsoft.com/office/drawing/2014/main" val="10000"/>
                  </a:ext>
                </a:extLst>
              </a:tr>
              <a:tr h="811367">
                <a:tc>
                  <a:txBody>
                    <a:bodyPr/>
                    <a:lstStyle/>
                    <a:p>
                      <a:pPr marL="0" lvl="0" indent="0" algn="l" rtl="0">
                        <a:spcBef>
                          <a:spcPts val="0"/>
                        </a:spcBef>
                        <a:spcAft>
                          <a:spcPts val="0"/>
                        </a:spcAft>
                        <a:buNone/>
                      </a:pPr>
                      <a:r>
                        <a:rPr lang="en-GB" sz="3500"/>
                        <a:t>choir</a:t>
                      </a:r>
                      <a:endParaRPr sz="3500"/>
                    </a:p>
                  </a:txBody>
                  <a:tcPr marL="121900" marR="121900" marT="121900" marB="121900"/>
                </a:tc>
                <a:tc>
                  <a:txBody>
                    <a:bodyPr/>
                    <a:lstStyle/>
                    <a:p>
                      <a:pPr marL="0" lvl="0" indent="0" algn="l" rtl="0">
                        <a:spcBef>
                          <a:spcPts val="0"/>
                        </a:spcBef>
                        <a:spcAft>
                          <a:spcPts val="0"/>
                        </a:spcAft>
                        <a:buNone/>
                      </a:pPr>
                      <a:r>
                        <a:rPr lang="en-GB" sz="3500"/>
                        <a:t>echo</a:t>
                      </a:r>
                      <a:endParaRPr sz="3500"/>
                    </a:p>
                  </a:txBody>
                  <a:tcPr marL="121900" marR="121900" marT="121900" marB="121900"/>
                </a:tc>
                <a:tc>
                  <a:txBody>
                    <a:bodyPr/>
                    <a:lstStyle/>
                    <a:p>
                      <a:pPr marL="0" lvl="0" indent="0" algn="l" rtl="0">
                        <a:spcBef>
                          <a:spcPts val="0"/>
                        </a:spcBef>
                        <a:spcAft>
                          <a:spcPts val="0"/>
                        </a:spcAft>
                        <a:buNone/>
                      </a:pPr>
                      <a:r>
                        <a:rPr lang="en-GB" sz="3500"/>
                        <a:t>Christmas</a:t>
                      </a:r>
                      <a:endParaRPr sz="3500"/>
                    </a:p>
                  </a:txBody>
                  <a:tcPr marL="121900" marR="121900" marT="121900" marB="12190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43151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044"/>
        <p:cNvGrpSpPr/>
        <p:nvPr/>
      </p:nvGrpSpPr>
      <p:grpSpPr>
        <a:xfrm>
          <a:off x="0" y="0"/>
          <a:ext cx="0" cy="0"/>
          <a:chOff x="0" y="0"/>
          <a:chExt cx="0" cy="0"/>
        </a:xfrm>
      </p:grpSpPr>
      <p:sp>
        <p:nvSpPr>
          <p:cNvPr id="2045" name="Google Shape;2045;g8839de34f0_0_465"/>
          <p:cNvSpPr txBox="1">
            <a:spLocks noGrp="1"/>
          </p:cNvSpPr>
          <p:nvPr>
            <p:ph type="subTitle" idx="1"/>
          </p:nvPr>
        </p:nvSpPr>
        <p:spPr>
          <a:xfrm>
            <a:off x="185600" y="182567"/>
            <a:ext cx="11360800" cy="1056800"/>
          </a:xfrm>
          <a:prstGeom prst="rect">
            <a:avLst/>
          </a:prstGeom>
        </p:spPr>
        <p:txBody>
          <a:bodyPr spcFirstLastPara="1" wrap="square" lIns="121900" tIns="121900" rIns="121900" bIns="121900" anchor="t" anchorCtr="0">
            <a:noAutofit/>
          </a:bodyPr>
          <a:lstStyle/>
          <a:p>
            <a:pPr marL="0" indent="0"/>
            <a:r>
              <a:rPr lang="en-GB" sz="3200">
                <a:solidFill>
                  <a:srgbClr val="000000"/>
                </a:solidFill>
              </a:rPr>
              <a:t>Choose one of the words you have been practising to go in the sentence.</a:t>
            </a:r>
            <a:endParaRPr sz="3200">
              <a:solidFill>
                <a:srgbClr val="000000"/>
              </a:solidFill>
            </a:endParaRPr>
          </a:p>
        </p:txBody>
      </p:sp>
      <p:sp>
        <p:nvSpPr>
          <p:cNvPr id="2046" name="Google Shape;2046;g8839de34f0_0_465"/>
          <p:cNvSpPr txBox="1"/>
          <p:nvPr/>
        </p:nvSpPr>
        <p:spPr>
          <a:xfrm>
            <a:off x="241600" y="1735400"/>
            <a:ext cx="11248800" cy="33872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The children broke up for the __________ holidays.</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Their voices made an __________ in the hollow of the cave.</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Before the ship set sail they had to haul up the  ________ .</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It was a beautiful concert and the _________ sang in perfect harmony.</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Mrs shipley had many  _________ cards from the children.</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The boy had an ______ in his shoulder after he fell awkwardly.</a:t>
            </a:r>
            <a:endParaRPr sz="2667" kern="0">
              <a:solidFill>
                <a:srgbClr val="000000"/>
              </a:solidFill>
              <a:latin typeface="Comic Sans MS"/>
              <a:ea typeface="Comic Sans MS"/>
              <a:cs typeface="Comic Sans MS"/>
              <a:sym typeface="Comic Sans MS"/>
            </a:endParaRPr>
          </a:p>
          <a:p>
            <a:pPr marL="609585" defTabSz="1219170">
              <a:buClr>
                <a:srgbClr val="000000"/>
              </a:buClr>
            </a:pPr>
            <a:endParaRPr sz="2667" kern="0">
              <a:solidFill>
                <a:srgbClr val="000000"/>
              </a:solidFill>
              <a:latin typeface="Comic Sans MS"/>
              <a:ea typeface="Comic Sans MS"/>
              <a:cs typeface="Comic Sans MS"/>
              <a:sym typeface="Comic Sans MS"/>
            </a:endParaRPr>
          </a:p>
          <a:p>
            <a:pPr marL="609585" defTabSz="1219170">
              <a:buClr>
                <a:srgbClr val="000000"/>
              </a:buClr>
            </a:pPr>
            <a:r>
              <a:rPr lang="en-GB" sz="2667" kern="0">
                <a:solidFill>
                  <a:srgbClr val="000000"/>
                </a:solidFill>
                <a:latin typeface="Comic Sans MS"/>
                <a:ea typeface="Comic Sans MS"/>
                <a:cs typeface="Comic Sans MS"/>
                <a:sym typeface="Comic Sans MS"/>
              </a:rPr>
              <a:t>Make sure you spell them correctly!</a:t>
            </a:r>
            <a:endParaRPr sz="2667" kern="0">
              <a:solidFill>
                <a:srgbClr val="000000"/>
              </a:solidFill>
              <a:latin typeface="Comic Sans MS"/>
              <a:ea typeface="Comic Sans MS"/>
              <a:cs typeface="Comic Sans MS"/>
              <a:sym typeface="Comic Sans MS"/>
            </a:endParaRPr>
          </a:p>
          <a:p>
            <a:pPr marL="609585" defTabSz="1219170">
              <a:buClr>
                <a:srgbClr val="000000"/>
              </a:buClr>
            </a:pPr>
            <a:endParaRPr sz="2667" kern="0">
              <a:solidFill>
                <a:srgbClr val="000000"/>
              </a:solidFill>
              <a:latin typeface="Comic Sans MS"/>
              <a:ea typeface="Comic Sans MS"/>
              <a:cs typeface="Comic Sans MS"/>
              <a:sym typeface="Comic Sans MS"/>
            </a:endParaRPr>
          </a:p>
        </p:txBody>
      </p:sp>
      <p:sp>
        <p:nvSpPr>
          <p:cNvPr id="2047" name="Google Shape;2047;g8839de34f0_0_465"/>
          <p:cNvSpPr txBox="1"/>
          <p:nvPr/>
        </p:nvSpPr>
        <p:spPr>
          <a:xfrm>
            <a:off x="3533900" y="1046800"/>
            <a:ext cx="9785200" cy="1141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862485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51"/>
        <p:cNvGrpSpPr/>
        <p:nvPr/>
      </p:nvGrpSpPr>
      <p:grpSpPr>
        <a:xfrm>
          <a:off x="0" y="0"/>
          <a:ext cx="0" cy="0"/>
          <a:chOff x="0" y="0"/>
          <a:chExt cx="0" cy="0"/>
        </a:xfrm>
      </p:grpSpPr>
      <p:sp>
        <p:nvSpPr>
          <p:cNvPr id="2052" name="Google Shape;2052;g8839de34f0_0_471"/>
          <p:cNvSpPr txBox="1">
            <a:spLocks noGrp="1"/>
          </p:cNvSpPr>
          <p:nvPr>
            <p:ph type="subTitle" idx="1"/>
          </p:nvPr>
        </p:nvSpPr>
        <p:spPr>
          <a:xfrm>
            <a:off x="185600" y="182567"/>
            <a:ext cx="11360800" cy="1056800"/>
          </a:xfrm>
          <a:prstGeom prst="rect">
            <a:avLst/>
          </a:prstGeom>
        </p:spPr>
        <p:txBody>
          <a:bodyPr spcFirstLastPara="1" wrap="square" lIns="121900" tIns="121900" rIns="121900" bIns="121900" anchor="t" anchorCtr="0">
            <a:noAutofit/>
          </a:bodyPr>
          <a:lstStyle/>
          <a:p>
            <a:pPr marL="0" indent="0"/>
            <a:r>
              <a:rPr lang="en-GB" sz="3200">
                <a:solidFill>
                  <a:srgbClr val="000000"/>
                </a:solidFill>
              </a:rPr>
              <a:t>Choose one of the words you have been practising to go in the sentence.</a:t>
            </a:r>
            <a:endParaRPr sz="3200">
              <a:solidFill>
                <a:srgbClr val="000000"/>
              </a:solidFill>
            </a:endParaRPr>
          </a:p>
        </p:txBody>
      </p:sp>
      <p:sp>
        <p:nvSpPr>
          <p:cNvPr id="2053" name="Google Shape;2053;g8839de34f0_0_471"/>
          <p:cNvSpPr txBox="1"/>
          <p:nvPr/>
        </p:nvSpPr>
        <p:spPr>
          <a:xfrm>
            <a:off x="241600" y="1735400"/>
            <a:ext cx="11248800" cy="33872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The children broke up for the </a:t>
            </a:r>
            <a:r>
              <a:rPr lang="en-GB" sz="2667" kern="0">
                <a:solidFill>
                  <a:srgbClr val="FF0000"/>
                </a:solidFill>
                <a:latin typeface="Comic Sans MS"/>
                <a:ea typeface="Comic Sans MS"/>
                <a:cs typeface="Comic Sans MS"/>
                <a:sym typeface="Comic Sans MS"/>
              </a:rPr>
              <a:t>school</a:t>
            </a:r>
            <a:r>
              <a:rPr lang="en-GB" sz="2667" kern="0">
                <a:solidFill>
                  <a:srgbClr val="000000"/>
                </a:solidFill>
                <a:latin typeface="Comic Sans MS"/>
                <a:ea typeface="Comic Sans MS"/>
                <a:cs typeface="Comic Sans MS"/>
                <a:sym typeface="Comic Sans MS"/>
              </a:rPr>
              <a:t> holidays.</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Their voices made an </a:t>
            </a:r>
            <a:r>
              <a:rPr lang="en-GB" sz="2667" kern="0">
                <a:solidFill>
                  <a:srgbClr val="FF0000"/>
                </a:solidFill>
                <a:latin typeface="Comic Sans MS"/>
                <a:ea typeface="Comic Sans MS"/>
                <a:cs typeface="Comic Sans MS"/>
                <a:sym typeface="Comic Sans MS"/>
              </a:rPr>
              <a:t>echo</a:t>
            </a:r>
            <a:r>
              <a:rPr lang="en-GB" sz="2667" kern="0">
                <a:solidFill>
                  <a:srgbClr val="000000"/>
                </a:solidFill>
                <a:latin typeface="Comic Sans MS"/>
                <a:ea typeface="Comic Sans MS"/>
                <a:cs typeface="Comic Sans MS"/>
                <a:sym typeface="Comic Sans MS"/>
              </a:rPr>
              <a:t> in the hollow of the cave.</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Before the ship set sail they had to haul up the </a:t>
            </a:r>
            <a:r>
              <a:rPr lang="en-GB" sz="2667" kern="0">
                <a:solidFill>
                  <a:srgbClr val="FF0000"/>
                </a:solidFill>
                <a:latin typeface="Comic Sans MS"/>
                <a:ea typeface="Comic Sans MS"/>
                <a:cs typeface="Comic Sans MS"/>
                <a:sym typeface="Comic Sans MS"/>
              </a:rPr>
              <a:t>anchor</a:t>
            </a:r>
            <a:r>
              <a:rPr lang="en-GB" sz="2667" kern="0">
                <a:solidFill>
                  <a:srgbClr val="000000"/>
                </a:solidFill>
                <a:latin typeface="Comic Sans MS"/>
                <a:ea typeface="Comic Sans MS"/>
                <a:cs typeface="Comic Sans MS"/>
                <a:sym typeface="Comic Sans MS"/>
              </a:rPr>
              <a:t>.</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It was a beautiful concert and the </a:t>
            </a:r>
            <a:r>
              <a:rPr lang="en-GB" sz="2667" kern="0">
                <a:solidFill>
                  <a:srgbClr val="FF0000"/>
                </a:solidFill>
                <a:latin typeface="Comic Sans MS"/>
                <a:ea typeface="Comic Sans MS"/>
                <a:cs typeface="Comic Sans MS"/>
                <a:sym typeface="Comic Sans MS"/>
              </a:rPr>
              <a:t>choir</a:t>
            </a:r>
            <a:r>
              <a:rPr lang="en-GB" sz="2667" kern="0">
                <a:solidFill>
                  <a:srgbClr val="000000"/>
                </a:solidFill>
                <a:latin typeface="Comic Sans MS"/>
                <a:ea typeface="Comic Sans MS"/>
                <a:cs typeface="Comic Sans MS"/>
                <a:sym typeface="Comic Sans MS"/>
              </a:rPr>
              <a:t> sang in perfect harmony.</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Mrs shipley had many </a:t>
            </a:r>
            <a:r>
              <a:rPr lang="en-GB" sz="2667" kern="0">
                <a:solidFill>
                  <a:srgbClr val="FF0000"/>
                </a:solidFill>
                <a:latin typeface="Comic Sans MS"/>
                <a:ea typeface="Comic Sans MS"/>
                <a:cs typeface="Comic Sans MS"/>
                <a:sym typeface="Comic Sans MS"/>
              </a:rPr>
              <a:t>Christmas</a:t>
            </a:r>
            <a:r>
              <a:rPr lang="en-GB" sz="2667" kern="0">
                <a:solidFill>
                  <a:srgbClr val="000000"/>
                </a:solidFill>
                <a:latin typeface="Comic Sans MS"/>
                <a:ea typeface="Comic Sans MS"/>
                <a:cs typeface="Comic Sans MS"/>
                <a:sym typeface="Comic Sans MS"/>
              </a:rPr>
              <a:t> cards from the children.</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The boy had an </a:t>
            </a:r>
            <a:r>
              <a:rPr lang="en-GB" sz="2667" kern="0">
                <a:solidFill>
                  <a:srgbClr val="FF0000"/>
                </a:solidFill>
                <a:latin typeface="Comic Sans MS"/>
                <a:ea typeface="Comic Sans MS"/>
                <a:cs typeface="Comic Sans MS"/>
                <a:sym typeface="Comic Sans MS"/>
              </a:rPr>
              <a:t>ache</a:t>
            </a:r>
            <a:r>
              <a:rPr lang="en-GB" sz="2667" kern="0">
                <a:solidFill>
                  <a:srgbClr val="000000"/>
                </a:solidFill>
                <a:latin typeface="Comic Sans MS"/>
                <a:ea typeface="Comic Sans MS"/>
                <a:cs typeface="Comic Sans MS"/>
                <a:sym typeface="Comic Sans MS"/>
              </a:rPr>
              <a:t> in his shoulder after he fell awkwardly.</a:t>
            </a:r>
            <a:endParaRPr sz="2667" kern="0">
              <a:solidFill>
                <a:srgbClr val="000000"/>
              </a:solidFill>
              <a:latin typeface="Comic Sans MS"/>
              <a:ea typeface="Comic Sans MS"/>
              <a:cs typeface="Comic Sans MS"/>
              <a:sym typeface="Comic Sans MS"/>
            </a:endParaRPr>
          </a:p>
          <a:p>
            <a:pPr marL="609585" defTabSz="1219170">
              <a:buClr>
                <a:srgbClr val="000000"/>
              </a:buClr>
            </a:pPr>
            <a:endParaRPr sz="2667" kern="0">
              <a:solidFill>
                <a:srgbClr val="000000"/>
              </a:solidFill>
              <a:latin typeface="Comic Sans MS"/>
              <a:ea typeface="Comic Sans MS"/>
              <a:cs typeface="Comic Sans MS"/>
              <a:sym typeface="Comic Sans MS"/>
            </a:endParaRPr>
          </a:p>
          <a:p>
            <a:pPr marL="609585" defTabSz="1219170">
              <a:buClr>
                <a:srgbClr val="000000"/>
              </a:buClr>
            </a:pPr>
            <a:r>
              <a:rPr lang="en-GB" sz="2667" kern="0">
                <a:solidFill>
                  <a:srgbClr val="000000"/>
                </a:solidFill>
                <a:latin typeface="Comic Sans MS"/>
                <a:ea typeface="Comic Sans MS"/>
                <a:cs typeface="Comic Sans MS"/>
                <a:sym typeface="Comic Sans MS"/>
              </a:rPr>
              <a:t>Make sure you spell them correctly!</a:t>
            </a:r>
            <a:endParaRPr sz="2667" kern="0">
              <a:solidFill>
                <a:srgbClr val="000000"/>
              </a:solidFill>
              <a:latin typeface="Comic Sans MS"/>
              <a:ea typeface="Comic Sans MS"/>
              <a:cs typeface="Comic Sans MS"/>
              <a:sym typeface="Comic Sans MS"/>
            </a:endParaRPr>
          </a:p>
          <a:p>
            <a:pPr marL="609585" defTabSz="1219170">
              <a:buClr>
                <a:srgbClr val="000000"/>
              </a:buClr>
            </a:pPr>
            <a:endParaRPr sz="2667" kern="0">
              <a:solidFill>
                <a:srgbClr val="000000"/>
              </a:solidFill>
              <a:latin typeface="Comic Sans MS"/>
              <a:ea typeface="Comic Sans MS"/>
              <a:cs typeface="Comic Sans MS"/>
              <a:sym typeface="Comic Sans MS"/>
            </a:endParaRPr>
          </a:p>
        </p:txBody>
      </p:sp>
      <p:sp>
        <p:nvSpPr>
          <p:cNvPr id="2054" name="Google Shape;2054;g8839de34f0_0_471"/>
          <p:cNvSpPr txBox="1"/>
          <p:nvPr/>
        </p:nvSpPr>
        <p:spPr>
          <a:xfrm>
            <a:off x="973400" y="140167"/>
            <a:ext cx="9785200" cy="1141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8385806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058"/>
        <p:cNvGrpSpPr/>
        <p:nvPr/>
      </p:nvGrpSpPr>
      <p:grpSpPr>
        <a:xfrm>
          <a:off x="0" y="0"/>
          <a:ext cx="0" cy="0"/>
          <a:chOff x="0" y="0"/>
          <a:chExt cx="0" cy="0"/>
        </a:xfrm>
      </p:grpSpPr>
      <p:sp>
        <p:nvSpPr>
          <p:cNvPr id="2059" name="Google Shape;2059;p6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2060" name="Google Shape;2060;p6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2061" name="Google Shape;2061;p6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8440339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65"/>
        <p:cNvGrpSpPr/>
        <p:nvPr/>
      </p:nvGrpSpPr>
      <p:grpSpPr>
        <a:xfrm>
          <a:off x="0" y="0"/>
          <a:ext cx="0" cy="0"/>
          <a:chOff x="0" y="0"/>
          <a:chExt cx="0" cy="0"/>
        </a:xfrm>
      </p:grpSpPr>
      <p:sp>
        <p:nvSpPr>
          <p:cNvPr id="2066" name="Google Shape;2066;p30"/>
          <p:cNvSpPr txBox="1">
            <a:spLocks noGrp="1"/>
          </p:cNvSpPr>
          <p:nvPr>
            <p:ph type="ctrTitle"/>
          </p:nvPr>
        </p:nvSpPr>
        <p:spPr>
          <a:xfrm>
            <a:off x="415600" y="2230600"/>
            <a:ext cx="11360800" cy="1198400"/>
          </a:xfrm>
          <a:prstGeom prst="rect">
            <a:avLst/>
          </a:prstGeom>
          <a:noFill/>
          <a:ln>
            <a:noFill/>
          </a:ln>
        </p:spPr>
        <p:txBody>
          <a:bodyPr spcFirstLastPara="1" wrap="square" lIns="121900" tIns="121900" rIns="121900" bIns="121900" anchor="b" anchorCtr="0">
            <a:noAutofit/>
          </a:bodyPr>
          <a:lstStyle/>
          <a:p>
            <a:r>
              <a:rPr lang="en-GB" sz="5467" b="1" u="sng"/>
              <a:t>Science - space</a:t>
            </a:r>
            <a:endParaRPr sz="5467" b="1" u="sng"/>
          </a:p>
        </p:txBody>
      </p:sp>
    </p:spTree>
    <p:extLst>
      <p:ext uri="{BB962C8B-B14F-4D97-AF65-F5344CB8AC3E}">
        <p14:creationId xmlns:p14="http://schemas.microsoft.com/office/powerpoint/2010/main" val="28263433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70"/>
        <p:cNvGrpSpPr/>
        <p:nvPr/>
      </p:nvGrpSpPr>
      <p:grpSpPr>
        <a:xfrm>
          <a:off x="0" y="0"/>
          <a:ext cx="0" cy="0"/>
          <a:chOff x="0" y="0"/>
          <a:chExt cx="0" cy="0"/>
        </a:xfrm>
      </p:grpSpPr>
      <p:pic>
        <p:nvPicPr>
          <p:cNvPr id="2071" name="Google Shape;2071;g89b1036a90_0_18"/>
          <p:cNvPicPr preferRelativeResize="0"/>
          <p:nvPr/>
        </p:nvPicPr>
        <p:blipFill>
          <a:blip r:embed="rId3">
            <a:alphaModFix/>
          </a:blip>
          <a:stretch>
            <a:fillRect/>
          </a:stretch>
        </p:blipFill>
        <p:spPr>
          <a:xfrm>
            <a:off x="1256117" y="203200"/>
            <a:ext cx="9679763" cy="6451600"/>
          </a:xfrm>
          <a:prstGeom prst="rect">
            <a:avLst/>
          </a:prstGeom>
          <a:noFill/>
          <a:ln>
            <a:noFill/>
          </a:ln>
        </p:spPr>
      </p:pic>
      <p:sp>
        <p:nvSpPr>
          <p:cNvPr id="2072" name="Google Shape;2072;g89b1036a90_0_18"/>
          <p:cNvSpPr txBox="1"/>
          <p:nvPr/>
        </p:nvSpPr>
        <p:spPr>
          <a:xfrm>
            <a:off x="5585567" y="314000"/>
            <a:ext cx="5040400" cy="3503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FFFFFF"/>
                </a:solidFill>
                <a:latin typeface="Impact"/>
                <a:ea typeface="Impact"/>
                <a:cs typeface="Impact"/>
                <a:sym typeface="Impact"/>
              </a:rPr>
              <a:t>You may know that this year there have been a number of space rocket launches. They are blasting off for a number of reasons including supplies to the international space station and putting satellites into orbit. </a:t>
            </a:r>
            <a:endParaRPr sz="2533" kern="0">
              <a:solidFill>
                <a:srgbClr val="FFFFFF"/>
              </a:solidFill>
              <a:latin typeface="Impact"/>
              <a:ea typeface="Impact"/>
              <a:cs typeface="Impact"/>
              <a:sym typeface="Impact"/>
            </a:endParaRPr>
          </a:p>
          <a:p>
            <a:pPr algn="ctr" defTabSz="1219170">
              <a:buClr>
                <a:srgbClr val="000000"/>
              </a:buClr>
            </a:pPr>
            <a:endParaRPr sz="2533" kern="0">
              <a:solidFill>
                <a:srgbClr val="FFFFFF"/>
              </a:solidFill>
              <a:latin typeface="Impact"/>
              <a:ea typeface="Impact"/>
              <a:cs typeface="Impact"/>
              <a:sym typeface="Impact"/>
            </a:endParaRPr>
          </a:p>
          <a:p>
            <a:pPr algn="ctr" defTabSz="1219170">
              <a:buClr>
                <a:srgbClr val="000000"/>
              </a:buClr>
            </a:pPr>
            <a:r>
              <a:rPr lang="en-GB" sz="2533" kern="0">
                <a:solidFill>
                  <a:srgbClr val="FFFFFF"/>
                </a:solidFill>
                <a:latin typeface="Impact"/>
                <a:ea typeface="Impact"/>
                <a:cs typeface="Impact"/>
                <a:sym typeface="Impact"/>
              </a:rPr>
              <a:t>But why are we exploring space? What’s out there?</a:t>
            </a:r>
            <a:endParaRPr sz="2533" kern="0">
              <a:solidFill>
                <a:srgbClr val="FFFFFF"/>
              </a:solidFill>
              <a:latin typeface="Impact"/>
              <a:ea typeface="Impact"/>
              <a:cs typeface="Impact"/>
              <a:sym typeface="Impact"/>
            </a:endParaRPr>
          </a:p>
        </p:txBody>
      </p:sp>
    </p:spTree>
    <p:extLst>
      <p:ext uri="{BB962C8B-B14F-4D97-AF65-F5344CB8AC3E}">
        <p14:creationId xmlns:p14="http://schemas.microsoft.com/office/powerpoint/2010/main" val="2240860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76"/>
        <p:cNvGrpSpPr/>
        <p:nvPr/>
      </p:nvGrpSpPr>
      <p:grpSpPr>
        <a:xfrm>
          <a:off x="0" y="0"/>
          <a:ext cx="0" cy="0"/>
          <a:chOff x="0" y="0"/>
          <a:chExt cx="0" cy="0"/>
        </a:xfrm>
      </p:grpSpPr>
      <p:pic>
        <p:nvPicPr>
          <p:cNvPr id="2077" name="Google Shape;2077;g89b1036a90_0_14"/>
          <p:cNvPicPr preferRelativeResize="0"/>
          <p:nvPr/>
        </p:nvPicPr>
        <p:blipFill>
          <a:blip r:embed="rId3">
            <a:alphaModFix/>
          </a:blip>
          <a:stretch>
            <a:fillRect/>
          </a:stretch>
        </p:blipFill>
        <p:spPr>
          <a:xfrm>
            <a:off x="1653134" y="34618"/>
            <a:ext cx="8885732" cy="6788767"/>
          </a:xfrm>
          <a:prstGeom prst="rect">
            <a:avLst/>
          </a:prstGeom>
          <a:noFill/>
          <a:ln>
            <a:noFill/>
          </a:ln>
        </p:spPr>
      </p:pic>
      <p:sp>
        <p:nvSpPr>
          <p:cNvPr id="2078" name="Google Shape;2078;g89b1036a90_0_14"/>
          <p:cNvSpPr txBox="1"/>
          <p:nvPr/>
        </p:nvSpPr>
        <p:spPr>
          <a:xfrm>
            <a:off x="2065667" y="280933"/>
            <a:ext cx="8130400" cy="211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FFFFFF"/>
                </a:solidFill>
                <a:latin typeface="Impact"/>
                <a:ea typeface="Impact"/>
                <a:cs typeface="Impact"/>
                <a:sym typeface="Impact"/>
              </a:rPr>
              <a:t>There are 8 planets in our solar system. They all orbit (move around) the sun, which is in the middle. Life is very different on each of these planets. Some are extremely hot, others are freezing cold. Some can support life while others cannot. </a:t>
            </a:r>
            <a:endParaRPr sz="2533" kern="0">
              <a:solidFill>
                <a:srgbClr val="FFFFFF"/>
              </a:solidFill>
              <a:latin typeface="Impact"/>
              <a:ea typeface="Impact"/>
              <a:cs typeface="Impact"/>
              <a:sym typeface="Impact"/>
            </a:endParaRPr>
          </a:p>
        </p:txBody>
      </p:sp>
    </p:spTree>
    <p:extLst>
      <p:ext uri="{BB962C8B-B14F-4D97-AF65-F5344CB8AC3E}">
        <p14:creationId xmlns:p14="http://schemas.microsoft.com/office/powerpoint/2010/main" val="23454473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82"/>
        <p:cNvGrpSpPr/>
        <p:nvPr/>
      </p:nvGrpSpPr>
      <p:grpSpPr>
        <a:xfrm>
          <a:off x="0" y="0"/>
          <a:ext cx="0" cy="0"/>
          <a:chOff x="0" y="0"/>
          <a:chExt cx="0" cy="0"/>
        </a:xfrm>
      </p:grpSpPr>
      <p:pic>
        <p:nvPicPr>
          <p:cNvPr id="2083" name="Google Shape;2083;g89b1036a90_0_21"/>
          <p:cNvPicPr preferRelativeResize="0"/>
          <p:nvPr/>
        </p:nvPicPr>
        <p:blipFill>
          <a:blip r:embed="rId3">
            <a:alphaModFix/>
          </a:blip>
          <a:stretch>
            <a:fillRect/>
          </a:stretch>
        </p:blipFill>
        <p:spPr>
          <a:xfrm>
            <a:off x="115567" y="217285"/>
            <a:ext cx="11960868" cy="6423433"/>
          </a:xfrm>
          <a:prstGeom prst="rect">
            <a:avLst/>
          </a:prstGeom>
          <a:noFill/>
          <a:ln>
            <a:noFill/>
          </a:ln>
        </p:spPr>
      </p:pic>
      <p:sp>
        <p:nvSpPr>
          <p:cNvPr id="2084" name="Google Shape;2084;g89b1036a90_0_21"/>
          <p:cNvSpPr txBox="1"/>
          <p:nvPr/>
        </p:nvSpPr>
        <p:spPr>
          <a:xfrm>
            <a:off x="4693200" y="4577500"/>
            <a:ext cx="7287600" cy="195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FFFFFF"/>
                </a:solidFill>
                <a:latin typeface="Impact"/>
                <a:ea typeface="Impact"/>
                <a:cs typeface="Impact"/>
                <a:sym typeface="Impact"/>
              </a:rPr>
              <a:t>Today we want you to choose a planet and make a poster containing interesting facts, images, diagrams and relevant information all about one planet. </a:t>
            </a:r>
            <a:endParaRPr sz="2267" kern="0">
              <a:solidFill>
                <a:srgbClr val="FFFFFF"/>
              </a:solidFill>
              <a:latin typeface="Impact"/>
              <a:ea typeface="Impact"/>
              <a:cs typeface="Impact"/>
              <a:sym typeface="Impact"/>
            </a:endParaRPr>
          </a:p>
          <a:p>
            <a:pPr defTabSz="1219170">
              <a:buClr>
                <a:srgbClr val="000000"/>
              </a:buClr>
            </a:pPr>
            <a:endParaRPr sz="2267" kern="0">
              <a:solidFill>
                <a:srgbClr val="FFFFFF"/>
              </a:solidFill>
              <a:latin typeface="Impact"/>
              <a:ea typeface="Impact"/>
              <a:cs typeface="Impact"/>
              <a:sym typeface="Impact"/>
            </a:endParaRPr>
          </a:p>
          <a:p>
            <a:pPr defTabSz="1219170">
              <a:buClr>
                <a:srgbClr val="000000"/>
              </a:buClr>
            </a:pPr>
            <a:r>
              <a:rPr lang="en-GB" sz="2267" kern="0">
                <a:solidFill>
                  <a:srgbClr val="FFFFFF"/>
                </a:solidFill>
                <a:latin typeface="Impact"/>
                <a:ea typeface="Impact"/>
                <a:cs typeface="Impact"/>
                <a:sym typeface="Impact"/>
              </a:rPr>
              <a:t>Look on the next slide to see some examples. </a:t>
            </a:r>
            <a:endParaRPr sz="2267" kern="0">
              <a:solidFill>
                <a:srgbClr val="FFFFFF"/>
              </a:solidFill>
              <a:latin typeface="Impact"/>
              <a:ea typeface="Impact"/>
              <a:cs typeface="Impact"/>
              <a:sym typeface="Impact"/>
            </a:endParaRPr>
          </a:p>
        </p:txBody>
      </p:sp>
    </p:spTree>
    <p:extLst>
      <p:ext uri="{BB962C8B-B14F-4D97-AF65-F5344CB8AC3E}">
        <p14:creationId xmlns:p14="http://schemas.microsoft.com/office/powerpoint/2010/main" val="32525345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88"/>
        <p:cNvGrpSpPr/>
        <p:nvPr/>
      </p:nvGrpSpPr>
      <p:grpSpPr>
        <a:xfrm>
          <a:off x="0" y="0"/>
          <a:ext cx="0" cy="0"/>
          <a:chOff x="0" y="0"/>
          <a:chExt cx="0" cy="0"/>
        </a:xfrm>
      </p:grpSpPr>
      <p:pic>
        <p:nvPicPr>
          <p:cNvPr id="2089" name="Google Shape;2089;g89b1036a90_0_30"/>
          <p:cNvPicPr preferRelativeResize="0"/>
          <p:nvPr/>
        </p:nvPicPr>
        <p:blipFill>
          <a:blip r:embed="rId3">
            <a:alphaModFix/>
          </a:blip>
          <a:stretch>
            <a:fillRect/>
          </a:stretch>
        </p:blipFill>
        <p:spPr>
          <a:xfrm>
            <a:off x="104067" y="71000"/>
            <a:ext cx="4225565" cy="6710197"/>
          </a:xfrm>
          <a:prstGeom prst="rect">
            <a:avLst/>
          </a:prstGeom>
          <a:noFill/>
          <a:ln>
            <a:noFill/>
          </a:ln>
        </p:spPr>
      </p:pic>
      <p:sp>
        <p:nvSpPr>
          <p:cNvPr id="2090" name="Google Shape;2090;g89b1036a90_0_30"/>
          <p:cNvSpPr txBox="1"/>
          <p:nvPr/>
        </p:nvSpPr>
        <p:spPr>
          <a:xfrm>
            <a:off x="6612551" y="71000"/>
            <a:ext cx="2924800" cy="275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Impact"/>
                <a:ea typeface="Impact"/>
                <a:cs typeface="Impact"/>
                <a:sym typeface="Impact"/>
              </a:rPr>
              <a:t>You can do your poster on a laptop or tablet or if you prefer you can do it on a piece of paper. </a:t>
            </a:r>
            <a:endParaRPr sz="2533" kern="0">
              <a:solidFill>
                <a:srgbClr val="000000"/>
              </a:solidFill>
              <a:latin typeface="Impact"/>
              <a:ea typeface="Impact"/>
              <a:cs typeface="Impact"/>
              <a:sym typeface="Impact"/>
            </a:endParaRPr>
          </a:p>
        </p:txBody>
      </p:sp>
      <p:pic>
        <p:nvPicPr>
          <p:cNvPr id="2091" name="Google Shape;2091;g89b1036a90_0_30"/>
          <p:cNvPicPr preferRelativeResize="0"/>
          <p:nvPr/>
        </p:nvPicPr>
        <p:blipFill>
          <a:blip r:embed="rId4">
            <a:alphaModFix/>
          </a:blip>
          <a:stretch>
            <a:fillRect/>
          </a:stretch>
        </p:blipFill>
        <p:spPr>
          <a:xfrm>
            <a:off x="5458034" y="2632434"/>
            <a:ext cx="5233833" cy="3704833"/>
          </a:xfrm>
          <a:prstGeom prst="rect">
            <a:avLst/>
          </a:prstGeom>
          <a:noFill/>
          <a:ln>
            <a:noFill/>
          </a:ln>
        </p:spPr>
      </p:pic>
    </p:spTree>
    <p:extLst>
      <p:ext uri="{BB962C8B-B14F-4D97-AF65-F5344CB8AC3E}">
        <p14:creationId xmlns:p14="http://schemas.microsoft.com/office/powerpoint/2010/main" val="39882862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2095"/>
        <p:cNvGrpSpPr/>
        <p:nvPr/>
      </p:nvGrpSpPr>
      <p:grpSpPr>
        <a:xfrm>
          <a:off x="0" y="0"/>
          <a:ext cx="0" cy="0"/>
          <a:chOff x="0" y="0"/>
          <a:chExt cx="0" cy="0"/>
        </a:xfrm>
      </p:grpSpPr>
      <p:sp>
        <p:nvSpPr>
          <p:cNvPr id="2096" name="Google Shape;2096;g89b1036a90_0_10"/>
          <p:cNvSpPr txBox="1">
            <a:spLocks noGrp="1"/>
          </p:cNvSpPr>
          <p:nvPr>
            <p:ph type="ctrTitle"/>
          </p:nvPr>
        </p:nvSpPr>
        <p:spPr>
          <a:xfrm>
            <a:off x="415600" y="992767"/>
            <a:ext cx="11360800" cy="2436400"/>
          </a:xfrm>
          <a:prstGeom prst="rect">
            <a:avLst/>
          </a:prstGeom>
          <a:noFill/>
          <a:ln>
            <a:noFill/>
          </a:ln>
        </p:spPr>
        <p:txBody>
          <a:bodyPr spcFirstLastPara="1" wrap="square" lIns="121900" tIns="121900" rIns="121900" bIns="121900" anchor="b" anchorCtr="0">
            <a:noAutofit/>
          </a:bodyPr>
          <a:lstStyle/>
          <a:p>
            <a:r>
              <a:rPr lang="en-GB" sz="4000"/>
              <a:t>Well Done 3S and 3M!</a:t>
            </a:r>
            <a:endParaRPr sz="4000"/>
          </a:p>
          <a:p>
            <a:r>
              <a:rPr lang="en-GB" sz="4000"/>
              <a:t>Time for a well deserved weekend so enjoy yourselves and we will meet up with you again on Monday.</a:t>
            </a:r>
            <a:endParaRPr sz="4000"/>
          </a:p>
        </p:txBody>
      </p:sp>
    </p:spTree>
    <p:extLst>
      <p:ext uri="{BB962C8B-B14F-4D97-AF65-F5344CB8AC3E}">
        <p14:creationId xmlns:p14="http://schemas.microsoft.com/office/powerpoint/2010/main" val="577863407"/>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1488</Words>
  <Application>Microsoft Office PowerPoint</Application>
  <PresentationFormat>Widescreen</PresentationFormat>
  <Paragraphs>267</Paragraphs>
  <Slides>31</Slides>
  <Notes>31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31</vt:i4>
      </vt:variant>
    </vt:vector>
  </HeadingPairs>
  <TitlesOfParts>
    <vt:vector size="40" baseType="lpstr">
      <vt:lpstr>Arial</vt:lpstr>
      <vt:lpstr>Calibri</vt:lpstr>
      <vt:lpstr>Comic Sans MS</vt:lpstr>
      <vt:lpstr>Impact</vt:lpstr>
      <vt:lpstr>NTR</vt:lpstr>
      <vt:lpstr>Roboto</vt:lpstr>
      <vt:lpstr>Simple Light</vt:lpstr>
      <vt:lpstr>1_Simple Light</vt:lpstr>
      <vt:lpstr>5_Simple Light</vt:lpstr>
      <vt:lpstr>Friday 19th June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  Our English task for today is a Close Reading Task It is a poem by Pie Corbett.  WALT: retrieve and infer information from a text.  Ask an adult to read the information (on the next page) to you.  Here are some meanings of words that might help you – bundles - moves awkwardly across the road  joint - place tucks - eats something enthusiastically garbage - rubbish titbits - snack 3.   Now read it with your adult twice, they can help you with expression. 4.   Now read it twice by yourself. 5.   Read the questions and look for evidence in the text to help you answer them. 6.   Write your answers in full sentences.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Science - space</vt:lpstr>
      <vt:lpstr>PowerPoint Presentation</vt:lpstr>
      <vt:lpstr>PowerPoint Presentation</vt:lpstr>
      <vt:lpstr>PowerPoint Presentation</vt:lpstr>
      <vt:lpstr>PowerPoint Presentation</vt:lpstr>
      <vt:lpstr>Well Done 3S and 3M! Time for a well deserved weekend so enjoy yourselves and we will meet up with you again on Monday.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15th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8</cp:revision>
  <dcterms:created xsi:type="dcterms:W3CDTF">2020-06-12T12:54:42Z</dcterms:created>
  <dcterms:modified xsi:type="dcterms:W3CDTF">2020-06-12T13:10:48Z</dcterms:modified>
</cp:coreProperties>
</file>