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5143500" type="screen16x9"/>
  <p:notesSz cx="6858000" cy="9144000"/>
  <p:embeddedFontLst>
    <p:embeddedFont>
      <p:font typeface="Comic Sans MS" panose="030F0702030302020204" pitchFamily="66" charset="0"/>
      <p:regular r:id="rId26"/>
      <p:bold r:id="rId27"/>
      <p:italic r:id="rId28"/>
      <p:boldItalic r:id="rId29"/>
    </p:embeddedFont>
    <p:embeddedFont>
      <p:font typeface="Trebuchet MS" panose="020B0603020202020204" pitchFamily="34" charset="0"/>
      <p:regular r:id="rId30"/>
      <p:bold r:id="rId31"/>
      <p:italic r:id="rId32"/>
      <p:boldItalic r:id="rId33"/>
    </p:embeddedFont>
    <p:embeddedFont>
      <p:font typeface="Poppins" panose="020B0604020202020204"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20D6A4D-2C72-431E-B9B0-D64B9EBF8164}">
  <a:tblStyle styleId="{B20D6A4D-2C72-431E-B9B0-D64B9EBF816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6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2ccf7027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2ccf7027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52ef337ced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52ef337ced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72ccf70270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72ccf70270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72ccf70270_1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72ccf70270_1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7f96175518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7f96175518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7543b12cdc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7543b12cd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543b12cdc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7543b12cdc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52f528422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52f528422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72ccf70270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72ccf70270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52ef337ced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52ef337ced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72ccf70270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72ccf70270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7543b12cdc_1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7543b12cdc_1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7f9248a108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7f9248a108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72ccf70270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72ccf70270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52ef337ced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52ef337ced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72ccf70270_1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72ccf70270_1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7f96175518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7f96175518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7543b12cdc_1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7543b12cdc_1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52ef337ced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52ef337ced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72ccf70270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72ccf70270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7543b12cdc_1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7543b12cdc_1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72ccf70270_2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72ccf70270_2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9DAF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hyperlink" Target="https://whiterosemaths.com/homelearning/year-2/" TargetMode="External"/><Relationship Id="rId2" Type="http://schemas.openxmlformats.org/officeDocument/2006/relationships/notesSlide" Target="../notesSlides/notesSlide7.xml"/><Relationship Id="rId1" Type="http://schemas.openxmlformats.org/officeDocument/2006/relationships/slideLayout" Target="../slideLayouts/slideLayout11.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9.png"/><Relationship Id="rId5" Type="http://schemas.openxmlformats.org/officeDocument/2006/relationships/hyperlink" Target="https://whiterosemaths.com/homelearning/year-2/" TargetMode="Externa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image" Target="../media/image9.png"/><Relationship Id="rId5" Type="http://schemas.openxmlformats.org/officeDocument/2006/relationships/hyperlink" Target="https://whiterosemaths.com/homelearning/year-2/" TargetMode="Externa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image" Target="../media/image9.png"/><Relationship Id="rId5" Type="http://schemas.openxmlformats.org/officeDocument/2006/relationships/hyperlink" Target="https://whiterosemaths.com/homelearning/year-2/" TargetMode="Externa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image" Target="../media/image9.png"/><Relationship Id="rId5" Type="http://schemas.openxmlformats.org/officeDocument/2006/relationships/hyperlink" Target="https://whiterosemaths.com/homelearning/year-2/" TargetMode="Externa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1028400" y="118750"/>
            <a:ext cx="6849000" cy="392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a:t>Hello Year 2!</a:t>
            </a:r>
            <a:endParaRPr sz="3600"/>
          </a:p>
          <a:p>
            <a:pPr marL="0" lvl="0" indent="0" algn="ctr" rtl="0">
              <a:spcBef>
                <a:spcPts val="0"/>
              </a:spcBef>
              <a:spcAft>
                <a:spcPts val="0"/>
              </a:spcAft>
              <a:buNone/>
            </a:pPr>
            <a:r>
              <a:rPr lang="en" sz="2800"/>
              <a:t>This PowerPoint contains four morning maths and maths sessions for you to complete this week. We haven’t planned lessons for Friday as it is a Bank Holiday.</a:t>
            </a:r>
            <a:endParaRPr sz="2800"/>
          </a:p>
          <a:p>
            <a:pPr marL="0" lvl="0" indent="0" algn="ctr" rtl="0">
              <a:spcBef>
                <a:spcPts val="0"/>
              </a:spcBef>
              <a:spcAft>
                <a:spcPts val="0"/>
              </a:spcAft>
              <a:buNone/>
            </a:pPr>
            <a:endParaRPr sz="2800"/>
          </a:p>
          <a:p>
            <a:pPr marL="0" lvl="0" indent="0" algn="ctr" rtl="0">
              <a:spcBef>
                <a:spcPts val="0"/>
              </a:spcBef>
              <a:spcAft>
                <a:spcPts val="0"/>
              </a:spcAft>
              <a:buNone/>
            </a:pPr>
            <a:r>
              <a:rPr lang="en" sz="2800"/>
              <a:t>Remember you can draw pictures, use part whole models and number lines to help with your working out.</a:t>
            </a:r>
            <a:endParaRPr sz="2800"/>
          </a:p>
          <a:p>
            <a:pPr marL="0" lvl="0" indent="0" algn="l" rtl="0">
              <a:spcBef>
                <a:spcPts val="0"/>
              </a:spcBef>
              <a:spcAft>
                <a:spcPts val="0"/>
              </a:spcAft>
              <a:buNone/>
            </a:pPr>
            <a:endParaRPr/>
          </a:p>
        </p:txBody>
      </p:sp>
      <p:pic>
        <p:nvPicPr>
          <p:cNvPr id="55" name="Google Shape;55;p13"/>
          <p:cNvPicPr preferRelativeResize="0"/>
          <p:nvPr/>
        </p:nvPicPr>
        <p:blipFill rotWithShape="1">
          <a:blip r:embed="rId3">
            <a:alphaModFix/>
          </a:blip>
          <a:srcRect l="28029" t="79270" r="27737"/>
          <a:stretch/>
        </p:blipFill>
        <p:spPr>
          <a:xfrm>
            <a:off x="4227150" y="4307045"/>
            <a:ext cx="1104400" cy="699930"/>
          </a:xfrm>
          <a:prstGeom prst="rect">
            <a:avLst/>
          </a:prstGeom>
          <a:noFill/>
          <a:ln>
            <a:noFill/>
          </a:ln>
        </p:spPr>
      </p:pic>
      <p:pic>
        <p:nvPicPr>
          <p:cNvPr id="56" name="Google Shape;56;p13"/>
          <p:cNvPicPr preferRelativeResize="0"/>
          <p:nvPr/>
        </p:nvPicPr>
        <p:blipFill rotWithShape="1">
          <a:blip r:embed="rId3">
            <a:alphaModFix/>
          </a:blip>
          <a:srcRect r="53978" b="65396"/>
          <a:stretch/>
        </p:blipFill>
        <p:spPr>
          <a:xfrm>
            <a:off x="131102" y="2917077"/>
            <a:ext cx="1104400" cy="1122969"/>
          </a:xfrm>
          <a:prstGeom prst="rect">
            <a:avLst/>
          </a:prstGeom>
          <a:noFill/>
          <a:ln>
            <a:noFill/>
          </a:ln>
        </p:spPr>
      </p:pic>
      <p:pic>
        <p:nvPicPr>
          <p:cNvPr id="57" name="Google Shape;57;p13"/>
          <p:cNvPicPr preferRelativeResize="0"/>
          <p:nvPr/>
        </p:nvPicPr>
        <p:blipFill rotWithShape="1">
          <a:blip r:embed="rId3">
            <a:alphaModFix/>
          </a:blip>
          <a:srcRect l="59648" b="65396"/>
          <a:stretch/>
        </p:blipFill>
        <p:spPr>
          <a:xfrm>
            <a:off x="7789104" y="259079"/>
            <a:ext cx="1104400" cy="1280725"/>
          </a:xfrm>
          <a:prstGeom prst="rect">
            <a:avLst/>
          </a:prstGeom>
          <a:noFill/>
          <a:ln>
            <a:noFill/>
          </a:ln>
        </p:spPr>
      </p:pic>
      <p:pic>
        <p:nvPicPr>
          <p:cNvPr id="58" name="Google Shape;58;p13"/>
          <p:cNvPicPr preferRelativeResize="0"/>
          <p:nvPr/>
        </p:nvPicPr>
        <p:blipFill rotWithShape="1">
          <a:blip r:embed="rId3">
            <a:alphaModFix/>
          </a:blip>
          <a:srcRect l="55015" t="37737" b="26339"/>
          <a:stretch/>
        </p:blipFill>
        <p:spPr>
          <a:xfrm>
            <a:off x="131100" y="118747"/>
            <a:ext cx="897300" cy="969028"/>
          </a:xfrm>
          <a:prstGeom prst="rect">
            <a:avLst/>
          </a:prstGeom>
          <a:noFill/>
          <a:ln>
            <a:noFill/>
          </a:ln>
        </p:spPr>
      </p:pic>
      <p:pic>
        <p:nvPicPr>
          <p:cNvPr id="59" name="Google Shape;59;p13"/>
          <p:cNvPicPr preferRelativeResize="0"/>
          <p:nvPr/>
        </p:nvPicPr>
        <p:blipFill rotWithShape="1">
          <a:blip r:embed="rId3">
            <a:alphaModFix/>
          </a:blip>
          <a:srcRect t="52139" r="56201" b="40571"/>
          <a:stretch/>
        </p:blipFill>
        <p:spPr>
          <a:xfrm>
            <a:off x="7346550" y="3677451"/>
            <a:ext cx="1610925" cy="362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p:nvPr/>
        </p:nvSpPr>
        <p:spPr>
          <a:xfrm>
            <a:off x="201450" y="1208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4.5.20</a:t>
            </a:r>
            <a:endParaRPr sz="3000">
              <a:latin typeface="Poppins"/>
              <a:ea typeface="Poppins"/>
              <a:cs typeface="Poppins"/>
              <a:sym typeface="Poppins"/>
            </a:endParaRPr>
          </a:p>
        </p:txBody>
      </p:sp>
      <p:sp>
        <p:nvSpPr>
          <p:cNvPr id="65" name="Google Shape;65;p14"/>
          <p:cNvSpPr txBox="1"/>
          <p:nvPr/>
        </p:nvSpPr>
        <p:spPr>
          <a:xfrm>
            <a:off x="255175" y="756550"/>
            <a:ext cx="3572100" cy="3693000"/>
          </a:xfrm>
          <a:prstGeom prst="rect">
            <a:avLst/>
          </a:prstGeom>
          <a:noFill/>
          <a:ln>
            <a:noFill/>
          </a:ln>
        </p:spPr>
        <p:txBody>
          <a:bodyPr spcFirstLastPara="1" wrap="square" lIns="91425" tIns="91425" rIns="91425" bIns="91425" anchor="t" anchorCtr="0">
            <a:noAutofit/>
          </a:bodyPr>
          <a:lstStyle/>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Double 4 = </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Half of 14 = </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12 + 5 + 8 = </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3 + 7 + 13 = </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__ +  6 + 5 = 16</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9 + __ + 1 = 18</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 99 + 5 = </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97 + 10 = </a:t>
            </a:r>
            <a:endParaRPr sz="2400"/>
          </a:p>
        </p:txBody>
      </p:sp>
      <p:sp>
        <p:nvSpPr>
          <p:cNvPr id="66" name="Google Shape;66;p14"/>
          <p:cNvSpPr txBox="1"/>
          <p:nvPr/>
        </p:nvSpPr>
        <p:spPr>
          <a:xfrm>
            <a:off x="4804888" y="658200"/>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67" name="Google Shape;67;p14"/>
          <p:cNvPicPr preferRelativeResize="0"/>
          <p:nvPr/>
        </p:nvPicPr>
        <p:blipFill rotWithShape="1">
          <a:blip r:embed="rId3">
            <a:alphaModFix/>
          </a:blip>
          <a:srcRect l="15290" t="14450" r="53162" b="13404"/>
          <a:stretch/>
        </p:blipFill>
        <p:spPr>
          <a:xfrm>
            <a:off x="4431725" y="1154976"/>
            <a:ext cx="3008174" cy="3867700"/>
          </a:xfrm>
          <a:prstGeom prst="rect">
            <a:avLst/>
          </a:prstGeom>
          <a:noFill/>
          <a:ln>
            <a:noFill/>
          </a:ln>
        </p:spPr>
      </p:pic>
      <p:sp>
        <p:nvSpPr>
          <p:cNvPr id="68" name="Google Shape;68;p14"/>
          <p:cNvSpPr/>
          <p:nvPr/>
        </p:nvSpPr>
        <p:spPr>
          <a:xfrm>
            <a:off x="7641400" y="1538525"/>
            <a:ext cx="1302600" cy="1222200"/>
          </a:xfrm>
          <a:prstGeom prst="wedgeRoundRectCallout">
            <a:avLst>
              <a:gd name="adj1" fmla="val -68559"/>
              <a:gd name="adj2" fmla="val 37903"/>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600"/>
              <a:t>A drawing may help you work it out!</a:t>
            </a:r>
            <a:endParaRPr sz="1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5"/>
          <p:cNvSpPr txBox="1"/>
          <p:nvPr/>
        </p:nvSpPr>
        <p:spPr>
          <a:xfrm>
            <a:off x="201450" y="1208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a:solidFill>
                  <a:srgbClr val="FF0000"/>
                </a:solidFill>
                <a:latin typeface="Poppins"/>
                <a:ea typeface="Poppins"/>
                <a:cs typeface="Poppins"/>
                <a:sym typeface="Poppins"/>
              </a:rPr>
              <a:t>Answers </a:t>
            </a:r>
            <a:r>
              <a:rPr lang="en" sz="3000">
                <a:latin typeface="Poppins"/>
                <a:ea typeface="Poppins"/>
                <a:cs typeface="Poppins"/>
                <a:sym typeface="Poppins"/>
              </a:rPr>
              <a:t>                         4.5.20</a:t>
            </a:r>
            <a:endParaRPr sz="3000">
              <a:latin typeface="Poppins"/>
              <a:ea typeface="Poppins"/>
              <a:cs typeface="Poppins"/>
              <a:sym typeface="Poppins"/>
            </a:endParaRPr>
          </a:p>
        </p:txBody>
      </p:sp>
      <p:sp>
        <p:nvSpPr>
          <p:cNvPr id="74" name="Google Shape;74;p15"/>
          <p:cNvSpPr txBox="1"/>
          <p:nvPr/>
        </p:nvSpPr>
        <p:spPr>
          <a:xfrm>
            <a:off x="255175" y="756550"/>
            <a:ext cx="3572100" cy="3693000"/>
          </a:xfrm>
          <a:prstGeom prst="rect">
            <a:avLst/>
          </a:prstGeom>
          <a:noFill/>
          <a:ln>
            <a:noFill/>
          </a:ln>
        </p:spPr>
        <p:txBody>
          <a:bodyPr spcFirstLastPara="1" wrap="square" lIns="91425" tIns="91425" rIns="91425" bIns="91425" anchor="t" anchorCtr="0">
            <a:noAutofit/>
          </a:bodyPr>
          <a:lstStyle/>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Double 4 = </a:t>
            </a:r>
            <a:r>
              <a:rPr lang="en" sz="2400">
                <a:solidFill>
                  <a:srgbClr val="FF0000"/>
                </a:solidFill>
                <a:latin typeface="Poppins"/>
                <a:ea typeface="Poppins"/>
                <a:cs typeface="Poppins"/>
                <a:sym typeface="Poppins"/>
              </a:rPr>
              <a:t>8</a:t>
            </a:r>
            <a:endParaRPr sz="2400">
              <a:solidFill>
                <a:srgbClr val="FF0000"/>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Half of 14 = </a:t>
            </a:r>
            <a:r>
              <a:rPr lang="en" sz="2400">
                <a:solidFill>
                  <a:srgbClr val="FF0000"/>
                </a:solidFill>
                <a:latin typeface="Poppins"/>
                <a:ea typeface="Poppins"/>
                <a:cs typeface="Poppins"/>
                <a:sym typeface="Poppins"/>
              </a:rPr>
              <a:t>7</a:t>
            </a:r>
            <a:endParaRPr sz="2400">
              <a:solidFill>
                <a:srgbClr val="FF0000"/>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12 + 5 + 8 = </a:t>
            </a:r>
            <a:r>
              <a:rPr lang="en" sz="2400">
                <a:solidFill>
                  <a:srgbClr val="FF0000"/>
                </a:solidFill>
                <a:latin typeface="Poppins"/>
                <a:ea typeface="Poppins"/>
                <a:cs typeface="Poppins"/>
                <a:sym typeface="Poppins"/>
              </a:rPr>
              <a:t>25</a:t>
            </a:r>
            <a:endParaRPr sz="2400">
              <a:solidFill>
                <a:srgbClr val="FF0000"/>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3 + 7 + 13 = </a:t>
            </a:r>
            <a:r>
              <a:rPr lang="en" sz="2400">
                <a:solidFill>
                  <a:srgbClr val="FF0000"/>
                </a:solidFill>
                <a:latin typeface="Poppins"/>
                <a:ea typeface="Poppins"/>
                <a:cs typeface="Poppins"/>
                <a:sym typeface="Poppins"/>
              </a:rPr>
              <a:t>23</a:t>
            </a:r>
            <a:endParaRPr sz="2400">
              <a:solidFill>
                <a:srgbClr val="FF0000"/>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rgbClr val="FF0000"/>
                </a:solidFill>
                <a:latin typeface="Poppins"/>
                <a:ea typeface="Poppins"/>
                <a:cs typeface="Poppins"/>
                <a:sym typeface="Poppins"/>
              </a:rPr>
              <a:t>5</a:t>
            </a:r>
            <a:r>
              <a:rPr lang="en" sz="2400">
                <a:solidFill>
                  <a:schemeClr val="dk1"/>
                </a:solidFill>
                <a:latin typeface="Poppins"/>
                <a:ea typeface="Poppins"/>
                <a:cs typeface="Poppins"/>
                <a:sym typeface="Poppins"/>
              </a:rPr>
              <a:t> +  6 + 5 = 16</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9 + </a:t>
            </a:r>
            <a:r>
              <a:rPr lang="en" sz="2400">
                <a:solidFill>
                  <a:srgbClr val="FF0000"/>
                </a:solidFill>
                <a:latin typeface="Poppins"/>
                <a:ea typeface="Poppins"/>
                <a:cs typeface="Poppins"/>
                <a:sym typeface="Poppins"/>
              </a:rPr>
              <a:t>8</a:t>
            </a:r>
            <a:r>
              <a:rPr lang="en" sz="2400">
                <a:solidFill>
                  <a:schemeClr val="dk1"/>
                </a:solidFill>
                <a:latin typeface="Poppins"/>
                <a:ea typeface="Poppins"/>
                <a:cs typeface="Poppins"/>
                <a:sym typeface="Poppins"/>
              </a:rPr>
              <a:t> + 1 = 18</a:t>
            </a:r>
            <a:endParaRPr sz="2400">
              <a:solidFill>
                <a:schemeClr val="dk1"/>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 99 + 5 =</a:t>
            </a:r>
            <a:r>
              <a:rPr lang="en" sz="2400">
                <a:solidFill>
                  <a:srgbClr val="FF0000"/>
                </a:solidFill>
                <a:latin typeface="Poppins"/>
                <a:ea typeface="Poppins"/>
                <a:cs typeface="Poppins"/>
                <a:sym typeface="Poppins"/>
              </a:rPr>
              <a:t> 104</a:t>
            </a:r>
            <a:endParaRPr sz="2400">
              <a:solidFill>
                <a:srgbClr val="FF0000"/>
              </a:solidFill>
              <a:latin typeface="Poppins"/>
              <a:ea typeface="Poppins"/>
              <a:cs typeface="Poppins"/>
              <a:sym typeface="Poppins"/>
            </a:endParaRPr>
          </a:p>
          <a:p>
            <a:pPr marL="457200" lvl="0" indent="-381000" algn="l" rtl="0">
              <a:lnSpc>
                <a:spcPct val="150000"/>
              </a:lnSpc>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97 + 10 = </a:t>
            </a:r>
            <a:r>
              <a:rPr lang="en" sz="2400">
                <a:solidFill>
                  <a:srgbClr val="FF0000"/>
                </a:solidFill>
                <a:latin typeface="Poppins"/>
                <a:ea typeface="Poppins"/>
                <a:cs typeface="Poppins"/>
                <a:sym typeface="Poppins"/>
              </a:rPr>
              <a:t>107</a:t>
            </a:r>
            <a:r>
              <a:rPr lang="en" sz="2400">
                <a:solidFill>
                  <a:schemeClr val="dk1"/>
                </a:solidFill>
                <a:latin typeface="Poppins"/>
                <a:ea typeface="Poppins"/>
                <a:cs typeface="Poppins"/>
                <a:sym typeface="Poppins"/>
              </a:rPr>
              <a:t> </a:t>
            </a:r>
            <a:endParaRPr sz="2400"/>
          </a:p>
        </p:txBody>
      </p:sp>
      <p:sp>
        <p:nvSpPr>
          <p:cNvPr id="75" name="Google Shape;75;p15"/>
          <p:cNvSpPr txBox="1"/>
          <p:nvPr/>
        </p:nvSpPr>
        <p:spPr>
          <a:xfrm>
            <a:off x="4302650" y="832750"/>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76" name="Google Shape;76;p15"/>
          <p:cNvPicPr preferRelativeResize="0"/>
          <p:nvPr/>
        </p:nvPicPr>
        <p:blipFill rotWithShape="1">
          <a:blip r:embed="rId3">
            <a:alphaModFix/>
          </a:blip>
          <a:srcRect l="15290" t="14450" r="53162" b="13404"/>
          <a:stretch/>
        </p:blipFill>
        <p:spPr>
          <a:xfrm>
            <a:off x="3827275" y="1289375"/>
            <a:ext cx="2350049" cy="3021525"/>
          </a:xfrm>
          <a:prstGeom prst="rect">
            <a:avLst/>
          </a:prstGeom>
          <a:noFill/>
          <a:ln>
            <a:noFill/>
          </a:ln>
        </p:spPr>
      </p:pic>
      <p:pic>
        <p:nvPicPr>
          <p:cNvPr id="77" name="Google Shape;77;p15"/>
          <p:cNvPicPr preferRelativeResize="0"/>
          <p:nvPr/>
        </p:nvPicPr>
        <p:blipFill>
          <a:blip r:embed="rId4">
            <a:alphaModFix/>
          </a:blip>
          <a:stretch>
            <a:fillRect/>
          </a:stretch>
        </p:blipFill>
        <p:spPr>
          <a:xfrm>
            <a:off x="5900750" y="3492701"/>
            <a:ext cx="3005251" cy="1508599"/>
          </a:xfrm>
          <a:prstGeom prst="rect">
            <a:avLst/>
          </a:prstGeom>
          <a:noFill/>
          <a:ln>
            <a:noFill/>
          </a:ln>
        </p:spPr>
      </p:pic>
      <p:sp>
        <p:nvSpPr>
          <p:cNvPr id="78" name="Google Shape;78;p15"/>
          <p:cNvSpPr txBox="1"/>
          <p:nvPr/>
        </p:nvSpPr>
        <p:spPr>
          <a:xfrm>
            <a:off x="6768450" y="2726200"/>
            <a:ext cx="1920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a:solidFill>
                  <a:srgbClr val="FF0000"/>
                </a:solidFill>
              </a:rPr>
              <a:t>6 children</a:t>
            </a:r>
            <a:endParaRPr sz="280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6"/>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84" name="Google Shape;84;p16"/>
          <p:cNvSpPr/>
          <p:nvPr/>
        </p:nvSpPr>
        <p:spPr>
          <a:xfrm>
            <a:off x="2685063" y="1652463"/>
            <a:ext cx="3563643" cy="42836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Monday 4th May</a:t>
            </a:r>
          </a:p>
        </p:txBody>
      </p:sp>
      <p:pic>
        <p:nvPicPr>
          <p:cNvPr id="85" name="Google Shape;85;p16"/>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90" name="Google Shape;90;p17"/>
          <p:cNvPicPr preferRelativeResize="0"/>
          <p:nvPr/>
        </p:nvPicPr>
        <p:blipFill rotWithShape="1">
          <a:blip r:embed="rId3">
            <a:alphaModFix/>
          </a:blip>
          <a:srcRect l="55887" t="27380" r="21119" b="10005"/>
          <a:stretch/>
        </p:blipFill>
        <p:spPr>
          <a:xfrm>
            <a:off x="269075" y="2290654"/>
            <a:ext cx="1863402" cy="2852845"/>
          </a:xfrm>
          <a:prstGeom prst="rect">
            <a:avLst/>
          </a:prstGeom>
          <a:noFill/>
          <a:ln>
            <a:noFill/>
          </a:ln>
        </p:spPr>
      </p:pic>
      <p:sp>
        <p:nvSpPr>
          <p:cNvPr id="91" name="Google Shape;91;p17"/>
          <p:cNvSpPr txBox="1"/>
          <p:nvPr/>
        </p:nvSpPr>
        <p:spPr>
          <a:xfrm>
            <a:off x="207375" y="382625"/>
            <a:ext cx="8583900" cy="1047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u="sng"/>
              <a:t>Recap on last week’s learning</a:t>
            </a:r>
            <a:endParaRPr sz="2800" u="sng"/>
          </a:p>
          <a:p>
            <a:pPr marL="0" lvl="0" indent="0" algn="l" rtl="0">
              <a:spcBef>
                <a:spcPts val="0"/>
              </a:spcBef>
              <a:spcAft>
                <a:spcPts val="0"/>
              </a:spcAft>
              <a:buNone/>
            </a:pPr>
            <a:r>
              <a:rPr lang="en" sz="2800"/>
              <a:t>We use length to measure how</a:t>
            </a:r>
            <a:r>
              <a:rPr lang="en" sz="2800" b="1"/>
              <a:t> tall</a:t>
            </a:r>
            <a:r>
              <a:rPr lang="en" sz="2800"/>
              <a:t> or</a:t>
            </a:r>
            <a:r>
              <a:rPr lang="en" sz="2800" b="1"/>
              <a:t> long</a:t>
            </a:r>
            <a:r>
              <a:rPr lang="en" sz="2800"/>
              <a:t> something is.</a:t>
            </a:r>
            <a:r>
              <a:rPr lang="en" sz="1800"/>
              <a:t> </a:t>
            </a:r>
            <a:endParaRPr sz="1800"/>
          </a:p>
        </p:txBody>
      </p:sp>
      <p:pic>
        <p:nvPicPr>
          <p:cNvPr id="92" name="Google Shape;92;p17"/>
          <p:cNvPicPr preferRelativeResize="0"/>
          <p:nvPr/>
        </p:nvPicPr>
        <p:blipFill rotWithShape="1">
          <a:blip r:embed="rId4">
            <a:alphaModFix/>
          </a:blip>
          <a:srcRect l="27268" t="39155" r="40867" b="14202"/>
          <a:stretch/>
        </p:blipFill>
        <p:spPr>
          <a:xfrm>
            <a:off x="2684308" y="2826926"/>
            <a:ext cx="2427543" cy="1997875"/>
          </a:xfrm>
          <a:prstGeom prst="rect">
            <a:avLst/>
          </a:prstGeom>
          <a:noFill/>
          <a:ln>
            <a:noFill/>
          </a:ln>
        </p:spPr>
      </p:pic>
      <p:pic>
        <p:nvPicPr>
          <p:cNvPr id="93" name="Google Shape;93;p17"/>
          <p:cNvPicPr preferRelativeResize="0"/>
          <p:nvPr/>
        </p:nvPicPr>
        <p:blipFill>
          <a:blip r:embed="rId5">
            <a:alphaModFix/>
          </a:blip>
          <a:stretch>
            <a:fillRect/>
          </a:stretch>
        </p:blipFill>
        <p:spPr>
          <a:xfrm>
            <a:off x="5596526" y="2640381"/>
            <a:ext cx="3480324" cy="18587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8"/>
          <p:cNvSpPr txBox="1"/>
          <p:nvPr/>
        </p:nvSpPr>
        <p:spPr>
          <a:xfrm>
            <a:off x="885888" y="208125"/>
            <a:ext cx="6916200" cy="80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u="sng"/>
              <a:t>Top tips for measuring using a ruler</a:t>
            </a:r>
            <a:endParaRPr sz="2800" u="sng"/>
          </a:p>
        </p:txBody>
      </p:sp>
      <p:sp>
        <p:nvSpPr>
          <p:cNvPr id="99" name="Google Shape;99;p18"/>
          <p:cNvSpPr txBox="1"/>
          <p:nvPr/>
        </p:nvSpPr>
        <p:spPr>
          <a:xfrm>
            <a:off x="300300" y="862375"/>
            <a:ext cx="8543400" cy="968100"/>
          </a:xfrm>
          <a:prstGeom prst="rect">
            <a:avLst/>
          </a:prstGeom>
          <a:noFill/>
          <a:ln>
            <a:noFill/>
          </a:ln>
        </p:spPr>
        <p:txBody>
          <a:bodyPr spcFirstLastPara="1" wrap="square" lIns="91425" tIns="91425" rIns="91425" bIns="91425" anchor="t" anchorCtr="0">
            <a:noAutofit/>
          </a:bodyPr>
          <a:lstStyle/>
          <a:p>
            <a:pPr marL="457200" lvl="0" indent="-406400" algn="l" rtl="0">
              <a:lnSpc>
                <a:spcPct val="115000"/>
              </a:lnSpc>
              <a:spcBef>
                <a:spcPts val="0"/>
              </a:spcBef>
              <a:spcAft>
                <a:spcPts val="0"/>
              </a:spcAft>
              <a:buSzPts val="2800"/>
              <a:buChar char="●"/>
            </a:pPr>
            <a:r>
              <a:rPr lang="en" sz="2800"/>
              <a:t>Make sure you’re using the ‘cm’ side of the ruler.</a:t>
            </a:r>
            <a:endParaRPr sz="2800"/>
          </a:p>
          <a:p>
            <a:pPr marL="457200" lvl="0" indent="-406400" algn="l" rtl="0">
              <a:lnSpc>
                <a:spcPct val="115000"/>
              </a:lnSpc>
              <a:spcBef>
                <a:spcPts val="0"/>
              </a:spcBef>
              <a:spcAft>
                <a:spcPts val="0"/>
              </a:spcAft>
              <a:buSzPts val="2800"/>
              <a:buChar char="●"/>
            </a:pPr>
            <a:r>
              <a:rPr lang="en" sz="2800"/>
              <a:t>Try to get the 0 at the edge of the object you are measuring. </a:t>
            </a:r>
            <a:endParaRPr sz="2800"/>
          </a:p>
          <a:p>
            <a:pPr marL="457200" lvl="0" indent="-406400" algn="l" rtl="0">
              <a:lnSpc>
                <a:spcPct val="115000"/>
              </a:lnSpc>
              <a:spcBef>
                <a:spcPts val="0"/>
              </a:spcBef>
              <a:spcAft>
                <a:spcPts val="0"/>
              </a:spcAft>
              <a:buSzPts val="2800"/>
              <a:buChar char="●"/>
            </a:pPr>
            <a:r>
              <a:rPr lang="en" sz="2800"/>
              <a:t>Look at the other edge of the object you are measuring and read the measurement carefully.</a:t>
            </a:r>
            <a:endParaRPr sz="2800"/>
          </a:p>
          <a:p>
            <a:pPr marL="457200" lvl="0" indent="-406400" algn="l" rtl="0">
              <a:lnSpc>
                <a:spcPct val="115000"/>
              </a:lnSpc>
              <a:spcBef>
                <a:spcPts val="0"/>
              </a:spcBef>
              <a:spcAft>
                <a:spcPts val="0"/>
              </a:spcAft>
              <a:buSzPts val="2800"/>
              <a:buChar char="●"/>
            </a:pPr>
            <a:r>
              <a:rPr lang="en" sz="2800"/>
              <a:t>Keep the ruler straight.</a:t>
            </a:r>
            <a:endParaRPr sz="2800"/>
          </a:p>
        </p:txBody>
      </p:sp>
      <p:pic>
        <p:nvPicPr>
          <p:cNvPr id="100" name="Google Shape;100;p18"/>
          <p:cNvPicPr preferRelativeResize="0"/>
          <p:nvPr/>
        </p:nvPicPr>
        <p:blipFill rotWithShape="1">
          <a:blip r:embed="rId3">
            <a:alphaModFix/>
          </a:blip>
          <a:srcRect l="11555" t="32884" r="8584" b="28722"/>
          <a:stretch/>
        </p:blipFill>
        <p:spPr>
          <a:xfrm>
            <a:off x="4712325" y="3511150"/>
            <a:ext cx="3992774" cy="1439704"/>
          </a:xfrm>
          <a:prstGeom prst="rect">
            <a:avLst/>
          </a:prstGeom>
          <a:noFill/>
          <a:ln>
            <a:noFill/>
          </a:ln>
        </p:spPr>
      </p:pic>
      <p:sp>
        <p:nvSpPr>
          <p:cNvPr id="101" name="Google Shape;101;p18"/>
          <p:cNvSpPr txBox="1"/>
          <p:nvPr/>
        </p:nvSpPr>
        <p:spPr>
          <a:xfrm>
            <a:off x="80575" y="40300"/>
            <a:ext cx="1530900" cy="47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Recap...</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9"/>
          <p:cNvSpPr txBox="1"/>
          <p:nvPr/>
        </p:nvSpPr>
        <p:spPr>
          <a:xfrm>
            <a:off x="126900" y="209375"/>
            <a:ext cx="7809900" cy="1893300"/>
          </a:xfrm>
          <a:prstGeom prst="rect">
            <a:avLst/>
          </a:prstGeom>
          <a:noFill/>
          <a:ln>
            <a:noFill/>
          </a:ln>
        </p:spPr>
        <p:txBody>
          <a:bodyPr spcFirstLastPara="1" wrap="square" lIns="91425" tIns="91425" rIns="91425" bIns="91425" anchor="t" anchorCtr="0">
            <a:noAutofit/>
          </a:bodyPr>
          <a:lstStyle/>
          <a:p>
            <a:pPr marL="0" lvl="0" indent="0" algn="just" rtl="0">
              <a:lnSpc>
                <a:spcPct val="107000"/>
              </a:lnSpc>
              <a:spcBef>
                <a:spcPts val="0"/>
              </a:spcBef>
              <a:spcAft>
                <a:spcPts val="0"/>
              </a:spcAft>
              <a:buNone/>
            </a:pPr>
            <a:r>
              <a:rPr lang="en" sz="2000" u="sng">
                <a:solidFill>
                  <a:schemeClr val="dk1"/>
                </a:solidFill>
                <a:latin typeface="Comic Sans MS"/>
                <a:ea typeface="Comic Sans MS"/>
                <a:cs typeface="Comic Sans MS"/>
                <a:sym typeface="Comic Sans MS"/>
              </a:rPr>
              <a:t>Information for Parents and Carers</a:t>
            </a:r>
            <a:endParaRPr sz="2000" u="sng">
              <a:solidFill>
                <a:schemeClr val="dk1"/>
              </a:solidFill>
              <a:latin typeface="Comic Sans MS"/>
              <a:ea typeface="Comic Sans MS"/>
              <a:cs typeface="Comic Sans MS"/>
              <a:sym typeface="Comic Sans MS"/>
            </a:endParaRPr>
          </a:p>
          <a:p>
            <a:pPr marL="0" lvl="0" indent="0" algn="just" rtl="0">
              <a:lnSpc>
                <a:spcPct val="107000"/>
              </a:lnSpc>
              <a:spcBef>
                <a:spcPts val="800"/>
              </a:spcBef>
              <a:spcAft>
                <a:spcPts val="0"/>
              </a:spcAft>
              <a:buNone/>
            </a:pPr>
            <a:endParaRPr sz="200" u="sng">
              <a:solidFill>
                <a:schemeClr val="dk1"/>
              </a:solidFill>
              <a:latin typeface="Comic Sans MS"/>
              <a:ea typeface="Comic Sans MS"/>
              <a:cs typeface="Comic Sans MS"/>
              <a:sym typeface="Comic Sans MS"/>
            </a:endParaRPr>
          </a:p>
          <a:p>
            <a:pPr marL="0" lvl="0" indent="0" algn="just" rtl="0">
              <a:lnSpc>
                <a:spcPct val="107000"/>
              </a:lnSpc>
              <a:spcBef>
                <a:spcPts val="800"/>
              </a:spcBef>
              <a:spcAft>
                <a:spcPts val="0"/>
              </a:spcAft>
              <a:buNone/>
            </a:pPr>
            <a:r>
              <a:rPr lang="en" sz="1800">
                <a:solidFill>
                  <a:schemeClr val="dk1"/>
                </a:solidFill>
                <a:latin typeface="Comic Sans MS"/>
                <a:ea typeface="Comic Sans MS"/>
                <a:cs typeface="Comic Sans MS"/>
                <a:sym typeface="Comic Sans MS"/>
              </a:rPr>
              <a:t>At St Catherine’s we follow the Mathematic programme ‘White Rose Maths’. White Rose Maths have set up a series of daily lessons for children to follow at home. To continue our learning on </a:t>
            </a:r>
            <a:r>
              <a:rPr lang="en" sz="1800" b="1">
                <a:solidFill>
                  <a:schemeClr val="dk1"/>
                </a:solidFill>
                <a:latin typeface="Comic Sans MS"/>
                <a:ea typeface="Comic Sans MS"/>
                <a:cs typeface="Comic Sans MS"/>
                <a:sym typeface="Comic Sans MS"/>
              </a:rPr>
              <a:t>length</a:t>
            </a:r>
            <a:r>
              <a:rPr lang="en" sz="1800">
                <a:solidFill>
                  <a:schemeClr val="dk1"/>
                </a:solidFill>
                <a:latin typeface="Comic Sans MS"/>
                <a:ea typeface="Comic Sans MS"/>
                <a:cs typeface="Comic Sans MS"/>
                <a:sym typeface="Comic Sans MS"/>
              </a:rPr>
              <a:t> this week, we will be using a few lessons from this website.</a:t>
            </a:r>
            <a:endParaRPr sz="1800">
              <a:solidFill>
                <a:schemeClr val="dk1"/>
              </a:solidFill>
              <a:latin typeface="Comic Sans MS"/>
              <a:ea typeface="Comic Sans MS"/>
              <a:cs typeface="Comic Sans MS"/>
              <a:sym typeface="Comic Sans MS"/>
            </a:endParaRPr>
          </a:p>
          <a:p>
            <a:pPr marL="0" lvl="0" indent="0" algn="just" rtl="0">
              <a:lnSpc>
                <a:spcPct val="107000"/>
              </a:lnSpc>
              <a:spcBef>
                <a:spcPts val="800"/>
              </a:spcBef>
              <a:spcAft>
                <a:spcPts val="0"/>
              </a:spcAft>
              <a:buNone/>
            </a:pPr>
            <a:endParaRPr sz="2000">
              <a:solidFill>
                <a:schemeClr val="dk1"/>
              </a:solidFill>
              <a:latin typeface="Comic Sans MS"/>
              <a:ea typeface="Comic Sans MS"/>
              <a:cs typeface="Comic Sans MS"/>
              <a:sym typeface="Comic Sans MS"/>
            </a:endParaRPr>
          </a:p>
          <a:p>
            <a:pPr marL="0" lvl="0" indent="0" algn="just" rtl="0">
              <a:lnSpc>
                <a:spcPct val="107000"/>
              </a:lnSpc>
              <a:spcBef>
                <a:spcPts val="800"/>
              </a:spcBef>
              <a:spcAft>
                <a:spcPts val="0"/>
              </a:spcAft>
              <a:buNone/>
            </a:pPr>
            <a:endParaRPr sz="2000">
              <a:solidFill>
                <a:schemeClr val="dk1"/>
              </a:solidFill>
              <a:latin typeface="Comic Sans MS"/>
              <a:ea typeface="Comic Sans MS"/>
              <a:cs typeface="Comic Sans MS"/>
              <a:sym typeface="Comic Sans MS"/>
            </a:endParaRPr>
          </a:p>
          <a:p>
            <a:pPr marL="0" lvl="0" indent="0" algn="just" rtl="0">
              <a:lnSpc>
                <a:spcPct val="107000"/>
              </a:lnSpc>
              <a:spcBef>
                <a:spcPts val="800"/>
              </a:spcBef>
              <a:spcAft>
                <a:spcPts val="800"/>
              </a:spcAft>
              <a:buNone/>
            </a:pPr>
            <a:r>
              <a:rPr lang="en" sz="2000">
                <a:solidFill>
                  <a:schemeClr val="dk1"/>
                </a:solidFill>
                <a:latin typeface="Comic Sans MS"/>
                <a:ea typeface="Comic Sans MS"/>
                <a:cs typeface="Comic Sans MS"/>
                <a:sym typeface="Comic Sans MS"/>
              </a:rPr>
              <a:t> </a:t>
            </a:r>
            <a:endParaRPr sz="2000">
              <a:solidFill>
                <a:schemeClr val="dk1"/>
              </a:solidFill>
              <a:latin typeface="Comic Sans MS"/>
              <a:ea typeface="Comic Sans MS"/>
              <a:cs typeface="Comic Sans MS"/>
              <a:sym typeface="Comic Sans MS"/>
            </a:endParaRPr>
          </a:p>
        </p:txBody>
      </p:sp>
      <p:sp>
        <p:nvSpPr>
          <p:cNvPr id="107" name="Google Shape;107;p19"/>
          <p:cNvSpPr txBox="1"/>
          <p:nvPr/>
        </p:nvSpPr>
        <p:spPr>
          <a:xfrm>
            <a:off x="126900" y="2102675"/>
            <a:ext cx="9615600" cy="60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u="sng" dirty="0">
                <a:solidFill>
                  <a:schemeClr val="hlink"/>
                </a:solidFill>
                <a:hlinkClick r:id="rId3"/>
              </a:rPr>
              <a:t>https://whiterosemaths.com/homelearning/year-2/</a:t>
            </a:r>
            <a:endParaRPr sz="2000" dirty="0"/>
          </a:p>
        </p:txBody>
      </p:sp>
      <p:pic>
        <p:nvPicPr>
          <p:cNvPr id="108" name="Google Shape;108;p19"/>
          <p:cNvPicPr preferRelativeResize="0"/>
          <p:nvPr/>
        </p:nvPicPr>
        <p:blipFill>
          <a:blip r:embed="rId4">
            <a:alphaModFix/>
          </a:blip>
          <a:stretch>
            <a:fillRect/>
          </a:stretch>
        </p:blipFill>
        <p:spPr>
          <a:xfrm>
            <a:off x="8064872" y="115347"/>
            <a:ext cx="905300" cy="905300"/>
          </a:xfrm>
          <a:prstGeom prst="rect">
            <a:avLst/>
          </a:prstGeom>
          <a:noFill/>
          <a:ln>
            <a:noFill/>
          </a:ln>
        </p:spPr>
      </p:pic>
      <p:sp>
        <p:nvSpPr>
          <p:cNvPr id="109" name="Google Shape;109;p19"/>
          <p:cNvSpPr txBox="1"/>
          <p:nvPr/>
        </p:nvSpPr>
        <p:spPr>
          <a:xfrm>
            <a:off x="204350" y="2779875"/>
            <a:ext cx="4670700" cy="3000000"/>
          </a:xfrm>
          <a:prstGeom prst="rect">
            <a:avLst/>
          </a:prstGeom>
          <a:noFill/>
          <a:ln>
            <a:noFill/>
          </a:ln>
        </p:spPr>
        <p:txBody>
          <a:bodyPr spcFirstLastPara="1" wrap="square" lIns="91425" tIns="91425" rIns="91425" bIns="91425" anchor="t" anchorCtr="0">
            <a:noAutofit/>
          </a:bodyPr>
          <a:lstStyle/>
          <a:p>
            <a:pPr marL="0" lvl="0" indent="0" algn="just" rtl="0">
              <a:lnSpc>
                <a:spcPct val="107000"/>
              </a:lnSpc>
              <a:spcBef>
                <a:spcPts val="0"/>
              </a:spcBef>
              <a:spcAft>
                <a:spcPts val="800"/>
              </a:spcAft>
              <a:buNone/>
            </a:pPr>
            <a:r>
              <a:rPr lang="en" sz="1800">
                <a:solidFill>
                  <a:schemeClr val="dk1"/>
                </a:solidFill>
                <a:latin typeface="Comic Sans MS"/>
                <a:ea typeface="Comic Sans MS"/>
                <a:cs typeface="Comic Sans MS"/>
                <a:sym typeface="Comic Sans MS"/>
              </a:rPr>
              <a:t>Every lesson comes with a short video for you to watch and discuss with your child. After each video there is an activity for your child to complete. You may want to print this off or work from the screen and write your answers on a separate piece of paper. </a:t>
            </a:r>
            <a:endParaRPr/>
          </a:p>
        </p:txBody>
      </p:sp>
      <p:pic>
        <p:nvPicPr>
          <p:cNvPr id="110" name="Google Shape;110;p19"/>
          <p:cNvPicPr preferRelativeResize="0"/>
          <p:nvPr/>
        </p:nvPicPr>
        <p:blipFill rotWithShape="1">
          <a:blip r:embed="rId5">
            <a:alphaModFix/>
          </a:blip>
          <a:srcRect l="8467" t="23396" r="29993" b="27232"/>
          <a:stretch/>
        </p:blipFill>
        <p:spPr>
          <a:xfrm>
            <a:off x="5221750" y="2935175"/>
            <a:ext cx="3632225" cy="16383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pic>
        <p:nvPicPr>
          <p:cNvPr id="115" name="Google Shape;115;p20"/>
          <p:cNvPicPr preferRelativeResize="0"/>
          <p:nvPr/>
        </p:nvPicPr>
        <p:blipFill rotWithShape="1">
          <a:blip r:embed="rId3">
            <a:alphaModFix/>
          </a:blip>
          <a:srcRect l="8807" t="29233" r="31562" b="22701"/>
          <a:stretch/>
        </p:blipFill>
        <p:spPr>
          <a:xfrm>
            <a:off x="4361775" y="2575687"/>
            <a:ext cx="4118924" cy="1866701"/>
          </a:xfrm>
          <a:prstGeom prst="rect">
            <a:avLst/>
          </a:prstGeom>
          <a:noFill/>
          <a:ln>
            <a:noFill/>
          </a:ln>
        </p:spPr>
      </p:pic>
      <p:sp>
        <p:nvSpPr>
          <p:cNvPr id="116" name="Google Shape;116;p20"/>
          <p:cNvSpPr txBox="1"/>
          <p:nvPr/>
        </p:nvSpPr>
        <p:spPr>
          <a:xfrm>
            <a:off x="174725" y="1235525"/>
            <a:ext cx="4001700" cy="37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t>2. Click on </a:t>
            </a:r>
            <a:r>
              <a:rPr lang="en" sz="1800" b="1"/>
              <a:t>‘Summer Term - Week 2’</a:t>
            </a:r>
            <a:r>
              <a:rPr lang="en" sz="1800"/>
              <a:t> and scroll down to </a:t>
            </a:r>
            <a:r>
              <a:rPr lang="en" sz="1800" b="1"/>
              <a:t>Lesson 1 - Compare lengths</a:t>
            </a:r>
            <a:r>
              <a:rPr lang="en" sz="1800"/>
              <a:t>. This will be the lesson children will complete today. </a:t>
            </a:r>
            <a:endParaRPr sz="1800"/>
          </a:p>
          <a:p>
            <a:pPr marL="0" lvl="0" indent="0" algn="l" rtl="0">
              <a:spcBef>
                <a:spcPts val="0"/>
              </a:spcBef>
              <a:spcAft>
                <a:spcPts val="0"/>
              </a:spcAft>
              <a:buNone/>
            </a:pPr>
            <a:endParaRPr sz="18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800">
              <a:solidFill>
                <a:schemeClr val="dk1"/>
              </a:solidFill>
              <a:latin typeface="Comic Sans MS"/>
              <a:ea typeface="Comic Sans MS"/>
              <a:cs typeface="Comic Sans MS"/>
              <a:sym typeface="Comic Sans MS"/>
            </a:endParaRPr>
          </a:p>
        </p:txBody>
      </p:sp>
      <p:pic>
        <p:nvPicPr>
          <p:cNvPr id="117" name="Google Shape;117;p20"/>
          <p:cNvPicPr preferRelativeResize="0"/>
          <p:nvPr/>
        </p:nvPicPr>
        <p:blipFill rotWithShape="1">
          <a:blip r:embed="rId4">
            <a:alphaModFix/>
          </a:blip>
          <a:srcRect l="7904" t="40908" r="30049" b="49644"/>
          <a:stretch/>
        </p:blipFill>
        <p:spPr>
          <a:xfrm>
            <a:off x="4752575" y="1404200"/>
            <a:ext cx="4391424" cy="375900"/>
          </a:xfrm>
          <a:prstGeom prst="rect">
            <a:avLst/>
          </a:prstGeom>
          <a:noFill/>
          <a:ln>
            <a:noFill/>
          </a:ln>
        </p:spPr>
      </p:pic>
      <p:sp>
        <p:nvSpPr>
          <p:cNvPr id="118" name="Google Shape;118;p20"/>
          <p:cNvSpPr txBox="1"/>
          <p:nvPr/>
        </p:nvSpPr>
        <p:spPr>
          <a:xfrm>
            <a:off x="80550" y="268475"/>
            <a:ext cx="6956400" cy="8940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chemeClr val="dk1"/>
              </a:buClr>
              <a:buSzPts val="1800"/>
              <a:buAutoNum type="arabicPeriod"/>
            </a:pPr>
            <a:r>
              <a:rPr lang="en" sz="1800">
                <a:solidFill>
                  <a:schemeClr val="dk1"/>
                </a:solidFill>
              </a:rPr>
              <a:t>Load the white rose website</a:t>
            </a:r>
            <a:endParaRPr sz="1800">
              <a:solidFill>
                <a:schemeClr val="dk1"/>
              </a:solidFill>
            </a:endParaRPr>
          </a:p>
          <a:p>
            <a:pPr marL="0" lvl="0" indent="0" algn="l" rtl="0">
              <a:spcBef>
                <a:spcPts val="0"/>
              </a:spcBef>
              <a:spcAft>
                <a:spcPts val="0"/>
              </a:spcAft>
              <a:buNone/>
            </a:pPr>
            <a:r>
              <a:rPr lang="en" sz="1800" u="sng">
                <a:solidFill>
                  <a:schemeClr val="accent5"/>
                </a:solidFill>
                <a:hlinkClick r:id="rId5"/>
              </a:rPr>
              <a:t>https://whiterosemaths.com/homelearning/year-2/</a:t>
            </a:r>
            <a:endParaRPr/>
          </a:p>
        </p:txBody>
      </p:sp>
      <p:cxnSp>
        <p:nvCxnSpPr>
          <p:cNvPr id="119" name="Google Shape;119;p20"/>
          <p:cNvCxnSpPr/>
          <p:nvPr/>
        </p:nvCxnSpPr>
        <p:spPr>
          <a:xfrm rot="10800000" flipH="1">
            <a:off x="3317075" y="4103475"/>
            <a:ext cx="1101300" cy="470100"/>
          </a:xfrm>
          <a:prstGeom prst="straightConnector1">
            <a:avLst/>
          </a:prstGeom>
          <a:noFill/>
          <a:ln w="38100" cap="flat" cmpd="sng">
            <a:solidFill>
              <a:srgbClr val="0000FF"/>
            </a:solidFill>
            <a:prstDash val="solid"/>
            <a:round/>
            <a:headEnd type="none" w="med" len="med"/>
            <a:tailEnd type="triangle" w="med" len="med"/>
          </a:ln>
        </p:spPr>
      </p:cxnSp>
      <p:sp>
        <p:nvSpPr>
          <p:cNvPr id="120" name="Google Shape;120;p20"/>
          <p:cNvSpPr txBox="1"/>
          <p:nvPr/>
        </p:nvSpPr>
        <p:spPr>
          <a:xfrm>
            <a:off x="1812875" y="4197575"/>
            <a:ext cx="1504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Video</a:t>
            </a:r>
            <a:endParaRPr sz="3000"/>
          </a:p>
        </p:txBody>
      </p:sp>
      <p:sp>
        <p:nvSpPr>
          <p:cNvPr id="121" name="Google Shape;121;p20"/>
          <p:cNvSpPr txBox="1"/>
          <p:nvPr/>
        </p:nvSpPr>
        <p:spPr>
          <a:xfrm>
            <a:off x="6890650" y="1826788"/>
            <a:ext cx="1504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Activity </a:t>
            </a:r>
            <a:endParaRPr sz="3000"/>
          </a:p>
        </p:txBody>
      </p:sp>
      <p:sp>
        <p:nvSpPr>
          <p:cNvPr id="122" name="Google Shape;122;p20"/>
          <p:cNvSpPr txBox="1"/>
          <p:nvPr/>
        </p:nvSpPr>
        <p:spPr>
          <a:xfrm>
            <a:off x="6542700" y="4573575"/>
            <a:ext cx="19380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Answers </a:t>
            </a:r>
            <a:endParaRPr sz="3000"/>
          </a:p>
        </p:txBody>
      </p:sp>
      <p:cxnSp>
        <p:nvCxnSpPr>
          <p:cNvPr id="123" name="Google Shape;123;p20"/>
          <p:cNvCxnSpPr/>
          <p:nvPr/>
        </p:nvCxnSpPr>
        <p:spPr>
          <a:xfrm>
            <a:off x="7641400" y="2478575"/>
            <a:ext cx="2700" cy="463200"/>
          </a:xfrm>
          <a:prstGeom prst="straightConnector1">
            <a:avLst/>
          </a:prstGeom>
          <a:noFill/>
          <a:ln w="38100" cap="flat" cmpd="sng">
            <a:solidFill>
              <a:srgbClr val="0000FF"/>
            </a:solidFill>
            <a:prstDash val="solid"/>
            <a:round/>
            <a:headEnd type="none" w="med" len="med"/>
            <a:tailEnd type="triangle" w="med" len="med"/>
          </a:ln>
        </p:spPr>
      </p:cxnSp>
      <p:cxnSp>
        <p:nvCxnSpPr>
          <p:cNvPr id="124" name="Google Shape;124;p20"/>
          <p:cNvCxnSpPr>
            <a:stCxn id="122" idx="0"/>
          </p:cNvCxnSpPr>
          <p:nvPr/>
        </p:nvCxnSpPr>
        <p:spPr>
          <a:xfrm rot="10800000">
            <a:off x="7341900" y="3870975"/>
            <a:ext cx="169800" cy="702600"/>
          </a:xfrm>
          <a:prstGeom prst="straightConnector1">
            <a:avLst/>
          </a:prstGeom>
          <a:noFill/>
          <a:ln w="38100" cap="flat" cmpd="sng">
            <a:solidFill>
              <a:srgbClr val="0000FF"/>
            </a:solidFill>
            <a:prstDash val="solid"/>
            <a:round/>
            <a:headEnd type="none" w="med" len="med"/>
            <a:tailEnd type="triangle" w="med" len="med"/>
          </a:ln>
        </p:spPr>
      </p:cxnSp>
      <p:pic>
        <p:nvPicPr>
          <p:cNvPr id="125" name="Google Shape;125;p20"/>
          <p:cNvPicPr preferRelativeResize="0"/>
          <p:nvPr/>
        </p:nvPicPr>
        <p:blipFill>
          <a:blip r:embed="rId6">
            <a:alphaModFix/>
          </a:blip>
          <a:stretch>
            <a:fillRect/>
          </a:stretch>
        </p:blipFill>
        <p:spPr>
          <a:xfrm>
            <a:off x="8064872" y="115347"/>
            <a:ext cx="905300" cy="905300"/>
          </a:xfrm>
          <a:prstGeom prst="rect">
            <a:avLst/>
          </a:prstGeom>
          <a:noFill/>
          <a:ln>
            <a:noFill/>
          </a:ln>
        </p:spPr>
      </p:pic>
      <p:sp>
        <p:nvSpPr>
          <p:cNvPr id="126" name="Google Shape;126;p20"/>
          <p:cNvSpPr txBox="1"/>
          <p:nvPr/>
        </p:nvSpPr>
        <p:spPr>
          <a:xfrm>
            <a:off x="6728175" y="0"/>
            <a:ext cx="1277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4.5.20</a:t>
            </a:r>
            <a:endParaRPr/>
          </a:p>
          <a:p>
            <a:pPr marL="0" lvl="0" indent="0" algn="l" rtl="0">
              <a:spcBef>
                <a:spcPts val="0"/>
              </a:spcBef>
              <a:spcAft>
                <a:spcPts val="0"/>
              </a:spcAft>
              <a:buNone/>
            </a:pPr>
            <a:r>
              <a:rPr lang="en"/>
              <a:t>Session 1</a:t>
            </a:r>
            <a:endParaRPr/>
          </a:p>
        </p:txBody>
      </p:sp>
      <p:sp>
        <p:nvSpPr>
          <p:cNvPr id="127" name="Google Shape;127;p20"/>
          <p:cNvSpPr txBox="1"/>
          <p:nvPr/>
        </p:nvSpPr>
        <p:spPr>
          <a:xfrm>
            <a:off x="174725" y="2722275"/>
            <a:ext cx="3518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latin typeface="Comic Sans MS"/>
                <a:ea typeface="Comic Sans MS"/>
                <a:cs typeface="Comic Sans MS"/>
                <a:sym typeface="Comic Sans MS"/>
              </a:rPr>
              <a:t>3. Watch the video and complete the activity. You can then check your answers.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1"/>
          <p:cNvSpPr txBox="1"/>
          <p:nvPr/>
        </p:nvSpPr>
        <p:spPr>
          <a:xfrm>
            <a:off x="0" y="0"/>
            <a:ext cx="19743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Recap on symbols</a:t>
            </a:r>
            <a:endParaRPr u="sng"/>
          </a:p>
        </p:txBody>
      </p:sp>
      <p:sp>
        <p:nvSpPr>
          <p:cNvPr id="133" name="Google Shape;133;p21"/>
          <p:cNvSpPr/>
          <p:nvPr/>
        </p:nvSpPr>
        <p:spPr>
          <a:xfrm>
            <a:off x="1516627" y="2740875"/>
            <a:ext cx="842575" cy="952225"/>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&lt;</a:t>
            </a:r>
          </a:p>
        </p:txBody>
      </p:sp>
      <p:sp>
        <p:nvSpPr>
          <p:cNvPr id="134" name="Google Shape;134;p21"/>
          <p:cNvSpPr/>
          <p:nvPr/>
        </p:nvSpPr>
        <p:spPr>
          <a:xfrm>
            <a:off x="6499438" y="2700663"/>
            <a:ext cx="925875" cy="103265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&gt;</a:t>
            </a:r>
          </a:p>
        </p:txBody>
      </p:sp>
      <p:sp>
        <p:nvSpPr>
          <p:cNvPr id="135" name="Google Shape;135;p21"/>
          <p:cNvSpPr/>
          <p:nvPr/>
        </p:nvSpPr>
        <p:spPr>
          <a:xfrm>
            <a:off x="3798223" y="845925"/>
            <a:ext cx="1238675" cy="68345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a:t>
            </a:r>
          </a:p>
        </p:txBody>
      </p:sp>
      <p:sp>
        <p:nvSpPr>
          <p:cNvPr id="136" name="Google Shape;136;p21"/>
          <p:cNvSpPr txBox="1"/>
          <p:nvPr/>
        </p:nvSpPr>
        <p:spPr>
          <a:xfrm>
            <a:off x="2739625" y="577525"/>
            <a:ext cx="617700" cy="846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6000"/>
              <a:t>3</a:t>
            </a:r>
            <a:endParaRPr sz="6000"/>
          </a:p>
        </p:txBody>
      </p:sp>
      <p:pic>
        <p:nvPicPr>
          <p:cNvPr id="137" name="Google Shape;137;p21"/>
          <p:cNvPicPr preferRelativeResize="0"/>
          <p:nvPr/>
        </p:nvPicPr>
        <p:blipFill rotWithShape="1">
          <a:blip r:embed="rId3">
            <a:alphaModFix/>
          </a:blip>
          <a:srcRect l="4961" b="16464"/>
          <a:stretch/>
        </p:blipFill>
        <p:spPr>
          <a:xfrm>
            <a:off x="5477775" y="473100"/>
            <a:ext cx="2969200" cy="1217400"/>
          </a:xfrm>
          <a:prstGeom prst="rect">
            <a:avLst/>
          </a:prstGeom>
          <a:noFill/>
          <a:ln>
            <a:noFill/>
          </a:ln>
        </p:spPr>
      </p:pic>
      <p:sp>
        <p:nvSpPr>
          <p:cNvPr id="138" name="Google Shape;138;p21"/>
          <p:cNvSpPr txBox="1"/>
          <p:nvPr/>
        </p:nvSpPr>
        <p:spPr>
          <a:xfrm>
            <a:off x="3706550" y="147725"/>
            <a:ext cx="1463100" cy="68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equals</a:t>
            </a:r>
            <a:endParaRPr sz="3000"/>
          </a:p>
        </p:txBody>
      </p:sp>
      <p:sp>
        <p:nvSpPr>
          <p:cNvPr id="139" name="Google Shape;139;p21"/>
          <p:cNvSpPr txBox="1"/>
          <p:nvPr/>
        </p:nvSpPr>
        <p:spPr>
          <a:xfrm>
            <a:off x="5598625" y="4028850"/>
            <a:ext cx="29691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greater than or</a:t>
            </a:r>
            <a:endParaRPr sz="2500"/>
          </a:p>
          <a:p>
            <a:pPr marL="0" lvl="0" indent="0" algn="ctr" rtl="0">
              <a:spcBef>
                <a:spcPts val="0"/>
              </a:spcBef>
              <a:spcAft>
                <a:spcPts val="0"/>
              </a:spcAft>
              <a:buNone/>
            </a:pPr>
            <a:r>
              <a:rPr lang="en" sz="2500"/>
              <a:t>More than  </a:t>
            </a:r>
            <a:endParaRPr sz="2500"/>
          </a:p>
        </p:txBody>
      </p:sp>
      <p:sp>
        <p:nvSpPr>
          <p:cNvPr id="140" name="Google Shape;140;p21"/>
          <p:cNvSpPr txBox="1"/>
          <p:nvPr/>
        </p:nvSpPr>
        <p:spPr>
          <a:xfrm>
            <a:off x="737450" y="4028850"/>
            <a:ext cx="2969100" cy="604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a:t>fewer than or</a:t>
            </a:r>
            <a:endParaRPr sz="2500"/>
          </a:p>
          <a:p>
            <a:pPr marL="0" lvl="0" indent="0" algn="ctr" rtl="0">
              <a:spcBef>
                <a:spcPts val="0"/>
              </a:spcBef>
              <a:spcAft>
                <a:spcPts val="0"/>
              </a:spcAft>
              <a:buNone/>
            </a:pPr>
            <a:r>
              <a:rPr lang="en" sz="2500"/>
              <a:t>less than  </a:t>
            </a:r>
            <a:endParaRPr sz="2500"/>
          </a:p>
        </p:txBody>
      </p:sp>
      <p:pic>
        <p:nvPicPr>
          <p:cNvPr id="141" name="Google Shape;141;p21"/>
          <p:cNvPicPr preferRelativeResize="0"/>
          <p:nvPr/>
        </p:nvPicPr>
        <p:blipFill>
          <a:blip r:embed="rId4">
            <a:alphaModFix/>
          </a:blip>
          <a:stretch>
            <a:fillRect/>
          </a:stretch>
        </p:blipFill>
        <p:spPr>
          <a:xfrm>
            <a:off x="2515176" y="2608287"/>
            <a:ext cx="2164267" cy="1217400"/>
          </a:xfrm>
          <a:prstGeom prst="rect">
            <a:avLst/>
          </a:prstGeom>
          <a:noFill/>
          <a:ln>
            <a:noFill/>
          </a:ln>
        </p:spPr>
      </p:pic>
      <p:pic>
        <p:nvPicPr>
          <p:cNvPr id="142" name="Google Shape;142;p21"/>
          <p:cNvPicPr preferRelativeResize="0"/>
          <p:nvPr/>
        </p:nvPicPr>
        <p:blipFill rotWithShape="1">
          <a:blip r:embed="rId4">
            <a:alphaModFix/>
          </a:blip>
          <a:srcRect l="3324" t="50369" r="51997" b="5138"/>
          <a:stretch/>
        </p:blipFill>
        <p:spPr>
          <a:xfrm>
            <a:off x="0" y="2905945"/>
            <a:ext cx="1405181" cy="787150"/>
          </a:xfrm>
          <a:prstGeom prst="rect">
            <a:avLst/>
          </a:prstGeom>
          <a:noFill/>
          <a:ln>
            <a:noFill/>
          </a:ln>
        </p:spPr>
      </p:pic>
      <p:sp>
        <p:nvSpPr>
          <p:cNvPr id="143" name="Google Shape;143;p21"/>
          <p:cNvSpPr txBox="1"/>
          <p:nvPr/>
        </p:nvSpPr>
        <p:spPr>
          <a:xfrm>
            <a:off x="5413150" y="2821559"/>
            <a:ext cx="1238700" cy="68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a:t>8cm</a:t>
            </a:r>
            <a:endParaRPr sz="3500"/>
          </a:p>
        </p:txBody>
      </p:sp>
      <p:sp>
        <p:nvSpPr>
          <p:cNvPr id="144" name="Google Shape;144;p21"/>
          <p:cNvSpPr txBox="1"/>
          <p:nvPr/>
        </p:nvSpPr>
        <p:spPr>
          <a:xfrm>
            <a:off x="7622950" y="2821559"/>
            <a:ext cx="1238700" cy="68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500"/>
              <a:t>4cm</a:t>
            </a:r>
            <a:endParaRPr sz="35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2"/>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5.5.20</a:t>
            </a:r>
            <a:endParaRPr sz="3000">
              <a:latin typeface="Poppins"/>
              <a:ea typeface="Poppins"/>
              <a:cs typeface="Poppins"/>
              <a:sym typeface="Poppins"/>
            </a:endParaRPr>
          </a:p>
        </p:txBody>
      </p:sp>
      <p:sp>
        <p:nvSpPr>
          <p:cNvPr id="150" name="Google Shape;150;p22"/>
          <p:cNvSpPr txBox="1"/>
          <p:nvPr/>
        </p:nvSpPr>
        <p:spPr>
          <a:xfrm>
            <a:off x="188025" y="537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30- 4 = </a:t>
            </a:r>
            <a:endParaRPr sz="2400">
              <a:solidFill>
                <a:schemeClr val="dk1"/>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31 - 6 = </a:t>
            </a:r>
            <a:endParaRPr sz="2400">
              <a:solidFill>
                <a:schemeClr val="dk1"/>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24 - 7 = </a:t>
            </a:r>
            <a:endParaRPr sz="2400">
              <a:solidFill>
                <a:schemeClr val="dk1"/>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100 - 5 = </a:t>
            </a:r>
            <a:endParaRPr sz="2400">
              <a:solidFill>
                <a:schemeClr val="dk1"/>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36 + 7 =  </a:t>
            </a:r>
            <a:endParaRPr sz="2400">
              <a:solidFill>
                <a:schemeClr val="dk1"/>
              </a:solidFill>
              <a:latin typeface="Poppins"/>
              <a:ea typeface="Poppins"/>
              <a:cs typeface="Poppins"/>
              <a:sym typeface="Poppins"/>
            </a:endParaRPr>
          </a:p>
          <a:p>
            <a:pPr marL="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48 + 4 = </a:t>
            </a:r>
            <a:endParaRPr sz="2400">
              <a:solidFill>
                <a:schemeClr val="dk1"/>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57 + 5 =</a:t>
            </a:r>
            <a:endParaRPr sz="2400">
              <a:solidFill>
                <a:schemeClr val="dk1"/>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SzPts val="2400"/>
              <a:buAutoNum type="arabicPeriod"/>
            </a:pPr>
            <a:r>
              <a:rPr lang="en" sz="2400">
                <a:solidFill>
                  <a:schemeClr val="dk1"/>
                </a:solidFill>
                <a:latin typeface="Poppins"/>
                <a:ea typeface="Poppins"/>
                <a:cs typeface="Poppins"/>
                <a:sym typeface="Poppins"/>
              </a:rPr>
              <a:t>36 + </a:t>
            </a:r>
            <a:r>
              <a:rPr lang="en" sz="2400">
                <a:solidFill>
                  <a:schemeClr val="dk1"/>
                </a:solidFill>
              </a:rPr>
              <a:t>8</a:t>
            </a:r>
            <a:r>
              <a:rPr lang="en" sz="2400">
                <a:solidFill>
                  <a:schemeClr val="dk1"/>
                </a:solidFill>
                <a:latin typeface="Poppins"/>
                <a:ea typeface="Poppins"/>
                <a:cs typeface="Poppins"/>
                <a:sym typeface="Poppins"/>
              </a:rPr>
              <a:t> =  </a:t>
            </a:r>
            <a:r>
              <a:rPr lang="en" sz="2400"/>
              <a:t> </a:t>
            </a:r>
            <a:endParaRPr sz="2400"/>
          </a:p>
        </p:txBody>
      </p:sp>
      <p:sp>
        <p:nvSpPr>
          <p:cNvPr id="151" name="Google Shape;151;p22"/>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52" name="Google Shape;152;p22"/>
          <p:cNvPicPr preferRelativeResize="0"/>
          <p:nvPr/>
        </p:nvPicPr>
        <p:blipFill rotWithShape="1">
          <a:blip r:embed="rId3">
            <a:alphaModFix/>
          </a:blip>
          <a:srcRect l="11785" t="20515" r="63758" b="47329"/>
          <a:stretch/>
        </p:blipFill>
        <p:spPr>
          <a:xfrm>
            <a:off x="3806525" y="2471625"/>
            <a:ext cx="3451500" cy="2551565"/>
          </a:xfrm>
          <a:prstGeom prst="rect">
            <a:avLst/>
          </a:prstGeom>
          <a:noFill/>
          <a:ln>
            <a:noFill/>
          </a:ln>
        </p:spPr>
      </p:pic>
      <p:sp>
        <p:nvSpPr>
          <p:cNvPr id="153" name="Google Shape;153;p22"/>
          <p:cNvSpPr txBox="1"/>
          <p:nvPr/>
        </p:nvSpPr>
        <p:spPr>
          <a:xfrm>
            <a:off x="4337725" y="598450"/>
            <a:ext cx="2793300" cy="40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Challenges</a:t>
            </a:r>
            <a:endParaRPr u="sng"/>
          </a:p>
        </p:txBody>
      </p:sp>
      <p:pic>
        <p:nvPicPr>
          <p:cNvPr id="154" name="Google Shape;154;p22"/>
          <p:cNvPicPr preferRelativeResize="0"/>
          <p:nvPr/>
        </p:nvPicPr>
        <p:blipFill rotWithShape="1">
          <a:blip r:embed="rId4">
            <a:alphaModFix/>
          </a:blip>
          <a:srcRect l="39474" t="31087" r="25975" b="35874"/>
          <a:stretch/>
        </p:blipFill>
        <p:spPr>
          <a:xfrm>
            <a:off x="5653825" y="755875"/>
            <a:ext cx="3109846" cy="16717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3"/>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a:solidFill>
                  <a:srgbClr val="FF0000"/>
                </a:solidFill>
                <a:latin typeface="Poppins"/>
                <a:ea typeface="Poppins"/>
                <a:cs typeface="Poppins"/>
                <a:sym typeface="Poppins"/>
              </a:rPr>
              <a:t>Answers</a:t>
            </a:r>
            <a:r>
              <a:rPr lang="en" sz="3000">
                <a:latin typeface="Poppins"/>
                <a:ea typeface="Poppins"/>
                <a:cs typeface="Poppins"/>
                <a:sym typeface="Poppins"/>
              </a:rPr>
              <a:t>                        5.5.20</a:t>
            </a:r>
            <a:endParaRPr sz="3000">
              <a:latin typeface="Poppins"/>
              <a:ea typeface="Poppins"/>
              <a:cs typeface="Poppins"/>
              <a:sym typeface="Poppins"/>
            </a:endParaRPr>
          </a:p>
        </p:txBody>
      </p:sp>
      <p:sp>
        <p:nvSpPr>
          <p:cNvPr id="160" name="Google Shape;160;p23"/>
          <p:cNvSpPr txBox="1"/>
          <p:nvPr/>
        </p:nvSpPr>
        <p:spPr>
          <a:xfrm>
            <a:off x="188025" y="537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30- 4 = </a:t>
            </a:r>
            <a:r>
              <a:rPr lang="en" sz="2400">
                <a:solidFill>
                  <a:srgbClr val="FF0000"/>
                </a:solidFill>
                <a:latin typeface="Poppins"/>
                <a:ea typeface="Poppins"/>
                <a:cs typeface="Poppins"/>
                <a:sym typeface="Poppins"/>
              </a:rPr>
              <a:t>26 </a:t>
            </a:r>
            <a:endParaRPr sz="2400">
              <a:solidFill>
                <a:srgbClr val="FF0000"/>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31 - 6 = </a:t>
            </a:r>
            <a:r>
              <a:rPr lang="en" sz="2400">
                <a:solidFill>
                  <a:srgbClr val="FF0000"/>
                </a:solidFill>
                <a:latin typeface="Poppins"/>
                <a:ea typeface="Poppins"/>
                <a:cs typeface="Poppins"/>
                <a:sym typeface="Poppins"/>
              </a:rPr>
              <a:t>25</a:t>
            </a:r>
            <a:endParaRPr sz="2400">
              <a:solidFill>
                <a:srgbClr val="FF0000"/>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24 - 7 = </a:t>
            </a:r>
            <a:r>
              <a:rPr lang="en" sz="2400">
                <a:solidFill>
                  <a:srgbClr val="FF0000"/>
                </a:solidFill>
                <a:latin typeface="Poppins"/>
                <a:ea typeface="Poppins"/>
                <a:cs typeface="Poppins"/>
                <a:sym typeface="Poppins"/>
              </a:rPr>
              <a:t>17</a:t>
            </a:r>
            <a:endParaRPr sz="2400">
              <a:solidFill>
                <a:srgbClr val="FF0000"/>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100 - 5 = </a:t>
            </a:r>
            <a:r>
              <a:rPr lang="en" sz="2400">
                <a:solidFill>
                  <a:srgbClr val="FF0000"/>
                </a:solidFill>
                <a:latin typeface="Poppins"/>
                <a:ea typeface="Poppins"/>
                <a:cs typeface="Poppins"/>
                <a:sym typeface="Poppins"/>
              </a:rPr>
              <a:t>95</a:t>
            </a:r>
            <a:endParaRPr sz="2400">
              <a:solidFill>
                <a:srgbClr val="FF0000"/>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36 + 7 = </a:t>
            </a:r>
            <a:r>
              <a:rPr lang="en" sz="2400">
                <a:solidFill>
                  <a:srgbClr val="FF0000"/>
                </a:solidFill>
                <a:latin typeface="Poppins"/>
                <a:ea typeface="Poppins"/>
                <a:cs typeface="Poppins"/>
                <a:sym typeface="Poppins"/>
              </a:rPr>
              <a:t>43 </a:t>
            </a:r>
            <a:endParaRPr sz="2400">
              <a:solidFill>
                <a:srgbClr val="FF0000"/>
              </a:solidFill>
              <a:latin typeface="Poppins"/>
              <a:ea typeface="Poppins"/>
              <a:cs typeface="Poppins"/>
              <a:sym typeface="Poppins"/>
            </a:endParaRPr>
          </a:p>
          <a:p>
            <a:pPr marL="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48 + 4 = </a:t>
            </a:r>
            <a:r>
              <a:rPr lang="en" sz="2400">
                <a:solidFill>
                  <a:srgbClr val="FF0000"/>
                </a:solidFill>
                <a:latin typeface="Poppins"/>
                <a:ea typeface="Poppins"/>
                <a:cs typeface="Poppins"/>
                <a:sym typeface="Poppins"/>
              </a:rPr>
              <a:t>52</a:t>
            </a:r>
            <a:endParaRPr sz="2400">
              <a:solidFill>
                <a:srgbClr val="FF0000"/>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a:solidFill>
                  <a:schemeClr val="dk1"/>
                </a:solidFill>
                <a:latin typeface="Poppins"/>
                <a:ea typeface="Poppins"/>
                <a:cs typeface="Poppins"/>
                <a:sym typeface="Poppins"/>
              </a:rPr>
              <a:t>57 + 5 = </a:t>
            </a:r>
            <a:r>
              <a:rPr lang="en" sz="2400">
                <a:solidFill>
                  <a:srgbClr val="FF0000"/>
                </a:solidFill>
                <a:latin typeface="Poppins"/>
                <a:ea typeface="Poppins"/>
                <a:cs typeface="Poppins"/>
                <a:sym typeface="Poppins"/>
              </a:rPr>
              <a:t>62</a:t>
            </a:r>
            <a:endParaRPr sz="2400">
              <a:solidFill>
                <a:srgbClr val="FF0000"/>
              </a:solidFill>
              <a:latin typeface="Poppins"/>
              <a:ea typeface="Poppins"/>
              <a:cs typeface="Poppins"/>
              <a:sym typeface="Poppins"/>
            </a:endParaRPr>
          </a:p>
          <a:p>
            <a:pPr marL="457200" lvl="0" indent="0" algn="l" rtl="0">
              <a:spcBef>
                <a:spcPts val="0"/>
              </a:spcBef>
              <a:spcAft>
                <a:spcPts val="0"/>
              </a:spcAft>
              <a:buNone/>
            </a:pPr>
            <a:endParaRPr>
              <a:solidFill>
                <a:schemeClr val="dk1"/>
              </a:solidFill>
              <a:latin typeface="Poppins"/>
              <a:ea typeface="Poppins"/>
              <a:cs typeface="Poppins"/>
              <a:sym typeface="Poppins"/>
            </a:endParaRPr>
          </a:p>
          <a:p>
            <a:pPr marL="457200" lvl="0" indent="-381000" algn="l" rtl="0">
              <a:spcBef>
                <a:spcPts val="0"/>
              </a:spcBef>
              <a:spcAft>
                <a:spcPts val="0"/>
              </a:spcAft>
              <a:buSzPts val="2400"/>
              <a:buAutoNum type="arabicPeriod"/>
            </a:pPr>
            <a:r>
              <a:rPr lang="en" sz="2400">
                <a:solidFill>
                  <a:schemeClr val="dk1"/>
                </a:solidFill>
                <a:latin typeface="Poppins"/>
                <a:ea typeface="Poppins"/>
                <a:cs typeface="Poppins"/>
                <a:sym typeface="Poppins"/>
              </a:rPr>
              <a:t>36 + </a:t>
            </a:r>
            <a:r>
              <a:rPr lang="en" sz="2400">
                <a:solidFill>
                  <a:schemeClr val="dk1"/>
                </a:solidFill>
              </a:rPr>
              <a:t>8</a:t>
            </a:r>
            <a:r>
              <a:rPr lang="en" sz="2400">
                <a:solidFill>
                  <a:schemeClr val="dk1"/>
                </a:solidFill>
                <a:latin typeface="Poppins"/>
                <a:ea typeface="Poppins"/>
                <a:cs typeface="Poppins"/>
                <a:sym typeface="Poppins"/>
              </a:rPr>
              <a:t> = </a:t>
            </a:r>
            <a:r>
              <a:rPr lang="en" sz="2400">
                <a:solidFill>
                  <a:srgbClr val="FF0000"/>
                </a:solidFill>
                <a:latin typeface="Poppins"/>
                <a:ea typeface="Poppins"/>
                <a:cs typeface="Poppins"/>
                <a:sym typeface="Poppins"/>
              </a:rPr>
              <a:t>44 </a:t>
            </a:r>
            <a:r>
              <a:rPr lang="en" sz="2400"/>
              <a:t> </a:t>
            </a:r>
            <a:endParaRPr sz="2400"/>
          </a:p>
        </p:txBody>
      </p:sp>
      <p:sp>
        <p:nvSpPr>
          <p:cNvPr id="161" name="Google Shape;161;p23"/>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23"/>
          <p:cNvSpPr txBox="1"/>
          <p:nvPr/>
        </p:nvSpPr>
        <p:spPr>
          <a:xfrm>
            <a:off x="4216850" y="1068500"/>
            <a:ext cx="2793300" cy="40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Challenges</a:t>
            </a:r>
            <a:endParaRPr sz="1800" u="sng"/>
          </a:p>
        </p:txBody>
      </p:sp>
      <p:pic>
        <p:nvPicPr>
          <p:cNvPr id="163" name="Google Shape;163;p23"/>
          <p:cNvPicPr preferRelativeResize="0"/>
          <p:nvPr/>
        </p:nvPicPr>
        <p:blipFill rotWithShape="1">
          <a:blip r:embed="rId3">
            <a:alphaModFix/>
          </a:blip>
          <a:srcRect l="39474" t="31087" r="25975" b="35874"/>
          <a:stretch/>
        </p:blipFill>
        <p:spPr>
          <a:xfrm>
            <a:off x="5653825" y="755875"/>
            <a:ext cx="3109846" cy="1671775"/>
          </a:xfrm>
          <a:prstGeom prst="rect">
            <a:avLst/>
          </a:prstGeom>
          <a:noFill/>
          <a:ln>
            <a:noFill/>
          </a:ln>
        </p:spPr>
      </p:pic>
      <p:sp>
        <p:nvSpPr>
          <p:cNvPr id="164" name="Google Shape;164;p23"/>
          <p:cNvSpPr txBox="1"/>
          <p:nvPr/>
        </p:nvSpPr>
        <p:spPr>
          <a:xfrm>
            <a:off x="7104200" y="1893550"/>
            <a:ext cx="523800" cy="4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FF0000"/>
                </a:solidFill>
              </a:rPr>
              <a:t>59</a:t>
            </a:r>
            <a:endParaRPr sz="1800">
              <a:solidFill>
                <a:srgbClr val="FF0000"/>
              </a:solidFill>
            </a:endParaRPr>
          </a:p>
        </p:txBody>
      </p:sp>
      <p:pic>
        <p:nvPicPr>
          <p:cNvPr id="165" name="Google Shape;165;p23"/>
          <p:cNvPicPr preferRelativeResize="0"/>
          <p:nvPr/>
        </p:nvPicPr>
        <p:blipFill rotWithShape="1">
          <a:blip r:embed="rId4">
            <a:alphaModFix/>
          </a:blip>
          <a:srcRect l="51361" t="30438" r="25299" b="41622"/>
          <a:stretch/>
        </p:blipFill>
        <p:spPr>
          <a:xfrm>
            <a:off x="3984251" y="2571750"/>
            <a:ext cx="3643750" cy="245234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4"/>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171" name="Google Shape;171;p24"/>
          <p:cNvSpPr/>
          <p:nvPr/>
        </p:nvSpPr>
        <p:spPr>
          <a:xfrm>
            <a:off x="2779087" y="1651775"/>
            <a:ext cx="3705507" cy="42836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Tuesday 5th May</a:t>
            </a:r>
          </a:p>
        </p:txBody>
      </p:sp>
      <p:pic>
        <p:nvPicPr>
          <p:cNvPr id="172" name="Google Shape;172;p24"/>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25"/>
          <p:cNvPicPr preferRelativeResize="0"/>
          <p:nvPr/>
        </p:nvPicPr>
        <p:blipFill rotWithShape="1">
          <a:blip r:embed="rId3">
            <a:alphaModFix/>
          </a:blip>
          <a:srcRect l="9256" t="22588" r="30676" b="31584"/>
          <a:stretch/>
        </p:blipFill>
        <p:spPr>
          <a:xfrm>
            <a:off x="4015425" y="2633800"/>
            <a:ext cx="4795626" cy="2057055"/>
          </a:xfrm>
          <a:prstGeom prst="rect">
            <a:avLst/>
          </a:prstGeom>
          <a:noFill/>
          <a:ln>
            <a:noFill/>
          </a:ln>
        </p:spPr>
      </p:pic>
      <p:sp>
        <p:nvSpPr>
          <p:cNvPr id="178" name="Google Shape;178;p25"/>
          <p:cNvSpPr txBox="1"/>
          <p:nvPr/>
        </p:nvSpPr>
        <p:spPr>
          <a:xfrm>
            <a:off x="174725" y="1235525"/>
            <a:ext cx="4001700" cy="37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t>2. Click on </a:t>
            </a:r>
            <a:r>
              <a:rPr lang="en" sz="1800" b="1"/>
              <a:t>‘Summer Term - Week 2’</a:t>
            </a:r>
            <a:r>
              <a:rPr lang="en" sz="1800"/>
              <a:t> and scroll down to </a:t>
            </a:r>
            <a:r>
              <a:rPr lang="en" sz="1800" b="1"/>
              <a:t>Lesson 2: order lengths.</a:t>
            </a:r>
            <a:r>
              <a:rPr lang="en" sz="1800"/>
              <a:t> This will be the lesson children will complete today. </a:t>
            </a:r>
            <a:endParaRPr sz="1800"/>
          </a:p>
          <a:p>
            <a:pPr marL="0" lvl="0" indent="0" algn="l" rtl="0">
              <a:spcBef>
                <a:spcPts val="0"/>
              </a:spcBef>
              <a:spcAft>
                <a:spcPts val="0"/>
              </a:spcAft>
              <a:buNone/>
            </a:pPr>
            <a:endParaRPr sz="18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800">
              <a:solidFill>
                <a:schemeClr val="dk1"/>
              </a:solidFill>
              <a:latin typeface="Comic Sans MS"/>
              <a:ea typeface="Comic Sans MS"/>
              <a:cs typeface="Comic Sans MS"/>
              <a:sym typeface="Comic Sans MS"/>
            </a:endParaRPr>
          </a:p>
        </p:txBody>
      </p:sp>
      <p:pic>
        <p:nvPicPr>
          <p:cNvPr id="179" name="Google Shape;179;p25"/>
          <p:cNvPicPr preferRelativeResize="0"/>
          <p:nvPr/>
        </p:nvPicPr>
        <p:blipFill rotWithShape="1">
          <a:blip r:embed="rId4">
            <a:alphaModFix/>
          </a:blip>
          <a:srcRect l="7904" t="40908" r="30049" b="49644"/>
          <a:stretch/>
        </p:blipFill>
        <p:spPr>
          <a:xfrm>
            <a:off x="4752575" y="1404200"/>
            <a:ext cx="4391424" cy="375900"/>
          </a:xfrm>
          <a:prstGeom prst="rect">
            <a:avLst/>
          </a:prstGeom>
          <a:noFill/>
          <a:ln>
            <a:noFill/>
          </a:ln>
        </p:spPr>
      </p:pic>
      <p:sp>
        <p:nvSpPr>
          <p:cNvPr id="180" name="Google Shape;180;p25"/>
          <p:cNvSpPr txBox="1"/>
          <p:nvPr/>
        </p:nvSpPr>
        <p:spPr>
          <a:xfrm>
            <a:off x="80550" y="268475"/>
            <a:ext cx="6956400" cy="8940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chemeClr val="dk1"/>
              </a:buClr>
              <a:buSzPts val="1800"/>
              <a:buAutoNum type="arabicPeriod"/>
            </a:pPr>
            <a:r>
              <a:rPr lang="en" sz="1800">
                <a:solidFill>
                  <a:schemeClr val="dk1"/>
                </a:solidFill>
              </a:rPr>
              <a:t>Load the white rose website</a:t>
            </a:r>
            <a:endParaRPr sz="1800">
              <a:solidFill>
                <a:schemeClr val="dk1"/>
              </a:solidFill>
            </a:endParaRPr>
          </a:p>
          <a:p>
            <a:pPr marL="0" lvl="0" indent="0" algn="l" rtl="0">
              <a:spcBef>
                <a:spcPts val="0"/>
              </a:spcBef>
              <a:spcAft>
                <a:spcPts val="0"/>
              </a:spcAft>
              <a:buNone/>
            </a:pPr>
            <a:r>
              <a:rPr lang="en" sz="1800" u="sng">
                <a:solidFill>
                  <a:schemeClr val="accent5"/>
                </a:solidFill>
                <a:hlinkClick r:id="rId5"/>
              </a:rPr>
              <a:t>https://whiterosemaths.com/homelearning/year-2/</a:t>
            </a:r>
            <a:endParaRPr/>
          </a:p>
        </p:txBody>
      </p:sp>
      <p:cxnSp>
        <p:nvCxnSpPr>
          <p:cNvPr id="181" name="Google Shape;181;p25"/>
          <p:cNvCxnSpPr/>
          <p:nvPr/>
        </p:nvCxnSpPr>
        <p:spPr>
          <a:xfrm rot="10800000" flipH="1">
            <a:off x="3317075" y="4103475"/>
            <a:ext cx="1101300" cy="470100"/>
          </a:xfrm>
          <a:prstGeom prst="straightConnector1">
            <a:avLst/>
          </a:prstGeom>
          <a:noFill/>
          <a:ln w="38100" cap="flat" cmpd="sng">
            <a:solidFill>
              <a:srgbClr val="0000FF"/>
            </a:solidFill>
            <a:prstDash val="solid"/>
            <a:round/>
            <a:headEnd type="none" w="med" len="med"/>
            <a:tailEnd type="triangle" w="med" len="med"/>
          </a:ln>
        </p:spPr>
      </p:cxnSp>
      <p:sp>
        <p:nvSpPr>
          <p:cNvPr id="182" name="Google Shape;182;p25"/>
          <p:cNvSpPr txBox="1"/>
          <p:nvPr/>
        </p:nvSpPr>
        <p:spPr>
          <a:xfrm>
            <a:off x="1812875" y="4197575"/>
            <a:ext cx="1504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Video</a:t>
            </a:r>
            <a:endParaRPr sz="3000"/>
          </a:p>
        </p:txBody>
      </p:sp>
      <p:sp>
        <p:nvSpPr>
          <p:cNvPr id="183" name="Google Shape;183;p25"/>
          <p:cNvSpPr txBox="1"/>
          <p:nvPr/>
        </p:nvSpPr>
        <p:spPr>
          <a:xfrm>
            <a:off x="6890650" y="1826788"/>
            <a:ext cx="1504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Activity </a:t>
            </a:r>
            <a:endParaRPr sz="3000"/>
          </a:p>
        </p:txBody>
      </p:sp>
      <p:sp>
        <p:nvSpPr>
          <p:cNvPr id="184" name="Google Shape;184;p25"/>
          <p:cNvSpPr txBox="1"/>
          <p:nvPr/>
        </p:nvSpPr>
        <p:spPr>
          <a:xfrm>
            <a:off x="6542700" y="4573575"/>
            <a:ext cx="19380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Answers </a:t>
            </a:r>
            <a:endParaRPr sz="3000"/>
          </a:p>
        </p:txBody>
      </p:sp>
      <p:cxnSp>
        <p:nvCxnSpPr>
          <p:cNvPr id="185" name="Google Shape;185;p25"/>
          <p:cNvCxnSpPr/>
          <p:nvPr/>
        </p:nvCxnSpPr>
        <p:spPr>
          <a:xfrm>
            <a:off x="7641400" y="2478575"/>
            <a:ext cx="2700" cy="463200"/>
          </a:xfrm>
          <a:prstGeom prst="straightConnector1">
            <a:avLst/>
          </a:prstGeom>
          <a:noFill/>
          <a:ln w="38100" cap="flat" cmpd="sng">
            <a:solidFill>
              <a:srgbClr val="0000FF"/>
            </a:solidFill>
            <a:prstDash val="solid"/>
            <a:round/>
            <a:headEnd type="none" w="med" len="med"/>
            <a:tailEnd type="triangle" w="med" len="med"/>
          </a:ln>
        </p:spPr>
      </p:cxnSp>
      <p:cxnSp>
        <p:nvCxnSpPr>
          <p:cNvPr id="186" name="Google Shape;186;p25"/>
          <p:cNvCxnSpPr>
            <a:stCxn id="184" idx="0"/>
          </p:cNvCxnSpPr>
          <p:nvPr/>
        </p:nvCxnSpPr>
        <p:spPr>
          <a:xfrm rot="10800000">
            <a:off x="7341900" y="3870975"/>
            <a:ext cx="169800" cy="702600"/>
          </a:xfrm>
          <a:prstGeom prst="straightConnector1">
            <a:avLst/>
          </a:prstGeom>
          <a:noFill/>
          <a:ln w="38100" cap="flat" cmpd="sng">
            <a:solidFill>
              <a:srgbClr val="0000FF"/>
            </a:solidFill>
            <a:prstDash val="solid"/>
            <a:round/>
            <a:headEnd type="none" w="med" len="med"/>
            <a:tailEnd type="triangle" w="med" len="med"/>
          </a:ln>
        </p:spPr>
      </p:cxnSp>
      <p:pic>
        <p:nvPicPr>
          <p:cNvPr id="187" name="Google Shape;187;p25"/>
          <p:cNvPicPr preferRelativeResize="0"/>
          <p:nvPr/>
        </p:nvPicPr>
        <p:blipFill>
          <a:blip r:embed="rId6">
            <a:alphaModFix/>
          </a:blip>
          <a:stretch>
            <a:fillRect/>
          </a:stretch>
        </p:blipFill>
        <p:spPr>
          <a:xfrm>
            <a:off x="8064872" y="115347"/>
            <a:ext cx="905300" cy="905300"/>
          </a:xfrm>
          <a:prstGeom prst="rect">
            <a:avLst/>
          </a:prstGeom>
          <a:noFill/>
          <a:ln>
            <a:noFill/>
          </a:ln>
        </p:spPr>
      </p:pic>
      <p:sp>
        <p:nvSpPr>
          <p:cNvPr id="188" name="Google Shape;188;p25"/>
          <p:cNvSpPr txBox="1"/>
          <p:nvPr/>
        </p:nvSpPr>
        <p:spPr>
          <a:xfrm>
            <a:off x="6728175" y="0"/>
            <a:ext cx="1277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5.5.20</a:t>
            </a:r>
            <a:endParaRPr/>
          </a:p>
          <a:p>
            <a:pPr marL="0" lvl="0" indent="0" algn="l" rtl="0">
              <a:spcBef>
                <a:spcPts val="0"/>
              </a:spcBef>
              <a:spcAft>
                <a:spcPts val="0"/>
              </a:spcAft>
              <a:buNone/>
            </a:pPr>
            <a:r>
              <a:rPr lang="en"/>
              <a:t>Session 2</a:t>
            </a:r>
            <a:endParaRPr/>
          </a:p>
        </p:txBody>
      </p:sp>
      <p:sp>
        <p:nvSpPr>
          <p:cNvPr id="189" name="Google Shape;189;p25"/>
          <p:cNvSpPr txBox="1"/>
          <p:nvPr/>
        </p:nvSpPr>
        <p:spPr>
          <a:xfrm>
            <a:off x="174725" y="2722275"/>
            <a:ext cx="3518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latin typeface="Comic Sans MS"/>
                <a:ea typeface="Comic Sans MS"/>
                <a:cs typeface="Comic Sans MS"/>
                <a:sym typeface="Comic Sans MS"/>
              </a:rPr>
              <a:t>3. Watch the video and complete the activity. You can then check your answers.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6"/>
          <p:cNvSpPr txBox="1"/>
          <p:nvPr/>
        </p:nvSpPr>
        <p:spPr>
          <a:xfrm>
            <a:off x="214875" y="214875"/>
            <a:ext cx="8031000" cy="73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u="sng"/>
              <a:t>Further task</a:t>
            </a:r>
            <a:endParaRPr sz="2000" u="sng"/>
          </a:p>
          <a:p>
            <a:pPr marL="0" lvl="0" indent="0" algn="l" rtl="0">
              <a:spcBef>
                <a:spcPts val="0"/>
              </a:spcBef>
              <a:spcAft>
                <a:spcPts val="0"/>
              </a:spcAft>
              <a:buNone/>
            </a:pPr>
            <a:r>
              <a:rPr lang="en" sz="2000"/>
              <a:t>Choose five objects in your house. Measure them using a ruler. </a:t>
            </a:r>
            <a:endParaRPr sz="2000"/>
          </a:p>
          <a:p>
            <a:pPr marL="0" lvl="0" indent="0" algn="l" rtl="0">
              <a:spcBef>
                <a:spcPts val="0"/>
              </a:spcBef>
              <a:spcAft>
                <a:spcPts val="0"/>
              </a:spcAft>
              <a:buNone/>
            </a:pPr>
            <a:endParaRPr sz="2000"/>
          </a:p>
          <a:p>
            <a:pPr marL="0" lvl="0" indent="0" algn="l" rtl="0">
              <a:spcBef>
                <a:spcPts val="0"/>
              </a:spcBef>
              <a:spcAft>
                <a:spcPts val="0"/>
              </a:spcAft>
              <a:buNone/>
            </a:pPr>
            <a:r>
              <a:rPr lang="en" sz="2000"/>
              <a:t>Order the objects from </a:t>
            </a:r>
            <a:r>
              <a:rPr lang="en" sz="2000" u="sng"/>
              <a:t>longest to shortest. </a:t>
            </a:r>
            <a:endParaRPr sz="2000" u="sng"/>
          </a:p>
          <a:p>
            <a:pPr marL="0" lvl="0" indent="0" algn="l" rtl="0">
              <a:spcBef>
                <a:spcPts val="0"/>
              </a:spcBef>
              <a:spcAft>
                <a:spcPts val="0"/>
              </a:spcAft>
              <a:buNone/>
            </a:pPr>
            <a:endParaRPr sz="2000"/>
          </a:p>
          <a:p>
            <a:pPr marL="0" lvl="0" indent="0" algn="l" rtl="0">
              <a:spcBef>
                <a:spcPts val="0"/>
              </a:spcBef>
              <a:spcAft>
                <a:spcPts val="0"/>
              </a:spcAft>
              <a:buNone/>
            </a:pPr>
            <a:r>
              <a:rPr lang="en" sz="2000"/>
              <a:t>Write at least three sentences to describe the objects using the words...</a:t>
            </a:r>
            <a:endParaRPr sz="2000"/>
          </a:p>
        </p:txBody>
      </p:sp>
      <p:sp>
        <p:nvSpPr>
          <p:cNvPr id="195" name="Google Shape;195;p26"/>
          <p:cNvSpPr/>
          <p:nvPr/>
        </p:nvSpPr>
        <p:spPr>
          <a:xfrm>
            <a:off x="1123800" y="2969375"/>
            <a:ext cx="2139550" cy="60960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FF9900"/>
                </a:solidFill>
                <a:latin typeface="Arial"/>
              </a:rPr>
              <a:t>longer</a:t>
            </a:r>
          </a:p>
        </p:txBody>
      </p:sp>
      <p:sp>
        <p:nvSpPr>
          <p:cNvPr id="196" name="Google Shape;196;p26"/>
          <p:cNvSpPr/>
          <p:nvPr/>
        </p:nvSpPr>
        <p:spPr>
          <a:xfrm>
            <a:off x="4848475" y="2863563"/>
            <a:ext cx="2322875" cy="544426"/>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FF9900"/>
                </a:solidFill>
                <a:latin typeface="Arial"/>
              </a:rPr>
              <a:t>shorter</a:t>
            </a:r>
          </a:p>
        </p:txBody>
      </p:sp>
      <p:sp>
        <p:nvSpPr>
          <p:cNvPr id="197" name="Google Shape;197;p26"/>
          <p:cNvSpPr/>
          <p:nvPr/>
        </p:nvSpPr>
        <p:spPr>
          <a:xfrm>
            <a:off x="5036475" y="4076888"/>
            <a:ext cx="2641097" cy="544426"/>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FF9900"/>
                </a:solidFill>
                <a:latin typeface="Arial"/>
              </a:rPr>
              <a:t>shortest</a:t>
            </a:r>
          </a:p>
        </p:txBody>
      </p:sp>
      <p:sp>
        <p:nvSpPr>
          <p:cNvPr id="198" name="Google Shape;198;p26"/>
          <p:cNvSpPr/>
          <p:nvPr/>
        </p:nvSpPr>
        <p:spPr>
          <a:xfrm>
            <a:off x="1123800" y="4155850"/>
            <a:ext cx="2471968" cy="609600"/>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FF9900"/>
                </a:solidFill>
                <a:latin typeface="Arial"/>
              </a:rPr>
              <a:t>longest</a:t>
            </a:r>
          </a:p>
        </p:txBody>
      </p:sp>
      <p:pic>
        <p:nvPicPr>
          <p:cNvPr id="199" name="Google Shape;199;p26"/>
          <p:cNvPicPr preferRelativeResize="0"/>
          <p:nvPr/>
        </p:nvPicPr>
        <p:blipFill rotWithShape="1">
          <a:blip r:embed="rId3">
            <a:alphaModFix/>
          </a:blip>
          <a:srcRect l="27268" t="39155" r="40867" b="14202"/>
          <a:stretch/>
        </p:blipFill>
        <p:spPr>
          <a:xfrm>
            <a:off x="7465203" y="141025"/>
            <a:ext cx="1444101" cy="118849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7"/>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6.5.20</a:t>
            </a:r>
            <a:endParaRPr sz="3000">
              <a:latin typeface="Poppins"/>
              <a:ea typeface="Poppins"/>
              <a:cs typeface="Poppins"/>
              <a:sym typeface="Poppins"/>
            </a:endParaRPr>
          </a:p>
        </p:txBody>
      </p:sp>
      <p:sp>
        <p:nvSpPr>
          <p:cNvPr id="205" name="Google Shape;205;p27"/>
          <p:cNvSpPr txBox="1"/>
          <p:nvPr/>
        </p:nvSpPr>
        <p:spPr>
          <a:xfrm>
            <a:off x="201450" y="725250"/>
            <a:ext cx="3572100" cy="3693000"/>
          </a:xfrm>
          <a:prstGeom prst="rect">
            <a:avLst/>
          </a:prstGeom>
          <a:noFill/>
          <a:ln>
            <a:noFill/>
          </a:ln>
        </p:spPr>
        <p:txBody>
          <a:bodyPr spcFirstLastPara="1" wrap="square" lIns="91425" tIns="91425" rIns="91425" bIns="91425" anchor="t" anchorCtr="0">
            <a:noAutofit/>
          </a:bodyPr>
          <a:lstStyle/>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7 x 2 = </a:t>
            </a:r>
            <a:endParaRPr sz="2200">
              <a:solidFill>
                <a:schemeClr val="dk1"/>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__ x 5 = 25</a:t>
            </a:r>
            <a:endParaRPr sz="2200">
              <a:solidFill>
                <a:schemeClr val="dk1"/>
              </a:solidFill>
              <a:latin typeface="Poppins"/>
              <a:ea typeface="Poppins"/>
              <a:cs typeface="Poppins"/>
              <a:sym typeface="Poppins"/>
            </a:endParaRPr>
          </a:p>
          <a:p>
            <a:pPr marL="914400" lvl="0" indent="0" algn="l" rtl="0">
              <a:spcBef>
                <a:spcPts val="0"/>
              </a:spcBef>
              <a:spcAft>
                <a:spcPts val="0"/>
              </a:spcAft>
              <a:buNone/>
            </a:pPr>
            <a:r>
              <a:rPr lang="en" sz="2200">
                <a:solidFill>
                  <a:schemeClr val="dk1"/>
                </a:solidFill>
                <a:latin typeface="Poppins"/>
                <a:ea typeface="Poppins"/>
                <a:cs typeface="Poppins"/>
                <a:sym typeface="Poppins"/>
              </a:rPr>
              <a:t> </a:t>
            </a:r>
            <a:endParaRPr sz="2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10 x 0 = </a:t>
            </a:r>
            <a:endParaRPr sz="2200">
              <a:solidFill>
                <a:schemeClr val="dk1"/>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Times New Roman"/>
                <a:ea typeface="Times New Roman"/>
                <a:cs typeface="Times New Roman"/>
                <a:sym typeface="Times New Roman"/>
              </a:rPr>
              <a:t>__</a:t>
            </a:r>
            <a:r>
              <a:rPr lang="en" sz="2200">
                <a:solidFill>
                  <a:schemeClr val="dk1"/>
                </a:solidFill>
                <a:latin typeface="Poppins"/>
                <a:ea typeface="Poppins"/>
                <a:cs typeface="Poppins"/>
                <a:sym typeface="Poppins"/>
              </a:rPr>
              <a:t> = 3 x 4</a:t>
            </a:r>
            <a:endParaRPr sz="2200">
              <a:solidFill>
                <a:schemeClr val="dk1"/>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55 </a:t>
            </a:r>
            <a:r>
              <a:rPr lang="en" sz="2400">
                <a:solidFill>
                  <a:schemeClr val="dk1"/>
                </a:solidFill>
              </a:rPr>
              <a:t>÷ 5</a:t>
            </a:r>
            <a:r>
              <a:rPr lang="en" sz="2200">
                <a:solidFill>
                  <a:schemeClr val="dk1"/>
                </a:solidFill>
                <a:latin typeface="Poppins"/>
                <a:ea typeface="Poppins"/>
                <a:cs typeface="Poppins"/>
                <a:sym typeface="Poppins"/>
              </a:rPr>
              <a:t> =</a:t>
            </a:r>
            <a:endParaRPr sz="2200">
              <a:solidFill>
                <a:schemeClr val="dk1"/>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___ </a:t>
            </a:r>
            <a:r>
              <a:rPr lang="en" sz="2400">
                <a:solidFill>
                  <a:schemeClr val="dk1"/>
                </a:solidFill>
              </a:rPr>
              <a:t>÷ 10</a:t>
            </a:r>
            <a:r>
              <a:rPr lang="en" sz="2200">
                <a:solidFill>
                  <a:schemeClr val="dk1"/>
                </a:solidFill>
                <a:latin typeface="Poppins"/>
                <a:ea typeface="Poppins"/>
                <a:cs typeface="Poppins"/>
                <a:sym typeface="Poppins"/>
              </a:rPr>
              <a:t> = 3 </a:t>
            </a:r>
            <a:endParaRPr sz="2200">
              <a:solidFill>
                <a:schemeClr val="dk1"/>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___ = 18 </a:t>
            </a:r>
            <a:r>
              <a:rPr lang="en" sz="2400">
                <a:solidFill>
                  <a:schemeClr val="dk1"/>
                </a:solidFill>
              </a:rPr>
              <a:t>÷</a:t>
            </a:r>
            <a:r>
              <a:rPr lang="en" sz="2200">
                <a:solidFill>
                  <a:schemeClr val="dk1"/>
                </a:solidFill>
                <a:latin typeface="Poppins"/>
                <a:ea typeface="Poppins"/>
                <a:cs typeface="Poppins"/>
                <a:sym typeface="Poppins"/>
              </a:rPr>
              <a:t> 2</a:t>
            </a:r>
            <a:endParaRPr sz="2200">
              <a:solidFill>
                <a:schemeClr val="dk1"/>
              </a:solidFill>
              <a:latin typeface="Poppins"/>
              <a:ea typeface="Poppins"/>
              <a:cs typeface="Poppins"/>
              <a:sym typeface="Poppins"/>
            </a:endParaRPr>
          </a:p>
          <a:p>
            <a:pPr marL="4572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81000" algn="l" rtl="0">
              <a:spcBef>
                <a:spcPts val="0"/>
              </a:spcBef>
              <a:spcAft>
                <a:spcPts val="0"/>
              </a:spcAft>
              <a:buSzPts val="2400"/>
              <a:buAutoNum type="arabicPeriod"/>
            </a:pPr>
            <a:r>
              <a:rPr lang="en" sz="2400"/>
              <a:t> 33 </a:t>
            </a:r>
            <a:r>
              <a:rPr lang="en" sz="2400">
                <a:solidFill>
                  <a:schemeClr val="dk1"/>
                </a:solidFill>
              </a:rPr>
              <a:t>÷ 3 = </a:t>
            </a:r>
            <a:endParaRPr sz="2400"/>
          </a:p>
        </p:txBody>
      </p:sp>
      <p:sp>
        <p:nvSpPr>
          <p:cNvPr id="206" name="Google Shape;206;p27"/>
          <p:cNvSpPr txBox="1"/>
          <p:nvPr/>
        </p:nvSpPr>
        <p:spPr>
          <a:xfrm>
            <a:off x="4915350" y="966975"/>
            <a:ext cx="4001700" cy="106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r>
              <a:rPr lang="en" sz="1800"/>
              <a:t>Check these calculations. </a:t>
            </a:r>
            <a:endParaRPr sz="1800"/>
          </a:p>
          <a:p>
            <a:pPr marL="0" lvl="0" indent="0" algn="l" rtl="0">
              <a:spcBef>
                <a:spcPts val="0"/>
              </a:spcBef>
              <a:spcAft>
                <a:spcPts val="0"/>
              </a:spcAft>
              <a:buNone/>
            </a:pPr>
            <a:r>
              <a:rPr lang="en" sz="1800"/>
              <a:t>Can you spot the incorrect answer?</a:t>
            </a:r>
            <a:endParaRPr sz="1800"/>
          </a:p>
          <a:p>
            <a:pPr marL="0" lvl="0" indent="0" algn="l" rtl="0">
              <a:spcBef>
                <a:spcPts val="0"/>
              </a:spcBef>
              <a:spcAft>
                <a:spcPts val="0"/>
              </a:spcAft>
              <a:buNone/>
            </a:pPr>
            <a:endParaRPr sz="1800"/>
          </a:p>
          <a:p>
            <a:pPr marL="0" lvl="0" indent="0" algn="l" rtl="0">
              <a:spcBef>
                <a:spcPts val="0"/>
              </a:spcBef>
              <a:spcAft>
                <a:spcPts val="0"/>
              </a:spcAft>
              <a:buNone/>
            </a:pPr>
            <a:r>
              <a:rPr lang="en" sz="3200"/>
              <a:t>64 + 7 =71</a:t>
            </a:r>
            <a:endParaRPr sz="3200"/>
          </a:p>
          <a:p>
            <a:pPr marL="0" lvl="0" indent="0" algn="l" rtl="0">
              <a:spcBef>
                <a:spcPts val="0"/>
              </a:spcBef>
              <a:spcAft>
                <a:spcPts val="0"/>
              </a:spcAft>
              <a:buNone/>
            </a:pPr>
            <a:endParaRPr sz="1800"/>
          </a:p>
          <a:p>
            <a:pPr marL="0" lvl="0" indent="0" algn="l" rtl="0">
              <a:spcBef>
                <a:spcPts val="0"/>
              </a:spcBef>
              <a:spcAft>
                <a:spcPts val="0"/>
              </a:spcAft>
              <a:buNone/>
            </a:pPr>
            <a:r>
              <a:rPr lang="en" sz="3200"/>
              <a:t>26 + 24 = 60</a:t>
            </a:r>
            <a:endParaRPr sz="3200"/>
          </a:p>
          <a:p>
            <a:pPr marL="0" lvl="0" indent="0" algn="l" rtl="0">
              <a:spcBef>
                <a:spcPts val="0"/>
              </a:spcBef>
              <a:spcAft>
                <a:spcPts val="0"/>
              </a:spcAft>
              <a:buNone/>
            </a:pPr>
            <a:endParaRPr sz="1800"/>
          </a:p>
          <a:p>
            <a:pPr marL="0" lvl="0" indent="0" algn="l" rtl="0">
              <a:spcBef>
                <a:spcPts val="0"/>
              </a:spcBef>
              <a:spcAft>
                <a:spcPts val="0"/>
              </a:spcAft>
              <a:buNone/>
            </a:pPr>
            <a:r>
              <a:rPr lang="en" sz="3200"/>
              <a:t>49 + 15 = 64 </a:t>
            </a:r>
            <a:endParaRPr sz="3200"/>
          </a:p>
          <a:p>
            <a:pPr marL="0" lvl="0" indent="0" algn="l" rtl="0">
              <a:spcBef>
                <a:spcPts val="0"/>
              </a:spcBef>
              <a:spcAft>
                <a:spcPts val="0"/>
              </a:spcAft>
              <a:buNone/>
            </a:pPr>
            <a:endParaRPr sz="1800"/>
          </a:p>
          <a:p>
            <a:pPr marL="0" lvl="0" indent="0" algn="l" rtl="0">
              <a:spcBef>
                <a:spcPts val="0"/>
              </a:spcBef>
              <a:spcAft>
                <a:spcPts val="0"/>
              </a:spcAft>
              <a:buNone/>
            </a:pPr>
            <a:r>
              <a:rPr lang="en" sz="3200"/>
              <a:t>83 + 17 = 100    </a:t>
            </a:r>
            <a:r>
              <a:rPr lang="en" sz="1800"/>
              <a:t>  </a:t>
            </a:r>
            <a:endParaRPr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28"/>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6.5.20</a:t>
            </a:r>
            <a:endParaRPr sz="3000">
              <a:latin typeface="Poppins"/>
              <a:ea typeface="Poppins"/>
              <a:cs typeface="Poppins"/>
              <a:sym typeface="Poppins"/>
            </a:endParaRPr>
          </a:p>
        </p:txBody>
      </p:sp>
      <p:sp>
        <p:nvSpPr>
          <p:cNvPr id="212" name="Google Shape;212;p28"/>
          <p:cNvSpPr txBox="1"/>
          <p:nvPr/>
        </p:nvSpPr>
        <p:spPr>
          <a:xfrm>
            <a:off x="201450" y="725250"/>
            <a:ext cx="3572100" cy="3693000"/>
          </a:xfrm>
          <a:prstGeom prst="rect">
            <a:avLst/>
          </a:prstGeom>
          <a:noFill/>
          <a:ln>
            <a:noFill/>
          </a:ln>
        </p:spPr>
        <p:txBody>
          <a:bodyPr spcFirstLastPara="1" wrap="square" lIns="91425" tIns="91425" rIns="91425" bIns="91425" anchor="t" anchorCtr="0">
            <a:noAutofit/>
          </a:bodyPr>
          <a:lstStyle/>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7 x 2 = </a:t>
            </a:r>
            <a:r>
              <a:rPr lang="en" sz="2200">
                <a:solidFill>
                  <a:srgbClr val="FF0000"/>
                </a:solidFill>
                <a:latin typeface="Poppins"/>
                <a:ea typeface="Poppins"/>
                <a:cs typeface="Poppins"/>
                <a:sym typeface="Poppins"/>
              </a:rPr>
              <a:t>14</a:t>
            </a:r>
            <a:endParaRPr sz="2200">
              <a:solidFill>
                <a:srgbClr val="FF0000"/>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rgbClr val="FF0000"/>
                </a:solidFill>
                <a:latin typeface="Poppins"/>
                <a:ea typeface="Poppins"/>
                <a:cs typeface="Poppins"/>
                <a:sym typeface="Poppins"/>
              </a:rPr>
              <a:t>5</a:t>
            </a:r>
            <a:r>
              <a:rPr lang="en" sz="2200">
                <a:solidFill>
                  <a:schemeClr val="dk1"/>
                </a:solidFill>
                <a:latin typeface="Poppins"/>
                <a:ea typeface="Poppins"/>
                <a:cs typeface="Poppins"/>
                <a:sym typeface="Poppins"/>
              </a:rPr>
              <a:t> x 5 = 25</a:t>
            </a:r>
            <a:endParaRPr sz="2200">
              <a:solidFill>
                <a:schemeClr val="dk1"/>
              </a:solidFill>
              <a:latin typeface="Poppins"/>
              <a:ea typeface="Poppins"/>
              <a:cs typeface="Poppins"/>
              <a:sym typeface="Poppins"/>
            </a:endParaRPr>
          </a:p>
          <a:p>
            <a:pPr marL="914400" lvl="0" indent="0" algn="l" rtl="0">
              <a:spcBef>
                <a:spcPts val="0"/>
              </a:spcBef>
              <a:spcAft>
                <a:spcPts val="0"/>
              </a:spcAft>
              <a:buNone/>
            </a:pPr>
            <a:r>
              <a:rPr lang="en" sz="2200">
                <a:solidFill>
                  <a:schemeClr val="dk1"/>
                </a:solidFill>
                <a:latin typeface="Poppins"/>
                <a:ea typeface="Poppins"/>
                <a:cs typeface="Poppins"/>
                <a:sym typeface="Poppins"/>
              </a:rPr>
              <a:t> </a:t>
            </a:r>
            <a:endParaRPr sz="2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10 x 0 = </a:t>
            </a:r>
            <a:r>
              <a:rPr lang="en" sz="2200">
                <a:solidFill>
                  <a:srgbClr val="FF0000"/>
                </a:solidFill>
                <a:latin typeface="Poppins"/>
                <a:ea typeface="Poppins"/>
                <a:cs typeface="Poppins"/>
                <a:sym typeface="Poppins"/>
              </a:rPr>
              <a:t>0</a:t>
            </a:r>
            <a:endParaRPr sz="2200">
              <a:solidFill>
                <a:srgbClr val="FF0000"/>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rgbClr val="FF0000"/>
                </a:solidFill>
                <a:latin typeface="Times New Roman"/>
                <a:ea typeface="Times New Roman"/>
                <a:cs typeface="Times New Roman"/>
                <a:sym typeface="Times New Roman"/>
              </a:rPr>
              <a:t>12</a:t>
            </a:r>
            <a:r>
              <a:rPr lang="en" sz="2200">
                <a:solidFill>
                  <a:srgbClr val="FF0000"/>
                </a:solidFill>
                <a:latin typeface="Poppins"/>
                <a:ea typeface="Poppins"/>
                <a:cs typeface="Poppins"/>
                <a:sym typeface="Poppins"/>
              </a:rPr>
              <a:t> </a:t>
            </a:r>
            <a:r>
              <a:rPr lang="en" sz="2200">
                <a:solidFill>
                  <a:schemeClr val="dk1"/>
                </a:solidFill>
                <a:latin typeface="Poppins"/>
                <a:ea typeface="Poppins"/>
                <a:cs typeface="Poppins"/>
                <a:sym typeface="Poppins"/>
              </a:rPr>
              <a:t>= 3 x 4</a:t>
            </a:r>
            <a:endParaRPr sz="2200">
              <a:solidFill>
                <a:schemeClr val="dk1"/>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chemeClr val="dk1"/>
                </a:solidFill>
                <a:latin typeface="Poppins"/>
                <a:ea typeface="Poppins"/>
                <a:cs typeface="Poppins"/>
                <a:sym typeface="Poppins"/>
              </a:rPr>
              <a:t>55 </a:t>
            </a:r>
            <a:r>
              <a:rPr lang="en" sz="2400">
                <a:solidFill>
                  <a:schemeClr val="dk1"/>
                </a:solidFill>
              </a:rPr>
              <a:t>÷ 5</a:t>
            </a:r>
            <a:r>
              <a:rPr lang="en" sz="2200">
                <a:solidFill>
                  <a:schemeClr val="dk1"/>
                </a:solidFill>
                <a:latin typeface="Poppins"/>
                <a:ea typeface="Poppins"/>
                <a:cs typeface="Poppins"/>
                <a:sym typeface="Poppins"/>
              </a:rPr>
              <a:t> = </a:t>
            </a:r>
            <a:r>
              <a:rPr lang="en" sz="2200">
                <a:solidFill>
                  <a:srgbClr val="FF0000"/>
                </a:solidFill>
                <a:latin typeface="Poppins"/>
                <a:ea typeface="Poppins"/>
                <a:cs typeface="Poppins"/>
                <a:sym typeface="Poppins"/>
              </a:rPr>
              <a:t>11</a:t>
            </a:r>
            <a:endParaRPr sz="2200">
              <a:solidFill>
                <a:srgbClr val="FF0000"/>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rgbClr val="FF0000"/>
                </a:solidFill>
                <a:latin typeface="Poppins"/>
                <a:ea typeface="Poppins"/>
                <a:cs typeface="Poppins"/>
                <a:sym typeface="Poppins"/>
              </a:rPr>
              <a:t>30</a:t>
            </a:r>
            <a:r>
              <a:rPr lang="en" sz="2200">
                <a:solidFill>
                  <a:schemeClr val="dk1"/>
                </a:solidFill>
                <a:latin typeface="Poppins"/>
                <a:ea typeface="Poppins"/>
                <a:cs typeface="Poppins"/>
                <a:sym typeface="Poppins"/>
              </a:rPr>
              <a:t> </a:t>
            </a:r>
            <a:r>
              <a:rPr lang="en" sz="2400">
                <a:solidFill>
                  <a:schemeClr val="dk1"/>
                </a:solidFill>
              </a:rPr>
              <a:t>÷ 10</a:t>
            </a:r>
            <a:r>
              <a:rPr lang="en" sz="2200">
                <a:solidFill>
                  <a:schemeClr val="dk1"/>
                </a:solidFill>
                <a:latin typeface="Poppins"/>
                <a:ea typeface="Poppins"/>
                <a:cs typeface="Poppins"/>
                <a:sym typeface="Poppins"/>
              </a:rPr>
              <a:t> = 3 </a:t>
            </a:r>
            <a:endParaRPr sz="2200">
              <a:solidFill>
                <a:schemeClr val="dk1"/>
              </a:solidFill>
              <a:latin typeface="Poppins"/>
              <a:ea typeface="Poppins"/>
              <a:cs typeface="Poppins"/>
              <a:sym typeface="Poppins"/>
            </a:endParaRPr>
          </a:p>
          <a:p>
            <a:pPr marL="9144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68300" algn="l" rtl="0">
              <a:spcBef>
                <a:spcPts val="0"/>
              </a:spcBef>
              <a:spcAft>
                <a:spcPts val="0"/>
              </a:spcAft>
              <a:buClr>
                <a:schemeClr val="dk1"/>
              </a:buClr>
              <a:buSzPts val="2200"/>
              <a:buFont typeface="Poppins"/>
              <a:buAutoNum type="arabicPeriod"/>
            </a:pPr>
            <a:r>
              <a:rPr lang="en" sz="2200">
                <a:solidFill>
                  <a:srgbClr val="FF0000"/>
                </a:solidFill>
                <a:latin typeface="Poppins"/>
                <a:ea typeface="Poppins"/>
                <a:cs typeface="Poppins"/>
                <a:sym typeface="Poppins"/>
              </a:rPr>
              <a:t>9</a:t>
            </a:r>
            <a:r>
              <a:rPr lang="en" sz="2200">
                <a:solidFill>
                  <a:schemeClr val="dk1"/>
                </a:solidFill>
                <a:latin typeface="Poppins"/>
                <a:ea typeface="Poppins"/>
                <a:cs typeface="Poppins"/>
                <a:sym typeface="Poppins"/>
              </a:rPr>
              <a:t> = 18 </a:t>
            </a:r>
            <a:r>
              <a:rPr lang="en" sz="2400">
                <a:solidFill>
                  <a:schemeClr val="dk1"/>
                </a:solidFill>
              </a:rPr>
              <a:t>÷</a:t>
            </a:r>
            <a:r>
              <a:rPr lang="en" sz="2200">
                <a:solidFill>
                  <a:schemeClr val="dk1"/>
                </a:solidFill>
                <a:latin typeface="Poppins"/>
                <a:ea typeface="Poppins"/>
                <a:cs typeface="Poppins"/>
                <a:sym typeface="Poppins"/>
              </a:rPr>
              <a:t> 2</a:t>
            </a:r>
            <a:endParaRPr sz="2200">
              <a:solidFill>
                <a:schemeClr val="dk1"/>
              </a:solidFill>
              <a:latin typeface="Poppins"/>
              <a:ea typeface="Poppins"/>
              <a:cs typeface="Poppins"/>
              <a:sym typeface="Poppins"/>
            </a:endParaRPr>
          </a:p>
          <a:p>
            <a:pPr marL="457200" lvl="0" indent="0" algn="l" rtl="0">
              <a:spcBef>
                <a:spcPts val="0"/>
              </a:spcBef>
              <a:spcAft>
                <a:spcPts val="0"/>
              </a:spcAft>
              <a:buNone/>
            </a:pPr>
            <a:endParaRPr sz="1200">
              <a:solidFill>
                <a:schemeClr val="dk1"/>
              </a:solidFill>
              <a:latin typeface="Poppins"/>
              <a:ea typeface="Poppins"/>
              <a:cs typeface="Poppins"/>
              <a:sym typeface="Poppins"/>
            </a:endParaRPr>
          </a:p>
          <a:p>
            <a:pPr marL="457200" lvl="0" indent="-381000" algn="l" rtl="0">
              <a:spcBef>
                <a:spcPts val="0"/>
              </a:spcBef>
              <a:spcAft>
                <a:spcPts val="0"/>
              </a:spcAft>
              <a:buSzPts val="2400"/>
              <a:buAutoNum type="arabicPeriod"/>
            </a:pPr>
            <a:r>
              <a:rPr lang="en" sz="2400"/>
              <a:t> 30 </a:t>
            </a:r>
            <a:r>
              <a:rPr lang="en" sz="2400">
                <a:solidFill>
                  <a:schemeClr val="dk1"/>
                </a:solidFill>
              </a:rPr>
              <a:t>÷ 3 = </a:t>
            </a:r>
            <a:r>
              <a:rPr lang="en" sz="2400">
                <a:solidFill>
                  <a:srgbClr val="FF0000"/>
                </a:solidFill>
              </a:rPr>
              <a:t>10</a:t>
            </a:r>
            <a:endParaRPr sz="2400">
              <a:solidFill>
                <a:srgbClr val="FF0000"/>
              </a:solidFill>
            </a:endParaRPr>
          </a:p>
        </p:txBody>
      </p:sp>
      <p:sp>
        <p:nvSpPr>
          <p:cNvPr id="213" name="Google Shape;213;p28"/>
          <p:cNvSpPr txBox="1"/>
          <p:nvPr/>
        </p:nvSpPr>
        <p:spPr>
          <a:xfrm>
            <a:off x="4915350" y="966975"/>
            <a:ext cx="4001700" cy="106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r>
              <a:rPr lang="en" sz="1800"/>
              <a:t>Check these calculations. </a:t>
            </a:r>
            <a:endParaRPr sz="1800"/>
          </a:p>
          <a:p>
            <a:pPr marL="0" lvl="0" indent="0" algn="l" rtl="0">
              <a:spcBef>
                <a:spcPts val="0"/>
              </a:spcBef>
              <a:spcAft>
                <a:spcPts val="0"/>
              </a:spcAft>
              <a:buNone/>
            </a:pPr>
            <a:r>
              <a:rPr lang="en" sz="1800"/>
              <a:t>Can you spot the incorrect answer?</a:t>
            </a:r>
            <a:endParaRPr sz="1800"/>
          </a:p>
          <a:p>
            <a:pPr marL="0" lvl="0" indent="0" algn="l" rtl="0">
              <a:spcBef>
                <a:spcPts val="0"/>
              </a:spcBef>
              <a:spcAft>
                <a:spcPts val="0"/>
              </a:spcAft>
              <a:buNone/>
            </a:pPr>
            <a:endParaRPr sz="1800"/>
          </a:p>
          <a:p>
            <a:pPr marL="0" lvl="0" indent="0" algn="l" rtl="0">
              <a:spcBef>
                <a:spcPts val="0"/>
              </a:spcBef>
              <a:spcAft>
                <a:spcPts val="0"/>
              </a:spcAft>
              <a:buNone/>
            </a:pPr>
            <a:r>
              <a:rPr lang="en" sz="3200"/>
              <a:t>64 + 7 =71</a:t>
            </a:r>
            <a:endParaRPr sz="3200"/>
          </a:p>
          <a:p>
            <a:pPr marL="0" lvl="0" indent="0" algn="l" rtl="0">
              <a:spcBef>
                <a:spcPts val="0"/>
              </a:spcBef>
              <a:spcAft>
                <a:spcPts val="0"/>
              </a:spcAft>
              <a:buNone/>
            </a:pPr>
            <a:endParaRPr sz="1800"/>
          </a:p>
          <a:p>
            <a:pPr marL="0" lvl="0" indent="0" algn="l" rtl="0">
              <a:spcBef>
                <a:spcPts val="0"/>
              </a:spcBef>
              <a:spcAft>
                <a:spcPts val="0"/>
              </a:spcAft>
              <a:buNone/>
            </a:pPr>
            <a:r>
              <a:rPr lang="en" sz="3200">
                <a:solidFill>
                  <a:srgbClr val="FF0000"/>
                </a:solidFill>
              </a:rPr>
              <a:t>26 + 24 = 60.    50</a:t>
            </a:r>
            <a:endParaRPr sz="3200">
              <a:solidFill>
                <a:srgbClr val="FF0000"/>
              </a:solidFill>
            </a:endParaRPr>
          </a:p>
          <a:p>
            <a:pPr marL="0" lvl="0" indent="0" algn="l" rtl="0">
              <a:spcBef>
                <a:spcPts val="0"/>
              </a:spcBef>
              <a:spcAft>
                <a:spcPts val="0"/>
              </a:spcAft>
              <a:buNone/>
            </a:pPr>
            <a:endParaRPr sz="1800"/>
          </a:p>
          <a:p>
            <a:pPr marL="0" lvl="0" indent="0" algn="l" rtl="0">
              <a:spcBef>
                <a:spcPts val="0"/>
              </a:spcBef>
              <a:spcAft>
                <a:spcPts val="0"/>
              </a:spcAft>
              <a:buNone/>
            </a:pPr>
            <a:r>
              <a:rPr lang="en" sz="3200"/>
              <a:t>49 + 15 = 64 </a:t>
            </a:r>
            <a:endParaRPr sz="3200"/>
          </a:p>
          <a:p>
            <a:pPr marL="0" lvl="0" indent="0" algn="l" rtl="0">
              <a:spcBef>
                <a:spcPts val="0"/>
              </a:spcBef>
              <a:spcAft>
                <a:spcPts val="0"/>
              </a:spcAft>
              <a:buNone/>
            </a:pPr>
            <a:endParaRPr sz="1800"/>
          </a:p>
          <a:p>
            <a:pPr marL="0" lvl="0" indent="0" algn="l" rtl="0">
              <a:spcBef>
                <a:spcPts val="0"/>
              </a:spcBef>
              <a:spcAft>
                <a:spcPts val="0"/>
              </a:spcAft>
              <a:buNone/>
            </a:pPr>
            <a:r>
              <a:rPr lang="en" sz="3200"/>
              <a:t>83 + 17 = 100    </a:t>
            </a:r>
            <a:r>
              <a:rPr lang="en" sz="1800"/>
              <a:t>  </a:t>
            </a:r>
            <a:endParaRPr sz="1800"/>
          </a:p>
        </p:txBody>
      </p:sp>
      <p:sp>
        <p:nvSpPr>
          <p:cNvPr id="214" name="Google Shape;214;p28"/>
          <p:cNvSpPr txBox="1"/>
          <p:nvPr/>
        </p:nvSpPr>
        <p:spPr>
          <a:xfrm>
            <a:off x="7238500" y="2196575"/>
            <a:ext cx="577500" cy="5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5" name="Google Shape;215;p28"/>
          <p:cNvSpPr txBox="1"/>
          <p:nvPr/>
        </p:nvSpPr>
        <p:spPr>
          <a:xfrm>
            <a:off x="7305750" y="2666575"/>
            <a:ext cx="1611300" cy="44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rgbClr val="FF0000"/>
                </a:solidFill>
              </a:rPr>
              <a:t>Correct answer</a:t>
            </a:r>
            <a:endParaRPr b="1">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9"/>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221" name="Google Shape;221;p29"/>
          <p:cNvSpPr/>
          <p:nvPr/>
        </p:nvSpPr>
        <p:spPr>
          <a:xfrm>
            <a:off x="2169488" y="1651775"/>
            <a:ext cx="4425060"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Wednesday 6th May</a:t>
            </a:r>
          </a:p>
        </p:txBody>
      </p:sp>
      <p:pic>
        <p:nvPicPr>
          <p:cNvPr id="222" name="Google Shape;222;p29"/>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30"/>
          <p:cNvSpPr txBox="1"/>
          <p:nvPr/>
        </p:nvSpPr>
        <p:spPr>
          <a:xfrm>
            <a:off x="174725" y="1235525"/>
            <a:ext cx="4001700" cy="37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t>2. Click on </a:t>
            </a:r>
            <a:r>
              <a:rPr lang="en" sz="1800" b="1"/>
              <a:t>‘Summer Term - Week 2’</a:t>
            </a:r>
            <a:r>
              <a:rPr lang="en" sz="1800"/>
              <a:t> and scroll down to </a:t>
            </a:r>
            <a:r>
              <a:rPr lang="en" sz="1800" b="1"/>
              <a:t>Lesson 3 - Four operations with length</a:t>
            </a:r>
            <a:r>
              <a:rPr lang="en" sz="1800"/>
              <a:t>. This will be the lesson children will complete today. </a:t>
            </a:r>
            <a:endParaRPr sz="1800"/>
          </a:p>
          <a:p>
            <a:pPr marL="0" lvl="0" indent="0" algn="l" rtl="0">
              <a:spcBef>
                <a:spcPts val="0"/>
              </a:spcBef>
              <a:spcAft>
                <a:spcPts val="0"/>
              </a:spcAft>
              <a:buNone/>
            </a:pPr>
            <a:endParaRPr sz="18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800">
              <a:solidFill>
                <a:schemeClr val="dk1"/>
              </a:solidFill>
              <a:latin typeface="Comic Sans MS"/>
              <a:ea typeface="Comic Sans MS"/>
              <a:cs typeface="Comic Sans MS"/>
              <a:sym typeface="Comic Sans MS"/>
            </a:endParaRPr>
          </a:p>
        </p:txBody>
      </p:sp>
      <p:pic>
        <p:nvPicPr>
          <p:cNvPr id="228" name="Google Shape;228;p30"/>
          <p:cNvPicPr preferRelativeResize="0"/>
          <p:nvPr/>
        </p:nvPicPr>
        <p:blipFill rotWithShape="1">
          <a:blip r:embed="rId3">
            <a:alphaModFix/>
          </a:blip>
          <a:srcRect l="7904" t="40908" r="30049" b="49644"/>
          <a:stretch/>
        </p:blipFill>
        <p:spPr>
          <a:xfrm>
            <a:off x="4752575" y="1404200"/>
            <a:ext cx="4391424" cy="375900"/>
          </a:xfrm>
          <a:prstGeom prst="rect">
            <a:avLst/>
          </a:prstGeom>
          <a:noFill/>
          <a:ln>
            <a:noFill/>
          </a:ln>
        </p:spPr>
      </p:pic>
      <p:pic>
        <p:nvPicPr>
          <p:cNvPr id="229" name="Google Shape;229;p30"/>
          <p:cNvPicPr preferRelativeResize="0"/>
          <p:nvPr/>
        </p:nvPicPr>
        <p:blipFill rotWithShape="1">
          <a:blip r:embed="rId4">
            <a:alphaModFix/>
          </a:blip>
          <a:srcRect l="9007" t="22274" r="29506" b="31108"/>
          <a:stretch/>
        </p:blipFill>
        <p:spPr>
          <a:xfrm>
            <a:off x="3881225" y="2491175"/>
            <a:ext cx="5009201" cy="2135299"/>
          </a:xfrm>
          <a:prstGeom prst="rect">
            <a:avLst/>
          </a:prstGeom>
          <a:noFill/>
          <a:ln>
            <a:noFill/>
          </a:ln>
        </p:spPr>
      </p:pic>
      <p:sp>
        <p:nvSpPr>
          <p:cNvPr id="230" name="Google Shape;230;p30"/>
          <p:cNvSpPr txBox="1"/>
          <p:nvPr/>
        </p:nvSpPr>
        <p:spPr>
          <a:xfrm>
            <a:off x="80550" y="268475"/>
            <a:ext cx="6956400" cy="8940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chemeClr val="dk1"/>
              </a:buClr>
              <a:buSzPts val="1800"/>
              <a:buAutoNum type="arabicPeriod"/>
            </a:pPr>
            <a:r>
              <a:rPr lang="en" sz="1800">
                <a:solidFill>
                  <a:schemeClr val="dk1"/>
                </a:solidFill>
              </a:rPr>
              <a:t>Load the white rose website</a:t>
            </a:r>
            <a:endParaRPr sz="1800">
              <a:solidFill>
                <a:schemeClr val="dk1"/>
              </a:solidFill>
            </a:endParaRPr>
          </a:p>
          <a:p>
            <a:pPr marL="0" lvl="0" indent="0" algn="l" rtl="0">
              <a:spcBef>
                <a:spcPts val="0"/>
              </a:spcBef>
              <a:spcAft>
                <a:spcPts val="0"/>
              </a:spcAft>
              <a:buNone/>
            </a:pPr>
            <a:r>
              <a:rPr lang="en" sz="1800" u="sng">
                <a:solidFill>
                  <a:schemeClr val="accent5"/>
                </a:solidFill>
                <a:hlinkClick r:id="rId5"/>
              </a:rPr>
              <a:t>https://whiterosemaths.com/homelearning/year-2/</a:t>
            </a:r>
            <a:endParaRPr/>
          </a:p>
        </p:txBody>
      </p:sp>
      <p:cxnSp>
        <p:nvCxnSpPr>
          <p:cNvPr id="231" name="Google Shape;231;p30"/>
          <p:cNvCxnSpPr/>
          <p:nvPr/>
        </p:nvCxnSpPr>
        <p:spPr>
          <a:xfrm rot="10800000" flipH="1">
            <a:off x="3317075" y="4103475"/>
            <a:ext cx="1101300" cy="470100"/>
          </a:xfrm>
          <a:prstGeom prst="straightConnector1">
            <a:avLst/>
          </a:prstGeom>
          <a:noFill/>
          <a:ln w="38100" cap="flat" cmpd="sng">
            <a:solidFill>
              <a:srgbClr val="0000FF"/>
            </a:solidFill>
            <a:prstDash val="solid"/>
            <a:round/>
            <a:headEnd type="none" w="med" len="med"/>
            <a:tailEnd type="triangle" w="med" len="med"/>
          </a:ln>
        </p:spPr>
      </p:cxnSp>
      <p:sp>
        <p:nvSpPr>
          <p:cNvPr id="232" name="Google Shape;232;p30"/>
          <p:cNvSpPr txBox="1"/>
          <p:nvPr/>
        </p:nvSpPr>
        <p:spPr>
          <a:xfrm>
            <a:off x="1812875" y="4197575"/>
            <a:ext cx="1504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Video</a:t>
            </a:r>
            <a:endParaRPr sz="3000"/>
          </a:p>
        </p:txBody>
      </p:sp>
      <p:sp>
        <p:nvSpPr>
          <p:cNvPr id="233" name="Google Shape;233;p30"/>
          <p:cNvSpPr txBox="1"/>
          <p:nvPr/>
        </p:nvSpPr>
        <p:spPr>
          <a:xfrm>
            <a:off x="6890650" y="1826788"/>
            <a:ext cx="1504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Activity </a:t>
            </a:r>
            <a:endParaRPr sz="3000"/>
          </a:p>
        </p:txBody>
      </p:sp>
      <p:sp>
        <p:nvSpPr>
          <p:cNvPr id="234" name="Google Shape;234;p30"/>
          <p:cNvSpPr txBox="1"/>
          <p:nvPr/>
        </p:nvSpPr>
        <p:spPr>
          <a:xfrm>
            <a:off x="6542700" y="4573575"/>
            <a:ext cx="19380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Answers </a:t>
            </a:r>
            <a:endParaRPr sz="3000"/>
          </a:p>
        </p:txBody>
      </p:sp>
      <p:cxnSp>
        <p:nvCxnSpPr>
          <p:cNvPr id="235" name="Google Shape;235;p30"/>
          <p:cNvCxnSpPr/>
          <p:nvPr/>
        </p:nvCxnSpPr>
        <p:spPr>
          <a:xfrm>
            <a:off x="7641400" y="2478575"/>
            <a:ext cx="2700" cy="463200"/>
          </a:xfrm>
          <a:prstGeom prst="straightConnector1">
            <a:avLst/>
          </a:prstGeom>
          <a:noFill/>
          <a:ln w="38100" cap="flat" cmpd="sng">
            <a:solidFill>
              <a:srgbClr val="0000FF"/>
            </a:solidFill>
            <a:prstDash val="solid"/>
            <a:round/>
            <a:headEnd type="none" w="med" len="med"/>
            <a:tailEnd type="triangle" w="med" len="med"/>
          </a:ln>
        </p:spPr>
      </p:cxnSp>
      <p:cxnSp>
        <p:nvCxnSpPr>
          <p:cNvPr id="236" name="Google Shape;236;p30"/>
          <p:cNvCxnSpPr>
            <a:stCxn id="234" idx="0"/>
          </p:cNvCxnSpPr>
          <p:nvPr/>
        </p:nvCxnSpPr>
        <p:spPr>
          <a:xfrm rot="10800000">
            <a:off x="7341900" y="3870975"/>
            <a:ext cx="169800" cy="702600"/>
          </a:xfrm>
          <a:prstGeom prst="straightConnector1">
            <a:avLst/>
          </a:prstGeom>
          <a:noFill/>
          <a:ln w="38100" cap="flat" cmpd="sng">
            <a:solidFill>
              <a:srgbClr val="0000FF"/>
            </a:solidFill>
            <a:prstDash val="solid"/>
            <a:round/>
            <a:headEnd type="none" w="med" len="med"/>
            <a:tailEnd type="triangle" w="med" len="med"/>
          </a:ln>
        </p:spPr>
      </p:cxnSp>
      <p:pic>
        <p:nvPicPr>
          <p:cNvPr id="237" name="Google Shape;237;p30"/>
          <p:cNvPicPr preferRelativeResize="0"/>
          <p:nvPr/>
        </p:nvPicPr>
        <p:blipFill>
          <a:blip r:embed="rId6">
            <a:alphaModFix/>
          </a:blip>
          <a:stretch>
            <a:fillRect/>
          </a:stretch>
        </p:blipFill>
        <p:spPr>
          <a:xfrm>
            <a:off x="8064872" y="115347"/>
            <a:ext cx="905300" cy="905300"/>
          </a:xfrm>
          <a:prstGeom prst="rect">
            <a:avLst/>
          </a:prstGeom>
          <a:noFill/>
          <a:ln>
            <a:noFill/>
          </a:ln>
        </p:spPr>
      </p:pic>
      <p:sp>
        <p:nvSpPr>
          <p:cNvPr id="238" name="Google Shape;238;p30"/>
          <p:cNvSpPr txBox="1"/>
          <p:nvPr/>
        </p:nvSpPr>
        <p:spPr>
          <a:xfrm>
            <a:off x="6728175" y="0"/>
            <a:ext cx="1277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6.5.20</a:t>
            </a:r>
            <a:endParaRPr/>
          </a:p>
          <a:p>
            <a:pPr marL="0" lvl="0" indent="0" algn="l" rtl="0">
              <a:spcBef>
                <a:spcPts val="0"/>
              </a:spcBef>
              <a:spcAft>
                <a:spcPts val="0"/>
              </a:spcAft>
              <a:buNone/>
            </a:pPr>
            <a:r>
              <a:rPr lang="en"/>
              <a:t>Session 3</a:t>
            </a:r>
            <a:endParaRPr/>
          </a:p>
        </p:txBody>
      </p:sp>
      <p:sp>
        <p:nvSpPr>
          <p:cNvPr id="239" name="Google Shape;239;p30"/>
          <p:cNvSpPr txBox="1"/>
          <p:nvPr/>
        </p:nvSpPr>
        <p:spPr>
          <a:xfrm>
            <a:off x="174725" y="2722275"/>
            <a:ext cx="3518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latin typeface="Comic Sans MS"/>
                <a:ea typeface="Comic Sans MS"/>
                <a:cs typeface="Comic Sans MS"/>
                <a:sym typeface="Comic Sans MS"/>
              </a:rPr>
              <a:t>3. Watch the video and complete the activity. You can then check your answers.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244" name="Google Shape;244;p31"/>
          <p:cNvPicPr preferRelativeResize="0"/>
          <p:nvPr/>
        </p:nvPicPr>
        <p:blipFill>
          <a:blip r:embed="rId3">
            <a:alphaModFix/>
          </a:blip>
          <a:stretch>
            <a:fillRect/>
          </a:stretch>
        </p:blipFill>
        <p:spPr>
          <a:xfrm>
            <a:off x="369050" y="662725"/>
            <a:ext cx="6096000" cy="4152900"/>
          </a:xfrm>
          <a:prstGeom prst="rect">
            <a:avLst/>
          </a:prstGeom>
          <a:noFill/>
          <a:ln>
            <a:noFill/>
          </a:ln>
        </p:spPr>
      </p:pic>
      <p:sp>
        <p:nvSpPr>
          <p:cNvPr id="245" name="Google Shape;245;p31"/>
          <p:cNvSpPr/>
          <p:nvPr/>
        </p:nvSpPr>
        <p:spPr>
          <a:xfrm>
            <a:off x="6634175" y="899775"/>
            <a:ext cx="2041200" cy="1671900"/>
          </a:xfrm>
          <a:prstGeom prst="wedgeRoundRectCallout">
            <a:avLst>
              <a:gd name="adj1" fmla="val -73685"/>
              <a:gd name="adj2" fmla="val 26308"/>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t>How many different answers can you find to this problem?</a:t>
            </a:r>
            <a:endParaRPr sz="2000"/>
          </a:p>
        </p:txBody>
      </p:sp>
      <p:graphicFrame>
        <p:nvGraphicFramePr>
          <p:cNvPr id="246" name="Google Shape;246;p31"/>
          <p:cNvGraphicFramePr/>
          <p:nvPr/>
        </p:nvGraphicFramePr>
        <p:xfrm>
          <a:off x="6872250" y="2929400"/>
          <a:ext cx="3000000" cy="3000000"/>
        </p:xfrm>
        <a:graphic>
          <a:graphicData uri="http://schemas.openxmlformats.org/drawingml/2006/table">
            <a:tbl>
              <a:tblPr>
                <a:noFill/>
                <a:tableStyleId>{B20D6A4D-2C72-431E-B9B0-D64B9EBF8164}</a:tableStyleId>
              </a:tblPr>
              <a:tblGrid>
                <a:gridCol w="970525">
                  <a:extLst>
                    <a:ext uri="{9D8B030D-6E8A-4147-A177-3AD203B41FA5}">
                      <a16:colId xmlns:a16="http://schemas.microsoft.com/office/drawing/2014/main" val="20000"/>
                    </a:ext>
                  </a:extLst>
                </a:gridCol>
                <a:gridCol w="970525">
                  <a:extLst>
                    <a:ext uri="{9D8B030D-6E8A-4147-A177-3AD203B41FA5}">
                      <a16:colId xmlns:a16="http://schemas.microsoft.com/office/drawing/2014/main" val="20001"/>
                    </a:ext>
                  </a:extLst>
                </a:gridCol>
              </a:tblGrid>
              <a:tr h="659675">
                <a:tc gridSpan="2">
                  <a:txBody>
                    <a:bodyPr/>
                    <a:lstStyle/>
                    <a:p>
                      <a:pPr marL="0" lvl="0" indent="0" algn="ctr" rtl="0">
                        <a:spcBef>
                          <a:spcPts val="0"/>
                        </a:spcBef>
                        <a:spcAft>
                          <a:spcPts val="0"/>
                        </a:spcAft>
                        <a:buNone/>
                      </a:pPr>
                      <a:r>
                        <a:rPr lang="en" sz="2500"/>
                        <a:t>34cm</a:t>
                      </a:r>
                      <a:endParaRPr sz="2500"/>
                    </a:p>
                  </a:txBody>
                  <a:tcPr marL="91425" marR="91425" marT="91425" marB="91425">
                    <a:solidFill>
                      <a:srgbClr val="00FF00"/>
                    </a:solidFill>
                  </a:tcPr>
                </a:tc>
                <a:tc hMerge="1">
                  <a:txBody>
                    <a:bodyPr/>
                    <a:lstStyle/>
                    <a:p>
                      <a:endParaRPr lang="en-US"/>
                    </a:p>
                  </a:txBody>
                  <a:tcPr/>
                </a:tc>
                <a:extLst>
                  <a:ext uri="{0D108BD9-81ED-4DB2-BD59-A6C34878D82A}">
                    <a16:rowId xmlns:a16="http://schemas.microsoft.com/office/drawing/2014/main" val="10000"/>
                  </a:ext>
                </a:extLst>
              </a:tr>
              <a:tr h="659675">
                <a:tc>
                  <a:txBody>
                    <a:bodyPr/>
                    <a:lstStyle/>
                    <a:p>
                      <a:pPr marL="0" lvl="0" indent="0" algn="ctr" rtl="0">
                        <a:spcBef>
                          <a:spcPts val="0"/>
                        </a:spcBef>
                        <a:spcAft>
                          <a:spcPts val="0"/>
                        </a:spcAft>
                        <a:buNone/>
                      </a:pPr>
                      <a:r>
                        <a:rPr lang="en" sz="2500"/>
                        <a:t>?</a:t>
                      </a:r>
                      <a:endParaRPr sz="2500"/>
                    </a:p>
                  </a:txBody>
                  <a:tcPr marL="91425" marR="91425" marT="91425" marB="91425" anchor="ctr">
                    <a:solidFill>
                      <a:srgbClr val="6D9EEB"/>
                    </a:solidFill>
                  </a:tcPr>
                </a:tc>
                <a:tc>
                  <a:txBody>
                    <a:bodyPr/>
                    <a:lstStyle/>
                    <a:p>
                      <a:pPr marL="0" lvl="0" indent="0" algn="ctr" rtl="0">
                        <a:spcBef>
                          <a:spcPts val="0"/>
                        </a:spcBef>
                        <a:spcAft>
                          <a:spcPts val="0"/>
                        </a:spcAft>
                        <a:buNone/>
                      </a:pPr>
                      <a:r>
                        <a:rPr lang="en" sz="2500"/>
                        <a:t>?</a:t>
                      </a:r>
                      <a:endParaRPr sz="2500"/>
                    </a:p>
                  </a:txBody>
                  <a:tcPr marL="91425" marR="91425" marT="91425" marB="91425" anchor="ctr">
                    <a:solidFill>
                      <a:srgbClr val="FFD966"/>
                    </a:solidFill>
                  </a:tcPr>
                </a:tc>
                <a:extLst>
                  <a:ext uri="{0D108BD9-81ED-4DB2-BD59-A6C34878D82A}">
                    <a16:rowId xmlns:a16="http://schemas.microsoft.com/office/drawing/2014/main" val="10001"/>
                  </a:ext>
                </a:extLst>
              </a:tr>
            </a:tbl>
          </a:graphicData>
        </a:graphic>
      </p:graphicFrame>
      <p:sp>
        <p:nvSpPr>
          <p:cNvPr id="247" name="Google Shape;247;p31"/>
          <p:cNvSpPr txBox="1"/>
          <p:nvPr/>
        </p:nvSpPr>
        <p:spPr>
          <a:xfrm>
            <a:off x="0" y="0"/>
            <a:ext cx="2135400" cy="66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u="sng">
                <a:solidFill>
                  <a:schemeClr val="dk1"/>
                </a:solidFill>
              </a:rPr>
              <a:t>Further task</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2"/>
          <p:cNvSpPr txBox="1"/>
          <p:nvPr/>
        </p:nvSpPr>
        <p:spPr>
          <a:xfrm>
            <a:off x="2228550" y="792350"/>
            <a:ext cx="4686900" cy="4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What can you tell me about the number 30?</a:t>
            </a:r>
            <a:endParaRPr sz="3000"/>
          </a:p>
        </p:txBody>
      </p:sp>
      <p:sp>
        <p:nvSpPr>
          <p:cNvPr id="253" name="Google Shape;253;p32"/>
          <p:cNvSpPr txBox="1"/>
          <p:nvPr/>
        </p:nvSpPr>
        <p:spPr>
          <a:xfrm>
            <a:off x="340400" y="161150"/>
            <a:ext cx="47943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endParaRPr sz="3000">
              <a:latin typeface="Poppins"/>
              <a:ea typeface="Poppins"/>
              <a:cs typeface="Poppins"/>
              <a:sym typeface="Poppins"/>
            </a:endParaRPr>
          </a:p>
        </p:txBody>
      </p:sp>
      <p:sp>
        <p:nvSpPr>
          <p:cNvPr id="254" name="Google Shape;254;p32"/>
          <p:cNvSpPr txBox="1"/>
          <p:nvPr/>
        </p:nvSpPr>
        <p:spPr>
          <a:xfrm>
            <a:off x="7376450" y="161150"/>
            <a:ext cx="16212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latin typeface="Poppins"/>
                <a:ea typeface="Poppins"/>
                <a:cs typeface="Poppins"/>
                <a:sym typeface="Poppins"/>
              </a:rPr>
              <a:t>7.5.20</a:t>
            </a:r>
            <a:endParaRPr sz="3000">
              <a:latin typeface="Poppins"/>
              <a:ea typeface="Poppins"/>
              <a:cs typeface="Poppins"/>
              <a:sym typeface="Poppins"/>
            </a:endParaRPr>
          </a:p>
        </p:txBody>
      </p:sp>
      <p:sp>
        <p:nvSpPr>
          <p:cNvPr id="255" name="Google Shape;255;p32"/>
          <p:cNvSpPr txBox="1"/>
          <p:nvPr/>
        </p:nvSpPr>
        <p:spPr>
          <a:xfrm>
            <a:off x="349175" y="3437950"/>
            <a:ext cx="2471100" cy="123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32"/>
          <p:cNvSpPr/>
          <p:nvPr/>
        </p:nvSpPr>
        <p:spPr>
          <a:xfrm>
            <a:off x="900575" y="4095775"/>
            <a:ext cx="19197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457200" lvl="0" indent="-381000" algn="l" rtl="0">
              <a:spcBef>
                <a:spcPts val="0"/>
              </a:spcBef>
              <a:spcAft>
                <a:spcPts val="0"/>
              </a:spcAft>
              <a:buSzPts val="2400"/>
              <a:buChar char="+"/>
            </a:pPr>
            <a:r>
              <a:rPr lang="en" sz="2400"/>
              <a:t>  </a:t>
            </a:r>
            <a:r>
              <a:rPr lang="en" sz="2400">
                <a:solidFill>
                  <a:srgbClr val="000000"/>
                </a:solidFill>
              </a:rPr>
              <a:t>÷   -   x</a:t>
            </a:r>
            <a:endParaRPr sz="2400"/>
          </a:p>
        </p:txBody>
      </p:sp>
      <p:sp>
        <p:nvSpPr>
          <p:cNvPr id="257" name="Google Shape;257;p32"/>
          <p:cNvSpPr/>
          <p:nvPr/>
        </p:nvSpPr>
        <p:spPr>
          <a:xfrm>
            <a:off x="6915450" y="3625975"/>
            <a:ext cx="2082300" cy="1322700"/>
          </a:xfrm>
          <a:prstGeom prst="wedgeRectCallout">
            <a:avLst>
              <a:gd name="adj1" fmla="val -66504"/>
              <a:gd name="adj2" fmla="val 23874"/>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t>Greater than?</a:t>
            </a:r>
            <a:endParaRPr sz="2000"/>
          </a:p>
          <a:p>
            <a:pPr marL="0" lvl="0" indent="0" algn="l" rtl="0">
              <a:spcBef>
                <a:spcPts val="0"/>
              </a:spcBef>
              <a:spcAft>
                <a:spcPts val="0"/>
              </a:spcAft>
              <a:buNone/>
            </a:pPr>
            <a:r>
              <a:rPr lang="en" sz="2000"/>
              <a:t>Fewer than?</a:t>
            </a:r>
            <a:endParaRPr sz="2000"/>
          </a:p>
        </p:txBody>
      </p:sp>
      <p:sp>
        <p:nvSpPr>
          <p:cNvPr id="258" name="Google Shape;258;p32"/>
          <p:cNvSpPr/>
          <p:nvPr/>
        </p:nvSpPr>
        <p:spPr>
          <a:xfrm>
            <a:off x="214950" y="1688700"/>
            <a:ext cx="12756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400"/>
              <a:t>Odd or even?</a:t>
            </a:r>
            <a:endParaRPr sz="2400"/>
          </a:p>
        </p:txBody>
      </p:sp>
      <p:sp>
        <p:nvSpPr>
          <p:cNvPr id="259" name="Google Shape;259;p32"/>
          <p:cNvSpPr/>
          <p:nvPr/>
        </p:nvSpPr>
        <p:spPr>
          <a:xfrm>
            <a:off x="7224300" y="943363"/>
            <a:ext cx="1919700" cy="852900"/>
          </a:xfrm>
          <a:prstGeom prst="wedgeRectCallout">
            <a:avLst>
              <a:gd name="adj1" fmla="val -61192"/>
              <a:gd name="adj2" fmla="val -19832"/>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t>Tens and ones</a:t>
            </a:r>
            <a:endParaRPr sz="1800"/>
          </a:p>
        </p:txBody>
      </p:sp>
      <p:sp>
        <p:nvSpPr>
          <p:cNvPr id="260" name="Google Shape;260;p32"/>
          <p:cNvSpPr/>
          <p:nvPr/>
        </p:nvSpPr>
        <p:spPr>
          <a:xfrm>
            <a:off x="3807225" y="4095775"/>
            <a:ext cx="1919700" cy="852900"/>
          </a:xfrm>
          <a:prstGeom prst="wedgeRectCallout">
            <a:avLst>
              <a:gd name="adj1" fmla="val 11213"/>
              <a:gd name="adj2" fmla="val -76741"/>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a:t>fractions?</a:t>
            </a:r>
            <a:endParaRPr sz="2400"/>
          </a:p>
        </p:txBody>
      </p:sp>
      <p:sp>
        <p:nvSpPr>
          <p:cNvPr id="261" name="Google Shape;261;p32"/>
          <p:cNvSpPr/>
          <p:nvPr/>
        </p:nvSpPr>
        <p:spPr>
          <a:xfrm>
            <a:off x="6526650" y="2421750"/>
            <a:ext cx="2471100" cy="852900"/>
          </a:xfrm>
          <a:prstGeom prst="wedgeRectCallout">
            <a:avLst>
              <a:gd name="adj1" fmla="val -61154"/>
              <a:gd name="adj2" fmla="val -15881"/>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a:t> __ + __ +  __ =</a:t>
            </a:r>
            <a:endParaRPr sz="2400"/>
          </a:p>
        </p:txBody>
      </p:sp>
      <p:sp>
        <p:nvSpPr>
          <p:cNvPr id="262" name="Google Shape;262;p32"/>
          <p:cNvSpPr/>
          <p:nvPr/>
        </p:nvSpPr>
        <p:spPr>
          <a:xfrm>
            <a:off x="340400" y="2813650"/>
            <a:ext cx="12756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400"/>
              <a:t>Draw it.</a:t>
            </a:r>
            <a:endParaRPr sz="2400"/>
          </a:p>
        </p:txBody>
      </p:sp>
      <p:sp>
        <p:nvSpPr>
          <p:cNvPr id="263" name="Google Shape;263;p32"/>
          <p:cNvSpPr/>
          <p:nvPr/>
        </p:nvSpPr>
        <p:spPr>
          <a:xfrm>
            <a:off x="3827400" y="2384575"/>
            <a:ext cx="1141500" cy="1020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6000"/>
              <a:t>30</a:t>
            </a:r>
            <a:endParaRPr sz="6000"/>
          </a:p>
        </p:txBody>
      </p:sp>
      <p:cxnSp>
        <p:nvCxnSpPr>
          <p:cNvPr id="264" name="Google Shape;264;p32"/>
          <p:cNvCxnSpPr/>
          <p:nvPr/>
        </p:nvCxnSpPr>
        <p:spPr>
          <a:xfrm rot="10800000">
            <a:off x="3558950" y="2156125"/>
            <a:ext cx="375900" cy="255300"/>
          </a:xfrm>
          <a:prstGeom prst="straightConnector1">
            <a:avLst/>
          </a:prstGeom>
          <a:noFill/>
          <a:ln w="9525" cap="flat" cmpd="sng">
            <a:solidFill>
              <a:schemeClr val="dk2"/>
            </a:solidFill>
            <a:prstDash val="solid"/>
            <a:round/>
            <a:headEnd type="none" w="med" len="med"/>
            <a:tailEnd type="none" w="med" len="med"/>
          </a:ln>
        </p:spPr>
      </p:cxnSp>
      <p:sp>
        <p:nvSpPr>
          <p:cNvPr id="265" name="Google Shape;265;p32"/>
          <p:cNvSpPr txBox="1"/>
          <p:nvPr/>
        </p:nvSpPr>
        <p:spPr>
          <a:xfrm>
            <a:off x="2403875" y="1820525"/>
            <a:ext cx="1141500" cy="38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30 +0 = 30</a:t>
            </a:r>
            <a:endParaRPr/>
          </a:p>
        </p:txBody>
      </p:sp>
      <p:cxnSp>
        <p:nvCxnSpPr>
          <p:cNvPr id="266" name="Google Shape;266;p32"/>
          <p:cNvCxnSpPr>
            <a:stCxn id="263" idx="1"/>
          </p:cNvCxnSpPr>
          <p:nvPr/>
        </p:nvCxnSpPr>
        <p:spPr>
          <a:xfrm flipH="1">
            <a:off x="3290100" y="2894875"/>
            <a:ext cx="537300" cy="134400"/>
          </a:xfrm>
          <a:prstGeom prst="straightConnector1">
            <a:avLst/>
          </a:prstGeom>
          <a:noFill/>
          <a:ln w="9525" cap="flat" cmpd="sng">
            <a:solidFill>
              <a:schemeClr val="dk2"/>
            </a:solidFill>
            <a:prstDash val="solid"/>
            <a:round/>
            <a:headEnd type="none" w="med" len="med"/>
            <a:tailEnd type="none" w="med" len="med"/>
          </a:ln>
        </p:spPr>
      </p:cxnSp>
      <p:cxnSp>
        <p:nvCxnSpPr>
          <p:cNvPr id="267" name="Google Shape;267;p32"/>
          <p:cNvCxnSpPr/>
          <p:nvPr/>
        </p:nvCxnSpPr>
        <p:spPr>
          <a:xfrm rot="10800000" flipH="1">
            <a:off x="4968925" y="2317525"/>
            <a:ext cx="644700" cy="268500"/>
          </a:xfrm>
          <a:prstGeom prst="straightConnector1">
            <a:avLst/>
          </a:prstGeom>
          <a:noFill/>
          <a:ln w="9525" cap="flat" cmpd="sng">
            <a:solidFill>
              <a:schemeClr val="dk2"/>
            </a:solidFill>
            <a:prstDash val="solid"/>
            <a:round/>
            <a:headEnd type="none" w="med" len="med"/>
            <a:tailEnd type="none" w="med" len="med"/>
          </a:ln>
        </p:spPr>
      </p:cxnSp>
      <p:cxnSp>
        <p:nvCxnSpPr>
          <p:cNvPr id="268" name="Google Shape;268;p32"/>
          <p:cNvCxnSpPr/>
          <p:nvPr/>
        </p:nvCxnSpPr>
        <p:spPr>
          <a:xfrm>
            <a:off x="4982350" y="3378350"/>
            <a:ext cx="483600" cy="161100"/>
          </a:xfrm>
          <a:prstGeom prst="straightConnector1">
            <a:avLst/>
          </a:prstGeom>
          <a:noFill/>
          <a:ln w="9525" cap="flat" cmpd="sng">
            <a:solidFill>
              <a:schemeClr val="dk2"/>
            </a:solidFill>
            <a:prstDash val="solid"/>
            <a:round/>
            <a:headEnd type="none" w="med" len="med"/>
            <a:tailEnd type="none" w="med" len="med"/>
          </a:ln>
        </p:spPr>
      </p:cxnSp>
      <p:cxnSp>
        <p:nvCxnSpPr>
          <p:cNvPr id="269" name="Google Shape;269;p32"/>
          <p:cNvCxnSpPr/>
          <p:nvPr/>
        </p:nvCxnSpPr>
        <p:spPr>
          <a:xfrm flipH="1">
            <a:off x="3518650" y="3405225"/>
            <a:ext cx="322200" cy="188100"/>
          </a:xfrm>
          <a:prstGeom prst="straightConnector1">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33"/>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275" name="Google Shape;275;p33"/>
          <p:cNvSpPr/>
          <p:nvPr/>
        </p:nvSpPr>
        <p:spPr>
          <a:xfrm>
            <a:off x="2550487" y="1651775"/>
            <a:ext cx="3885882" cy="42836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Thursday 7th May</a:t>
            </a:r>
          </a:p>
        </p:txBody>
      </p:sp>
      <p:pic>
        <p:nvPicPr>
          <p:cNvPr id="276" name="Google Shape;276;p33"/>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pic>
        <p:nvPicPr>
          <p:cNvPr id="281" name="Google Shape;281;p34"/>
          <p:cNvPicPr preferRelativeResize="0"/>
          <p:nvPr/>
        </p:nvPicPr>
        <p:blipFill rotWithShape="1">
          <a:blip r:embed="rId3">
            <a:alphaModFix/>
          </a:blip>
          <a:srcRect l="9395" t="24007" r="30680" b="27403"/>
          <a:stretch/>
        </p:blipFill>
        <p:spPr>
          <a:xfrm>
            <a:off x="4176425" y="2495813"/>
            <a:ext cx="4445101" cy="2026437"/>
          </a:xfrm>
          <a:prstGeom prst="rect">
            <a:avLst/>
          </a:prstGeom>
          <a:noFill/>
          <a:ln>
            <a:noFill/>
          </a:ln>
        </p:spPr>
      </p:pic>
      <p:sp>
        <p:nvSpPr>
          <p:cNvPr id="282" name="Google Shape;282;p34"/>
          <p:cNvSpPr txBox="1"/>
          <p:nvPr/>
        </p:nvSpPr>
        <p:spPr>
          <a:xfrm>
            <a:off x="174725" y="1235525"/>
            <a:ext cx="4001700" cy="37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t>2. Click on </a:t>
            </a:r>
            <a:r>
              <a:rPr lang="en" sz="1800" b="1"/>
              <a:t>‘Summer Term - Week 2’</a:t>
            </a:r>
            <a:r>
              <a:rPr lang="en" sz="1800"/>
              <a:t> and scroll down to </a:t>
            </a:r>
            <a:r>
              <a:rPr lang="en" sz="1800" b="1"/>
              <a:t>Lesson 4 - Problem solving</a:t>
            </a:r>
            <a:r>
              <a:rPr lang="en" sz="1800"/>
              <a:t>. This will be the lesson children will complete today. </a:t>
            </a:r>
            <a:endParaRPr sz="1800"/>
          </a:p>
          <a:p>
            <a:pPr marL="0" lvl="0" indent="0" algn="l" rtl="0">
              <a:spcBef>
                <a:spcPts val="0"/>
              </a:spcBef>
              <a:spcAft>
                <a:spcPts val="0"/>
              </a:spcAft>
              <a:buNone/>
            </a:pPr>
            <a:endParaRPr sz="18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800">
              <a:solidFill>
                <a:schemeClr val="dk1"/>
              </a:solidFill>
              <a:latin typeface="Comic Sans MS"/>
              <a:ea typeface="Comic Sans MS"/>
              <a:cs typeface="Comic Sans MS"/>
              <a:sym typeface="Comic Sans MS"/>
            </a:endParaRPr>
          </a:p>
        </p:txBody>
      </p:sp>
      <p:pic>
        <p:nvPicPr>
          <p:cNvPr id="283" name="Google Shape;283;p34"/>
          <p:cNvPicPr preferRelativeResize="0"/>
          <p:nvPr/>
        </p:nvPicPr>
        <p:blipFill rotWithShape="1">
          <a:blip r:embed="rId4">
            <a:alphaModFix/>
          </a:blip>
          <a:srcRect l="7904" t="40908" r="30049" b="49644"/>
          <a:stretch/>
        </p:blipFill>
        <p:spPr>
          <a:xfrm>
            <a:off x="4752575" y="1404200"/>
            <a:ext cx="4391424" cy="375900"/>
          </a:xfrm>
          <a:prstGeom prst="rect">
            <a:avLst/>
          </a:prstGeom>
          <a:noFill/>
          <a:ln>
            <a:noFill/>
          </a:ln>
        </p:spPr>
      </p:pic>
      <p:sp>
        <p:nvSpPr>
          <p:cNvPr id="284" name="Google Shape;284;p34"/>
          <p:cNvSpPr txBox="1"/>
          <p:nvPr/>
        </p:nvSpPr>
        <p:spPr>
          <a:xfrm>
            <a:off x="80550" y="268475"/>
            <a:ext cx="6956400" cy="8940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chemeClr val="dk1"/>
              </a:buClr>
              <a:buSzPts val="1800"/>
              <a:buAutoNum type="arabicPeriod"/>
            </a:pPr>
            <a:r>
              <a:rPr lang="en" sz="1800">
                <a:solidFill>
                  <a:schemeClr val="dk1"/>
                </a:solidFill>
              </a:rPr>
              <a:t>Load the white rose website</a:t>
            </a:r>
            <a:endParaRPr sz="1800">
              <a:solidFill>
                <a:schemeClr val="dk1"/>
              </a:solidFill>
            </a:endParaRPr>
          </a:p>
          <a:p>
            <a:pPr marL="0" lvl="0" indent="0" algn="l" rtl="0">
              <a:spcBef>
                <a:spcPts val="0"/>
              </a:spcBef>
              <a:spcAft>
                <a:spcPts val="0"/>
              </a:spcAft>
              <a:buNone/>
            </a:pPr>
            <a:r>
              <a:rPr lang="en" sz="1800" u="sng">
                <a:solidFill>
                  <a:schemeClr val="accent5"/>
                </a:solidFill>
                <a:hlinkClick r:id="rId5"/>
              </a:rPr>
              <a:t>https://whiterosemaths.com/homelearning/year-2/</a:t>
            </a:r>
            <a:endParaRPr/>
          </a:p>
        </p:txBody>
      </p:sp>
      <p:cxnSp>
        <p:nvCxnSpPr>
          <p:cNvPr id="285" name="Google Shape;285;p34"/>
          <p:cNvCxnSpPr/>
          <p:nvPr/>
        </p:nvCxnSpPr>
        <p:spPr>
          <a:xfrm rot="10800000" flipH="1">
            <a:off x="3317075" y="4103475"/>
            <a:ext cx="1101300" cy="470100"/>
          </a:xfrm>
          <a:prstGeom prst="straightConnector1">
            <a:avLst/>
          </a:prstGeom>
          <a:noFill/>
          <a:ln w="38100" cap="flat" cmpd="sng">
            <a:solidFill>
              <a:srgbClr val="0000FF"/>
            </a:solidFill>
            <a:prstDash val="solid"/>
            <a:round/>
            <a:headEnd type="none" w="med" len="med"/>
            <a:tailEnd type="triangle" w="med" len="med"/>
          </a:ln>
        </p:spPr>
      </p:cxnSp>
      <p:sp>
        <p:nvSpPr>
          <p:cNvPr id="286" name="Google Shape;286;p34"/>
          <p:cNvSpPr txBox="1"/>
          <p:nvPr/>
        </p:nvSpPr>
        <p:spPr>
          <a:xfrm>
            <a:off x="1812875" y="4197575"/>
            <a:ext cx="1504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Video</a:t>
            </a:r>
            <a:endParaRPr sz="3000"/>
          </a:p>
        </p:txBody>
      </p:sp>
      <p:sp>
        <p:nvSpPr>
          <p:cNvPr id="287" name="Google Shape;287;p34"/>
          <p:cNvSpPr txBox="1"/>
          <p:nvPr/>
        </p:nvSpPr>
        <p:spPr>
          <a:xfrm>
            <a:off x="6890650" y="1826788"/>
            <a:ext cx="1504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Activity </a:t>
            </a:r>
            <a:endParaRPr sz="3000"/>
          </a:p>
        </p:txBody>
      </p:sp>
      <p:sp>
        <p:nvSpPr>
          <p:cNvPr id="288" name="Google Shape;288;p34"/>
          <p:cNvSpPr txBox="1"/>
          <p:nvPr/>
        </p:nvSpPr>
        <p:spPr>
          <a:xfrm>
            <a:off x="6542700" y="4573575"/>
            <a:ext cx="19380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t>Answers </a:t>
            </a:r>
            <a:endParaRPr sz="3000"/>
          </a:p>
        </p:txBody>
      </p:sp>
      <p:cxnSp>
        <p:nvCxnSpPr>
          <p:cNvPr id="289" name="Google Shape;289;p34"/>
          <p:cNvCxnSpPr/>
          <p:nvPr/>
        </p:nvCxnSpPr>
        <p:spPr>
          <a:xfrm>
            <a:off x="7641400" y="2478575"/>
            <a:ext cx="2700" cy="463200"/>
          </a:xfrm>
          <a:prstGeom prst="straightConnector1">
            <a:avLst/>
          </a:prstGeom>
          <a:noFill/>
          <a:ln w="38100" cap="flat" cmpd="sng">
            <a:solidFill>
              <a:srgbClr val="0000FF"/>
            </a:solidFill>
            <a:prstDash val="solid"/>
            <a:round/>
            <a:headEnd type="none" w="med" len="med"/>
            <a:tailEnd type="triangle" w="med" len="med"/>
          </a:ln>
        </p:spPr>
      </p:cxnSp>
      <p:cxnSp>
        <p:nvCxnSpPr>
          <p:cNvPr id="290" name="Google Shape;290;p34"/>
          <p:cNvCxnSpPr>
            <a:stCxn id="288" idx="0"/>
          </p:cNvCxnSpPr>
          <p:nvPr/>
        </p:nvCxnSpPr>
        <p:spPr>
          <a:xfrm rot="10800000">
            <a:off x="7341900" y="3870975"/>
            <a:ext cx="169800" cy="702600"/>
          </a:xfrm>
          <a:prstGeom prst="straightConnector1">
            <a:avLst/>
          </a:prstGeom>
          <a:noFill/>
          <a:ln w="38100" cap="flat" cmpd="sng">
            <a:solidFill>
              <a:srgbClr val="0000FF"/>
            </a:solidFill>
            <a:prstDash val="solid"/>
            <a:round/>
            <a:headEnd type="none" w="med" len="med"/>
            <a:tailEnd type="triangle" w="med" len="med"/>
          </a:ln>
        </p:spPr>
      </p:cxnSp>
      <p:pic>
        <p:nvPicPr>
          <p:cNvPr id="291" name="Google Shape;291;p34"/>
          <p:cNvPicPr preferRelativeResize="0"/>
          <p:nvPr/>
        </p:nvPicPr>
        <p:blipFill>
          <a:blip r:embed="rId6">
            <a:alphaModFix/>
          </a:blip>
          <a:stretch>
            <a:fillRect/>
          </a:stretch>
        </p:blipFill>
        <p:spPr>
          <a:xfrm>
            <a:off x="8064872" y="115347"/>
            <a:ext cx="905300" cy="905300"/>
          </a:xfrm>
          <a:prstGeom prst="rect">
            <a:avLst/>
          </a:prstGeom>
          <a:noFill/>
          <a:ln>
            <a:noFill/>
          </a:ln>
        </p:spPr>
      </p:pic>
      <p:sp>
        <p:nvSpPr>
          <p:cNvPr id="292" name="Google Shape;292;p34"/>
          <p:cNvSpPr txBox="1"/>
          <p:nvPr/>
        </p:nvSpPr>
        <p:spPr>
          <a:xfrm>
            <a:off x="6728175" y="0"/>
            <a:ext cx="1277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7.5.20</a:t>
            </a:r>
            <a:endParaRPr/>
          </a:p>
          <a:p>
            <a:pPr marL="0" lvl="0" indent="0" algn="l" rtl="0">
              <a:spcBef>
                <a:spcPts val="0"/>
              </a:spcBef>
              <a:spcAft>
                <a:spcPts val="0"/>
              </a:spcAft>
              <a:buNone/>
            </a:pPr>
            <a:r>
              <a:rPr lang="en"/>
              <a:t>Session 4</a:t>
            </a:r>
            <a:endParaRPr/>
          </a:p>
        </p:txBody>
      </p:sp>
      <p:sp>
        <p:nvSpPr>
          <p:cNvPr id="293" name="Google Shape;293;p34"/>
          <p:cNvSpPr txBox="1"/>
          <p:nvPr/>
        </p:nvSpPr>
        <p:spPr>
          <a:xfrm>
            <a:off x="174725" y="2722275"/>
            <a:ext cx="3518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latin typeface="Comic Sans MS"/>
                <a:ea typeface="Comic Sans MS"/>
                <a:cs typeface="Comic Sans MS"/>
                <a:sym typeface="Comic Sans MS"/>
              </a:rPr>
              <a:t>3. Watch the video and complete the activity. You can then check your answers.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5"/>
          <p:cNvSpPr txBox="1"/>
          <p:nvPr/>
        </p:nvSpPr>
        <p:spPr>
          <a:xfrm>
            <a:off x="389450" y="174575"/>
            <a:ext cx="7010100" cy="123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3000"/>
          </a:p>
        </p:txBody>
      </p:sp>
      <p:sp>
        <p:nvSpPr>
          <p:cNvPr id="299" name="Google Shape;299;p35"/>
          <p:cNvSpPr txBox="1"/>
          <p:nvPr/>
        </p:nvSpPr>
        <p:spPr>
          <a:xfrm>
            <a:off x="931263" y="322300"/>
            <a:ext cx="7278900" cy="3733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a:solidFill>
                  <a:srgbClr val="1C4587"/>
                </a:solidFill>
                <a:latin typeface="Trebuchet MS"/>
                <a:ea typeface="Trebuchet MS"/>
                <a:cs typeface="Trebuchet MS"/>
                <a:sym typeface="Trebuchet MS"/>
              </a:rPr>
              <a:t>Well done for all your hard work this week year 2!</a:t>
            </a:r>
            <a:endParaRPr sz="3600">
              <a:solidFill>
                <a:srgbClr val="1C4587"/>
              </a:solidFill>
              <a:latin typeface="Trebuchet MS"/>
              <a:ea typeface="Trebuchet MS"/>
              <a:cs typeface="Trebuchet MS"/>
              <a:sym typeface="Trebuchet MS"/>
            </a:endParaRPr>
          </a:p>
          <a:p>
            <a:pPr marL="0" lvl="0" indent="0" algn="ctr" rtl="0">
              <a:spcBef>
                <a:spcPts val="0"/>
              </a:spcBef>
              <a:spcAft>
                <a:spcPts val="0"/>
              </a:spcAft>
              <a:buNone/>
            </a:pPr>
            <a:endParaRPr sz="3600">
              <a:solidFill>
                <a:srgbClr val="1C4587"/>
              </a:solidFill>
              <a:latin typeface="Trebuchet MS"/>
              <a:ea typeface="Trebuchet MS"/>
              <a:cs typeface="Trebuchet MS"/>
              <a:sym typeface="Trebuchet MS"/>
            </a:endParaRPr>
          </a:p>
          <a:p>
            <a:pPr marL="0" lvl="0" indent="0" algn="ctr" rtl="0">
              <a:spcBef>
                <a:spcPts val="0"/>
              </a:spcBef>
              <a:spcAft>
                <a:spcPts val="0"/>
              </a:spcAft>
              <a:buNone/>
            </a:pPr>
            <a:r>
              <a:rPr lang="en" sz="3600">
                <a:solidFill>
                  <a:srgbClr val="1C4587"/>
                </a:solidFill>
                <a:latin typeface="Trebuchet MS"/>
                <a:ea typeface="Trebuchet MS"/>
                <a:cs typeface="Trebuchet MS"/>
                <a:sym typeface="Trebuchet MS"/>
              </a:rPr>
              <a:t>Have a lovely long weekend.</a:t>
            </a:r>
            <a:r>
              <a:rPr lang="en" sz="3600">
                <a:latin typeface="Trebuchet MS"/>
                <a:ea typeface="Trebuchet MS"/>
                <a:cs typeface="Trebuchet MS"/>
                <a:sym typeface="Trebuchet MS"/>
              </a:rPr>
              <a:t> </a:t>
            </a:r>
            <a:endParaRPr sz="3600">
              <a:latin typeface="Trebuchet MS"/>
              <a:ea typeface="Trebuchet MS"/>
              <a:cs typeface="Trebuchet MS"/>
              <a:sym typeface="Trebuchet MS"/>
            </a:endParaRPr>
          </a:p>
          <a:p>
            <a:pPr marL="0" lvl="0" indent="0" algn="ctr" rtl="0">
              <a:spcBef>
                <a:spcPts val="0"/>
              </a:spcBef>
              <a:spcAft>
                <a:spcPts val="0"/>
              </a:spcAft>
              <a:buNone/>
            </a:pPr>
            <a:endParaRPr sz="3600">
              <a:latin typeface="Trebuchet MS"/>
              <a:ea typeface="Trebuchet MS"/>
              <a:cs typeface="Trebuchet MS"/>
              <a:sym typeface="Trebuchet MS"/>
            </a:endParaRPr>
          </a:p>
          <a:p>
            <a:pPr marL="0" lvl="0" indent="0" algn="ctr" rtl="0">
              <a:spcBef>
                <a:spcPts val="0"/>
              </a:spcBef>
              <a:spcAft>
                <a:spcPts val="0"/>
              </a:spcAft>
              <a:buNone/>
            </a:pPr>
            <a:endParaRPr>
              <a:latin typeface="Trebuchet MS"/>
              <a:ea typeface="Trebuchet MS"/>
              <a:cs typeface="Trebuchet MS"/>
              <a:sym typeface="Trebuchet MS"/>
            </a:endParaRPr>
          </a:p>
        </p:txBody>
      </p:sp>
      <p:sp>
        <p:nvSpPr>
          <p:cNvPr id="300" name="Google Shape;300;p35"/>
          <p:cNvSpPr/>
          <p:nvPr/>
        </p:nvSpPr>
        <p:spPr>
          <a:xfrm>
            <a:off x="389450" y="3021625"/>
            <a:ext cx="2350200" cy="1907100"/>
          </a:xfrm>
          <a:prstGeom prst="star5">
            <a:avLst>
              <a:gd name="adj" fmla="val 19098"/>
              <a:gd name="hf" fmla="val 105146"/>
              <a:gd name="vf" fmla="val 110557"/>
            </a:avLst>
          </a:prstGeom>
          <a:solidFill>
            <a:srgbClr val="FF99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5"/>
          <p:cNvSpPr/>
          <p:nvPr/>
        </p:nvSpPr>
        <p:spPr>
          <a:xfrm>
            <a:off x="3395613" y="3021625"/>
            <a:ext cx="2350200" cy="1907100"/>
          </a:xfrm>
          <a:prstGeom prst="star5">
            <a:avLst>
              <a:gd name="adj" fmla="val 19098"/>
              <a:gd name="hf" fmla="val 105146"/>
              <a:gd name="vf" fmla="val 110557"/>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5"/>
          <p:cNvSpPr/>
          <p:nvPr/>
        </p:nvSpPr>
        <p:spPr>
          <a:xfrm>
            <a:off x="6401775" y="3021625"/>
            <a:ext cx="2350200" cy="1907100"/>
          </a:xfrm>
          <a:prstGeom prst="star5">
            <a:avLst>
              <a:gd name="adj" fmla="val 19098"/>
              <a:gd name="hf" fmla="val 105146"/>
              <a:gd name="vf" fmla="val 110557"/>
            </a:avLst>
          </a:prstGeom>
          <a:solidFill>
            <a:srgbClr val="FF99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999</Words>
  <Application>Microsoft Office PowerPoint</Application>
  <PresentationFormat>On-screen Show (16:9)</PresentationFormat>
  <Paragraphs>219</Paragraphs>
  <Slides>23</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Times New Roman</vt:lpstr>
      <vt:lpstr>Comic Sans MS</vt:lpstr>
      <vt:lpstr>Trebuchet MS</vt:lpstr>
      <vt:lpstr>Poppins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1</cp:revision>
  <dcterms:modified xsi:type="dcterms:W3CDTF">2020-04-30T17:02:41Z</dcterms:modified>
</cp:coreProperties>
</file>