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Lst>
  <p:sldSz cy="5143500" cx="9144000"/>
  <p:notesSz cx="6858000" cy="9144000"/>
  <p:embeddedFontLst>
    <p:embeddedFont>
      <p:font typeface="Amatic SC"/>
      <p:regular r:id="rId42"/>
      <p:bold r:id="rId43"/>
    </p:embeddedFont>
    <p:embeddedFont>
      <p:font typeface="Cedarville Cursive"/>
      <p:regular r:id="rId44"/>
    </p:embeddedFont>
    <p:embeddedFont>
      <p:font typeface="Source Code Pro"/>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font" Target="fonts/AmaticSC-regular.fntdata"/><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edarvilleCursive-regular.fntdata"/><Relationship Id="rId21" Type="http://schemas.openxmlformats.org/officeDocument/2006/relationships/slide" Target="slides/slide15.xml"/><Relationship Id="rId43" Type="http://schemas.openxmlformats.org/officeDocument/2006/relationships/font" Target="fonts/AmaticSC-bold.fntdata"/><Relationship Id="rId24" Type="http://schemas.openxmlformats.org/officeDocument/2006/relationships/slide" Target="slides/slide18.xml"/><Relationship Id="rId46" Type="http://schemas.openxmlformats.org/officeDocument/2006/relationships/font" Target="fonts/SourceCodePro-bold.fntdata"/><Relationship Id="rId23" Type="http://schemas.openxmlformats.org/officeDocument/2006/relationships/slide" Target="slides/slide17.xml"/><Relationship Id="rId45" Type="http://schemas.openxmlformats.org/officeDocument/2006/relationships/font" Target="fonts/SourceCodePr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48" Type="http://schemas.openxmlformats.org/officeDocument/2006/relationships/font" Target="fonts/SourceCodePro-boldItalic.fntdata"/><Relationship Id="rId25" Type="http://schemas.openxmlformats.org/officeDocument/2006/relationships/slide" Target="slides/slide19.xml"/><Relationship Id="rId47" Type="http://schemas.openxmlformats.org/officeDocument/2006/relationships/font" Target="fonts/SourceCodePro-italic.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726565a11d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726565a11d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726565a11d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726565a11d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7266c5907a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7266c5907a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Google Shape;134;g7266c5907a_4_1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7266c5907a_4_1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Google Shape;141;g7266c5907a_4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7266c5907a_4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g7266c5907a_4_1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7266c5907a_4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7266c5907a_4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7266c5907a_4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g7266c5907a_4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7266c5907a_4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7266c5907a_4_2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7266c5907a_4_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g7266c5907a_4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7266c5907a_4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7266c5907a_4_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7266c5907a_4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7266c5907a_4_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7266c5907a_4_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Google Shape;197;g7266c5907a_4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7266c5907a_4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g7266c5907a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7266c5907a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1" name="Shape 211"/>
        <p:cNvGrpSpPr/>
        <p:nvPr/>
      </p:nvGrpSpPr>
      <p:grpSpPr>
        <a:xfrm>
          <a:off x="0" y="0"/>
          <a:ext cx="0" cy="0"/>
          <a:chOff x="0" y="0"/>
          <a:chExt cx="0" cy="0"/>
        </a:xfrm>
      </p:grpSpPr>
      <p:sp>
        <p:nvSpPr>
          <p:cNvPr id="212" name="Google Shape;212;g7266c5907a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7266c5907a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9" name="Shape 219"/>
        <p:cNvGrpSpPr/>
        <p:nvPr/>
      </p:nvGrpSpPr>
      <p:grpSpPr>
        <a:xfrm>
          <a:off x="0" y="0"/>
          <a:ext cx="0" cy="0"/>
          <a:chOff x="0" y="0"/>
          <a:chExt cx="0" cy="0"/>
        </a:xfrm>
      </p:grpSpPr>
      <p:sp>
        <p:nvSpPr>
          <p:cNvPr id="220" name="Google Shape;220;g7266c5907a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7266c5907a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5" name="Shape 225"/>
        <p:cNvGrpSpPr/>
        <p:nvPr/>
      </p:nvGrpSpPr>
      <p:grpSpPr>
        <a:xfrm>
          <a:off x="0" y="0"/>
          <a:ext cx="0" cy="0"/>
          <a:chOff x="0" y="0"/>
          <a:chExt cx="0" cy="0"/>
        </a:xfrm>
      </p:grpSpPr>
      <p:sp>
        <p:nvSpPr>
          <p:cNvPr id="226" name="Google Shape;226;g7266c5907a_2_1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7266c5907a_2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Google Shape;235;g7266c5907a_2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7266c5907a_2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g7266c5907a_2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7266c5907a_2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g7266c5907a_2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7266c5907a_2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6" name="Shape 256"/>
        <p:cNvGrpSpPr/>
        <p:nvPr/>
      </p:nvGrpSpPr>
      <p:grpSpPr>
        <a:xfrm>
          <a:off x="0" y="0"/>
          <a:ext cx="0" cy="0"/>
          <a:chOff x="0" y="0"/>
          <a:chExt cx="0" cy="0"/>
        </a:xfrm>
      </p:grpSpPr>
      <p:sp>
        <p:nvSpPr>
          <p:cNvPr id="257" name="Google Shape;257;g7266c5907a_2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7266c5907a_2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Google Shape;265;g7266c5907a_2_2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7266c5907a_2_2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Google Shape;272;g7266c5907a_4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7266c5907a_4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g7266c5907a_4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7266c5907a_4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g7266c5907a_4_2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7266c5907a_4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g7266c5907a_4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7266c5907a_4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3" name="Shape 303"/>
        <p:cNvGrpSpPr/>
        <p:nvPr/>
      </p:nvGrpSpPr>
      <p:grpSpPr>
        <a:xfrm>
          <a:off x="0" y="0"/>
          <a:ext cx="0" cy="0"/>
          <a:chOff x="0" y="0"/>
          <a:chExt cx="0" cy="0"/>
        </a:xfrm>
      </p:grpSpPr>
      <p:sp>
        <p:nvSpPr>
          <p:cNvPr id="304" name="Google Shape;304;g7266c5907a_4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7266c5907a_4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0" name="Shape 310"/>
        <p:cNvGrpSpPr/>
        <p:nvPr/>
      </p:nvGrpSpPr>
      <p:grpSpPr>
        <a:xfrm>
          <a:off x="0" y="0"/>
          <a:ext cx="0" cy="0"/>
          <a:chOff x="0" y="0"/>
          <a:chExt cx="0" cy="0"/>
        </a:xfrm>
      </p:grpSpPr>
      <p:sp>
        <p:nvSpPr>
          <p:cNvPr id="311" name="Google Shape;311;g7266c5907a_4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2" name="Google Shape;312;g7266c5907a_4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7" name="Shape 317"/>
        <p:cNvGrpSpPr/>
        <p:nvPr/>
      </p:nvGrpSpPr>
      <p:grpSpPr>
        <a:xfrm>
          <a:off x="0" y="0"/>
          <a:ext cx="0" cy="0"/>
          <a:chOff x="0" y="0"/>
          <a:chExt cx="0" cy="0"/>
        </a:xfrm>
      </p:grpSpPr>
      <p:sp>
        <p:nvSpPr>
          <p:cNvPr id="318" name="Google Shape;318;g7266c5907a_4_3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 name="Google Shape;319;g7266c5907a_4_3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4" name="Shape 324"/>
        <p:cNvGrpSpPr/>
        <p:nvPr/>
      </p:nvGrpSpPr>
      <p:grpSpPr>
        <a:xfrm>
          <a:off x="0" y="0"/>
          <a:ext cx="0" cy="0"/>
          <a:chOff x="0" y="0"/>
          <a:chExt cx="0" cy="0"/>
        </a:xfrm>
      </p:grpSpPr>
      <p:sp>
        <p:nvSpPr>
          <p:cNvPr id="325" name="Google Shape;325;g7266c5907a_4_3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6" name="Google Shape;326;g7266c5907a_4_3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1" name="Shape 331"/>
        <p:cNvGrpSpPr/>
        <p:nvPr/>
      </p:nvGrpSpPr>
      <p:grpSpPr>
        <a:xfrm>
          <a:off x="0" y="0"/>
          <a:ext cx="0" cy="0"/>
          <a:chOff x="0" y="0"/>
          <a:chExt cx="0" cy="0"/>
        </a:xfrm>
      </p:grpSpPr>
      <p:sp>
        <p:nvSpPr>
          <p:cNvPr id="332" name="Google Shape;332;g7266c5907a_4_3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7266c5907a_4_3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g7266c5907a_4_3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7266c5907a_4_3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7" name="Shape 347"/>
        <p:cNvGrpSpPr/>
        <p:nvPr/>
      </p:nvGrpSpPr>
      <p:grpSpPr>
        <a:xfrm>
          <a:off x="0" y="0"/>
          <a:ext cx="0" cy="0"/>
          <a:chOff x="0" y="0"/>
          <a:chExt cx="0" cy="0"/>
        </a:xfrm>
      </p:grpSpPr>
      <p:sp>
        <p:nvSpPr>
          <p:cNvPr id="348" name="Google Shape;348;g7266c5907a_4_3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7266c5907a_4_3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g7266c5907a_4_3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7266c5907a_4_3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p:txBody>
      </p:sp>
      <p:sp>
        <p:nvSpPr>
          <p:cNvPr id="12" name="Google Shape;12;p2"/>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1"/>
              </a:buClr>
              <a:buSzPts val="2100"/>
              <a:buNone/>
              <a:defRPr b="1" sz="2100">
                <a:solidFill>
                  <a:schemeClr val="accent1"/>
                </a:solidFill>
              </a:defRPr>
            </a:lvl1pPr>
            <a:lvl2pPr lvl="1" algn="ctr">
              <a:lnSpc>
                <a:spcPct val="100000"/>
              </a:lnSpc>
              <a:spcBef>
                <a:spcPts val="0"/>
              </a:spcBef>
              <a:spcAft>
                <a:spcPts val="0"/>
              </a:spcAft>
              <a:buClr>
                <a:schemeClr val="accent1"/>
              </a:buClr>
              <a:buSzPts val="2100"/>
              <a:buNone/>
              <a:defRPr b="1" sz="2100">
                <a:solidFill>
                  <a:schemeClr val="accent1"/>
                </a:solidFill>
              </a:defRPr>
            </a:lvl2pPr>
            <a:lvl3pPr lvl="2" algn="ctr">
              <a:lnSpc>
                <a:spcPct val="100000"/>
              </a:lnSpc>
              <a:spcBef>
                <a:spcPts val="0"/>
              </a:spcBef>
              <a:spcAft>
                <a:spcPts val="0"/>
              </a:spcAft>
              <a:buClr>
                <a:schemeClr val="accent1"/>
              </a:buClr>
              <a:buSzPts val="2100"/>
              <a:buNone/>
              <a:defRPr b="1" sz="2100">
                <a:solidFill>
                  <a:schemeClr val="accent1"/>
                </a:solidFill>
              </a:defRPr>
            </a:lvl3pPr>
            <a:lvl4pPr lvl="3" algn="ctr">
              <a:lnSpc>
                <a:spcPct val="100000"/>
              </a:lnSpc>
              <a:spcBef>
                <a:spcPts val="0"/>
              </a:spcBef>
              <a:spcAft>
                <a:spcPts val="0"/>
              </a:spcAft>
              <a:buClr>
                <a:schemeClr val="accent1"/>
              </a:buClr>
              <a:buSzPts val="2100"/>
              <a:buNone/>
              <a:defRPr b="1" sz="2100">
                <a:solidFill>
                  <a:schemeClr val="accent1"/>
                </a:solidFill>
              </a:defRPr>
            </a:lvl4pPr>
            <a:lvl5pPr lvl="4" algn="ctr">
              <a:lnSpc>
                <a:spcPct val="100000"/>
              </a:lnSpc>
              <a:spcBef>
                <a:spcPts val="0"/>
              </a:spcBef>
              <a:spcAft>
                <a:spcPts val="0"/>
              </a:spcAft>
              <a:buClr>
                <a:schemeClr val="accent1"/>
              </a:buClr>
              <a:buSzPts val="2100"/>
              <a:buNone/>
              <a:defRPr b="1" sz="2100">
                <a:solidFill>
                  <a:schemeClr val="accent1"/>
                </a:solidFill>
              </a:defRPr>
            </a:lvl5pPr>
            <a:lvl6pPr lvl="5" algn="ctr">
              <a:lnSpc>
                <a:spcPct val="100000"/>
              </a:lnSpc>
              <a:spcBef>
                <a:spcPts val="0"/>
              </a:spcBef>
              <a:spcAft>
                <a:spcPts val="0"/>
              </a:spcAft>
              <a:buClr>
                <a:schemeClr val="accent1"/>
              </a:buClr>
              <a:buSzPts val="2100"/>
              <a:buNone/>
              <a:defRPr b="1" sz="2100">
                <a:solidFill>
                  <a:schemeClr val="accent1"/>
                </a:solidFill>
              </a:defRPr>
            </a:lvl6pPr>
            <a:lvl7pPr lvl="6" algn="ctr">
              <a:lnSpc>
                <a:spcPct val="100000"/>
              </a:lnSpc>
              <a:spcBef>
                <a:spcPts val="0"/>
              </a:spcBef>
              <a:spcAft>
                <a:spcPts val="0"/>
              </a:spcAft>
              <a:buClr>
                <a:schemeClr val="accent1"/>
              </a:buClr>
              <a:buSzPts val="2100"/>
              <a:buNone/>
              <a:defRPr b="1" sz="2100">
                <a:solidFill>
                  <a:schemeClr val="accent1"/>
                </a:solidFill>
              </a:defRPr>
            </a:lvl7pPr>
            <a:lvl8pPr lvl="7" algn="ctr">
              <a:lnSpc>
                <a:spcPct val="100000"/>
              </a:lnSpc>
              <a:spcBef>
                <a:spcPts val="0"/>
              </a:spcBef>
              <a:spcAft>
                <a:spcPts val="0"/>
              </a:spcAft>
              <a:buClr>
                <a:schemeClr val="accent1"/>
              </a:buClr>
              <a:buSzPts val="2100"/>
              <a:buNone/>
              <a:defRPr b="1" sz="2100">
                <a:solidFill>
                  <a:schemeClr val="accent1"/>
                </a:solidFill>
              </a:defRPr>
            </a:lvl8pPr>
            <a:lvl9pPr lvl="8"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19" name="Google Shape;19;p4"/>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p:txBody>
      </p:sp>
      <p:sp>
        <p:nvSpPr>
          <p:cNvPr id="23" name="Google Shape;23;p5"/>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p:txBody>
      </p:sp>
      <p:sp>
        <p:nvSpPr>
          <p:cNvPr id="31" name="Google Shape;31;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39" name="Google Shape;39;p9"/>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40" name="Google Shape;40;p9"/>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accent1"/>
              </a:buClr>
              <a:buSzPts val="1800"/>
              <a:buChar char="●"/>
              <a:defRPr>
                <a:solidFill>
                  <a:schemeClr val="accent1"/>
                </a:solidFill>
                <a:highlight>
                  <a:schemeClr val="lt1"/>
                </a:highlight>
              </a:defRPr>
            </a:lvl1pPr>
            <a:lvl2pPr indent="-317500" lvl="1" marL="914400">
              <a:spcBef>
                <a:spcPts val="1600"/>
              </a:spcBef>
              <a:spcAft>
                <a:spcPts val="0"/>
              </a:spcAft>
              <a:buClr>
                <a:schemeClr val="accent1"/>
              </a:buClr>
              <a:buSzPts val="1400"/>
              <a:buChar char="○"/>
              <a:defRPr>
                <a:solidFill>
                  <a:schemeClr val="accent1"/>
                </a:solidFill>
                <a:highlight>
                  <a:schemeClr val="lt1"/>
                </a:highlight>
              </a:defRPr>
            </a:lvl2pPr>
            <a:lvl3pPr indent="-317500" lvl="2" marL="1371600">
              <a:spcBef>
                <a:spcPts val="1600"/>
              </a:spcBef>
              <a:spcAft>
                <a:spcPts val="0"/>
              </a:spcAft>
              <a:buClr>
                <a:schemeClr val="accent1"/>
              </a:buClr>
              <a:buSzPts val="1400"/>
              <a:buChar char="■"/>
              <a:defRPr>
                <a:solidFill>
                  <a:schemeClr val="accent1"/>
                </a:solidFill>
                <a:highlight>
                  <a:schemeClr val="lt1"/>
                </a:highlight>
              </a:defRPr>
            </a:lvl3pPr>
            <a:lvl4pPr indent="-317500" lvl="3" marL="1828800">
              <a:spcBef>
                <a:spcPts val="1600"/>
              </a:spcBef>
              <a:spcAft>
                <a:spcPts val="0"/>
              </a:spcAft>
              <a:buClr>
                <a:schemeClr val="accent1"/>
              </a:buClr>
              <a:buSzPts val="1400"/>
              <a:buChar char="●"/>
              <a:defRPr>
                <a:solidFill>
                  <a:schemeClr val="accent1"/>
                </a:solidFill>
                <a:highlight>
                  <a:schemeClr val="lt1"/>
                </a:highlight>
              </a:defRPr>
            </a:lvl4pPr>
            <a:lvl5pPr indent="-317500" lvl="4" marL="2286000">
              <a:spcBef>
                <a:spcPts val="1600"/>
              </a:spcBef>
              <a:spcAft>
                <a:spcPts val="0"/>
              </a:spcAft>
              <a:buClr>
                <a:schemeClr val="accent1"/>
              </a:buClr>
              <a:buSzPts val="1400"/>
              <a:buChar char="○"/>
              <a:defRPr>
                <a:solidFill>
                  <a:schemeClr val="accent1"/>
                </a:solidFill>
                <a:highlight>
                  <a:schemeClr val="lt1"/>
                </a:highlight>
              </a:defRPr>
            </a:lvl5pPr>
            <a:lvl6pPr indent="-317500" lvl="5" marL="2743200">
              <a:spcBef>
                <a:spcPts val="1600"/>
              </a:spcBef>
              <a:spcAft>
                <a:spcPts val="0"/>
              </a:spcAft>
              <a:buClr>
                <a:schemeClr val="accent1"/>
              </a:buClr>
              <a:buSzPts val="1400"/>
              <a:buChar char="■"/>
              <a:defRPr>
                <a:solidFill>
                  <a:schemeClr val="accent1"/>
                </a:solidFill>
                <a:highlight>
                  <a:schemeClr val="lt1"/>
                </a:highlight>
              </a:defRPr>
            </a:lvl6pPr>
            <a:lvl7pPr indent="-317500" lvl="6" marL="3200400">
              <a:spcBef>
                <a:spcPts val="1600"/>
              </a:spcBef>
              <a:spcAft>
                <a:spcPts val="0"/>
              </a:spcAft>
              <a:buClr>
                <a:schemeClr val="accent1"/>
              </a:buClr>
              <a:buSzPts val="1400"/>
              <a:buChar char="●"/>
              <a:defRPr>
                <a:solidFill>
                  <a:schemeClr val="accent1"/>
                </a:solidFill>
                <a:highlight>
                  <a:schemeClr val="lt1"/>
                </a:highlight>
              </a:defRPr>
            </a:lvl7pPr>
            <a:lvl8pPr indent="-317500" lvl="7" marL="3657600">
              <a:spcBef>
                <a:spcPts val="1600"/>
              </a:spcBef>
              <a:spcAft>
                <a:spcPts val="0"/>
              </a:spcAft>
              <a:buClr>
                <a:schemeClr val="accent1"/>
              </a:buClr>
              <a:buSzPts val="1400"/>
              <a:buChar char="○"/>
              <a:defRPr>
                <a:solidFill>
                  <a:schemeClr val="accent1"/>
                </a:solidFill>
                <a:highlight>
                  <a:schemeClr val="lt1"/>
                </a:highlight>
              </a:defRPr>
            </a:lvl8pPr>
            <a:lvl9pPr indent="-317500" lvl="8" marL="411480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8" name="Google Shape;58;p14"/>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9" name="Google Shape;59;p1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60" name="Shape 60"/>
        <p:cNvGrpSpPr/>
        <p:nvPr/>
      </p:nvGrpSpPr>
      <p:grpSpPr>
        <a:xfrm>
          <a:off x="0" y="0"/>
          <a:ext cx="0" cy="0"/>
          <a:chOff x="0" y="0"/>
          <a:chExt cx="0" cy="0"/>
        </a:xfrm>
      </p:grpSpPr>
      <p:sp>
        <p:nvSpPr>
          <p:cNvPr id="61" name="Google Shape;61;p15"/>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2" name="Google Shape;62;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3" name="Shape 63"/>
        <p:cNvGrpSpPr/>
        <p:nvPr/>
      </p:nvGrpSpPr>
      <p:grpSpPr>
        <a:xfrm>
          <a:off x="0" y="0"/>
          <a:ext cx="0" cy="0"/>
          <a:chOff x="0" y="0"/>
          <a:chExt cx="0" cy="0"/>
        </a:xfrm>
      </p:grpSpPr>
      <p:sp>
        <p:nvSpPr>
          <p:cNvPr id="64" name="Google Shape;64;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5" name="Google Shape;65;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66" name="Google Shape;66;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67" name="Shape 67"/>
        <p:cNvGrpSpPr/>
        <p:nvPr/>
      </p:nvGrpSpPr>
      <p:grpSpPr>
        <a:xfrm>
          <a:off x="0" y="0"/>
          <a:ext cx="0" cy="0"/>
          <a:chOff x="0" y="0"/>
          <a:chExt cx="0" cy="0"/>
        </a:xfrm>
      </p:grpSpPr>
      <p:sp>
        <p:nvSpPr>
          <p:cNvPr id="68" name="Google Shape;68;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9" name="Google Shape;69;p17"/>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0" name="Google Shape;70;p17"/>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2" name="Shape 72"/>
        <p:cNvGrpSpPr/>
        <p:nvPr/>
      </p:nvGrpSpPr>
      <p:grpSpPr>
        <a:xfrm>
          <a:off x="0" y="0"/>
          <a:ext cx="0" cy="0"/>
          <a:chOff x="0" y="0"/>
          <a:chExt cx="0" cy="0"/>
        </a:xfrm>
      </p:grpSpPr>
      <p:sp>
        <p:nvSpPr>
          <p:cNvPr id="73" name="Google Shape;73;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4" name="Google Shape;74;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75" name="Shape 75"/>
        <p:cNvGrpSpPr/>
        <p:nvPr/>
      </p:nvGrpSpPr>
      <p:grpSpPr>
        <a:xfrm>
          <a:off x="0" y="0"/>
          <a:ext cx="0" cy="0"/>
          <a:chOff x="0" y="0"/>
          <a:chExt cx="0" cy="0"/>
        </a:xfrm>
      </p:grpSpPr>
      <p:sp>
        <p:nvSpPr>
          <p:cNvPr id="76" name="Google Shape;76;p19"/>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7" name="Google Shape;77;p19"/>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8" name="Google Shape;78;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79" name="Shape 79"/>
        <p:cNvGrpSpPr/>
        <p:nvPr/>
      </p:nvGrpSpPr>
      <p:grpSpPr>
        <a:xfrm>
          <a:off x="0" y="0"/>
          <a:ext cx="0" cy="0"/>
          <a:chOff x="0" y="0"/>
          <a:chExt cx="0" cy="0"/>
        </a:xfrm>
      </p:grpSpPr>
      <p:sp>
        <p:nvSpPr>
          <p:cNvPr id="80" name="Google Shape;80;p20"/>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81" name="Google Shape;81;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2" name="Shape 82"/>
        <p:cNvGrpSpPr/>
        <p:nvPr/>
      </p:nvGrpSpPr>
      <p:grpSpPr>
        <a:xfrm>
          <a:off x="0" y="0"/>
          <a:ext cx="0" cy="0"/>
          <a:chOff x="0" y="0"/>
          <a:chExt cx="0" cy="0"/>
        </a:xfrm>
      </p:grpSpPr>
      <p:sp>
        <p:nvSpPr>
          <p:cNvPr id="83" name="Google Shape;83;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21"/>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5" name="Google Shape;85;p21"/>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6" name="Google Shape;86;p21"/>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87" name="Google Shape;87;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88" name="Shape 88"/>
        <p:cNvGrpSpPr/>
        <p:nvPr/>
      </p:nvGrpSpPr>
      <p:grpSpPr>
        <a:xfrm>
          <a:off x="0" y="0"/>
          <a:ext cx="0" cy="0"/>
          <a:chOff x="0" y="0"/>
          <a:chExt cx="0" cy="0"/>
        </a:xfrm>
      </p:grpSpPr>
      <p:sp>
        <p:nvSpPr>
          <p:cNvPr id="89" name="Google Shape;89;p22"/>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90" name="Google Shape;90;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1" name="Shape 91"/>
        <p:cNvGrpSpPr/>
        <p:nvPr/>
      </p:nvGrpSpPr>
      <p:grpSpPr>
        <a:xfrm>
          <a:off x="0" y="0"/>
          <a:ext cx="0" cy="0"/>
          <a:chOff x="0" y="0"/>
          <a:chExt cx="0" cy="0"/>
        </a:xfrm>
      </p:grpSpPr>
      <p:sp>
        <p:nvSpPr>
          <p:cNvPr id="92" name="Google Shape;92;p2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3" name="Google Shape;93;p23"/>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94" name="Google Shape;94;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5" name="Shape 95"/>
        <p:cNvGrpSpPr/>
        <p:nvPr/>
      </p:nvGrpSpPr>
      <p:grpSpPr>
        <a:xfrm>
          <a:off x="0" y="0"/>
          <a:ext cx="0" cy="0"/>
          <a:chOff x="0" y="0"/>
          <a:chExt cx="0" cy="0"/>
        </a:xfrm>
      </p:grpSpPr>
      <p:sp>
        <p:nvSpPr>
          <p:cNvPr id="96" name="Google Shape;96;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97" name="Shape 97"/>
        <p:cNvGrpSpPr/>
        <p:nvPr/>
      </p:nvGrpSpPr>
      <p:grpSpPr>
        <a:xfrm>
          <a:off x="0" y="0"/>
          <a:ext cx="0" cy="0"/>
          <a:chOff x="0" y="0"/>
          <a:chExt cx="0" cy="0"/>
        </a:xfrm>
      </p:grpSpPr>
      <p:sp>
        <p:nvSpPr>
          <p:cNvPr id="98" name="Google Shape;98;p2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99" name="Google Shape;99;p2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100" name="Google Shape;100;p2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1" name="Google Shape;101;p2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02" name="Google Shape;102;p2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7" name="Google Shape;7;p1"/>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2" name="Shape 52"/>
        <p:cNvGrpSpPr/>
        <p:nvPr/>
      </p:nvGrpSpPr>
      <p:grpSpPr>
        <a:xfrm>
          <a:off x="0" y="0"/>
          <a:ext cx="0" cy="0"/>
          <a:chOff x="0" y="0"/>
          <a:chExt cx="0" cy="0"/>
        </a:xfrm>
      </p:grpSpPr>
      <p:sp>
        <p:nvSpPr>
          <p:cNvPr id="53" name="Google Shape;53;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4" name="Google Shape;54;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55" name="Google Shape;5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3.png"/><Relationship Id="rId5"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hyperlink" Target="https://app.mymaths.co.uk/5857-lesson/modelling-ratio" TargetMode="Externa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hyperlink" Target="https://app.mymaths.co.uk/5857-homework/modelling-ratio" TargetMode="Externa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3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hyperlink" Target="https://www.youtube.com/channel/UCAxW1XT0iEJo0TYlRfn6rYQ" TargetMode="Externa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10.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24.png"/><Relationship Id="rId5" Type="http://schemas.openxmlformats.org/officeDocument/2006/relationships/image" Target="../media/image3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image" Target="../media/image10.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 Id="rId3" Type="http://schemas.openxmlformats.org/officeDocument/2006/relationships/image" Target="../media/image10.pn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10.png"/><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image" Target="../media/image10.png"/><Relationship Id="rId4" Type="http://schemas.openxmlformats.org/officeDocument/2006/relationships/image" Target="../media/image22.png"/><Relationship Id="rId5" Type="http://schemas.openxmlformats.org/officeDocument/2006/relationships/image" Target="../media/image2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 Id="rId3" Type="http://schemas.openxmlformats.org/officeDocument/2006/relationships/image" Target="../media/image10.png"/><Relationship Id="rId4" Type="http://schemas.openxmlformats.org/officeDocument/2006/relationships/hyperlink" Target="https://www.educationquizzes.com/ks2/history/children-during-world-war-2/" TargetMode="External"/><Relationship Id="rId5" Type="http://schemas.openxmlformats.org/officeDocument/2006/relationships/image" Target="../media/image2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It’s Wednesday! </a:t>
            </a:r>
            <a:endParaRPr sz="1800"/>
          </a:p>
          <a:p>
            <a:pPr indent="0" lvl="0" marL="0" rtl="0" algn="ctr">
              <a:spcBef>
                <a:spcPts val="0"/>
              </a:spcBef>
              <a:spcAft>
                <a:spcPts val="0"/>
              </a:spcAft>
              <a:buNone/>
            </a:pPr>
            <a:r>
              <a:rPr lang="en-GB" sz="1800"/>
              <a:t>You are all doing a great job! </a:t>
            </a:r>
            <a:r>
              <a:rPr lang="en-GB" sz="1800"/>
              <a:t>Keep up the good work!:)</a:t>
            </a:r>
            <a:endParaRPr sz="1800"/>
          </a:p>
          <a:p>
            <a:pPr indent="0" lvl="0" marL="0" rtl="0" algn="ctr">
              <a:spcBef>
                <a:spcPts val="0"/>
              </a:spcBef>
              <a:spcAft>
                <a:spcPts val="0"/>
              </a:spcAft>
              <a:buNone/>
            </a:pPr>
            <a:r>
              <a:rPr lang="en-GB" sz="1800"/>
              <a:t>We hope you are enjoying learning with us again today.</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Once again, follow the instructions on each page to access today’s home learning sessions.   </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Google Shape;113;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use a calculator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4" name="Google Shape;114;p27"/>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5" name="Google Shape;115;p27"/>
          <p:cNvPicPr preferRelativeResize="0"/>
          <p:nvPr/>
        </p:nvPicPr>
        <p:blipFill>
          <a:blip r:embed="rId4">
            <a:alphaModFix/>
          </a:blip>
          <a:stretch>
            <a:fillRect/>
          </a:stretch>
        </p:blipFill>
        <p:spPr>
          <a:xfrm>
            <a:off x="725975" y="1892425"/>
            <a:ext cx="3063475" cy="2940350"/>
          </a:xfrm>
          <a:prstGeom prst="rect">
            <a:avLst/>
          </a:prstGeom>
          <a:noFill/>
          <a:ln>
            <a:noFill/>
          </a:ln>
        </p:spPr>
      </p:pic>
      <p:pic>
        <p:nvPicPr>
          <p:cNvPr id="116" name="Google Shape;116;p27"/>
          <p:cNvPicPr preferRelativeResize="0"/>
          <p:nvPr/>
        </p:nvPicPr>
        <p:blipFill>
          <a:blip r:embed="rId5">
            <a:alphaModFix/>
          </a:blip>
          <a:stretch>
            <a:fillRect/>
          </a:stretch>
        </p:blipFill>
        <p:spPr>
          <a:xfrm>
            <a:off x="4145138" y="2173375"/>
            <a:ext cx="4324350" cy="1619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0" name="Shape 120"/>
        <p:cNvGrpSpPr/>
        <p:nvPr/>
      </p:nvGrpSpPr>
      <p:grpSpPr>
        <a:xfrm>
          <a:off x="0" y="0"/>
          <a:ext cx="0" cy="0"/>
          <a:chOff x="0" y="0"/>
          <a:chExt cx="0" cy="0"/>
        </a:xfrm>
      </p:grpSpPr>
      <p:sp>
        <p:nvSpPr>
          <p:cNvPr id="121" name="Google Shape;121;p28"/>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pic>
        <p:nvPicPr>
          <p:cNvPr id="122" name="Google Shape;122;p2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23" name="Google Shape;123;p28"/>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focus on using bar models to solve ratio problems.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24" name="Google Shape;124;p28"/>
          <p:cNvSpPr txBox="1"/>
          <p:nvPr/>
        </p:nvSpPr>
        <p:spPr>
          <a:xfrm>
            <a:off x="4110650" y="3552950"/>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Before we start, get your My Maths log in details ready. These were provided in your first work pack. </a:t>
            </a:r>
            <a:endParaRPr/>
          </a:p>
        </p:txBody>
      </p:sp>
      <p:pic>
        <p:nvPicPr>
          <p:cNvPr id="125" name="Google Shape;125;p28"/>
          <p:cNvPicPr preferRelativeResize="0"/>
          <p:nvPr/>
        </p:nvPicPr>
        <p:blipFill>
          <a:blip r:embed="rId4">
            <a:alphaModFix/>
          </a:blip>
          <a:stretch>
            <a:fillRect/>
          </a:stretch>
        </p:blipFill>
        <p:spPr>
          <a:xfrm>
            <a:off x="1120925" y="3237875"/>
            <a:ext cx="2349745" cy="1763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9" name="Shape 129"/>
        <p:cNvGrpSpPr/>
        <p:nvPr/>
      </p:nvGrpSpPr>
      <p:grpSpPr>
        <a:xfrm>
          <a:off x="0" y="0"/>
          <a:ext cx="0" cy="0"/>
          <a:chOff x="0" y="0"/>
          <a:chExt cx="0" cy="0"/>
        </a:xfrm>
      </p:grpSpPr>
      <p:sp>
        <p:nvSpPr>
          <p:cNvPr id="130" name="Google Shape;130;p29"/>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31" name="Google Shape;131;p29"/>
          <p:cNvSpPr txBox="1"/>
          <p:nvPr/>
        </p:nvSpPr>
        <p:spPr>
          <a:xfrm>
            <a:off x="5133175" y="13529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 start the lesson, click on the image on the left - this will take you to an interactive lesson. This lesson will show you how to use a bar model to solve ratio problems (Mrs Jones’ favourite thing - bar models!)</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Click on the next buttons at the bottom of the page to move your learning on and take part in the mini-quizzes along the way to check your understanding. </a:t>
            </a:r>
            <a:endParaRPr/>
          </a:p>
          <a:p>
            <a:pPr indent="0" lvl="0" marL="0" rtl="0" algn="ctr">
              <a:spcBef>
                <a:spcPts val="0"/>
              </a:spcBef>
              <a:spcAft>
                <a:spcPts val="0"/>
              </a:spcAft>
              <a:buNone/>
            </a:pPr>
            <a:r>
              <a:t/>
            </a:r>
            <a:endParaRPr/>
          </a:p>
        </p:txBody>
      </p:sp>
      <p:pic>
        <p:nvPicPr>
          <p:cNvPr id="132" name="Google Shape;132;p29">
            <a:hlinkClick r:id="rId3"/>
          </p:cNvPr>
          <p:cNvPicPr preferRelativeResize="0"/>
          <p:nvPr/>
        </p:nvPicPr>
        <p:blipFill>
          <a:blip r:embed="rId4">
            <a:alphaModFix/>
          </a:blip>
          <a:stretch>
            <a:fillRect/>
          </a:stretch>
        </p:blipFill>
        <p:spPr>
          <a:xfrm>
            <a:off x="304800" y="1311650"/>
            <a:ext cx="4828373" cy="281374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6" name="Shape 136"/>
        <p:cNvGrpSpPr/>
        <p:nvPr/>
      </p:nvGrpSpPr>
      <p:grpSpPr>
        <a:xfrm>
          <a:off x="0" y="0"/>
          <a:ext cx="0" cy="0"/>
          <a:chOff x="0" y="0"/>
          <a:chExt cx="0" cy="0"/>
        </a:xfrm>
      </p:grpSpPr>
      <p:sp>
        <p:nvSpPr>
          <p:cNvPr id="137" name="Google Shape;137;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38" name="Google Shape;138;p30"/>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39" name="Google Shape;139;p30"/>
          <p:cNvPicPr preferRelativeResize="0"/>
          <p:nvPr/>
        </p:nvPicPr>
        <p:blipFill>
          <a:blip r:embed="rId3">
            <a:alphaModFix/>
          </a:blip>
          <a:stretch>
            <a:fillRect/>
          </a:stretch>
        </p:blipFill>
        <p:spPr>
          <a:xfrm>
            <a:off x="1673275" y="1321975"/>
            <a:ext cx="6176251" cy="3447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3" name="Shape 143"/>
        <p:cNvGrpSpPr/>
        <p:nvPr/>
      </p:nvGrpSpPr>
      <p:grpSpPr>
        <a:xfrm>
          <a:off x="0" y="0"/>
          <a:ext cx="0" cy="0"/>
          <a:chOff x="0" y="0"/>
          <a:chExt cx="0" cy="0"/>
        </a:xfrm>
      </p:grpSpPr>
      <p:sp>
        <p:nvSpPr>
          <p:cNvPr id="144" name="Google Shape;144;p31"/>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45" name="Google Shape;145;p31"/>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46" name="Google Shape;146;p31"/>
          <p:cNvPicPr preferRelativeResize="0"/>
          <p:nvPr/>
        </p:nvPicPr>
        <p:blipFill>
          <a:blip r:embed="rId3">
            <a:alphaModFix/>
          </a:blip>
          <a:stretch>
            <a:fillRect/>
          </a:stretch>
        </p:blipFill>
        <p:spPr>
          <a:xfrm>
            <a:off x="1613600" y="1405499"/>
            <a:ext cx="5916776" cy="337302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0" name="Shape 150"/>
        <p:cNvGrpSpPr/>
        <p:nvPr/>
      </p:nvGrpSpPr>
      <p:grpSpPr>
        <a:xfrm>
          <a:off x="0" y="0"/>
          <a:ext cx="0" cy="0"/>
          <a:chOff x="0" y="0"/>
          <a:chExt cx="0" cy="0"/>
        </a:xfrm>
      </p:grpSpPr>
      <p:sp>
        <p:nvSpPr>
          <p:cNvPr id="151" name="Google Shape;151;p3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52" name="Google Shape;152;p32"/>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53" name="Google Shape;153;p32"/>
          <p:cNvPicPr preferRelativeResize="0"/>
          <p:nvPr/>
        </p:nvPicPr>
        <p:blipFill>
          <a:blip r:embed="rId3">
            <a:alphaModFix/>
          </a:blip>
          <a:stretch>
            <a:fillRect/>
          </a:stretch>
        </p:blipFill>
        <p:spPr>
          <a:xfrm>
            <a:off x="1701950" y="1321924"/>
            <a:ext cx="6095450" cy="35537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7" name="Shape 157"/>
        <p:cNvGrpSpPr/>
        <p:nvPr/>
      </p:nvGrpSpPr>
      <p:grpSpPr>
        <a:xfrm>
          <a:off x="0" y="0"/>
          <a:ext cx="0" cy="0"/>
          <a:chOff x="0" y="0"/>
          <a:chExt cx="0" cy="0"/>
        </a:xfrm>
      </p:grpSpPr>
      <p:sp>
        <p:nvSpPr>
          <p:cNvPr id="158" name="Google Shape;158;p33"/>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59" name="Google Shape;159;p33"/>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60" name="Google Shape;160;p33"/>
          <p:cNvPicPr preferRelativeResize="0"/>
          <p:nvPr/>
        </p:nvPicPr>
        <p:blipFill>
          <a:blip r:embed="rId3">
            <a:alphaModFix/>
          </a:blip>
          <a:stretch>
            <a:fillRect/>
          </a:stretch>
        </p:blipFill>
        <p:spPr>
          <a:xfrm>
            <a:off x="1551525" y="1361150"/>
            <a:ext cx="6208275" cy="35349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4" name="Shape 164"/>
        <p:cNvGrpSpPr/>
        <p:nvPr/>
      </p:nvGrpSpPr>
      <p:grpSpPr>
        <a:xfrm>
          <a:off x="0" y="0"/>
          <a:ext cx="0" cy="0"/>
          <a:chOff x="0" y="0"/>
          <a:chExt cx="0" cy="0"/>
        </a:xfrm>
      </p:grpSpPr>
      <p:sp>
        <p:nvSpPr>
          <p:cNvPr id="165" name="Google Shape;165;p34"/>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66" name="Google Shape;166;p34"/>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67" name="Google Shape;167;p34"/>
          <p:cNvPicPr preferRelativeResize="0"/>
          <p:nvPr/>
        </p:nvPicPr>
        <p:blipFill>
          <a:blip r:embed="rId3">
            <a:alphaModFix/>
          </a:blip>
          <a:stretch>
            <a:fillRect/>
          </a:stretch>
        </p:blipFill>
        <p:spPr>
          <a:xfrm>
            <a:off x="1505475" y="1379226"/>
            <a:ext cx="6133050" cy="35243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1" name="Shape 171"/>
        <p:cNvGrpSpPr/>
        <p:nvPr/>
      </p:nvGrpSpPr>
      <p:grpSpPr>
        <a:xfrm>
          <a:off x="0" y="0"/>
          <a:ext cx="0" cy="0"/>
          <a:chOff x="0" y="0"/>
          <a:chExt cx="0" cy="0"/>
        </a:xfrm>
      </p:grpSpPr>
      <p:sp>
        <p:nvSpPr>
          <p:cNvPr id="172" name="Google Shape;172;p35"/>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73" name="Google Shape;173;p35"/>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74" name="Google Shape;174;p35"/>
          <p:cNvPicPr preferRelativeResize="0"/>
          <p:nvPr/>
        </p:nvPicPr>
        <p:blipFill>
          <a:blip r:embed="rId3">
            <a:alphaModFix/>
          </a:blip>
          <a:stretch>
            <a:fillRect/>
          </a:stretch>
        </p:blipFill>
        <p:spPr>
          <a:xfrm>
            <a:off x="1532727" y="1367675"/>
            <a:ext cx="5798774" cy="3538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8" name="Shape 178"/>
        <p:cNvGrpSpPr/>
        <p:nvPr/>
      </p:nvGrpSpPr>
      <p:grpSpPr>
        <a:xfrm>
          <a:off x="0" y="0"/>
          <a:ext cx="0" cy="0"/>
          <a:chOff x="0" y="0"/>
          <a:chExt cx="0" cy="0"/>
        </a:xfrm>
      </p:grpSpPr>
      <p:sp>
        <p:nvSpPr>
          <p:cNvPr id="179" name="Google Shape;179;p36"/>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80" name="Google Shape;180;p36"/>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81" name="Google Shape;181;p36"/>
          <p:cNvPicPr preferRelativeResize="0"/>
          <p:nvPr/>
        </p:nvPicPr>
        <p:blipFill>
          <a:blip r:embed="rId3">
            <a:alphaModFix/>
          </a:blip>
          <a:stretch>
            <a:fillRect/>
          </a:stretch>
        </p:blipFill>
        <p:spPr>
          <a:xfrm>
            <a:off x="1805375" y="1401801"/>
            <a:ext cx="5738124" cy="33628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5" name="Shape 185"/>
        <p:cNvGrpSpPr/>
        <p:nvPr/>
      </p:nvGrpSpPr>
      <p:grpSpPr>
        <a:xfrm>
          <a:off x="0" y="0"/>
          <a:ext cx="0" cy="0"/>
          <a:chOff x="0" y="0"/>
          <a:chExt cx="0" cy="0"/>
        </a:xfrm>
      </p:grpSpPr>
      <p:sp>
        <p:nvSpPr>
          <p:cNvPr id="186" name="Google Shape;186;p37"/>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87" name="Google Shape;187;p37"/>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88" name="Google Shape;188;p37"/>
          <p:cNvPicPr preferRelativeResize="0"/>
          <p:nvPr/>
        </p:nvPicPr>
        <p:blipFill>
          <a:blip r:embed="rId3">
            <a:alphaModFix/>
          </a:blip>
          <a:stretch>
            <a:fillRect/>
          </a:stretch>
        </p:blipFill>
        <p:spPr>
          <a:xfrm>
            <a:off x="1759362" y="1431425"/>
            <a:ext cx="5625275" cy="33933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2" name="Shape 192"/>
        <p:cNvGrpSpPr/>
        <p:nvPr/>
      </p:nvGrpSpPr>
      <p:grpSpPr>
        <a:xfrm>
          <a:off x="0" y="0"/>
          <a:ext cx="0" cy="0"/>
          <a:chOff x="0" y="0"/>
          <a:chExt cx="0" cy="0"/>
        </a:xfrm>
      </p:grpSpPr>
      <p:sp>
        <p:nvSpPr>
          <p:cNvPr id="193" name="Google Shape;193;p38"/>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sp>
        <p:nvSpPr>
          <p:cNvPr id="194" name="Google Shape;194;p38"/>
          <p:cNvSpPr txBox="1"/>
          <p:nvPr/>
        </p:nvSpPr>
        <p:spPr>
          <a:xfrm>
            <a:off x="299525" y="950175"/>
            <a:ext cx="1755900" cy="70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 quick recap...</a:t>
            </a:r>
            <a:endParaRPr/>
          </a:p>
          <a:p>
            <a:pPr indent="0" lvl="0" marL="0" rtl="0" algn="ctr">
              <a:spcBef>
                <a:spcPts val="0"/>
              </a:spcBef>
              <a:spcAft>
                <a:spcPts val="0"/>
              </a:spcAft>
              <a:buNone/>
            </a:pPr>
            <a:r>
              <a:t/>
            </a:r>
            <a:endParaRPr/>
          </a:p>
        </p:txBody>
      </p:sp>
      <p:pic>
        <p:nvPicPr>
          <p:cNvPr id="195" name="Google Shape;195;p38"/>
          <p:cNvPicPr preferRelativeResize="0"/>
          <p:nvPr/>
        </p:nvPicPr>
        <p:blipFill>
          <a:blip r:embed="rId3">
            <a:alphaModFix/>
          </a:blip>
          <a:stretch>
            <a:fillRect/>
          </a:stretch>
        </p:blipFill>
        <p:spPr>
          <a:xfrm>
            <a:off x="1782863" y="1394727"/>
            <a:ext cx="5578274" cy="33686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9" name="Shape 199"/>
        <p:cNvGrpSpPr/>
        <p:nvPr/>
      </p:nvGrpSpPr>
      <p:grpSpPr>
        <a:xfrm>
          <a:off x="0" y="0"/>
          <a:ext cx="0" cy="0"/>
          <a:chOff x="0" y="0"/>
          <a:chExt cx="0" cy="0"/>
        </a:xfrm>
      </p:grpSpPr>
      <p:sp>
        <p:nvSpPr>
          <p:cNvPr id="200" name="Google Shape;200;p39"/>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bar models to solve ratio problems. </a:t>
            </a:r>
            <a:endParaRPr sz="2400" u="sng"/>
          </a:p>
        </p:txBody>
      </p:sp>
      <p:pic>
        <p:nvPicPr>
          <p:cNvPr id="201" name="Google Shape;201;p39">
            <a:hlinkClick r:id="rId3"/>
          </p:cNvPr>
          <p:cNvPicPr preferRelativeResize="0"/>
          <p:nvPr/>
        </p:nvPicPr>
        <p:blipFill>
          <a:blip r:embed="rId4">
            <a:alphaModFix/>
          </a:blip>
          <a:stretch>
            <a:fillRect/>
          </a:stretch>
        </p:blipFill>
        <p:spPr>
          <a:xfrm>
            <a:off x="596525" y="1339300"/>
            <a:ext cx="4598626" cy="2881174"/>
          </a:xfrm>
          <a:prstGeom prst="rect">
            <a:avLst/>
          </a:prstGeom>
          <a:noFill/>
          <a:ln>
            <a:noFill/>
          </a:ln>
        </p:spPr>
      </p:pic>
      <p:sp>
        <p:nvSpPr>
          <p:cNvPr id="202" name="Google Shape;202;p39"/>
          <p:cNvSpPr txBox="1"/>
          <p:nvPr/>
        </p:nvSpPr>
        <p:spPr>
          <a:xfrm>
            <a:off x="5634400" y="1071750"/>
            <a:ext cx="3000000" cy="300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solidFill>
                  <a:srgbClr val="000000"/>
                </a:solidFill>
              </a:rPr>
              <a:t>Now click the image on the left of the screen, this will take you to an online homework where you can test your understanding. </a:t>
            </a:r>
            <a:endParaRPr>
              <a:solidFill>
                <a:srgbClr val="000000"/>
              </a:solidFill>
            </a:endParaRPr>
          </a:p>
          <a:p>
            <a:pPr indent="0" lvl="0" marL="0" rtl="0" algn="ctr">
              <a:spcBef>
                <a:spcPts val="0"/>
              </a:spcBef>
              <a:spcAft>
                <a:spcPts val="0"/>
              </a:spcAft>
              <a:buNone/>
            </a:pPr>
            <a:r>
              <a:rPr lang="en-GB"/>
              <a:t>You might want to have a scrap piece of paper at the ready to support your bar modelling or calculations. </a:t>
            </a:r>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solidFill>
                  <a:srgbClr val="000000"/>
                </a:solidFill>
              </a:rPr>
              <a:t>Have a go at the questions and then click ‘Mark it’ to see how you have go on. </a:t>
            </a:r>
            <a:endParaRPr>
              <a:solidFill>
                <a:srgbClr val="000000"/>
              </a:solidFill>
            </a:endParaRPr>
          </a:p>
          <a:p>
            <a:pPr indent="0" lvl="0" marL="0" rtl="0" algn="ctr">
              <a:spcBef>
                <a:spcPts val="0"/>
              </a:spcBef>
              <a:spcAft>
                <a:spcPts val="0"/>
              </a:spcAft>
              <a:buNone/>
            </a:pPr>
            <a:r>
              <a:rPr lang="en-GB">
                <a:solidFill>
                  <a:srgbClr val="000000"/>
                </a:solidFill>
              </a:rPr>
              <a:t>Your login details for My Maths were sent home in your first work pack - make sure you log in so we can see how you are getting on.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6" name="Shape 206"/>
        <p:cNvGrpSpPr/>
        <p:nvPr/>
      </p:nvGrpSpPr>
      <p:grpSpPr>
        <a:xfrm>
          <a:off x="0" y="0"/>
          <a:ext cx="0" cy="0"/>
          <a:chOff x="0" y="0"/>
          <a:chExt cx="0" cy="0"/>
        </a:xfrm>
      </p:grpSpPr>
      <p:sp>
        <p:nvSpPr>
          <p:cNvPr id="207" name="Google Shape;207;p40"/>
          <p:cNvSpPr txBox="1"/>
          <p:nvPr/>
        </p:nvSpPr>
        <p:spPr>
          <a:xfrm>
            <a:off x="240775" y="349500"/>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400" u="sng">
                <a:latin typeface="Cedarville Cursive"/>
                <a:ea typeface="Cedarville Cursive"/>
                <a:cs typeface="Cedarville Cursive"/>
                <a:sym typeface="Cedarville Cursive"/>
              </a:rPr>
              <a:t>Wednesday - Spelling and handwriting practice</a:t>
            </a:r>
            <a:r>
              <a:rPr b="1" lang="en-GB" sz="2400" u="sng"/>
              <a:t>. </a:t>
            </a:r>
            <a:endParaRPr b="1" sz="2400" u="sng"/>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08" name="Google Shape;208;p40"/>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
        <p:nvSpPr>
          <p:cNvPr id="209" name="Google Shape;209;p40"/>
          <p:cNvSpPr txBox="1"/>
          <p:nvPr/>
        </p:nvSpPr>
        <p:spPr>
          <a:xfrm>
            <a:off x="367825" y="1940725"/>
            <a:ext cx="8444100" cy="3157500"/>
          </a:xfrm>
          <a:prstGeom prst="rect">
            <a:avLst/>
          </a:prstGeom>
          <a:noFill/>
          <a:ln>
            <a:noFill/>
          </a:ln>
        </p:spPr>
        <p:txBody>
          <a:bodyPr anchorCtr="0" anchor="t" bIns="91425" lIns="91425" spcFirstLastPara="1" rIns="91425" wrap="square" tIns="91425">
            <a:noAutofit/>
          </a:bodyPr>
          <a:lstStyle/>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commercial</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residential </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influential</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social</a:t>
            </a:r>
            <a:endParaRPr sz="2400">
              <a:solidFill>
                <a:srgbClr val="3D3D3D"/>
              </a:solidFill>
              <a:latin typeface="Comic Sans MS"/>
              <a:ea typeface="Comic Sans MS"/>
              <a:cs typeface="Comic Sans MS"/>
              <a:sym typeface="Comic Sans MS"/>
            </a:endParaRPr>
          </a:p>
          <a:p>
            <a:pPr indent="-228600" lvl="0" marL="457200" rtl="0" algn="ctr">
              <a:lnSpc>
                <a:spcPct val="115000"/>
              </a:lnSpc>
              <a:spcBef>
                <a:spcPts val="0"/>
              </a:spcBef>
              <a:spcAft>
                <a:spcPts val="0"/>
              </a:spcAft>
              <a:buClr>
                <a:srgbClr val="3D3D3D"/>
              </a:buClr>
              <a:buSzPts val="2400"/>
              <a:buFont typeface="Comic Sans MS"/>
              <a:buNone/>
            </a:pPr>
            <a:r>
              <a:rPr lang="en-GB" sz="2400">
                <a:solidFill>
                  <a:srgbClr val="3D3D3D"/>
                </a:solidFill>
                <a:latin typeface="Comic Sans MS"/>
                <a:ea typeface="Comic Sans MS"/>
                <a:cs typeface="Comic Sans MS"/>
                <a:sym typeface="Comic Sans MS"/>
              </a:rPr>
              <a:t>essential </a:t>
            </a:r>
            <a:endParaRPr sz="2400">
              <a:solidFill>
                <a:srgbClr val="3D3D3D"/>
              </a:solidFill>
              <a:latin typeface="Comic Sans MS"/>
              <a:ea typeface="Comic Sans MS"/>
              <a:cs typeface="Comic Sans MS"/>
              <a:sym typeface="Comic Sans MS"/>
            </a:endParaRPr>
          </a:p>
          <a:p>
            <a:pPr indent="0" lvl="0" marL="0" rtl="0" algn="ctr">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sz="2400">
                <a:solidFill>
                  <a:schemeClr val="dk1"/>
                </a:solidFill>
                <a:latin typeface="Comic Sans MS"/>
                <a:ea typeface="Comic Sans MS"/>
                <a:cs typeface="Comic Sans MS"/>
                <a:sym typeface="Comic Sans MS"/>
              </a:rPr>
              <a:t>The president is an influential figure. </a:t>
            </a:r>
            <a:endParaRPr sz="2400">
              <a:solidFill>
                <a:schemeClr val="dk1"/>
              </a:solidFill>
              <a:latin typeface="Comic Sans MS"/>
              <a:ea typeface="Comic Sans MS"/>
              <a:cs typeface="Comic Sans MS"/>
              <a:sym typeface="Comic Sans MS"/>
            </a:endParaRPr>
          </a:p>
        </p:txBody>
      </p:sp>
      <p:sp>
        <p:nvSpPr>
          <p:cNvPr id="210" name="Google Shape;210;p40"/>
          <p:cNvSpPr txBox="1"/>
          <p:nvPr/>
        </p:nvSpPr>
        <p:spPr>
          <a:xfrm>
            <a:off x="57450" y="0"/>
            <a:ext cx="9029100" cy="34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4" name="Shape 214"/>
        <p:cNvGrpSpPr/>
        <p:nvPr/>
      </p:nvGrpSpPr>
      <p:grpSpPr>
        <a:xfrm>
          <a:off x="0" y="0"/>
          <a:ext cx="0" cy="0"/>
          <a:chOff x="0" y="0"/>
          <a:chExt cx="0" cy="0"/>
        </a:xfrm>
      </p:grpSpPr>
      <p:sp>
        <p:nvSpPr>
          <p:cNvPr id="215" name="Google Shape;215;p41"/>
          <p:cNvSpPr txBox="1"/>
          <p:nvPr/>
        </p:nvSpPr>
        <p:spPr>
          <a:xfrm>
            <a:off x="222900" y="-6987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3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pic>
        <p:nvPicPr>
          <p:cNvPr id="216" name="Google Shape;216;p41"/>
          <p:cNvPicPr preferRelativeResize="0"/>
          <p:nvPr/>
        </p:nvPicPr>
        <p:blipFill>
          <a:blip r:embed="rId3">
            <a:alphaModFix/>
          </a:blip>
          <a:stretch>
            <a:fillRect/>
          </a:stretch>
        </p:blipFill>
        <p:spPr>
          <a:xfrm>
            <a:off x="76700" y="519350"/>
            <a:ext cx="4004550" cy="2769575"/>
          </a:xfrm>
          <a:prstGeom prst="rect">
            <a:avLst/>
          </a:prstGeom>
          <a:noFill/>
          <a:ln>
            <a:noFill/>
          </a:ln>
        </p:spPr>
      </p:pic>
      <p:pic>
        <p:nvPicPr>
          <p:cNvPr id="217" name="Google Shape;217;p41"/>
          <p:cNvPicPr preferRelativeResize="0"/>
          <p:nvPr/>
        </p:nvPicPr>
        <p:blipFill>
          <a:blip r:embed="rId4">
            <a:alphaModFix/>
          </a:blip>
          <a:stretch>
            <a:fillRect/>
          </a:stretch>
        </p:blipFill>
        <p:spPr>
          <a:xfrm>
            <a:off x="4165325" y="1187525"/>
            <a:ext cx="4866651" cy="3955975"/>
          </a:xfrm>
          <a:prstGeom prst="rect">
            <a:avLst/>
          </a:prstGeom>
          <a:noFill/>
          <a:ln>
            <a:noFill/>
          </a:ln>
        </p:spPr>
      </p:pic>
      <p:sp>
        <p:nvSpPr>
          <p:cNvPr id="218" name="Google Shape;218;p41"/>
          <p:cNvSpPr txBox="1"/>
          <p:nvPr/>
        </p:nvSpPr>
        <p:spPr>
          <a:xfrm>
            <a:off x="293525" y="3606050"/>
            <a:ext cx="3410400" cy="141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b="1" lang="en-GB"/>
              <a:t>Choose some of these words and fill out the table.  Remember to use the spelling rule from the previous spelling lesson.</a:t>
            </a:r>
            <a:endParaRPr b="1"/>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22" name="Shape 222"/>
        <p:cNvGrpSpPr/>
        <p:nvPr/>
      </p:nvGrpSpPr>
      <p:grpSpPr>
        <a:xfrm>
          <a:off x="0" y="0"/>
          <a:ext cx="0" cy="0"/>
          <a:chOff x="0" y="0"/>
          <a:chExt cx="0" cy="0"/>
        </a:xfrm>
      </p:grpSpPr>
      <p:sp>
        <p:nvSpPr>
          <p:cNvPr id="223" name="Google Shape;223;p42"/>
          <p:cNvSpPr/>
          <p:nvPr/>
        </p:nvSpPr>
        <p:spPr>
          <a:xfrm>
            <a:off x="345950" y="335450"/>
            <a:ext cx="8587200" cy="936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b="1" lang="en-GB" u="sng"/>
              <a:t>Close Read</a:t>
            </a:r>
            <a:endParaRPr b="1" u="sng"/>
          </a:p>
          <a:p>
            <a:pPr indent="0" lvl="0" marL="0" rtl="0" algn="ctr">
              <a:spcBef>
                <a:spcPts val="0"/>
              </a:spcBef>
              <a:spcAft>
                <a:spcPts val="0"/>
              </a:spcAft>
              <a:buNone/>
            </a:pPr>
            <a:r>
              <a:rPr lang="en-GB"/>
              <a:t>Today’s English Lesson will be a close read activity is taken from Harry Potter.   </a:t>
            </a:r>
            <a:endParaRPr/>
          </a:p>
        </p:txBody>
      </p:sp>
      <p:sp>
        <p:nvSpPr>
          <p:cNvPr id="224" name="Google Shape;224;p42"/>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 purpose of a close read activity is to gain an understanding of the text by reading it multiple times.</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Close Read Instructions:</a:t>
            </a:r>
            <a:endParaRPr b="1" u="sng"/>
          </a:p>
          <a:p>
            <a:pPr indent="-317500" lvl="0" marL="457200" rtl="0" algn="l">
              <a:spcBef>
                <a:spcPts val="0"/>
              </a:spcBef>
              <a:spcAft>
                <a:spcPts val="0"/>
              </a:spcAft>
              <a:buSzPts val="1400"/>
              <a:buAutoNum type="arabicParenR"/>
            </a:pPr>
            <a:r>
              <a:rPr lang="en-GB"/>
              <a:t>Read the blurb about the text to gain an idea of the context.  Share your thoughts with an adult or sibling.</a:t>
            </a:r>
            <a:endParaRPr/>
          </a:p>
          <a:p>
            <a:pPr indent="-317500" lvl="0" marL="457200" rtl="0" algn="l">
              <a:spcBef>
                <a:spcPts val="0"/>
              </a:spcBef>
              <a:spcAft>
                <a:spcPts val="0"/>
              </a:spcAft>
              <a:buSzPts val="1400"/>
              <a:buAutoNum type="arabicParenR"/>
            </a:pPr>
            <a:r>
              <a:rPr lang="en-GB"/>
              <a:t>Look at the vocabulary highlighted. Do you know what the words mean?  If you are unsure, read the vocabulary slide to gain a better understanding. </a:t>
            </a:r>
            <a:endParaRPr/>
          </a:p>
          <a:p>
            <a:pPr indent="-317500" lvl="0" marL="457200" rtl="0" algn="l">
              <a:spcBef>
                <a:spcPts val="0"/>
              </a:spcBef>
              <a:spcAft>
                <a:spcPts val="0"/>
              </a:spcAft>
              <a:buSzPts val="1400"/>
              <a:buAutoNum type="arabicParenR"/>
            </a:pPr>
            <a:r>
              <a:rPr lang="en-GB"/>
              <a:t>Read the text to yourself and ask yourself the following questions:</a:t>
            </a:r>
            <a:endParaRPr/>
          </a:p>
          <a:p>
            <a:pPr indent="0" lvl="0" marL="457200" rtl="0" algn="l">
              <a:spcBef>
                <a:spcPts val="0"/>
              </a:spcBef>
              <a:spcAft>
                <a:spcPts val="0"/>
              </a:spcAft>
              <a:buNone/>
            </a:pPr>
            <a:r>
              <a:rPr lang="en-GB"/>
              <a:t>What did I just read? What did it say?  </a:t>
            </a:r>
            <a:r>
              <a:rPr i="1" lang="en-GB"/>
              <a:t>You can make notes or annotate the text.</a:t>
            </a:r>
            <a:endParaRPr i="1"/>
          </a:p>
          <a:p>
            <a:pPr indent="-317500" lvl="0" marL="457200" rtl="0" algn="l">
              <a:spcBef>
                <a:spcPts val="0"/>
              </a:spcBef>
              <a:spcAft>
                <a:spcPts val="0"/>
              </a:spcAft>
              <a:buSzPts val="1400"/>
              <a:buAutoNum type="arabicParenR"/>
            </a:pPr>
            <a:r>
              <a:rPr lang="en-GB"/>
              <a:t>Now read the text again with an adult - this will help you gain a better understanding.</a:t>
            </a:r>
            <a:endParaRPr/>
          </a:p>
          <a:p>
            <a:pPr indent="-317500" lvl="0" marL="457200" rtl="0" algn="l">
              <a:spcBef>
                <a:spcPts val="0"/>
              </a:spcBef>
              <a:spcAft>
                <a:spcPts val="0"/>
              </a:spcAft>
              <a:buSzPts val="1400"/>
              <a:buAutoNum type="arabicParenR"/>
            </a:pPr>
            <a:r>
              <a:rPr lang="en-GB"/>
              <a:t>Read the questions and now reread the text again to find evidence that will support your answers.</a:t>
            </a:r>
            <a:endParaRPr/>
          </a:p>
          <a:p>
            <a:pPr indent="-317500" lvl="0" marL="457200" rtl="0" algn="l">
              <a:spcBef>
                <a:spcPts val="0"/>
              </a:spcBef>
              <a:spcAft>
                <a:spcPts val="0"/>
              </a:spcAft>
              <a:buSzPts val="1400"/>
              <a:buAutoNum type="arabicParenR"/>
            </a:pPr>
            <a:r>
              <a:rPr lang="en-GB"/>
              <a:t>Answer the questions in writing.</a:t>
            </a:r>
            <a:endParaRPr/>
          </a:p>
          <a:p>
            <a:pPr indent="0" lvl="0" marL="457200" rtl="0" algn="l">
              <a:spcBef>
                <a:spcPts val="0"/>
              </a:spcBef>
              <a:spcAft>
                <a:spcPts val="0"/>
              </a:spcAft>
              <a:buNone/>
            </a:pPr>
            <a:r>
              <a:t/>
            </a:r>
            <a:endParaRPr i="1"/>
          </a:p>
          <a:p>
            <a:pPr indent="0" lvl="0" marL="457200" rtl="0" algn="l">
              <a:spcBef>
                <a:spcPts val="0"/>
              </a:spcBef>
              <a:spcAft>
                <a:spcPts val="0"/>
              </a:spcAft>
              <a:buNone/>
            </a:pPr>
            <a:r>
              <a:rPr i="1" lang="en-GB"/>
              <a:t>All close read texts are age appropriate.</a:t>
            </a:r>
            <a:endParaRPr i="1"/>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28" name="Shape 228"/>
        <p:cNvGrpSpPr/>
        <p:nvPr/>
      </p:nvGrpSpPr>
      <p:grpSpPr>
        <a:xfrm>
          <a:off x="0" y="0"/>
          <a:ext cx="0" cy="0"/>
          <a:chOff x="0" y="0"/>
          <a:chExt cx="0" cy="0"/>
        </a:xfrm>
      </p:grpSpPr>
      <p:sp>
        <p:nvSpPr>
          <p:cNvPr id="229" name="Google Shape;229;p43"/>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43"/>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Harry Potter</a:t>
            </a:r>
            <a:endParaRPr sz="1800"/>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231" name="Google Shape;231;p43"/>
          <p:cNvSpPr txBox="1"/>
          <p:nvPr/>
        </p:nvSpPr>
        <p:spPr>
          <a:xfrm>
            <a:off x="167725" y="1460600"/>
            <a:ext cx="5768400" cy="3521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sz="1800">
                <a:solidFill>
                  <a:srgbClr val="4D4D4D"/>
                </a:solidFill>
              </a:rPr>
              <a:t>When mysterious letters start arriving on his doorstep, Harry Potter has never heard of Hogwarts School of Witchcraft and Wizardry.</a:t>
            </a:r>
            <a:endParaRPr sz="1800">
              <a:solidFill>
                <a:srgbClr val="4D4D4D"/>
              </a:solidFill>
            </a:endParaRPr>
          </a:p>
          <a:p>
            <a:pPr indent="0" lvl="0" marL="0" rtl="0" algn="l">
              <a:lnSpc>
                <a:spcPct val="100000"/>
              </a:lnSpc>
              <a:spcBef>
                <a:spcPts val="1500"/>
              </a:spcBef>
              <a:spcAft>
                <a:spcPts val="0"/>
              </a:spcAft>
              <a:buClr>
                <a:schemeClr val="dk1"/>
              </a:buClr>
              <a:buSzPts val="1100"/>
              <a:buFont typeface="Arial"/>
              <a:buNone/>
            </a:pPr>
            <a:r>
              <a:rPr lang="en-GB" sz="1800">
                <a:solidFill>
                  <a:srgbClr val="4D4D4D"/>
                </a:solidFill>
              </a:rPr>
              <a:t>They are swiftly confiscated by his aunt and uncle.</a:t>
            </a:r>
            <a:endParaRPr sz="1800">
              <a:solidFill>
                <a:srgbClr val="4D4D4D"/>
              </a:solidFill>
            </a:endParaRPr>
          </a:p>
          <a:p>
            <a:pPr indent="0" lvl="0" marL="0" rtl="0" algn="l">
              <a:lnSpc>
                <a:spcPct val="100000"/>
              </a:lnSpc>
              <a:spcBef>
                <a:spcPts val="1500"/>
              </a:spcBef>
              <a:spcAft>
                <a:spcPts val="0"/>
              </a:spcAft>
              <a:buClr>
                <a:schemeClr val="dk1"/>
              </a:buClr>
              <a:buSzPts val="1100"/>
              <a:buFont typeface="Arial"/>
              <a:buNone/>
            </a:pPr>
            <a:r>
              <a:rPr lang="en-GB" sz="1800">
                <a:solidFill>
                  <a:srgbClr val="4D4D4D"/>
                </a:solidFill>
              </a:rPr>
              <a:t>Then, on Harry’s eleventh birthday, a strange man bursts in with some important news: Harry Potter is a wizard and has been awarded a place to study at Hogwarts.</a:t>
            </a:r>
            <a:endParaRPr sz="1800">
              <a:solidFill>
                <a:srgbClr val="4D4D4D"/>
              </a:solidFill>
            </a:endParaRPr>
          </a:p>
          <a:p>
            <a:pPr indent="0" lvl="0" marL="0" rtl="0" algn="l">
              <a:lnSpc>
                <a:spcPct val="100000"/>
              </a:lnSpc>
              <a:spcBef>
                <a:spcPts val="1500"/>
              </a:spcBef>
              <a:spcAft>
                <a:spcPts val="0"/>
              </a:spcAft>
              <a:buClr>
                <a:schemeClr val="dk1"/>
              </a:buClr>
              <a:buSzPts val="1100"/>
              <a:buFont typeface="Arial"/>
              <a:buNone/>
            </a:pPr>
            <a:r>
              <a:rPr lang="en-GB" sz="1800">
                <a:solidFill>
                  <a:srgbClr val="4D4D4D"/>
                </a:solidFill>
              </a:rPr>
              <a:t>And so the first of the </a:t>
            </a:r>
            <a:r>
              <a:rPr i="1" lang="en-GB" sz="1800">
                <a:solidFill>
                  <a:srgbClr val="4D4D4D"/>
                </a:solidFill>
              </a:rPr>
              <a:t>Harry Potter </a:t>
            </a:r>
            <a:r>
              <a:rPr lang="en-GB" sz="1800">
                <a:solidFill>
                  <a:srgbClr val="4D4D4D"/>
                </a:solidFill>
              </a:rPr>
              <a:t>adventures is set to begin.</a:t>
            </a:r>
            <a:endParaRPr sz="1800">
              <a:solidFill>
                <a:srgbClr val="4D4D4D"/>
              </a:solidFill>
            </a:endParaRPr>
          </a:p>
          <a:p>
            <a:pPr indent="0" lvl="0" marL="0" rtl="0" algn="ctr">
              <a:lnSpc>
                <a:spcPct val="115000"/>
              </a:lnSpc>
              <a:spcBef>
                <a:spcPts val="1500"/>
              </a:spcBef>
              <a:spcAft>
                <a:spcPts val="1100"/>
              </a:spcAft>
              <a:buNone/>
            </a:pPr>
            <a:r>
              <a:t/>
            </a:r>
            <a:endParaRPr sz="1800"/>
          </a:p>
        </p:txBody>
      </p:sp>
      <p:sp>
        <p:nvSpPr>
          <p:cNvPr id="232" name="Google Shape;232;p43"/>
          <p:cNvSpPr txBox="1"/>
          <p:nvPr/>
        </p:nvSpPr>
        <p:spPr>
          <a:xfrm>
            <a:off x="1775050" y="958700"/>
            <a:ext cx="19986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t>Blurb</a:t>
            </a:r>
            <a:endParaRPr sz="1800" u="sng"/>
          </a:p>
        </p:txBody>
      </p:sp>
      <p:pic>
        <p:nvPicPr>
          <p:cNvPr id="233" name="Google Shape;233;p43"/>
          <p:cNvPicPr preferRelativeResize="0"/>
          <p:nvPr/>
        </p:nvPicPr>
        <p:blipFill>
          <a:blip r:embed="rId3">
            <a:alphaModFix/>
          </a:blip>
          <a:stretch>
            <a:fillRect/>
          </a:stretch>
        </p:blipFill>
        <p:spPr>
          <a:xfrm>
            <a:off x="6088425" y="958700"/>
            <a:ext cx="2543175" cy="3810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37" name="Shape 237"/>
        <p:cNvGrpSpPr/>
        <p:nvPr/>
      </p:nvGrpSpPr>
      <p:grpSpPr>
        <a:xfrm>
          <a:off x="0" y="0"/>
          <a:ext cx="0" cy="0"/>
          <a:chOff x="0" y="0"/>
          <a:chExt cx="0" cy="0"/>
        </a:xfrm>
      </p:grpSpPr>
      <p:sp>
        <p:nvSpPr>
          <p:cNvPr id="238" name="Google Shape;238;p44"/>
          <p:cNvSpPr/>
          <p:nvPr/>
        </p:nvSpPr>
        <p:spPr>
          <a:xfrm>
            <a:off x="345950" y="335450"/>
            <a:ext cx="8587200" cy="936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lang="en-GB" sz="1800">
                <a:solidFill>
                  <a:schemeClr val="dk1"/>
                </a:solidFill>
              </a:rPr>
              <a:t>Close read - Harry Potter - </a:t>
            </a:r>
            <a:r>
              <a:rPr b="1" lang="en-GB" sz="1800">
                <a:solidFill>
                  <a:schemeClr val="dk1"/>
                </a:solidFill>
              </a:rPr>
              <a:t>Text</a:t>
            </a:r>
            <a:endParaRPr b="1" sz="1800">
              <a:solidFill>
                <a:schemeClr val="dk1"/>
              </a:solidFill>
            </a:endParaRPr>
          </a:p>
          <a:p>
            <a:pPr indent="0" lvl="0" marL="0" rtl="0" algn="ctr">
              <a:lnSpc>
                <a:spcPct val="115000"/>
              </a:lnSpc>
              <a:spcBef>
                <a:spcPts val="0"/>
              </a:spcBef>
              <a:spcAft>
                <a:spcPts val="0"/>
              </a:spcAft>
              <a:buClr>
                <a:schemeClr val="dk1"/>
              </a:buClr>
              <a:buSzPts val="1100"/>
              <a:buFont typeface="Arial"/>
              <a:buNone/>
            </a:pPr>
            <a:r>
              <a:rPr lang="en-GB" sz="1800" u="sng">
                <a:solidFill>
                  <a:schemeClr val="dk1"/>
                </a:solidFill>
              </a:rPr>
              <a:t>WALT: make inferences and deductions using evidence from the text.</a:t>
            </a:r>
            <a:endParaRPr sz="1800">
              <a:solidFill>
                <a:schemeClr val="dk1"/>
              </a:solidFill>
            </a:endParaRPr>
          </a:p>
          <a:p>
            <a:pPr indent="0" lvl="0" marL="0" rtl="0" algn="l">
              <a:spcBef>
                <a:spcPts val="0"/>
              </a:spcBef>
              <a:spcAft>
                <a:spcPts val="0"/>
              </a:spcAft>
              <a:buNone/>
            </a:pPr>
            <a:r>
              <a:rPr lang="en-GB"/>
              <a:t>  </a:t>
            </a:r>
            <a:endParaRPr/>
          </a:p>
        </p:txBody>
      </p:sp>
      <p:sp>
        <p:nvSpPr>
          <p:cNvPr id="239" name="Google Shape;239;p44"/>
          <p:cNvSpPr txBox="1"/>
          <p:nvPr/>
        </p:nvSpPr>
        <p:spPr>
          <a:xfrm>
            <a:off x="105450" y="1500800"/>
            <a:ext cx="8933100" cy="342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t>Chapter Four: The Keeper of the Keys  </a:t>
            </a:r>
            <a:r>
              <a:rPr lang="en-GB" sz="1800"/>
              <a:t> </a:t>
            </a: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800"/>
              <a:t>BOOM. They knocked again. Dudley </a:t>
            </a:r>
            <a:r>
              <a:rPr lang="en-GB" sz="1800">
                <a:highlight>
                  <a:srgbClr val="00FFFF"/>
                </a:highlight>
              </a:rPr>
              <a:t>jerked</a:t>
            </a:r>
            <a:r>
              <a:rPr lang="en-GB" sz="1800"/>
              <a:t> awake. ‘Where’s the cannon?’ he said stupidly. There was a crash behind them and Uncle Vernon came skidding into the room. He was holding a rifle in his hands – now they knew what had been in the long, thin package he had brought with them. ‘Who’s there?’ he shouted. ‘I warn you – I’m armed!’ There was a pause. Then –  SMASH! The door was hit with such force that it swung clean off its hinges and with a deafening crash landed flat on the floor. A giant of a man was standing in the doorway. His face was almost completely hidden by a long, shaggy mane of hair and a wild, tangled beard, but you could make out his eyes, glinting like black beetles under all the hair. The giant squeezed his way into the hut, stooping so that his head just brushed the ceiling. </a:t>
            </a:r>
            <a:endParaRPr sz="1800"/>
          </a:p>
        </p:txBody>
      </p:sp>
      <p:sp>
        <p:nvSpPr>
          <p:cNvPr id="240" name="Google Shape;240;p44"/>
          <p:cNvSpPr txBox="1"/>
          <p:nvPr/>
        </p:nvSpPr>
        <p:spPr>
          <a:xfrm>
            <a:off x="7652150" y="4729175"/>
            <a:ext cx="2437500" cy="35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Hamilton Trust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44" name="Shape 244"/>
        <p:cNvGrpSpPr/>
        <p:nvPr/>
      </p:nvGrpSpPr>
      <p:grpSpPr>
        <a:xfrm>
          <a:off x="0" y="0"/>
          <a:ext cx="0" cy="0"/>
          <a:chOff x="0" y="0"/>
          <a:chExt cx="0" cy="0"/>
        </a:xfrm>
      </p:grpSpPr>
      <p:sp>
        <p:nvSpPr>
          <p:cNvPr id="245" name="Google Shape;245;p45"/>
          <p:cNvSpPr txBox="1"/>
          <p:nvPr/>
        </p:nvSpPr>
        <p:spPr>
          <a:xfrm>
            <a:off x="105450" y="254525"/>
            <a:ext cx="8933100" cy="342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800">
                <a:solidFill>
                  <a:schemeClr val="dk1"/>
                </a:solidFill>
              </a:rPr>
              <a:t>He bent down, picked up the door and fitted it easily into its frame. The noise of the storm outside dropped a little.  He turned to look at them all. ‘Couldn’t make us a cup’o’tea, could yeh? It’s not been an easy journey…’ He strode over to the sofa where Dudley sat frozen with fear. ‘Budge up, yeh great lump,’ said the stranger. Dudley squeaked and ran to hide behind his mother, who was crouching, terrified, behind Uncle Vernon. ‘An’ here’s Harry!’ said the giant. </a:t>
            </a:r>
            <a:endParaRPr sz="1800">
              <a:solidFill>
                <a:schemeClr val="dk1"/>
              </a:solidFill>
            </a:endParaRPr>
          </a:p>
          <a:p>
            <a:pPr indent="0" lvl="0" marL="0" rtl="0" algn="l">
              <a:spcBef>
                <a:spcPts val="0"/>
              </a:spcBef>
              <a:spcAft>
                <a:spcPts val="0"/>
              </a:spcAft>
              <a:buNone/>
            </a:pPr>
            <a:r>
              <a:rPr lang="en-GB" sz="1800">
                <a:solidFill>
                  <a:schemeClr val="dk1"/>
                </a:solidFill>
              </a:rPr>
              <a:t>Harry looked up into the fierce, wild, shadowy face and saw that the beetle eyes were crinkled in a smile. ‘Las’ time I saw you, you was only a baby,’ said the giant. ‘Yeh look a lot like yer dad, but yeh’ve got yer mum’s eyes.’ Uncle Vernon made a funny </a:t>
            </a:r>
            <a:r>
              <a:rPr lang="en-GB" sz="1800">
                <a:solidFill>
                  <a:schemeClr val="dk1"/>
                </a:solidFill>
                <a:highlight>
                  <a:srgbClr val="00FFFF"/>
                </a:highlight>
              </a:rPr>
              <a:t>rasping </a:t>
            </a:r>
            <a:r>
              <a:rPr lang="en-GB" sz="1800">
                <a:solidFill>
                  <a:schemeClr val="dk1"/>
                </a:solidFill>
              </a:rPr>
              <a:t>noise. ‘I demand that you leave at once, sir!’ he said. ‘You are breaking and entering!’  ‘Ah, shut up, Dursely, yeh great prune,’ said the giant. He reached over the back of the sofa, jerked the gun out of Uncle Vernon’s hands, bent it into a knot as easily as if it had been made of rubber, and threw it into a corner of the room. Uncle Vernon made another funny noise, like a mouse being trodden on. </a:t>
            </a:r>
            <a:endParaRPr sz="1800">
              <a:solidFill>
                <a:schemeClr val="dk1"/>
              </a:solidFill>
            </a:endParaRPr>
          </a:p>
          <a:p>
            <a:pPr indent="0" lvl="0" marL="0" rtl="0" algn="l">
              <a:spcBef>
                <a:spcPts val="0"/>
              </a:spcBef>
              <a:spcAft>
                <a:spcPts val="0"/>
              </a:spcAft>
              <a:buNone/>
            </a:pPr>
            <a:r>
              <a:t/>
            </a:r>
            <a:endParaRPr sz="1800"/>
          </a:p>
        </p:txBody>
      </p:sp>
      <p:sp>
        <p:nvSpPr>
          <p:cNvPr id="246" name="Google Shape;246;p45"/>
          <p:cNvSpPr txBox="1"/>
          <p:nvPr/>
        </p:nvSpPr>
        <p:spPr>
          <a:xfrm>
            <a:off x="0" y="0"/>
            <a:ext cx="9144000" cy="748800"/>
          </a:xfrm>
          <a:prstGeom prst="rect">
            <a:avLst/>
          </a:prstGeom>
          <a:solidFill>
            <a:srgbClr val="F3F3F3"/>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chemeClr val="dk1"/>
                </a:solidFill>
              </a:rPr>
              <a:t>Close read - Harry Potter - </a:t>
            </a:r>
            <a:r>
              <a:rPr b="1" lang="en-GB" sz="1800">
                <a:solidFill>
                  <a:schemeClr val="dk1"/>
                </a:solidFill>
              </a:rPr>
              <a:t>Text</a:t>
            </a:r>
            <a:endParaRPr b="1" sz="1800">
              <a:solidFill>
                <a:schemeClr val="dk1"/>
              </a:solidFill>
            </a:endParaRPr>
          </a:p>
          <a:p>
            <a:pPr indent="0" lvl="0" marL="0" rtl="0" algn="ctr">
              <a:lnSpc>
                <a:spcPct val="115000"/>
              </a:lnSpc>
              <a:spcBef>
                <a:spcPts val="0"/>
              </a:spcBef>
              <a:spcAft>
                <a:spcPts val="0"/>
              </a:spcAft>
              <a:buNone/>
            </a:pPr>
            <a:r>
              <a:rPr lang="en-GB" sz="1800" u="sng">
                <a:solidFill>
                  <a:schemeClr val="dk1"/>
                </a:solidFill>
              </a:rPr>
              <a:t>WALT: make inferences and deductions using evidence from the text.</a:t>
            </a:r>
            <a:endParaRPr sz="1800">
              <a:solidFill>
                <a:schemeClr val="dk1"/>
              </a:solidFill>
            </a:endParaRPr>
          </a:p>
        </p:txBody>
      </p:sp>
      <p:sp>
        <p:nvSpPr>
          <p:cNvPr id="247" name="Google Shape;247;p45"/>
          <p:cNvSpPr txBox="1"/>
          <p:nvPr/>
        </p:nvSpPr>
        <p:spPr>
          <a:xfrm>
            <a:off x="7537975" y="4687250"/>
            <a:ext cx="2437500" cy="35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 Hamilton Trust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51" name="Shape 251"/>
        <p:cNvGrpSpPr/>
        <p:nvPr/>
      </p:nvGrpSpPr>
      <p:grpSpPr>
        <a:xfrm>
          <a:off x="0" y="0"/>
          <a:ext cx="0" cy="0"/>
          <a:chOff x="0" y="0"/>
          <a:chExt cx="0" cy="0"/>
        </a:xfrm>
      </p:grpSpPr>
      <p:sp>
        <p:nvSpPr>
          <p:cNvPr id="252" name="Google Shape;252;p46"/>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46"/>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Harry Potter - </a:t>
            </a:r>
            <a:r>
              <a:rPr b="1" lang="en-GB" sz="1800">
                <a:highlight>
                  <a:srgbClr val="00FFFF"/>
                </a:highlight>
              </a:rPr>
              <a:t>Vocabulary </a:t>
            </a:r>
            <a:endParaRPr b="1" sz="1800">
              <a:highlight>
                <a:srgbClr val="00FFFF"/>
              </a:highlight>
            </a:endParaRPr>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254" name="Google Shape;254;p46"/>
          <p:cNvSpPr txBox="1"/>
          <p:nvPr/>
        </p:nvSpPr>
        <p:spPr>
          <a:xfrm>
            <a:off x="167725" y="918350"/>
            <a:ext cx="8976300" cy="40497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Clr>
                <a:schemeClr val="dk1"/>
              </a:buClr>
              <a:buSzPts val="1100"/>
              <a:buFont typeface="Arial"/>
              <a:buNone/>
            </a:pPr>
            <a:r>
              <a:rPr b="1" lang="en-GB" sz="1800" u="sng">
                <a:solidFill>
                  <a:schemeClr val="dk1"/>
                </a:solidFill>
              </a:rPr>
              <a:t>Meaning of words:</a:t>
            </a:r>
            <a:endParaRPr b="1" sz="1800" u="sng">
              <a:solidFill>
                <a:schemeClr val="dk1"/>
              </a:solidFill>
            </a:endParaRPr>
          </a:p>
          <a:p>
            <a:pPr indent="457200" lvl="0" marL="0" rtl="0" algn="l">
              <a:lnSpc>
                <a:spcPct val="115000"/>
              </a:lnSpc>
              <a:spcBef>
                <a:spcPts val="0"/>
              </a:spcBef>
              <a:spcAft>
                <a:spcPts val="0"/>
              </a:spcAft>
              <a:buClr>
                <a:schemeClr val="dk1"/>
              </a:buClr>
              <a:buSzPts val="1100"/>
              <a:buFont typeface="Arial"/>
              <a:buNone/>
            </a:pPr>
            <a:r>
              <a:t/>
            </a:r>
            <a:endParaRPr sz="1800">
              <a:solidFill>
                <a:schemeClr val="dk1"/>
              </a:solidFill>
              <a:highlight>
                <a:srgbClr val="00FFFF"/>
              </a:highlight>
            </a:endParaRPr>
          </a:p>
          <a:p>
            <a:pPr indent="457200" lvl="0" marL="0" rtl="0" algn="l">
              <a:lnSpc>
                <a:spcPct val="115000"/>
              </a:lnSpc>
              <a:spcBef>
                <a:spcPts val="0"/>
              </a:spcBef>
              <a:spcAft>
                <a:spcPts val="0"/>
              </a:spcAft>
              <a:buClr>
                <a:schemeClr val="dk1"/>
              </a:buClr>
              <a:buSzPts val="1100"/>
              <a:buFont typeface="Arial"/>
              <a:buNone/>
            </a:pPr>
            <a:r>
              <a:t/>
            </a:r>
            <a:endParaRPr>
              <a:solidFill>
                <a:schemeClr val="dk1"/>
              </a:solidFill>
              <a:highlight>
                <a:srgbClr val="00FFFF"/>
              </a:highlight>
            </a:endParaRPr>
          </a:p>
        </p:txBody>
      </p:sp>
      <p:sp>
        <p:nvSpPr>
          <p:cNvPr id="255" name="Google Shape;255;p46"/>
          <p:cNvSpPr txBox="1"/>
          <p:nvPr/>
        </p:nvSpPr>
        <p:spPr>
          <a:xfrm>
            <a:off x="345950" y="1527100"/>
            <a:ext cx="8026200" cy="300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1"/>
                </a:solidFill>
              </a:rPr>
              <a:t> </a:t>
            </a:r>
            <a:r>
              <a:rPr lang="en-GB" sz="1800">
                <a:solidFill>
                  <a:schemeClr val="dk1"/>
                </a:solidFill>
                <a:highlight>
                  <a:srgbClr val="00FFFF"/>
                </a:highlight>
              </a:rPr>
              <a:t>J</a:t>
            </a:r>
            <a:r>
              <a:rPr lang="en-GB" sz="1800">
                <a:solidFill>
                  <a:schemeClr val="dk1"/>
                </a:solidFill>
                <a:highlight>
                  <a:srgbClr val="00FFFF"/>
                </a:highlight>
              </a:rPr>
              <a:t>erked </a:t>
            </a:r>
            <a:r>
              <a:rPr lang="en-GB" sz="1800">
                <a:solidFill>
                  <a:schemeClr val="dk1"/>
                </a:solidFill>
              </a:rPr>
              <a:t>-  </a:t>
            </a:r>
            <a:r>
              <a:rPr lang="en-GB" sz="1800">
                <a:solidFill>
                  <a:srgbClr val="222222"/>
                </a:solidFill>
              </a:rPr>
              <a:t>a quick, sharp, sudden movement.</a:t>
            </a:r>
            <a:endParaRPr sz="1800">
              <a:solidFill>
                <a:schemeClr val="dk1"/>
              </a:solidFill>
            </a:endParaRPr>
          </a:p>
          <a:p>
            <a:pPr indent="0" lvl="0" marL="0" rtl="0" algn="l">
              <a:spcBef>
                <a:spcPts val="0"/>
              </a:spcBef>
              <a:spcAft>
                <a:spcPts val="0"/>
              </a:spcAft>
              <a:buNone/>
            </a:pPr>
            <a:r>
              <a:t/>
            </a:r>
            <a:endParaRPr sz="1800">
              <a:solidFill>
                <a:schemeClr val="dk1"/>
              </a:solidFill>
              <a:highlight>
                <a:srgbClr val="00FFFF"/>
              </a:highlight>
            </a:endParaRPr>
          </a:p>
          <a:p>
            <a:pPr indent="0" lvl="0" marL="0" rtl="0" algn="l">
              <a:spcBef>
                <a:spcPts val="0"/>
              </a:spcBef>
              <a:spcAft>
                <a:spcPts val="0"/>
              </a:spcAft>
              <a:buNone/>
            </a:pPr>
            <a:r>
              <a:rPr lang="en-GB" sz="1800">
                <a:solidFill>
                  <a:schemeClr val="dk1"/>
                </a:solidFill>
                <a:highlight>
                  <a:srgbClr val="00FFFF"/>
                </a:highlight>
              </a:rPr>
              <a:t>Rasping -</a:t>
            </a:r>
            <a:r>
              <a:rPr lang="en-GB" sz="1800">
                <a:solidFill>
                  <a:schemeClr val="dk1"/>
                </a:solidFill>
              </a:rPr>
              <a:t> </a:t>
            </a:r>
            <a:r>
              <a:rPr lang="en-GB" sz="1800">
                <a:solidFill>
                  <a:srgbClr val="3C4043"/>
                </a:solidFill>
              </a:rPr>
              <a:t> to make a rough unpleasant sound, especially while breathing or speaking</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en-GB" sz="1800">
                <a:solidFill>
                  <a:schemeClr val="dk1"/>
                </a:solidFill>
              </a:rPr>
              <a: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59" name="Shape 259"/>
        <p:cNvGrpSpPr/>
        <p:nvPr/>
      </p:nvGrpSpPr>
      <p:grpSpPr>
        <a:xfrm>
          <a:off x="0" y="0"/>
          <a:ext cx="0" cy="0"/>
          <a:chOff x="0" y="0"/>
          <a:chExt cx="0" cy="0"/>
        </a:xfrm>
      </p:grpSpPr>
      <p:sp>
        <p:nvSpPr>
          <p:cNvPr id="260" name="Google Shape;260;p47"/>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47"/>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Harry Potter  </a:t>
            </a:r>
            <a:r>
              <a:rPr b="1" lang="en-GB" sz="1800" u="sng"/>
              <a:t>Questions</a:t>
            </a:r>
            <a:endParaRPr b="1" sz="1800" u="sng"/>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262" name="Google Shape;262;p47"/>
          <p:cNvSpPr txBox="1"/>
          <p:nvPr/>
        </p:nvSpPr>
        <p:spPr>
          <a:xfrm>
            <a:off x="379250" y="1188025"/>
            <a:ext cx="8520600" cy="370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1) </a:t>
            </a:r>
            <a:r>
              <a:rPr i="1" lang="en-GB" sz="1800"/>
              <a:t>The giant squeezed his way into the hut, stooping so that his head just brushed the ceiling. </a:t>
            </a:r>
            <a:endParaRPr i="1" sz="1800"/>
          </a:p>
          <a:p>
            <a:pPr indent="0" lvl="0" marL="0" rtl="0" algn="l">
              <a:spcBef>
                <a:spcPts val="0"/>
              </a:spcBef>
              <a:spcAft>
                <a:spcPts val="0"/>
              </a:spcAft>
              <a:buNone/>
            </a:pPr>
            <a:r>
              <a:rPr lang="en-GB" sz="1800"/>
              <a:t> </a:t>
            </a:r>
            <a:endParaRPr sz="1800"/>
          </a:p>
          <a:p>
            <a:pPr indent="0" lvl="0" marL="0" rtl="0" algn="l">
              <a:spcBef>
                <a:spcPts val="0"/>
              </a:spcBef>
              <a:spcAft>
                <a:spcPts val="0"/>
              </a:spcAft>
              <a:buNone/>
            </a:pPr>
            <a:r>
              <a:rPr b="1" lang="en-GB" sz="1800"/>
              <a:t>Which word is closest in meaning to stooping? Tick one. </a:t>
            </a:r>
            <a:endParaRPr b="1" sz="1800"/>
          </a:p>
          <a:p>
            <a:pPr indent="0" lvl="0" marL="0" rtl="0" algn="l">
              <a:spcBef>
                <a:spcPts val="0"/>
              </a:spcBef>
              <a:spcAft>
                <a:spcPts val="0"/>
              </a:spcAft>
              <a:buNone/>
            </a:pPr>
            <a:r>
              <a:rPr lang="en-GB" sz="1800"/>
              <a:t> </a:t>
            </a:r>
            <a:endParaRPr sz="1800"/>
          </a:p>
          <a:p>
            <a:pPr indent="0" lvl="0" marL="0" rtl="0" algn="l">
              <a:spcBef>
                <a:spcPts val="0"/>
              </a:spcBef>
              <a:spcAft>
                <a:spcPts val="0"/>
              </a:spcAft>
              <a:buNone/>
            </a:pPr>
            <a:r>
              <a:rPr lang="en-GB" sz="1800"/>
              <a:t>walking        slouching       strolling        trailing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2) </a:t>
            </a:r>
            <a:r>
              <a:rPr i="1" lang="en-GB" sz="1800"/>
              <a:t>Uncle Vernon came skidding into the room. </a:t>
            </a:r>
            <a:endParaRPr i="1" sz="1800"/>
          </a:p>
          <a:p>
            <a:pPr indent="0" lvl="0" marL="0" rtl="0" algn="l">
              <a:spcBef>
                <a:spcPts val="0"/>
              </a:spcBef>
              <a:spcAft>
                <a:spcPts val="0"/>
              </a:spcAft>
              <a:buNone/>
            </a:pPr>
            <a:r>
              <a:rPr lang="en-GB" sz="1800"/>
              <a:t> </a:t>
            </a:r>
            <a:endParaRPr sz="1800"/>
          </a:p>
          <a:p>
            <a:pPr indent="0" lvl="0" marL="0" rtl="0" algn="l">
              <a:spcBef>
                <a:spcPts val="0"/>
              </a:spcBef>
              <a:spcAft>
                <a:spcPts val="0"/>
              </a:spcAft>
              <a:buNone/>
            </a:pPr>
            <a:r>
              <a:rPr b="1" lang="en-GB" sz="1800"/>
              <a:t>What does the word skidding suggest about how Vernon is feeling? </a:t>
            </a:r>
            <a:endParaRPr b="1"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3) </a:t>
            </a:r>
            <a:r>
              <a:rPr b="1" lang="en-GB" sz="1800"/>
              <a:t>Give one reason why Hagrid might seem frightening when he first appears? </a:t>
            </a:r>
            <a:r>
              <a:rPr b="1" lang="en-GB"/>
              <a:t> </a:t>
            </a:r>
            <a:endParaRPr b="1"/>
          </a:p>
        </p:txBody>
      </p:sp>
      <p:sp>
        <p:nvSpPr>
          <p:cNvPr id="263" name="Google Shape;263;p47"/>
          <p:cNvSpPr txBox="1"/>
          <p:nvPr/>
        </p:nvSpPr>
        <p:spPr>
          <a:xfrm>
            <a:off x="7832275" y="4793100"/>
            <a:ext cx="2437500" cy="35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t>© Hamilton Trust </a:t>
            </a:r>
            <a:endParaRPr sz="1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267" name="Shape 267"/>
        <p:cNvGrpSpPr/>
        <p:nvPr/>
      </p:nvGrpSpPr>
      <p:grpSpPr>
        <a:xfrm>
          <a:off x="0" y="0"/>
          <a:ext cx="0" cy="0"/>
          <a:chOff x="0" y="0"/>
          <a:chExt cx="0" cy="0"/>
        </a:xfrm>
      </p:grpSpPr>
      <p:sp>
        <p:nvSpPr>
          <p:cNvPr id="268" name="Google Shape;268;p48"/>
          <p:cNvSpPr/>
          <p:nvPr/>
        </p:nvSpPr>
        <p:spPr>
          <a:xfrm>
            <a:off x="345950" y="116600"/>
            <a:ext cx="8587200" cy="689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48"/>
          <p:cNvSpPr txBox="1"/>
          <p:nvPr>
            <p:ph type="ctrTitle"/>
          </p:nvPr>
        </p:nvSpPr>
        <p:spPr>
          <a:xfrm>
            <a:off x="379250" y="358400"/>
            <a:ext cx="8520600" cy="44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1800"/>
              <a:t>Close read - Harry Potter </a:t>
            </a:r>
            <a:r>
              <a:rPr lang="en-GB" sz="1800">
                <a:solidFill>
                  <a:srgbClr val="FF0000"/>
                </a:solidFill>
              </a:rPr>
              <a:t> </a:t>
            </a:r>
            <a:r>
              <a:rPr b="1" lang="en-GB" sz="1800" u="sng">
                <a:solidFill>
                  <a:srgbClr val="FF0000"/>
                </a:solidFill>
              </a:rPr>
              <a:t>Answers</a:t>
            </a:r>
            <a:endParaRPr b="1" sz="1800" u="sng">
              <a:solidFill>
                <a:srgbClr val="FF0000"/>
              </a:solidFill>
            </a:endParaRPr>
          </a:p>
          <a:p>
            <a:pPr indent="0" lvl="0" marL="0" rtl="0" algn="ctr">
              <a:lnSpc>
                <a:spcPct val="115000"/>
              </a:lnSpc>
              <a:spcBef>
                <a:spcPts val="0"/>
              </a:spcBef>
              <a:spcAft>
                <a:spcPts val="0"/>
              </a:spcAft>
              <a:buNone/>
            </a:pPr>
            <a:r>
              <a:rPr lang="en-GB" sz="1800" u="sng"/>
              <a:t>WALT: make inferences and deductions using evidence from the text.</a:t>
            </a:r>
            <a:endParaRPr sz="1800"/>
          </a:p>
        </p:txBody>
      </p:sp>
      <p:sp>
        <p:nvSpPr>
          <p:cNvPr id="270" name="Google Shape;270;p48"/>
          <p:cNvSpPr txBox="1"/>
          <p:nvPr/>
        </p:nvSpPr>
        <p:spPr>
          <a:xfrm>
            <a:off x="311700" y="964400"/>
            <a:ext cx="8520600" cy="370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t>1) </a:t>
            </a:r>
            <a:r>
              <a:rPr i="1" lang="en-GB" sz="1600"/>
              <a:t>The giant squeezed his way into the hut, stooping so that his head just brushed the ceiling. </a:t>
            </a:r>
            <a:endParaRPr i="1" sz="1600"/>
          </a:p>
          <a:p>
            <a:pPr indent="0" lvl="0" marL="0" rtl="0" algn="l">
              <a:spcBef>
                <a:spcPts val="0"/>
              </a:spcBef>
              <a:spcAft>
                <a:spcPts val="0"/>
              </a:spcAft>
              <a:buNone/>
            </a:pPr>
            <a:r>
              <a:rPr lang="en-GB" sz="1600"/>
              <a:t> </a:t>
            </a:r>
            <a:endParaRPr sz="1600"/>
          </a:p>
          <a:p>
            <a:pPr indent="0" lvl="0" marL="0" rtl="0" algn="l">
              <a:spcBef>
                <a:spcPts val="0"/>
              </a:spcBef>
              <a:spcAft>
                <a:spcPts val="0"/>
              </a:spcAft>
              <a:buNone/>
            </a:pPr>
            <a:r>
              <a:rPr b="1" lang="en-GB" sz="1600"/>
              <a:t>Which word is closest in meaning to stooping? Tick one. </a:t>
            </a:r>
            <a:endParaRPr b="1" sz="1600"/>
          </a:p>
          <a:p>
            <a:pPr indent="0" lvl="0" marL="0" rtl="0" algn="l">
              <a:spcBef>
                <a:spcPts val="0"/>
              </a:spcBef>
              <a:spcAft>
                <a:spcPts val="0"/>
              </a:spcAft>
              <a:buNone/>
            </a:pPr>
            <a:r>
              <a:rPr lang="en-GB" sz="1600"/>
              <a:t> </a:t>
            </a:r>
            <a:endParaRPr sz="1600"/>
          </a:p>
          <a:p>
            <a:pPr indent="0" lvl="0" marL="0" rtl="0" algn="l">
              <a:spcBef>
                <a:spcPts val="0"/>
              </a:spcBef>
              <a:spcAft>
                <a:spcPts val="0"/>
              </a:spcAft>
              <a:buNone/>
            </a:pPr>
            <a:r>
              <a:rPr lang="en-GB" sz="1600"/>
              <a:t>walking        </a:t>
            </a:r>
            <a:r>
              <a:rPr lang="en-GB" sz="1600">
                <a:solidFill>
                  <a:srgbClr val="FF0000"/>
                </a:solidFill>
              </a:rPr>
              <a:t>slouching </a:t>
            </a:r>
            <a:r>
              <a:rPr lang="en-GB" sz="1600"/>
              <a:t>      strolling        trailing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2) </a:t>
            </a:r>
            <a:r>
              <a:rPr i="1" lang="en-GB" sz="1600"/>
              <a:t>Uncle Vernon came skidding into the room. </a:t>
            </a:r>
            <a:endParaRPr i="1" sz="1600"/>
          </a:p>
          <a:p>
            <a:pPr indent="0" lvl="0" marL="0" rtl="0" algn="l">
              <a:spcBef>
                <a:spcPts val="0"/>
              </a:spcBef>
              <a:spcAft>
                <a:spcPts val="0"/>
              </a:spcAft>
              <a:buNone/>
            </a:pPr>
            <a:r>
              <a:rPr lang="en-GB" sz="1600"/>
              <a:t> </a:t>
            </a:r>
            <a:endParaRPr sz="1600"/>
          </a:p>
          <a:p>
            <a:pPr indent="0" lvl="0" marL="0" rtl="0" algn="l">
              <a:spcBef>
                <a:spcPts val="0"/>
              </a:spcBef>
              <a:spcAft>
                <a:spcPts val="0"/>
              </a:spcAft>
              <a:buNone/>
            </a:pPr>
            <a:r>
              <a:rPr b="1" lang="en-GB" sz="1600"/>
              <a:t>What does the word skidding suggest about how Vernon is feeling? </a:t>
            </a:r>
            <a:endParaRPr b="1" sz="1600"/>
          </a:p>
          <a:p>
            <a:pPr indent="0" lvl="0" marL="0" rtl="0" algn="l">
              <a:spcBef>
                <a:spcPts val="0"/>
              </a:spcBef>
              <a:spcAft>
                <a:spcPts val="0"/>
              </a:spcAft>
              <a:buNone/>
            </a:pPr>
            <a:r>
              <a:rPr lang="en-GB" sz="1600">
                <a:solidFill>
                  <a:srgbClr val="FF0000"/>
                </a:solidFill>
              </a:rPr>
              <a:t>urgency, desperation to defend his beloved son, unexpected and uncontrollable feelings.</a:t>
            </a:r>
            <a:endParaRPr sz="1600">
              <a:solidFill>
                <a:srgbClr val="FF0000"/>
              </a:solidFill>
            </a:endParaRPr>
          </a:p>
          <a:p>
            <a:pPr indent="0" lvl="0" marL="0" rtl="0" algn="l">
              <a:spcBef>
                <a:spcPts val="0"/>
              </a:spcBef>
              <a:spcAft>
                <a:spcPts val="0"/>
              </a:spcAft>
              <a:buNone/>
            </a:pPr>
            <a:r>
              <a:t/>
            </a:r>
            <a:endParaRPr sz="1600">
              <a:solidFill>
                <a:srgbClr val="FF0000"/>
              </a:solidFill>
            </a:endParaRPr>
          </a:p>
          <a:p>
            <a:pPr indent="0" lvl="0" marL="0" rtl="0" algn="l">
              <a:spcBef>
                <a:spcPts val="0"/>
              </a:spcBef>
              <a:spcAft>
                <a:spcPts val="0"/>
              </a:spcAft>
              <a:buNone/>
            </a:pPr>
            <a:r>
              <a:rPr lang="en-GB" sz="1600"/>
              <a:t>3) </a:t>
            </a:r>
            <a:r>
              <a:rPr b="1" lang="en-GB" sz="1600"/>
              <a:t>Give one reason why Hagrid might seem frightening when he first appears?  </a:t>
            </a:r>
            <a:endParaRPr b="1" sz="1600"/>
          </a:p>
          <a:p>
            <a:pPr indent="0" lvl="0" marL="0" rtl="0" algn="l">
              <a:spcBef>
                <a:spcPts val="0"/>
              </a:spcBef>
              <a:spcAft>
                <a:spcPts val="0"/>
              </a:spcAft>
              <a:buNone/>
            </a:pPr>
            <a:r>
              <a:rPr lang="en-GB" sz="1600">
                <a:solidFill>
                  <a:srgbClr val="FF0000"/>
                </a:solidFill>
              </a:rPr>
              <a:t>His face was almost completely hidden. He has a wild tangled beard. He hit the door with such force that it swung clean off its hinges. His eyes were like beetles under all his hair.  </a:t>
            </a:r>
            <a:endParaRPr sz="160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4" name="Shape 274"/>
        <p:cNvGrpSpPr/>
        <p:nvPr/>
      </p:nvGrpSpPr>
      <p:grpSpPr>
        <a:xfrm>
          <a:off x="0" y="0"/>
          <a:ext cx="0" cy="0"/>
          <a:chOff x="0" y="0"/>
          <a:chExt cx="0" cy="0"/>
        </a:xfrm>
      </p:grpSpPr>
      <p:sp>
        <p:nvSpPr>
          <p:cNvPr id="275" name="Google Shape;275;p49"/>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76" name="Google Shape;276;p49"/>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77" name="Google Shape;277;p49"/>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78" name="Google Shape;278;p49"/>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282" name="Shape 282"/>
        <p:cNvGrpSpPr/>
        <p:nvPr/>
      </p:nvGrpSpPr>
      <p:grpSpPr>
        <a:xfrm>
          <a:off x="0" y="0"/>
          <a:ext cx="0" cy="0"/>
          <a:chOff x="0" y="0"/>
          <a:chExt cx="0" cy="0"/>
        </a:xfrm>
      </p:grpSpPr>
      <p:sp>
        <p:nvSpPr>
          <p:cNvPr id="283" name="Google Shape;283;p50"/>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sp>
        <p:nvSpPr>
          <p:cNvPr id="284" name="Google Shape;284;p50"/>
          <p:cNvSpPr txBox="1"/>
          <p:nvPr>
            <p:ph idx="1" type="subTitle"/>
          </p:nvPr>
        </p:nvSpPr>
        <p:spPr>
          <a:xfrm>
            <a:off x="311700" y="1146275"/>
            <a:ext cx="8520600" cy="237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We hope you enjoyed a lunch break, had something delicious to eat and are feeling energised after your workout! </a:t>
            </a:r>
            <a:endParaRPr/>
          </a:p>
          <a:p>
            <a:pPr indent="0" lvl="0" marL="0" rtl="0" algn="ctr">
              <a:spcBef>
                <a:spcPts val="0"/>
              </a:spcBef>
              <a:spcAft>
                <a:spcPts val="0"/>
              </a:spcAft>
              <a:buNone/>
            </a:pPr>
            <a:r>
              <a:rPr lang="en-GB"/>
              <a:t>Now time for our afternoon session of History. </a:t>
            </a:r>
            <a:endParaRPr/>
          </a:p>
          <a:p>
            <a:pPr indent="0" lvl="0" marL="0" rtl="0" algn="ctr">
              <a:spcBef>
                <a:spcPts val="0"/>
              </a:spcBef>
              <a:spcAft>
                <a:spcPts val="0"/>
              </a:spcAft>
              <a:buNone/>
            </a:pPr>
            <a:r>
              <a:rPr lang="en-GB"/>
              <a:t>Over the past few weeks, we have been learning all about WW2 and we didn’t want to leave it there! </a:t>
            </a:r>
            <a:endParaRPr/>
          </a:p>
          <a:p>
            <a:pPr indent="0" lvl="0" marL="0" rtl="0" algn="ctr">
              <a:spcBef>
                <a:spcPts val="0"/>
              </a:spcBef>
              <a:spcAft>
                <a:spcPts val="0"/>
              </a:spcAft>
              <a:buNone/>
            </a:pPr>
            <a:r>
              <a:rPr lang="en-GB"/>
              <a:t>This week we will be continuing to study this period of history and complete the learning we started together in the classroom. </a:t>
            </a:r>
            <a:endParaRPr/>
          </a:p>
        </p:txBody>
      </p:sp>
      <p:pic>
        <p:nvPicPr>
          <p:cNvPr id="285" name="Google Shape;285;p50"/>
          <p:cNvPicPr preferRelativeResize="0"/>
          <p:nvPr/>
        </p:nvPicPr>
        <p:blipFill>
          <a:blip r:embed="rId3">
            <a:alphaModFix/>
          </a:blip>
          <a:stretch>
            <a:fillRect/>
          </a:stretch>
        </p:blipFill>
        <p:spPr>
          <a:xfrm>
            <a:off x="6968470" y="85900"/>
            <a:ext cx="1469775" cy="11638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289" name="Shape 289"/>
        <p:cNvGrpSpPr/>
        <p:nvPr/>
      </p:nvGrpSpPr>
      <p:grpSpPr>
        <a:xfrm>
          <a:off x="0" y="0"/>
          <a:ext cx="0" cy="0"/>
          <a:chOff x="0" y="0"/>
          <a:chExt cx="0" cy="0"/>
        </a:xfrm>
      </p:grpSpPr>
      <p:sp>
        <p:nvSpPr>
          <p:cNvPr id="290" name="Google Shape;290;p51"/>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sp>
        <p:nvSpPr>
          <p:cNvPr id="291" name="Google Shape;291;p51"/>
          <p:cNvSpPr txBox="1"/>
          <p:nvPr>
            <p:ph idx="1" type="subTitle"/>
          </p:nvPr>
        </p:nvSpPr>
        <p:spPr>
          <a:xfrm>
            <a:off x="4645150" y="1845825"/>
            <a:ext cx="4177800" cy="237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a:t>This afternoon we are going to look further at what life was like for our young British evacuee during WW2. </a:t>
            </a:r>
            <a:endParaRPr/>
          </a:p>
          <a:p>
            <a:pPr indent="0" lvl="0" marL="0" rtl="0" algn="ctr">
              <a:spcBef>
                <a:spcPts val="0"/>
              </a:spcBef>
              <a:spcAft>
                <a:spcPts val="0"/>
              </a:spcAft>
              <a:buNone/>
            </a:pPr>
            <a:r>
              <a:t/>
            </a:r>
            <a:endParaRPr/>
          </a:p>
        </p:txBody>
      </p:sp>
      <p:pic>
        <p:nvPicPr>
          <p:cNvPr id="292" name="Google Shape;292;p51"/>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293" name="Google Shape;293;p51"/>
          <p:cNvPicPr preferRelativeResize="0"/>
          <p:nvPr/>
        </p:nvPicPr>
        <p:blipFill>
          <a:blip r:embed="rId4">
            <a:alphaModFix/>
          </a:blip>
          <a:stretch>
            <a:fillRect/>
          </a:stretch>
        </p:blipFill>
        <p:spPr>
          <a:xfrm>
            <a:off x="270374" y="1791299"/>
            <a:ext cx="4110425" cy="24859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297" name="Shape 297"/>
        <p:cNvGrpSpPr/>
        <p:nvPr/>
      </p:nvGrpSpPr>
      <p:grpSpPr>
        <a:xfrm>
          <a:off x="0" y="0"/>
          <a:ext cx="0" cy="0"/>
          <a:chOff x="0" y="0"/>
          <a:chExt cx="0" cy="0"/>
        </a:xfrm>
      </p:grpSpPr>
      <p:sp>
        <p:nvSpPr>
          <p:cNvPr id="298" name="Google Shape;298;p52"/>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299" name="Google Shape;299;p52"/>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00" name="Google Shape;300;p52"/>
          <p:cNvPicPr preferRelativeResize="0"/>
          <p:nvPr/>
        </p:nvPicPr>
        <p:blipFill>
          <a:blip r:embed="rId4">
            <a:alphaModFix/>
          </a:blip>
          <a:stretch>
            <a:fillRect/>
          </a:stretch>
        </p:blipFill>
        <p:spPr>
          <a:xfrm>
            <a:off x="270375" y="1120276"/>
            <a:ext cx="4882525" cy="3008625"/>
          </a:xfrm>
          <a:prstGeom prst="rect">
            <a:avLst/>
          </a:prstGeom>
          <a:noFill/>
          <a:ln>
            <a:noFill/>
          </a:ln>
        </p:spPr>
      </p:pic>
      <p:pic>
        <p:nvPicPr>
          <p:cNvPr id="301" name="Google Shape;301;p52"/>
          <p:cNvPicPr preferRelativeResize="0"/>
          <p:nvPr/>
        </p:nvPicPr>
        <p:blipFill>
          <a:blip r:embed="rId5">
            <a:alphaModFix/>
          </a:blip>
          <a:stretch>
            <a:fillRect/>
          </a:stretch>
        </p:blipFill>
        <p:spPr>
          <a:xfrm>
            <a:off x="4686275" y="2827249"/>
            <a:ext cx="4340725" cy="2175925"/>
          </a:xfrm>
          <a:prstGeom prst="rect">
            <a:avLst/>
          </a:prstGeom>
          <a:noFill/>
          <a:ln>
            <a:noFill/>
          </a:ln>
        </p:spPr>
      </p:pic>
      <p:sp>
        <p:nvSpPr>
          <p:cNvPr id="302" name="Google Shape;302;p52"/>
          <p:cNvSpPr txBox="1"/>
          <p:nvPr/>
        </p:nvSpPr>
        <p:spPr>
          <a:xfrm>
            <a:off x="5494950" y="1683150"/>
            <a:ext cx="2943300" cy="102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Have a look at the suitcase. Think about what the answers to the questions might be below.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06" name="Shape 306"/>
        <p:cNvGrpSpPr/>
        <p:nvPr/>
      </p:nvGrpSpPr>
      <p:grpSpPr>
        <a:xfrm>
          <a:off x="0" y="0"/>
          <a:ext cx="0" cy="0"/>
          <a:chOff x="0" y="0"/>
          <a:chExt cx="0" cy="0"/>
        </a:xfrm>
      </p:grpSpPr>
      <p:sp>
        <p:nvSpPr>
          <p:cNvPr id="307" name="Google Shape;307;p53"/>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08" name="Google Shape;308;p53"/>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09" name="Google Shape;309;p53"/>
          <p:cNvPicPr preferRelativeResize="0"/>
          <p:nvPr/>
        </p:nvPicPr>
        <p:blipFill>
          <a:blip r:embed="rId4">
            <a:alphaModFix/>
          </a:blip>
          <a:stretch>
            <a:fillRect/>
          </a:stretch>
        </p:blipFill>
        <p:spPr>
          <a:xfrm>
            <a:off x="575550" y="1074275"/>
            <a:ext cx="6105713" cy="37644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13" name="Shape 313"/>
        <p:cNvGrpSpPr/>
        <p:nvPr/>
      </p:nvGrpSpPr>
      <p:grpSpPr>
        <a:xfrm>
          <a:off x="0" y="0"/>
          <a:ext cx="0" cy="0"/>
          <a:chOff x="0" y="0"/>
          <a:chExt cx="0" cy="0"/>
        </a:xfrm>
      </p:grpSpPr>
      <p:sp>
        <p:nvSpPr>
          <p:cNvPr id="314" name="Google Shape;314;p54"/>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15" name="Google Shape;315;p54"/>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16" name="Google Shape;316;p54"/>
          <p:cNvPicPr preferRelativeResize="0"/>
          <p:nvPr/>
        </p:nvPicPr>
        <p:blipFill>
          <a:blip r:embed="rId4">
            <a:alphaModFix/>
          </a:blip>
          <a:stretch>
            <a:fillRect/>
          </a:stretch>
        </p:blipFill>
        <p:spPr>
          <a:xfrm>
            <a:off x="641350" y="1179650"/>
            <a:ext cx="5976119" cy="37644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20" name="Shape 320"/>
        <p:cNvGrpSpPr/>
        <p:nvPr/>
      </p:nvGrpSpPr>
      <p:grpSpPr>
        <a:xfrm>
          <a:off x="0" y="0"/>
          <a:ext cx="0" cy="0"/>
          <a:chOff x="0" y="0"/>
          <a:chExt cx="0" cy="0"/>
        </a:xfrm>
      </p:grpSpPr>
      <p:sp>
        <p:nvSpPr>
          <p:cNvPr id="321" name="Google Shape;321;p55"/>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22" name="Google Shape;322;p55"/>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23" name="Google Shape;323;p55"/>
          <p:cNvPicPr preferRelativeResize="0"/>
          <p:nvPr/>
        </p:nvPicPr>
        <p:blipFill>
          <a:blip r:embed="rId4">
            <a:alphaModFix/>
          </a:blip>
          <a:stretch>
            <a:fillRect/>
          </a:stretch>
        </p:blipFill>
        <p:spPr>
          <a:xfrm>
            <a:off x="904650" y="1449150"/>
            <a:ext cx="7477125" cy="30765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27" name="Shape 327"/>
        <p:cNvGrpSpPr/>
        <p:nvPr/>
      </p:nvGrpSpPr>
      <p:grpSpPr>
        <a:xfrm>
          <a:off x="0" y="0"/>
          <a:ext cx="0" cy="0"/>
          <a:chOff x="0" y="0"/>
          <a:chExt cx="0" cy="0"/>
        </a:xfrm>
      </p:grpSpPr>
      <p:sp>
        <p:nvSpPr>
          <p:cNvPr id="328" name="Google Shape;328;p56"/>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29" name="Google Shape;329;p56"/>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30" name="Google Shape;330;p56"/>
          <p:cNvPicPr preferRelativeResize="0"/>
          <p:nvPr/>
        </p:nvPicPr>
        <p:blipFill>
          <a:blip r:embed="rId4">
            <a:alphaModFix/>
          </a:blip>
          <a:stretch>
            <a:fillRect/>
          </a:stretch>
        </p:blipFill>
        <p:spPr>
          <a:xfrm>
            <a:off x="810625" y="1514975"/>
            <a:ext cx="7410450" cy="31242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34" name="Shape 334"/>
        <p:cNvGrpSpPr/>
        <p:nvPr/>
      </p:nvGrpSpPr>
      <p:grpSpPr>
        <a:xfrm>
          <a:off x="0" y="0"/>
          <a:ext cx="0" cy="0"/>
          <a:chOff x="0" y="0"/>
          <a:chExt cx="0" cy="0"/>
        </a:xfrm>
      </p:grpSpPr>
      <p:sp>
        <p:nvSpPr>
          <p:cNvPr id="335" name="Google Shape;335;p57"/>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36" name="Google Shape;336;p57"/>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37" name="Google Shape;337;p57"/>
          <p:cNvPicPr preferRelativeResize="0"/>
          <p:nvPr/>
        </p:nvPicPr>
        <p:blipFill>
          <a:blip r:embed="rId4">
            <a:alphaModFix/>
          </a:blip>
          <a:stretch>
            <a:fillRect/>
          </a:stretch>
        </p:blipFill>
        <p:spPr>
          <a:xfrm>
            <a:off x="801200" y="1411550"/>
            <a:ext cx="7296150" cy="30861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41" name="Shape 341"/>
        <p:cNvGrpSpPr/>
        <p:nvPr/>
      </p:nvGrpSpPr>
      <p:grpSpPr>
        <a:xfrm>
          <a:off x="0" y="0"/>
          <a:ext cx="0" cy="0"/>
          <a:chOff x="0" y="0"/>
          <a:chExt cx="0" cy="0"/>
        </a:xfrm>
      </p:grpSpPr>
      <p:sp>
        <p:nvSpPr>
          <p:cNvPr id="342" name="Google Shape;342;p58"/>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43" name="Google Shape;343;p58"/>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44" name="Google Shape;344;p58"/>
          <p:cNvPicPr preferRelativeResize="0"/>
          <p:nvPr/>
        </p:nvPicPr>
        <p:blipFill>
          <a:blip r:embed="rId4">
            <a:alphaModFix/>
          </a:blip>
          <a:stretch>
            <a:fillRect/>
          </a:stretch>
        </p:blipFill>
        <p:spPr>
          <a:xfrm>
            <a:off x="352241" y="1572625"/>
            <a:ext cx="3987573" cy="3053700"/>
          </a:xfrm>
          <a:prstGeom prst="rect">
            <a:avLst/>
          </a:prstGeom>
          <a:noFill/>
          <a:ln>
            <a:noFill/>
          </a:ln>
        </p:spPr>
      </p:pic>
      <p:pic>
        <p:nvPicPr>
          <p:cNvPr id="345" name="Google Shape;345;p58"/>
          <p:cNvPicPr preferRelativeResize="0"/>
          <p:nvPr/>
        </p:nvPicPr>
        <p:blipFill>
          <a:blip r:embed="rId5">
            <a:alphaModFix/>
          </a:blip>
          <a:stretch>
            <a:fillRect/>
          </a:stretch>
        </p:blipFill>
        <p:spPr>
          <a:xfrm>
            <a:off x="4634270" y="1355100"/>
            <a:ext cx="3438111" cy="3588975"/>
          </a:xfrm>
          <a:prstGeom prst="rect">
            <a:avLst/>
          </a:prstGeom>
          <a:noFill/>
          <a:ln>
            <a:noFill/>
          </a:ln>
        </p:spPr>
      </p:pic>
      <p:sp>
        <p:nvSpPr>
          <p:cNvPr id="346" name="Google Shape;346;p58"/>
          <p:cNvSpPr txBox="1"/>
          <p:nvPr/>
        </p:nvSpPr>
        <p:spPr>
          <a:xfrm>
            <a:off x="865075" y="1081350"/>
            <a:ext cx="2961900" cy="58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u="sng"/>
              <a:t>Your Task</a:t>
            </a:r>
            <a:r>
              <a:rPr lang="en-GB"/>
              <a:t>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50" name="Shape 350"/>
        <p:cNvGrpSpPr/>
        <p:nvPr/>
      </p:nvGrpSpPr>
      <p:grpSpPr>
        <a:xfrm>
          <a:off x="0" y="0"/>
          <a:ext cx="0" cy="0"/>
          <a:chOff x="0" y="0"/>
          <a:chExt cx="0" cy="0"/>
        </a:xfrm>
      </p:grpSpPr>
      <p:sp>
        <p:nvSpPr>
          <p:cNvPr id="351" name="Google Shape;351;p59"/>
          <p:cNvSpPr txBox="1"/>
          <p:nvPr>
            <p:ph type="ctrTitle"/>
          </p:nvPr>
        </p:nvSpPr>
        <p:spPr>
          <a:xfrm>
            <a:off x="270375" y="166175"/>
            <a:ext cx="6453300" cy="908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3600"/>
              <a:t>History - World War Two</a:t>
            </a:r>
            <a:endParaRPr sz="3600"/>
          </a:p>
        </p:txBody>
      </p:sp>
      <p:pic>
        <p:nvPicPr>
          <p:cNvPr id="352" name="Google Shape;352;p59"/>
          <p:cNvPicPr preferRelativeResize="0"/>
          <p:nvPr/>
        </p:nvPicPr>
        <p:blipFill>
          <a:blip r:embed="rId3">
            <a:alphaModFix/>
          </a:blip>
          <a:stretch>
            <a:fillRect/>
          </a:stretch>
        </p:blipFill>
        <p:spPr>
          <a:xfrm>
            <a:off x="6968470" y="85900"/>
            <a:ext cx="1469775" cy="1163825"/>
          </a:xfrm>
          <a:prstGeom prst="rect">
            <a:avLst/>
          </a:prstGeom>
          <a:noFill/>
          <a:ln>
            <a:noFill/>
          </a:ln>
        </p:spPr>
      </p:pic>
      <p:pic>
        <p:nvPicPr>
          <p:cNvPr id="353" name="Google Shape;353;p59">
            <a:hlinkClick r:id="rId4"/>
          </p:cNvPr>
          <p:cNvPicPr preferRelativeResize="0"/>
          <p:nvPr/>
        </p:nvPicPr>
        <p:blipFill>
          <a:blip r:embed="rId5">
            <a:alphaModFix/>
          </a:blip>
          <a:stretch>
            <a:fillRect/>
          </a:stretch>
        </p:blipFill>
        <p:spPr>
          <a:xfrm>
            <a:off x="1464988" y="2110575"/>
            <a:ext cx="6289264" cy="2523200"/>
          </a:xfrm>
          <a:prstGeom prst="rect">
            <a:avLst/>
          </a:prstGeom>
          <a:noFill/>
          <a:ln>
            <a:noFill/>
          </a:ln>
        </p:spPr>
      </p:pic>
      <p:sp>
        <p:nvSpPr>
          <p:cNvPr id="354" name="Google Shape;354;p59"/>
          <p:cNvSpPr txBox="1"/>
          <p:nvPr/>
        </p:nvSpPr>
        <p:spPr>
          <a:xfrm>
            <a:off x="1160200" y="1385575"/>
            <a:ext cx="7108800" cy="41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Test your knowledge and understanding of evacuation in this short online quiz. </a:t>
            </a:r>
            <a:endParaRPr/>
          </a:p>
          <a:p>
            <a:pPr indent="0" lvl="0" marL="0" rtl="0" algn="ctr">
              <a:spcBef>
                <a:spcPts val="0"/>
              </a:spcBef>
              <a:spcAft>
                <a:spcPts val="0"/>
              </a:spcAft>
              <a:buNone/>
            </a:pPr>
            <a:r>
              <a:rPr lang="en-GB"/>
              <a:t>Just click the image below.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58" name="Shape 358"/>
        <p:cNvGrpSpPr/>
        <p:nvPr/>
      </p:nvGrpSpPr>
      <p:grpSpPr>
        <a:xfrm>
          <a:off x="0" y="0"/>
          <a:ext cx="0" cy="0"/>
          <a:chOff x="0" y="0"/>
          <a:chExt cx="0" cy="0"/>
        </a:xfrm>
      </p:grpSpPr>
      <p:sp>
        <p:nvSpPr>
          <p:cNvPr id="359" name="Google Shape;359;p60"/>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Wednesday complete!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360" name="Google Shape;360;p60"/>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