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5143500" cx="9144000"/>
  <p:notesSz cx="6858000" cy="9144000"/>
  <p:embeddedFontLst>
    <p:embeddedFont>
      <p:font typeface="Amatic SC"/>
      <p:regular r:id="rId35"/>
      <p:bold r:id="rId36"/>
    </p:embeddedFont>
    <p:embeddedFont>
      <p:font typeface="Cedarville Cursive"/>
      <p:regular r:id="rId37"/>
    </p:embeddedFont>
    <p:embeddedFont>
      <p:font typeface="Source Code Pro"/>
      <p:regular r:id="rId38"/>
      <p:bold r:id="rId39"/>
      <p:italic r:id="rId40"/>
      <p:boldItalic r:id="rId41"/>
    </p:embeddedFont>
    <p:embeddedFont>
      <p:font typeface="Comfortaa"/>
      <p:regular r:id="rId42"/>
      <p:bold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SourceCodePro-italic.fntdata"/><Relationship Id="rId20" Type="http://schemas.openxmlformats.org/officeDocument/2006/relationships/slide" Target="slides/slide14.xml"/><Relationship Id="rId42" Type="http://schemas.openxmlformats.org/officeDocument/2006/relationships/font" Target="fonts/Comfortaa-regular.fntdata"/><Relationship Id="rId41" Type="http://schemas.openxmlformats.org/officeDocument/2006/relationships/font" Target="fonts/SourceCodePro-boldItalic.fntdata"/><Relationship Id="rId22" Type="http://schemas.openxmlformats.org/officeDocument/2006/relationships/slide" Target="slides/slide16.xml"/><Relationship Id="rId21" Type="http://schemas.openxmlformats.org/officeDocument/2006/relationships/slide" Target="slides/slide15.xml"/><Relationship Id="rId43" Type="http://schemas.openxmlformats.org/officeDocument/2006/relationships/font" Target="fonts/Comfortaa-bold.fntdata"/><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AmaticSC-regular.fnt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CedarvilleCursive-regular.fntdata"/><Relationship Id="rId14" Type="http://schemas.openxmlformats.org/officeDocument/2006/relationships/slide" Target="slides/slide8.xml"/><Relationship Id="rId36" Type="http://schemas.openxmlformats.org/officeDocument/2006/relationships/font" Target="fonts/AmaticSC-bold.fntdata"/><Relationship Id="rId17" Type="http://schemas.openxmlformats.org/officeDocument/2006/relationships/slide" Target="slides/slide11.xml"/><Relationship Id="rId39" Type="http://schemas.openxmlformats.org/officeDocument/2006/relationships/font" Target="fonts/SourceCodePro-bold.fntdata"/><Relationship Id="rId16" Type="http://schemas.openxmlformats.org/officeDocument/2006/relationships/slide" Target="slides/slide10.xml"/><Relationship Id="rId38" Type="http://schemas.openxmlformats.org/officeDocument/2006/relationships/font" Target="fonts/SourceCodePro-regular.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7f7323027b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7f7323027b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0" name="Shape 110"/>
        <p:cNvGrpSpPr/>
        <p:nvPr/>
      </p:nvGrpSpPr>
      <p:grpSpPr>
        <a:xfrm>
          <a:off x="0" y="0"/>
          <a:ext cx="0" cy="0"/>
          <a:chOff x="0" y="0"/>
          <a:chExt cx="0" cy="0"/>
        </a:xfrm>
      </p:grpSpPr>
      <p:sp>
        <p:nvSpPr>
          <p:cNvPr id="111" name="Google Shape;111;g7f73e60d35_3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7f73e60d35_3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g7feef577e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7feef577e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Google Shape;127;g7714759906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7714759906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Google Shape;136;g7714759906_2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7714759906_2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2" name="Shape 142"/>
        <p:cNvGrpSpPr/>
        <p:nvPr/>
      </p:nvGrpSpPr>
      <p:grpSpPr>
        <a:xfrm>
          <a:off x="0" y="0"/>
          <a:ext cx="0" cy="0"/>
          <a:chOff x="0" y="0"/>
          <a:chExt cx="0" cy="0"/>
        </a:xfrm>
      </p:grpSpPr>
      <p:sp>
        <p:nvSpPr>
          <p:cNvPr id="143" name="Google Shape;143;g7714759906_2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7714759906_2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1" name="Shape 151"/>
        <p:cNvGrpSpPr/>
        <p:nvPr/>
      </p:nvGrpSpPr>
      <p:grpSpPr>
        <a:xfrm>
          <a:off x="0" y="0"/>
          <a:ext cx="0" cy="0"/>
          <a:chOff x="0" y="0"/>
          <a:chExt cx="0" cy="0"/>
        </a:xfrm>
      </p:grpSpPr>
      <p:sp>
        <p:nvSpPr>
          <p:cNvPr id="152" name="Google Shape;152;g7714759906_2_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7714759906_2_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g7714759906_2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7714759906_2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9" name="Shape 169"/>
        <p:cNvGrpSpPr/>
        <p:nvPr/>
      </p:nvGrpSpPr>
      <p:grpSpPr>
        <a:xfrm>
          <a:off x="0" y="0"/>
          <a:ext cx="0" cy="0"/>
          <a:chOff x="0" y="0"/>
          <a:chExt cx="0" cy="0"/>
        </a:xfrm>
      </p:grpSpPr>
      <p:sp>
        <p:nvSpPr>
          <p:cNvPr id="170" name="Google Shape;170;g7714759906_2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7714759906_2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6" name="Shape 176"/>
        <p:cNvGrpSpPr/>
        <p:nvPr/>
      </p:nvGrpSpPr>
      <p:grpSpPr>
        <a:xfrm>
          <a:off x="0" y="0"/>
          <a:ext cx="0" cy="0"/>
          <a:chOff x="0" y="0"/>
          <a:chExt cx="0" cy="0"/>
        </a:xfrm>
      </p:grpSpPr>
      <p:sp>
        <p:nvSpPr>
          <p:cNvPr id="177" name="Google Shape;177;g8499ef19f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8499ef19f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g8499ef19f2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8499ef19f2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0" name="Shape 190"/>
        <p:cNvGrpSpPr/>
        <p:nvPr/>
      </p:nvGrpSpPr>
      <p:grpSpPr>
        <a:xfrm>
          <a:off x="0" y="0"/>
          <a:ext cx="0" cy="0"/>
          <a:chOff x="0" y="0"/>
          <a:chExt cx="0" cy="0"/>
        </a:xfrm>
      </p:grpSpPr>
      <p:sp>
        <p:nvSpPr>
          <p:cNvPr id="191" name="Google Shape;191;g8499ef19f2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8499ef19f2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8" name="Shape 198"/>
        <p:cNvGrpSpPr/>
        <p:nvPr/>
      </p:nvGrpSpPr>
      <p:grpSpPr>
        <a:xfrm>
          <a:off x="0" y="0"/>
          <a:ext cx="0" cy="0"/>
          <a:chOff x="0" y="0"/>
          <a:chExt cx="0" cy="0"/>
        </a:xfrm>
      </p:grpSpPr>
      <p:sp>
        <p:nvSpPr>
          <p:cNvPr id="199" name="Google Shape;199;g8499ef19f2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8499ef19f2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Google Shape;207;g8499ef19f2_0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8499ef19f2_0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4" name="Shape 214"/>
        <p:cNvGrpSpPr/>
        <p:nvPr/>
      </p:nvGrpSpPr>
      <p:grpSpPr>
        <a:xfrm>
          <a:off x="0" y="0"/>
          <a:ext cx="0" cy="0"/>
          <a:chOff x="0" y="0"/>
          <a:chExt cx="0" cy="0"/>
        </a:xfrm>
      </p:grpSpPr>
      <p:sp>
        <p:nvSpPr>
          <p:cNvPr id="215" name="Google Shape;215;g8499ef19f2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8499ef19f2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3" name="Shape 223"/>
        <p:cNvGrpSpPr/>
        <p:nvPr/>
      </p:nvGrpSpPr>
      <p:grpSpPr>
        <a:xfrm>
          <a:off x="0" y="0"/>
          <a:ext cx="0" cy="0"/>
          <a:chOff x="0" y="0"/>
          <a:chExt cx="0" cy="0"/>
        </a:xfrm>
      </p:grpSpPr>
      <p:sp>
        <p:nvSpPr>
          <p:cNvPr id="224" name="Google Shape;224;g8499ef19f2_0_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5" name="Google Shape;225;g8499ef19f2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0" name="Shape 230"/>
        <p:cNvGrpSpPr/>
        <p:nvPr/>
      </p:nvGrpSpPr>
      <p:grpSpPr>
        <a:xfrm>
          <a:off x="0" y="0"/>
          <a:ext cx="0" cy="0"/>
          <a:chOff x="0" y="0"/>
          <a:chExt cx="0" cy="0"/>
        </a:xfrm>
      </p:grpSpPr>
      <p:sp>
        <p:nvSpPr>
          <p:cNvPr id="231" name="Google Shape;231;g8499ef19f2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8499ef19f2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7" name="Shape 237"/>
        <p:cNvGrpSpPr/>
        <p:nvPr/>
      </p:nvGrpSpPr>
      <p:grpSpPr>
        <a:xfrm>
          <a:off x="0" y="0"/>
          <a:ext cx="0" cy="0"/>
          <a:chOff x="0" y="0"/>
          <a:chExt cx="0" cy="0"/>
        </a:xfrm>
      </p:grpSpPr>
      <p:sp>
        <p:nvSpPr>
          <p:cNvPr id="238" name="Google Shape;238;g8499ef19f2_0_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8499ef19f2_0_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8" name="Shape 248"/>
        <p:cNvGrpSpPr/>
        <p:nvPr/>
      </p:nvGrpSpPr>
      <p:grpSpPr>
        <a:xfrm>
          <a:off x="0" y="0"/>
          <a:ext cx="0" cy="0"/>
          <a:chOff x="0" y="0"/>
          <a:chExt cx="0" cy="0"/>
        </a:xfrm>
      </p:grpSpPr>
      <p:sp>
        <p:nvSpPr>
          <p:cNvPr id="249" name="Google Shape;249;g8499ef19f2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0" name="Google Shape;250;g8499ef19f2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9" name="Shape 259"/>
        <p:cNvGrpSpPr/>
        <p:nvPr/>
      </p:nvGrpSpPr>
      <p:grpSpPr>
        <a:xfrm>
          <a:off x="0" y="0"/>
          <a:ext cx="0" cy="0"/>
          <a:chOff x="0" y="0"/>
          <a:chExt cx="0" cy="0"/>
        </a:xfrm>
      </p:grpSpPr>
      <p:sp>
        <p:nvSpPr>
          <p:cNvPr id="260" name="Google Shape;260;g8499ef19f2_0_1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8499ef19f2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0" name="Shape 270"/>
        <p:cNvGrpSpPr/>
        <p:nvPr/>
      </p:nvGrpSpPr>
      <p:grpSpPr>
        <a:xfrm>
          <a:off x="0" y="0"/>
          <a:ext cx="0" cy="0"/>
          <a:chOff x="0" y="0"/>
          <a:chExt cx="0" cy="0"/>
        </a:xfrm>
      </p:grpSpPr>
      <p:sp>
        <p:nvSpPr>
          <p:cNvPr id="271" name="Google Shape;271;g7f73e60d35_3_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2" name="Google Shape;272;g7f73e60d35_3_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8" name="Shape 278"/>
        <p:cNvGrpSpPr/>
        <p:nvPr/>
      </p:nvGrpSpPr>
      <p:grpSpPr>
        <a:xfrm>
          <a:off x="0" y="0"/>
          <a:ext cx="0" cy="0"/>
          <a:chOff x="0" y="0"/>
          <a:chExt cx="0" cy="0"/>
        </a:xfrm>
      </p:grpSpPr>
      <p:sp>
        <p:nvSpPr>
          <p:cNvPr id="279" name="Google Shape;279;g7714759906_2_3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7714759906_2_3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3" name="Shape 283"/>
        <p:cNvGrpSpPr/>
        <p:nvPr/>
      </p:nvGrpSpPr>
      <p:grpSpPr>
        <a:xfrm>
          <a:off x="0" y="0"/>
          <a:ext cx="0" cy="0"/>
          <a:chOff x="0" y="0"/>
          <a:chExt cx="0" cy="0"/>
        </a:xfrm>
      </p:grpSpPr>
      <p:sp>
        <p:nvSpPr>
          <p:cNvPr id="284" name="Google Shape;284;g7714759906_2_1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5" name="Google Shape;285;g7714759906_2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9" name="Shape 289"/>
        <p:cNvGrpSpPr/>
        <p:nvPr/>
      </p:nvGrpSpPr>
      <p:grpSpPr>
        <a:xfrm>
          <a:off x="0" y="0"/>
          <a:ext cx="0" cy="0"/>
          <a:chOff x="0" y="0"/>
          <a:chExt cx="0" cy="0"/>
        </a:xfrm>
      </p:grpSpPr>
      <p:sp>
        <p:nvSpPr>
          <p:cNvPr id="290" name="Google Shape;290;g7714759906_2_2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 name="Google Shape;291;g7714759906_2_2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6" name="Shape 296"/>
        <p:cNvGrpSpPr/>
        <p:nvPr/>
      </p:nvGrpSpPr>
      <p:grpSpPr>
        <a:xfrm>
          <a:off x="0" y="0"/>
          <a:ext cx="0" cy="0"/>
          <a:chOff x="0" y="0"/>
          <a:chExt cx="0" cy="0"/>
        </a:xfrm>
      </p:grpSpPr>
      <p:sp>
        <p:nvSpPr>
          <p:cNvPr id="297" name="Google Shape;297;g7714759906_2_2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8" name="Google Shape;298;g7714759906_2_2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3" name="Shape 303"/>
        <p:cNvGrpSpPr/>
        <p:nvPr/>
      </p:nvGrpSpPr>
      <p:grpSpPr>
        <a:xfrm>
          <a:off x="0" y="0"/>
          <a:ext cx="0" cy="0"/>
          <a:chOff x="0" y="0"/>
          <a:chExt cx="0" cy="0"/>
        </a:xfrm>
      </p:grpSpPr>
      <p:sp>
        <p:nvSpPr>
          <p:cNvPr id="304" name="Google Shape;304;g7714759906_2_2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5" name="Google Shape;305;g7714759906_2_2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9" name="Shape 309"/>
        <p:cNvGrpSpPr/>
        <p:nvPr/>
      </p:nvGrpSpPr>
      <p:grpSpPr>
        <a:xfrm>
          <a:off x="0" y="0"/>
          <a:ext cx="0" cy="0"/>
          <a:chOff x="0" y="0"/>
          <a:chExt cx="0" cy="0"/>
        </a:xfrm>
      </p:grpSpPr>
      <p:sp>
        <p:nvSpPr>
          <p:cNvPr id="310" name="Google Shape;310;g7714759906_2_2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7714759906_2_2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0" name="Shape 320"/>
        <p:cNvGrpSpPr/>
        <p:nvPr/>
      </p:nvGrpSpPr>
      <p:grpSpPr>
        <a:xfrm>
          <a:off x="0" y="0"/>
          <a:ext cx="0" cy="0"/>
          <a:chOff x="0" y="0"/>
          <a:chExt cx="0" cy="0"/>
        </a:xfrm>
      </p:grpSpPr>
      <p:sp>
        <p:nvSpPr>
          <p:cNvPr id="321" name="Google Shape;321;g7f73e60d35_3_3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2" name="Google Shape;322;g7f73e60d35_3_3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3.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hyperlink" Target="http://www.maths-resources.com/countdown/" TargetMode="External"/><Relationship Id="rId4" Type="http://schemas.openxmlformats.org/officeDocument/2006/relationships/image" Target="../media/image8.png"/><Relationship Id="rId5"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app.mymaths.co.uk/6007-lesson/line-graphs" TargetMode="Externa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3.png"/><Relationship Id="rId4" Type="http://schemas.openxmlformats.org/officeDocument/2006/relationships/image" Target="../media/image6.png"/><Relationship Id="rId5"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10.png"/><Relationship Id="rId5"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hyperlink" Target="https://app.mymaths.co.uk/6007-homework/line-graphs" TargetMode="Externa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6.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hyperlink" Target="https://www.youtube.com/watch?v=6HfBbSUORvo" TargetMode="External"/><Relationship Id="rId4" Type="http://schemas.openxmlformats.org/officeDocument/2006/relationships/image" Target="../media/image18.png"/><Relationship Id="rId5" Type="http://schemas.openxmlformats.org/officeDocument/2006/relationships/hyperlink" Target="https://www.youtube.com/watch?v=6HfBbSUORvo"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3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hyperlink" Target="https://www.imagineforest.com/blog/write-a-short-story/" TargetMode="External"/><Relationship Id="rId4" Type="http://schemas.openxmlformats.org/officeDocument/2006/relationships/image" Target="../media/image20.png"/><Relationship Id="rId5" Type="http://schemas.openxmlformats.org/officeDocument/2006/relationships/image" Target="../media/image24.png"/><Relationship Id="rId6" Type="http://schemas.openxmlformats.org/officeDocument/2006/relationships/image" Target="../media/image19.png"/><Relationship Id="rId7" Type="http://schemas.openxmlformats.org/officeDocument/2006/relationships/image" Target="../media/image2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1.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35.pn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hyperlink" Target="https://www.youtube.com/channel/UCAxW1XT0iEJo0TYlRfn6rYQ" TargetMode="Externa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8.png"/><Relationship Id="rId4" Type="http://schemas.openxmlformats.org/officeDocument/2006/relationships/hyperlink" Target="http://www.youtube.com/watch?v=HC13M8FGlNc" TargetMode="External"/><Relationship Id="rId5" Type="http://schemas.openxmlformats.org/officeDocument/2006/relationships/image" Target="../media/image29.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3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08" name="Google Shape;108;p26"/>
          <p:cNvSpPr txBox="1"/>
          <p:nvPr>
            <p:ph idx="1" type="subTitle"/>
          </p:nvPr>
        </p:nvSpPr>
        <p:spPr>
          <a:xfrm>
            <a:off x="384000" y="1017925"/>
            <a:ext cx="8520600" cy="3438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1800"/>
          </a:p>
          <a:p>
            <a:pPr indent="0" lvl="0" marL="0" rtl="0" algn="ctr">
              <a:spcBef>
                <a:spcPts val="0"/>
              </a:spcBef>
              <a:spcAft>
                <a:spcPts val="0"/>
              </a:spcAft>
              <a:buNone/>
            </a:pPr>
            <a:r>
              <a:rPr lang="en-GB" sz="1800"/>
              <a:t>Happy Monday morning year 6! </a:t>
            </a:r>
            <a:endParaRPr sz="1800"/>
          </a:p>
          <a:p>
            <a:pPr indent="0" lvl="0" marL="0" rtl="0" algn="ctr">
              <a:spcBef>
                <a:spcPts val="0"/>
              </a:spcBef>
              <a:spcAft>
                <a:spcPts val="0"/>
              </a:spcAft>
              <a:buNone/>
            </a:pPr>
            <a:r>
              <a:rPr lang="en-GB" sz="1800"/>
              <a:t>Welcome to another week of home learning. Well done for all your efforts so far. Remember to just try your best!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Miss Nolan and Mrs Crane.</a:t>
            </a:r>
            <a:endParaRPr/>
          </a:p>
          <a:p>
            <a:pPr indent="0" lvl="0" marL="0" rtl="0" algn="ctr">
              <a:spcBef>
                <a:spcPts val="0"/>
              </a:spcBef>
              <a:spcAft>
                <a:spcPts val="0"/>
              </a:spcAft>
              <a:buNone/>
            </a:pPr>
            <a:r>
              <a:t/>
            </a:r>
            <a:endParaRPr/>
          </a:p>
        </p:txBody>
      </p:sp>
      <p:sp>
        <p:nvSpPr>
          <p:cNvPr id="109" name="Google Shape;109;p26"/>
          <p:cNvSpPr txBox="1"/>
          <p:nvPr/>
        </p:nvSpPr>
        <p:spPr>
          <a:xfrm>
            <a:off x="461225" y="3060925"/>
            <a:ext cx="1998600" cy="208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3" name="Shape 113"/>
        <p:cNvGrpSpPr/>
        <p:nvPr/>
      </p:nvGrpSpPr>
      <p:grpSpPr>
        <a:xfrm>
          <a:off x="0" y="0"/>
          <a:ext cx="0" cy="0"/>
          <a:chOff x="0" y="0"/>
          <a:chExt cx="0" cy="0"/>
        </a:xfrm>
      </p:grpSpPr>
      <p:sp>
        <p:nvSpPr>
          <p:cNvPr id="114" name="Google Shape;114;p27"/>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After 10 minutes, check your answers using the next slide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15" name="Google Shape;115;p27"/>
          <p:cNvSpPr txBox="1"/>
          <p:nvPr/>
        </p:nvSpPr>
        <p:spPr>
          <a:xfrm>
            <a:off x="5142400" y="3852450"/>
            <a:ext cx="30000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Click the link below and type in the numbers and target to see how the countdown could be solved! </a:t>
            </a:r>
            <a:endParaRPr/>
          </a:p>
          <a:p>
            <a:pPr indent="0" lvl="0" marL="0" rtl="0" algn="l">
              <a:spcBef>
                <a:spcPts val="0"/>
              </a:spcBef>
              <a:spcAft>
                <a:spcPts val="0"/>
              </a:spcAft>
              <a:buNone/>
            </a:pPr>
            <a:r>
              <a:rPr lang="en-GB" sz="1100" u="sng">
                <a:solidFill>
                  <a:schemeClr val="hlink"/>
                </a:solidFill>
                <a:hlinkClick r:id="rId3"/>
              </a:rPr>
              <a:t>http://www.maths-resources.com/countdown/</a:t>
            </a:r>
            <a:endParaRPr/>
          </a:p>
        </p:txBody>
      </p:sp>
      <p:pic>
        <p:nvPicPr>
          <p:cNvPr id="116" name="Google Shape;116;p27"/>
          <p:cNvPicPr preferRelativeResize="0"/>
          <p:nvPr/>
        </p:nvPicPr>
        <p:blipFill>
          <a:blip r:embed="rId4">
            <a:alphaModFix/>
          </a:blip>
          <a:stretch>
            <a:fillRect/>
          </a:stretch>
        </p:blipFill>
        <p:spPr>
          <a:xfrm>
            <a:off x="237550" y="1858575"/>
            <a:ext cx="4233175" cy="2801550"/>
          </a:xfrm>
          <a:prstGeom prst="rect">
            <a:avLst/>
          </a:prstGeom>
          <a:noFill/>
          <a:ln>
            <a:noFill/>
          </a:ln>
        </p:spPr>
      </p:pic>
      <p:pic>
        <p:nvPicPr>
          <p:cNvPr id="117" name="Google Shape;117;p27"/>
          <p:cNvPicPr preferRelativeResize="0"/>
          <p:nvPr/>
        </p:nvPicPr>
        <p:blipFill>
          <a:blip r:embed="rId5">
            <a:alphaModFix/>
          </a:blip>
          <a:stretch>
            <a:fillRect/>
          </a:stretch>
        </p:blipFill>
        <p:spPr>
          <a:xfrm>
            <a:off x="4561187" y="2090225"/>
            <a:ext cx="4162425" cy="16383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Google Shape;122;p28"/>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23" name="Google Shape;123;p28"/>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28"/>
          <p:cNvSpPr txBox="1"/>
          <p:nvPr/>
        </p:nvSpPr>
        <p:spPr>
          <a:xfrm>
            <a:off x="4499050" y="196250"/>
            <a:ext cx="4290300" cy="328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700">
                <a:solidFill>
                  <a:srgbClr val="FF0000"/>
                </a:solidFill>
                <a:latin typeface="Calibri"/>
                <a:ea typeface="Calibri"/>
                <a:cs typeface="Calibri"/>
                <a:sym typeface="Calibri"/>
              </a:rPr>
              <a:t>Answers </a:t>
            </a:r>
            <a:endParaRPr sz="2700">
              <a:solidFill>
                <a:srgbClr val="FF0000"/>
              </a:solidFill>
              <a:latin typeface="Calibri"/>
              <a:ea typeface="Calibri"/>
              <a:cs typeface="Calibri"/>
              <a:sym typeface="Calibri"/>
            </a:endParaRPr>
          </a:p>
          <a:p>
            <a:pPr indent="0" lvl="0" marL="0" rtl="0" algn="l">
              <a:spcBef>
                <a:spcPts val="0"/>
              </a:spcBef>
              <a:spcAft>
                <a:spcPts val="0"/>
              </a:spcAft>
              <a:buNone/>
            </a:pPr>
            <a:r>
              <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207</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5.55</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191,726</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225 r 27</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4x = 30-2</a:t>
            </a:r>
            <a:endParaRPr sz="2700">
              <a:solidFill>
                <a:srgbClr val="FF0000"/>
              </a:solidFill>
              <a:latin typeface="Calibri"/>
              <a:ea typeface="Calibri"/>
              <a:cs typeface="Calibri"/>
              <a:sym typeface="Calibri"/>
            </a:endParaRPr>
          </a:p>
          <a:p>
            <a:pPr indent="0" lvl="0" marL="457200" rtl="0" algn="l">
              <a:spcBef>
                <a:spcPts val="0"/>
              </a:spcBef>
              <a:spcAft>
                <a:spcPts val="0"/>
              </a:spcAft>
              <a:buNone/>
            </a:pPr>
            <a:r>
              <a:rPr lang="en-GB" sz="2700">
                <a:solidFill>
                  <a:srgbClr val="FF0000"/>
                </a:solidFill>
                <a:latin typeface="Calibri"/>
                <a:ea typeface="Calibri"/>
                <a:cs typeface="Calibri"/>
                <a:sym typeface="Calibri"/>
              </a:rPr>
              <a:t>4x = 28</a:t>
            </a:r>
            <a:endParaRPr sz="2700">
              <a:solidFill>
                <a:srgbClr val="FF0000"/>
              </a:solidFill>
              <a:latin typeface="Calibri"/>
              <a:ea typeface="Calibri"/>
              <a:cs typeface="Calibri"/>
              <a:sym typeface="Calibri"/>
            </a:endParaRPr>
          </a:p>
          <a:p>
            <a:pPr indent="0" lvl="0" marL="457200" rtl="0" algn="l">
              <a:spcBef>
                <a:spcPts val="0"/>
              </a:spcBef>
              <a:spcAft>
                <a:spcPts val="0"/>
              </a:spcAft>
              <a:buNone/>
            </a:pPr>
            <a:r>
              <a:rPr lang="en-GB" sz="2700">
                <a:solidFill>
                  <a:srgbClr val="FF0000"/>
                </a:solidFill>
                <a:latin typeface="Calibri"/>
                <a:ea typeface="Calibri"/>
                <a:cs typeface="Calibri"/>
                <a:sym typeface="Calibri"/>
              </a:rPr>
              <a:t>X = 28 ÷ 4 = 7 </a:t>
            </a:r>
            <a:endParaRPr sz="2700">
              <a:solidFill>
                <a:srgbClr val="FF0000"/>
              </a:solidFill>
              <a:latin typeface="Calibri"/>
              <a:ea typeface="Calibri"/>
              <a:cs typeface="Calibri"/>
              <a:sym typeface="Calibri"/>
            </a:endParaRPr>
          </a:p>
        </p:txBody>
      </p:sp>
      <p:pic>
        <p:nvPicPr>
          <p:cNvPr id="125" name="Google Shape;125;p28"/>
          <p:cNvPicPr preferRelativeResize="0"/>
          <p:nvPr/>
        </p:nvPicPr>
        <p:blipFill>
          <a:blip r:embed="rId3">
            <a:alphaModFix/>
          </a:blip>
          <a:stretch>
            <a:fillRect/>
          </a:stretch>
        </p:blipFill>
        <p:spPr>
          <a:xfrm>
            <a:off x="126000" y="296925"/>
            <a:ext cx="4233175" cy="28015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9" name="Shape 129"/>
        <p:cNvGrpSpPr/>
        <p:nvPr/>
      </p:nvGrpSpPr>
      <p:grpSpPr>
        <a:xfrm>
          <a:off x="0" y="0"/>
          <a:ext cx="0" cy="0"/>
          <a:chOff x="0" y="0"/>
          <a:chExt cx="0" cy="0"/>
        </a:xfrm>
      </p:grpSpPr>
      <p:sp>
        <p:nvSpPr>
          <p:cNvPr id="130" name="Google Shape;130;p29"/>
          <p:cNvSpPr txBox="1"/>
          <p:nvPr>
            <p:ph idx="1" type="subTitle"/>
          </p:nvPr>
        </p:nvSpPr>
        <p:spPr>
          <a:xfrm>
            <a:off x="125850" y="2571750"/>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read and interpret line graphs.</a:t>
            </a:r>
            <a:endParaRPr sz="2400" u="sng"/>
          </a:p>
        </p:txBody>
      </p:sp>
      <p:pic>
        <p:nvPicPr>
          <p:cNvPr id="131" name="Google Shape;131;p29"/>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32" name="Google Shape;132;p29"/>
          <p:cNvSpPr txBox="1"/>
          <p:nvPr/>
        </p:nvSpPr>
        <p:spPr>
          <a:xfrm>
            <a:off x="206550" y="594525"/>
            <a:ext cx="2643900" cy="1518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Maths today will focus on line graphs.</a:t>
            </a:r>
            <a:endParaRPr/>
          </a:p>
          <a:p>
            <a:pPr indent="0" lvl="0" marL="0" rtl="0" algn="ctr">
              <a:spcBef>
                <a:spcPts val="0"/>
              </a:spcBef>
              <a:spcAft>
                <a:spcPts val="0"/>
              </a:spcAft>
              <a:buNone/>
            </a:pPr>
            <a:r>
              <a:rPr lang="en-GB"/>
              <a:t>We may not be learning together in the classroom, but it is important to still remember our classroom beliefs. </a:t>
            </a:r>
            <a:endParaRPr/>
          </a:p>
        </p:txBody>
      </p:sp>
      <p:sp>
        <p:nvSpPr>
          <p:cNvPr id="133" name="Google Shape;133;p29"/>
          <p:cNvSpPr txBox="1"/>
          <p:nvPr/>
        </p:nvSpPr>
        <p:spPr>
          <a:xfrm>
            <a:off x="4110650" y="3552950"/>
            <a:ext cx="4275900" cy="134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Before we start, get your My Maths log in details ready. These were provided in your first work pack. </a:t>
            </a:r>
            <a:endParaRPr/>
          </a:p>
        </p:txBody>
      </p:sp>
      <p:pic>
        <p:nvPicPr>
          <p:cNvPr id="134" name="Google Shape;134;p29"/>
          <p:cNvPicPr preferRelativeResize="0"/>
          <p:nvPr/>
        </p:nvPicPr>
        <p:blipFill>
          <a:blip r:embed="rId4">
            <a:alphaModFix/>
          </a:blip>
          <a:stretch>
            <a:fillRect/>
          </a:stretch>
        </p:blipFill>
        <p:spPr>
          <a:xfrm>
            <a:off x="462250" y="3552950"/>
            <a:ext cx="3144400" cy="7832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38" name="Shape 138"/>
        <p:cNvGrpSpPr/>
        <p:nvPr/>
      </p:nvGrpSpPr>
      <p:grpSpPr>
        <a:xfrm>
          <a:off x="0" y="0"/>
          <a:ext cx="0" cy="0"/>
          <a:chOff x="0" y="0"/>
          <a:chExt cx="0" cy="0"/>
        </a:xfrm>
      </p:grpSpPr>
      <p:sp>
        <p:nvSpPr>
          <p:cNvPr id="139" name="Google Shape;139;p30"/>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read and interpret line graphs.</a:t>
            </a:r>
            <a:endParaRPr sz="2400" u="sng"/>
          </a:p>
        </p:txBody>
      </p:sp>
      <p:sp>
        <p:nvSpPr>
          <p:cNvPr id="140" name="Google Shape;140;p30"/>
          <p:cNvSpPr txBox="1"/>
          <p:nvPr/>
        </p:nvSpPr>
        <p:spPr>
          <a:xfrm>
            <a:off x="5133175" y="1429175"/>
            <a:ext cx="3552900" cy="2499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To start the lesson, click on the image to the left of the screen. This will take you to an interactive lesson. This lesson will teach you how to read and interpret line graphs. </a:t>
            </a:r>
            <a:endParaRPr/>
          </a:p>
          <a:p>
            <a:pPr indent="0" lvl="0" marL="0" rtl="0" algn="ctr">
              <a:spcBef>
                <a:spcPts val="0"/>
              </a:spcBef>
              <a:spcAft>
                <a:spcPts val="0"/>
              </a:spcAft>
              <a:buNone/>
            </a:pPr>
            <a:r>
              <a:rPr lang="en-GB"/>
              <a:t>Click on the next buttons at the bottom of the page to move your learning on and take part in the mini-quizzes along the way to check your understanding. </a:t>
            </a:r>
            <a:endParaRPr/>
          </a:p>
          <a:p>
            <a:pPr indent="0" lvl="0" marL="0" rtl="0" algn="ctr">
              <a:spcBef>
                <a:spcPts val="0"/>
              </a:spcBef>
              <a:spcAft>
                <a:spcPts val="0"/>
              </a:spcAft>
              <a:buNone/>
            </a:pPr>
            <a:r>
              <a:t/>
            </a:r>
            <a:endParaRPr/>
          </a:p>
        </p:txBody>
      </p:sp>
      <p:pic>
        <p:nvPicPr>
          <p:cNvPr id="141" name="Google Shape;141;p30">
            <a:hlinkClick r:id="rId3"/>
          </p:cNvPr>
          <p:cNvPicPr preferRelativeResize="0"/>
          <p:nvPr/>
        </p:nvPicPr>
        <p:blipFill>
          <a:blip r:embed="rId4">
            <a:alphaModFix/>
          </a:blip>
          <a:stretch>
            <a:fillRect/>
          </a:stretch>
        </p:blipFill>
        <p:spPr>
          <a:xfrm>
            <a:off x="187800" y="1503863"/>
            <a:ext cx="4828374" cy="235021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5" name="Shape 145"/>
        <p:cNvGrpSpPr/>
        <p:nvPr/>
      </p:nvGrpSpPr>
      <p:grpSpPr>
        <a:xfrm>
          <a:off x="0" y="0"/>
          <a:ext cx="0" cy="0"/>
          <a:chOff x="0" y="0"/>
          <a:chExt cx="0" cy="0"/>
        </a:xfrm>
      </p:grpSpPr>
      <p:sp>
        <p:nvSpPr>
          <p:cNvPr id="146" name="Google Shape;146;p31"/>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read and interpret line graphs.</a:t>
            </a:r>
            <a:endParaRPr sz="2400" u="sng"/>
          </a:p>
        </p:txBody>
      </p:sp>
      <p:sp>
        <p:nvSpPr>
          <p:cNvPr id="147" name="Google Shape;147;p31"/>
          <p:cNvSpPr txBox="1"/>
          <p:nvPr/>
        </p:nvSpPr>
        <p:spPr>
          <a:xfrm>
            <a:off x="320175" y="73062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48" name="Google Shape;148;p31"/>
          <p:cNvPicPr preferRelativeResize="0"/>
          <p:nvPr/>
        </p:nvPicPr>
        <p:blipFill>
          <a:blip r:embed="rId3">
            <a:alphaModFix/>
          </a:blip>
          <a:stretch>
            <a:fillRect/>
          </a:stretch>
        </p:blipFill>
        <p:spPr>
          <a:xfrm>
            <a:off x="548413" y="1102325"/>
            <a:ext cx="3385624" cy="1965975"/>
          </a:xfrm>
          <a:prstGeom prst="rect">
            <a:avLst/>
          </a:prstGeom>
          <a:noFill/>
          <a:ln>
            <a:noFill/>
          </a:ln>
        </p:spPr>
      </p:pic>
      <p:pic>
        <p:nvPicPr>
          <p:cNvPr id="149" name="Google Shape;149;p31"/>
          <p:cNvPicPr preferRelativeResize="0"/>
          <p:nvPr/>
        </p:nvPicPr>
        <p:blipFill>
          <a:blip r:embed="rId4">
            <a:alphaModFix/>
          </a:blip>
          <a:stretch>
            <a:fillRect/>
          </a:stretch>
        </p:blipFill>
        <p:spPr>
          <a:xfrm>
            <a:off x="4572000" y="1063101"/>
            <a:ext cx="3842100" cy="2044413"/>
          </a:xfrm>
          <a:prstGeom prst="rect">
            <a:avLst/>
          </a:prstGeom>
          <a:noFill/>
          <a:ln>
            <a:noFill/>
          </a:ln>
        </p:spPr>
      </p:pic>
      <p:pic>
        <p:nvPicPr>
          <p:cNvPr id="150" name="Google Shape;150;p31"/>
          <p:cNvPicPr preferRelativeResize="0"/>
          <p:nvPr/>
        </p:nvPicPr>
        <p:blipFill>
          <a:blip r:embed="rId5">
            <a:alphaModFix/>
          </a:blip>
          <a:stretch>
            <a:fillRect/>
          </a:stretch>
        </p:blipFill>
        <p:spPr>
          <a:xfrm>
            <a:off x="2872942" y="3211467"/>
            <a:ext cx="2976699" cy="17668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54" name="Shape 154"/>
        <p:cNvGrpSpPr/>
        <p:nvPr/>
      </p:nvGrpSpPr>
      <p:grpSpPr>
        <a:xfrm>
          <a:off x="0" y="0"/>
          <a:ext cx="0" cy="0"/>
          <a:chOff x="0" y="0"/>
          <a:chExt cx="0" cy="0"/>
        </a:xfrm>
      </p:grpSpPr>
      <p:sp>
        <p:nvSpPr>
          <p:cNvPr id="155" name="Google Shape;155;p32"/>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read and interpret line graphs.</a:t>
            </a:r>
            <a:endParaRPr sz="2400" u="sng"/>
          </a:p>
        </p:txBody>
      </p:sp>
      <p:sp>
        <p:nvSpPr>
          <p:cNvPr id="156" name="Google Shape;156;p32"/>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57" name="Google Shape;157;p32"/>
          <p:cNvPicPr preferRelativeResize="0"/>
          <p:nvPr/>
        </p:nvPicPr>
        <p:blipFill>
          <a:blip r:embed="rId3">
            <a:alphaModFix/>
          </a:blip>
          <a:stretch>
            <a:fillRect/>
          </a:stretch>
        </p:blipFill>
        <p:spPr>
          <a:xfrm>
            <a:off x="993400" y="1270275"/>
            <a:ext cx="2818549" cy="1906402"/>
          </a:xfrm>
          <a:prstGeom prst="rect">
            <a:avLst/>
          </a:prstGeom>
          <a:noFill/>
          <a:ln>
            <a:noFill/>
          </a:ln>
        </p:spPr>
      </p:pic>
      <p:pic>
        <p:nvPicPr>
          <p:cNvPr id="158" name="Google Shape;158;p32"/>
          <p:cNvPicPr preferRelativeResize="0"/>
          <p:nvPr/>
        </p:nvPicPr>
        <p:blipFill>
          <a:blip r:embed="rId4">
            <a:alphaModFix/>
          </a:blip>
          <a:stretch>
            <a:fillRect/>
          </a:stretch>
        </p:blipFill>
        <p:spPr>
          <a:xfrm>
            <a:off x="4870850" y="1238475"/>
            <a:ext cx="3074076" cy="1969999"/>
          </a:xfrm>
          <a:prstGeom prst="rect">
            <a:avLst/>
          </a:prstGeom>
          <a:noFill/>
          <a:ln>
            <a:noFill/>
          </a:ln>
        </p:spPr>
      </p:pic>
      <p:pic>
        <p:nvPicPr>
          <p:cNvPr id="159" name="Google Shape;159;p32"/>
          <p:cNvPicPr preferRelativeResize="0"/>
          <p:nvPr/>
        </p:nvPicPr>
        <p:blipFill>
          <a:blip r:embed="rId5">
            <a:alphaModFix/>
          </a:blip>
          <a:stretch>
            <a:fillRect/>
          </a:stretch>
        </p:blipFill>
        <p:spPr>
          <a:xfrm>
            <a:off x="2878049" y="3320025"/>
            <a:ext cx="2818551" cy="17672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63" name="Shape 163"/>
        <p:cNvGrpSpPr/>
        <p:nvPr/>
      </p:nvGrpSpPr>
      <p:grpSpPr>
        <a:xfrm>
          <a:off x="0" y="0"/>
          <a:ext cx="0" cy="0"/>
          <a:chOff x="0" y="0"/>
          <a:chExt cx="0" cy="0"/>
        </a:xfrm>
      </p:grpSpPr>
      <p:sp>
        <p:nvSpPr>
          <p:cNvPr id="164" name="Google Shape;164;p33"/>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read and interpret line graphs.</a:t>
            </a:r>
            <a:endParaRPr sz="2400" u="sng"/>
          </a:p>
        </p:txBody>
      </p:sp>
      <p:sp>
        <p:nvSpPr>
          <p:cNvPr id="165" name="Google Shape;165;p33"/>
          <p:cNvSpPr txBox="1"/>
          <p:nvPr/>
        </p:nvSpPr>
        <p:spPr>
          <a:xfrm>
            <a:off x="187800" y="73062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66" name="Google Shape;166;p33"/>
          <p:cNvPicPr preferRelativeResize="0"/>
          <p:nvPr/>
        </p:nvPicPr>
        <p:blipFill>
          <a:blip r:embed="rId3">
            <a:alphaModFix/>
          </a:blip>
          <a:stretch>
            <a:fillRect/>
          </a:stretch>
        </p:blipFill>
        <p:spPr>
          <a:xfrm>
            <a:off x="795099" y="1034800"/>
            <a:ext cx="3478675" cy="2106976"/>
          </a:xfrm>
          <a:prstGeom prst="rect">
            <a:avLst/>
          </a:prstGeom>
          <a:noFill/>
          <a:ln>
            <a:noFill/>
          </a:ln>
        </p:spPr>
      </p:pic>
      <p:pic>
        <p:nvPicPr>
          <p:cNvPr id="167" name="Google Shape;167;p33"/>
          <p:cNvPicPr preferRelativeResize="0"/>
          <p:nvPr/>
        </p:nvPicPr>
        <p:blipFill>
          <a:blip r:embed="rId4">
            <a:alphaModFix/>
          </a:blip>
          <a:stretch>
            <a:fillRect/>
          </a:stretch>
        </p:blipFill>
        <p:spPr>
          <a:xfrm>
            <a:off x="5208800" y="1034800"/>
            <a:ext cx="3395852" cy="2106974"/>
          </a:xfrm>
          <a:prstGeom prst="rect">
            <a:avLst/>
          </a:prstGeom>
          <a:noFill/>
          <a:ln>
            <a:noFill/>
          </a:ln>
        </p:spPr>
      </p:pic>
      <p:pic>
        <p:nvPicPr>
          <p:cNvPr id="168" name="Google Shape;168;p33"/>
          <p:cNvPicPr preferRelativeResize="0"/>
          <p:nvPr/>
        </p:nvPicPr>
        <p:blipFill>
          <a:blip r:embed="rId5">
            <a:alphaModFix/>
          </a:blip>
          <a:stretch>
            <a:fillRect/>
          </a:stretch>
        </p:blipFill>
        <p:spPr>
          <a:xfrm>
            <a:off x="3083825" y="3141775"/>
            <a:ext cx="2976341" cy="187412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2" name="Shape 172"/>
        <p:cNvGrpSpPr/>
        <p:nvPr/>
      </p:nvGrpSpPr>
      <p:grpSpPr>
        <a:xfrm>
          <a:off x="0" y="0"/>
          <a:ext cx="0" cy="0"/>
          <a:chOff x="0" y="0"/>
          <a:chExt cx="0" cy="0"/>
        </a:xfrm>
      </p:grpSpPr>
      <p:sp>
        <p:nvSpPr>
          <p:cNvPr id="173" name="Google Shape;173;p34"/>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read and interpret line graphs.</a:t>
            </a:r>
            <a:endParaRPr sz="2400" u="sng"/>
          </a:p>
        </p:txBody>
      </p:sp>
      <p:sp>
        <p:nvSpPr>
          <p:cNvPr id="174" name="Google Shape;174;p34"/>
          <p:cNvSpPr txBox="1"/>
          <p:nvPr/>
        </p:nvSpPr>
        <p:spPr>
          <a:xfrm>
            <a:off x="5277800" y="1417788"/>
            <a:ext cx="3552900" cy="640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Now click the image on the left of the screen, this will take you to an online homework where you can test your understanding.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Have a go at the questions and then click ‘Mark it’ to see how you have go on. </a:t>
            </a:r>
            <a:endParaRPr/>
          </a:p>
          <a:p>
            <a:pPr indent="0" lvl="0" marL="0" rtl="0" algn="ctr">
              <a:spcBef>
                <a:spcPts val="0"/>
              </a:spcBef>
              <a:spcAft>
                <a:spcPts val="0"/>
              </a:spcAft>
              <a:buNone/>
            </a:pPr>
            <a:r>
              <a:rPr lang="en-GB"/>
              <a:t>Your login details for My Maths were sent home in your first work pack - make sure you log in so we can see how you are getting on. </a:t>
            </a:r>
            <a:endParaRPr/>
          </a:p>
        </p:txBody>
      </p:sp>
      <p:pic>
        <p:nvPicPr>
          <p:cNvPr id="175" name="Google Shape;175;p34">
            <a:hlinkClick r:id="rId3"/>
          </p:cNvPr>
          <p:cNvPicPr preferRelativeResize="0"/>
          <p:nvPr/>
        </p:nvPicPr>
        <p:blipFill>
          <a:blip r:embed="rId4">
            <a:alphaModFix/>
          </a:blip>
          <a:stretch>
            <a:fillRect/>
          </a:stretch>
        </p:blipFill>
        <p:spPr>
          <a:xfrm>
            <a:off x="187800" y="1192875"/>
            <a:ext cx="4973000" cy="315885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79" name="Shape 179"/>
        <p:cNvGrpSpPr/>
        <p:nvPr/>
      </p:nvGrpSpPr>
      <p:grpSpPr>
        <a:xfrm>
          <a:off x="0" y="0"/>
          <a:ext cx="0" cy="0"/>
          <a:chOff x="0" y="0"/>
          <a:chExt cx="0" cy="0"/>
        </a:xfrm>
      </p:grpSpPr>
      <p:sp>
        <p:nvSpPr>
          <p:cNvPr id="180" name="Google Shape;180;p35"/>
          <p:cNvSpPr txBox="1"/>
          <p:nvPr/>
        </p:nvSpPr>
        <p:spPr>
          <a:xfrm>
            <a:off x="223625" y="223625"/>
            <a:ext cx="8698200" cy="764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solidFill>
                  <a:srgbClr val="FF0000"/>
                </a:solidFill>
              </a:rPr>
              <a:t>Now you have completed the maths (and had a short break), it’s time for spellings.  </a:t>
            </a:r>
            <a:endParaRPr sz="2400">
              <a:latin typeface="Cedarville Cursive"/>
              <a:ea typeface="Cedarville Cursive"/>
              <a:cs typeface="Cedarville Cursive"/>
              <a:sym typeface="Cedarville Cursive"/>
            </a:endParaRPr>
          </a:p>
          <a:p>
            <a:pPr indent="0" lvl="0" marL="0" rtl="0" algn="ctr">
              <a:spcBef>
                <a:spcPts val="0"/>
              </a:spcBef>
              <a:spcAft>
                <a:spcPts val="0"/>
              </a:spcAft>
              <a:buNone/>
            </a:pPr>
            <a:r>
              <a:rPr lang="en-GB" sz="2400">
                <a:latin typeface="Cedarville Cursive"/>
                <a:ea typeface="Cedarville Cursive"/>
                <a:cs typeface="Cedarville Cursive"/>
                <a:sym typeface="Cedarville Cursive"/>
              </a:rPr>
              <a:t>Monday - Spelling and handwriting practice</a:t>
            </a:r>
            <a:r>
              <a:rPr lang="en-GB" sz="2400"/>
              <a:t>.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rPr lang="en-GB" sz="2400"/>
              <a:t>fictitious</a:t>
            </a:r>
            <a:endParaRPr sz="2400"/>
          </a:p>
          <a:p>
            <a:pPr indent="0" lvl="0" marL="0" rtl="0" algn="ctr">
              <a:spcBef>
                <a:spcPts val="0"/>
              </a:spcBef>
              <a:spcAft>
                <a:spcPts val="0"/>
              </a:spcAft>
              <a:buNone/>
            </a:pPr>
            <a:r>
              <a:rPr lang="en-GB" sz="2400"/>
              <a:t>vicious </a:t>
            </a:r>
            <a:endParaRPr sz="2400"/>
          </a:p>
          <a:p>
            <a:pPr indent="0" lvl="0" marL="0" rtl="0" algn="ctr">
              <a:spcBef>
                <a:spcPts val="0"/>
              </a:spcBef>
              <a:spcAft>
                <a:spcPts val="0"/>
              </a:spcAft>
              <a:buNone/>
            </a:pPr>
            <a:r>
              <a:rPr lang="en-GB" sz="2400"/>
              <a:t>cautious</a:t>
            </a:r>
            <a:endParaRPr sz="2400"/>
          </a:p>
          <a:p>
            <a:pPr indent="0" lvl="0" marL="0" rtl="0" algn="ctr">
              <a:spcBef>
                <a:spcPts val="0"/>
              </a:spcBef>
              <a:spcAft>
                <a:spcPts val="0"/>
              </a:spcAft>
              <a:buNone/>
            </a:pPr>
            <a:r>
              <a:rPr lang="en-GB" sz="2400"/>
              <a:t>malicious</a:t>
            </a:r>
            <a:endParaRPr sz="2400"/>
          </a:p>
          <a:p>
            <a:pPr indent="0" lvl="0" marL="0" rtl="0" algn="ctr">
              <a:spcBef>
                <a:spcPts val="0"/>
              </a:spcBef>
              <a:spcAft>
                <a:spcPts val="0"/>
              </a:spcAft>
              <a:buNone/>
            </a:pPr>
            <a:r>
              <a:rPr lang="en-GB" sz="2400"/>
              <a:t>precious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rPr lang="en-GB" sz="2400">
                <a:solidFill>
                  <a:srgbClr val="222222"/>
                </a:solidFill>
              </a:rPr>
              <a:t>It was important to be cautious around the animal, he was known to be vicious.</a:t>
            </a:r>
            <a:endParaRPr sz="2400"/>
          </a:p>
          <a:p>
            <a:pPr indent="0" lvl="0" marL="0" rtl="0" algn="l">
              <a:spcBef>
                <a:spcPts val="0"/>
              </a:spcBef>
              <a:spcAft>
                <a:spcPts val="0"/>
              </a:spcAft>
              <a:buNone/>
            </a:pPr>
            <a:r>
              <a:rPr lang="en-GB"/>
              <a:t> </a:t>
            </a:r>
            <a:endParaRPr/>
          </a:p>
        </p:txBody>
      </p:sp>
      <p:sp>
        <p:nvSpPr>
          <p:cNvPr id="181" name="Google Shape;181;p35"/>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Copy out these words out twice in your best joined handwriting.</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85" name="Shape 185"/>
        <p:cNvGrpSpPr/>
        <p:nvPr/>
      </p:nvGrpSpPr>
      <p:grpSpPr>
        <a:xfrm>
          <a:off x="0" y="0"/>
          <a:ext cx="0" cy="0"/>
          <a:chOff x="0" y="0"/>
          <a:chExt cx="0" cy="0"/>
        </a:xfrm>
      </p:grpSpPr>
      <p:sp>
        <p:nvSpPr>
          <p:cNvPr id="186" name="Google Shape;186;p36"/>
          <p:cNvSpPr txBox="1"/>
          <p:nvPr/>
        </p:nvSpPr>
        <p:spPr>
          <a:xfrm>
            <a:off x="223625" y="223625"/>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Spelling - Lesson 1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pic>
        <p:nvPicPr>
          <p:cNvPr id="187" name="Google Shape;187;p36"/>
          <p:cNvPicPr preferRelativeResize="0"/>
          <p:nvPr/>
        </p:nvPicPr>
        <p:blipFill>
          <a:blip r:embed="rId3">
            <a:alphaModFix/>
          </a:blip>
          <a:stretch>
            <a:fillRect/>
          </a:stretch>
        </p:blipFill>
        <p:spPr>
          <a:xfrm>
            <a:off x="223625" y="882725"/>
            <a:ext cx="5240626" cy="2330875"/>
          </a:xfrm>
          <a:prstGeom prst="rect">
            <a:avLst/>
          </a:prstGeom>
          <a:noFill/>
          <a:ln>
            <a:noFill/>
          </a:ln>
        </p:spPr>
      </p:pic>
      <p:sp>
        <p:nvSpPr>
          <p:cNvPr id="188" name="Google Shape;188;p36"/>
          <p:cNvSpPr txBox="1"/>
          <p:nvPr/>
        </p:nvSpPr>
        <p:spPr>
          <a:xfrm>
            <a:off x="5921825" y="1174075"/>
            <a:ext cx="3000000" cy="34104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t/>
            </a:r>
            <a:endParaRPr b="1" u="sng"/>
          </a:p>
          <a:p>
            <a:pPr indent="0" lvl="0" marL="0" rtl="0" algn="l">
              <a:spcBef>
                <a:spcPts val="0"/>
              </a:spcBef>
              <a:spcAft>
                <a:spcPts val="0"/>
              </a:spcAft>
              <a:buNone/>
            </a:pPr>
            <a:r>
              <a:rPr lang="en-GB"/>
              <a:t>Can you identify the root word for some of these words?  Write the root word next to the ‘-tious’/‘-cious’ word:</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For example: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fiction      fictitious</a:t>
            </a:r>
            <a:endParaRPr/>
          </a:p>
          <a:p>
            <a:pPr indent="0" lvl="0" marL="0" rtl="0" algn="l">
              <a:spcBef>
                <a:spcPts val="0"/>
              </a:spcBef>
              <a:spcAft>
                <a:spcPts val="0"/>
              </a:spcAft>
              <a:buNone/>
            </a:pPr>
            <a:r>
              <a:rPr lang="en-GB"/>
              <a:t>vice         vicious</a:t>
            </a:r>
            <a:endParaRPr/>
          </a:p>
          <a:p>
            <a:pPr indent="0" lvl="0" marL="0" rtl="0" algn="l">
              <a:spcBef>
                <a:spcPts val="0"/>
              </a:spcBef>
              <a:spcAft>
                <a:spcPts val="0"/>
              </a:spcAft>
              <a:buNone/>
            </a:pPr>
            <a:r>
              <a:rPr lang="en-GB"/>
              <a:t>caution    cautious</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What do they notice about the words that take ‘-cious’?</a:t>
            </a:r>
            <a:endParaRPr/>
          </a:p>
        </p:txBody>
      </p:sp>
      <p:sp>
        <p:nvSpPr>
          <p:cNvPr id="189" name="Google Shape;189;p36"/>
          <p:cNvSpPr txBox="1"/>
          <p:nvPr/>
        </p:nvSpPr>
        <p:spPr>
          <a:xfrm>
            <a:off x="223625" y="3360550"/>
            <a:ext cx="5100900" cy="17121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200" u="sng"/>
              <a:t>Teacher Notes</a:t>
            </a:r>
            <a:endParaRPr b="1" sz="1200" u="sng"/>
          </a:p>
          <a:p>
            <a:pPr indent="0" lvl="0" marL="0" rtl="0" algn="l">
              <a:spcBef>
                <a:spcPts val="0"/>
              </a:spcBef>
              <a:spcAft>
                <a:spcPts val="0"/>
              </a:spcAft>
              <a:buNone/>
            </a:pPr>
            <a:r>
              <a:t/>
            </a:r>
            <a:endParaRPr sz="1200"/>
          </a:p>
          <a:p>
            <a:pPr indent="0" lvl="0" marL="0" rtl="0" algn="l">
              <a:spcBef>
                <a:spcPts val="0"/>
              </a:spcBef>
              <a:spcAft>
                <a:spcPts val="0"/>
              </a:spcAft>
              <a:buNone/>
            </a:pPr>
            <a:r>
              <a:rPr lang="en-GB" sz="1200"/>
              <a:t>• Not many common words end like this.</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 If the root word ends in ‘-ce’, the ending is usually spelt with ‘c’, for</a:t>
            </a:r>
            <a:endParaRPr sz="1200"/>
          </a:p>
          <a:p>
            <a:pPr indent="0" lvl="0" marL="0" rtl="0" algn="l">
              <a:spcBef>
                <a:spcPts val="0"/>
              </a:spcBef>
              <a:spcAft>
                <a:spcPts val="0"/>
              </a:spcAft>
              <a:buNone/>
            </a:pPr>
            <a:r>
              <a:rPr lang="en-GB" sz="1200"/>
              <a:t>example: vice/vicious, grace/gracious.</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GB" sz="1200"/>
              <a:t>• Exceptions: anxious and suspicious.</a:t>
            </a:r>
            <a:endParaRPr sz="1200"/>
          </a:p>
          <a:p>
            <a:pPr indent="0" lvl="0" marL="0" rtl="0" algn="l">
              <a:spcBef>
                <a:spcPts val="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93" name="Shape 193"/>
        <p:cNvGrpSpPr/>
        <p:nvPr/>
      </p:nvGrpSpPr>
      <p:grpSpPr>
        <a:xfrm>
          <a:off x="0" y="0"/>
          <a:ext cx="0" cy="0"/>
          <a:chOff x="0" y="0"/>
          <a:chExt cx="0" cy="0"/>
        </a:xfrm>
      </p:grpSpPr>
      <p:sp>
        <p:nvSpPr>
          <p:cNvPr id="194" name="Google Shape;194;p37"/>
          <p:cNvSpPr txBox="1"/>
          <p:nvPr/>
        </p:nvSpPr>
        <p:spPr>
          <a:xfrm>
            <a:off x="222900" y="83475"/>
            <a:ext cx="8698200" cy="407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Spelling - Lesson 1 </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sp>
        <p:nvSpPr>
          <p:cNvPr id="195" name="Google Shape;195;p37"/>
          <p:cNvSpPr txBox="1"/>
          <p:nvPr/>
        </p:nvSpPr>
        <p:spPr>
          <a:xfrm>
            <a:off x="363650" y="572625"/>
            <a:ext cx="8698200" cy="6327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t>Add the correct -cious and -tious words to the sentences using the word bank below to help you.</a:t>
            </a:r>
            <a:endParaRPr/>
          </a:p>
        </p:txBody>
      </p:sp>
      <p:pic>
        <p:nvPicPr>
          <p:cNvPr id="196" name="Google Shape;196;p37"/>
          <p:cNvPicPr preferRelativeResize="0"/>
          <p:nvPr/>
        </p:nvPicPr>
        <p:blipFill>
          <a:blip r:embed="rId3">
            <a:alphaModFix/>
          </a:blip>
          <a:stretch>
            <a:fillRect/>
          </a:stretch>
        </p:blipFill>
        <p:spPr>
          <a:xfrm>
            <a:off x="1835225" y="1287375"/>
            <a:ext cx="5592650" cy="1081150"/>
          </a:xfrm>
          <a:prstGeom prst="rect">
            <a:avLst/>
          </a:prstGeom>
          <a:noFill/>
          <a:ln>
            <a:noFill/>
          </a:ln>
        </p:spPr>
      </p:pic>
      <p:sp>
        <p:nvSpPr>
          <p:cNvPr id="197" name="Google Shape;197;p37"/>
          <p:cNvSpPr txBox="1"/>
          <p:nvPr/>
        </p:nvSpPr>
        <p:spPr>
          <a:xfrm>
            <a:off x="222875" y="2571750"/>
            <a:ext cx="8698200" cy="183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600"/>
              <a:t>1. The bully was very mean and ________________________ . </a:t>
            </a:r>
            <a:endParaRPr sz="1600"/>
          </a:p>
          <a:p>
            <a:pPr indent="0" lvl="0" marL="0" rtl="0" algn="l">
              <a:spcBef>
                <a:spcPts val="0"/>
              </a:spcBef>
              <a:spcAft>
                <a:spcPts val="0"/>
              </a:spcAft>
              <a:buNone/>
            </a:pPr>
            <a:r>
              <a:rPr lang="en-GB" sz="1600"/>
              <a:t>2. Mum was ________________________that the deal was too good to be true. </a:t>
            </a:r>
            <a:endParaRPr sz="1600"/>
          </a:p>
          <a:p>
            <a:pPr indent="0" lvl="0" marL="0" rtl="0" algn="l">
              <a:spcBef>
                <a:spcPts val="0"/>
              </a:spcBef>
              <a:spcAft>
                <a:spcPts val="0"/>
              </a:spcAft>
              <a:buNone/>
            </a:pPr>
            <a:r>
              <a:rPr lang="en-GB" sz="1600"/>
              <a:t>3. You need to be _________________________ when you are crossing the road. </a:t>
            </a:r>
            <a:endParaRPr sz="1600"/>
          </a:p>
          <a:p>
            <a:pPr indent="0" lvl="0" marL="0" rtl="0" algn="l">
              <a:spcBef>
                <a:spcPts val="0"/>
              </a:spcBef>
              <a:spcAft>
                <a:spcPts val="0"/>
              </a:spcAft>
              <a:buNone/>
            </a:pPr>
            <a:r>
              <a:rPr lang="en-GB" sz="1600"/>
              <a:t>4. Mrs Bryan thought that the chocolate cake was _____________________________ . </a:t>
            </a:r>
            <a:endParaRPr sz="1600"/>
          </a:p>
          <a:p>
            <a:pPr indent="0" lvl="0" marL="0" rtl="0" algn="l">
              <a:spcBef>
                <a:spcPts val="0"/>
              </a:spcBef>
              <a:spcAft>
                <a:spcPts val="0"/>
              </a:spcAft>
              <a:buNone/>
            </a:pPr>
            <a:r>
              <a:rPr lang="en-GB" sz="1600"/>
              <a:t>5. My aunty is very _____________________________and will not walk under a ladder. </a:t>
            </a:r>
            <a:endParaRPr sz="1600"/>
          </a:p>
          <a:p>
            <a:pPr indent="0" lvl="0" marL="0" rtl="0" algn="l">
              <a:spcBef>
                <a:spcPts val="0"/>
              </a:spcBef>
              <a:spcAft>
                <a:spcPts val="0"/>
              </a:spcAft>
              <a:buNone/>
            </a:pPr>
            <a:r>
              <a:rPr lang="en-GB" sz="1600"/>
              <a:t>6. Some diseases can be highly ______________________________ . </a:t>
            </a:r>
            <a:endParaRPr sz="1600"/>
          </a:p>
          <a:p>
            <a:pPr indent="0" lvl="0" marL="0" rtl="0" algn="l">
              <a:spcBef>
                <a:spcPts val="0"/>
              </a:spcBef>
              <a:spcAft>
                <a:spcPts val="0"/>
              </a:spcAft>
              <a:buNone/>
            </a:pPr>
            <a:r>
              <a:rPr lang="en-GB" sz="1600"/>
              <a:t>7. Fruit and vegetables are very __________________________. </a:t>
            </a:r>
            <a:endParaRPr sz="1600"/>
          </a:p>
          <a:p>
            <a:pPr indent="0" lvl="0" marL="0" rtl="0" algn="l">
              <a:spcBef>
                <a:spcPts val="0"/>
              </a:spcBef>
              <a:spcAft>
                <a:spcPts val="0"/>
              </a:spcAft>
              <a:buNone/>
            </a:pPr>
            <a:r>
              <a:rPr lang="en-GB" sz="1600"/>
              <a:t>8. The ___________________________ jewels were kept under lock and key.</a:t>
            </a:r>
            <a:endParaRPr sz="16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01" name="Shape 201"/>
        <p:cNvGrpSpPr/>
        <p:nvPr/>
      </p:nvGrpSpPr>
      <p:grpSpPr>
        <a:xfrm>
          <a:off x="0" y="0"/>
          <a:ext cx="0" cy="0"/>
          <a:chOff x="0" y="0"/>
          <a:chExt cx="0" cy="0"/>
        </a:xfrm>
      </p:grpSpPr>
      <p:sp>
        <p:nvSpPr>
          <p:cNvPr id="202" name="Google Shape;202;p38"/>
          <p:cNvSpPr txBox="1"/>
          <p:nvPr/>
        </p:nvSpPr>
        <p:spPr>
          <a:xfrm>
            <a:off x="222900" y="83475"/>
            <a:ext cx="8698200" cy="407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Spelling - Lesson 1  </a:t>
            </a:r>
            <a:r>
              <a:rPr lang="en-GB" sz="2400">
                <a:solidFill>
                  <a:srgbClr val="FF0000"/>
                </a:solidFill>
                <a:latin typeface="Cedarville Cursive"/>
                <a:ea typeface="Cedarville Cursive"/>
                <a:cs typeface="Cedarville Cursive"/>
                <a:sym typeface="Cedarville Cursive"/>
              </a:rPr>
              <a:t>Answers</a:t>
            </a:r>
            <a:endParaRPr sz="2400">
              <a:solidFill>
                <a:srgbClr val="FF0000"/>
              </a:solidFill>
            </a:endParaRPr>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sp>
        <p:nvSpPr>
          <p:cNvPr id="203" name="Google Shape;203;p38"/>
          <p:cNvSpPr txBox="1"/>
          <p:nvPr/>
        </p:nvSpPr>
        <p:spPr>
          <a:xfrm>
            <a:off x="363650" y="572625"/>
            <a:ext cx="8698200" cy="6327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t>Add the correct -cious and -tious words to the sentences using the word bank below to help you.</a:t>
            </a:r>
            <a:endParaRPr/>
          </a:p>
        </p:txBody>
      </p:sp>
      <p:pic>
        <p:nvPicPr>
          <p:cNvPr id="204" name="Google Shape;204;p38"/>
          <p:cNvPicPr preferRelativeResize="0"/>
          <p:nvPr/>
        </p:nvPicPr>
        <p:blipFill>
          <a:blip r:embed="rId3">
            <a:alphaModFix/>
          </a:blip>
          <a:stretch>
            <a:fillRect/>
          </a:stretch>
        </p:blipFill>
        <p:spPr>
          <a:xfrm>
            <a:off x="1835225" y="1287375"/>
            <a:ext cx="5592650" cy="1081150"/>
          </a:xfrm>
          <a:prstGeom prst="rect">
            <a:avLst/>
          </a:prstGeom>
          <a:noFill/>
          <a:ln>
            <a:noFill/>
          </a:ln>
        </p:spPr>
      </p:pic>
      <p:sp>
        <p:nvSpPr>
          <p:cNvPr id="205" name="Google Shape;205;p38"/>
          <p:cNvSpPr txBox="1"/>
          <p:nvPr/>
        </p:nvSpPr>
        <p:spPr>
          <a:xfrm>
            <a:off x="222875" y="2571750"/>
            <a:ext cx="8698200" cy="220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600"/>
              <a:t>1. The bully was very mean and </a:t>
            </a:r>
            <a:r>
              <a:rPr lang="en-GB" sz="1600">
                <a:solidFill>
                  <a:srgbClr val="FF0000"/>
                </a:solidFill>
              </a:rPr>
              <a:t>malicious</a:t>
            </a:r>
            <a:r>
              <a:rPr lang="en-GB" sz="1600"/>
              <a:t>. </a:t>
            </a:r>
            <a:endParaRPr sz="1600"/>
          </a:p>
          <a:p>
            <a:pPr indent="0" lvl="0" marL="0" rtl="0" algn="l">
              <a:spcBef>
                <a:spcPts val="0"/>
              </a:spcBef>
              <a:spcAft>
                <a:spcPts val="0"/>
              </a:spcAft>
              <a:buNone/>
            </a:pPr>
            <a:r>
              <a:rPr lang="en-GB" sz="1600"/>
              <a:t>2. Mum was </a:t>
            </a:r>
            <a:r>
              <a:rPr lang="en-GB" sz="1600">
                <a:solidFill>
                  <a:srgbClr val="FF0000"/>
                </a:solidFill>
              </a:rPr>
              <a:t>suspicious</a:t>
            </a:r>
            <a:r>
              <a:rPr lang="en-GB" sz="1600"/>
              <a:t> that the deal was too good to be true. </a:t>
            </a:r>
            <a:endParaRPr sz="1600"/>
          </a:p>
          <a:p>
            <a:pPr indent="0" lvl="0" marL="0" rtl="0" algn="l">
              <a:spcBef>
                <a:spcPts val="0"/>
              </a:spcBef>
              <a:spcAft>
                <a:spcPts val="0"/>
              </a:spcAft>
              <a:buNone/>
            </a:pPr>
            <a:r>
              <a:rPr lang="en-GB" sz="1600"/>
              <a:t>3. You need to be </a:t>
            </a:r>
            <a:r>
              <a:rPr lang="en-GB" sz="1600">
                <a:solidFill>
                  <a:srgbClr val="FF0000"/>
                </a:solidFill>
              </a:rPr>
              <a:t>cautious</a:t>
            </a:r>
            <a:r>
              <a:rPr lang="en-GB" sz="1600"/>
              <a:t> when you are crossing the road. </a:t>
            </a:r>
            <a:endParaRPr sz="1600"/>
          </a:p>
          <a:p>
            <a:pPr indent="0" lvl="0" marL="0" rtl="0" algn="l">
              <a:spcBef>
                <a:spcPts val="0"/>
              </a:spcBef>
              <a:spcAft>
                <a:spcPts val="0"/>
              </a:spcAft>
              <a:buNone/>
            </a:pPr>
            <a:r>
              <a:rPr lang="en-GB" sz="1600"/>
              <a:t>4. Mrs Bryan thought that the chocolate cake was </a:t>
            </a:r>
            <a:r>
              <a:rPr lang="en-GB" sz="1600">
                <a:solidFill>
                  <a:srgbClr val="FF0000"/>
                </a:solidFill>
              </a:rPr>
              <a:t>delicious</a:t>
            </a:r>
            <a:r>
              <a:rPr lang="en-GB" sz="1600"/>
              <a:t>. </a:t>
            </a:r>
            <a:endParaRPr sz="1600"/>
          </a:p>
          <a:p>
            <a:pPr indent="0" lvl="0" marL="0" rtl="0" algn="l">
              <a:spcBef>
                <a:spcPts val="0"/>
              </a:spcBef>
              <a:spcAft>
                <a:spcPts val="0"/>
              </a:spcAft>
              <a:buNone/>
            </a:pPr>
            <a:r>
              <a:rPr lang="en-GB" sz="1600"/>
              <a:t>5. My aunty is very </a:t>
            </a:r>
            <a:r>
              <a:rPr lang="en-GB" sz="1600">
                <a:solidFill>
                  <a:srgbClr val="FF0000"/>
                </a:solidFill>
              </a:rPr>
              <a:t>superstitious</a:t>
            </a:r>
            <a:r>
              <a:rPr lang="en-GB" sz="1600"/>
              <a:t> and will not walk under a ladder. </a:t>
            </a:r>
            <a:endParaRPr sz="1600"/>
          </a:p>
          <a:p>
            <a:pPr indent="0" lvl="0" marL="0" rtl="0" algn="l">
              <a:spcBef>
                <a:spcPts val="0"/>
              </a:spcBef>
              <a:spcAft>
                <a:spcPts val="0"/>
              </a:spcAft>
              <a:buNone/>
            </a:pPr>
            <a:r>
              <a:rPr lang="en-GB" sz="1600"/>
              <a:t>6. Some diseases can be highly </a:t>
            </a:r>
            <a:r>
              <a:rPr lang="en-GB" sz="1600">
                <a:solidFill>
                  <a:srgbClr val="FF0000"/>
                </a:solidFill>
              </a:rPr>
              <a:t>infectious</a:t>
            </a:r>
            <a:r>
              <a:rPr lang="en-GB" sz="1600"/>
              <a:t>. </a:t>
            </a:r>
            <a:endParaRPr sz="1600"/>
          </a:p>
          <a:p>
            <a:pPr indent="0" lvl="0" marL="0" rtl="0" algn="l">
              <a:spcBef>
                <a:spcPts val="0"/>
              </a:spcBef>
              <a:spcAft>
                <a:spcPts val="0"/>
              </a:spcAft>
              <a:buNone/>
            </a:pPr>
            <a:r>
              <a:rPr lang="en-GB" sz="1600"/>
              <a:t>7. Fruit and vegetables are very </a:t>
            </a:r>
            <a:r>
              <a:rPr lang="en-GB" sz="1600">
                <a:solidFill>
                  <a:srgbClr val="FF0000"/>
                </a:solidFill>
              </a:rPr>
              <a:t>nutritious</a:t>
            </a:r>
            <a:r>
              <a:rPr lang="en-GB" sz="1600"/>
              <a:t>. </a:t>
            </a:r>
            <a:endParaRPr sz="1600"/>
          </a:p>
          <a:p>
            <a:pPr indent="0" lvl="0" marL="0" rtl="0" algn="l">
              <a:spcBef>
                <a:spcPts val="0"/>
              </a:spcBef>
              <a:spcAft>
                <a:spcPts val="0"/>
              </a:spcAft>
              <a:buNone/>
            </a:pPr>
            <a:r>
              <a:rPr lang="en-GB" sz="1600"/>
              <a:t>8. The </a:t>
            </a:r>
            <a:r>
              <a:rPr lang="en-GB" sz="1600">
                <a:solidFill>
                  <a:srgbClr val="FF0000"/>
                </a:solidFill>
              </a:rPr>
              <a:t>precious </a:t>
            </a:r>
            <a:r>
              <a:rPr lang="en-GB" sz="1600"/>
              <a:t>jewels were kept under lock and key.</a:t>
            </a:r>
            <a:endParaRPr sz="16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09" name="Shape 209"/>
        <p:cNvGrpSpPr/>
        <p:nvPr/>
      </p:nvGrpSpPr>
      <p:grpSpPr>
        <a:xfrm>
          <a:off x="0" y="0"/>
          <a:ext cx="0" cy="0"/>
          <a:chOff x="0" y="0"/>
          <a:chExt cx="0" cy="0"/>
        </a:xfrm>
      </p:grpSpPr>
      <p:sp>
        <p:nvSpPr>
          <p:cNvPr id="210" name="Google Shape;210;p39"/>
          <p:cNvSpPr txBox="1"/>
          <p:nvPr>
            <p:ph idx="1" type="subTitle"/>
          </p:nvPr>
        </p:nvSpPr>
        <p:spPr>
          <a:xfrm>
            <a:off x="1062250" y="723600"/>
            <a:ext cx="6903600" cy="9816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English - Writing </a:t>
            </a:r>
            <a:endParaRPr/>
          </a:p>
          <a:p>
            <a:pPr indent="0" lvl="0" marL="0" rtl="0" algn="ctr">
              <a:spcBef>
                <a:spcPts val="0"/>
              </a:spcBef>
              <a:spcAft>
                <a:spcPts val="0"/>
              </a:spcAft>
              <a:buNone/>
            </a:pPr>
            <a:r>
              <a:rPr lang="en-GB"/>
              <a:t>Lesson 1</a:t>
            </a:r>
            <a:endParaRPr/>
          </a:p>
        </p:txBody>
      </p:sp>
      <p:sp>
        <p:nvSpPr>
          <p:cNvPr id="211" name="Google Shape;211;p39"/>
          <p:cNvSpPr/>
          <p:nvPr/>
        </p:nvSpPr>
        <p:spPr>
          <a:xfrm>
            <a:off x="1048275" y="2222325"/>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12" name="Google Shape;212;p39"/>
          <p:cNvPicPr preferRelativeResize="0"/>
          <p:nvPr/>
        </p:nvPicPr>
        <p:blipFill>
          <a:blip r:embed="rId3">
            <a:alphaModFix/>
          </a:blip>
          <a:stretch>
            <a:fillRect/>
          </a:stretch>
        </p:blipFill>
        <p:spPr>
          <a:xfrm>
            <a:off x="1566288" y="2571750"/>
            <a:ext cx="6011425" cy="856850"/>
          </a:xfrm>
          <a:prstGeom prst="rect">
            <a:avLst/>
          </a:prstGeom>
          <a:noFill/>
          <a:ln>
            <a:noFill/>
          </a:ln>
        </p:spPr>
      </p:pic>
      <p:pic>
        <p:nvPicPr>
          <p:cNvPr id="213" name="Google Shape;213;p39"/>
          <p:cNvPicPr preferRelativeResize="0"/>
          <p:nvPr/>
        </p:nvPicPr>
        <p:blipFill>
          <a:blip r:embed="rId4">
            <a:alphaModFix/>
          </a:blip>
          <a:stretch>
            <a:fillRect/>
          </a:stretch>
        </p:blipFill>
        <p:spPr>
          <a:xfrm>
            <a:off x="6898350" y="3494225"/>
            <a:ext cx="1929150" cy="14822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17" name="Shape 217"/>
        <p:cNvGrpSpPr/>
        <p:nvPr/>
      </p:nvGrpSpPr>
      <p:grpSpPr>
        <a:xfrm>
          <a:off x="0" y="0"/>
          <a:ext cx="0" cy="0"/>
          <a:chOff x="0" y="0"/>
          <a:chExt cx="0" cy="0"/>
        </a:xfrm>
      </p:grpSpPr>
      <p:sp>
        <p:nvSpPr>
          <p:cNvPr id="218" name="Google Shape;218;p40"/>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The Lighthouse - Comic strip</a:t>
            </a:r>
            <a:endParaRPr/>
          </a:p>
        </p:txBody>
      </p:sp>
      <p:sp>
        <p:nvSpPr>
          <p:cNvPr id="219" name="Google Shape;219;p40"/>
          <p:cNvSpPr txBox="1"/>
          <p:nvPr/>
        </p:nvSpPr>
        <p:spPr>
          <a:xfrm>
            <a:off x="6038025" y="1138375"/>
            <a:ext cx="2961300" cy="34788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t>Teacher Notes</a:t>
            </a:r>
            <a:endParaRPr b="1" sz="1600" u="sng"/>
          </a:p>
          <a:p>
            <a:pPr indent="0" lvl="0" marL="0" rtl="0" algn="l">
              <a:spcBef>
                <a:spcPts val="0"/>
              </a:spcBef>
              <a:spcAft>
                <a:spcPts val="0"/>
              </a:spcAft>
              <a:buNone/>
            </a:pPr>
            <a:r>
              <a:rPr lang="en-GB" sz="1600"/>
              <a:t>This week all of the writing sessions will be based on the short film - The Lighthouse.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GB" sz="1600"/>
              <a:t>Watch the film a few times and think about the questions on the next slide. They will help to focus you on the key themes of the film.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t/>
            </a:r>
            <a:endParaRPr sz="1600"/>
          </a:p>
        </p:txBody>
      </p:sp>
      <p:pic>
        <p:nvPicPr>
          <p:cNvPr id="220" name="Google Shape;220;p40">
            <a:hlinkClick r:id="rId3"/>
          </p:cNvPr>
          <p:cNvPicPr preferRelativeResize="0"/>
          <p:nvPr/>
        </p:nvPicPr>
        <p:blipFill>
          <a:blip r:embed="rId4">
            <a:alphaModFix/>
          </a:blip>
          <a:stretch>
            <a:fillRect/>
          </a:stretch>
        </p:blipFill>
        <p:spPr>
          <a:xfrm>
            <a:off x="152400" y="1170125"/>
            <a:ext cx="5144851" cy="2880525"/>
          </a:xfrm>
          <a:prstGeom prst="rect">
            <a:avLst/>
          </a:prstGeom>
          <a:noFill/>
          <a:ln>
            <a:noFill/>
          </a:ln>
        </p:spPr>
      </p:pic>
      <p:sp>
        <p:nvSpPr>
          <p:cNvPr id="221" name="Google Shape;221;p40"/>
          <p:cNvSpPr txBox="1"/>
          <p:nvPr/>
        </p:nvSpPr>
        <p:spPr>
          <a:xfrm>
            <a:off x="152400" y="4617175"/>
            <a:ext cx="3885600" cy="3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5"/>
              </a:rPr>
              <a:t>https://www.youtube.com/watch?v=6HfBbSUORvo</a:t>
            </a:r>
            <a:endParaRPr/>
          </a:p>
        </p:txBody>
      </p:sp>
      <p:sp>
        <p:nvSpPr>
          <p:cNvPr id="222" name="Google Shape;222;p40"/>
          <p:cNvSpPr txBox="1"/>
          <p:nvPr/>
        </p:nvSpPr>
        <p:spPr>
          <a:xfrm>
            <a:off x="111825" y="4207050"/>
            <a:ext cx="5144700" cy="3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Click on the image or the link below to watch the short film.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26" name="Shape 226"/>
        <p:cNvGrpSpPr/>
        <p:nvPr/>
      </p:nvGrpSpPr>
      <p:grpSpPr>
        <a:xfrm>
          <a:off x="0" y="0"/>
          <a:ext cx="0" cy="0"/>
          <a:chOff x="0" y="0"/>
          <a:chExt cx="0" cy="0"/>
        </a:xfrm>
      </p:grpSpPr>
      <p:sp>
        <p:nvSpPr>
          <p:cNvPr id="227" name="Google Shape;227;p41"/>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The Lighthouse - Comic strip</a:t>
            </a:r>
            <a:endParaRPr/>
          </a:p>
        </p:txBody>
      </p:sp>
      <p:sp>
        <p:nvSpPr>
          <p:cNvPr id="228" name="Google Shape;228;p41"/>
          <p:cNvSpPr txBox="1"/>
          <p:nvPr/>
        </p:nvSpPr>
        <p:spPr>
          <a:xfrm>
            <a:off x="311700" y="1138375"/>
            <a:ext cx="7375500" cy="39132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t>Teacher Notes</a:t>
            </a:r>
            <a:endParaRPr b="1" sz="1600" u="sng"/>
          </a:p>
          <a:p>
            <a:pPr indent="0" lvl="0" marL="0" rtl="0" algn="l">
              <a:spcBef>
                <a:spcPts val="0"/>
              </a:spcBef>
              <a:spcAft>
                <a:spcPts val="0"/>
              </a:spcAft>
              <a:buNone/>
            </a:pPr>
            <a:r>
              <a:rPr lang="en-GB" sz="1600"/>
              <a:t>Questions to think about.  You can discuss these with an adult or sibling if you want to.  </a:t>
            </a:r>
            <a:endParaRPr sz="1600"/>
          </a:p>
          <a:p>
            <a:pPr indent="0" lvl="0" marL="0" rtl="0" algn="l">
              <a:spcBef>
                <a:spcPts val="0"/>
              </a:spcBef>
              <a:spcAft>
                <a:spcPts val="0"/>
              </a:spcAft>
              <a:buNone/>
            </a:pPr>
            <a:r>
              <a:rPr i="1" lang="en-GB" sz="1200">
                <a:highlight>
                  <a:srgbClr val="FFFF00"/>
                </a:highlight>
              </a:rPr>
              <a:t>Note: there are no answers for these discussion questions.</a:t>
            </a:r>
            <a:endParaRPr i="1" sz="1200">
              <a:highlight>
                <a:srgbClr val="FFFF00"/>
              </a:highlight>
            </a:endParaRPr>
          </a:p>
          <a:p>
            <a:pPr indent="0" lvl="0" marL="0" rtl="0" algn="l">
              <a:spcBef>
                <a:spcPts val="0"/>
              </a:spcBef>
              <a:spcAft>
                <a:spcPts val="0"/>
              </a:spcAft>
              <a:buNone/>
            </a:pPr>
            <a:r>
              <a:t/>
            </a:r>
            <a:endParaRPr i="1" sz="1000"/>
          </a:p>
          <a:p>
            <a:pPr indent="0" lvl="0" marL="0" rtl="0" algn="l">
              <a:spcBef>
                <a:spcPts val="0"/>
              </a:spcBef>
              <a:spcAft>
                <a:spcPts val="0"/>
              </a:spcAft>
              <a:buNone/>
            </a:pPr>
            <a:r>
              <a:rPr b="1" lang="en-GB" sz="1600"/>
              <a:t>Pause the film after 40 seconds when we first see the lighthouse keeper at his desk. </a:t>
            </a:r>
            <a:endParaRPr b="1" sz="1600"/>
          </a:p>
          <a:p>
            <a:pPr indent="0" lvl="0" marL="0" rtl="0" algn="l">
              <a:spcBef>
                <a:spcPts val="0"/>
              </a:spcBef>
              <a:spcAft>
                <a:spcPts val="0"/>
              </a:spcAft>
              <a:buNone/>
            </a:pPr>
            <a:r>
              <a:rPr lang="en-GB" sz="1600"/>
              <a:t>Why is this scene included in the film? Can we describe the setting in 3 sentences? When do you think the story is set?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b="1" lang="en-GB" sz="1600"/>
              <a:t>Pause the film after the candle blows out. </a:t>
            </a:r>
            <a:endParaRPr b="1" sz="1600"/>
          </a:p>
          <a:p>
            <a:pPr indent="0" lvl="0" marL="0" rtl="0" algn="l">
              <a:spcBef>
                <a:spcPts val="0"/>
              </a:spcBef>
              <a:spcAft>
                <a:spcPts val="0"/>
              </a:spcAft>
              <a:buNone/>
            </a:pPr>
            <a:r>
              <a:rPr lang="en-GB" sz="1600"/>
              <a:t>Does the lighthouse keeper like his neighbours? How does the director build the tension in this scene? What words do you think the lighthouse keeper would use to describe the people of the village? What do you think the lighthouse keeper would be saying to himself when the lantern at the top of the lighthouse goes out? </a:t>
            </a:r>
            <a:endParaRPr sz="1600"/>
          </a:p>
          <a:p>
            <a:pPr indent="0" lvl="0" marL="0" rtl="0" algn="l">
              <a:spcBef>
                <a:spcPts val="0"/>
              </a:spcBef>
              <a:spcAft>
                <a:spcPts val="0"/>
              </a:spcAft>
              <a:buNone/>
            </a:pPr>
            <a:r>
              <a:t/>
            </a:r>
            <a:endParaRPr sz="1600"/>
          </a:p>
        </p:txBody>
      </p:sp>
      <p:pic>
        <p:nvPicPr>
          <p:cNvPr id="229" name="Google Shape;229;p41"/>
          <p:cNvPicPr preferRelativeResize="0"/>
          <p:nvPr/>
        </p:nvPicPr>
        <p:blipFill rotWithShape="1">
          <a:blip r:embed="rId3">
            <a:alphaModFix/>
          </a:blip>
          <a:srcRect b="0" l="43026" r="0" t="12072"/>
          <a:stretch/>
        </p:blipFill>
        <p:spPr>
          <a:xfrm>
            <a:off x="7792800" y="1138375"/>
            <a:ext cx="1127574" cy="347187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33" name="Shape 233"/>
        <p:cNvGrpSpPr/>
        <p:nvPr/>
      </p:nvGrpSpPr>
      <p:grpSpPr>
        <a:xfrm>
          <a:off x="0" y="0"/>
          <a:ext cx="0" cy="0"/>
          <a:chOff x="0" y="0"/>
          <a:chExt cx="0" cy="0"/>
        </a:xfrm>
      </p:grpSpPr>
      <p:sp>
        <p:nvSpPr>
          <p:cNvPr id="234" name="Google Shape;234;p42"/>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The Lighthouse - Comic strip</a:t>
            </a:r>
            <a:endParaRPr/>
          </a:p>
        </p:txBody>
      </p:sp>
      <p:sp>
        <p:nvSpPr>
          <p:cNvPr id="235" name="Google Shape;235;p42"/>
          <p:cNvSpPr txBox="1"/>
          <p:nvPr/>
        </p:nvSpPr>
        <p:spPr>
          <a:xfrm>
            <a:off x="311700" y="1138375"/>
            <a:ext cx="7375500" cy="38295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t>Teacher Notes -  </a:t>
            </a:r>
            <a:r>
              <a:rPr lang="en-GB" sz="1600"/>
              <a:t>Questions to think about continued.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b="1" lang="en-GB" sz="1600"/>
              <a:t>Pause the film after the lighthouse keeper sees the ship. </a:t>
            </a:r>
            <a:endParaRPr b="1" sz="1600"/>
          </a:p>
          <a:p>
            <a:pPr indent="0" lvl="0" marL="0" rtl="0" algn="l">
              <a:spcBef>
                <a:spcPts val="0"/>
              </a:spcBef>
              <a:spcAft>
                <a:spcPts val="0"/>
              </a:spcAft>
              <a:buNone/>
            </a:pPr>
            <a:r>
              <a:rPr lang="en-GB" sz="1600"/>
              <a:t>How do you think he feels when he sees the ship? The lighthouse keeper begins to panic – how can we show through his actions or feelings this sense of panic?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b="1" lang="en-GB" sz="1600"/>
              <a:t>Pause the film when the lighthouse keeper gets to the bottom of the steps.</a:t>
            </a:r>
            <a:r>
              <a:rPr lang="en-GB" sz="1600"/>
              <a:t> Where do you think he is going? Do you think the villagers will help him? Predict what you think will happen in the rest of the film. Watch the film until the end. How does the lighthouse keeper feel at the end? Do you think he feels differently about his neighbours now? What do you think will happen next time there is a party in the village?</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i="1" lang="en-GB" sz="1000">
                <a:solidFill>
                  <a:schemeClr val="dk1"/>
                </a:solidFill>
              </a:rPr>
              <a:t>Note: there are no answers for these discussion questions.</a:t>
            </a:r>
            <a:endParaRPr sz="1600"/>
          </a:p>
        </p:txBody>
      </p:sp>
      <p:pic>
        <p:nvPicPr>
          <p:cNvPr id="236" name="Google Shape;236;p42"/>
          <p:cNvPicPr preferRelativeResize="0"/>
          <p:nvPr/>
        </p:nvPicPr>
        <p:blipFill rotWithShape="1">
          <a:blip r:embed="rId3">
            <a:alphaModFix/>
          </a:blip>
          <a:srcRect b="0" l="43026" r="0" t="12072"/>
          <a:stretch/>
        </p:blipFill>
        <p:spPr>
          <a:xfrm>
            <a:off x="7792800" y="1138375"/>
            <a:ext cx="1127574" cy="347187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40" name="Shape 240"/>
        <p:cNvGrpSpPr/>
        <p:nvPr/>
      </p:nvGrpSpPr>
      <p:grpSpPr>
        <a:xfrm>
          <a:off x="0" y="0"/>
          <a:ext cx="0" cy="0"/>
          <a:chOff x="0" y="0"/>
          <a:chExt cx="0" cy="0"/>
        </a:xfrm>
      </p:grpSpPr>
      <p:sp>
        <p:nvSpPr>
          <p:cNvPr id="241" name="Google Shape;241;p43"/>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The Lighthouse - Comic strip</a:t>
            </a:r>
            <a:endParaRPr/>
          </a:p>
        </p:txBody>
      </p:sp>
      <p:sp>
        <p:nvSpPr>
          <p:cNvPr id="242" name="Google Shape;242;p43"/>
          <p:cNvSpPr txBox="1"/>
          <p:nvPr/>
        </p:nvSpPr>
        <p:spPr>
          <a:xfrm>
            <a:off x="214950" y="1138375"/>
            <a:ext cx="5278800" cy="9780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t>Teacher Notes - </a:t>
            </a:r>
            <a:endParaRPr b="1" sz="1600" u="sng"/>
          </a:p>
          <a:p>
            <a:pPr indent="0" lvl="0" marL="0" rtl="0" algn="l">
              <a:spcBef>
                <a:spcPts val="0"/>
              </a:spcBef>
              <a:spcAft>
                <a:spcPts val="0"/>
              </a:spcAft>
              <a:buNone/>
            </a:pPr>
            <a:r>
              <a:rPr lang="en-GB" sz="1600"/>
              <a:t>Create your own comic strip based on the Lighthouse. </a:t>
            </a:r>
            <a:endParaRPr sz="1600"/>
          </a:p>
          <a:p>
            <a:pPr indent="0" lvl="0" marL="0" rtl="0" algn="l">
              <a:spcBef>
                <a:spcPts val="0"/>
              </a:spcBef>
              <a:spcAft>
                <a:spcPts val="0"/>
              </a:spcAft>
              <a:buNone/>
            </a:pPr>
            <a:r>
              <a:rPr b="1" lang="en-GB" sz="1600" u="sng"/>
              <a:t> </a:t>
            </a:r>
            <a:endParaRPr sz="1600"/>
          </a:p>
          <a:p>
            <a:pPr indent="0" lvl="0" marL="0" rtl="0" algn="l">
              <a:spcBef>
                <a:spcPts val="0"/>
              </a:spcBef>
              <a:spcAft>
                <a:spcPts val="0"/>
              </a:spcAft>
              <a:buNone/>
            </a:pPr>
            <a:r>
              <a:t/>
            </a:r>
            <a:endParaRPr sz="1600"/>
          </a:p>
        </p:txBody>
      </p:sp>
      <p:sp>
        <p:nvSpPr>
          <p:cNvPr id="243" name="Google Shape;243;p43"/>
          <p:cNvSpPr/>
          <p:nvPr/>
        </p:nvSpPr>
        <p:spPr>
          <a:xfrm>
            <a:off x="224250" y="2237025"/>
            <a:ext cx="5395800" cy="28146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t>Here are some steps to help you create your comic strip:</a:t>
            </a:r>
            <a:endParaRPr/>
          </a:p>
          <a:p>
            <a:pPr indent="0" lvl="0" marL="0" rtl="0" algn="l">
              <a:lnSpc>
                <a:spcPct val="100000"/>
              </a:lnSpc>
              <a:spcBef>
                <a:spcPts val="0"/>
              </a:spcBef>
              <a:spcAft>
                <a:spcPts val="0"/>
              </a:spcAft>
              <a:buNone/>
            </a:pPr>
            <a:r>
              <a:t/>
            </a:r>
            <a:endParaRPr b="1"/>
          </a:p>
          <a:p>
            <a:pPr indent="0" lvl="0" marL="0" rtl="0" algn="l">
              <a:lnSpc>
                <a:spcPct val="100000"/>
              </a:lnSpc>
              <a:spcBef>
                <a:spcPts val="0"/>
              </a:spcBef>
              <a:spcAft>
                <a:spcPts val="0"/>
              </a:spcAft>
              <a:buNone/>
            </a:pPr>
            <a:r>
              <a:rPr b="1" lang="en-GB" sz="1300">
                <a:solidFill>
                  <a:schemeClr val="dk1"/>
                </a:solidFill>
              </a:rPr>
              <a:t>Step 1:  Write your ideas for your comic </a:t>
            </a:r>
            <a:r>
              <a:rPr lang="en-GB" sz="1300">
                <a:solidFill>
                  <a:schemeClr val="dk1"/>
                </a:solidFill>
              </a:rPr>
              <a:t>- A comic strip is no different from </a:t>
            </a:r>
            <a:r>
              <a:rPr lang="en-GB" sz="1300">
                <a:solidFill>
                  <a:srgbClr val="039BE5"/>
                </a:solidFill>
                <a:uFill>
                  <a:noFill/>
                </a:uFill>
                <a:hlinkClick r:id="rId3"/>
              </a:rPr>
              <a:t>writing a short story</a:t>
            </a:r>
            <a:r>
              <a:rPr lang="en-GB" sz="1300">
                <a:solidFill>
                  <a:schemeClr val="dk1"/>
                </a:solidFill>
              </a:rPr>
              <a:t>. It still needs a beginning, middle and ending. Break your story down into parts. Write down your ideas for the characters, settings, expressions and even speech.</a:t>
            </a:r>
            <a:endParaRPr sz="1300">
              <a:solidFill>
                <a:schemeClr val="dk1"/>
              </a:solidFill>
            </a:endParaRPr>
          </a:p>
          <a:p>
            <a:pPr indent="0" lvl="0" marL="0" rtl="0" algn="l">
              <a:lnSpc>
                <a:spcPct val="100000"/>
              </a:lnSpc>
              <a:spcBef>
                <a:spcPts val="0"/>
              </a:spcBef>
              <a:spcAft>
                <a:spcPts val="0"/>
              </a:spcAft>
              <a:buNone/>
            </a:pPr>
            <a:r>
              <a:t/>
            </a:r>
            <a:endParaRPr sz="1300">
              <a:solidFill>
                <a:schemeClr val="dk1"/>
              </a:solidFill>
            </a:endParaRPr>
          </a:p>
          <a:p>
            <a:pPr indent="0" lvl="0" marL="0" rtl="0" algn="l">
              <a:lnSpc>
                <a:spcPct val="100000"/>
              </a:lnSpc>
              <a:spcBef>
                <a:spcPts val="0"/>
              </a:spcBef>
              <a:spcAft>
                <a:spcPts val="0"/>
              </a:spcAft>
              <a:buNone/>
            </a:pPr>
            <a:r>
              <a:rPr b="1" lang="en-GB" sz="1300">
                <a:solidFill>
                  <a:schemeClr val="dk1"/>
                </a:solidFill>
              </a:rPr>
              <a:t>Step 2: Draw the frames </a:t>
            </a:r>
            <a:r>
              <a:rPr lang="en-GB" sz="1300">
                <a:solidFill>
                  <a:schemeClr val="dk1"/>
                </a:solidFill>
              </a:rPr>
              <a:t>- On a new piece of plain paper, draw your frames using a pencil and a ruler. Make sure each frame is equal size. You can even put small light marks on the paper to mark out where the speech bubbles will go. As a bonus tip, you might want to make your frames twice as big as you want them to be, so you don’t run out of space.</a:t>
            </a:r>
            <a:endParaRPr sz="1300">
              <a:solidFill>
                <a:schemeClr val="dk1"/>
              </a:solidFill>
              <a:highlight>
                <a:srgbClr val="FFFFFF"/>
              </a:highlight>
            </a:endParaRPr>
          </a:p>
        </p:txBody>
      </p:sp>
      <p:pic>
        <p:nvPicPr>
          <p:cNvPr id="244" name="Google Shape;244;p43"/>
          <p:cNvPicPr preferRelativeResize="0"/>
          <p:nvPr/>
        </p:nvPicPr>
        <p:blipFill>
          <a:blip r:embed="rId4">
            <a:alphaModFix/>
          </a:blip>
          <a:stretch>
            <a:fillRect/>
          </a:stretch>
        </p:blipFill>
        <p:spPr>
          <a:xfrm>
            <a:off x="5772450" y="1170125"/>
            <a:ext cx="3219150" cy="1802724"/>
          </a:xfrm>
          <a:prstGeom prst="rect">
            <a:avLst/>
          </a:prstGeom>
          <a:noFill/>
          <a:ln>
            <a:noFill/>
          </a:ln>
        </p:spPr>
      </p:pic>
      <p:pic>
        <p:nvPicPr>
          <p:cNvPr id="245" name="Google Shape;245;p43"/>
          <p:cNvPicPr preferRelativeResize="0"/>
          <p:nvPr/>
        </p:nvPicPr>
        <p:blipFill>
          <a:blip r:embed="rId5">
            <a:alphaModFix/>
          </a:blip>
          <a:stretch>
            <a:fillRect/>
          </a:stretch>
        </p:blipFill>
        <p:spPr>
          <a:xfrm>
            <a:off x="5772450" y="3125249"/>
            <a:ext cx="2985362" cy="1865851"/>
          </a:xfrm>
          <a:prstGeom prst="rect">
            <a:avLst/>
          </a:prstGeom>
          <a:noFill/>
          <a:ln>
            <a:noFill/>
          </a:ln>
        </p:spPr>
      </p:pic>
      <p:pic>
        <p:nvPicPr>
          <p:cNvPr id="246" name="Google Shape;246;p43"/>
          <p:cNvPicPr preferRelativeResize="0"/>
          <p:nvPr/>
        </p:nvPicPr>
        <p:blipFill>
          <a:blip r:embed="rId6">
            <a:alphaModFix/>
          </a:blip>
          <a:stretch>
            <a:fillRect/>
          </a:stretch>
        </p:blipFill>
        <p:spPr>
          <a:xfrm>
            <a:off x="5058975" y="2040625"/>
            <a:ext cx="1278700" cy="648450"/>
          </a:xfrm>
          <a:prstGeom prst="rect">
            <a:avLst/>
          </a:prstGeom>
          <a:noFill/>
          <a:ln>
            <a:noFill/>
          </a:ln>
        </p:spPr>
      </p:pic>
      <p:pic>
        <p:nvPicPr>
          <p:cNvPr id="247" name="Google Shape;247;p43"/>
          <p:cNvPicPr preferRelativeResize="0"/>
          <p:nvPr/>
        </p:nvPicPr>
        <p:blipFill>
          <a:blip r:embed="rId7">
            <a:alphaModFix/>
          </a:blip>
          <a:stretch>
            <a:fillRect/>
          </a:stretch>
        </p:blipFill>
        <p:spPr>
          <a:xfrm>
            <a:off x="5343896" y="4418399"/>
            <a:ext cx="1109479" cy="5727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51" name="Shape 251"/>
        <p:cNvGrpSpPr/>
        <p:nvPr/>
      </p:nvGrpSpPr>
      <p:grpSpPr>
        <a:xfrm>
          <a:off x="0" y="0"/>
          <a:ext cx="0" cy="0"/>
          <a:chOff x="0" y="0"/>
          <a:chExt cx="0" cy="0"/>
        </a:xfrm>
      </p:grpSpPr>
      <p:sp>
        <p:nvSpPr>
          <p:cNvPr id="252" name="Google Shape;252;p44"/>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The Lighthouse - Comic strip</a:t>
            </a:r>
            <a:endParaRPr/>
          </a:p>
        </p:txBody>
      </p:sp>
      <p:sp>
        <p:nvSpPr>
          <p:cNvPr id="253" name="Google Shape;253;p44"/>
          <p:cNvSpPr txBox="1"/>
          <p:nvPr/>
        </p:nvSpPr>
        <p:spPr>
          <a:xfrm>
            <a:off x="214950" y="1138375"/>
            <a:ext cx="5278800" cy="9780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t>Teacher Notes - </a:t>
            </a:r>
            <a:endParaRPr b="1" sz="1600" u="sng"/>
          </a:p>
          <a:p>
            <a:pPr indent="0" lvl="0" marL="0" rtl="0" algn="l">
              <a:spcBef>
                <a:spcPts val="0"/>
              </a:spcBef>
              <a:spcAft>
                <a:spcPts val="0"/>
              </a:spcAft>
              <a:buNone/>
            </a:pPr>
            <a:r>
              <a:rPr lang="en-GB" sz="1600"/>
              <a:t>Create your own comic strip based on the Lighthouse. </a:t>
            </a:r>
            <a:endParaRPr sz="1600"/>
          </a:p>
          <a:p>
            <a:pPr indent="0" lvl="0" marL="0" rtl="0" algn="l">
              <a:spcBef>
                <a:spcPts val="0"/>
              </a:spcBef>
              <a:spcAft>
                <a:spcPts val="0"/>
              </a:spcAft>
              <a:buNone/>
            </a:pPr>
            <a:r>
              <a:rPr b="1" lang="en-GB" sz="1600" u="sng"/>
              <a:t> </a:t>
            </a:r>
            <a:endParaRPr sz="1600"/>
          </a:p>
          <a:p>
            <a:pPr indent="0" lvl="0" marL="0" rtl="0" algn="l">
              <a:spcBef>
                <a:spcPts val="0"/>
              </a:spcBef>
              <a:spcAft>
                <a:spcPts val="0"/>
              </a:spcAft>
              <a:buNone/>
            </a:pPr>
            <a:r>
              <a:t/>
            </a:r>
            <a:endParaRPr sz="1600"/>
          </a:p>
        </p:txBody>
      </p:sp>
      <p:sp>
        <p:nvSpPr>
          <p:cNvPr id="254" name="Google Shape;254;p44"/>
          <p:cNvSpPr/>
          <p:nvPr/>
        </p:nvSpPr>
        <p:spPr>
          <a:xfrm>
            <a:off x="224250" y="2237025"/>
            <a:ext cx="5942400" cy="28146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rPr b="1" lang="en-GB" sz="1300">
                <a:solidFill>
                  <a:schemeClr val="dk1"/>
                </a:solidFill>
              </a:rPr>
              <a:t>Step 3: Use basic shapes to draw</a:t>
            </a:r>
            <a:r>
              <a:rPr lang="en-GB" sz="1300">
                <a:solidFill>
                  <a:schemeClr val="dk1"/>
                </a:solidFill>
              </a:rPr>
              <a:t> - One of the hardest parts of creating a comic strip is drawing out your characters. We recommend you use basic shapes to draw out your characters. Also, sketch in the speech bubbles and any starbursts for sound effects. Oh and don’t forget, please use a pencil at this stage, so you can erase any mistakes.</a:t>
            </a:r>
            <a:endParaRPr sz="1300">
              <a:solidFill>
                <a:schemeClr val="dk1"/>
              </a:solidFill>
            </a:endParaRPr>
          </a:p>
          <a:p>
            <a:pPr indent="0" lvl="0" marL="0" rtl="0" algn="l">
              <a:lnSpc>
                <a:spcPct val="100000"/>
              </a:lnSpc>
              <a:spcBef>
                <a:spcPts val="0"/>
              </a:spcBef>
              <a:spcAft>
                <a:spcPts val="0"/>
              </a:spcAft>
              <a:buNone/>
            </a:pPr>
            <a:r>
              <a:t/>
            </a:r>
            <a:endParaRPr sz="1300">
              <a:solidFill>
                <a:schemeClr val="dk1"/>
              </a:solidFill>
            </a:endParaRPr>
          </a:p>
          <a:p>
            <a:pPr indent="0" lvl="0" marL="0" rtl="0" algn="l">
              <a:lnSpc>
                <a:spcPct val="100000"/>
              </a:lnSpc>
              <a:spcBef>
                <a:spcPts val="0"/>
              </a:spcBef>
              <a:spcAft>
                <a:spcPts val="0"/>
              </a:spcAft>
              <a:buNone/>
            </a:pPr>
            <a:r>
              <a:rPr b="1" lang="en-GB" sz="1300">
                <a:solidFill>
                  <a:schemeClr val="dk1"/>
                </a:solidFill>
              </a:rPr>
              <a:t>Step 4: Add in the speech and lettering</a:t>
            </a:r>
            <a:r>
              <a:rPr lang="en-GB" sz="1300">
                <a:solidFill>
                  <a:schemeClr val="dk1"/>
                </a:solidFill>
              </a:rPr>
              <a:t> - Now add in the lettering for your speech into your speech bubbles and don’t forget to double-check your spelling. Remember the size of your lettering could show whether a character is shouting or whispering. For example, lettering in full capitals shows that your character is shouting.</a:t>
            </a:r>
            <a:endParaRPr sz="1300">
              <a:solidFill>
                <a:schemeClr val="dk1"/>
              </a:solidFill>
              <a:highlight>
                <a:srgbClr val="FFFFFF"/>
              </a:highlight>
            </a:endParaRPr>
          </a:p>
          <a:p>
            <a:pPr indent="0" lvl="0" marL="0" rtl="0" algn="l">
              <a:lnSpc>
                <a:spcPct val="100000"/>
              </a:lnSpc>
              <a:spcBef>
                <a:spcPts val="0"/>
              </a:spcBef>
              <a:spcAft>
                <a:spcPts val="0"/>
              </a:spcAft>
              <a:buNone/>
            </a:pPr>
            <a:r>
              <a:t/>
            </a:r>
            <a:endParaRPr/>
          </a:p>
        </p:txBody>
      </p:sp>
      <p:pic>
        <p:nvPicPr>
          <p:cNvPr id="255" name="Google Shape;255;p44"/>
          <p:cNvPicPr preferRelativeResize="0"/>
          <p:nvPr/>
        </p:nvPicPr>
        <p:blipFill>
          <a:blip r:embed="rId3">
            <a:alphaModFix/>
          </a:blip>
          <a:stretch>
            <a:fillRect/>
          </a:stretch>
        </p:blipFill>
        <p:spPr>
          <a:xfrm>
            <a:off x="6092925" y="1281500"/>
            <a:ext cx="2739374" cy="1410450"/>
          </a:xfrm>
          <a:prstGeom prst="rect">
            <a:avLst/>
          </a:prstGeom>
          <a:noFill/>
          <a:ln>
            <a:noFill/>
          </a:ln>
        </p:spPr>
      </p:pic>
      <p:pic>
        <p:nvPicPr>
          <p:cNvPr id="256" name="Google Shape;256;p44"/>
          <p:cNvPicPr preferRelativeResize="0"/>
          <p:nvPr/>
        </p:nvPicPr>
        <p:blipFill>
          <a:blip r:embed="rId4">
            <a:alphaModFix/>
          </a:blip>
          <a:stretch>
            <a:fillRect/>
          </a:stretch>
        </p:blipFill>
        <p:spPr>
          <a:xfrm>
            <a:off x="6092926" y="3539000"/>
            <a:ext cx="2959348" cy="1410450"/>
          </a:xfrm>
          <a:prstGeom prst="rect">
            <a:avLst/>
          </a:prstGeom>
          <a:noFill/>
          <a:ln>
            <a:noFill/>
          </a:ln>
        </p:spPr>
      </p:pic>
      <p:sp>
        <p:nvSpPr>
          <p:cNvPr id="257" name="Google Shape;257;p44"/>
          <p:cNvSpPr/>
          <p:nvPr/>
        </p:nvSpPr>
        <p:spPr>
          <a:xfrm rot="-2109166">
            <a:off x="5501959" y="1937175"/>
            <a:ext cx="840978" cy="295219"/>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44"/>
          <p:cNvSpPr/>
          <p:nvPr/>
        </p:nvSpPr>
        <p:spPr>
          <a:xfrm rot="780596">
            <a:off x="5808569" y="4001241"/>
            <a:ext cx="840885" cy="295308"/>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62" name="Shape 262"/>
        <p:cNvGrpSpPr/>
        <p:nvPr/>
      </p:nvGrpSpPr>
      <p:grpSpPr>
        <a:xfrm>
          <a:off x="0" y="0"/>
          <a:ext cx="0" cy="0"/>
          <a:chOff x="0" y="0"/>
          <a:chExt cx="0" cy="0"/>
        </a:xfrm>
      </p:grpSpPr>
      <p:pic>
        <p:nvPicPr>
          <p:cNvPr id="263" name="Google Shape;263;p45"/>
          <p:cNvPicPr preferRelativeResize="0"/>
          <p:nvPr/>
        </p:nvPicPr>
        <p:blipFill>
          <a:blip r:embed="rId3">
            <a:alphaModFix/>
          </a:blip>
          <a:stretch>
            <a:fillRect/>
          </a:stretch>
        </p:blipFill>
        <p:spPr>
          <a:xfrm>
            <a:off x="6253299" y="1219929"/>
            <a:ext cx="2655901" cy="1351821"/>
          </a:xfrm>
          <a:prstGeom prst="rect">
            <a:avLst/>
          </a:prstGeom>
          <a:noFill/>
          <a:ln>
            <a:noFill/>
          </a:ln>
        </p:spPr>
      </p:pic>
      <p:sp>
        <p:nvSpPr>
          <p:cNvPr id="264" name="Google Shape;264;p45"/>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The Lighthouse - Comic strip</a:t>
            </a:r>
            <a:endParaRPr/>
          </a:p>
        </p:txBody>
      </p:sp>
      <p:sp>
        <p:nvSpPr>
          <p:cNvPr id="265" name="Google Shape;265;p45"/>
          <p:cNvSpPr txBox="1"/>
          <p:nvPr/>
        </p:nvSpPr>
        <p:spPr>
          <a:xfrm>
            <a:off x="214950" y="1138375"/>
            <a:ext cx="5278800" cy="9780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t>Teacher Notes - </a:t>
            </a:r>
            <a:endParaRPr b="1" sz="1600" u="sng"/>
          </a:p>
          <a:p>
            <a:pPr indent="0" lvl="0" marL="0" rtl="0" algn="l">
              <a:spcBef>
                <a:spcPts val="0"/>
              </a:spcBef>
              <a:spcAft>
                <a:spcPts val="0"/>
              </a:spcAft>
              <a:buNone/>
            </a:pPr>
            <a:r>
              <a:rPr lang="en-GB" sz="1600"/>
              <a:t>Create your own comic strip based on the Lighthouse. </a:t>
            </a:r>
            <a:endParaRPr sz="1600"/>
          </a:p>
          <a:p>
            <a:pPr indent="0" lvl="0" marL="0" rtl="0" algn="l">
              <a:spcBef>
                <a:spcPts val="0"/>
              </a:spcBef>
              <a:spcAft>
                <a:spcPts val="0"/>
              </a:spcAft>
              <a:buNone/>
            </a:pPr>
            <a:r>
              <a:rPr b="1" lang="en-GB" sz="1600" u="sng"/>
              <a:t> </a:t>
            </a:r>
            <a:endParaRPr sz="1600"/>
          </a:p>
          <a:p>
            <a:pPr indent="0" lvl="0" marL="0" rtl="0" algn="l">
              <a:spcBef>
                <a:spcPts val="0"/>
              </a:spcBef>
              <a:spcAft>
                <a:spcPts val="0"/>
              </a:spcAft>
              <a:buNone/>
            </a:pPr>
            <a:r>
              <a:t/>
            </a:r>
            <a:endParaRPr sz="1600"/>
          </a:p>
        </p:txBody>
      </p:sp>
      <p:sp>
        <p:nvSpPr>
          <p:cNvPr id="266" name="Google Shape;266;p45"/>
          <p:cNvSpPr/>
          <p:nvPr/>
        </p:nvSpPr>
        <p:spPr>
          <a:xfrm>
            <a:off x="224250" y="2237025"/>
            <a:ext cx="5942400" cy="28146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rPr b="1" lang="en-GB" sz="1300">
                <a:solidFill>
                  <a:schemeClr val="dk1"/>
                </a:solidFill>
              </a:rPr>
              <a:t>Step 5: Add detail to your cartoon</a:t>
            </a:r>
            <a:r>
              <a:rPr lang="en-GB" sz="1300">
                <a:solidFill>
                  <a:schemeClr val="dk1"/>
                </a:solidFill>
              </a:rPr>
              <a:t> - Now go back to your characters and add any extra details, such as facial expression, movement lines, shadowing on the floor. And also draw in the background for each frame.</a:t>
            </a:r>
            <a:endParaRPr sz="1300">
              <a:solidFill>
                <a:schemeClr val="dk1"/>
              </a:solidFill>
            </a:endParaRPr>
          </a:p>
          <a:p>
            <a:pPr indent="0" lvl="0" marL="0" rtl="0" algn="l">
              <a:lnSpc>
                <a:spcPct val="100000"/>
              </a:lnSpc>
              <a:spcBef>
                <a:spcPts val="0"/>
              </a:spcBef>
              <a:spcAft>
                <a:spcPts val="0"/>
              </a:spcAft>
              <a:buNone/>
            </a:pPr>
            <a:r>
              <a:t/>
            </a:r>
            <a:endParaRPr sz="1300">
              <a:solidFill>
                <a:schemeClr val="dk1"/>
              </a:solidFill>
            </a:endParaRPr>
          </a:p>
          <a:p>
            <a:pPr indent="0" lvl="0" marL="0" rtl="0" algn="l">
              <a:lnSpc>
                <a:spcPct val="100000"/>
              </a:lnSpc>
              <a:spcBef>
                <a:spcPts val="0"/>
              </a:spcBef>
              <a:spcAft>
                <a:spcPts val="0"/>
              </a:spcAft>
              <a:buNone/>
            </a:pPr>
            <a:r>
              <a:rPr b="1" lang="en-GB" sz="1300">
                <a:solidFill>
                  <a:schemeClr val="dk1"/>
                </a:solidFill>
              </a:rPr>
              <a:t>Step 6:  Go over your comic in pen</a:t>
            </a:r>
            <a:r>
              <a:rPr lang="en-GB" sz="1300">
                <a:solidFill>
                  <a:schemeClr val="dk1"/>
                </a:solidFill>
              </a:rPr>
              <a:t> - Now, you can finally use a felt-tip pen to go over your pencil drawings and rub out any pencil lines. Your comic strip is now complete – well done! You can leave it as it is or even add some colour.</a:t>
            </a:r>
            <a:endParaRPr sz="1300">
              <a:solidFill>
                <a:schemeClr val="dk1"/>
              </a:solidFill>
            </a:endParaRPr>
          </a:p>
          <a:p>
            <a:pPr indent="0" lvl="0" marL="0" rtl="0" algn="l">
              <a:lnSpc>
                <a:spcPct val="100000"/>
              </a:lnSpc>
              <a:spcBef>
                <a:spcPts val="0"/>
              </a:spcBef>
              <a:spcAft>
                <a:spcPts val="0"/>
              </a:spcAft>
              <a:buNone/>
            </a:pPr>
            <a:r>
              <a:t/>
            </a:r>
            <a:endParaRPr sz="1300">
              <a:solidFill>
                <a:schemeClr val="dk1"/>
              </a:solidFill>
            </a:endParaRPr>
          </a:p>
          <a:p>
            <a:pPr indent="0" lvl="0" marL="0" rtl="0" algn="l">
              <a:lnSpc>
                <a:spcPct val="100000"/>
              </a:lnSpc>
              <a:spcBef>
                <a:spcPts val="0"/>
              </a:spcBef>
              <a:spcAft>
                <a:spcPts val="0"/>
              </a:spcAft>
              <a:buNone/>
            </a:pPr>
            <a:r>
              <a:t/>
            </a:r>
            <a:endParaRPr b="1" sz="1300">
              <a:solidFill>
                <a:schemeClr val="dk1"/>
              </a:solidFill>
            </a:endParaRPr>
          </a:p>
          <a:p>
            <a:pPr indent="0" lvl="0" marL="0" rtl="0" algn="l">
              <a:lnSpc>
                <a:spcPct val="100000"/>
              </a:lnSpc>
              <a:spcBef>
                <a:spcPts val="0"/>
              </a:spcBef>
              <a:spcAft>
                <a:spcPts val="0"/>
              </a:spcAft>
              <a:buNone/>
            </a:pPr>
            <a:r>
              <a:t/>
            </a:r>
            <a:endParaRPr/>
          </a:p>
        </p:txBody>
      </p:sp>
      <p:sp>
        <p:nvSpPr>
          <p:cNvPr id="267" name="Google Shape;267;p45"/>
          <p:cNvSpPr/>
          <p:nvPr/>
        </p:nvSpPr>
        <p:spPr>
          <a:xfrm rot="-2109238">
            <a:off x="5501668" y="1903454"/>
            <a:ext cx="947765" cy="328177"/>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68" name="Google Shape;268;p45"/>
          <p:cNvPicPr preferRelativeResize="0"/>
          <p:nvPr/>
        </p:nvPicPr>
        <p:blipFill>
          <a:blip r:embed="rId4">
            <a:alphaModFix/>
          </a:blip>
          <a:stretch>
            <a:fillRect/>
          </a:stretch>
        </p:blipFill>
        <p:spPr>
          <a:xfrm>
            <a:off x="6609738" y="3714725"/>
            <a:ext cx="2380312" cy="1141225"/>
          </a:xfrm>
          <a:prstGeom prst="rect">
            <a:avLst/>
          </a:prstGeom>
          <a:noFill/>
          <a:ln>
            <a:noFill/>
          </a:ln>
        </p:spPr>
      </p:pic>
      <p:sp>
        <p:nvSpPr>
          <p:cNvPr id="269" name="Google Shape;269;p45"/>
          <p:cNvSpPr/>
          <p:nvPr/>
        </p:nvSpPr>
        <p:spPr>
          <a:xfrm rot="780596">
            <a:off x="5808569" y="4001241"/>
            <a:ext cx="840885" cy="295308"/>
          </a:xfrm>
          <a:prstGeom prst="rightArrow">
            <a:avLst>
              <a:gd fmla="val 50000" name="adj1"/>
              <a:gd fmla="val 50000" name="adj2"/>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3" name="Shape 273"/>
        <p:cNvGrpSpPr/>
        <p:nvPr/>
      </p:nvGrpSpPr>
      <p:grpSpPr>
        <a:xfrm>
          <a:off x="0" y="0"/>
          <a:ext cx="0" cy="0"/>
          <a:chOff x="0" y="0"/>
          <a:chExt cx="0" cy="0"/>
        </a:xfrm>
      </p:grpSpPr>
      <p:sp>
        <p:nvSpPr>
          <p:cNvPr id="274" name="Google Shape;274;p4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275" name="Google Shape;275;p46"/>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276" name="Google Shape;276;p46"/>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277" name="Google Shape;277;p46"/>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81" name="Shape 281"/>
        <p:cNvGrpSpPr/>
        <p:nvPr/>
      </p:nvGrpSpPr>
      <p:grpSpPr>
        <a:xfrm>
          <a:off x="0" y="0"/>
          <a:ext cx="0" cy="0"/>
          <a:chOff x="0" y="0"/>
          <a:chExt cx="0" cy="0"/>
        </a:xfrm>
      </p:grpSpPr>
      <p:sp>
        <p:nvSpPr>
          <p:cNvPr id="282" name="Google Shape;282;p47"/>
          <p:cNvSpPr/>
          <p:nvPr/>
        </p:nvSpPr>
        <p:spPr>
          <a:xfrm>
            <a:off x="450450" y="1012050"/>
            <a:ext cx="8243100" cy="3864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4800">
                <a:latin typeface="Comfortaa"/>
                <a:ea typeface="Comfortaa"/>
                <a:cs typeface="Comfortaa"/>
                <a:sym typeface="Comfortaa"/>
              </a:rPr>
              <a:t>Computing</a:t>
            </a:r>
            <a:endParaRPr b="1" sz="4800">
              <a:latin typeface="Comfortaa"/>
              <a:ea typeface="Comfortaa"/>
              <a:cs typeface="Comfortaa"/>
              <a:sym typeface="Comfortaa"/>
            </a:endParaRPr>
          </a:p>
          <a:p>
            <a:pPr indent="0" lvl="0" marL="0" rtl="0" algn="ctr">
              <a:spcBef>
                <a:spcPts val="0"/>
              </a:spcBef>
              <a:spcAft>
                <a:spcPts val="0"/>
              </a:spcAft>
              <a:buNone/>
            </a:pPr>
            <a:r>
              <a:t/>
            </a:r>
            <a:endParaRPr b="1" sz="4800">
              <a:latin typeface="Comfortaa"/>
              <a:ea typeface="Comfortaa"/>
              <a:cs typeface="Comfortaa"/>
              <a:sym typeface="Comfortaa"/>
            </a:endParaRPr>
          </a:p>
          <a:p>
            <a:pPr indent="0" lvl="0" marL="0" rtl="0" algn="ctr">
              <a:spcBef>
                <a:spcPts val="0"/>
              </a:spcBef>
              <a:spcAft>
                <a:spcPts val="0"/>
              </a:spcAft>
              <a:buNone/>
            </a:pPr>
            <a:r>
              <a:rPr b="1" lang="en-GB" sz="2400">
                <a:latin typeface="Comfortaa"/>
                <a:ea typeface="Comfortaa"/>
                <a:cs typeface="Comfortaa"/>
                <a:sym typeface="Comfortaa"/>
              </a:rPr>
              <a:t>Word Processing</a:t>
            </a:r>
            <a:endParaRPr b="1" sz="2400">
              <a:latin typeface="Comfortaa"/>
              <a:ea typeface="Comfortaa"/>
              <a:cs typeface="Comfortaa"/>
              <a:sym typeface="Comfortaa"/>
            </a:endParaRPr>
          </a:p>
          <a:p>
            <a:pPr indent="0" lvl="0" marL="0" rtl="0" algn="ctr">
              <a:spcBef>
                <a:spcPts val="0"/>
              </a:spcBef>
              <a:spcAft>
                <a:spcPts val="0"/>
              </a:spcAft>
              <a:buNone/>
            </a:pPr>
            <a:r>
              <a:t/>
            </a:r>
            <a:endParaRPr b="1" sz="4800">
              <a:latin typeface="Comfortaa"/>
              <a:ea typeface="Comfortaa"/>
              <a:cs typeface="Comfortaa"/>
              <a:sym typeface="Comfortaa"/>
            </a:endParaRPr>
          </a:p>
          <a:p>
            <a:pPr indent="0" lvl="0" marL="0" rtl="0" algn="ctr">
              <a:spcBef>
                <a:spcPts val="0"/>
              </a:spcBef>
              <a:spcAft>
                <a:spcPts val="0"/>
              </a:spcAft>
              <a:buNone/>
            </a:pPr>
            <a:r>
              <a:t/>
            </a:r>
            <a:endParaRPr b="1" sz="4800">
              <a:latin typeface="Comfortaa"/>
              <a:ea typeface="Comfortaa"/>
              <a:cs typeface="Comfortaa"/>
              <a:sym typeface="Comfortaa"/>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86" name="Shape 286"/>
        <p:cNvGrpSpPr/>
        <p:nvPr/>
      </p:nvGrpSpPr>
      <p:grpSpPr>
        <a:xfrm>
          <a:off x="0" y="0"/>
          <a:ext cx="0" cy="0"/>
          <a:chOff x="0" y="0"/>
          <a:chExt cx="0" cy="0"/>
        </a:xfrm>
      </p:grpSpPr>
      <p:sp>
        <p:nvSpPr>
          <p:cNvPr id="287" name="Google Shape;287;p48"/>
          <p:cNvSpPr/>
          <p:nvPr/>
        </p:nvSpPr>
        <p:spPr>
          <a:xfrm>
            <a:off x="450450" y="1012050"/>
            <a:ext cx="8243100" cy="3864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4800">
              <a:latin typeface="Comfortaa"/>
              <a:ea typeface="Comfortaa"/>
              <a:cs typeface="Comfortaa"/>
              <a:sym typeface="Comfortaa"/>
            </a:endParaRPr>
          </a:p>
          <a:p>
            <a:pPr indent="0" lvl="0" marL="0" rtl="0" algn="ctr">
              <a:spcBef>
                <a:spcPts val="0"/>
              </a:spcBef>
              <a:spcAft>
                <a:spcPts val="0"/>
              </a:spcAft>
              <a:buNone/>
            </a:pPr>
            <a:r>
              <a:t/>
            </a:r>
            <a:endParaRPr b="1" sz="4800">
              <a:latin typeface="Comfortaa"/>
              <a:ea typeface="Comfortaa"/>
              <a:cs typeface="Comfortaa"/>
              <a:sym typeface="Comfortaa"/>
            </a:endParaRPr>
          </a:p>
          <a:p>
            <a:pPr indent="0" lvl="0" marL="0" rtl="0" algn="ctr">
              <a:spcBef>
                <a:spcPts val="0"/>
              </a:spcBef>
              <a:spcAft>
                <a:spcPts val="0"/>
              </a:spcAft>
              <a:buNone/>
            </a:pPr>
            <a:r>
              <a:rPr b="1" lang="en-GB" sz="2400">
                <a:latin typeface="Comfortaa"/>
                <a:ea typeface="Comfortaa"/>
                <a:cs typeface="Comfortaa"/>
                <a:sym typeface="Comfortaa"/>
              </a:rPr>
              <a:t>*If you do not have access to a computer or tablet with a word processor (Microsoft Word, Pages, Google Docs), please use the website “Hour of Code” to further practise your coding skills. The coding game that you choose is up to you. </a:t>
            </a:r>
            <a:endParaRPr b="1" sz="2400">
              <a:latin typeface="Comfortaa"/>
              <a:ea typeface="Comfortaa"/>
              <a:cs typeface="Comfortaa"/>
              <a:sym typeface="Comfortaa"/>
            </a:endParaRPr>
          </a:p>
          <a:p>
            <a:pPr indent="0" lvl="0" marL="0" rtl="0" algn="ctr">
              <a:spcBef>
                <a:spcPts val="0"/>
              </a:spcBef>
              <a:spcAft>
                <a:spcPts val="0"/>
              </a:spcAft>
              <a:buNone/>
            </a:pPr>
            <a:r>
              <a:t/>
            </a:r>
            <a:endParaRPr b="1" sz="4800">
              <a:latin typeface="Comfortaa"/>
              <a:ea typeface="Comfortaa"/>
              <a:cs typeface="Comfortaa"/>
              <a:sym typeface="Comfortaa"/>
            </a:endParaRPr>
          </a:p>
          <a:p>
            <a:pPr indent="0" lvl="0" marL="0" rtl="0" algn="ctr">
              <a:spcBef>
                <a:spcPts val="0"/>
              </a:spcBef>
              <a:spcAft>
                <a:spcPts val="0"/>
              </a:spcAft>
              <a:buNone/>
            </a:pPr>
            <a:r>
              <a:t/>
            </a:r>
            <a:endParaRPr b="1" sz="4800">
              <a:latin typeface="Comfortaa"/>
              <a:ea typeface="Comfortaa"/>
              <a:cs typeface="Comfortaa"/>
              <a:sym typeface="Comfortaa"/>
            </a:endParaRPr>
          </a:p>
        </p:txBody>
      </p:sp>
      <p:sp>
        <p:nvSpPr>
          <p:cNvPr id="288" name="Google Shape;288;p48"/>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3600">
                <a:solidFill>
                  <a:schemeClr val="dk1"/>
                </a:solidFill>
                <a:latin typeface="Comfortaa"/>
                <a:ea typeface="Comfortaa"/>
                <a:cs typeface="Comfortaa"/>
                <a:sym typeface="Comfortaa"/>
              </a:rPr>
              <a:t>Word Processing</a:t>
            </a:r>
            <a:endParaRPr b="1" sz="3600">
              <a:latin typeface="Comfortaa"/>
              <a:ea typeface="Comfortaa"/>
              <a:cs typeface="Comfortaa"/>
              <a:sym typeface="Comfortaa"/>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92" name="Shape 292"/>
        <p:cNvGrpSpPr/>
        <p:nvPr/>
      </p:nvGrpSpPr>
      <p:grpSpPr>
        <a:xfrm>
          <a:off x="0" y="0"/>
          <a:ext cx="0" cy="0"/>
          <a:chOff x="0" y="0"/>
          <a:chExt cx="0" cy="0"/>
        </a:xfrm>
      </p:grpSpPr>
      <p:sp>
        <p:nvSpPr>
          <p:cNvPr id="293" name="Google Shape;293;p49"/>
          <p:cNvSpPr/>
          <p:nvPr/>
        </p:nvSpPr>
        <p:spPr>
          <a:xfrm>
            <a:off x="2716650" y="135700"/>
            <a:ext cx="3710700" cy="495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800">
                <a:solidFill>
                  <a:schemeClr val="dk1"/>
                </a:solidFill>
                <a:latin typeface="Comfortaa"/>
                <a:ea typeface="Comfortaa"/>
                <a:cs typeface="Comfortaa"/>
                <a:sym typeface="Comfortaa"/>
              </a:rPr>
              <a:t>Word Processing Tools</a:t>
            </a:r>
            <a:endParaRPr b="1" sz="1800">
              <a:latin typeface="Comfortaa"/>
              <a:ea typeface="Comfortaa"/>
              <a:cs typeface="Comfortaa"/>
              <a:sym typeface="Comfortaa"/>
            </a:endParaRPr>
          </a:p>
        </p:txBody>
      </p:sp>
      <p:pic>
        <p:nvPicPr>
          <p:cNvPr id="294" name="Google Shape;294;p49"/>
          <p:cNvPicPr preferRelativeResize="0"/>
          <p:nvPr/>
        </p:nvPicPr>
        <p:blipFill>
          <a:blip r:embed="rId3">
            <a:alphaModFix/>
          </a:blip>
          <a:stretch>
            <a:fillRect/>
          </a:stretch>
        </p:blipFill>
        <p:spPr>
          <a:xfrm>
            <a:off x="152400" y="783100"/>
            <a:ext cx="4112029" cy="4208001"/>
          </a:xfrm>
          <a:prstGeom prst="rect">
            <a:avLst/>
          </a:prstGeom>
          <a:noFill/>
          <a:ln>
            <a:noFill/>
          </a:ln>
        </p:spPr>
      </p:pic>
      <p:pic>
        <p:nvPicPr>
          <p:cNvPr descr="This video tutorial will show you how to use Microsoft Word for beginners level 1. For level 2 click here: https://youtu.be/_lS1nHBJ2Yc Microsoft Word is a powerful word processing tool that is part of Microsoft Office. This is a detailed beginners tutorial, the below timestamps will help you navigate through the lessons that are covered.  Looking for more? Let me know in the comments below what types of things you would like to learn in Microsoft Word 2016.&#10;&#10;Microsoft Word Tutorial - Level 2: https://youtu.be/_lS1nHBJ2Yc&#10;Stay up to date, subscribe to Teacher's Tech: http://bit.ly/Subscribe_TeachersTech&#10;&#10;0:50 Starting up&#10;1:14 Recent documents and pinning documents&#10;2:00 Templates&#10;2:53 Layout - Tabs, ribbons and groups in Microsoft Word&#10;5:33 Change Views&#10;6:34 Using Tell Me&#10;7:25 Insert, select  and edit text&#10;9:24 Using styles in Microsoft Word&#10;10:31 Line spacing&#10;11:25 Number and bullet list&#10;12:28 Increase indent in lists&#10;13:30 Spelling, grammar and thesaurus&#10;14:58 Hyperlinking text&#10;15:58 Add a Drop Cap in Microsoft Word&#10;16:13 WordArt&#10;17:39 Insert and format pictures&#10;20:43 Insert shapes&#10;21:23 Image order&#10;22:20 Group images&#10;23:15 Customizing margins and page layout&#10;25:04 Page breaks, adding blank pages&#10;25:49 Insert Header or Footer&#10;26:40 Insert page numbers in Word&#10;27:33 Printing&#10;27:58 Save as PDF in Microsoft Word&#10;&#10;I use Camtasia to create my video tutorials: https://techsmith.pxf.io/KYOeN&#10;My online teaching tech kit: https://kit.com/teacherstech/online-teaching-video-kit&#10;&#10;DISCLAIMER: This video and description contain affiliate links, which means that if you click on one of the product links and end up purchasing it, I’ll receive a small commission. This helps support the channel and allows us to continue to make videos like this. Thank you for your support!" id="295" name="Google Shape;295;p49" title="Microsoft Word Tutorial - Beginners Level 1">
            <a:hlinkClick r:id="rId4"/>
          </p:cNvPr>
          <p:cNvPicPr preferRelativeResize="0"/>
          <p:nvPr/>
        </p:nvPicPr>
        <p:blipFill>
          <a:blip r:embed="rId5">
            <a:alphaModFix/>
          </a:blip>
          <a:stretch>
            <a:fillRect/>
          </a:stretch>
        </p:blipFill>
        <p:spPr>
          <a:xfrm>
            <a:off x="4416829" y="783100"/>
            <a:ext cx="4572000" cy="34290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99" name="Shape 299"/>
        <p:cNvGrpSpPr/>
        <p:nvPr/>
      </p:nvGrpSpPr>
      <p:grpSpPr>
        <a:xfrm>
          <a:off x="0" y="0"/>
          <a:ext cx="0" cy="0"/>
          <a:chOff x="0" y="0"/>
          <a:chExt cx="0" cy="0"/>
        </a:xfrm>
      </p:grpSpPr>
      <p:sp>
        <p:nvSpPr>
          <p:cNvPr id="300" name="Google Shape;300;p50"/>
          <p:cNvSpPr/>
          <p:nvPr/>
        </p:nvSpPr>
        <p:spPr>
          <a:xfrm>
            <a:off x="230800" y="1062000"/>
            <a:ext cx="3462900" cy="3864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2400">
                <a:latin typeface="Comfortaa"/>
                <a:ea typeface="Comfortaa"/>
                <a:cs typeface="Comfortaa"/>
                <a:sym typeface="Comfortaa"/>
              </a:rPr>
              <a:t>Save time by using these easy keyboard shortcuts. </a:t>
            </a:r>
            <a:endParaRPr sz="2400">
              <a:latin typeface="Comfortaa"/>
              <a:ea typeface="Comfortaa"/>
              <a:cs typeface="Comfortaa"/>
              <a:sym typeface="Comfortaa"/>
            </a:endParaRPr>
          </a:p>
          <a:p>
            <a:pPr indent="0" lvl="0" marL="0" rtl="0" algn="ctr">
              <a:spcBef>
                <a:spcPts val="0"/>
              </a:spcBef>
              <a:spcAft>
                <a:spcPts val="0"/>
              </a:spcAft>
              <a:buNone/>
            </a:pPr>
            <a:r>
              <a:t/>
            </a:r>
            <a:endParaRPr sz="2400">
              <a:latin typeface="Comfortaa"/>
              <a:ea typeface="Comfortaa"/>
              <a:cs typeface="Comfortaa"/>
              <a:sym typeface="Comfortaa"/>
            </a:endParaRPr>
          </a:p>
          <a:p>
            <a:pPr indent="0" lvl="0" marL="0" rtl="0" algn="ctr">
              <a:spcBef>
                <a:spcPts val="0"/>
              </a:spcBef>
              <a:spcAft>
                <a:spcPts val="0"/>
              </a:spcAft>
              <a:buNone/>
            </a:pPr>
            <a:r>
              <a:rPr lang="en-GB" sz="2400">
                <a:latin typeface="Comfortaa"/>
                <a:ea typeface="Comfortaa"/>
                <a:cs typeface="Comfortaa"/>
                <a:sym typeface="Comfortaa"/>
              </a:rPr>
              <a:t>Try some of them out now to see how they work!</a:t>
            </a:r>
            <a:endParaRPr sz="2400">
              <a:latin typeface="Comfortaa"/>
              <a:ea typeface="Comfortaa"/>
              <a:cs typeface="Comfortaa"/>
              <a:sym typeface="Comfortaa"/>
            </a:endParaRPr>
          </a:p>
        </p:txBody>
      </p:sp>
      <p:sp>
        <p:nvSpPr>
          <p:cNvPr id="301" name="Google Shape;301;p50"/>
          <p:cNvSpPr/>
          <p:nvPr/>
        </p:nvSpPr>
        <p:spPr>
          <a:xfrm>
            <a:off x="230800" y="146975"/>
            <a:ext cx="37809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3000">
                <a:solidFill>
                  <a:schemeClr val="dk1"/>
                </a:solidFill>
                <a:latin typeface="Comfortaa"/>
                <a:ea typeface="Comfortaa"/>
                <a:cs typeface="Comfortaa"/>
                <a:sym typeface="Comfortaa"/>
              </a:rPr>
              <a:t>Useful Shortcuts</a:t>
            </a:r>
            <a:endParaRPr b="1" sz="3000">
              <a:latin typeface="Comfortaa"/>
              <a:ea typeface="Comfortaa"/>
              <a:cs typeface="Comfortaa"/>
              <a:sym typeface="Comfortaa"/>
            </a:endParaRPr>
          </a:p>
        </p:txBody>
      </p:sp>
      <p:pic>
        <p:nvPicPr>
          <p:cNvPr id="302" name="Google Shape;302;p50"/>
          <p:cNvPicPr preferRelativeResize="0"/>
          <p:nvPr/>
        </p:nvPicPr>
        <p:blipFill rotWithShape="1">
          <a:blip r:embed="rId3">
            <a:alphaModFix/>
          </a:blip>
          <a:srcRect b="24138" l="0" r="0" t="0"/>
          <a:stretch/>
        </p:blipFill>
        <p:spPr>
          <a:xfrm>
            <a:off x="4011750" y="146975"/>
            <a:ext cx="4933976" cy="48304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06" name="Shape 306"/>
        <p:cNvGrpSpPr/>
        <p:nvPr/>
      </p:nvGrpSpPr>
      <p:grpSpPr>
        <a:xfrm>
          <a:off x="0" y="0"/>
          <a:ext cx="0" cy="0"/>
          <a:chOff x="0" y="0"/>
          <a:chExt cx="0" cy="0"/>
        </a:xfrm>
      </p:grpSpPr>
      <p:sp>
        <p:nvSpPr>
          <p:cNvPr id="307" name="Google Shape;307;p51"/>
          <p:cNvSpPr/>
          <p:nvPr/>
        </p:nvSpPr>
        <p:spPr>
          <a:xfrm>
            <a:off x="450450" y="1012050"/>
            <a:ext cx="8243100" cy="3864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800">
                <a:latin typeface="Comfortaa"/>
                <a:ea typeface="Comfortaa"/>
                <a:cs typeface="Comfortaa"/>
                <a:sym typeface="Comfortaa"/>
              </a:rPr>
              <a:t>Try to recreate the following document using a word processor. </a:t>
            </a:r>
            <a:endParaRPr b="1" sz="1800">
              <a:latin typeface="Comfortaa"/>
              <a:ea typeface="Comfortaa"/>
              <a:cs typeface="Comfortaa"/>
              <a:sym typeface="Comfortaa"/>
            </a:endParaRPr>
          </a:p>
          <a:p>
            <a:pPr indent="0" lvl="0" marL="0" rtl="0" algn="l">
              <a:spcBef>
                <a:spcPts val="0"/>
              </a:spcBef>
              <a:spcAft>
                <a:spcPts val="0"/>
              </a:spcAft>
              <a:buNone/>
            </a:pPr>
            <a:r>
              <a:rPr b="1" lang="en-GB" sz="1800">
                <a:latin typeface="Comfortaa"/>
                <a:ea typeface="Comfortaa"/>
                <a:cs typeface="Comfortaa"/>
                <a:sym typeface="Comfortaa"/>
              </a:rPr>
              <a:t>You will need to use:</a:t>
            </a:r>
            <a:endParaRPr b="1" sz="1800">
              <a:latin typeface="Comfortaa"/>
              <a:ea typeface="Comfortaa"/>
              <a:cs typeface="Comfortaa"/>
              <a:sym typeface="Comfortaa"/>
            </a:endParaRPr>
          </a:p>
          <a:p>
            <a:pPr indent="0" lvl="0" marL="0" rtl="0" algn="l">
              <a:spcBef>
                <a:spcPts val="0"/>
              </a:spcBef>
              <a:spcAft>
                <a:spcPts val="0"/>
              </a:spcAft>
              <a:buNone/>
            </a:pPr>
            <a:r>
              <a:t/>
            </a:r>
            <a:endParaRPr b="1" sz="1800">
              <a:latin typeface="Comfortaa"/>
              <a:ea typeface="Comfortaa"/>
              <a:cs typeface="Comfortaa"/>
              <a:sym typeface="Comfortaa"/>
            </a:endParaRPr>
          </a:p>
          <a:p>
            <a:pPr indent="-342900" lvl="0" marL="457200" rtl="0" algn="l">
              <a:spcBef>
                <a:spcPts val="0"/>
              </a:spcBef>
              <a:spcAft>
                <a:spcPts val="0"/>
              </a:spcAft>
              <a:buSzPts val="1800"/>
              <a:buFont typeface="Comfortaa"/>
              <a:buChar char="●"/>
            </a:pPr>
            <a:r>
              <a:rPr lang="en-GB" sz="1800">
                <a:latin typeface="Comfortaa"/>
                <a:ea typeface="Comfortaa"/>
                <a:cs typeface="Comfortaa"/>
                <a:sym typeface="Comfortaa"/>
              </a:rPr>
              <a:t>Different fonts</a:t>
            </a:r>
            <a:endParaRPr sz="1800">
              <a:latin typeface="Comfortaa"/>
              <a:ea typeface="Comfortaa"/>
              <a:cs typeface="Comfortaa"/>
              <a:sym typeface="Comfortaa"/>
            </a:endParaRPr>
          </a:p>
          <a:p>
            <a:pPr indent="-342900" lvl="0" marL="457200" rtl="0" algn="l">
              <a:spcBef>
                <a:spcPts val="0"/>
              </a:spcBef>
              <a:spcAft>
                <a:spcPts val="0"/>
              </a:spcAft>
              <a:buSzPts val="1800"/>
              <a:buFont typeface="Comfortaa"/>
              <a:buChar char="●"/>
            </a:pPr>
            <a:r>
              <a:rPr lang="en-GB" sz="1800">
                <a:latin typeface="Comfortaa"/>
                <a:ea typeface="Comfortaa"/>
                <a:cs typeface="Comfortaa"/>
                <a:sym typeface="Comfortaa"/>
              </a:rPr>
              <a:t>Different text sizes and colours</a:t>
            </a:r>
            <a:endParaRPr sz="1800">
              <a:latin typeface="Comfortaa"/>
              <a:ea typeface="Comfortaa"/>
              <a:cs typeface="Comfortaa"/>
              <a:sym typeface="Comfortaa"/>
            </a:endParaRPr>
          </a:p>
          <a:p>
            <a:pPr indent="-342900" lvl="0" marL="457200" rtl="0" algn="l">
              <a:spcBef>
                <a:spcPts val="0"/>
              </a:spcBef>
              <a:spcAft>
                <a:spcPts val="0"/>
              </a:spcAft>
              <a:buClr>
                <a:schemeClr val="dk1"/>
              </a:buClr>
              <a:buSzPts val="1800"/>
              <a:buFont typeface="Comfortaa"/>
              <a:buChar char="●"/>
            </a:pPr>
            <a:r>
              <a:rPr lang="en-GB" sz="1800">
                <a:solidFill>
                  <a:schemeClr val="dk1"/>
                </a:solidFill>
                <a:latin typeface="Comfortaa"/>
                <a:ea typeface="Comfortaa"/>
                <a:cs typeface="Comfortaa"/>
                <a:sym typeface="Comfortaa"/>
              </a:rPr>
              <a:t>Bold and italics</a:t>
            </a:r>
            <a:endParaRPr sz="1800">
              <a:latin typeface="Comfortaa"/>
              <a:ea typeface="Comfortaa"/>
              <a:cs typeface="Comfortaa"/>
              <a:sym typeface="Comfortaa"/>
            </a:endParaRPr>
          </a:p>
          <a:p>
            <a:pPr indent="-342900" lvl="0" marL="457200" rtl="0" algn="l">
              <a:spcBef>
                <a:spcPts val="0"/>
              </a:spcBef>
              <a:spcAft>
                <a:spcPts val="0"/>
              </a:spcAft>
              <a:buSzPts val="1800"/>
              <a:buFont typeface="Comfortaa"/>
              <a:buChar char="●"/>
            </a:pPr>
            <a:r>
              <a:rPr lang="en-GB" sz="1800">
                <a:latin typeface="Comfortaa"/>
                <a:ea typeface="Comfortaa"/>
                <a:cs typeface="Comfortaa"/>
                <a:sym typeface="Comfortaa"/>
              </a:rPr>
              <a:t>Text boxes</a:t>
            </a:r>
            <a:endParaRPr sz="1800">
              <a:latin typeface="Comfortaa"/>
              <a:ea typeface="Comfortaa"/>
              <a:cs typeface="Comfortaa"/>
              <a:sym typeface="Comfortaa"/>
            </a:endParaRPr>
          </a:p>
          <a:p>
            <a:pPr indent="-342900" lvl="0" marL="457200" rtl="0" algn="l">
              <a:spcBef>
                <a:spcPts val="0"/>
              </a:spcBef>
              <a:spcAft>
                <a:spcPts val="0"/>
              </a:spcAft>
              <a:buSzPts val="1800"/>
              <a:buFont typeface="Comfortaa"/>
              <a:buChar char="●"/>
            </a:pPr>
            <a:r>
              <a:rPr lang="en-GB" sz="1800">
                <a:latin typeface="Comfortaa"/>
                <a:ea typeface="Comfortaa"/>
                <a:cs typeface="Comfortaa"/>
                <a:sym typeface="Comfortaa"/>
              </a:rPr>
              <a:t>Justifying text centre and to the left</a:t>
            </a:r>
            <a:endParaRPr sz="1800">
              <a:latin typeface="Comfortaa"/>
              <a:ea typeface="Comfortaa"/>
              <a:cs typeface="Comfortaa"/>
              <a:sym typeface="Comfortaa"/>
            </a:endParaRPr>
          </a:p>
          <a:p>
            <a:pPr indent="-342900" lvl="0" marL="457200" rtl="0" algn="l">
              <a:spcBef>
                <a:spcPts val="0"/>
              </a:spcBef>
              <a:spcAft>
                <a:spcPts val="0"/>
              </a:spcAft>
              <a:buSzPts val="1800"/>
              <a:buFont typeface="Comfortaa"/>
              <a:buChar char="●"/>
            </a:pPr>
            <a:r>
              <a:rPr lang="en-GB" sz="1800">
                <a:latin typeface="Comfortaa"/>
                <a:ea typeface="Comfortaa"/>
                <a:cs typeface="Comfortaa"/>
                <a:sym typeface="Comfortaa"/>
              </a:rPr>
              <a:t>Copy and paste images from the internet</a:t>
            </a:r>
            <a:endParaRPr sz="1800">
              <a:latin typeface="Comfortaa"/>
              <a:ea typeface="Comfortaa"/>
              <a:cs typeface="Comfortaa"/>
              <a:sym typeface="Comfortaa"/>
            </a:endParaRPr>
          </a:p>
          <a:p>
            <a:pPr indent="-342900" lvl="0" marL="457200" rtl="0" algn="l">
              <a:spcBef>
                <a:spcPts val="0"/>
              </a:spcBef>
              <a:spcAft>
                <a:spcPts val="0"/>
              </a:spcAft>
              <a:buSzPts val="1800"/>
              <a:buFont typeface="Comfortaa"/>
              <a:buChar char="●"/>
            </a:pPr>
            <a:r>
              <a:rPr lang="en-GB" sz="1800">
                <a:latin typeface="Comfortaa"/>
                <a:ea typeface="Comfortaa"/>
                <a:cs typeface="Comfortaa"/>
                <a:sym typeface="Comfortaa"/>
              </a:rPr>
              <a:t>Aligning text around the image</a:t>
            </a:r>
            <a:endParaRPr sz="1800">
              <a:latin typeface="Comfortaa"/>
              <a:ea typeface="Comfortaa"/>
              <a:cs typeface="Comfortaa"/>
              <a:sym typeface="Comfortaa"/>
            </a:endParaRPr>
          </a:p>
          <a:p>
            <a:pPr indent="-342900" lvl="0" marL="457200" rtl="0" algn="l">
              <a:spcBef>
                <a:spcPts val="0"/>
              </a:spcBef>
              <a:spcAft>
                <a:spcPts val="0"/>
              </a:spcAft>
              <a:buSzPts val="1800"/>
              <a:buFont typeface="Comfortaa"/>
              <a:buChar char="●"/>
            </a:pPr>
            <a:r>
              <a:rPr lang="en-GB" sz="1800">
                <a:latin typeface="Comfortaa"/>
                <a:ea typeface="Comfortaa"/>
                <a:cs typeface="Comfortaa"/>
                <a:sym typeface="Comfortaa"/>
              </a:rPr>
              <a:t>Bullet points</a:t>
            </a:r>
            <a:endParaRPr sz="1800">
              <a:latin typeface="Comfortaa"/>
              <a:ea typeface="Comfortaa"/>
              <a:cs typeface="Comfortaa"/>
              <a:sym typeface="Comfortaa"/>
            </a:endParaRPr>
          </a:p>
          <a:p>
            <a:pPr indent="0" lvl="0" marL="0" rtl="0" algn="l">
              <a:spcBef>
                <a:spcPts val="0"/>
              </a:spcBef>
              <a:spcAft>
                <a:spcPts val="0"/>
              </a:spcAft>
              <a:buNone/>
            </a:pPr>
            <a:r>
              <a:t/>
            </a:r>
            <a:endParaRPr b="1" sz="1800">
              <a:latin typeface="Comfortaa"/>
              <a:ea typeface="Comfortaa"/>
              <a:cs typeface="Comfortaa"/>
              <a:sym typeface="Comfortaa"/>
            </a:endParaRPr>
          </a:p>
          <a:p>
            <a:pPr indent="0" lvl="0" marL="0" rtl="0" algn="ctr">
              <a:spcBef>
                <a:spcPts val="0"/>
              </a:spcBef>
              <a:spcAft>
                <a:spcPts val="0"/>
              </a:spcAft>
              <a:buNone/>
            </a:pPr>
            <a:r>
              <a:t/>
            </a:r>
            <a:endParaRPr b="1" sz="1800">
              <a:latin typeface="Comfortaa"/>
              <a:ea typeface="Comfortaa"/>
              <a:cs typeface="Comfortaa"/>
              <a:sym typeface="Comfortaa"/>
            </a:endParaRPr>
          </a:p>
        </p:txBody>
      </p:sp>
      <p:sp>
        <p:nvSpPr>
          <p:cNvPr id="308" name="Google Shape;308;p51"/>
          <p:cNvSpPr/>
          <p:nvPr/>
        </p:nvSpPr>
        <p:spPr>
          <a:xfrm>
            <a:off x="2111400" y="146975"/>
            <a:ext cx="4921200" cy="6975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3600">
                <a:solidFill>
                  <a:schemeClr val="dk1"/>
                </a:solidFill>
                <a:latin typeface="Comfortaa"/>
                <a:ea typeface="Comfortaa"/>
                <a:cs typeface="Comfortaa"/>
                <a:sym typeface="Comfortaa"/>
              </a:rPr>
              <a:t>Activity</a:t>
            </a:r>
            <a:endParaRPr b="1" sz="3600">
              <a:latin typeface="Comfortaa"/>
              <a:ea typeface="Comfortaa"/>
              <a:cs typeface="Comfortaa"/>
              <a:sym typeface="Comfortaa"/>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12" name="Shape 312"/>
        <p:cNvGrpSpPr/>
        <p:nvPr/>
      </p:nvGrpSpPr>
      <p:grpSpPr>
        <a:xfrm>
          <a:off x="0" y="0"/>
          <a:ext cx="0" cy="0"/>
          <a:chOff x="0" y="0"/>
          <a:chExt cx="0" cy="0"/>
        </a:xfrm>
      </p:grpSpPr>
      <p:pic>
        <p:nvPicPr>
          <p:cNvPr id="313" name="Google Shape;313;p52"/>
          <p:cNvPicPr preferRelativeResize="0"/>
          <p:nvPr/>
        </p:nvPicPr>
        <p:blipFill>
          <a:blip r:embed="rId3">
            <a:alphaModFix/>
          </a:blip>
          <a:stretch>
            <a:fillRect/>
          </a:stretch>
        </p:blipFill>
        <p:spPr>
          <a:xfrm>
            <a:off x="0" y="0"/>
            <a:ext cx="4473389" cy="5143501"/>
          </a:xfrm>
          <a:prstGeom prst="rect">
            <a:avLst/>
          </a:prstGeom>
          <a:noFill/>
          <a:ln>
            <a:noFill/>
          </a:ln>
        </p:spPr>
      </p:pic>
      <p:sp>
        <p:nvSpPr>
          <p:cNvPr id="314" name="Google Shape;314;p52"/>
          <p:cNvSpPr/>
          <p:nvPr/>
        </p:nvSpPr>
        <p:spPr>
          <a:xfrm>
            <a:off x="3986425" y="518000"/>
            <a:ext cx="349200" cy="337800"/>
          </a:xfrm>
          <a:prstGeom prst="ellipse">
            <a:avLst/>
          </a:prstGeom>
          <a:solidFill>
            <a:schemeClr val="lt2"/>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1</a:t>
            </a:r>
            <a:endParaRPr/>
          </a:p>
        </p:txBody>
      </p:sp>
      <p:sp>
        <p:nvSpPr>
          <p:cNvPr id="315" name="Google Shape;315;p52"/>
          <p:cNvSpPr/>
          <p:nvPr/>
        </p:nvSpPr>
        <p:spPr>
          <a:xfrm>
            <a:off x="4814500" y="180200"/>
            <a:ext cx="349200" cy="337800"/>
          </a:xfrm>
          <a:prstGeom prst="ellipse">
            <a:avLst/>
          </a:prstGeom>
          <a:solidFill>
            <a:schemeClr val="lt2"/>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1</a:t>
            </a:r>
            <a:endParaRPr/>
          </a:p>
        </p:txBody>
      </p:sp>
      <p:sp>
        <p:nvSpPr>
          <p:cNvPr id="316" name="Google Shape;316;p52"/>
          <p:cNvSpPr/>
          <p:nvPr/>
        </p:nvSpPr>
        <p:spPr>
          <a:xfrm>
            <a:off x="3986425" y="2233950"/>
            <a:ext cx="349200" cy="337800"/>
          </a:xfrm>
          <a:prstGeom prst="ellipse">
            <a:avLst/>
          </a:prstGeom>
          <a:solidFill>
            <a:schemeClr val="lt2"/>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2</a:t>
            </a:r>
            <a:endParaRPr/>
          </a:p>
        </p:txBody>
      </p:sp>
      <p:sp>
        <p:nvSpPr>
          <p:cNvPr id="317" name="Google Shape;317;p52"/>
          <p:cNvSpPr/>
          <p:nvPr/>
        </p:nvSpPr>
        <p:spPr>
          <a:xfrm>
            <a:off x="4814500" y="855800"/>
            <a:ext cx="349200" cy="337800"/>
          </a:xfrm>
          <a:prstGeom prst="ellipse">
            <a:avLst/>
          </a:prstGeom>
          <a:solidFill>
            <a:schemeClr val="lt2"/>
          </a:solidFill>
          <a:ln cap="flat" cmpd="sng" w="1905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t>2</a:t>
            </a:r>
            <a:endParaRPr/>
          </a:p>
        </p:txBody>
      </p:sp>
      <p:sp>
        <p:nvSpPr>
          <p:cNvPr id="318" name="Google Shape;318;p52"/>
          <p:cNvSpPr txBox="1"/>
          <p:nvPr/>
        </p:nvSpPr>
        <p:spPr>
          <a:xfrm>
            <a:off x="5163700" y="180200"/>
            <a:ext cx="3671100" cy="33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t>WRAP </a:t>
            </a:r>
            <a:r>
              <a:rPr lang="en-GB"/>
              <a:t>text “tight” around image.</a:t>
            </a:r>
            <a:endParaRPr/>
          </a:p>
        </p:txBody>
      </p:sp>
      <p:sp>
        <p:nvSpPr>
          <p:cNvPr id="319" name="Google Shape;319;p52"/>
          <p:cNvSpPr txBox="1"/>
          <p:nvPr/>
        </p:nvSpPr>
        <p:spPr>
          <a:xfrm>
            <a:off x="5248525" y="855800"/>
            <a:ext cx="3671100" cy="33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t>Text box. </a:t>
            </a:r>
            <a:r>
              <a:rPr lang="en-GB"/>
              <a:t>Filled with colour with a black outline.</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23" name="Shape 323"/>
        <p:cNvGrpSpPr/>
        <p:nvPr/>
      </p:nvGrpSpPr>
      <p:grpSpPr>
        <a:xfrm>
          <a:off x="0" y="0"/>
          <a:ext cx="0" cy="0"/>
          <a:chOff x="0" y="0"/>
          <a:chExt cx="0" cy="0"/>
        </a:xfrm>
      </p:grpSpPr>
      <p:sp>
        <p:nvSpPr>
          <p:cNvPr id="324" name="Google Shape;324;p53"/>
          <p:cNvSpPr txBox="1"/>
          <p:nvPr>
            <p:ph type="ctrTitle"/>
          </p:nvPr>
        </p:nvSpPr>
        <p:spPr>
          <a:xfrm>
            <a:off x="3153478" y="1216775"/>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See you tomorrow!</a:t>
            </a:r>
            <a:endParaRPr/>
          </a:p>
        </p:txBody>
      </p:sp>
      <p:pic>
        <p:nvPicPr>
          <p:cNvPr id="325" name="Google Shape;325;p53"/>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