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59" r:id="rId4"/>
    <p:sldId id="267" r:id="rId5"/>
    <p:sldId id="268" r:id="rId6"/>
    <p:sldId id="269" r:id="rId7"/>
    <p:sldId id="270" r:id="rId8"/>
    <p:sldId id="271" r:id="rId9"/>
    <p:sldId id="260" r:id="rId10"/>
    <p:sldId id="261" r:id="rId11"/>
    <p:sldId id="266"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818" autoAdjust="0"/>
  </p:normalViewPr>
  <p:slideViewPr>
    <p:cSldViewPr>
      <p:cViewPr varScale="1">
        <p:scale>
          <a:sx n="67" d="100"/>
          <a:sy n="67" d="100"/>
        </p:scale>
        <p:origin x="1476"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F686F0-B448-405A-9C51-1BAF8E5F7685}" type="datetimeFigureOut">
              <a:rPr lang="en-GB" smtClean="0"/>
              <a:t>19/04/2020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B397D1-C92A-41ED-9D8D-A09111A74048}" type="slidenum">
              <a:rPr lang="en-GB" smtClean="0"/>
              <a:t>‹#›</a:t>
            </a:fld>
            <a:endParaRPr lang="en-GB"/>
          </a:p>
        </p:txBody>
      </p:sp>
    </p:spTree>
    <p:extLst>
      <p:ext uri="{BB962C8B-B14F-4D97-AF65-F5344CB8AC3E}">
        <p14:creationId xmlns:p14="http://schemas.microsoft.com/office/powerpoint/2010/main" val="3901711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B397D1-C92A-41ED-9D8D-A09111A74048}" type="slidenum">
              <a:rPr lang="en-GB" smtClean="0"/>
              <a:t>3</a:t>
            </a:fld>
            <a:endParaRPr lang="en-GB"/>
          </a:p>
        </p:txBody>
      </p:sp>
    </p:spTree>
    <p:extLst>
      <p:ext uri="{BB962C8B-B14F-4D97-AF65-F5344CB8AC3E}">
        <p14:creationId xmlns:p14="http://schemas.microsoft.com/office/powerpoint/2010/main" val="41202058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B397D1-C92A-41ED-9D8D-A09111A74048}" type="slidenum">
              <a:rPr lang="en-GB" smtClean="0"/>
              <a:t>9</a:t>
            </a:fld>
            <a:endParaRPr lang="en-GB"/>
          </a:p>
        </p:txBody>
      </p:sp>
    </p:spTree>
    <p:extLst>
      <p:ext uri="{BB962C8B-B14F-4D97-AF65-F5344CB8AC3E}">
        <p14:creationId xmlns:p14="http://schemas.microsoft.com/office/powerpoint/2010/main" val="42546086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7B397D1-C92A-41ED-9D8D-A09111A74048}" type="slidenum">
              <a:rPr lang="en-GB" smtClean="0"/>
              <a:t>10</a:t>
            </a:fld>
            <a:endParaRPr lang="en-GB"/>
          </a:p>
        </p:txBody>
      </p:sp>
    </p:spTree>
    <p:extLst>
      <p:ext uri="{BB962C8B-B14F-4D97-AF65-F5344CB8AC3E}">
        <p14:creationId xmlns:p14="http://schemas.microsoft.com/office/powerpoint/2010/main" val="367853817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a:solidFill>
            <a:srgbClr val="FFFFFF">
              <a:alpha val="80000"/>
            </a:srgbClr>
          </a:solidFill>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a:solidFill>
            <a:srgbClr val="FFFFFF">
              <a:alpha val="80000"/>
            </a:srgbClr>
          </a:solidFill>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967121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797592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C22104E-8A37-4561-90C1-E2A2FA2C4A6E}"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384228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C22104E-8A37-4561-90C1-E2A2FA2C4A6E}"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656642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C22104E-8A37-4561-90C1-E2A2FA2C4A6E}" type="datetimeFigureOut">
              <a:rPr lang="en-GB" smtClean="0"/>
              <a:t>19/04/2020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96055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C22104E-8A37-4561-90C1-E2A2FA2C4A6E}" type="datetimeFigureOut">
              <a:rPr lang="en-GB" smtClean="0"/>
              <a:t>19/04/2020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515600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22104E-8A37-4561-90C1-E2A2FA2C4A6E}" type="datetimeFigureOut">
              <a:rPr lang="en-GB" smtClean="0"/>
              <a:t>19/04/2020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26751033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1223584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C22104E-8A37-4561-90C1-E2A2FA2C4A6E}"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502756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327927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22104E-8A37-4561-90C1-E2A2FA2C4A6E}"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F700D2-071F-440E-A3FF-180D34BA4EC8}" type="slidenum">
              <a:rPr lang="en-GB" smtClean="0"/>
              <a:t>‹#›</a:t>
            </a:fld>
            <a:endParaRPr lang="en-GB"/>
          </a:p>
        </p:txBody>
      </p:sp>
    </p:spTree>
    <p:extLst>
      <p:ext uri="{BB962C8B-B14F-4D97-AF65-F5344CB8AC3E}">
        <p14:creationId xmlns:p14="http://schemas.microsoft.com/office/powerpoint/2010/main" val="39724431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22104E-8A37-4561-90C1-E2A2FA2C4A6E}" type="datetimeFigureOut">
              <a:rPr lang="en-GB" smtClean="0"/>
              <a:t>19/04/2020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F700D2-071F-440E-A3FF-180D34BA4EC8}" type="slidenum">
              <a:rPr lang="en-GB" smtClean="0"/>
              <a:t>‹#›</a:t>
            </a:fld>
            <a:endParaRPr lang="en-GB"/>
          </a:p>
        </p:txBody>
      </p:sp>
    </p:spTree>
    <p:extLst>
      <p:ext uri="{BB962C8B-B14F-4D97-AF65-F5344CB8AC3E}">
        <p14:creationId xmlns:p14="http://schemas.microsoft.com/office/powerpoint/2010/main" val="176891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hyperlink" Target="https://whiterosemaths.com/homelearning/year-1/" TargetMode="External"/><Relationship Id="rId2" Type="http://schemas.openxmlformats.org/officeDocument/2006/relationships/image" Target="../media/image10.png"/><Relationship Id="rId1" Type="http://schemas.openxmlformats.org/officeDocument/2006/relationships/slideLayout" Target="../slideLayouts/slideLayout6.xml"/><Relationship Id="rId5" Type="http://schemas.openxmlformats.org/officeDocument/2006/relationships/image" Target="../media/image5.jpe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6.xml"/><Relationship Id="rId5" Type="http://schemas.openxmlformats.org/officeDocument/2006/relationships/image" Target="../media/image5.jpe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6.xm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18.png"/><Relationship Id="rId2" Type="http://schemas.openxmlformats.org/officeDocument/2006/relationships/hyperlink" Target="https://whiterosemaths.com/homelearning/year-1/" TargetMode="External"/><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hyperlink" Target="https://www.mymaths.co.uk/"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1052736"/>
            <a:ext cx="7776864" cy="1728192"/>
          </a:xfrm>
        </p:spPr>
        <p:txBody>
          <a:bodyPr>
            <a:normAutofit/>
          </a:bodyPr>
          <a:lstStyle/>
          <a:p>
            <a:r>
              <a:rPr lang="en-GB" sz="5400" b="1" dirty="0" smtClean="0">
                <a:latin typeface="Comic Sans MS" panose="030F0702030302020204" pitchFamily="66" charset="0"/>
              </a:rPr>
              <a:t>Year 1 Maths</a:t>
            </a:r>
            <a:endParaRPr lang="en-GB" sz="5400" b="1" dirty="0">
              <a:latin typeface="Comic Sans MS" panose="030F0702030302020204" pitchFamily="66" charset="0"/>
            </a:endParaRPr>
          </a:p>
        </p:txBody>
      </p:sp>
      <p:sp>
        <p:nvSpPr>
          <p:cNvPr id="3" name="Subtitle 2"/>
          <p:cNvSpPr>
            <a:spLocks noGrp="1"/>
          </p:cNvSpPr>
          <p:nvPr>
            <p:ph type="subTitle" idx="1"/>
          </p:nvPr>
        </p:nvSpPr>
        <p:spPr/>
        <p:txBody>
          <a:bodyPr/>
          <a:lstStyle/>
          <a:p>
            <a:r>
              <a:rPr lang="en-GB" sz="3600" b="1" dirty="0">
                <a:latin typeface="Comic Sans MS" panose="030F0702030302020204" pitchFamily="66" charset="0"/>
              </a:rPr>
              <a:t>Week </a:t>
            </a:r>
            <a:r>
              <a:rPr lang="en-GB" sz="3600" b="1" dirty="0" smtClean="0">
                <a:latin typeface="Comic Sans MS" panose="030F0702030302020204" pitchFamily="66" charset="0"/>
              </a:rPr>
              <a:t>1</a:t>
            </a:r>
          </a:p>
          <a:p>
            <a:r>
              <a:rPr lang="en-GB" sz="3600" b="1" dirty="0" smtClean="0">
                <a:latin typeface="Comic Sans MS" panose="030F0702030302020204" pitchFamily="66" charset="0"/>
              </a:rPr>
              <a:t>20/4/20</a:t>
            </a:r>
            <a:endParaRPr lang="en-GB" dirty="0"/>
          </a:p>
        </p:txBody>
      </p:sp>
    </p:spTree>
    <p:extLst>
      <p:ext uri="{BB962C8B-B14F-4D97-AF65-F5344CB8AC3E}">
        <p14:creationId xmlns:p14="http://schemas.microsoft.com/office/powerpoint/2010/main" val="5612221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734" y="388384"/>
            <a:ext cx="8229600" cy="778098"/>
          </a:xfrm>
        </p:spPr>
        <p:txBody>
          <a:bodyPr>
            <a:normAutofit/>
          </a:bodyPr>
          <a:lstStyle/>
          <a:p>
            <a:r>
              <a:rPr lang="en-GB" sz="2400" dirty="0" smtClean="0">
                <a:latin typeface="Comic Sans MS" panose="030F0702030302020204" pitchFamily="66" charset="0"/>
              </a:rPr>
              <a:t>Information for Parents and Carers.</a:t>
            </a:r>
            <a:endParaRPr lang="en-GB" sz="2800" dirty="0">
              <a:latin typeface="Comic Sans MS" panose="030F0702030302020204" pitchFamily="66" charset="0"/>
            </a:endParaRPr>
          </a:p>
        </p:txBody>
      </p:sp>
      <p:sp>
        <p:nvSpPr>
          <p:cNvPr id="6" name="Rectangle 5"/>
          <p:cNvSpPr/>
          <p:nvPr/>
        </p:nvSpPr>
        <p:spPr>
          <a:xfrm>
            <a:off x="546804" y="1030288"/>
            <a:ext cx="6976340" cy="1080296"/>
          </a:xfrm>
          <a:prstGeom prst="rect">
            <a:avLst/>
          </a:prstGeom>
        </p:spPr>
        <p:txBody>
          <a:bodyPr wrap="square">
            <a:spAutoFit/>
          </a:bodyPr>
          <a:lstStyle/>
          <a:p>
            <a:pPr algn="just">
              <a:lnSpc>
                <a:spcPct val="107000"/>
              </a:lnSpc>
              <a:spcAft>
                <a:spcPts val="80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At St Catherine’s we follow the Mathematic programme ‘White Rose Maths’. White Rose Maths have set up a series of daily lessons for your child to follow at home. </a:t>
            </a:r>
            <a:endParaRPr lang="en-GB" sz="1400" dirty="0">
              <a:latin typeface="Comic Sans MS" panose="030F0702030302020204" pitchFamily="66" charset="0"/>
              <a:ea typeface="Calibri" panose="020F0502020204030204" pitchFamily="34" charset="0"/>
              <a:cs typeface="Times New Roman" panose="02020603050405020304" pitchFamily="18" charset="0"/>
            </a:endParaRPr>
          </a:p>
        </p:txBody>
      </p:sp>
      <p:pic>
        <p:nvPicPr>
          <p:cNvPr id="7" name="Picture 6" descr="White Rose Maths - Trent Valley Teaching School Alliance"/>
          <p:cNvPicPr/>
          <p:nvPr/>
        </p:nvPicPr>
        <p:blipFill rotWithShape="1">
          <a:blip r:embed="rId2" cstate="print">
            <a:extLst>
              <a:ext uri="{28A0092B-C50C-407E-A947-70E740481C1C}">
                <a14:useLocalDpi xmlns:a14="http://schemas.microsoft.com/office/drawing/2010/main" val="0"/>
              </a:ext>
            </a:extLst>
          </a:blip>
          <a:srcRect r="51370" b="1011"/>
          <a:stretch/>
        </p:blipFill>
        <p:spPr bwMode="auto">
          <a:xfrm>
            <a:off x="7534022" y="890323"/>
            <a:ext cx="1156404" cy="1152128"/>
          </a:xfrm>
          <a:prstGeom prst="rect">
            <a:avLst/>
          </a:prstGeom>
          <a:noFill/>
          <a:ln>
            <a:noFill/>
          </a:ln>
          <a:extLst>
            <a:ext uri="{53640926-AAD7-44D8-BBD7-CCE9431645EC}">
              <a14:shadowObscured xmlns:a14="http://schemas.microsoft.com/office/drawing/2010/main"/>
            </a:ext>
          </a:extLst>
        </p:spPr>
      </p:pic>
      <p:sp>
        <p:nvSpPr>
          <p:cNvPr id="8" name="Rectangle 7"/>
          <p:cNvSpPr/>
          <p:nvPr/>
        </p:nvSpPr>
        <p:spPr>
          <a:xfrm>
            <a:off x="546804" y="2336364"/>
            <a:ext cx="8135594" cy="2166875"/>
          </a:xfrm>
          <a:prstGeom prst="rect">
            <a:avLst/>
          </a:prstGeom>
        </p:spPr>
        <p:txBody>
          <a:bodyPr wrap="square">
            <a:spAutoFit/>
          </a:bodyPr>
          <a:lstStyle/>
          <a:p>
            <a:pPr algn="just">
              <a:lnSpc>
                <a:spcPct val="107000"/>
              </a:lnSpc>
              <a:spcAft>
                <a:spcPts val="800"/>
              </a:spcAft>
            </a:pPr>
            <a:r>
              <a:rPr lang="en-GB" dirty="0">
                <a:latin typeface="Comic Sans MS" panose="030F0702030302020204" pitchFamily="66" charset="0"/>
                <a:ea typeface="Calibri" panose="020F0502020204030204" pitchFamily="34" charset="0"/>
                <a:cs typeface="Times New Roman" panose="02020603050405020304" pitchFamily="18" charset="0"/>
              </a:rPr>
              <a:t>Each week you will find five lessons, one for each day. Every lesson comes with a short video for you to watch and discuss with your child. We recommend you pause the video at certain points to allow for discussion and questioning. After each video there is an </a:t>
            </a:r>
            <a:r>
              <a:rPr lang="en-GB" dirty="0" smtClean="0">
                <a:latin typeface="Comic Sans MS" panose="030F0702030302020204" pitchFamily="66" charset="0"/>
                <a:ea typeface="Calibri" panose="020F0502020204030204" pitchFamily="34" charset="0"/>
                <a:cs typeface="Times New Roman" panose="02020603050405020304" pitchFamily="18" charset="0"/>
              </a:rPr>
              <a:t>activity for your child to complete with your support. </a:t>
            </a:r>
            <a:r>
              <a:rPr lang="en-GB" dirty="0">
                <a:latin typeface="Comic Sans MS" panose="030F0702030302020204" pitchFamily="66" charset="0"/>
                <a:ea typeface="Calibri" panose="020F0502020204030204" pitchFamily="34" charset="0"/>
                <a:cs typeface="Times New Roman" panose="02020603050405020304" pitchFamily="18" charset="0"/>
              </a:rPr>
              <a:t>You may want to print this off or work from the screen and write your answers on a separate piece of paper. Each lesson should take approximately </a:t>
            </a:r>
            <a:r>
              <a:rPr lang="en-GB" dirty="0" smtClean="0">
                <a:latin typeface="Comic Sans MS" panose="030F0702030302020204" pitchFamily="66" charset="0"/>
                <a:ea typeface="Calibri" panose="020F0502020204030204" pitchFamily="34" charset="0"/>
                <a:cs typeface="Times New Roman" panose="02020603050405020304" pitchFamily="18" charset="0"/>
              </a:rPr>
              <a:t>20 </a:t>
            </a:r>
            <a:r>
              <a:rPr lang="en-GB" dirty="0" smtClean="0">
                <a:latin typeface="Comic Sans MS" panose="030F0702030302020204" pitchFamily="66" charset="0"/>
                <a:ea typeface="Calibri" panose="020F0502020204030204" pitchFamily="34" charset="0"/>
                <a:cs typeface="Times New Roman" panose="02020603050405020304" pitchFamily="18" charset="0"/>
              </a:rPr>
              <a:t>minutes</a:t>
            </a:r>
            <a:r>
              <a:rPr lang="en-GB" dirty="0">
                <a:latin typeface="Comic Sans MS" panose="030F0702030302020204" pitchFamily="66" charset="0"/>
                <a:ea typeface="Calibri" panose="020F0502020204030204" pitchFamily="34" charset="0"/>
                <a:cs typeface="Times New Roman" panose="02020603050405020304" pitchFamily="18" charset="0"/>
              </a:rPr>
              <a:t>. </a:t>
            </a:r>
          </a:p>
        </p:txBody>
      </p:sp>
      <p:pic>
        <p:nvPicPr>
          <p:cNvPr id="18" name="Picture 17"/>
          <p:cNvPicPr>
            <a:picLocks noChangeAspect="1"/>
          </p:cNvPicPr>
          <p:nvPr/>
        </p:nvPicPr>
        <p:blipFill rotWithShape="1">
          <a:blip r:embed="rId3"/>
          <a:srcRect l="27309" t="63780" r="10706" b="10626"/>
          <a:stretch/>
        </p:blipFill>
        <p:spPr>
          <a:xfrm>
            <a:off x="251520" y="4853040"/>
            <a:ext cx="5207596" cy="1566012"/>
          </a:xfrm>
          <a:prstGeom prst="rect">
            <a:avLst/>
          </a:prstGeom>
        </p:spPr>
      </p:pic>
      <p:pic>
        <p:nvPicPr>
          <p:cNvPr id="9" name="Picture 2" descr="Tips label collection with flat design | Free Vector"/>
          <p:cNvPicPr>
            <a:picLocks noChangeAspect="1" noChangeArrowheads="1"/>
          </p:cNvPicPr>
          <p:nvPr/>
        </p:nvPicPr>
        <p:blipFill rotWithShape="1">
          <a:blip r:embed="rId4">
            <a:extLst>
              <a:ext uri="{28A0092B-C50C-407E-A947-70E740481C1C}">
                <a14:useLocalDpi xmlns:a14="http://schemas.microsoft.com/office/drawing/2010/main" val="0"/>
              </a:ext>
            </a:extLst>
          </a:blip>
          <a:srcRect l="66823" t="41771" r="5401" b="40240"/>
          <a:stretch/>
        </p:blipFill>
        <p:spPr bwMode="auto">
          <a:xfrm>
            <a:off x="6804248" y="4382098"/>
            <a:ext cx="1111768" cy="72008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739952" y="5095613"/>
            <a:ext cx="3240360" cy="1323439"/>
          </a:xfrm>
          <a:prstGeom prst="rect">
            <a:avLst/>
          </a:prstGeom>
          <a:noFill/>
          <a:ln w="38100">
            <a:solidFill>
              <a:schemeClr val="accent1"/>
            </a:solidFill>
          </a:ln>
        </p:spPr>
        <p:txBody>
          <a:bodyPr wrap="square" rtlCol="0">
            <a:spAutoFit/>
          </a:bodyPr>
          <a:lstStyle/>
          <a:p>
            <a:r>
              <a:rPr lang="en-GB" sz="1600" dirty="0" smtClean="0">
                <a:latin typeface="Comic Sans MS" panose="030F0702030302020204" pitchFamily="66" charset="0"/>
              </a:rPr>
              <a:t>Look out for our ‘Helpful Tips’ on each slide. We have added a little more information about how you can support your child at home with each lesson. </a:t>
            </a:r>
            <a:r>
              <a:rPr lang="en-GB" sz="1600" dirty="0" smtClean="0">
                <a:latin typeface="Comic Sans MS" panose="030F0702030302020204" pitchFamily="66" charset="0"/>
                <a:sym typeface="Wingdings" panose="05000000000000000000" pitchFamily="2" charset="2"/>
              </a:rPr>
              <a:t></a:t>
            </a:r>
            <a:endParaRPr lang="en-GB" sz="1600" dirty="0">
              <a:latin typeface="Comic Sans MS" panose="030F0702030302020204" pitchFamily="66" charset="0"/>
            </a:endParaRPr>
          </a:p>
        </p:txBody>
      </p:sp>
    </p:spTree>
    <p:extLst>
      <p:ext uri="{BB962C8B-B14F-4D97-AF65-F5344CB8AC3E}">
        <p14:creationId xmlns:p14="http://schemas.microsoft.com/office/powerpoint/2010/main" val="13480182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38067" y="461521"/>
            <a:ext cx="2776722" cy="923330"/>
          </a:xfrm>
          <a:prstGeom prst="rect">
            <a:avLst/>
          </a:prstGeom>
          <a:noFill/>
        </p:spPr>
        <p:txBody>
          <a:bodyPr wrap="none" lIns="91440" tIns="45720" rIns="91440" bIns="45720">
            <a:spAutoFit/>
          </a:bodyPr>
          <a:lstStyle/>
          <a:p>
            <a:pPr algn="ctr"/>
            <a:r>
              <a:rPr lang="en-US" sz="5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Week 1</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5" name="TextBox 4"/>
          <p:cNvSpPr txBox="1"/>
          <p:nvPr/>
        </p:nvSpPr>
        <p:spPr>
          <a:xfrm>
            <a:off x="765988" y="1340768"/>
            <a:ext cx="7920880" cy="1477328"/>
          </a:xfrm>
          <a:prstGeom prst="rect">
            <a:avLst/>
          </a:prstGeom>
          <a:noFill/>
        </p:spPr>
        <p:txBody>
          <a:bodyPr wrap="square" rtlCol="0">
            <a:spAutoFit/>
          </a:bodyPr>
          <a:lstStyle/>
          <a:p>
            <a:pPr algn="ctr"/>
            <a:r>
              <a:rPr lang="en-GB" sz="2400" dirty="0" smtClean="0">
                <a:latin typeface="Comic Sans MS" panose="030F0702030302020204" pitchFamily="66" charset="0"/>
                <a:cs typeface="Times New Roman" panose="02020603050405020304" pitchFamily="18" charset="0"/>
              </a:rPr>
              <a:t>Hello Year 1! </a:t>
            </a:r>
          </a:p>
          <a:p>
            <a:pPr algn="ctr"/>
            <a:r>
              <a:rPr lang="en-GB" sz="2400" dirty="0" smtClean="0">
                <a:latin typeface="Comic Sans MS" panose="030F0702030302020204" pitchFamily="66" charset="0"/>
                <a:cs typeface="Times New Roman" panose="02020603050405020304" pitchFamily="18" charset="0"/>
              </a:rPr>
              <a:t>This week we are learning about weight and volume.</a:t>
            </a:r>
          </a:p>
          <a:p>
            <a:pPr algn="ctr"/>
            <a:endParaRPr lang="en-GB" sz="2400" dirty="0">
              <a:latin typeface="Comic Sans MS" panose="030F0702030302020204" pitchFamily="66" charset="0"/>
              <a:cs typeface="Times New Roman" panose="02020603050405020304" pitchFamily="18" charset="0"/>
            </a:endParaRPr>
          </a:p>
          <a:p>
            <a:endParaRPr lang="en-GB" dirty="0" smtClean="0"/>
          </a:p>
        </p:txBody>
      </p:sp>
      <p:pic>
        <p:nvPicPr>
          <p:cNvPr id="6" name="Picture 5"/>
          <p:cNvPicPr/>
          <p:nvPr/>
        </p:nvPicPr>
        <p:blipFill rotWithShape="1">
          <a:blip r:embed="rId3">
            <a:extLst>
              <a:ext uri="{28A0092B-C50C-407E-A947-70E740481C1C}">
                <a14:useLocalDpi xmlns:a14="http://schemas.microsoft.com/office/drawing/2010/main" val="0"/>
              </a:ext>
            </a:extLst>
          </a:blip>
          <a:srcRect l="16579" t="36489" r="14843" b="43988"/>
          <a:stretch/>
        </p:blipFill>
        <p:spPr bwMode="auto">
          <a:xfrm>
            <a:off x="765988" y="2235803"/>
            <a:ext cx="4545458" cy="999875"/>
          </a:xfrm>
          <a:prstGeom prst="rect">
            <a:avLst/>
          </a:prstGeom>
          <a:ln>
            <a:noFill/>
          </a:ln>
          <a:extLst>
            <a:ext uri="{53640926-AAD7-44D8-BBD7-CCE9431645EC}">
              <a14:shadowObscured xmlns:a14="http://schemas.microsoft.com/office/drawing/2010/main"/>
            </a:ext>
          </a:extLst>
        </p:spPr>
      </p:pic>
      <p:pic>
        <p:nvPicPr>
          <p:cNvPr id="7" name="Picture 6"/>
          <p:cNvPicPr/>
          <p:nvPr/>
        </p:nvPicPr>
        <p:blipFill rotWithShape="1">
          <a:blip r:embed="rId4">
            <a:extLst>
              <a:ext uri="{28A0092B-C50C-407E-A947-70E740481C1C}">
                <a14:useLocalDpi xmlns:a14="http://schemas.microsoft.com/office/drawing/2010/main" val="0"/>
              </a:ext>
            </a:extLst>
          </a:blip>
          <a:srcRect l="12774" t="41694" r="39410" b="39026"/>
          <a:stretch/>
        </p:blipFill>
        <p:spPr bwMode="auto">
          <a:xfrm>
            <a:off x="5234534" y="2284841"/>
            <a:ext cx="3529247" cy="901798"/>
          </a:xfrm>
          <a:prstGeom prst="rect">
            <a:avLst/>
          </a:prstGeom>
          <a:ln>
            <a:noFill/>
          </a:ln>
          <a:extLst>
            <a:ext uri="{53640926-AAD7-44D8-BBD7-CCE9431645EC}">
              <a14:shadowObscured xmlns:a14="http://schemas.microsoft.com/office/drawing/2010/main"/>
            </a:ext>
          </a:extLst>
        </p:spPr>
      </p:pic>
      <p:pic>
        <p:nvPicPr>
          <p:cNvPr id="8" name="Google Shape;75;p15"/>
          <p:cNvPicPr preferRelativeResize="0"/>
          <p:nvPr/>
        </p:nvPicPr>
        <p:blipFill>
          <a:blip r:embed="rId5">
            <a:alphaModFix/>
          </a:blip>
          <a:stretch>
            <a:fillRect/>
          </a:stretch>
        </p:blipFill>
        <p:spPr>
          <a:xfrm>
            <a:off x="1776399" y="3501008"/>
            <a:ext cx="5631622" cy="2448272"/>
          </a:xfrm>
          <a:prstGeom prst="rect">
            <a:avLst/>
          </a:prstGeom>
          <a:noFill/>
          <a:ln>
            <a:noFill/>
          </a:ln>
        </p:spPr>
      </p:pic>
      <p:sp>
        <p:nvSpPr>
          <p:cNvPr id="2" name="TextBox 1"/>
          <p:cNvSpPr txBox="1"/>
          <p:nvPr/>
        </p:nvSpPr>
        <p:spPr>
          <a:xfrm>
            <a:off x="396139" y="6078983"/>
            <a:ext cx="8280920" cy="369332"/>
          </a:xfrm>
          <a:prstGeom prst="rect">
            <a:avLst/>
          </a:prstGeom>
          <a:noFill/>
        </p:spPr>
        <p:txBody>
          <a:bodyPr wrap="square" rtlCol="0">
            <a:spAutoFit/>
          </a:bodyPr>
          <a:lstStyle/>
          <a:p>
            <a:pPr algn="ctr"/>
            <a:r>
              <a:rPr lang="en-GB" dirty="0" smtClean="0">
                <a:latin typeface="Comic Sans MS" panose="030F0702030302020204" pitchFamily="66" charset="0"/>
              </a:rPr>
              <a:t>This PowerPoint includes five Maths sessions for you to complete this week. </a:t>
            </a:r>
            <a:endParaRPr lang="en-GB" dirty="0">
              <a:latin typeface="Comic Sans MS" panose="030F0702030302020204" pitchFamily="66" charset="0"/>
            </a:endParaRPr>
          </a:p>
        </p:txBody>
      </p:sp>
    </p:spTree>
    <p:extLst>
      <p:ext uri="{BB962C8B-B14F-4D97-AF65-F5344CB8AC3E}">
        <p14:creationId xmlns:p14="http://schemas.microsoft.com/office/powerpoint/2010/main" val="39708974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9776"/>
            <a:ext cx="8229600" cy="1143000"/>
          </a:xfrm>
        </p:spPr>
        <p:txBody>
          <a:bodyPr>
            <a:noAutofit/>
          </a:bodyPr>
          <a:lstStyle/>
          <a:p>
            <a:r>
              <a:rPr lang="en-GB" sz="3200" dirty="0" smtClean="0">
                <a:latin typeface="Comic Sans MS" panose="030F0702030302020204" pitchFamily="66" charset="0"/>
              </a:rPr>
              <a:t>Lesson 1 – Introduce weight and mass.</a:t>
            </a:r>
            <a:endParaRPr lang="en-GB" sz="3200" dirty="0">
              <a:latin typeface="Comic Sans MS" panose="030F0702030302020204" pitchFamily="66" charset="0"/>
            </a:endParaRPr>
          </a:p>
        </p:txBody>
      </p:sp>
      <p:sp>
        <p:nvSpPr>
          <p:cNvPr id="3" name="TextBox 2"/>
          <p:cNvSpPr txBox="1"/>
          <p:nvPr/>
        </p:nvSpPr>
        <p:spPr>
          <a:xfrm>
            <a:off x="837928" y="3429000"/>
            <a:ext cx="7488832" cy="2877711"/>
          </a:xfrm>
          <a:prstGeom prst="rect">
            <a:avLst/>
          </a:prstGeom>
          <a:noFill/>
        </p:spPr>
        <p:txBody>
          <a:bodyPr wrap="square" rtlCol="0">
            <a:spAutoFit/>
          </a:bodyPr>
          <a:lstStyle/>
          <a:p>
            <a:pPr algn="ctr"/>
            <a:r>
              <a:rPr lang="en-GB" dirty="0" smtClean="0">
                <a:latin typeface="Comic Sans MS" panose="030F0702030302020204" pitchFamily="66" charset="0"/>
              </a:rPr>
              <a:t>1 . Watch the video clip with your adult. </a:t>
            </a:r>
          </a:p>
          <a:p>
            <a:pPr algn="ctr"/>
            <a:r>
              <a:rPr lang="en-GB" sz="1100" dirty="0" smtClean="0">
                <a:latin typeface="Comic Sans MS" panose="030F0702030302020204" pitchFamily="66" charset="0"/>
              </a:rPr>
              <a:t>Adults - Please pause the video to answer the questions and discuss the pictures </a:t>
            </a:r>
            <a:r>
              <a:rPr lang="en-GB" sz="1100" dirty="0" smtClean="0">
                <a:latin typeface="Comic Sans MS" panose="030F0702030302020204" pitchFamily="66" charset="0"/>
                <a:sym typeface="Wingdings" panose="05000000000000000000" pitchFamily="2" charset="2"/>
              </a:rPr>
              <a:t></a:t>
            </a:r>
            <a:endParaRPr lang="en-GB" sz="1100" dirty="0" smtClean="0">
              <a:latin typeface="Comic Sans MS" panose="030F0702030302020204" pitchFamily="66" charset="0"/>
            </a:endParaRPr>
          </a:p>
          <a:p>
            <a:pPr algn="ctr"/>
            <a:endParaRPr lang="en-GB" dirty="0">
              <a:latin typeface="Comic Sans MS" panose="030F0702030302020204" pitchFamily="66" charset="0"/>
            </a:endParaRPr>
          </a:p>
          <a:p>
            <a:pPr algn="ctr"/>
            <a:r>
              <a:rPr lang="en-GB" dirty="0" smtClean="0">
                <a:latin typeface="Comic Sans MS" panose="030F0702030302020204" pitchFamily="66" charset="0"/>
              </a:rPr>
              <a:t>2. Complete the activity with your adult.</a:t>
            </a:r>
          </a:p>
          <a:p>
            <a:pPr algn="ctr"/>
            <a:r>
              <a:rPr lang="en-GB" sz="1100" dirty="0">
                <a:latin typeface="Comic Sans MS" panose="030F0702030302020204" pitchFamily="66" charset="0"/>
              </a:rPr>
              <a:t>Adults – Please read through the questions with your child. They are not expected to do this on their own </a:t>
            </a:r>
            <a:r>
              <a:rPr lang="en-GB" sz="1100" dirty="0">
                <a:latin typeface="Comic Sans MS" panose="030F0702030302020204" pitchFamily="66" charset="0"/>
                <a:sym typeface="Wingdings" panose="05000000000000000000" pitchFamily="2" charset="2"/>
              </a:rPr>
              <a:t></a:t>
            </a:r>
            <a:endParaRPr lang="en-GB" sz="1100" dirty="0">
              <a:latin typeface="Comic Sans MS" panose="030F0702030302020204" pitchFamily="66" charset="0"/>
            </a:endParaRPr>
          </a:p>
          <a:p>
            <a:pPr algn="ctr"/>
            <a:endParaRPr lang="en-GB" dirty="0">
              <a:latin typeface="Comic Sans MS" panose="030F0702030302020204" pitchFamily="66" charset="0"/>
            </a:endParaRPr>
          </a:p>
          <a:p>
            <a:pPr algn="ctr"/>
            <a:r>
              <a:rPr lang="en-GB" dirty="0" smtClean="0">
                <a:latin typeface="Comic Sans MS" panose="030F0702030302020204" pitchFamily="66" charset="0"/>
              </a:rPr>
              <a:t>3. Check your answers by clicking on ‘Get the Answers’. </a:t>
            </a:r>
          </a:p>
          <a:p>
            <a:pPr algn="ctr"/>
            <a:endParaRPr lang="en-GB" dirty="0" smtClean="0">
              <a:latin typeface="Comic Sans MS" panose="030F0702030302020204" pitchFamily="66" charset="0"/>
            </a:endParaRPr>
          </a:p>
          <a:p>
            <a:pPr algn="ctr"/>
            <a:r>
              <a:rPr lang="en-GB" sz="2400" dirty="0" smtClean="0">
                <a:latin typeface="Comic Sans MS" panose="030F0702030302020204" pitchFamily="66" charset="0"/>
              </a:rPr>
              <a:t>Click this link to get started:</a:t>
            </a:r>
          </a:p>
          <a:p>
            <a:pPr algn="ctr"/>
            <a:r>
              <a:rPr lang="en-GB" sz="2400" dirty="0">
                <a:latin typeface="Comic Sans MS" panose="030F0702030302020204" pitchFamily="66" charset="0"/>
                <a:hlinkClick r:id="rId2"/>
              </a:rPr>
              <a:t>https://whiterosemaths.com/homelearning/year-1/</a:t>
            </a:r>
            <a:r>
              <a:rPr lang="en-GB" sz="2400" dirty="0" smtClean="0">
                <a:latin typeface="Comic Sans MS" panose="030F0702030302020204" pitchFamily="66" charset="0"/>
              </a:rPr>
              <a:t> </a:t>
            </a:r>
            <a:endParaRPr lang="en-GB" sz="2400" dirty="0">
              <a:latin typeface="Comic Sans MS" panose="030F0702030302020204" pitchFamily="66" charset="0"/>
            </a:endParaRPr>
          </a:p>
        </p:txBody>
      </p:sp>
      <p:pic>
        <p:nvPicPr>
          <p:cNvPr id="4" name="Picture 3"/>
          <p:cNvPicPr>
            <a:picLocks noChangeAspect="1"/>
          </p:cNvPicPr>
          <p:nvPr/>
        </p:nvPicPr>
        <p:blipFill rotWithShape="1">
          <a:blip r:embed="rId3"/>
          <a:srcRect l="8855" t="23625" r="30821" b="19282"/>
          <a:stretch/>
        </p:blipFill>
        <p:spPr>
          <a:xfrm>
            <a:off x="2602124" y="1196752"/>
            <a:ext cx="3960440" cy="2107391"/>
          </a:xfrm>
          <a:prstGeom prst="rect">
            <a:avLst/>
          </a:prstGeom>
          <a:ln w="38100">
            <a:solidFill>
              <a:schemeClr val="accent1"/>
            </a:solidFill>
          </a:ln>
        </p:spPr>
      </p:pic>
    </p:spTree>
    <p:extLst>
      <p:ext uri="{BB962C8B-B14F-4D97-AF65-F5344CB8AC3E}">
        <p14:creationId xmlns:p14="http://schemas.microsoft.com/office/powerpoint/2010/main" val="16206877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73325"/>
            <a:ext cx="8229600" cy="1143000"/>
          </a:xfrm>
        </p:spPr>
        <p:txBody>
          <a:bodyPr>
            <a:noAutofit/>
          </a:bodyPr>
          <a:lstStyle/>
          <a:p>
            <a:r>
              <a:rPr lang="en-GB" sz="3200" dirty="0" smtClean="0">
                <a:latin typeface="Comic Sans MS" panose="030F0702030302020204" pitchFamily="66" charset="0"/>
              </a:rPr>
              <a:t>Lesson  2 - Measure mass.</a:t>
            </a:r>
            <a:endParaRPr lang="en-GB" sz="3200" dirty="0">
              <a:latin typeface="Comic Sans MS" panose="030F0702030302020204" pitchFamily="66" charset="0"/>
            </a:endParaRPr>
          </a:p>
        </p:txBody>
      </p:sp>
      <p:pic>
        <p:nvPicPr>
          <p:cNvPr id="5" name="Picture 4"/>
          <p:cNvPicPr>
            <a:picLocks noChangeAspect="1"/>
          </p:cNvPicPr>
          <p:nvPr/>
        </p:nvPicPr>
        <p:blipFill rotWithShape="1">
          <a:blip r:embed="rId2"/>
          <a:srcRect l="9046" t="31297" r="30630" b="20469"/>
          <a:stretch/>
        </p:blipFill>
        <p:spPr>
          <a:xfrm>
            <a:off x="2195736" y="1067542"/>
            <a:ext cx="4536504" cy="2039346"/>
          </a:xfrm>
          <a:prstGeom prst="rect">
            <a:avLst/>
          </a:prstGeom>
          <a:ln w="38100">
            <a:solidFill>
              <a:schemeClr val="accent1"/>
            </a:solidFill>
          </a:ln>
        </p:spPr>
      </p:pic>
      <p:sp>
        <p:nvSpPr>
          <p:cNvPr id="6" name="TextBox 5"/>
          <p:cNvSpPr txBox="1"/>
          <p:nvPr/>
        </p:nvSpPr>
        <p:spPr>
          <a:xfrm>
            <a:off x="837928" y="3106888"/>
            <a:ext cx="7488832" cy="1107996"/>
          </a:xfrm>
          <a:prstGeom prst="rect">
            <a:avLst/>
          </a:prstGeom>
          <a:noFill/>
        </p:spPr>
        <p:txBody>
          <a:bodyPr wrap="square" rtlCol="0">
            <a:spAutoFit/>
          </a:bodyPr>
          <a:lstStyle/>
          <a:p>
            <a:pPr algn="ctr"/>
            <a:r>
              <a:rPr lang="en-GB" dirty="0" smtClean="0">
                <a:latin typeface="Comic Sans MS" panose="030F0702030302020204" pitchFamily="66" charset="0"/>
              </a:rPr>
              <a:t>Follow the same instructions as yesterday, but with lesson 2. </a:t>
            </a:r>
            <a:endParaRPr lang="en-GB" dirty="0">
              <a:latin typeface="Comic Sans MS" panose="030F0702030302020204" pitchFamily="66" charset="0"/>
            </a:endParaRPr>
          </a:p>
          <a:p>
            <a:pPr algn="ctr"/>
            <a:r>
              <a:rPr lang="en-GB" sz="2400" dirty="0" smtClean="0">
                <a:latin typeface="Comic Sans MS" panose="030F0702030302020204" pitchFamily="66" charset="0"/>
              </a:rPr>
              <a:t>Click this link to get started:</a:t>
            </a:r>
          </a:p>
          <a:p>
            <a:pPr algn="ctr"/>
            <a:r>
              <a:rPr lang="en-GB" sz="2400" dirty="0">
                <a:latin typeface="Comic Sans MS" panose="030F0702030302020204" pitchFamily="66" charset="0"/>
                <a:hlinkClick r:id="rId3"/>
              </a:rPr>
              <a:t>https://whiterosemaths.com/homelearning/year-1/</a:t>
            </a:r>
            <a:r>
              <a:rPr lang="en-GB" sz="2400" dirty="0" smtClean="0">
                <a:latin typeface="Comic Sans MS" panose="030F0702030302020204" pitchFamily="66" charset="0"/>
              </a:rPr>
              <a:t> </a:t>
            </a:r>
            <a:endParaRPr lang="en-GB" sz="2400" dirty="0">
              <a:latin typeface="Comic Sans MS" panose="030F0702030302020204" pitchFamily="66" charset="0"/>
            </a:endParaRPr>
          </a:p>
        </p:txBody>
      </p:sp>
      <p:pic>
        <p:nvPicPr>
          <p:cNvPr id="7" name="Picture 6"/>
          <p:cNvPicPr>
            <a:picLocks noChangeAspect="1"/>
          </p:cNvPicPr>
          <p:nvPr/>
        </p:nvPicPr>
        <p:blipFill rotWithShape="1">
          <a:blip r:embed="rId4"/>
          <a:srcRect l="24542" t="42125" r="22329" b="18500"/>
          <a:stretch/>
        </p:blipFill>
        <p:spPr>
          <a:xfrm>
            <a:off x="1187624" y="4509120"/>
            <a:ext cx="3960440" cy="1860207"/>
          </a:xfrm>
          <a:prstGeom prst="rect">
            <a:avLst/>
          </a:prstGeom>
          <a:ln w="38100">
            <a:solidFill>
              <a:schemeClr val="accent1"/>
            </a:solidFill>
          </a:ln>
        </p:spPr>
      </p:pic>
      <p:sp>
        <p:nvSpPr>
          <p:cNvPr id="8" name="TextBox 7"/>
          <p:cNvSpPr txBox="1"/>
          <p:nvPr/>
        </p:nvSpPr>
        <p:spPr>
          <a:xfrm>
            <a:off x="5436096" y="4521009"/>
            <a:ext cx="3117032" cy="1815882"/>
          </a:xfrm>
          <a:prstGeom prst="rect">
            <a:avLst/>
          </a:prstGeom>
          <a:noFill/>
          <a:ln w="38100">
            <a:solidFill>
              <a:srgbClr val="00B0F0"/>
            </a:solidFill>
          </a:ln>
        </p:spPr>
        <p:txBody>
          <a:bodyPr wrap="square" rtlCol="0">
            <a:spAutoFit/>
          </a:bodyPr>
          <a:lstStyle/>
          <a:p>
            <a:r>
              <a:rPr lang="en-GB" sz="1600" dirty="0" smtClean="0">
                <a:latin typeface="Comic Sans MS" panose="030F0702030302020204" pitchFamily="66" charset="0"/>
              </a:rPr>
              <a:t>This part of the activity will not be possible to complete at home. </a:t>
            </a:r>
          </a:p>
          <a:p>
            <a:r>
              <a:rPr lang="en-GB" sz="1600" dirty="0" smtClean="0">
                <a:latin typeface="Comic Sans MS" panose="030F0702030302020204" pitchFamily="66" charset="0"/>
              </a:rPr>
              <a:t>Instead find two objects in your house that may weigh the same. Hold them in each hand. Do they feel equal in weight?</a:t>
            </a:r>
            <a:endParaRPr lang="en-GB" sz="1600" dirty="0">
              <a:latin typeface="Comic Sans MS" panose="030F0702030302020204" pitchFamily="66" charset="0"/>
            </a:endParaRPr>
          </a:p>
        </p:txBody>
      </p:sp>
      <p:cxnSp>
        <p:nvCxnSpPr>
          <p:cNvPr id="10" name="Straight Arrow Connector 9"/>
          <p:cNvCxnSpPr/>
          <p:nvPr/>
        </p:nvCxnSpPr>
        <p:spPr>
          <a:xfrm flipH="1">
            <a:off x="4463988" y="5013176"/>
            <a:ext cx="972108" cy="216024"/>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11" name="Picture 2" descr="Tips label collection with flat design | Free Vector"/>
          <p:cNvPicPr>
            <a:picLocks noChangeAspect="1" noChangeArrowheads="1"/>
          </p:cNvPicPr>
          <p:nvPr/>
        </p:nvPicPr>
        <p:blipFill rotWithShape="1">
          <a:blip r:embed="rId5">
            <a:extLst>
              <a:ext uri="{28A0092B-C50C-407E-A947-70E740481C1C}">
                <a14:useLocalDpi xmlns:a14="http://schemas.microsoft.com/office/drawing/2010/main" val="0"/>
              </a:ext>
            </a:extLst>
          </a:blip>
          <a:srcRect l="66823" t="41771" r="5401" b="40240"/>
          <a:stretch/>
        </p:blipFill>
        <p:spPr bwMode="auto">
          <a:xfrm>
            <a:off x="0" y="4401108"/>
            <a:ext cx="1111768" cy="720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70532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84312"/>
            <a:ext cx="8229600" cy="1143000"/>
          </a:xfrm>
        </p:spPr>
        <p:txBody>
          <a:bodyPr>
            <a:noAutofit/>
          </a:bodyPr>
          <a:lstStyle/>
          <a:p>
            <a:r>
              <a:rPr lang="en-GB" sz="3200" dirty="0" smtClean="0">
                <a:latin typeface="Comic Sans MS" panose="030F0702030302020204" pitchFamily="66" charset="0"/>
              </a:rPr>
              <a:t>Lesson  3 – Compare mass.</a:t>
            </a:r>
            <a:endParaRPr lang="en-GB" sz="3200" dirty="0">
              <a:latin typeface="Comic Sans MS" panose="030F0702030302020204" pitchFamily="66" charset="0"/>
            </a:endParaRPr>
          </a:p>
        </p:txBody>
      </p:sp>
      <p:sp>
        <p:nvSpPr>
          <p:cNvPr id="6" name="TextBox 5"/>
          <p:cNvSpPr txBox="1"/>
          <p:nvPr/>
        </p:nvSpPr>
        <p:spPr>
          <a:xfrm>
            <a:off x="837928" y="3217876"/>
            <a:ext cx="7488832" cy="984885"/>
          </a:xfrm>
          <a:prstGeom prst="rect">
            <a:avLst/>
          </a:prstGeom>
          <a:noFill/>
        </p:spPr>
        <p:txBody>
          <a:bodyPr wrap="square" rtlCol="0">
            <a:spAutoFit/>
          </a:bodyPr>
          <a:lstStyle/>
          <a:p>
            <a:pPr algn="ctr"/>
            <a:r>
              <a:rPr lang="en-GB" dirty="0">
                <a:latin typeface="Comic Sans MS" panose="030F0702030302020204" pitchFamily="66" charset="0"/>
              </a:rPr>
              <a:t>Follow the same </a:t>
            </a:r>
            <a:r>
              <a:rPr lang="en-GB" dirty="0" smtClean="0">
                <a:latin typeface="Comic Sans MS" panose="030F0702030302020204" pitchFamily="66" charset="0"/>
              </a:rPr>
              <a:t>instructions, </a:t>
            </a:r>
            <a:r>
              <a:rPr lang="en-GB" dirty="0">
                <a:latin typeface="Comic Sans MS" panose="030F0702030302020204" pitchFamily="66" charset="0"/>
              </a:rPr>
              <a:t>but with lesson </a:t>
            </a:r>
            <a:r>
              <a:rPr lang="en-GB" dirty="0" smtClean="0">
                <a:latin typeface="Comic Sans MS" panose="030F0702030302020204" pitchFamily="66" charset="0"/>
              </a:rPr>
              <a:t>3. </a:t>
            </a:r>
            <a:endParaRPr lang="en-GB" dirty="0">
              <a:latin typeface="Comic Sans MS" panose="030F0702030302020204" pitchFamily="66" charset="0"/>
            </a:endParaRPr>
          </a:p>
          <a:p>
            <a:pPr algn="ctr"/>
            <a:r>
              <a:rPr lang="en-GB" sz="2000" dirty="0" smtClean="0">
                <a:latin typeface="Comic Sans MS" panose="030F0702030302020204" pitchFamily="66" charset="0"/>
              </a:rPr>
              <a:t>Click this link to get started:</a:t>
            </a:r>
          </a:p>
          <a:p>
            <a:pPr algn="ctr"/>
            <a:r>
              <a:rPr lang="en-GB" sz="2000" dirty="0">
                <a:latin typeface="Comic Sans MS" panose="030F0702030302020204" pitchFamily="66" charset="0"/>
                <a:hlinkClick r:id="rId2"/>
              </a:rPr>
              <a:t>https://whiterosemaths.com/homelearning/year-1/</a:t>
            </a:r>
            <a:r>
              <a:rPr lang="en-GB" sz="2000" dirty="0" smtClean="0">
                <a:latin typeface="Comic Sans MS" panose="030F0702030302020204" pitchFamily="66" charset="0"/>
              </a:rPr>
              <a:t> </a:t>
            </a:r>
            <a:endParaRPr lang="en-GB" sz="2000" dirty="0">
              <a:latin typeface="Comic Sans MS" panose="030F0702030302020204" pitchFamily="66" charset="0"/>
            </a:endParaRPr>
          </a:p>
        </p:txBody>
      </p:sp>
      <p:pic>
        <p:nvPicPr>
          <p:cNvPr id="3" name="Picture 2"/>
          <p:cNvPicPr>
            <a:picLocks noChangeAspect="1"/>
          </p:cNvPicPr>
          <p:nvPr/>
        </p:nvPicPr>
        <p:blipFill rotWithShape="1">
          <a:blip r:embed="rId3"/>
          <a:srcRect l="9599" t="26375" r="31184" b="25391"/>
          <a:stretch/>
        </p:blipFill>
        <p:spPr>
          <a:xfrm>
            <a:off x="2699792" y="1484784"/>
            <a:ext cx="3770547" cy="1726699"/>
          </a:xfrm>
          <a:prstGeom prst="rect">
            <a:avLst/>
          </a:prstGeom>
          <a:ln w="38100">
            <a:solidFill>
              <a:srgbClr val="00B0F0"/>
            </a:solidFill>
          </a:ln>
        </p:spPr>
      </p:pic>
      <p:sp>
        <p:nvSpPr>
          <p:cNvPr id="4" name="TextBox 3"/>
          <p:cNvSpPr txBox="1"/>
          <p:nvPr/>
        </p:nvSpPr>
        <p:spPr>
          <a:xfrm>
            <a:off x="467544" y="4963114"/>
            <a:ext cx="4824536" cy="1200329"/>
          </a:xfrm>
          <a:prstGeom prst="rect">
            <a:avLst/>
          </a:prstGeom>
          <a:noFill/>
        </p:spPr>
        <p:txBody>
          <a:bodyPr wrap="square" rtlCol="0">
            <a:spAutoFit/>
          </a:bodyPr>
          <a:lstStyle/>
          <a:p>
            <a:endParaRPr lang="en-GB" dirty="0">
              <a:latin typeface="Comic Sans MS" panose="030F0702030302020204" pitchFamily="66" charset="0"/>
            </a:endParaRPr>
          </a:p>
          <a:p>
            <a:r>
              <a:rPr lang="en-GB" dirty="0" smtClean="0">
                <a:latin typeface="Comic Sans MS" panose="030F0702030302020204" pitchFamily="66" charset="0"/>
              </a:rPr>
              <a:t>When deciding if an object is heavier or lighter. Ask your child to count the cubes and record the number above, like this</a:t>
            </a:r>
          </a:p>
        </p:txBody>
      </p:sp>
      <p:pic>
        <p:nvPicPr>
          <p:cNvPr id="9" name="Picture 8"/>
          <p:cNvPicPr>
            <a:picLocks noChangeAspect="1"/>
          </p:cNvPicPr>
          <p:nvPr/>
        </p:nvPicPr>
        <p:blipFill rotWithShape="1">
          <a:blip r:embed="rId4"/>
          <a:srcRect l="30630" t="37203" r="48893" b="33266"/>
          <a:stretch/>
        </p:blipFill>
        <p:spPr>
          <a:xfrm>
            <a:off x="5478016" y="4437112"/>
            <a:ext cx="2664296" cy="2160240"/>
          </a:xfrm>
          <a:prstGeom prst="rect">
            <a:avLst/>
          </a:prstGeom>
          <a:ln w="38100">
            <a:solidFill>
              <a:srgbClr val="00B0F0"/>
            </a:solidFill>
          </a:ln>
        </p:spPr>
      </p:pic>
      <p:cxnSp>
        <p:nvCxnSpPr>
          <p:cNvPr id="12" name="Straight Arrow Connector 11"/>
          <p:cNvCxnSpPr/>
          <p:nvPr/>
        </p:nvCxnSpPr>
        <p:spPr>
          <a:xfrm flipV="1">
            <a:off x="4860032" y="5733256"/>
            <a:ext cx="792088" cy="14401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13" name="Picture 2" descr="Tips label collection with flat design | Free Vector"/>
          <p:cNvPicPr>
            <a:picLocks noChangeAspect="1" noChangeArrowheads="1"/>
          </p:cNvPicPr>
          <p:nvPr/>
        </p:nvPicPr>
        <p:blipFill rotWithShape="1">
          <a:blip r:embed="rId5">
            <a:extLst>
              <a:ext uri="{28A0092B-C50C-407E-A947-70E740481C1C}">
                <a14:useLocalDpi xmlns:a14="http://schemas.microsoft.com/office/drawing/2010/main" val="0"/>
              </a:ext>
            </a:extLst>
          </a:blip>
          <a:srcRect l="66823" t="41771" r="5401" b="40240"/>
          <a:stretch/>
        </p:blipFill>
        <p:spPr bwMode="auto">
          <a:xfrm>
            <a:off x="467544" y="4603074"/>
            <a:ext cx="1111768" cy="720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24405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59872"/>
            <a:ext cx="8229600" cy="1143000"/>
          </a:xfrm>
        </p:spPr>
        <p:txBody>
          <a:bodyPr>
            <a:noAutofit/>
          </a:bodyPr>
          <a:lstStyle/>
          <a:p>
            <a:r>
              <a:rPr lang="en-GB" sz="2800" dirty="0" smtClean="0">
                <a:latin typeface="Comic Sans MS" panose="030F0702030302020204" pitchFamily="66" charset="0"/>
              </a:rPr>
              <a:t>Lesson  4 – Introduce capacity and volume.</a:t>
            </a:r>
            <a:endParaRPr lang="en-GB" sz="2800" dirty="0">
              <a:latin typeface="Comic Sans MS" panose="030F0702030302020204" pitchFamily="66" charset="0"/>
            </a:endParaRPr>
          </a:p>
        </p:txBody>
      </p:sp>
      <p:sp>
        <p:nvSpPr>
          <p:cNvPr id="6" name="TextBox 5"/>
          <p:cNvSpPr txBox="1"/>
          <p:nvPr/>
        </p:nvSpPr>
        <p:spPr>
          <a:xfrm>
            <a:off x="837928" y="3191523"/>
            <a:ext cx="7488832" cy="984885"/>
          </a:xfrm>
          <a:prstGeom prst="rect">
            <a:avLst/>
          </a:prstGeom>
          <a:noFill/>
        </p:spPr>
        <p:txBody>
          <a:bodyPr wrap="square" rtlCol="0">
            <a:spAutoFit/>
          </a:bodyPr>
          <a:lstStyle/>
          <a:p>
            <a:pPr algn="ctr"/>
            <a:r>
              <a:rPr lang="en-GB" dirty="0">
                <a:latin typeface="Comic Sans MS" panose="030F0702030302020204" pitchFamily="66" charset="0"/>
              </a:rPr>
              <a:t>Follow the same </a:t>
            </a:r>
            <a:r>
              <a:rPr lang="en-GB" dirty="0" smtClean="0">
                <a:latin typeface="Comic Sans MS" panose="030F0702030302020204" pitchFamily="66" charset="0"/>
              </a:rPr>
              <a:t>instructions, </a:t>
            </a:r>
            <a:r>
              <a:rPr lang="en-GB" dirty="0">
                <a:latin typeface="Comic Sans MS" panose="030F0702030302020204" pitchFamily="66" charset="0"/>
              </a:rPr>
              <a:t>but with lesson 4</a:t>
            </a:r>
            <a:r>
              <a:rPr lang="en-GB" dirty="0" smtClean="0">
                <a:latin typeface="Comic Sans MS" panose="030F0702030302020204" pitchFamily="66" charset="0"/>
              </a:rPr>
              <a:t>. </a:t>
            </a:r>
            <a:endParaRPr lang="en-GB" dirty="0">
              <a:latin typeface="Comic Sans MS" panose="030F0702030302020204" pitchFamily="66" charset="0"/>
            </a:endParaRPr>
          </a:p>
          <a:p>
            <a:pPr algn="ctr"/>
            <a:r>
              <a:rPr lang="en-GB" sz="2000" dirty="0" smtClean="0">
                <a:latin typeface="Comic Sans MS" panose="030F0702030302020204" pitchFamily="66" charset="0"/>
              </a:rPr>
              <a:t>Click this link to get started:</a:t>
            </a:r>
          </a:p>
          <a:p>
            <a:pPr algn="ctr"/>
            <a:r>
              <a:rPr lang="en-GB" sz="2000" dirty="0">
                <a:latin typeface="Comic Sans MS" panose="030F0702030302020204" pitchFamily="66" charset="0"/>
                <a:hlinkClick r:id="rId2"/>
              </a:rPr>
              <a:t>https://whiterosemaths.com/homelearning/year-1/</a:t>
            </a:r>
            <a:r>
              <a:rPr lang="en-GB" sz="2000" dirty="0" smtClean="0">
                <a:latin typeface="Comic Sans MS" panose="030F0702030302020204" pitchFamily="66" charset="0"/>
              </a:rPr>
              <a:t> </a:t>
            </a:r>
            <a:endParaRPr lang="en-GB" sz="2000" dirty="0">
              <a:latin typeface="Comic Sans MS" panose="030F0702030302020204" pitchFamily="66" charset="0"/>
            </a:endParaRPr>
          </a:p>
        </p:txBody>
      </p:sp>
      <p:pic>
        <p:nvPicPr>
          <p:cNvPr id="5" name="Picture 4"/>
          <p:cNvPicPr>
            <a:picLocks noChangeAspect="1"/>
          </p:cNvPicPr>
          <p:nvPr/>
        </p:nvPicPr>
        <p:blipFill rotWithShape="1">
          <a:blip r:embed="rId3"/>
          <a:srcRect l="9600" t="26374" r="30630" b="27361"/>
          <a:stretch/>
        </p:blipFill>
        <p:spPr>
          <a:xfrm>
            <a:off x="2677090" y="1347302"/>
            <a:ext cx="3810508" cy="1658277"/>
          </a:xfrm>
          <a:prstGeom prst="rect">
            <a:avLst/>
          </a:prstGeom>
          <a:ln w="38100">
            <a:solidFill>
              <a:srgbClr val="00B0F0"/>
            </a:solidFill>
          </a:ln>
        </p:spPr>
      </p:pic>
      <p:pic>
        <p:nvPicPr>
          <p:cNvPr id="1026" name="Picture 2" descr="Tips label collection with flat design | Free Vector"/>
          <p:cNvPicPr>
            <a:picLocks noChangeAspect="1" noChangeArrowheads="1"/>
          </p:cNvPicPr>
          <p:nvPr/>
        </p:nvPicPr>
        <p:blipFill rotWithShape="1">
          <a:blip r:embed="rId4">
            <a:extLst>
              <a:ext uri="{28A0092B-C50C-407E-A947-70E740481C1C}">
                <a14:useLocalDpi xmlns:a14="http://schemas.microsoft.com/office/drawing/2010/main" val="0"/>
              </a:ext>
            </a:extLst>
          </a:blip>
          <a:srcRect l="66823" t="41426" r="5401" b="39252"/>
          <a:stretch/>
        </p:blipFill>
        <p:spPr bwMode="auto">
          <a:xfrm>
            <a:off x="467544" y="4244506"/>
            <a:ext cx="1215424" cy="84551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759026" y="4362352"/>
            <a:ext cx="6938118" cy="2123658"/>
          </a:xfrm>
          <a:prstGeom prst="rect">
            <a:avLst/>
          </a:prstGeom>
          <a:noFill/>
          <a:ln w="38100">
            <a:solidFill>
              <a:srgbClr val="00B0F0"/>
            </a:solidFill>
          </a:ln>
        </p:spPr>
        <p:txBody>
          <a:bodyPr wrap="none" rtlCol="0">
            <a:spAutoFit/>
          </a:bodyPr>
          <a:lstStyle/>
          <a:p>
            <a:pPr algn="ctr"/>
            <a:r>
              <a:rPr lang="en-GB" dirty="0" smtClean="0">
                <a:latin typeface="Comic Sans MS" panose="030F0702030302020204" pitchFamily="66" charset="0"/>
              </a:rPr>
              <a:t>There is a lot of new vocabulary in this lesson such as:</a:t>
            </a:r>
          </a:p>
          <a:p>
            <a:pPr algn="ctr"/>
            <a:r>
              <a:rPr lang="en-GB" sz="2400" dirty="0" smtClean="0">
                <a:latin typeface="Comic Sans MS" panose="030F0702030302020204" pitchFamily="66" charset="0"/>
              </a:rPr>
              <a:t>almost   liquid</a:t>
            </a:r>
            <a:endParaRPr lang="en-GB" sz="2400" dirty="0">
              <a:latin typeface="Comic Sans MS" panose="030F0702030302020204" pitchFamily="66" charset="0"/>
            </a:endParaRPr>
          </a:p>
          <a:p>
            <a:pPr algn="ctr"/>
            <a:r>
              <a:rPr lang="en-GB" dirty="0" smtClean="0">
                <a:latin typeface="Comic Sans MS" panose="030F0702030302020204" pitchFamily="66" charset="0"/>
              </a:rPr>
              <a:t>Model using these words during your day to day activities </a:t>
            </a:r>
          </a:p>
          <a:p>
            <a:pPr algn="ctr"/>
            <a:r>
              <a:rPr lang="en-GB" dirty="0" smtClean="0">
                <a:latin typeface="Comic Sans MS" panose="030F0702030302020204" pitchFamily="66" charset="0"/>
              </a:rPr>
              <a:t>e.g. My cup is</a:t>
            </a:r>
            <a:r>
              <a:rPr lang="en-GB" u="sng" dirty="0" smtClean="0">
                <a:latin typeface="Comic Sans MS" panose="030F0702030302020204" pitchFamily="66" charset="0"/>
              </a:rPr>
              <a:t> almost </a:t>
            </a:r>
            <a:r>
              <a:rPr lang="en-GB" dirty="0" smtClean="0">
                <a:latin typeface="Comic Sans MS" panose="030F0702030302020204" pitchFamily="66" charset="0"/>
              </a:rPr>
              <a:t>empty. </a:t>
            </a:r>
          </a:p>
          <a:p>
            <a:endParaRPr lang="en-GB" u="sng" dirty="0" smtClean="0">
              <a:latin typeface="Comic Sans MS" panose="030F0702030302020204" pitchFamily="66" charset="0"/>
            </a:endParaRPr>
          </a:p>
          <a:p>
            <a:pPr algn="ctr"/>
            <a:r>
              <a:rPr lang="en-GB" dirty="0" smtClean="0">
                <a:latin typeface="Comic Sans MS" panose="030F0702030302020204" pitchFamily="66" charset="0"/>
              </a:rPr>
              <a:t>      e.g. When pouring your milk onto your cereal point out that </a:t>
            </a:r>
          </a:p>
          <a:p>
            <a:pPr algn="ctr"/>
            <a:r>
              <a:rPr lang="en-GB" dirty="0" smtClean="0">
                <a:latin typeface="Comic Sans MS" panose="030F0702030302020204" pitchFamily="66" charset="0"/>
              </a:rPr>
              <a:t>milk is a liquid.</a:t>
            </a:r>
          </a:p>
        </p:txBody>
      </p:sp>
    </p:spTree>
    <p:extLst>
      <p:ext uri="{BB962C8B-B14F-4D97-AF65-F5344CB8AC3E}">
        <p14:creationId xmlns:p14="http://schemas.microsoft.com/office/powerpoint/2010/main" val="5909733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2880" y="122872"/>
            <a:ext cx="8229600" cy="1143000"/>
          </a:xfrm>
        </p:spPr>
        <p:txBody>
          <a:bodyPr>
            <a:noAutofit/>
          </a:bodyPr>
          <a:lstStyle/>
          <a:p>
            <a:r>
              <a:rPr lang="en-GB" sz="2800" dirty="0" smtClean="0">
                <a:latin typeface="Comic Sans MS" panose="030F0702030302020204" pitchFamily="66" charset="0"/>
              </a:rPr>
              <a:t>Lesson  5 – Measure capacity.</a:t>
            </a:r>
            <a:endParaRPr lang="en-GB" sz="2800" dirty="0">
              <a:latin typeface="Comic Sans MS" panose="030F0702030302020204" pitchFamily="66" charset="0"/>
            </a:endParaRPr>
          </a:p>
        </p:txBody>
      </p:sp>
      <p:sp>
        <p:nvSpPr>
          <p:cNvPr id="6" name="TextBox 5"/>
          <p:cNvSpPr txBox="1"/>
          <p:nvPr/>
        </p:nvSpPr>
        <p:spPr>
          <a:xfrm>
            <a:off x="763754" y="2801678"/>
            <a:ext cx="7488832" cy="984885"/>
          </a:xfrm>
          <a:prstGeom prst="rect">
            <a:avLst/>
          </a:prstGeom>
          <a:noFill/>
        </p:spPr>
        <p:txBody>
          <a:bodyPr wrap="square" rtlCol="0">
            <a:spAutoFit/>
          </a:bodyPr>
          <a:lstStyle/>
          <a:p>
            <a:pPr algn="ctr"/>
            <a:r>
              <a:rPr lang="en-GB" dirty="0">
                <a:latin typeface="Comic Sans MS" panose="030F0702030302020204" pitchFamily="66" charset="0"/>
              </a:rPr>
              <a:t>Follow the same </a:t>
            </a:r>
            <a:r>
              <a:rPr lang="en-GB" dirty="0" smtClean="0">
                <a:latin typeface="Comic Sans MS" panose="030F0702030302020204" pitchFamily="66" charset="0"/>
              </a:rPr>
              <a:t>instructions, </a:t>
            </a:r>
            <a:r>
              <a:rPr lang="en-GB" dirty="0">
                <a:latin typeface="Comic Sans MS" panose="030F0702030302020204" pitchFamily="66" charset="0"/>
              </a:rPr>
              <a:t>but with lesson </a:t>
            </a:r>
            <a:r>
              <a:rPr lang="en-GB" dirty="0" smtClean="0">
                <a:latin typeface="Comic Sans MS" panose="030F0702030302020204" pitchFamily="66" charset="0"/>
              </a:rPr>
              <a:t>5. </a:t>
            </a:r>
            <a:endParaRPr lang="en-GB" dirty="0">
              <a:latin typeface="Comic Sans MS" panose="030F0702030302020204" pitchFamily="66" charset="0"/>
            </a:endParaRPr>
          </a:p>
          <a:p>
            <a:pPr algn="ctr"/>
            <a:r>
              <a:rPr lang="en-GB" sz="2000" dirty="0" smtClean="0">
                <a:latin typeface="Comic Sans MS" panose="030F0702030302020204" pitchFamily="66" charset="0"/>
              </a:rPr>
              <a:t>Click this link to get started:</a:t>
            </a:r>
          </a:p>
          <a:p>
            <a:pPr algn="ctr"/>
            <a:r>
              <a:rPr lang="en-GB" sz="2000" dirty="0">
                <a:latin typeface="Comic Sans MS" panose="030F0702030302020204" pitchFamily="66" charset="0"/>
                <a:hlinkClick r:id="rId2"/>
              </a:rPr>
              <a:t>https://whiterosemaths.com/homelearning/year-1/</a:t>
            </a:r>
            <a:r>
              <a:rPr lang="en-GB" sz="2000" dirty="0" smtClean="0">
                <a:latin typeface="Comic Sans MS" panose="030F0702030302020204" pitchFamily="66" charset="0"/>
              </a:rPr>
              <a:t> </a:t>
            </a:r>
            <a:endParaRPr lang="en-GB" sz="2000" dirty="0">
              <a:latin typeface="Comic Sans MS" panose="030F0702030302020204" pitchFamily="66" charset="0"/>
            </a:endParaRPr>
          </a:p>
        </p:txBody>
      </p:sp>
      <p:pic>
        <p:nvPicPr>
          <p:cNvPr id="1026" name="Picture 2" descr="Tips label collection with flat design | Free Vector"/>
          <p:cNvPicPr>
            <a:picLocks noChangeAspect="1" noChangeArrowheads="1"/>
          </p:cNvPicPr>
          <p:nvPr/>
        </p:nvPicPr>
        <p:blipFill rotWithShape="1">
          <a:blip r:embed="rId3">
            <a:extLst>
              <a:ext uri="{28A0092B-C50C-407E-A947-70E740481C1C}">
                <a14:useLocalDpi xmlns:a14="http://schemas.microsoft.com/office/drawing/2010/main" val="0"/>
              </a:ext>
            </a:extLst>
          </a:blip>
          <a:srcRect l="66823" t="41426" r="5401" b="39252"/>
          <a:stretch/>
        </p:blipFill>
        <p:spPr bwMode="auto">
          <a:xfrm>
            <a:off x="460375" y="4033975"/>
            <a:ext cx="1215424" cy="84551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4"/>
          <a:srcRect l="9046" t="26375" r="31184" b="24406"/>
          <a:stretch/>
        </p:blipFill>
        <p:spPr>
          <a:xfrm>
            <a:off x="2627784" y="1024720"/>
            <a:ext cx="3779792" cy="1749904"/>
          </a:xfrm>
          <a:prstGeom prst="rect">
            <a:avLst/>
          </a:prstGeom>
          <a:ln w="38100">
            <a:solidFill>
              <a:srgbClr val="00B0F0"/>
            </a:solidFill>
          </a:ln>
        </p:spPr>
      </p:pic>
      <p:sp>
        <p:nvSpPr>
          <p:cNvPr id="4" name="TextBox 3"/>
          <p:cNvSpPr txBox="1"/>
          <p:nvPr/>
        </p:nvSpPr>
        <p:spPr>
          <a:xfrm>
            <a:off x="1750300" y="4049721"/>
            <a:ext cx="4104456" cy="1077218"/>
          </a:xfrm>
          <a:prstGeom prst="rect">
            <a:avLst/>
          </a:prstGeom>
          <a:noFill/>
          <a:ln w="38100">
            <a:solidFill>
              <a:srgbClr val="00B0F0"/>
            </a:solidFill>
          </a:ln>
        </p:spPr>
        <p:txBody>
          <a:bodyPr wrap="square" rtlCol="0">
            <a:spAutoFit/>
          </a:bodyPr>
          <a:lstStyle/>
          <a:p>
            <a:r>
              <a:rPr lang="en-GB" sz="1600" dirty="0" smtClean="0">
                <a:latin typeface="Comic Sans MS" panose="030F0702030302020204" pitchFamily="66" charset="0"/>
              </a:rPr>
              <a:t>When solving the addition problems, encourage your child to record the number sentence next to the picture </a:t>
            </a:r>
            <a:r>
              <a:rPr lang="en-GB" sz="1600" smtClean="0">
                <a:latin typeface="Comic Sans MS" panose="030F0702030302020204" pitchFamily="66" charset="0"/>
              </a:rPr>
              <a:t>like </a:t>
            </a:r>
            <a:r>
              <a:rPr lang="en-GB" sz="1600" smtClean="0">
                <a:latin typeface="Comic Sans MS" panose="030F0702030302020204" pitchFamily="66" charset="0"/>
              </a:rPr>
              <a:t>this.</a:t>
            </a:r>
            <a:endParaRPr lang="en-GB" sz="1600" dirty="0">
              <a:latin typeface="Comic Sans MS" panose="030F0702030302020204" pitchFamily="66" charset="0"/>
            </a:endParaRPr>
          </a:p>
        </p:txBody>
      </p:sp>
      <p:pic>
        <p:nvPicPr>
          <p:cNvPr id="9" name="Picture 8"/>
          <p:cNvPicPr>
            <a:picLocks noChangeAspect="1"/>
          </p:cNvPicPr>
          <p:nvPr/>
        </p:nvPicPr>
        <p:blipFill rotWithShape="1">
          <a:blip r:embed="rId5"/>
          <a:srcRect l="26202" t="31297" r="27310" b="22438"/>
          <a:stretch/>
        </p:blipFill>
        <p:spPr>
          <a:xfrm>
            <a:off x="6156176" y="3969369"/>
            <a:ext cx="2338189" cy="1308273"/>
          </a:xfrm>
          <a:prstGeom prst="rect">
            <a:avLst/>
          </a:prstGeom>
          <a:ln w="38100">
            <a:solidFill>
              <a:srgbClr val="00B0F0"/>
            </a:solidFill>
          </a:ln>
        </p:spPr>
      </p:pic>
      <p:sp>
        <p:nvSpPr>
          <p:cNvPr id="10" name="TextBox 9"/>
          <p:cNvSpPr txBox="1"/>
          <p:nvPr/>
        </p:nvSpPr>
        <p:spPr>
          <a:xfrm>
            <a:off x="6305178" y="4384568"/>
            <a:ext cx="1185760" cy="307777"/>
          </a:xfrm>
          <a:prstGeom prst="rect">
            <a:avLst/>
          </a:prstGeom>
          <a:noFill/>
        </p:spPr>
        <p:txBody>
          <a:bodyPr wrap="square" rtlCol="0">
            <a:spAutoFit/>
          </a:bodyPr>
          <a:lstStyle/>
          <a:p>
            <a:r>
              <a:rPr lang="en-GB" sz="1400" dirty="0" smtClean="0">
                <a:latin typeface="Comic Sans MS" panose="030F0702030302020204" pitchFamily="66" charset="0"/>
              </a:rPr>
              <a:t>4 + 4 =</a:t>
            </a:r>
            <a:endParaRPr lang="en-GB" sz="1400" dirty="0">
              <a:latin typeface="Comic Sans MS" panose="030F0702030302020204" pitchFamily="66" charset="0"/>
            </a:endParaRPr>
          </a:p>
        </p:txBody>
      </p:sp>
      <p:cxnSp>
        <p:nvCxnSpPr>
          <p:cNvPr id="12" name="Straight Arrow Connector 11"/>
          <p:cNvCxnSpPr/>
          <p:nvPr/>
        </p:nvCxnSpPr>
        <p:spPr>
          <a:xfrm flipV="1">
            <a:off x="5854756" y="4623507"/>
            <a:ext cx="539924" cy="20986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pic>
        <p:nvPicPr>
          <p:cNvPr id="17" name="Picture 16"/>
          <p:cNvPicPr>
            <a:picLocks noChangeAspect="1"/>
          </p:cNvPicPr>
          <p:nvPr/>
        </p:nvPicPr>
        <p:blipFill rotWithShape="1">
          <a:blip r:embed="rId6"/>
          <a:srcRect l="25649" t="28344" r="34504" b="24406"/>
          <a:stretch/>
        </p:blipFill>
        <p:spPr>
          <a:xfrm>
            <a:off x="144457" y="5368212"/>
            <a:ext cx="1238594" cy="825729"/>
          </a:xfrm>
          <a:prstGeom prst="rect">
            <a:avLst/>
          </a:prstGeom>
          <a:ln w="38100">
            <a:solidFill>
              <a:srgbClr val="00B0F0"/>
            </a:solidFill>
          </a:ln>
        </p:spPr>
      </p:pic>
      <p:sp>
        <p:nvSpPr>
          <p:cNvPr id="19" name="TextBox 18"/>
          <p:cNvSpPr txBox="1"/>
          <p:nvPr/>
        </p:nvSpPr>
        <p:spPr>
          <a:xfrm>
            <a:off x="1513030" y="5328099"/>
            <a:ext cx="4104456" cy="1384995"/>
          </a:xfrm>
          <a:prstGeom prst="rect">
            <a:avLst/>
          </a:prstGeom>
          <a:noFill/>
          <a:ln w="28575">
            <a:solidFill>
              <a:srgbClr val="00B0F0"/>
            </a:solidFill>
          </a:ln>
        </p:spPr>
        <p:txBody>
          <a:bodyPr wrap="square" rtlCol="0">
            <a:spAutoFit/>
          </a:bodyPr>
          <a:lstStyle/>
          <a:p>
            <a:pPr algn="ctr"/>
            <a:r>
              <a:rPr lang="en-GB" sz="1200" dirty="0" smtClean="0">
                <a:latin typeface="Comic Sans MS" panose="030F0702030302020204" pitchFamily="66" charset="0"/>
              </a:rPr>
              <a:t>This last question is a challenge! Guide your child through the problem and record the number sentence 8 + 8 + 8 = </a:t>
            </a:r>
          </a:p>
          <a:p>
            <a:pPr algn="ctr"/>
            <a:r>
              <a:rPr lang="en-GB" sz="1200" dirty="0" smtClean="0">
                <a:latin typeface="Comic Sans MS" panose="030F0702030302020204" pitchFamily="66" charset="0"/>
              </a:rPr>
              <a:t>To solve the problem ask your child to draw a picture to represent what it is asking.</a:t>
            </a:r>
          </a:p>
          <a:p>
            <a:pPr algn="ctr"/>
            <a:r>
              <a:rPr lang="en-GB" sz="1200" dirty="0" smtClean="0">
                <a:latin typeface="Comic Sans MS" panose="030F0702030302020204" pitchFamily="66" charset="0"/>
              </a:rPr>
              <a:t>Or you could use objects (</a:t>
            </a:r>
            <a:r>
              <a:rPr lang="en-GB" sz="1200" dirty="0" err="1" smtClean="0">
                <a:latin typeface="Comic Sans MS" panose="030F0702030302020204" pitchFamily="66" charset="0"/>
              </a:rPr>
              <a:t>e.g</a:t>
            </a:r>
            <a:r>
              <a:rPr lang="en-GB" sz="1200" dirty="0" smtClean="0">
                <a:latin typeface="Comic Sans MS" panose="030F0702030302020204" pitchFamily="66" charset="0"/>
              </a:rPr>
              <a:t> Lego bricks) to represent the problem.  </a:t>
            </a:r>
            <a:endParaRPr lang="en-GB" sz="1200" dirty="0">
              <a:latin typeface="Comic Sans MS" panose="030F0702030302020204" pitchFamily="66" charset="0"/>
            </a:endParaRPr>
          </a:p>
        </p:txBody>
      </p:sp>
      <p:pic>
        <p:nvPicPr>
          <p:cNvPr id="22" name="Picture 21"/>
          <p:cNvPicPr>
            <a:picLocks noChangeAspect="1"/>
          </p:cNvPicPr>
          <p:nvPr/>
        </p:nvPicPr>
        <p:blipFill rotWithShape="1">
          <a:blip r:embed="rId7"/>
          <a:srcRect l="3511" t="39172" r="4065" b="25391"/>
          <a:stretch/>
        </p:blipFill>
        <p:spPr>
          <a:xfrm>
            <a:off x="5854756" y="5781076"/>
            <a:ext cx="3221632" cy="694483"/>
          </a:xfrm>
          <a:prstGeom prst="rect">
            <a:avLst/>
          </a:prstGeom>
          <a:ln w="38100">
            <a:solidFill>
              <a:srgbClr val="00B0F0"/>
            </a:solidFill>
          </a:ln>
        </p:spPr>
      </p:pic>
      <p:cxnSp>
        <p:nvCxnSpPr>
          <p:cNvPr id="24" name="Straight Arrow Connector 23"/>
          <p:cNvCxnSpPr/>
          <p:nvPr/>
        </p:nvCxnSpPr>
        <p:spPr>
          <a:xfrm>
            <a:off x="5364088" y="6128317"/>
            <a:ext cx="490668" cy="65625"/>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897293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3848" y="415414"/>
            <a:ext cx="2776722" cy="923330"/>
          </a:xfrm>
          <a:prstGeom prst="rect">
            <a:avLst/>
          </a:prstGeom>
          <a:noFill/>
        </p:spPr>
        <p:txBody>
          <a:bodyPr wrap="none" lIns="91440" tIns="45720" rIns="91440" bIns="45720">
            <a:spAutoFit/>
          </a:bodyPr>
          <a:lstStyle/>
          <a:p>
            <a:pPr algn="ctr"/>
            <a:r>
              <a:rPr lang="en-US" sz="5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Week 1</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5" name="TextBox 4"/>
          <p:cNvSpPr txBox="1"/>
          <p:nvPr/>
        </p:nvSpPr>
        <p:spPr>
          <a:xfrm>
            <a:off x="523757" y="1384256"/>
            <a:ext cx="8136904" cy="984885"/>
          </a:xfrm>
          <a:prstGeom prst="rect">
            <a:avLst/>
          </a:prstGeom>
          <a:noFill/>
        </p:spPr>
        <p:txBody>
          <a:bodyPr wrap="square" rtlCol="0">
            <a:spAutoFit/>
          </a:bodyPr>
          <a:lstStyle/>
          <a:p>
            <a:pPr lvl="0" algn="ctr"/>
            <a:r>
              <a:rPr lang="en-GB" altLang="en-US" sz="2000" dirty="0">
                <a:latin typeface="Comic Sans MS" panose="030F0702030302020204" pitchFamily="66" charset="0"/>
                <a:ea typeface="Calibri" panose="020F0502020204030204" pitchFamily="34" charset="0"/>
                <a:cs typeface="Times New Roman" panose="02020603050405020304" pitchFamily="18" charset="0"/>
              </a:rPr>
              <a:t>Here are some practical (non-screen) weight and volume activities you may want to try at </a:t>
            </a:r>
            <a:r>
              <a:rPr lang="en-GB" altLang="en-US" sz="2000" dirty="0" smtClean="0">
                <a:latin typeface="Comic Sans MS" panose="030F0702030302020204" pitchFamily="66" charset="0"/>
                <a:ea typeface="Calibri" panose="020F0502020204030204" pitchFamily="34" charset="0"/>
                <a:cs typeface="Times New Roman" panose="02020603050405020304" pitchFamily="18" charset="0"/>
              </a:rPr>
              <a:t>home.</a:t>
            </a:r>
            <a:endParaRPr lang="en-GB" altLang="en-US" sz="2000" dirty="0">
              <a:latin typeface="Comic Sans MS" panose="030F0702030302020204" pitchFamily="66" charset="0"/>
              <a:ea typeface="Calibri" panose="020F0502020204030204" pitchFamily="34" charset="0"/>
              <a:cs typeface="Times New Roman" panose="02020603050405020304" pitchFamily="18" charset="0"/>
            </a:endParaRPr>
          </a:p>
          <a:p>
            <a:endParaRPr lang="en-GB" dirty="0"/>
          </a:p>
        </p:txBody>
      </p:sp>
      <p:sp>
        <p:nvSpPr>
          <p:cNvPr id="2" name="TextBox 1"/>
          <p:cNvSpPr txBox="1"/>
          <p:nvPr/>
        </p:nvSpPr>
        <p:spPr>
          <a:xfrm>
            <a:off x="4723935" y="4274556"/>
            <a:ext cx="3936726" cy="1200329"/>
          </a:xfrm>
          <a:prstGeom prst="rect">
            <a:avLst/>
          </a:prstGeom>
          <a:noFill/>
          <a:ln w="38100">
            <a:solidFill>
              <a:srgbClr val="00B0F0"/>
            </a:solidFill>
          </a:ln>
        </p:spPr>
        <p:txBody>
          <a:bodyPr wrap="square" rtlCol="0">
            <a:spAutoFit/>
          </a:bodyPr>
          <a:lstStyle/>
          <a:p>
            <a:pPr lvl="0"/>
            <a:r>
              <a:rPr lang="en-GB" altLang="en-US" dirty="0" smtClean="0">
                <a:latin typeface="Comic Sans MS" panose="030F0702030302020204" pitchFamily="66" charset="0"/>
                <a:ea typeface="Calibri" panose="020F0502020204030204" pitchFamily="34" charset="0"/>
                <a:cs typeface="Times New Roman" panose="02020603050405020304" pitchFamily="18" charset="0"/>
              </a:rPr>
              <a:t>Take </a:t>
            </a:r>
            <a:r>
              <a:rPr lang="en-GB" altLang="en-US" dirty="0">
                <a:latin typeface="Comic Sans MS" panose="030F0702030302020204" pitchFamily="66" charset="0"/>
                <a:ea typeface="Calibri" panose="020F0502020204030204" pitchFamily="34" charset="0"/>
                <a:cs typeface="Times New Roman" panose="02020603050405020304" pitchFamily="18" charset="0"/>
              </a:rPr>
              <a:t>two objects from your house (e.g. A book and a Lego brick). Hold one in each hand. </a:t>
            </a:r>
            <a:r>
              <a:rPr lang="en-GB" altLang="en-US" dirty="0" smtClean="0">
                <a:latin typeface="Comic Sans MS" panose="030F0702030302020204" pitchFamily="66" charset="0"/>
                <a:ea typeface="Calibri" panose="020F0502020204030204" pitchFamily="34" charset="0"/>
                <a:cs typeface="Times New Roman" panose="02020603050405020304" pitchFamily="18" charset="0"/>
              </a:rPr>
              <a:t>Which one </a:t>
            </a:r>
            <a:r>
              <a:rPr lang="en-GB" altLang="en-US" dirty="0">
                <a:latin typeface="Comic Sans MS" panose="030F0702030302020204" pitchFamily="66" charset="0"/>
                <a:ea typeface="Calibri" panose="020F0502020204030204" pitchFamily="34" charset="0"/>
                <a:cs typeface="Times New Roman" panose="02020603050405020304" pitchFamily="18" charset="0"/>
              </a:rPr>
              <a:t>feels the heaviest? Lightest? </a:t>
            </a:r>
          </a:p>
        </p:txBody>
      </p:sp>
      <p:sp>
        <p:nvSpPr>
          <p:cNvPr id="8" name="TextBox 7"/>
          <p:cNvSpPr txBox="1"/>
          <p:nvPr/>
        </p:nvSpPr>
        <p:spPr>
          <a:xfrm>
            <a:off x="715973" y="2323260"/>
            <a:ext cx="3848320" cy="1754326"/>
          </a:xfrm>
          <a:prstGeom prst="rect">
            <a:avLst/>
          </a:prstGeom>
          <a:ln w="38100"/>
        </p:spPr>
        <p:style>
          <a:lnRef idx="2">
            <a:schemeClr val="accent1"/>
          </a:lnRef>
          <a:fillRef idx="1">
            <a:schemeClr val="lt1"/>
          </a:fillRef>
          <a:effectRef idx="0">
            <a:schemeClr val="accent1"/>
          </a:effectRef>
          <a:fontRef idx="minor">
            <a:schemeClr val="dk1"/>
          </a:fontRef>
        </p:style>
        <p:txBody>
          <a:bodyPr wrap="square" rtlCol="0">
            <a:spAutoFit/>
          </a:bodyPr>
          <a:lstStyle/>
          <a:p>
            <a:pPr algn="just"/>
            <a:r>
              <a:rPr lang="en-GB" altLang="en-US" dirty="0">
                <a:latin typeface="Comic Sans MS" panose="030F0702030302020204" pitchFamily="66" charset="0"/>
                <a:ea typeface="Calibri" panose="020F0502020204030204" pitchFamily="34" charset="0"/>
                <a:cs typeface="Times New Roman" panose="02020603050405020304" pitchFamily="18" charset="0"/>
              </a:rPr>
              <a:t>Play with </a:t>
            </a:r>
            <a:r>
              <a:rPr lang="en-GB" altLang="en-US" dirty="0" smtClean="0">
                <a:latin typeface="Comic Sans MS" panose="030F0702030302020204" pitchFamily="66" charset="0"/>
                <a:ea typeface="Calibri" panose="020F0502020204030204" pitchFamily="34" charset="0"/>
                <a:cs typeface="Times New Roman" panose="02020603050405020304" pitchFamily="18" charset="0"/>
              </a:rPr>
              <a:t>water and empty containers. </a:t>
            </a:r>
            <a:r>
              <a:rPr lang="en-GB" altLang="en-US" dirty="0">
                <a:latin typeface="Comic Sans MS" panose="030F0702030302020204" pitchFamily="66" charset="0"/>
                <a:ea typeface="Calibri" panose="020F0502020204030204" pitchFamily="34" charset="0"/>
                <a:cs typeface="Times New Roman" panose="02020603050405020304" pitchFamily="18" charset="0"/>
              </a:rPr>
              <a:t>Can you use the words ‘full’, ‘almost full’, ‘almost empty’ and ‘empty’ to describe what you’re doing? Which container has more/less? </a:t>
            </a:r>
          </a:p>
        </p:txBody>
      </p:sp>
      <p:sp>
        <p:nvSpPr>
          <p:cNvPr id="9" name="TextBox 8"/>
          <p:cNvSpPr txBox="1"/>
          <p:nvPr/>
        </p:nvSpPr>
        <p:spPr>
          <a:xfrm>
            <a:off x="4723935" y="5651939"/>
            <a:ext cx="4096537" cy="923330"/>
          </a:xfrm>
          <a:prstGeom prst="rect">
            <a:avLst/>
          </a:prstGeom>
          <a:noFill/>
          <a:ln w="38100">
            <a:solidFill>
              <a:srgbClr val="00B0F0"/>
            </a:solidFill>
          </a:ln>
        </p:spPr>
        <p:txBody>
          <a:bodyPr wrap="square" rtlCol="0">
            <a:spAutoFit/>
          </a:bodyPr>
          <a:lstStyle/>
          <a:p>
            <a:r>
              <a:rPr lang="en-GB" altLang="en-US" dirty="0">
                <a:latin typeface="Comic Sans MS" panose="030F0702030302020204" pitchFamily="66" charset="0"/>
                <a:ea typeface="Calibri" panose="020F0502020204030204" pitchFamily="34" charset="0"/>
                <a:cs typeface="Times New Roman" panose="02020603050405020304" pitchFamily="18" charset="0"/>
              </a:rPr>
              <a:t>Take a larger container e.g. </a:t>
            </a:r>
            <a:r>
              <a:rPr lang="en-GB" altLang="en-US" dirty="0" smtClean="0">
                <a:latin typeface="Comic Sans MS" panose="030F0702030302020204" pitchFamily="66" charset="0"/>
                <a:ea typeface="Calibri" panose="020F0502020204030204" pitchFamily="34" charset="0"/>
                <a:cs typeface="Times New Roman" panose="02020603050405020304" pitchFamily="18" charset="0"/>
              </a:rPr>
              <a:t>plastic </a:t>
            </a:r>
            <a:r>
              <a:rPr lang="en-GB" altLang="en-US" dirty="0">
                <a:latin typeface="Comic Sans MS" panose="030F0702030302020204" pitchFamily="66" charset="0"/>
                <a:ea typeface="Calibri" panose="020F0502020204030204" pitchFamily="34" charset="0"/>
                <a:cs typeface="Times New Roman" panose="02020603050405020304" pitchFamily="18" charset="0"/>
              </a:rPr>
              <a:t>jug or bowl. How many cups of water are needed to fill it</a:t>
            </a:r>
            <a:r>
              <a:rPr lang="en-GB" altLang="en-US" dirty="0" smtClean="0">
                <a:latin typeface="Comic Sans MS" panose="030F0702030302020204" pitchFamily="66" charset="0"/>
                <a:ea typeface="Calibri" panose="020F0502020204030204" pitchFamily="34" charset="0"/>
                <a:cs typeface="Times New Roman" panose="02020603050405020304" pitchFamily="18" charset="0"/>
              </a:rPr>
              <a:t>?</a:t>
            </a:r>
            <a:endParaRPr lang="en-GB" altLang="en-US"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10" name="TextBox 9"/>
          <p:cNvSpPr txBox="1"/>
          <p:nvPr/>
        </p:nvSpPr>
        <p:spPr>
          <a:xfrm>
            <a:off x="4697486" y="2364190"/>
            <a:ext cx="2726719" cy="1569660"/>
          </a:xfrm>
          <a:prstGeom prst="rect">
            <a:avLst/>
          </a:prstGeom>
          <a:noFill/>
          <a:ln w="38100">
            <a:solidFill>
              <a:srgbClr val="00B0F0"/>
            </a:solidFill>
          </a:ln>
        </p:spPr>
        <p:txBody>
          <a:bodyPr wrap="square" rtlCol="0">
            <a:spAutoFit/>
          </a:bodyPr>
          <a:lstStyle/>
          <a:p>
            <a:pPr algn="just"/>
            <a:r>
              <a:rPr lang="en-GB" altLang="en-US" sz="1600" dirty="0" smtClean="0">
                <a:latin typeface="Comic Sans MS" panose="030F0702030302020204" pitchFamily="66" charset="0"/>
                <a:ea typeface="Calibri" panose="020F0502020204030204" pitchFamily="34" charset="0"/>
                <a:cs typeface="Times New Roman" panose="02020603050405020304" pitchFamily="18" charset="0"/>
              </a:rPr>
              <a:t>Try </a:t>
            </a:r>
            <a:r>
              <a:rPr lang="en-GB" altLang="en-US" sz="1600" dirty="0">
                <a:latin typeface="Comic Sans MS" panose="030F0702030302020204" pitchFamily="66" charset="0"/>
                <a:ea typeface="Calibri" panose="020F0502020204030204" pitchFamily="34" charset="0"/>
                <a:cs typeface="Times New Roman" panose="02020603050405020304" pitchFamily="18" charset="0"/>
              </a:rPr>
              <a:t>making your own balance scale. You would need a coat hanger, string and two containers of the same size (please </a:t>
            </a:r>
            <a:r>
              <a:rPr lang="en-GB" altLang="en-US" sz="1600" dirty="0" smtClean="0">
                <a:latin typeface="Comic Sans MS" panose="030F0702030302020204" pitchFamily="66" charset="0"/>
                <a:ea typeface="Calibri" panose="020F0502020204030204" pitchFamily="34" charset="0"/>
                <a:cs typeface="Times New Roman" panose="02020603050405020304" pitchFamily="18" charset="0"/>
              </a:rPr>
              <a:t>see picture). </a:t>
            </a:r>
          </a:p>
        </p:txBody>
      </p:sp>
      <p:pic>
        <p:nvPicPr>
          <p:cNvPr id="13" name="Picture 12" descr="A blog about sharing with other parents ideas of how to educate their child at home. Email: fabilavina@gmail.com Thanks for visiti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91469" y="2390798"/>
            <a:ext cx="1229003" cy="1462682"/>
          </a:xfrm>
          <a:prstGeom prst="rect">
            <a:avLst/>
          </a:prstGeom>
          <a:ln w="38100" cap="sq">
            <a:solidFill>
              <a:srgbClr val="00B0F0"/>
            </a:solidFill>
            <a:prstDash val="solid"/>
            <a:miter lim="800000"/>
          </a:ln>
          <a:effectLst>
            <a:outerShdw blurRad="50800" dist="38100" dir="2700000" algn="tl" rotWithShape="0">
              <a:srgbClr val="000000">
                <a:alpha val="43000"/>
              </a:srgbClr>
            </a:outerShdw>
          </a:effectLst>
        </p:spPr>
      </p:pic>
      <p:sp>
        <p:nvSpPr>
          <p:cNvPr id="14" name="TextBox 13"/>
          <p:cNvSpPr txBox="1"/>
          <p:nvPr/>
        </p:nvSpPr>
        <p:spPr>
          <a:xfrm>
            <a:off x="675861" y="4274556"/>
            <a:ext cx="3888432" cy="2308324"/>
          </a:xfrm>
          <a:prstGeom prst="rect">
            <a:avLst/>
          </a:prstGeom>
          <a:noFill/>
          <a:ln w="38100">
            <a:solidFill>
              <a:srgbClr val="00B0F0"/>
            </a:solidFill>
          </a:ln>
        </p:spPr>
        <p:txBody>
          <a:bodyPr wrap="square" rtlCol="0">
            <a:spAutoFit/>
          </a:bodyPr>
          <a:lstStyle/>
          <a:p>
            <a:pPr lvl="0" algn="just"/>
            <a:r>
              <a:rPr lang="en-GB" altLang="en-US" dirty="0">
                <a:latin typeface="Comic Sans MS" panose="030F0702030302020204" pitchFamily="66" charset="0"/>
                <a:ea typeface="Calibri" panose="020F0502020204030204" pitchFamily="34" charset="0"/>
                <a:cs typeface="Times New Roman" panose="02020603050405020304" pitchFamily="18" charset="0"/>
              </a:rPr>
              <a:t>Bake! This is a great way to spend time together. It’s also a great opportunity to talk about weighing ingredients, the equipment used to measure weight and volume, and the importance of measuring accurately. There’s also a yummy treat at the end </a:t>
            </a:r>
            <a:r>
              <a:rPr lang="en-GB" altLang="en-US" dirty="0">
                <a:latin typeface="Comic Sans MS" panose="030F0702030302020204" pitchFamily="66" charset="0"/>
                <a:ea typeface="Calibri" panose="020F0502020204030204" pitchFamily="34" charset="0"/>
                <a:cs typeface="Times New Roman" panose="02020603050405020304" pitchFamily="18" charset="0"/>
                <a:sym typeface="Wingdings" panose="05000000000000000000" pitchFamily="2" charset="2"/>
              </a:rPr>
              <a:t></a:t>
            </a:r>
            <a:r>
              <a:rPr lang="en-GB" altLang="en-US" dirty="0">
                <a:latin typeface="Comic Sans MS" panose="030F0702030302020204" pitchFamily="66" charset="0"/>
                <a:ea typeface="Calibri" panose="020F0502020204030204" pitchFamily="34" charset="0"/>
                <a:cs typeface="Times New Roman" panose="02020603050405020304" pitchFamily="18" charset="0"/>
              </a:rPr>
              <a:t> </a:t>
            </a:r>
            <a:endParaRPr lang="en-GB" altLang="en-US" dirty="0">
              <a:latin typeface="Comic Sans MS" panose="030F0702030302020204" pitchFamily="66" charset="0"/>
            </a:endParaRPr>
          </a:p>
        </p:txBody>
      </p:sp>
    </p:spTree>
    <p:extLst>
      <p:ext uri="{BB962C8B-B14F-4D97-AF65-F5344CB8AC3E}">
        <p14:creationId xmlns:p14="http://schemas.microsoft.com/office/powerpoint/2010/main" val="38658981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3848" y="692696"/>
            <a:ext cx="2776722" cy="923330"/>
          </a:xfrm>
          <a:prstGeom prst="rect">
            <a:avLst/>
          </a:prstGeom>
          <a:noFill/>
        </p:spPr>
        <p:txBody>
          <a:bodyPr wrap="none" lIns="91440" tIns="45720" rIns="91440" bIns="45720">
            <a:spAutoFit/>
          </a:bodyPr>
          <a:lstStyle/>
          <a:p>
            <a:pPr algn="ctr"/>
            <a:r>
              <a:rPr lang="en-US" sz="5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Week 1</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pic>
        <p:nvPicPr>
          <p:cNvPr id="8" name="Picture 7"/>
          <p:cNvPicPr/>
          <p:nvPr/>
        </p:nvPicPr>
        <p:blipFill rotWithShape="1">
          <a:blip r:embed="rId3">
            <a:extLst>
              <a:ext uri="{28A0092B-C50C-407E-A947-70E740481C1C}">
                <a14:useLocalDpi xmlns:a14="http://schemas.microsoft.com/office/drawing/2010/main" val="0"/>
              </a:ext>
            </a:extLst>
          </a:blip>
          <a:srcRect l="37722" t="18062" r="37221" b="69783"/>
          <a:stretch/>
        </p:blipFill>
        <p:spPr bwMode="auto">
          <a:xfrm>
            <a:off x="3070612" y="2060848"/>
            <a:ext cx="3043194" cy="804862"/>
          </a:xfrm>
          <a:prstGeom prst="rect">
            <a:avLst/>
          </a:prstGeom>
          <a:ln>
            <a:noFill/>
          </a:ln>
          <a:extLst>
            <a:ext uri="{53640926-AAD7-44D8-BBD7-CCE9431645EC}">
              <a14:shadowObscured xmlns:a14="http://schemas.microsoft.com/office/drawing/2010/main"/>
            </a:ext>
          </a:extLst>
        </p:spPr>
      </p:pic>
      <p:sp>
        <p:nvSpPr>
          <p:cNvPr id="2" name="Rectangle 1"/>
          <p:cNvSpPr/>
          <p:nvPr/>
        </p:nvSpPr>
        <p:spPr>
          <a:xfrm>
            <a:off x="451749" y="2996952"/>
            <a:ext cx="8280920" cy="3162404"/>
          </a:xfrm>
          <a:prstGeom prst="rect">
            <a:avLst/>
          </a:prstGeom>
        </p:spPr>
        <p:txBody>
          <a:bodyPr wrap="square">
            <a:spAutoFit/>
          </a:bodyPr>
          <a:lstStyle/>
          <a:p>
            <a:pPr>
              <a:lnSpc>
                <a:spcPct val="107000"/>
              </a:lnSpc>
              <a:spcAft>
                <a:spcPts val="800"/>
              </a:spcAft>
            </a:pPr>
            <a:r>
              <a:rPr lang="en-GB" dirty="0">
                <a:latin typeface="Comic Sans MS" panose="030F0702030302020204" pitchFamily="66" charset="0"/>
                <a:ea typeface="Calibri" panose="020F0502020204030204" pitchFamily="34" charset="0"/>
                <a:cs typeface="Times New Roman" panose="02020603050405020304" pitchFamily="18" charset="0"/>
              </a:rPr>
              <a:t>There are further online and interactive activities to support your child’s learning with weight and volume on the </a:t>
            </a:r>
            <a:r>
              <a:rPr lang="en-GB" dirty="0" err="1">
                <a:latin typeface="Comic Sans MS" panose="030F0702030302020204" pitchFamily="66" charset="0"/>
                <a:ea typeface="Calibri" panose="020F0502020204030204" pitchFamily="34" charset="0"/>
                <a:cs typeface="Times New Roman" panose="02020603050405020304" pitchFamily="18" charset="0"/>
              </a:rPr>
              <a:t>MyMaths</a:t>
            </a:r>
            <a:r>
              <a:rPr lang="en-GB" dirty="0">
                <a:latin typeface="Comic Sans MS" panose="030F0702030302020204" pitchFamily="66" charset="0"/>
                <a:ea typeface="Calibri" panose="020F0502020204030204" pitchFamily="34" charset="0"/>
                <a:cs typeface="Times New Roman" panose="02020603050405020304" pitchFamily="18" charset="0"/>
              </a:rPr>
              <a:t> website. To access these:</a:t>
            </a:r>
          </a:p>
          <a:p>
            <a:pPr>
              <a:lnSpc>
                <a:spcPct val="107000"/>
              </a:lnSpc>
              <a:spcAft>
                <a:spcPts val="800"/>
              </a:spcAft>
            </a:pPr>
            <a:endParaRPr lang="en-GB" sz="1200" dirty="0">
              <a:latin typeface="Comic Sans MS" panose="030F0702030302020204" pitchFamily="66" charset="0"/>
              <a:ea typeface="Calibri" panose="020F0502020204030204" pitchFamily="34" charset="0"/>
              <a:cs typeface="Times New Roman" panose="02020603050405020304" pitchFamily="18" charset="0"/>
            </a:endParaRPr>
          </a:p>
          <a:p>
            <a:pPr marL="342900" indent="-342900">
              <a:lnSpc>
                <a:spcPct val="107000"/>
              </a:lnSpc>
              <a:buFont typeface="+mj-lt"/>
              <a:buAutoNum type="arabicPeriod"/>
            </a:pPr>
            <a:r>
              <a:rPr lang="en-GB" dirty="0">
                <a:latin typeface="Comic Sans MS" panose="030F0702030302020204" pitchFamily="66" charset="0"/>
                <a:ea typeface="Calibri" panose="020F0502020204030204" pitchFamily="34" charset="0"/>
                <a:cs typeface="Times New Roman" panose="02020603050405020304" pitchFamily="18" charset="0"/>
              </a:rPr>
              <a:t>Click this link which will take you to the </a:t>
            </a:r>
            <a:r>
              <a:rPr lang="en-GB" dirty="0" err="1">
                <a:latin typeface="Comic Sans MS" panose="030F0702030302020204" pitchFamily="66" charset="0"/>
                <a:ea typeface="Calibri" panose="020F0502020204030204" pitchFamily="34" charset="0"/>
                <a:cs typeface="Times New Roman" panose="02020603050405020304" pitchFamily="18" charset="0"/>
              </a:rPr>
              <a:t>MyMaths</a:t>
            </a:r>
            <a:r>
              <a:rPr lang="en-GB" dirty="0">
                <a:latin typeface="Comic Sans MS" panose="030F0702030302020204" pitchFamily="66" charset="0"/>
                <a:ea typeface="Calibri" panose="020F0502020204030204" pitchFamily="34" charset="0"/>
                <a:cs typeface="Times New Roman" panose="02020603050405020304" pitchFamily="18" charset="0"/>
              </a:rPr>
              <a:t> homepage </a:t>
            </a:r>
            <a:r>
              <a:rPr lang="en-GB" u="sng" dirty="0">
                <a:solidFill>
                  <a:srgbClr val="0000FF"/>
                </a:solidFill>
                <a:latin typeface="Comic Sans MS" panose="030F0702030302020204" pitchFamily="66" charset="0"/>
                <a:ea typeface="Calibri" panose="020F0502020204030204" pitchFamily="34" charset="0"/>
                <a:cs typeface="Times New Roman" panose="02020603050405020304" pitchFamily="18" charset="0"/>
                <a:hlinkClick r:id="rId4"/>
              </a:rPr>
              <a:t>https://www.mymaths.co.uk/</a:t>
            </a:r>
            <a:endParaRPr lang="en-GB" sz="1200" dirty="0">
              <a:latin typeface="Comic Sans MS" panose="030F0702030302020204" pitchFamily="66"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mj-lt"/>
              <a:buAutoNum type="arabicPeriod"/>
            </a:pPr>
            <a:r>
              <a:rPr lang="en-GB" dirty="0">
                <a:latin typeface="Comic Sans MS" panose="030F0702030302020204" pitchFamily="66" charset="0"/>
                <a:ea typeface="Calibri" panose="020F0502020204030204" pitchFamily="34" charset="0"/>
                <a:cs typeface="Times New Roman" panose="02020603050405020304" pitchFamily="18" charset="0"/>
              </a:rPr>
              <a:t>Log in using your username and password (these were provided in your original paper work packs).  </a:t>
            </a:r>
            <a:endParaRPr lang="en-GB" sz="1200" dirty="0">
              <a:latin typeface="Comic Sans MS" panose="030F0702030302020204" pitchFamily="66"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mj-lt"/>
              <a:buAutoNum type="arabicPeriod"/>
            </a:pPr>
            <a:r>
              <a:rPr lang="en-GB" dirty="0">
                <a:latin typeface="Comic Sans MS" panose="030F0702030302020204" pitchFamily="66" charset="0"/>
                <a:ea typeface="Calibri" panose="020F0502020204030204" pitchFamily="34" charset="0"/>
                <a:cs typeface="Times New Roman" panose="02020603050405020304" pitchFamily="18" charset="0"/>
              </a:rPr>
              <a:t>Click on ‘Measurement’</a:t>
            </a:r>
            <a:endParaRPr lang="en-GB" sz="1200" dirty="0">
              <a:latin typeface="Comic Sans MS" panose="030F0702030302020204" pitchFamily="66"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dirty="0">
                <a:latin typeface="Comic Sans MS" panose="030F0702030302020204" pitchFamily="66" charset="0"/>
                <a:ea typeface="Calibri" panose="020F0502020204030204" pitchFamily="34" charset="0"/>
                <a:cs typeface="Times New Roman" panose="02020603050405020304" pitchFamily="18" charset="0"/>
              </a:rPr>
              <a:t>Click on ‘Y1 Comparing Mass’ or ‘Y1 Comparing Capacity’ and complete the interactive </a:t>
            </a:r>
            <a:r>
              <a:rPr lang="en-GB" dirty="0" smtClean="0">
                <a:latin typeface="Comic Sans MS" panose="030F0702030302020204" pitchFamily="66" charset="0"/>
                <a:ea typeface="Calibri" panose="020F0502020204030204" pitchFamily="34" charset="0"/>
                <a:cs typeface="Times New Roman" panose="02020603050405020304" pitchFamily="18" charset="0"/>
              </a:rPr>
              <a:t>lesson.</a:t>
            </a:r>
            <a:endParaRPr lang="en-GB" dirty="0"/>
          </a:p>
        </p:txBody>
      </p:sp>
    </p:spTree>
    <p:extLst>
      <p:ext uri="{BB962C8B-B14F-4D97-AF65-F5344CB8AC3E}">
        <p14:creationId xmlns:p14="http://schemas.microsoft.com/office/powerpoint/2010/main" val="12300987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05739" y="620688"/>
            <a:ext cx="484427" cy="923330"/>
          </a:xfrm>
          <a:prstGeom prst="rect">
            <a:avLst/>
          </a:prstGeom>
          <a:noFill/>
        </p:spPr>
        <p:txBody>
          <a:bodyPr wrap="none" lIns="91440" tIns="45720" rIns="91440" bIns="45720">
            <a:spAutoFit/>
          </a:bodyPr>
          <a:lstStyle/>
          <a:p>
            <a:pPr algn="ctr"/>
            <a:r>
              <a:rPr lang="en-US" sz="5400" b="1" cap="none" spc="0" dirty="0" smtClean="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rPr>
              <a:t> </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omic Sans MS" panose="030F0702030302020204" pitchFamily="66" charset="0"/>
            </a:endParaRPr>
          </a:p>
        </p:txBody>
      </p:sp>
      <p:sp>
        <p:nvSpPr>
          <p:cNvPr id="3" name="Rectangle 2"/>
          <p:cNvSpPr/>
          <p:nvPr/>
        </p:nvSpPr>
        <p:spPr>
          <a:xfrm>
            <a:off x="1219560" y="908720"/>
            <a:ext cx="7056784" cy="7017306"/>
          </a:xfrm>
          <a:prstGeom prst="rect">
            <a:avLst/>
          </a:prstGeom>
        </p:spPr>
        <p:txBody>
          <a:bodyPr wrap="square">
            <a:spAutoFit/>
          </a:bodyPr>
          <a:lstStyle/>
          <a:p>
            <a:pPr algn="ctr"/>
            <a:r>
              <a:rPr lang="en-GB" dirty="0">
                <a:latin typeface="Comic Sans MS" panose="030F0702030302020204" pitchFamily="66" charset="0"/>
              </a:rPr>
              <a:t>If you have had a go at some or all of the tasks…</a:t>
            </a:r>
          </a:p>
          <a:p>
            <a:endParaRPr lang="en-GB" dirty="0">
              <a:latin typeface="Comic Sans MS" panose="030F0702030302020204" pitchFamily="66" charset="0"/>
            </a:endParaRPr>
          </a:p>
          <a:p>
            <a:endParaRPr lang="en-GB" dirty="0">
              <a:latin typeface="Comic Sans MS" panose="030F0702030302020204" pitchFamily="66" charset="0"/>
            </a:endParaRPr>
          </a:p>
          <a:p>
            <a:pPr algn="ctr"/>
            <a:r>
              <a:rPr lang="en-GB" sz="4000" dirty="0">
                <a:latin typeface="Comic Sans MS" panose="030F0702030302020204" pitchFamily="66" charset="0"/>
              </a:rPr>
              <a:t>Well done!</a:t>
            </a:r>
          </a:p>
          <a:p>
            <a:pPr algn="ctr"/>
            <a:r>
              <a:rPr lang="en-GB" sz="4000" dirty="0">
                <a:latin typeface="Comic Sans MS" panose="030F0702030302020204" pitchFamily="66" charset="0"/>
              </a:rPr>
              <a:t>We are really proud of you</a:t>
            </a:r>
            <a:r>
              <a:rPr lang="en-GB" sz="4000" dirty="0" smtClean="0">
                <a:latin typeface="Comic Sans MS" panose="030F0702030302020204" pitchFamily="66" charset="0"/>
              </a:rPr>
              <a:t>.</a:t>
            </a:r>
          </a:p>
          <a:p>
            <a:pPr algn="ctr"/>
            <a:endParaRPr lang="en-GB" sz="4000" dirty="0">
              <a:latin typeface="Comic Sans MS" panose="030F0702030302020204" pitchFamily="66" charset="0"/>
            </a:endParaRPr>
          </a:p>
          <a:p>
            <a:pPr algn="ctr"/>
            <a:endParaRPr lang="en-GB" sz="4000" dirty="0" smtClean="0">
              <a:latin typeface="Comic Sans MS" panose="030F0702030302020204" pitchFamily="66" charset="0"/>
            </a:endParaRPr>
          </a:p>
          <a:p>
            <a:pPr algn="ctr"/>
            <a:endParaRPr lang="en-GB" sz="4000" dirty="0">
              <a:latin typeface="Comic Sans MS" panose="030F0702030302020204" pitchFamily="66" charset="0"/>
            </a:endParaRPr>
          </a:p>
          <a:p>
            <a:pPr algn="ctr"/>
            <a:endParaRPr lang="en-GB" sz="4000" dirty="0" smtClean="0">
              <a:latin typeface="Comic Sans MS" panose="030F0702030302020204" pitchFamily="66" charset="0"/>
            </a:endParaRPr>
          </a:p>
          <a:p>
            <a:pPr algn="ctr"/>
            <a:endParaRPr lang="en-GB" sz="4000" dirty="0" smtClean="0">
              <a:latin typeface="Comic Sans MS" panose="030F0702030302020204" pitchFamily="66" charset="0"/>
            </a:endParaRPr>
          </a:p>
          <a:p>
            <a:pPr algn="ctr"/>
            <a:r>
              <a:rPr lang="en-GB" sz="3600" dirty="0" smtClean="0">
                <a:latin typeface="Comic Sans MS" panose="030F0702030302020204" pitchFamily="66" charset="0"/>
              </a:rPr>
              <a:t>Have a lovely weekend.</a:t>
            </a:r>
          </a:p>
          <a:p>
            <a:pPr algn="ctr"/>
            <a:endParaRPr lang="en-GB" sz="4000" dirty="0">
              <a:latin typeface="Comic Sans MS" panose="030F0702030302020204" pitchFamily="66" charset="0"/>
            </a:endParaRPr>
          </a:p>
          <a:p>
            <a:pPr algn="ctr"/>
            <a:endParaRPr lang="en-GB" sz="4000" dirty="0">
              <a:latin typeface="Comic Sans MS" panose="030F0702030302020204" pitchFamily="66" charset="0"/>
            </a:endParaRPr>
          </a:p>
        </p:txBody>
      </p:sp>
      <p:sp>
        <p:nvSpPr>
          <p:cNvPr id="4" name="6-Point Star 3"/>
          <p:cNvSpPr/>
          <p:nvPr/>
        </p:nvSpPr>
        <p:spPr>
          <a:xfrm>
            <a:off x="3451808" y="3212976"/>
            <a:ext cx="2592288" cy="2376264"/>
          </a:xfrm>
          <a:prstGeom prst="star6">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211328466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87CEEB"/>
      </a:accent1>
      <a:accent2>
        <a:srgbClr val="A4DDED"/>
      </a:accent2>
      <a:accent3>
        <a:srgbClr val="B0E0E6"/>
      </a:accent3>
      <a:accent4>
        <a:srgbClr val="E6E8FA"/>
      </a:accent4>
      <a:accent5>
        <a:srgbClr val="E6E8FA"/>
      </a:accent5>
      <a:accent6>
        <a:srgbClr val="E7FEFF"/>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314</TotalTime>
  <Words>900</Words>
  <Application>Microsoft Office PowerPoint</Application>
  <PresentationFormat>On-screen Show (4:3)</PresentationFormat>
  <Paragraphs>83</Paragraphs>
  <Slides>11</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Comic Sans MS</vt:lpstr>
      <vt:lpstr>Times New Roman</vt:lpstr>
      <vt:lpstr>Wingdings</vt:lpstr>
      <vt:lpstr>Office Theme</vt:lpstr>
      <vt:lpstr>Year 1 Maths</vt:lpstr>
      <vt:lpstr>Information for Parents and Carers.</vt:lpstr>
      <vt:lpstr>PowerPoint Presentation</vt:lpstr>
      <vt:lpstr>Lesson 1 – Introduce weight and mass.</vt:lpstr>
      <vt:lpstr>Lesson  2 - Measure mass.</vt:lpstr>
      <vt:lpstr>Lesson  3 – Compare mass.</vt:lpstr>
      <vt:lpstr>Lesson  4 – Introduce capacity and volume.</vt:lpstr>
      <vt:lpstr>Lesson  5 – Measure capacity.</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jontypearce</dc:creator>
  <cp:lastModifiedBy>Ross G</cp:lastModifiedBy>
  <cp:revision>38</cp:revision>
  <dcterms:created xsi:type="dcterms:W3CDTF">2012-04-28T17:18:27Z</dcterms:created>
  <dcterms:modified xsi:type="dcterms:W3CDTF">2020-04-19T12:03:48Z</dcterms:modified>
</cp:coreProperties>
</file>