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y="5143500" cx="9144000"/>
  <p:notesSz cx="6858000" cy="9144000"/>
  <p:embeddedFontLst>
    <p:embeddedFont>
      <p:font typeface="Amatic SC"/>
      <p:regular r:id="rId33"/>
      <p:bold r:id="rId34"/>
    </p:embeddedFont>
    <p:embeddedFont>
      <p:font typeface="Cedarville Cursive"/>
      <p:regular r:id="rId35"/>
    </p:embeddedFont>
    <p:embeddedFont>
      <p:font typeface="Source Code Pro"/>
      <p:regular r:id="rId36"/>
      <p:bold r:id="rId37"/>
      <p:italic r:id="rId38"/>
      <p:boldItalic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font" Target="fonts/AmaticSC-regular.fntdata"/><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CedarvilleCursive-regular.fntdata"/><Relationship Id="rId12" Type="http://schemas.openxmlformats.org/officeDocument/2006/relationships/slide" Target="slides/slide6.xml"/><Relationship Id="rId34" Type="http://schemas.openxmlformats.org/officeDocument/2006/relationships/font" Target="fonts/AmaticSC-bold.fntdata"/><Relationship Id="rId15" Type="http://schemas.openxmlformats.org/officeDocument/2006/relationships/slide" Target="slides/slide9.xml"/><Relationship Id="rId37" Type="http://schemas.openxmlformats.org/officeDocument/2006/relationships/font" Target="fonts/SourceCodePro-bold.fntdata"/><Relationship Id="rId14" Type="http://schemas.openxmlformats.org/officeDocument/2006/relationships/slide" Target="slides/slide8.xml"/><Relationship Id="rId36" Type="http://schemas.openxmlformats.org/officeDocument/2006/relationships/font" Target="fonts/SourceCodePro-regular.fntdata"/><Relationship Id="rId17" Type="http://schemas.openxmlformats.org/officeDocument/2006/relationships/slide" Target="slides/slide11.xml"/><Relationship Id="rId39" Type="http://schemas.openxmlformats.org/officeDocument/2006/relationships/font" Target="fonts/SourceCodePro-boldItalic.fntdata"/><Relationship Id="rId16" Type="http://schemas.openxmlformats.org/officeDocument/2006/relationships/slide" Target="slides/slide10.xml"/><Relationship Id="rId38" Type="http://schemas.openxmlformats.org/officeDocument/2006/relationships/font" Target="fonts/SourceCodePro-italic.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7f7323027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7f7323027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Google Shape;110;g7f7447fca8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7f7447fca8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Google Shape;118;g7f7447fca8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7f7447fca8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Google Shape;126;g7f7447fca8_2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7f7447fca8_2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2" name="Shape 132"/>
        <p:cNvGrpSpPr/>
        <p:nvPr/>
      </p:nvGrpSpPr>
      <p:grpSpPr>
        <a:xfrm>
          <a:off x="0" y="0"/>
          <a:ext cx="0" cy="0"/>
          <a:chOff x="0" y="0"/>
          <a:chExt cx="0" cy="0"/>
        </a:xfrm>
      </p:grpSpPr>
      <p:sp>
        <p:nvSpPr>
          <p:cNvPr id="133" name="Google Shape;133;g7f7447fca8_2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7f7447fca8_2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Google Shape;140;g7f7447fca8_2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7f7447fca8_2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6" name="Shape 146"/>
        <p:cNvGrpSpPr/>
        <p:nvPr/>
      </p:nvGrpSpPr>
      <p:grpSpPr>
        <a:xfrm>
          <a:off x="0" y="0"/>
          <a:ext cx="0" cy="0"/>
          <a:chOff x="0" y="0"/>
          <a:chExt cx="0" cy="0"/>
        </a:xfrm>
      </p:grpSpPr>
      <p:sp>
        <p:nvSpPr>
          <p:cNvPr id="147" name="Google Shape;147;g7f7447fca8_2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7f7447fca8_2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3" name="Shape 153"/>
        <p:cNvGrpSpPr/>
        <p:nvPr/>
      </p:nvGrpSpPr>
      <p:grpSpPr>
        <a:xfrm>
          <a:off x="0" y="0"/>
          <a:ext cx="0" cy="0"/>
          <a:chOff x="0" y="0"/>
          <a:chExt cx="0" cy="0"/>
        </a:xfrm>
      </p:grpSpPr>
      <p:sp>
        <p:nvSpPr>
          <p:cNvPr id="154" name="Google Shape;154;g7f72678aab_0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7f72678aab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g7f72678aab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7f72678aab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Google Shape;171;g7f72678aab_0_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7f72678aab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g7f72678aab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7f72678aab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g7f7447fca8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7f7447fca8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4" name="Shape 194"/>
        <p:cNvGrpSpPr/>
        <p:nvPr/>
      </p:nvGrpSpPr>
      <p:grpSpPr>
        <a:xfrm>
          <a:off x="0" y="0"/>
          <a:ext cx="0" cy="0"/>
          <a:chOff x="0" y="0"/>
          <a:chExt cx="0" cy="0"/>
        </a:xfrm>
      </p:grpSpPr>
      <p:sp>
        <p:nvSpPr>
          <p:cNvPr id="195" name="Google Shape;195;g7f7447fca8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7f7447fca8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Google Shape;204;g7f7447fca8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7f7447fca8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g7f7447fca8_1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7f7447fca8_1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7" name="Shape 217"/>
        <p:cNvGrpSpPr/>
        <p:nvPr/>
      </p:nvGrpSpPr>
      <p:grpSpPr>
        <a:xfrm>
          <a:off x="0" y="0"/>
          <a:ext cx="0" cy="0"/>
          <a:chOff x="0" y="0"/>
          <a:chExt cx="0" cy="0"/>
        </a:xfrm>
      </p:grpSpPr>
      <p:sp>
        <p:nvSpPr>
          <p:cNvPr id="218" name="Google Shape;218;g7f7447fca8_1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7f7447fca8_1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5" name="Shape 225"/>
        <p:cNvGrpSpPr/>
        <p:nvPr/>
      </p:nvGrpSpPr>
      <p:grpSpPr>
        <a:xfrm>
          <a:off x="0" y="0"/>
          <a:ext cx="0" cy="0"/>
          <a:chOff x="0" y="0"/>
          <a:chExt cx="0" cy="0"/>
        </a:xfrm>
      </p:grpSpPr>
      <p:sp>
        <p:nvSpPr>
          <p:cNvPr id="226" name="Google Shape;226;g7f7447fca8_1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7f7447fca8_1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3" name="Shape 233"/>
        <p:cNvGrpSpPr/>
        <p:nvPr/>
      </p:nvGrpSpPr>
      <p:grpSpPr>
        <a:xfrm>
          <a:off x="0" y="0"/>
          <a:ext cx="0" cy="0"/>
          <a:chOff x="0" y="0"/>
          <a:chExt cx="0" cy="0"/>
        </a:xfrm>
      </p:grpSpPr>
      <p:sp>
        <p:nvSpPr>
          <p:cNvPr id="234" name="Google Shape;234;g7f7447fca8_0_3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7f7447fca8_0_3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1" name="Shape 241"/>
        <p:cNvGrpSpPr/>
        <p:nvPr/>
      </p:nvGrpSpPr>
      <p:grpSpPr>
        <a:xfrm>
          <a:off x="0" y="0"/>
          <a:ext cx="0" cy="0"/>
          <a:chOff x="0" y="0"/>
          <a:chExt cx="0" cy="0"/>
        </a:xfrm>
      </p:grpSpPr>
      <p:sp>
        <p:nvSpPr>
          <p:cNvPr id="242" name="Google Shape;242;g7f7447fca8_1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7f7447fca8_1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7" name="Shape 247"/>
        <p:cNvGrpSpPr/>
        <p:nvPr/>
      </p:nvGrpSpPr>
      <p:grpSpPr>
        <a:xfrm>
          <a:off x="0" y="0"/>
          <a:ext cx="0" cy="0"/>
          <a:chOff x="0" y="0"/>
          <a:chExt cx="0" cy="0"/>
        </a:xfrm>
      </p:grpSpPr>
      <p:sp>
        <p:nvSpPr>
          <p:cNvPr id="248" name="Google Shape;248;g7f7447fca8_1_1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7f7447fca8_1_1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Google Shape;253;g7f7447fca8_1_1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7f7447fca8_1_1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8" name="Shape 258"/>
        <p:cNvGrpSpPr/>
        <p:nvPr/>
      </p:nvGrpSpPr>
      <p:grpSpPr>
        <a:xfrm>
          <a:off x="0" y="0"/>
          <a:ext cx="0" cy="0"/>
          <a:chOff x="0" y="0"/>
          <a:chExt cx="0" cy="0"/>
        </a:xfrm>
      </p:grpSpPr>
      <p:sp>
        <p:nvSpPr>
          <p:cNvPr id="259" name="Google Shape;259;g7f7447fca8_1_1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7f7447fca8_1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4" name="Shape 264"/>
        <p:cNvGrpSpPr/>
        <p:nvPr/>
      </p:nvGrpSpPr>
      <p:grpSpPr>
        <a:xfrm>
          <a:off x="0" y="0"/>
          <a:ext cx="0" cy="0"/>
          <a:chOff x="0" y="0"/>
          <a:chExt cx="0" cy="0"/>
        </a:xfrm>
      </p:grpSpPr>
      <p:sp>
        <p:nvSpPr>
          <p:cNvPr id="265" name="Google Shape;265;g7f7447fca8_1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 name="Google Shape;266;g7f7447fca8_1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1" name="Shape 271"/>
        <p:cNvGrpSpPr/>
        <p:nvPr/>
      </p:nvGrpSpPr>
      <p:grpSpPr>
        <a:xfrm>
          <a:off x="0" y="0"/>
          <a:ext cx="0" cy="0"/>
          <a:chOff x="0" y="0"/>
          <a:chExt cx="0" cy="0"/>
        </a:xfrm>
      </p:grpSpPr>
      <p:sp>
        <p:nvSpPr>
          <p:cNvPr id="272" name="Google Shape;272;g7f7447fca8_1_1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7f7447fca8_1_1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8" name="Shape 278"/>
        <p:cNvGrpSpPr/>
        <p:nvPr/>
      </p:nvGrpSpPr>
      <p:grpSpPr>
        <a:xfrm>
          <a:off x="0" y="0"/>
          <a:ext cx="0" cy="0"/>
          <a:chOff x="0" y="0"/>
          <a:chExt cx="0" cy="0"/>
        </a:xfrm>
      </p:grpSpPr>
      <p:sp>
        <p:nvSpPr>
          <p:cNvPr id="279" name="Google Shape;279;g7f7447fca8_1_1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7f7447fca8_1_1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5" name="Shape 285"/>
        <p:cNvGrpSpPr/>
        <p:nvPr/>
      </p:nvGrpSpPr>
      <p:grpSpPr>
        <a:xfrm>
          <a:off x="0" y="0"/>
          <a:ext cx="0" cy="0"/>
          <a:chOff x="0" y="0"/>
          <a:chExt cx="0" cy="0"/>
        </a:xfrm>
      </p:grpSpPr>
      <p:sp>
        <p:nvSpPr>
          <p:cNvPr id="286" name="Google Shape;286;g7f7447fca8_0_3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7f7447fca8_0_3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3.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4.png"/><Relationship Id="rId5"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app.mymaths.co.uk/314-lesson/enlarging-shapes" TargetMode="Externa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s://app.mymaths.co.uk/314-homework/enlarging-shapes" TargetMode="Externa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 Id="rId3" Type="http://schemas.openxmlformats.org/officeDocument/2006/relationships/hyperlink" Target="https://www.youtube.com/channel/UCAxW1XT0iEJo0TYlRfn6rYQ" TargetMode="Externa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 Id="rId3"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 Id="rId3" Type="http://schemas.openxmlformats.org/officeDocument/2006/relationships/image" Target="../media/image1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 Id="rId3" Type="http://schemas.openxmlformats.org/officeDocument/2006/relationships/hyperlink" Target="https://www.youtube.com/watch?v=RpZ1TwGaugM" TargetMode="External"/><Relationship Id="rId4" Type="http://schemas.openxmlformats.org/officeDocument/2006/relationships/image" Target="../media/image13.png"/><Relationship Id="rId5" Type="http://schemas.openxmlformats.org/officeDocument/2006/relationships/hyperlink" Target="https://www.youtube.com/watch?v=RpZ1TwGaugM"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5.xml"/><Relationship Id="rId3" Type="http://schemas.openxmlformats.org/officeDocument/2006/relationships/hyperlink" Target="https://www.youtube.com/watch?v=-WR-FyUQc6I" TargetMode="External"/><Relationship Id="rId4" Type="http://schemas.openxmlformats.org/officeDocument/2006/relationships/hyperlink" Target="https://www.youtube.com/watch?v=-WR-FyUQc6I" TargetMode="External"/><Relationship Id="rId5" Type="http://schemas.openxmlformats.org/officeDocument/2006/relationships/image" Target="../media/image1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Welcome to Thursday’s lessons. We are excited to share </a:t>
            </a:r>
            <a:r>
              <a:rPr lang="en-GB" sz="1800"/>
              <a:t>today's</a:t>
            </a:r>
            <a:r>
              <a:rPr lang="en-GB" sz="1800"/>
              <a:t> learning with you.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Google Shape;113;p27"/>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use a calculator to check your answers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14" name="Google Shape;114;p27"/>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15" name="Google Shape;115;p27"/>
          <p:cNvPicPr preferRelativeResize="0"/>
          <p:nvPr/>
        </p:nvPicPr>
        <p:blipFill>
          <a:blip r:embed="rId4">
            <a:alphaModFix/>
          </a:blip>
          <a:stretch>
            <a:fillRect/>
          </a:stretch>
        </p:blipFill>
        <p:spPr>
          <a:xfrm>
            <a:off x="462700" y="1914900"/>
            <a:ext cx="3251525" cy="3012200"/>
          </a:xfrm>
          <a:prstGeom prst="rect">
            <a:avLst/>
          </a:prstGeom>
          <a:noFill/>
          <a:ln>
            <a:noFill/>
          </a:ln>
        </p:spPr>
      </p:pic>
      <p:pic>
        <p:nvPicPr>
          <p:cNvPr id="116" name="Google Shape;116;p27"/>
          <p:cNvPicPr preferRelativeResize="0"/>
          <p:nvPr/>
        </p:nvPicPr>
        <p:blipFill>
          <a:blip r:embed="rId5">
            <a:alphaModFix/>
          </a:blip>
          <a:stretch>
            <a:fillRect/>
          </a:stretch>
        </p:blipFill>
        <p:spPr>
          <a:xfrm>
            <a:off x="4111100" y="2127500"/>
            <a:ext cx="4219575" cy="16573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0" name="Shape 120"/>
        <p:cNvGrpSpPr/>
        <p:nvPr/>
      </p:nvGrpSpPr>
      <p:grpSpPr>
        <a:xfrm>
          <a:off x="0" y="0"/>
          <a:ext cx="0" cy="0"/>
          <a:chOff x="0" y="0"/>
          <a:chExt cx="0" cy="0"/>
        </a:xfrm>
      </p:grpSpPr>
      <p:sp>
        <p:nvSpPr>
          <p:cNvPr id="121" name="Google Shape;121;p28"/>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enlarge shapes using scale factors. </a:t>
            </a:r>
            <a:endParaRPr sz="2400" u="sng"/>
          </a:p>
        </p:txBody>
      </p:sp>
      <p:pic>
        <p:nvPicPr>
          <p:cNvPr id="122" name="Google Shape;122;p28"/>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23" name="Google Shape;123;p28"/>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Maths today will focus on enlarging shapes using scale factors. </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sp>
        <p:nvSpPr>
          <p:cNvPr id="124" name="Google Shape;124;p28"/>
          <p:cNvSpPr txBox="1"/>
          <p:nvPr/>
        </p:nvSpPr>
        <p:spPr>
          <a:xfrm>
            <a:off x="2372100" y="3317875"/>
            <a:ext cx="42759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Before we start, get your My Maths log in details ready. These were provided in your first work pack.</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You will need a ruler, pencil and paper.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8" name="Shape 128"/>
        <p:cNvGrpSpPr/>
        <p:nvPr/>
      </p:nvGrpSpPr>
      <p:grpSpPr>
        <a:xfrm>
          <a:off x="0" y="0"/>
          <a:ext cx="0" cy="0"/>
          <a:chOff x="0" y="0"/>
          <a:chExt cx="0" cy="0"/>
        </a:xfrm>
      </p:grpSpPr>
      <p:sp>
        <p:nvSpPr>
          <p:cNvPr id="129" name="Google Shape;129;p29"/>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enlarge shapes using scale factors. </a:t>
            </a:r>
            <a:endParaRPr sz="2400" u="sng"/>
          </a:p>
        </p:txBody>
      </p:sp>
      <p:sp>
        <p:nvSpPr>
          <p:cNvPr id="130" name="Google Shape;130;p29"/>
          <p:cNvSpPr txBox="1"/>
          <p:nvPr/>
        </p:nvSpPr>
        <p:spPr>
          <a:xfrm>
            <a:off x="5133175" y="1352975"/>
            <a:ext cx="3552900" cy="249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To start the lesson, click on the image to the left of the screen. This will take you to an interactive lesson. This lesson will show you how to enlarge shapes using scale factors.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Click on the next buttons at the bottom of the page to move your learning on and take part in the mini-quizzes along the way to check your understanding. </a:t>
            </a:r>
            <a:endParaRPr/>
          </a:p>
          <a:p>
            <a:pPr indent="0" lvl="0" marL="0" rtl="0" algn="ctr">
              <a:spcBef>
                <a:spcPts val="0"/>
              </a:spcBef>
              <a:spcAft>
                <a:spcPts val="0"/>
              </a:spcAft>
              <a:buNone/>
            </a:pPr>
            <a:r>
              <a:t/>
            </a:r>
            <a:endParaRPr/>
          </a:p>
        </p:txBody>
      </p:sp>
      <p:pic>
        <p:nvPicPr>
          <p:cNvPr id="131" name="Google Shape;131;p29">
            <a:hlinkClick r:id="rId3"/>
          </p:cNvPr>
          <p:cNvPicPr preferRelativeResize="0"/>
          <p:nvPr/>
        </p:nvPicPr>
        <p:blipFill>
          <a:blip r:embed="rId4">
            <a:alphaModFix/>
          </a:blip>
          <a:stretch>
            <a:fillRect/>
          </a:stretch>
        </p:blipFill>
        <p:spPr>
          <a:xfrm>
            <a:off x="187800" y="1447225"/>
            <a:ext cx="4828375" cy="26752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35" name="Shape 135"/>
        <p:cNvGrpSpPr/>
        <p:nvPr/>
      </p:nvGrpSpPr>
      <p:grpSpPr>
        <a:xfrm>
          <a:off x="0" y="0"/>
          <a:ext cx="0" cy="0"/>
          <a:chOff x="0" y="0"/>
          <a:chExt cx="0" cy="0"/>
        </a:xfrm>
      </p:grpSpPr>
      <p:sp>
        <p:nvSpPr>
          <p:cNvPr id="136" name="Google Shape;136;p30"/>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enlarge shapes using scale factors. </a:t>
            </a:r>
            <a:endParaRPr sz="2400" u="sng"/>
          </a:p>
        </p:txBody>
      </p:sp>
      <p:sp>
        <p:nvSpPr>
          <p:cNvPr id="137" name="Google Shape;137;p30"/>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38" name="Google Shape;138;p30"/>
          <p:cNvPicPr preferRelativeResize="0"/>
          <p:nvPr/>
        </p:nvPicPr>
        <p:blipFill>
          <a:blip r:embed="rId3">
            <a:alphaModFix/>
          </a:blip>
          <a:stretch>
            <a:fillRect/>
          </a:stretch>
        </p:blipFill>
        <p:spPr>
          <a:xfrm>
            <a:off x="1581675" y="1309850"/>
            <a:ext cx="5749128" cy="35684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2" name="Shape 142"/>
        <p:cNvGrpSpPr/>
        <p:nvPr/>
      </p:nvGrpSpPr>
      <p:grpSpPr>
        <a:xfrm>
          <a:off x="0" y="0"/>
          <a:ext cx="0" cy="0"/>
          <a:chOff x="0" y="0"/>
          <a:chExt cx="0" cy="0"/>
        </a:xfrm>
      </p:grpSpPr>
      <p:sp>
        <p:nvSpPr>
          <p:cNvPr id="143" name="Google Shape;143;p31"/>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enlarge shapes using scale factors. </a:t>
            </a:r>
            <a:endParaRPr sz="2400" u="sng"/>
          </a:p>
        </p:txBody>
      </p:sp>
      <p:sp>
        <p:nvSpPr>
          <p:cNvPr id="144" name="Google Shape;144;p31"/>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45" name="Google Shape;145;p31"/>
          <p:cNvPicPr preferRelativeResize="0"/>
          <p:nvPr/>
        </p:nvPicPr>
        <p:blipFill>
          <a:blip r:embed="rId3">
            <a:alphaModFix/>
          </a:blip>
          <a:stretch>
            <a:fillRect/>
          </a:stretch>
        </p:blipFill>
        <p:spPr>
          <a:xfrm>
            <a:off x="1553450" y="1319250"/>
            <a:ext cx="5864880" cy="3568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9" name="Shape 149"/>
        <p:cNvGrpSpPr/>
        <p:nvPr/>
      </p:nvGrpSpPr>
      <p:grpSpPr>
        <a:xfrm>
          <a:off x="0" y="0"/>
          <a:ext cx="0" cy="0"/>
          <a:chOff x="0" y="0"/>
          <a:chExt cx="0" cy="0"/>
        </a:xfrm>
      </p:grpSpPr>
      <p:sp>
        <p:nvSpPr>
          <p:cNvPr id="150" name="Google Shape;150;p32"/>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enlarge shapes using scale factors. </a:t>
            </a:r>
            <a:endParaRPr sz="2400" u="sng"/>
          </a:p>
        </p:txBody>
      </p:sp>
      <p:sp>
        <p:nvSpPr>
          <p:cNvPr id="151" name="Google Shape;151;p32"/>
          <p:cNvSpPr txBox="1"/>
          <p:nvPr/>
        </p:nvSpPr>
        <p:spPr>
          <a:xfrm>
            <a:off x="5277800" y="1417788"/>
            <a:ext cx="3552900" cy="640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Now click the image on the left of the screen, this will take you to an online homework where you can test your understanding.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Have a go at the questions and then click ‘Mark it’ to see how you have go on. </a:t>
            </a:r>
            <a:endParaRPr/>
          </a:p>
          <a:p>
            <a:pPr indent="0" lvl="0" marL="0" rtl="0" algn="ctr">
              <a:spcBef>
                <a:spcPts val="0"/>
              </a:spcBef>
              <a:spcAft>
                <a:spcPts val="0"/>
              </a:spcAft>
              <a:buNone/>
            </a:pPr>
            <a:r>
              <a:rPr lang="en-GB"/>
              <a:t>Your login details for My Maths were sent home in your first work pack - make sure you log in so we can see how you are getting on. </a:t>
            </a:r>
            <a:endParaRPr/>
          </a:p>
        </p:txBody>
      </p:sp>
      <p:pic>
        <p:nvPicPr>
          <p:cNvPr id="152" name="Google Shape;152;p32">
            <a:hlinkClick r:id="rId3"/>
          </p:cNvPr>
          <p:cNvPicPr preferRelativeResize="0"/>
          <p:nvPr/>
        </p:nvPicPr>
        <p:blipFill>
          <a:blip r:embed="rId4">
            <a:alphaModFix/>
          </a:blip>
          <a:stretch>
            <a:fillRect/>
          </a:stretch>
        </p:blipFill>
        <p:spPr>
          <a:xfrm>
            <a:off x="187800" y="1417788"/>
            <a:ext cx="5113245" cy="278041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56" name="Shape 156"/>
        <p:cNvGrpSpPr/>
        <p:nvPr/>
      </p:nvGrpSpPr>
      <p:grpSpPr>
        <a:xfrm>
          <a:off x="0" y="0"/>
          <a:ext cx="0" cy="0"/>
          <a:chOff x="0" y="0"/>
          <a:chExt cx="0" cy="0"/>
        </a:xfrm>
      </p:grpSpPr>
      <p:sp>
        <p:nvSpPr>
          <p:cNvPr id="157" name="Google Shape;157;p33"/>
          <p:cNvSpPr txBox="1"/>
          <p:nvPr/>
        </p:nvSpPr>
        <p:spPr>
          <a:xfrm>
            <a:off x="223625" y="22362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Thursday - Spelling and handwriting practice</a:t>
            </a:r>
            <a:r>
              <a:rPr lang="en-GB" sz="2400"/>
              <a:t>.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228600" lvl="0" marL="457200" rtl="0" algn="ctr">
              <a:lnSpc>
                <a:spcPct val="115000"/>
              </a:lnSpc>
              <a:spcBef>
                <a:spcPts val="0"/>
              </a:spcBef>
              <a:spcAft>
                <a:spcPts val="0"/>
              </a:spcAft>
              <a:buClr>
                <a:srgbClr val="3D3D3D"/>
              </a:buClr>
              <a:buSzPts val="2400"/>
              <a:buFont typeface="Comic Sans MS"/>
              <a:buNone/>
            </a:pPr>
            <a:r>
              <a:rPr lang="en-GB" sz="2400">
                <a:solidFill>
                  <a:srgbClr val="3D3D3D"/>
                </a:solidFill>
                <a:latin typeface="Comic Sans MS"/>
                <a:ea typeface="Comic Sans MS"/>
                <a:cs typeface="Comic Sans MS"/>
                <a:sym typeface="Comic Sans MS"/>
              </a:rPr>
              <a:t>ancient</a:t>
            </a:r>
            <a:endParaRPr sz="2400">
              <a:solidFill>
                <a:srgbClr val="3D3D3D"/>
              </a:solidFill>
              <a:latin typeface="Comic Sans MS"/>
              <a:ea typeface="Comic Sans MS"/>
              <a:cs typeface="Comic Sans MS"/>
              <a:sym typeface="Comic Sans MS"/>
            </a:endParaRPr>
          </a:p>
          <a:p>
            <a:pPr indent="-228600" lvl="0" marL="457200" rtl="0" algn="ctr">
              <a:lnSpc>
                <a:spcPct val="115000"/>
              </a:lnSpc>
              <a:spcBef>
                <a:spcPts val="0"/>
              </a:spcBef>
              <a:spcAft>
                <a:spcPts val="0"/>
              </a:spcAft>
              <a:buClr>
                <a:srgbClr val="3D3D3D"/>
              </a:buClr>
              <a:buSzPts val="2400"/>
              <a:buFont typeface="Comic Sans MS"/>
              <a:buNone/>
            </a:pPr>
            <a:r>
              <a:rPr lang="en-GB" sz="2400">
                <a:solidFill>
                  <a:srgbClr val="3D3D3D"/>
                </a:solidFill>
                <a:latin typeface="Comic Sans MS"/>
                <a:ea typeface="Comic Sans MS"/>
                <a:cs typeface="Comic Sans MS"/>
                <a:sym typeface="Comic Sans MS"/>
              </a:rPr>
              <a:t>agent </a:t>
            </a:r>
            <a:endParaRPr sz="2400">
              <a:solidFill>
                <a:srgbClr val="3D3D3D"/>
              </a:solidFill>
              <a:latin typeface="Comic Sans MS"/>
              <a:ea typeface="Comic Sans MS"/>
              <a:cs typeface="Comic Sans MS"/>
              <a:sym typeface="Comic Sans MS"/>
            </a:endParaRPr>
          </a:p>
          <a:p>
            <a:pPr indent="-228600" lvl="0" marL="457200" rtl="0" algn="ctr">
              <a:lnSpc>
                <a:spcPct val="115000"/>
              </a:lnSpc>
              <a:spcBef>
                <a:spcPts val="0"/>
              </a:spcBef>
              <a:spcAft>
                <a:spcPts val="0"/>
              </a:spcAft>
              <a:buClr>
                <a:srgbClr val="3D3D3D"/>
              </a:buClr>
              <a:buSzPts val="2400"/>
              <a:buFont typeface="Comic Sans MS"/>
              <a:buNone/>
            </a:pPr>
            <a:r>
              <a:rPr lang="en-GB" sz="2400">
                <a:solidFill>
                  <a:srgbClr val="3D3D3D"/>
                </a:solidFill>
                <a:latin typeface="Comic Sans MS"/>
                <a:ea typeface="Comic Sans MS"/>
                <a:cs typeface="Comic Sans MS"/>
                <a:sym typeface="Comic Sans MS"/>
              </a:rPr>
              <a:t>decent</a:t>
            </a:r>
            <a:endParaRPr sz="2400">
              <a:solidFill>
                <a:srgbClr val="3D3D3D"/>
              </a:solidFill>
              <a:latin typeface="Comic Sans MS"/>
              <a:ea typeface="Comic Sans MS"/>
              <a:cs typeface="Comic Sans MS"/>
              <a:sym typeface="Comic Sans MS"/>
            </a:endParaRPr>
          </a:p>
          <a:p>
            <a:pPr indent="0" lvl="0" marL="457200" rtl="0" algn="ctr">
              <a:lnSpc>
                <a:spcPct val="115000"/>
              </a:lnSpc>
              <a:spcBef>
                <a:spcPts val="0"/>
              </a:spcBef>
              <a:spcAft>
                <a:spcPts val="0"/>
              </a:spcAft>
              <a:buNone/>
            </a:pPr>
            <a:r>
              <a:rPr lang="en-GB" sz="2400">
                <a:solidFill>
                  <a:srgbClr val="3D3D3D"/>
                </a:solidFill>
                <a:latin typeface="Comic Sans MS"/>
                <a:ea typeface="Comic Sans MS"/>
                <a:cs typeface="Comic Sans MS"/>
                <a:sym typeface="Comic Sans MS"/>
              </a:rPr>
              <a:t>confidence</a:t>
            </a:r>
            <a:endParaRPr sz="2400">
              <a:solidFill>
                <a:srgbClr val="3D3D3D"/>
              </a:solidFill>
              <a:latin typeface="Comic Sans MS"/>
              <a:ea typeface="Comic Sans MS"/>
              <a:cs typeface="Comic Sans MS"/>
              <a:sym typeface="Comic Sans MS"/>
            </a:endParaRPr>
          </a:p>
          <a:p>
            <a:pPr indent="0" lvl="0" marL="457200" rtl="0" algn="ctr">
              <a:lnSpc>
                <a:spcPct val="115000"/>
              </a:lnSpc>
              <a:spcBef>
                <a:spcPts val="0"/>
              </a:spcBef>
              <a:spcAft>
                <a:spcPts val="0"/>
              </a:spcAft>
              <a:buNone/>
            </a:pPr>
            <a:r>
              <a:rPr lang="en-GB" sz="2400">
                <a:solidFill>
                  <a:srgbClr val="3D3D3D"/>
                </a:solidFill>
                <a:latin typeface="Comic Sans MS"/>
                <a:ea typeface="Comic Sans MS"/>
                <a:cs typeface="Comic Sans MS"/>
                <a:sym typeface="Comic Sans MS"/>
              </a:rPr>
              <a:t>emergency</a:t>
            </a:r>
            <a:endParaRPr sz="2400">
              <a:solidFill>
                <a:srgbClr val="3D3D3D"/>
              </a:solidFill>
              <a:latin typeface="Comic Sans MS"/>
              <a:ea typeface="Comic Sans MS"/>
              <a:cs typeface="Comic Sans MS"/>
              <a:sym typeface="Comic Sans MS"/>
            </a:endParaRPr>
          </a:p>
          <a:p>
            <a:pPr indent="0" lvl="0" marL="457200" rtl="0" algn="ctr">
              <a:lnSpc>
                <a:spcPct val="115000"/>
              </a:lnSpc>
              <a:spcBef>
                <a:spcPts val="0"/>
              </a:spcBef>
              <a:spcAft>
                <a:spcPts val="0"/>
              </a:spcAft>
              <a:buClr>
                <a:schemeClr val="dk1"/>
              </a:buClr>
              <a:buSzPts val="1100"/>
              <a:buFont typeface="Arial"/>
              <a:buNone/>
            </a:pPr>
            <a:r>
              <a:t/>
            </a:r>
            <a:endParaRPr sz="2400">
              <a:solidFill>
                <a:srgbClr val="3D3D3D"/>
              </a:solidFill>
              <a:latin typeface="Comic Sans MS"/>
              <a:ea typeface="Comic Sans MS"/>
              <a:cs typeface="Comic Sans MS"/>
              <a:sym typeface="Comic Sans MS"/>
            </a:endParaRPr>
          </a:p>
          <a:p>
            <a:pPr indent="0" lvl="0" marL="457200" rtl="0" algn="ctr">
              <a:lnSpc>
                <a:spcPct val="115000"/>
              </a:lnSpc>
              <a:spcBef>
                <a:spcPts val="0"/>
              </a:spcBef>
              <a:spcAft>
                <a:spcPts val="0"/>
              </a:spcAft>
              <a:buClr>
                <a:schemeClr val="dk1"/>
              </a:buClr>
              <a:buSzPts val="1100"/>
              <a:buFont typeface="Arial"/>
              <a:buNone/>
            </a:pPr>
            <a:r>
              <a:rPr lang="en-GB" sz="2400">
                <a:solidFill>
                  <a:srgbClr val="333333"/>
                </a:solidFill>
                <a:latin typeface="Comic Sans MS"/>
                <a:ea typeface="Comic Sans MS"/>
                <a:cs typeface="Comic Sans MS"/>
                <a:sym typeface="Comic Sans MS"/>
              </a:rPr>
              <a:t>The secret agent needed  to act with confidence. </a:t>
            </a:r>
            <a:endParaRPr sz="2400">
              <a:solidFill>
                <a:srgbClr val="3D3D3D"/>
              </a:solidFill>
              <a:latin typeface="Comic Sans MS"/>
              <a:ea typeface="Comic Sans MS"/>
              <a:cs typeface="Comic Sans MS"/>
              <a:sym typeface="Comic Sans MS"/>
            </a:endParaRPr>
          </a:p>
          <a:p>
            <a:pPr indent="0" lvl="0" marL="0" rtl="0" algn="l">
              <a:spcBef>
                <a:spcPts val="0"/>
              </a:spcBef>
              <a:spcAft>
                <a:spcPts val="0"/>
              </a:spcAft>
              <a:buNone/>
            </a:pPr>
            <a:r>
              <a:rPr lang="en-GB"/>
              <a:t> </a:t>
            </a:r>
            <a:endParaRPr/>
          </a:p>
        </p:txBody>
      </p:sp>
      <p:sp>
        <p:nvSpPr>
          <p:cNvPr id="158" name="Google Shape;158;p33"/>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Copy out these words out twice in your best joined handwriting.</a:t>
            </a:r>
            <a:endParaRPr/>
          </a:p>
        </p:txBody>
      </p:sp>
      <p:sp>
        <p:nvSpPr>
          <p:cNvPr id="159" name="Google Shape;159;p33"/>
          <p:cNvSpPr txBox="1"/>
          <p:nvPr/>
        </p:nvSpPr>
        <p:spPr>
          <a:xfrm>
            <a:off x="0" y="0"/>
            <a:ext cx="9084900" cy="50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rgbClr val="FF0000"/>
                </a:solidFill>
              </a:rPr>
              <a:t>Now you have completed the maths (and had a short break), it’s time for spellings.   </a:t>
            </a:r>
            <a:endParaRPr sz="180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3" name="Shape 163"/>
        <p:cNvGrpSpPr/>
        <p:nvPr/>
      </p:nvGrpSpPr>
      <p:grpSpPr>
        <a:xfrm>
          <a:off x="0" y="0"/>
          <a:ext cx="0" cy="0"/>
          <a:chOff x="0" y="0"/>
          <a:chExt cx="0" cy="0"/>
        </a:xfrm>
      </p:grpSpPr>
      <p:sp>
        <p:nvSpPr>
          <p:cNvPr id="164" name="Google Shape;164;p34"/>
          <p:cNvSpPr txBox="1"/>
          <p:nvPr/>
        </p:nvSpPr>
        <p:spPr>
          <a:xfrm>
            <a:off x="223625" y="22362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Thursday - Spelling and handwriting practice</a:t>
            </a:r>
            <a:r>
              <a:rPr lang="en-GB" sz="2400"/>
              <a:t>.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228600" lvl="0" marL="457200" rtl="0" algn="ctr">
              <a:lnSpc>
                <a:spcPct val="115000"/>
              </a:lnSpc>
              <a:spcBef>
                <a:spcPts val="0"/>
              </a:spcBef>
              <a:spcAft>
                <a:spcPts val="0"/>
              </a:spcAft>
              <a:buClr>
                <a:srgbClr val="3D3D3D"/>
              </a:buClr>
              <a:buSzPts val="2400"/>
              <a:buFont typeface="Comic Sans MS"/>
              <a:buNone/>
            </a:pPr>
            <a:r>
              <a:t/>
            </a:r>
            <a:endParaRPr sz="2400">
              <a:solidFill>
                <a:schemeClr val="dk1"/>
              </a:solidFill>
              <a:latin typeface="Comic Sans MS"/>
              <a:ea typeface="Comic Sans MS"/>
              <a:cs typeface="Comic Sans MS"/>
              <a:sym typeface="Comic Sans MS"/>
            </a:endParaRPr>
          </a:p>
          <a:p>
            <a:pPr indent="0" lvl="0" marL="457200" rtl="0" algn="ctr">
              <a:lnSpc>
                <a:spcPct val="115000"/>
              </a:lnSpc>
              <a:spcBef>
                <a:spcPts val="0"/>
              </a:spcBef>
              <a:spcAft>
                <a:spcPts val="0"/>
              </a:spcAft>
              <a:buClr>
                <a:schemeClr val="dk1"/>
              </a:buClr>
              <a:buSzPts val="1100"/>
              <a:buFont typeface="Arial"/>
              <a:buNone/>
            </a:pPr>
            <a:r>
              <a:t/>
            </a:r>
            <a:endParaRPr sz="2400">
              <a:solidFill>
                <a:srgbClr val="3D3D3D"/>
              </a:solidFill>
              <a:latin typeface="Comic Sans MS"/>
              <a:ea typeface="Comic Sans MS"/>
              <a:cs typeface="Comic Sans MS"/>
              <a:sym typeface="Comic Sans MS"/>
            </a:endParaRPr>
          </a:p>
          <a:p>
            <a:pPr indent="0" lvl="0" marL="457200" rtl="0" algn="ctr">
              <a:lnSpc>
                <a:spcPct val="115000"/>
              </a:lnSpc>
              <a:spcBef>
                <a:spcPts val="0"/>
              </a:spcBef>
              <a:spcAft>
                <a:spcPts val="0"/>
              </a:spcAft>
              <a:buClr>
                <a:schemeClr val="dk1"/>
              </a:buClr>
              <a:buSzPts val="1100"/>
              <a:buFont typeface="Arial"/>
              <a:buNone/>
            </a:pPr>
            <a:r>
              <a:t/>
            </a:r>
            <a:endParaRPr sz="2400">
              <a:solidFill>
                <a:srgbClr val="3D3D3D"/>
              </a:solidFill>
              <a:latin typeface="Comic Sans MS"/>
              <a:ea typeface="Comic Sans MS"/>
              <a:cs typeface="Comic Sans MS"/>
              <a:sym typeface="Comic Sans MS"/>
            </a:endParaRPr>
          </a:p>
          <a:p>
            <a:pPr indent="0" lvl="0" marL="0" rtl="0" algn="l">
              <a:spcBef>
                <a:spcPts val="0"/>
              </a:spcBef>
              <a:spcAft>
                <a:spcPts val="0"/>
              </a:spcAft>
              <a:buNone/>
            </a:pPr>
            <a:r>
              <a:rPr lang="en-GB"/>
              <a:t> </a:t>
            </a:r>
            <a:endParaRPr/>
          </a:p>
        </p:txBody>
      </p:sp>
      <p:sp>
        <p:nvSpPr>
          <p:cNvPr id="165" name="Google Shape;165;p34"/>
          <p:cNvSpPr txBox="1"/>
          <p:nvPr/>
        </p:nvSpPr>
        <p:spPr>
          <a:xfrm>
            <a:off x="447275" y="7941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4800">
                <a:solidFill>
                  <a:schemeClr val="dk1"/>
                </a:solidFill>
              </a:rPr>
              <a:t>RULES</a:t>
            </a:r>
            <a:endParaRPr sz="4800"/>
          </a:p>
        </p:txBody>
      </p:sp>
      <p:sp>
        <p:nvSpPr>
          <p:cNvPr id="166" name="Google Shape;166;p34"/>
          <p:cNvSpPr/>
          <p:nvPr/>
        </p:nvSpPr>
        <p:spPr>
          <a:xfrm>
            <a:off x="3394125" y="2866675"/>
            <a:ext cx="2624400" cy="10962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3000"/>
              <a:t>ent and ency</a:t>
            </a:r>
            <a:endParaRPr sz="3000"/>
          </a:p>
        </p:txBody>
      </p:sp>
      <p:sp>
        <p:nvSpPr>
          <p:cNvPr id="167" name="Google Shape;167;p34"/>
          <p:cNvSpPr txBox="1"/>
          <p:nvPr/>
        </p:nvSpPr>
        <p:spPr>
          <a:xfrm rot="-474281">
            <a:off x="45678" y="2272694"/>
            <a:ext cx="4183955" cy="952565"/>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omic Sans MS"/>
                <a:ea typeface="Comic Sans MS"/>
                <a:cs typeface="Comic Sans MS"/>
                <a:sym typeface="Comic Sans MS"/>
              </a:rPr>
              <a:t>‘ent’, ‘ence’ and ‘ency’ are normally used when the preceding letter is either a soft c (decent), soft g (regent) or qu (frequent)</a:t>
            </a:r>
            <a:endParaRPr>
              <a:latin typeface="Comic Sans MS"/>
              <a:ea typeface="Comic Sans MS"/>
              <a:cs typeface="Comic Sans MS"/>
              <a:sym typeface="Comic Sans MS"/>
            </a:endParaRPr>
          </a:p>
        </p:txBody>
      </p:sp>
      <p:sp>
        <p:nvSpPr>
          <p:cNvPr id="168" name="Google Shape;168;p34"/>
          <p:cNvSpPr txBox="1"/>
          <p:nvPr/>
        </p:nvSpPr>
        <p:spPr>
          <a:xfrm rot="1112482">
            <a:off x="5844462" y="2364194"/>
            <a:ext cx="2911419" cy="1518845"/>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As with any other rules, there are always exceptions which just need to be learnt. Try emphasising the e or a when reading the words to help you recall the correct spelling.</a:t>
            </a:r>
            <a:endParaRPr/>
          </a:p>
        </p:txBody>
      </p:sp>
      <p:sp>
        <p:nvSpPr>
          <p:cNvPr id="169" name="Google Shape;169;p34"/>
          <p:cNvSpPr txBox="1"/>
          <p:nvPr/>
        </p:nvSpPr>
        <p:spPr>
          <a:xfrm>
            <a:off x="237500" y="4474775"/>
            <a:ext cx="8853000" cy="5823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As with any other rules, there are always exceptions which just need to be learnt. Try emphasising the e or a when reading the words to help you recall the correct spelling.</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73" name="Shape 173"/>
        <p:cNvGrpSpPr/>
        <p:nvPr/>
      </p:nvGrpSpPr>
      <p:grpSpPr>
        <a:xfrm>
          <a:off x="0" y="0"/>
          <a:ext cx="0" cy="0"/>
          <a:chOff x="0" y="0"/>
          <a:chExt cx="0" cy="0"/>
        </a:xfrm>
      </p:grpSpPr>
      <p:sp>
        <p:nvSpPr>
          <p:cNvPr id="174" name="Google Shape;174;p35"/>
          <p:cNvSpPr txBox="1"/>
          <p:nvPr/>
        </p:nvSpPr>
        <p:spPr>
          <a:xfrm>
            <a:off x="223625" y="22362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Thursday - Spelling and handwriting practice</a:t>
            </a:r>
            <a:r>
              <a:rPr lang="en-GB" sz="2400"/>
              <a:t>.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228600" lvl="0" marL="457200" rtl="0" algn="ctr">
              <a:lnSpc>
                <a:spcPct val="115000"/>
              </a:lnSpc>
              <a:spcBef>
                <a:spcPts val="0"/>
              </a:spcBef>
              <a:spcAft>
                <a:spcPts val="0"/>
              </a:spcAft>
              <a:buClr>
                <a:srgbClr val="3D3D3D"/>
              </a:buClr>
              <a:buSzPts val="2400"/>
              <a:buFont typeface="Comic Sans MS"/>
              <a:buNone/>
            </a:pPr>
            <a:r>
              <a:t/>
            </a:r>
            <a:endParaRPr sz="2400">
              <a:solidFill>
                <a:schemeClr val="dk1"/>
              </a:solidFill>
              <a:latin typeface="Comic Sans MS"/>
              <a:ea typeface="Comic Sans MS"/>
              <a:cs typeface="Comic Sans MS"/>
              <a:sym typeface="Comic Sans MS"/>
            </a:endParaRPr>
          </a:p>
          <a:p>
            <a:pPr indent="0" lvl="0" marL="457200" rtl="0" algn="ctr">
              <a:lnSpc>
                <a:spcPct val="115000"/>
              </a:lnSpc>
              <a:spcBef>
                <a:spcPts val="0"/>
              </a:spcBef>
              <a:spcAft>
                <a:spcPts val="0"/>
              </a:spcAft>
              <a:buClr>
                <a:schemeClr val="dk1"/>
              </a:buClr>
              <a:buSzPts val="1100"/>
              <a:buFont typeface="Arial"/>
              <a:buNone/>
            </a:pPr>
            <a:r>
              <a:t/>
            </a:r>
            <a:endParaRPr sz="2400">
              <a:solidFill>
                <a:srgbClr val="3D3D3D"/>
              </a:solidFill>
              <a:latin typeface="Comic Sans MS"/>
              <a:ea typeface="Comic Sans MS"/>
              <a:cs typeface="Comic Sans MS"/>
              <a:sym typeface="Comic Sans MS"/>
            </a:endParaRPr>
          </a:p>
          <a:p>
            <a:pPr indent="0" lvl="0" marL="457200" rtl="0" algn="ctr">
              <a:lnSpc>
                <a:spcPct val="115000"/>
              </a:lnSpc>
              <a:spcBef>
                <a:spcPts val="0"/>
              </a:spcBef>
              <a:spcAft>
                <a:spcPts val="0"/>
              </a:spcAft>
              <a:buClr>
                <a:schemeClr val="dk1"/>
              </a:buClr>
              <a:buSzPts val="1100"/>
              <a:buFont typeface="Arial"/>
              <a:buNone/>
            </a:pPr>
            <a:r>
              <a:t/>
            </a:r>
            <a:endParaRPr sz="2400">
              <a:solidFill>
                <a:srgbClr val="3D3D3D"/>
              </a:solidFill>
              <a:latin typeface="Comic Sans MS"/>
              <a:ea typeface="Comic Sans MS"/>
              <a:cs typeface="Comic Sans MS"/>
              <a:sym typeface="Comic Sans MS"/>
            </a:endParaRPr>
          </a:p>
          <a:p>
            <a:pPr indent="0" lvl="0" marL="0" rtl="0" algn="l">
              <a:spcBef>
                <a:spcPts val="0"/>
              </a:spcBef>
              <a:spcAft>
                <a:spcPts val="0"/>
              </a:spcAft>
              <a:buNone/>
            </a:pPr>
            <a:r>
              <a:rPr lang="en-GB"/>
              <a:t> </a:t>
            </a:r>
            <a:endParaRPr/>
          </a:p>
        </p:txBody>
      </p:sp>
      <p:sp>
        <p:nvSpPr>
          <p:cNvPr id="175" name="Google Shape;175;p35"/>
          <p:cNvSpPr txBox="1"/>
          <p:nvPr/>
        </p:nvSpPr>
        <p:spPr>
          <a:xfrm>
            <a:off x="447275" y="7941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4800">
                <a:solidFill>
                  <a:schemeClr val="dk1"/>
                </a:solidFill>
              </a:rPr>
              <a:t>Exceptions</a:t>
            </a:r>
            <a:endParaRPr sz="4800"/>
          </a:p>
        </p:txBody>
      </p:sp>
      <p:sp>
        <p:nvSpPr>
          <p:cNvPr id="176" name="Google Shape;176;p35"/>
          <p:cNvSpPr txBox="1"/>
          <p:nvPr/>
        </p:nvSpPr>
        <p:spPr>
          <a:xfrm rot="-474569">
            <a:off x="2906293" y="1996490"/>
            <a:ext cx="1630713" cy="620321"/>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omic Sans MS"/>
                <a:ea typeface="Comic Sans MS"/>
                <a:cs typeface="Comic Sans MS"/>
                <a:sym typeface="Comic Sans MS"/>
              </a:rPr>
              <a:t>assistant</a:t>
            </a:r>
            <a:endParaRPr>
              <a:latin typeface="Comic Sans MS"/>
              <a:ea typeface="Comic Sans MS"/>
              <a:cs typeface="Comic Sans MS"/>
              <a:sym typeface="Comic Sans MS"/>
            </a:endParaRPr>
          </a:p>
          <a:p>
            <a:pPr indent="0" lvl="0" marL="0" rtl="0" algn="l">
              <a:spcBef>
                <a:spcPts val="0"/>
              </a:spcBef>
              <a:spcAft>
                <a:spcPts val="0"/>
              </a:spcAft>
              <a:buNone/>
            </a:pPr>
            <a:r>
              <a:rPr lang="en-GB">
                <a:latin typeface="Comic Sans MS"/>
                <a:ea typeface="Comic Sans MS"/>
                <a:cs typeface="Comic Sans MS"/>
                <a:sym typeface="Comic Sans MS"/>
              </a:rPr>
              <a:t>assistance</a:t>
            </a:r>
            <a:endParaRPr>
              <a:latin typeface="Comic Sans MS"/>
              <a:ea typeface="Comic Sans MS"/>
              <a:cs typeface="Comic Sans MS"/>
              <a:sym typeface="Comic Sans MS"/>
            </a:endParaRPr>
          </a:p>
        </p:txBody>
      </p:sp>
      <p:sp>
        <p:nvSpPr>
          <p:cNvPr id="177" name="Google Shape;177;p35"/>
          <p:cNvSpPr txBox="1"/>
          <p:nvPr/>
        </p:nvSpPr>
        <p:spPr>
          <a:xfrm rot="633311">
            <a:off x="6481052" y="2987260"/>
            <a:ext cx="1473941" cy="743678"/>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benevolent </a:t>
            </a:r>
            <a:endParaRPr/>
          </a:p>
          <a:p>
            <a:pPr indent="0" lvl="0" marL="0" rtl="0" algn="l">
              <a:spcBef>
                <a:spcPts val="0"/>
              </a:spcBef>
              <a:spcAft>
                <a:spcPts val="0"/>
              </a:spcAft>
              <a:buNone/>
            </a:pPr>
            <a:r>
              <a:rPr lang="en-GB"/>
              <a:t>benevolence</a:t>
            </a:r>
            <a:endParaRPr/>
          </a:p>
          <a:p>
            <a:pPr indent="0" lvl="0" marL="0" rtl="0" algn="l">
              <a:spcBef>
                <a:spcPts val="0"/>
              </a:spcBef>
              <a:spcAft>
                <a:spcPts val="0"/>
              </a:spcAft>
              <a:buNone/>
            </a:pPr>
            <a:r>
              <a:t/>
            </a:r>
            <a:endParaRPr/>
          </a:p>
        </p:txBody>
      </p:sp>
      <p:sp>
        <p:nvSpPr>
          <p:cNvPr id="178" name="Google Shape;178;p35"/>
          <p:cNvSpPr/>
          <p:nvPr/>
        </p:nvSpPr>
        <p:spPr>
          <a:xfrm>
            <a:off x="3394125" y="2866675"/>
            <a:ext cx="2624400" cy="10962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2400"/>
              <a:t>ent ant ence ancy</a:t>
            </a:r>
            <a:endParaRPr sz="2400"/>
          </a:p>
        </p:txBody>
      </p:sp>
      <p:sp>
        <p:nvSpPr>
          <p:cNvPr id="179" name="Google Shape;179;p35"/>
          <p:cNvSpPr txBox="1"/>
          <p:nvPr/>
        </p:nvSpPr>
        <p:spPr>
          <a:xfrm>
            <a:off x="223625" y="1930798"/>
            <a:ext cx="2432100" cy="1611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There are exceptions to many spelling rules - here are a few examples of exceptions to the ent and ency rule.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A4C2F4"/>
        </a:solidFill>
      </p:bgPr>
    </p:bg>
    <p:spTree>
      <p:nvGrpSpPr>
        <p:cNvPr id="183" name="Shape 183"/>
        <p:cNvGrpSpPr/>
        <p:nvPr/>
      </p:nvGrpSpPr>
      <p:grpSpPr>
        <a:xfrm>
          <a:off x="0" y="0"/>
          <a:ext cx="0" cy="0"/>
          <a:chOff x="0" y="0"/>
          <a:chExt cx="0" cy="0"/>
        </a:xfrm>
      </p:grpSpPr>
      <p:sp>
        <p:nvSpPr>
          <p:cNvPr id="184" name="Google Shape;184;p36"/>
          <p:cNvSpPr txBox="1"/>
          <p:nvPr>
            <p:ph idx="1" type="subTitle"/>
          </p:nvPr>
        </p:nvSpPr>
        <p:spPr>
          <a:xfrm>
            <a:off x="311700" y="170500"/>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	Spelling -  letter string challenge</a:t>
            </a:r>
            <a:endParaRPr/>
          </a:p>
        </p:txBody>
      </p:sp>
      <p:sp>
        <p:nvSpPr>
          <p:cNvPr id="185" name="Google Shape;185;p36"/>
          <p:cNvSpPr txBox="1"/>
          <p:nvPr/>
        </p:nvSpPr>
        <p:spPr>
          <a:xfrm>
            <a:off x="710425" y="2102850"/>
            <a:ext cx="4006800" cy="93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solidFill>
                  <a:schemeClr val="dk1"/>
                </a:solidFill>
              </a:rPr>
              <a:t>Teacher Notes</a:t>
            </a:r>
            <a:endParaRPr b="1" sz="1800" u="sng">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lang="en-GB" sz="1800">
                <a:solidFill>
                  <a:schemeClr val="dk1"/>
                </a:solidFill>
              </a:rPr>
              <a:t>How many words can you write with the letter string </a:t>
            </a:r>
            <a:r>
              <a:rPr b="1" i="1" lang="en-GB" sz="1800">
                <a:solidFill>
                  <a:schemeClr val="dk1"/>
                </a:solidFill>
              </a:rPr>
              <a:t>ent </a:t>
            </a:r>
            <a:r>
              <a:rPr lang="en-GB" sz="1800">
                <a:solidFill>
                  <a:schemeClr val="dk1"/>
                </a:solidFill>
              </a:rPr>
              <a:t>in them?</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b="1" i="1" lang="en-GB" sz="1800">
                <a:solidFill>
                  <a:schemeClr val="dk1"/>
                </a:solidFill>
              </a:rPr>
              <a:t>Challenge:</a:t>
            </a:r>
            <a:endParaRPr b="1" i="1" sz="1800">
              <a:solidFill>
                <a:schemeClr val="dk1"/>
              </a:solidFill>
            </a:endParaRPr>
          </a:p>
          <a:p>
            <a:pPr indent="0" lvl="0" marL="0" rtl="0" algn="l">
              <a:spcBef>
                <a:spcPts val="0"/>
              </a:spcBef>
              <a:spcAft>
                <a:spcPts val="0"/>
              </a:spcAft>
              <a:buNone/>
            </a:pPr>
            <a:r>
              <a:rPr lang="en-GB" sz="1800">
                <a:solidFill>
                  <a:schemeClr val="dk1"/>
                </a:solidFill>
              </a:rPr>
              <a:t>Can you beat an adult or sibling at writing ‘ent’ words?</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pic>
        <p:nvPicPr>
          <p:cNvPr id="186" name="Google Shape;186;p36"/>
          <p:cNvPicPr preferRelativeResize="0"/>
          <p:nvPr/>
        </p:nvPicPr>
        <p:blipFill>
          <a:blip r:embed="rId3">
            <a:alphaModFix/>
          </a:blip>
          <a:stretch>
            <a:fillRect/>
          </a:stretch>
        </p:blipFill>
        <p:spPr>
          <a:xfrm>
            <a:off x="4857300" y="1120825"/>
            <a:ext cx="3332650" cy="3532025"/>
          </a:xfrm>
          <a:prstGeom prst="rect">
            <a:avLst/>
          </a:prstGeom>
          <a:noFill/>
          <a:ln>
            <a:noFill/>
          </a:ln>
        </p:spPr>
      </p:pic>
      <p:sp>
        <p:nvSpPr>
          <p:cNvPr id="187" name="Google Shape;187;p36"/>
          <p:cNvSpPr txBox="1"/>
          <p:nvPr/>
        </p:nvSpPr>
        <p:spPr>
          <a:xfrm>
            <a:off x="5868875" y="2752050"/>
            <a:ext cx="1309500" cy="534900"/>
          </a:xfrm>
          <a:prstGeom prst="rect">
            <a:avLst/>
          </a:prstGeom>
          <a:solidFill>
            <a:srgbClr val="FFFF00"/>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t>ent</a:t>
            </a:r>
            <a:endParaRPr sz="24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191" name="Shape 191"/>
        <p:cNvGrpSpPr/>
        <p:nvPr/>
      </p:nvGrpSpPr>
      <p:grpSpPr>
        <a:xfrm>
          <a:off x="0" y="0"/>
          <a:ext cx="0" cy="0"/>
          <a:chOff x="0" y="0"/>
          <a:chExt cx="0" cy="0"/>
        </a:xfrm>
      </p:grpSpPr>
      <p:sp>
        <p:nvSpPr>
          <p:cNvPr id="192" name="Google Shape;192;p37"/>
          <p:cNvSpPr/>
          <p:nvPr/>
        </p:nvSpPr>
        <p:spPr>
          <a:xfrm>
            <a:off x="345950" y="335450"/>
            <a:ext cx="8587200" cy="9363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					</a:t>
            </a:r>
            <a:r>
              <a:rPr b="1" lang="en-GB" u="sng"/>
              <a:t>Close Read</a:t>
            </a:r>
            <a:endParaRPr b="1" u="sng"/>
          </a:p>
          <a:p>
            <a:pPr indent="0" lvl="0" marL="0" rtl="0" algn="l">
              <a:spcBef>
                <a:spcPts val="0"/>
              </a:spcBef>
              <a:spcAft>
                <a:spcPts val="0"/>
              </a:spcAft>
              <a:buNone/>
            </a:pPr>
            <a:r>
              <a:rPr lang="en-GB"/>
              <a:t>Today’s English Lesson will be a close read activity based on The Lion, the Witch and the Wardrobe by C.S Lewis</a:t>
            </a:r>
            <a:endParaRPr/>
          </a:p>
        </p:txBody>
      </p:sp>
      <p:sp>
        <p:nvSpPr>
          <p:cNvPr id="193" name="Google Shape;193;p37"/>
          <p:cNvSpPr txBox="1"/>
          <p:nvPr/>
        </p:nvSpPr>
        <p:spPr>
          <a:xfrm>
            <a:off x="866575" y="1347900"/>
            <a:ext cx="7701300" cy="371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The purpose of a close read activity is to gain an understanding of the text by reading it multiple times.</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GB" u="sng"/>
              <a:t>Close Read Instructions:</a:t>
            </a:r>
            <a:endParaRPr b="1" u="sng"/>
          </a:p>
          <a:p>
            <a:pPr indent="-317500" lvl="0" marL="457200" rtl="0" algn="l">
              <a:spcBef>
                <a:spcPts val="0"/>
              </a:spcBef>
              <a:spcAft>
                <a:spcPts val="0"/>
              </a:spcAft>
              <a:buSzPts val="1400"/>
              <a:buAutoNum type="arabicParenR"/>
            </a:pPr>
            <a:r>
              <a:rPr lang="en-GB"/>
              <a:t>Read the blurb about the text to gain an idea of the context.  Share your thoughts with an adult or sibling.</a:t>
            </a:r>
            <a:endParaRPr/>
          </a:p>
          <a:p>
            <a:pPr indent="-317500" lvl="0" marL="457200" rtl="0" algn="l">
              <a:spcBef>
                <a:spcPts val="0"/>
              </a:spcBef>
              <a:spcAft>
                <a:spcPts val="0"/>
              </a:spcAft>
              <a:buSzPts val="1400"/>
              <a:buAutoNum type="arabicParenR"/>
            </a:pPr>
            <a:r>
              <a:rPr lang="en-GB"/>
              <a:t>Do you know what all the words mean?  If you are unsure, note down the words and use a dictionary (this could be online) to find out its meaning. </a:t>
            </a:r>
            <a:endParaRPr/>
          </a:p>
          <a:p>
            <a:pPr indent="-317500" lvl="0" marL="457200" rtl="0" algn="l">
              <a:spcBef>
                <a:spcPts val="0"/>
              </a:spcBef>
              <a:spcAft>
                <a:spcPts val="0"/>
              </a:spcAft>
              <a:buSzPts val="1400"/>
              <a:buAutoNum type="arabicParenR"/>
            </a:pPr>
            <a:r>
              <a:rPr lang="en-GB"/>
              <a:t>Read the text to yourself and ask yourself the following questions:</a:t>
            </a:r>
            <a:endParaRPr/>
          </a:p>
          <a:p>
            <a:pPr indent="0" lvl="0" marL="457200" rtl="0" algn="l">
              <a:spcBef>
                <a:spcPts val="0"/>
              </a:spcBef>
              <a:spcAft>
                <a:spcPts val="0"/>
              </a:spcAft>
              <a:buNone/>
            </a:pPr>
            <a:r>
              <a:rPr lang="en-GB"/>
              <a:t>What did I just read? What did it say?  </a:t>
            </a:r>
            <a:r>
              <a:rPr i="1" lang="en-GB"/>
              <a:t>You can make notes or annotate the text.</a:t>
            </a:r>
            <a:endParaRPr i="1"/>
          </a:p>
          <a:p>
            <a:pPr indent="-317500" lvl="0" marL="457200" rtl="0" algn="l">
              <a:spcBef>
                <a:spcPts val="0"/>
              </a:spcBef>
              <a:spcAft>
                <a:spcPts val="0"/>
              </a:spcAft>
              <a:buSzPts val="1400"/>
              <a:buAutoNum type="arabicParenR"/>
            </a:pPr>
            <a:r>
              <a:rPr lang="en-GB"/>
              <a:t>Now read the text again with an adult - this will help you gain a better understanding.</a:t>
            </a:r>
            <a:endParaRPr/>
          </a:p>
          <a:p>
            <a:pPr indent="-317500" lvl="0" marL="457200" rtl="0" algn="l">
              <a:spcBef>
                <a:spcPts val="0"/>
              </a:spcBef>
              <a:spcAft>
                <a:spcPts val="0"/>
              </a:spcAft>
              <a:buSzPts val="1400"/>
              <a:buAutoNum type="arabicParenR"/>
            </a:pPr>
            <a:r>
              <a:rPr lang="en-GB"/>
              <a:t>Read the questions and now reread the text again to find evidence that will support your answers.</a:t>
            </a:r>
            <a:endParaRPr/>
          </a:p>
          <a:p>
            <a:pPr indent="-317500" lvl="0" marL="457200" rtl="0" algn="l">
              <a:spcBef>
                <a:spcPts val="0"/>
              </a:spcBef>
              <a:spcAft>
                <a:spcPts val="0"/>
              </a:spcAft>
              <a:buSzPts val="1400"/>
              <a:buAutoNum type="arabicParenR"/>
            </a:pPr>
            <a:r>
              <a:rPr lang="en-GB"/>
              <a:t>Answer the questions in writing.</a:t>
            </a:r>
            <a:endParaRPr/>
          </a:p>
          <a:p>
            <a:pPr indent="0" lvl="0" marL="457200" rtl="0" algn="l">
              <a:spcBef>
                <a:spcPts val="0"/>
              </a:spcBef>
              <a:spcAft>
                <a:spcPts val="0"/>
              </a:spcAft>
              <a:buNone/>
            </a:pPr>
            <a:r>
              <a:t/>
            </a:r>
            <a:endParaRPr i="1"/>
          </a:p>
          <a:p>
            <a:pPr indent="0" lvl="0" marL="457200" rtl="0" algn="l">
              <a:spcBef>
                <a:spcPts val="0"/>
              </a:spcBef>
              <a:spcAft>
                <a:spcPts val="0"/>
              </a:spcAft>
              <a:buNone/>
            </a:pPr>
            <a:r>
              <a:rPr i="1" lang="en-GB"/>
              <a:t>All close read texts are age appropriate.</a:t>
            </a:r>
            <a:endParaRPr i="1"/>
          </a:p>
          <a:p>
            <a:pPr indent="0" lvl="0" marL="45720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197" name="Shape 197"/>
        <p:cNvGrpSpPr/>
        <p:nvPr/>
      </p:nvGrpSpPr>
      <p:grpSpPr>
        <a:xfrm>
          <a:off x="0" y="0"/>
          <a:ext cx="0" cy="0"/>
          <a:chOff x="0" y="0"/>
          <a:chExt cx="0" cy="0"/>
        </a:xfrm>
      </p:grpSpPr>
      <p:sp>
        <p:nvSpPr>
          <p:cNvPr id="198" name="Google Shape;198;p38"/>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38"/>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The Lion, The Witch and The Wardrobe  </a:t>
            </a:r>
            <a:endParaRPr b="1" sz="1800" u="sng"/>
          </a:p>
          <a:p>
            <a:pPr indent="0" lvl="0" marL="0" rtl="0" algn="ctr">
              <a:spcBef>
                <a:spcPts val="0"/>
              </a:spcBef>
              <a:spcAft>
                <a:spcPts val="0"/>
              </a:spcAft>
              <a:buNone/>
            </a:pPr>
            <a:r>
              <a:rPr lang="en-GB" sz="1800" u="sng"/>
              <a:t>WALT: </a:t>
            </a:r>
            <a:r>
              <a:rPr lang="en-GB" sz="1800"/>
              <a:t>identify figurative language and discuss its impact on the reader </a:t>
            </a:r>
            <a:endParaRPr sz="1800"/>
          </a:p>
        </p:txBody>
      </p:sp>
      <p:sp>
        <p:nvSpPr>
          <p:cNvPr id="200" name="Google Shape;200;p38"/>
          <p:cNvSpPr txBox="1"/>
          <p:nvPr/>
        </p:nvSpPr>
        <p:spPr>
          <a:xfrm>
            <a:off x="235125" y="2055350"/>
            <a:ext cx="5700900" cy="27708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i="1" lang="en-GB" sz="1600">
                <a:solidFill>
                  <a:schemeClr val="dk1"/>
                </a:solidFill>
              </a:rPr>
              <a:t>We are going to read an extract from The Lion, the Witch and the Wardrobe by C. S. Lewis.</a:t>
            </a:r>
            <a:endParaRPr i="1" sz="1600">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n-GB" sz="1600">
                <a:solidFill>
                  <a:schemeClr val="dk1"/>
                </a:solidFill>
              </a:rPr>
              <a:t> </a:t>
            </a:r>
            <a:endParaRPr i="1" sz="1600">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n-GB" sz="1600">
                <a:solidFill>
                  <a:schemeClr val="dk1"/>
                </a:solidFill>
              </a:rPr>
              <a:t>In this extract, Edmund has been captured by a witch and a dwarf and is being made to walk through a forest. </a:t>
            </a:r>
            <a:endParaRPr i="1" sz="1600">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n-GB" sz="1600">
                <a:solidFill>
                  <a:schemeClr val="dk1"/>
                </a:solidFill>
              </a:rPr>
              <a:t> </a:t>
            </a:r>
            <a:endParaRPr i="1" sz="1600">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n-GB" sz="1600">
                <a:solidFill>
                  <a:schemeClr val="dk1"/>
                </a:solidFill>
              </a:rPr>
              <a:t>As they walk, the snow covering all of Narnia begins to melt because Aslan, representing the force of good, is returning. </a:t>
            </a:r>
            <a:endParaRPr i="1" sz="1600">
              <a:solidFill>
                <a:schemeClr val="dk1"/>
              </a:solidFill>
            </a:endParaRPr>
          </a:p>
          <a:p>
            <a:pPr indent="0" lvl="0" marL="0" rtl="0" algn="l">
              <a:lnSpc>
                <a:spcPct val="115000"/>
              </a:lnSpc>
              <a:spcBef>
                <a:spcPts val="0"/>
              </a:spcBef>
              <a:spcAft>
                <a:spcPts val="1100"/>
              </a:spcAft>
              <a:buNone/>
            </a:pPr>
            <a:r>
              <a:t/>
            </a:r>
            <a:endParaRPr sz="1800">
              <a:solidFill>
                <a:srgbClr val="272727"/>
              </a:solidFill>
            </a:endParaRPr>
          </a:p>
        </p:txBody>
      </p:sp>
      <p:sp>
        <p:nvSpPr>
          <p:cNvPr id="201" name="Google Shape;201;p38"/>
          <p:cNvSpPr txBox="1"/>
          <p:nvPr/>
        </p:nvSpPr>
        <p:spPr>
          <a:xfrm>
            <a:off x="1886875" y="1285875"/>
            <a:ext cx="19986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t>Blurb</a:t>
            </a:r>
            <a:endParaRPr sz="1800" u="sng"/>
          </a:p>
        </p:txBody>
      </p:sp>
      <p:pic>
        <p:nvPicPr>
          <p:cNvPr id="202" name="Google Shape;202;p38"/>
          <p:cNvPicPr preferRelativeResize="0"/>
          <p:nvPr/>
        </p:nvPicPr>
        <p:blipFill>
          <a:blip r:embed="rId3">
            <a:alphaModFix/>
          </a:blip>
          <a:stretch>
            <a:fillRect/>
          </a:stretch>
        </p:blipFill>
        <p:spPr>
          <a:xfrm>
            <a:off x="6415825" y="930675"/>
            <a:ext cx="2484024" cy="403239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06" name="Shape 206"/>
        <p:cNvGrpSpPr/>
        <p:nvPr/>
      </p:nvGrpSpPr>
      <p:grpSpPr>
        <a:xfrm>
          <a:off x="0" y="0"/>
          <a:ext cx="0" cy="0"/>
          <a:chOff x="0" y="0"/>
          <a:chExt cx="0" cy="0"/>
        </a:xfrm>
      </p:grpSpPr>
      <p:sp>
        <p:nvSpPr>
          <p:cNvPr id="207" name="Google Shape;207;p39"/>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39"/>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1800"/>
              <a:t>Close read - The Lion, The Witch and The Wardrobe  </a:t>
            </a:r>
            <a:r>
              <a:rPr b="1" lang="en-GB" sz="1800" u="sng"/>
              <a:t>Text</a:t>
            </a:r>
            <a:endParaRPr b="1" sz="1800" u="sng"/>
          </a:p>
          <a:p>
            <a:pPr indent="0" lvl="0" marL="0" rtl="0" algn="ctr">
              <a:lnSpc>
                <a:spcPct val="115000"/>
              </a:lnSpc>
              <a:spcBef>
                <a:spcPts val="0"/>
              </a:spcBef>
              <a:spcAft>
                <a:spcPts val="0"/>
              </a:spcAft>
              <a:buNone/>
            </a:pPr>
            <a:r>
              <a:rPr lang="en-GB" sz="1800" u="sng"/>
              <a:t>WALT: </a:t>
            </a:r>
            <a:r>
              <a:rPr lang="en-GB" sz="1800"/>
              <a:t>identify figurative language and discuss its impact on the reader.</a:t>
            </a:r>
            <a:endParaRPr sz="1800"/>
          </a:p>
        </p:txBody>
      </p:sp>
      <p:pic>
        <p:nvPicPr>
          <p:cNvPr id="209" name="Google Shape;209;p39"/>
          <p:cNvPicPr preferRelativeResize="0"/>
          <p:nvPr/>
        </p:nvPicPr>
        <p:blipFill>
          <a:blip r:embed="rId3">
            <a:alphaModFix/>
          </a:blip>
          <a:stretch>
            <a:fillRect/>
          </a:stretch>
        </p:blipFill>
        <p:spPr>
          <a:xfrm>
            <a:off x="1052513" y="954863"/>
            <a:ext cx="7038975" cy="39719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13" name="Shape 213"/>
        <p:cNvGrpSpPr/>
        <p:nvPr/>
      </p:nvGrpSpPr>
      <p:grpSpPr>
        <a:xfrm>
          <a:off x="0" y="0"/>
          <a:ext cx="0" cy="0"/>
          <a:chOff x="0" y="0"/>
          <a:chExt cx="0" cy="0"/>
        </a:xfrm>
      </p:grpSpPr>
      <p:sp>
        <p:nvSpPr>
          <p:cNvPr id="214" name="Google Shape;214;p40"/>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40"/>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1800"/>
              <a:t>Close read - The Lion, The Witch and The Wardrobe  </a:t>
            </a:r>
            <a:r>
              <a:rPr b="1" lang="en-GB" sz="1800" u="sng"/>
              <a:t>Text</a:t>
            </a:r>
            <a:endParaRPr b="1" sz="1800" u="sng"/>
          </a:p>
          <a:p>
            <a:pPr indent="0" lvl="0" marL="0" rtl="0" algn="ctr">
              <a:lnSpc>
                <a:spcPct val="115000"/>
              </a:lnSpc>
              <a:spcBef>
                <a:spcPts val="0"/>
              </a:spcBef>
              <a:spcAft>
                <a:spcPts val="0"/>
              </a:spcAft>
              <a:buNone/>
            </a:pPr>
            <a:r>
              <a:rPr lang="en-GB" sz="1800" u="sng"/>
              <a:t>WALT: </a:t>
            </a:r>
            <a:r>
              <a:rPr lang="en-GB" sz="1800"/>
              <a:t>identify figurative language and discuss its impact on the reader </a:t>
            </a:r>
            <a:endParaRPr sz="1800"/>
          </a:p>
        </p:txBody>
      </p:sp>
      <p:pic>
        <p:nvPicPr>
          <p:cNvPr id="216" name="Google Shape;216;p40"/>
          <p:cNvPicPr preferRelativeResize="0"/>
          <p:nvPr/>
        </p:nvPicPr>
        <p:blipFill>
          <a:blip r:embed="rId3">
            <a:alphaModFix/>
          </a:blip>
          <a:stretch>
            <a:fillRect/>
          </a:stretch>
        </p:blipFill>
        <p:spPr>
          <a:xfrm>
            <a:off x="1090613" y="744575"/>
            <a:ext cx="6962775" cy="42481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20" name="Shape 220"/>
        <p:cNvGrpSpPr/>
        <p:nvPr/>
      </p:nvGrpSpPr>
      <p:grpSpPr>
        <a:xfrm>
          <a:off x="0" y="0"/>
          <a:ext cx="0" cy="0"/>
          <a:chOff x="0" y="0"/>
          <a:chExt cx="0" cy="0"/>
        </a:xfrm>
      </p:grpSpPr>
      <p:sp>
        <p:nvSpPr>
          <p:cNvPr id="221" name="Google Shape;221;p41"/>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41"/>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The Lion, The Witch and The Wardrobe  </a:t>
            </a:r>
            <a:r>
              <a:rPr b="1" lang="en-GB" sz="1800" u="sng"/>
              <a:t>Questions</a:t>
            </a:r>
            <a:endParaRPr b="1" sz="1800" u="sng"/>
          </a:p>
          <a:p>
            <a:pPr indent="0" lvl="0" marL="0" rtl="0" algn="ctr">
              <a:lnSpc>
                <a:spcPct val="115000"/>
              </a:lnSpc>
              <a:spcBef>
                <a:spcPts val="0"/>
              </a:spcBef>
              <a:spcAft>
                <a:spcPts val="0"/>
              </a:spcAft>
              <a:buNone/>
            </a:pPr>
            <a:r>
              <a:rPr lang="en-GB" sz="1800" u="sng"/>
              <a:t>WALT: </a:t>
            </a:r>
            <a:r>
              <a:rPr lang="en-GB" sz="1800"/>
              <a:t>identify figurative language and discuss its impact on the reader </a:t>
            </a:r>
            <a:endParaRPr sz="1800" u="sng"/>
          </a:p>
        </p:txBody>
      </p:sp>
      <p:sp>
        <p:nvSpPr>
          <p:cNvPr id="223" name="Google Shape;223;p41"/>
          <p:cNvSpPr txBox="1"/>
          <p:nvPr/>
        </p:nvSpPr>
        <p:spPr>
          <a:xfrm>
            <a:off x="345950" y="1327800"/>
            <a:ext cx="8587200" cy="2711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800">
                <a:solidFill>
                  <a:schemeClr val="dk1"/>
                </a:solidFill>
              </a:rPr>
              <a:t>Q1 - Find and copy an example of personification. </a:t>
            </a:r>
            <a:endParaRPr sz="1800">
              <a:solidFill>
                <a:schemeClr val="dk1"/>
              </a:solidFill>
            </a:endParaRPr>
          </a:p>
          <a:p>
            <a:pPr indent="0" lvl="0" marL="0" rtl="0" algn="l">
              <a:lnSpc>
                <a:spcPct val="115000"/>
              </a:lnSpc>
              <a:spcBef>
                <a:spcPts val="0"/>
              </a:spcBef>
              <a:spcAft>
                <a:spcPts val="0"/>
              </a:spcAft>
              <a:buNone/>
            </a:pPr>
            <a:r>
              <a:t/>
            </a:r>
            <a:endParaRPr sz="1800">
              <a:solidFill>
                <a:schemeClr val="dk1"/>
              </a:solidFill>
            </a:endParaRPr>
          </a:p>
          <a:p>
            <a:pPr indent="0" lvl="0" marL="0" rtl="0" algn="l">
              <a:lnSpc>
                <a:spcPct val="115000"/>
              </a:lnSpc>
              <a:spcBef>
                <a:spcPts val="0"/>
              </a:spcBef>
              <a:spcAft>
                <a:spcPts val="0"/>
              </a:spcAft>
              <a:buNone/>
            </a:pPr>
            <a:r>
              <a:rPr lang="en-GB" sz="1800">
                <a:solidFill>
                  <a:schemeClr val="dk1"/>
                </a:solidFill>
              </a:rPr>
              <a:t>Q2 - Why has the author chosen to use personification to create a detailed description of Spring?</a:t>
            </a:r>
            <a:endParaRPr sz="1800">
              <a:solidFill>
                <a:srgbClr val="222222"/>
              </a:solidFill>
            </a:endParaRPr>
          </a:p>
          <a:p>
            <a:pPr indent="0" lvl="0" marL="0" rtl="0" algn="l">
              <a:spcBef>
                <a:spcPts val="0"/>
              </a:spcBef>
              <a:spcAft>
                <a:spcPts val="0"/>
              </a:spcAft>
              <a:buNone/>
            </a:pPr>
            <a:r>
              <a:t/>
            </a:r>
            <a:endParaRPr sz="1800">
              <a:solidFill>
                <a:srgbClr val="222222"/>
              </a:solidFill>
              <a:highlight>
                <a:schemeClr val="lt1"/>
              </a:highlight>
            </a:endParaRPr>
          </a:p>
          <a:p>
            <a:pPr indent="0" lvl="0" marL="0" rtl="0" algn="l">
              <a:spcBef>
                <a:spcPts val="0"/>
              </a:spcBef>
              <a:spcAft>
                <a:spcPts val="0"/>
              </a:spcAft>
              <a:buNone/>
            </a:pPr>
            <a:r>
              <a:t/>
            </a:r>
            <a:endParaRPr sz="1800">
              <a:solidFill>
                <a:srgbClr val="222222"/>
              </a:solidFill>
            </a:endParaRPr>
          </a:p>
        </p:txBody>
      </p:sp>
      <p:pic>
        <p:nvPicPr>
          <p:cNvPr id="224" name="Google Shape;224;p41"/>
          <p:cNvPicPr preferRelativeResize="0"/>
          <p:nvPr/>
        </p:nvPicPr>
        <p:blipFill>
          <a:blip r:embed="rId3">
            <a:alphaModFix/>
          </a:blip>
          <a:stretch>
            <a:fillRect/>
          </a:stretch>
        </p:blipFill>
        <p:spPr>
          <a:xfrm>
            <a:off x="5393900" y="2697550"/>
            <a:ext cx="3190551" cy="226262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28" name="Shape 228"/>
        <p:cNvGrpSpPr/>
        <p:nvPr/>
      </p:nvGrpSpPr>
      <p:grpSpPr>
        <a:xfrm>
          <a:off x="0" y="0"/>
          <a:ext cx="0" cy="0"/>
          <a:chOff x="0" y="0"/>
          <a:chExt cx="0" cy="0"/>
        </a:xfrm>
      </p:grpSpPr>
      <p:sp>
        <p:nvSpPr>
          <p:cNvPr id="229" name="Google Shape;229;p42"/>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42"/>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The Lion, The Witch and The Wardrobe </a:t>
            </a:r>
            <a:r>
              <a:rPr b="1" lang="en-GB" sz="1800">
                <a:solidFill>
                  <a:srgbClr val="FF0000"/>
                </a:solidFill>
              </a:rPr>
              <a:t>Answers</a:t>
            </a:r>
            <a:endParaRPr b="1" sz="1800" u="sng">
              <a:solidFill>
                <a:srgbClr val="FF0000"/>
              </a:solidFill>
            </a:endParaRPr>
          </a:p>
          <a:p>
            <a:pPr indent="0" lvl="0" marL="0" rtl="0" algn="ctr">
              <a:lnSpc>
                <a:spcPct val="115000"/>
              </a:lnSpc>
              <a:spcBef>
                <a:spcPts val="0"/>
              </a:spcBef>
              <a:spcAft>
                <a:spcPts val="0"/>
              </a:spcAft>
              <a:buNone/>
            </a:pPr>
            <a:r>
              <a:rPr lang="en-GB" sz="1800" u="sng"/>
              <a:t>WALT: </a:t>
            </a:r>
            <a:r>
              <a:rPr lang="en-GB" sz="1800"/>
              <a:t>identify figurative language and discuss its impact on the reader </a:t>
            </a:r>
            <a:endParaRPr sz="1800" u="sng"/>
          </a:p>
        </p:txBody>
      </p:sp>
      <p:sp>
        <p:nvSpPr>
          <p:cNvPr id="231" name="Google Shape;231;p42"/>
          <p:cNvSpPr txBox="1"/>
          <p:nvPr/>
        </p:nvSpPr>
        <p:spPr>
          <a:xfrm>
            <a:off x="345950" y="1327800"/>
            <a:ext cx="8587200" cy="2711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800">
                <a:solidFill>
                  <a:schemeClr val="dk1"/>
                </a:solidFill>
              </a:rPr>
              <a:t>Q1 - Find and copy an example of personification. </a:t>
            </a:r>
            <a:endParaRPr sz="1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1800">
                <a:solidFill>
                  <a:srgbClr val="FF0000"/>
                </a:solidFill>
              </a:rPr>
              <a:t>There are a few - here is an example: White clouds hurrying across it</a:t>
            </a:r>
            <a:endParaRPr sz="1800">
              <a:solidFill>
                <a:srgbClr val="FF0000"/>
              </a:solidFill>
            </a:endParaRPr>
          </a:p>
          <a:p>
            <a:pPr indent="0" lvl="0" marL="0" rtl="0" algn="l">
              <a:lnSpc>
                <a:spcPct val="115000"/>
              </a:lnSpc>
              <a:spcBef>
                <a:spcPts val="0"/>
              </a:spcBef>
              <a:spcAft>
                <a:spcPts val="0"/>
              </a:spcAft>
              <a:buClr>
                <a:schemeClr val="dk1"/>
              </a:buClr>
              <a:buSzPts val="1100"/>
              <a:buFont typeface="Arial"/>
              <a:buNone/>
            </a:pPr>
            <a:r>
              <a:t/>
            </a:r>
            <a:endParaRPr sz="18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sz="1800">
                <a:solidFill>
                  <a:schemeClr val="dk1"/>
                </a:solidFill>
              </a:rPr>
              <a:t>Q2 - Why has the author chosen to use personification to create a detailed description of Spring?</a:t>
            </a:r>
            <a:endParaRPr sz="1800">
              <a:solidFill>
                <a:srgbClr val="222222"/>
              </a:solidFill>
            </a:endParaRPr>
          </a:p>
          <a:p>
            <a:pPr indent="0" lvl="0" marL="0" rtl="0" algn="l">
              <a:spcBef>
                <a:spcPts val="0"/>
              </a:spcBef>
              <a:spcAft>
                <a:spcPts val="0"/>
              </a:spcAft>
              <a:buNone/>
            </a:pPr>
            <a:r>
              <a:rPr lang="en-GB" sz="1800">
                <a:solidFill>
                  <a:srgbClr val="FF0000"/>
                </a:solidFill>
              </a:rPr>
              <a:t>Personification helps the reader connect with the text and create an image in their minds.  It helps the reader to understand and gain an emotional connection to the description of spring, which was a clear contrast to the winters they had experienced for many years. </a:t>
            </a:r>
            <a:endParaRPr sz="1800">
              <a:solidFill>
                <a:srgbClr val="FF0000"/>
              </a:solidFill>
            </a:endParaRPr>
          </a:p>
          <a:p>
            <a:pPr indent="0" lvl="0" marL="0" rtl="0" algn="l">
              <a:spcBef>
                <a:spcPts val="0"/>
              </a:spcBef>
              <a:spcAft>
                <a:spcPts val="0"/>
              </a:spcAft>
              <a:buNone/>
            </a:pPr>
            <a:r>
              <a:t/>
            </a:r>
            <a:endParaRPr sz="1800">
              <a:solidFill>
                <a:srgbClr val="222222"/>
              </a:solidFill>
              <a:highlight>
                <a:schemeClr val="lt1"/>
              </a:highlight>
            </a:endParaRPr>
          </a:p>
          <a:p>
            <a:pPr indent="0" lvl="0" marL="0" rtl="0" algn="l">
              <a:spcBef>
                <a:spcPts val="0"/>
              </a:spcBef>
              <a:spcAft>
                <a:spcPts val="0"/>
              </a:spcAft>
              <a:buNone/>
            </a:pPr>
            <a:r>
              <a:t/>
            </a:r>
            <a:endParaRPr sz="1800">
              <a:solidFill>
                <a:srgbClr val="222222"/>
              </a:solidFill>
            </a:endParaRPr>
          </a:p>
        </p:txBody>
      </p:sp>
      <p:pic>
        <p:nvPicPr>
          <p:cNvPr id="232" name="Google Shape;232;p42"/>
          <p:cNvPicPr preferRelativeResize="0"/>
          <p:nvPr/>
        </p:nvPicPr>
        <p:blipFill>
          <a:blip r:embed="rId3">
            <a:alphaModFix/>
          </a:blip>
          <a:stretch>
            <a:fillRect/>
          </a:stretch>
        </p:blipFill>
        <p:spPr>
          <a:xfrm>
            <a:off x="7729226" y="4353676"/>
            <a:ext cx="855225" cy="6064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6" name="Shape 236"/>
        <p:cNvGrpSpPr/>
        <p:nvPr/>
      </p:nvGrpSpPr>
      <p:grpSpPr>
        <a:xfrm>
          <a:off x="0" y="0"/>
          <a:ext cx="0" cy="0"/>
          <a:chOff x="0" y="0"/>
          <a:chExt cx="0" cy="0"/>
        </a:xfrm>
      </p:grpSpPr>
      <p:sp>
        <p:nvSpPr>
          <p:cNvPr id="237" name="Google Shape;237;p43"/>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238" name="Google Shape;238;p43"/>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239" name="Google Shape;239;p43"/>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240" name="Google Shape;240;p43"/>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44" name="Shape 244"/>
        <p:cNvGrpSpPr/>
        <p:nvPr/>
      </p:nvGrpSpPr>
      <p:grpSpPr>
        <a:xfrm>
          <a:off x="0" y="0"/>
          <a:ext cx="0" cy="0"/>
          <a:chOff x="0" y="0"/>
          <a:chExt cx="0" cy="0"/>
        </a:xfrm>
      </p:grpSpPr>
      <p:sp>
        <p:nvSpPr>
          <p:cNvPr id="245" name="Google Shape;245;p44"/>
          <p:cNvSpPr txBox="1"/>
          <p:nvPr>
            <p:ph idx="1" type="subTitle"/>
          </p:nvPr>
        </p:nvSpPr>
        <p:spPr>
          <a:xfrm>
            <a:off x="429000" y="321475"/>
            <a:ext cx="8530200" cy="304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0" lang="en-GB" sz="2800">
                <a:solidFill>
                  <a:srgbClr val="595959"/>
                </a:solidFill>
                <a:latin typeface="Arial"/>
                <a:ea typeface="Arial"/>
                <a:cs typeface="Arial"/>
                <a:sym typeface="Arial"/>
              </a:rPr>
              <a:t>We hope you enjoyed a lunch break and had something delicious to eat! </a:t>
            </a:r>
            <a:endParaRPr b="0" sz="2800">
              <a:solidFill>
                <a:srgbClr val="595959"/>
              </a:solidFill>
              <a:latin typeface="Arial"/>
              <a:ea typeface="Arial"/>
              <a:cs typeface="Arial"/>
              <a:sym typeface="Arial"/>
            </a:endParaRPr>
          </a:p>
          <a:p>
            <a:pPr indent="0" lvl="0" marL="0" rtl="0" algn="ctr">
              <a:spcBef>
                <a:spcPts val="0"/>
              </a:spcBef>
              <a:spcAft>
                <a:spcPts val="0"/>
              </a:spcAft>
              <a:buNone/>
            </a:pPr>
            <a:r>
              <a:t/>
            </a:r>
            <a:endParaRPr b="0" sz="2800">
              <a:solidFill>
                <a:srgbClr val="595959"/>
              </a:solidFill>
              <a:latin typeface="Arial"/>
              <a:ea typeface="Arial"/>
              <a:cs typeface="Arial"/>
              <a:sym typeface="Arial"/>
            </a:endParaRPr>
          </a:p>
          <a:p>
            <a:pPr indent="0" lvl="0" marL="0" rtl="0" algn="ctr">
              <a:spcBef>
                <a:spcPts val="0"/>
              </a:spcBef>
              <a:spcAft>
                <a:spcPts val="0"/>
              </a:spcAft>
              <a:buNone/>
            </a:pPr>
            <a:r>
              <a:rPr b="0" lang="en-GB" sz="2800">
                <a:solidFill>
                  <a:srgbClr val="595959"/>
                </a:solidFill>
                <a:latin typeface="Arial"/>
                <a:ea typeface="Arial"/>
                <a:cs typeface="Arial"/>
                <a:sym typeface="Arial"/>
              </a:rPr>
              <a:t>Now time for our afternoon session of Art.  Today will be your last art session on drawing and sketching.  We know that you will have produced some excellent drawings over this week - well done!</a:t>
            </a:r>
            <a:endParaRPr/>
          </a:p>
        </p:txBody>
      </p:sp>
      <p:sp>
        <p:nvSpPr>
          <p:cNvPr id="246" name="Google Shape;246;p44"/>
          <p:cNvSpPr txBox="1"/>
          <p:nvPr/>
        </p:nvSpPr>
        <p:spPr>
          <a:xfrm>
            <a:off x="2026650" y="3578100"/>
            <a:ext cx="5325300" cy="1188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7200"/>
              <a:t>Art</a:t>
            </a:r>
            <a:endParaRPr sz="72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50" name="Shape 250"/>
        <p:cNvGrpSpPr/>
        <p:nvPr/>
      </p:nvGrpSpPr>
      <p:grpSpPr>
        <a:xfrm>
          <a:off x="0" y="0"/>
          <a:ext cx="0" cy="0"/>
          <a:chOff x="0" y="0"/>
          <a:chExt cx="0" cy="0"/>
        </a:xfrm>
      </p:grpSpPr>
      <p:pic>
        <p:nvPicPr>
          <p:cNvPr id="251" name="Google Shape;251;p45"/>
          <p:cNvPicPr preferRelativeResize="0"/>
          <p:nvPr/>
        </p:nvPicPr>
        <p:blipFill>
          <a:blip r:embed="rId3">
            <a:alphaModFix/>
          </a:blip>
          <a:stretch>
            <a:fillRect/>
          </a:stretch>
        </p:blipFill>
        <p:spPr>
          <a:xfrm>
            <a:off x="152400" y="152400"/>
            <a:ext cx="8839201" cy="375225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55" name="Shape 255"/>
        <p:cNvGrpSpPr/>
        <p:nvPr/>
      </p:nvGrpSpPr>
      <p:grpSpPr>
        <a:xfrm>
          <a:off x="0" y="0"/>
          <a:ext cx="0" cy="0"/>
          <a:chOff x="0" y="0"/>
          <a:chExt cx="0" cy="0"/>
        </a:xfrm>
      </p:grpSpPr>
      <p:pic>
        <p:nvPicPr>
          <p:cNvPr id="256" name="Google Shape;256;p46"/>
          <p:cNvPicPr preferRelativeResize="0"/>
          <p:nvPr/>
        </p:nvPicPr>
        <p:blipFill>
          <a:blip r:embed="rId3">
            <a:alphaModFix/>
          </a:blip>
          <a:stretch>
            <a:fillRect/>
          </a:stretch>
        </p:blipFill>
        <p:spPr>
          <a:xfrm>
            <a:off x="329750" y="233025"/>
            <a:ext cx="6555256" cy="4838699"/>
          </a:xfrm>
          <a:prstGeom prst="rect">
            <a:avLst/>
          </a:prstGeom>
          <a:noFill/>
          <a:ln>
            <a:noFill/>
          </a:ln>
        </p:spPr>
      </p:pic>
      <p:sp>
        <p:nvSpPr>
          <p:cNvPr id="257" name="Google Shape;257;p46"/>
          <p:cNvSpPr txBox="1"/>
          <p:nvPr/>
        </p:nvSpPr>
        <p:spPr>
          <a:xfrm>
            <a:off x="7003550" y="746250"/>
            <a:ext cx="1931700" cy="3651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Teaching Notes: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Start to gather up a few objects you would like to draw. Look carefully at them </a:t>
            </a:r>
            <a:endParaRPr/>
          </a:p>
          <a:p>
            <a:pPr indent="-317500" lvl="0" marL="457200" rtl="0" algn="l">
              <a:spcBef>
                <a:spcPts val="0"/>
              </a:spcBef>
              <a:spcAft>
                <a:spcPts val="0"/>
              </a:spcAft>
              <a:buSzPts val="1400"/>
              <a:buChar char="-"/>
            </a:pPr>
            <a:r>
              <a:rPr lang="en-GB"/>
              <a:t>Size</a:t>
            </a:r>
            <a:endParaRPr/>
          </a:p>
          <a:p>
            <a:pPr indent="-317500" lvl="0" marL="457200" rtl="0" algn="l">
              <a:spcBef>
                <a:spcPts val="0"/>
              </a:spcBef>
              <a:spcAft>
                <a:spcPts val="0"/>
              </a:spcAft>
              <a:buSzPts val="1400"/>
              <a:buChar char="-"/>
            </a:pPr>
            <a:r>
              <a:rPr lang="en-GB"/>
              <a:t>Proportions </a:t>
            </a:r>
            <a:endParaRPr/>
          </a:p>
          <a:p>
            <a:pPr indent="-317500" lvl="0" marL="457200" rtl="0" algn="l">
              <a:spcBef>
                <a:spcPts val="0"/>
              </a:spcBef>
              <a:spcAft>
                <a:spcPts val="0"/>
              </a:spcAft>
              <a:buSzPts val="1400"/>
              <a:buChar char="-"/>
            </a:pPr>
            <a:r>
              <a:rPr lang="en-GB"/>
              <a:t>Light</a:t>
            </a:r>
            <a:endParaRPr/>
          </a:p>
          <a:p>
            <a:pPr indent="-317500" lvl="0" marL="457200" rtl="0" algn="l">
              <a:spcBef>
                <a:spcPts val="0"/>
              </a:spcBef>
              <a:spcAft>
                <a:spcPts val="0"/>
              </a:spcAft>
              <a:buSzPts val="1400"/>
              <a:buChar char="-"/>
            </a:pPr>
            <a:r>
              <a:rPr lang="en-GB"/>
              <a:t>Dark</a:t>
            </a:r>
            <a:endParaRPr/>
          </a:p>
          <a:p>
            <a:pPr indent="-317500" lvl="0" marL="457200" rtl="0" algn="l">
              <a:spcBef>
                <a:spcPts val="0"/>
              </a:spcBef>
              <a:spcAft>
                <a:spcPts val="0"/>
              </a:spcAft>
              <a:buSzPts val="1400"/>
              <a:buChar char="-"/>
            </a:pPr>
            <a:r>
              <a:rPr lang="en-GB"/>
              <a:t>shadow</a:t>
            </a:r>
            <a:endParaRPr/>
          </a:p>
          <a:p>
            <a:pPr indent="0" lvl="0" marL="457200" rtl="0" algn="l">
              <a:spcBef>
                <a:spcPts val="0"/>
              </a:spcBef>
              <a:spcAft>
                <a:spcPts val="0"/>
              </a:spcAft>
              <a:buNone/>
            </a:pPr>
            <a:r>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61" name="Shape 261"/>
        <p:cNvGrpSpPr/>
        <p:nvPr/>
      </p:nvGrpSpPr>
      <p:grpSpPr>
        <a:xfrm>
          <a:off x="0" y="0"/>
          <a:ext cx="0" cy="0"/>
          <a:chOff x="0" y="0"/>
          <a:chExt cx="0" cy="0"/>
        </a:xfrm>
      </p:grpSpPr>
      <p:sp>
        <p:nvSpPr>
          <p:cNvPr id="262" name="Google Shape;262;p47"/>
          <p:cNvSpPr txBox="1"/>
          <p:nvPr/>
        </p:nvSpPr>
        <p:spPr>
          <a:xfrm>
            <a:off x="7003550" y="746250"/>
            <a:ext cx="1931700" cy="3651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Teaching Notes: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Different artist use different techniques.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Some use photography and take a photo of the object they would like to draw.</a:t>
            </a:r>
            <a:endParaRPr/>
          </a:p>
          <a:p>
            <a:pPr indent="0" lvl="0" marL="457200" rtl="0" algn="l">
              <a:spcBef>
                <a:spcPts val="0"/>
              </a:spcBef>
              <a:spcAft>
                <a:spcPts val="0"/>
              </a:spcAft>
              <a:buNone/>
            </a:pPr>
            <a:r>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pic>
        <p:nvPicPr>
          <p:cNvPr id="263" name="Google Shape;263;p47"/>
          <p:cNvPicPr preferRelativeResize="0"/>
          <p:nvPr/>
        </p:nvPicPr>
        <p:blipFill>
          <a:blip r:embed="rId3">
            <a:alphaModFix/>
          </a:blip>
          <a:stretch>
            <a:fillRect/>
          </a:stretch>
        </p:blipFill>
        <p:spPr>
          <a:xfrm>
            <a:off x="152400" y="152400"/>
            <a:ext cx="6580133" cy="483869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67" name="Shape 267"/>
        <p:cNvGrpSpPr/>
        <p:nvPr/>
      </p:nvGrpSpPr>
      <p:grpSpPr>
        <a:xfrm>
          <a:off x="0" y="0"/>
          <a:ext cx="0" cy="0"/>
          <a:chOff x="0" y="0"/>
          <a:chExt cx="0" cy="0"/>
        </a:xfrm>
      </p:grpSpPr>
      <p:grpSp>
        <p:nvGrpSpPr>
          <p:cNvPr id="268" name="Google Shape;268;p48"/>
          <p:cNvGrpSpPr/>
          <p:nvPr/>
        </p:nvGrpSpPr>
        <p:grpSpPr>
          <a:xfrm>
            <a:off x="291125" y="152400"/>
            <a:ext cx="7918219" cy="4838702"/>
            <a:chOff x="291125" y="152400"/>
            <a:chExt cx="7918219" cy="4838702"/>
          </a:xfrm>
        </p:grpSpPr>
        <p:pic>
          <p:nvPicPr>
            <p:cNvPr id="269" name="Google Shape;269;p48"/>
            <p:cNvPicPr preferRelativeResize="0"/>
            <p:nvPr/>
          </p:nvPicPr>
          <p:blipFill>
            <a:blip r:embed="rId3">
              <a:alphaModFix/>
            </a:blip>
            <a:stretch>
              <a:fillRect/>
            </a:stretch>
          </p:blipFill>
          <p:spPr>
            <a:xfrm>
              <a:off x="1688975" y="152400"/>
              <a:ext cx="6520369" cy="4838702"/>
            </a:xfrm>
            <a:prstGeom prst="rect">
              <a:avLst/>
            </a:prstGeom>
            <a:noFill/>
            <a:ln>
              <a:noFill/>
            </a:ln>
          </p:spPr>
        </p:pic>
        <p:sp>
          <p:nvSpPr>
            <p:cNvPr id="270" name="Google Shape;270;p48"/>
            <p:cNvSpPr txBox="1"/>
            <p:nvPr/>
          </p:nvSpPr>
          <p:spPr>
            <a:xfrm>
              <a:off x="291125" y="1053600"/>
              <a:ext cx="4690500" cy="3651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Teaching Notes: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Now it is your turn to have a go.</a:t>
              </a:r>
              <a:endParaRPr/>
            </a:p>
            <a:p>
              <a:pPr indent="0" lvl="0" marL="0" rtl="0" algn="l">
                <a:spcBef>
                  <a:spcPts val="0"/>
                </a:spcBef>
                <a:spcAft>
                  <a:spcPts val="0"/>
                </a:spcAft>
                <a:buNone/>
              </a:pPr>
              <a:r>
                <a:t/>
              </a:r>
              <a:endParaRPr/>
            </a:p>
            <a:p>
              <a:pPr indent="-317500" lvl="0" marL="457200" rtl="0" algn="l">
                <a:spcBef>
                  <a:spcPts val="0"/>
                </a:spcBef>
                <a:spcAft>
                  <a:spcPts val="0"/>
                </a:spcAft>
                <a:buSzPts val="1400"/>
                <a:buAutoNum type="arabicPeriod"/>
              </a:pPr>
              <a:r>
                <a:rPr lang="en-GB"/>
                <a:t>Set up your still life. This could be bottles, glasses, cups and spoons.</a:t>
              </a:r>
              <a:endParaRPr/>
            </a:p>
            <a:p>
              <a:pPr indent="-317500" lvl="0" marL="457200" rtl="0" algn="l">
                <a:spcBef>
                  <a:spcPts val="0"/>
                </a:spcBef>
                <a:spcAft>
                  <a:spcPts val="0"/>
                </a:spcAft>
                <a:buSzPts val="1400"/>
                <a:buAutoNum type="arabicPeriod"/>
              </a:pPr>
              <a:r>
                <a:rPr lang="en-GB"/>
                <a:t>You will need a pencil and some paper.</a:t>
              </a:r>
              <a:endParaRPr/>
            </a:p>
            <a:p>
              <a:pPr indent="-317500" lvl="0" marL="457200" rtl="0" algn="l">
                <a:spcBef>
                  <a:spcPts val="0"/>
                </a:spcBef>
                <a:spcAft>
                  <a:spcPts val="0"/>
                </a:spcAft>
                <a:buSzPts val="1400"/>
                <a:buAutoNum type="arabicPeriod"/>
              </a:pPr>
              <a:r>
                <a:rPr lang="en-GB"/>
                <a:t>Start to sketch out the basic shapes of your objects in light sketchy lines. </a:t>
              </a:r>
              <a:endParaRPr/>
            </a:p>
            <a:p>
              <a:pPr indent="-317500" lvl="0" marL="457200" rtl="0" algn="l">
                <a:spcBef>
                  <a:spcPts val="0"/>
                </a:spcBef>
                <a:spcAft>
                  <a:spcPts val="0"/>
                </a:spcAft>
                <a:buSzPts val="1400"/>
                <a:buAutoNum type="arabicPeriod"/>
              </a:pPr>
              <a:r>
                <a:rPr lang="en-GB"/>
                <a:t>Add tone and shading</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If you are still unsure how to start or what to do, then there are some video clips on the next slide that could help you. </a:t>
              </a:r>
              <a:endParaRPr/>
            </a:p>
            <a:p>
              <a:pPr indent="0" lvl="0" marL="457200" rtl="0" algn="l">
                <a:spcBef>
                  <a:spcPts val="0"/>
                </a:spcBef>
                <a:spcAft>
                  <a:spcPts val="0"/>
                </a:spcAft>
                <a:buNone/>
              </a:pPr>
              <a:r>
                <a:t/>
              </a:r>
              <a:endParaRPr/>
            </a:p>
            <a:p>
              <a:pPr indent="0" lvl="0" marL="457200" rtl="0" algn="l">
                <a:spcBef>
                  <a:spcPts val="0"/>
                </a:spcBef>
                <a:spcAft>
                  <a:spcPts val="0"/>
                </a:spcAft>
                <a:buNone/>
              </a:pPr>
              <a:r>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74" name="Shape 274"/>
        <p:cNvGrpSpPr/>
        <p:nvPr/>
      </p:nvGrpSpPr>
      <p:grpSpPr>
        <a:xfrm>
          <a:off x="0" y="0"/>
          <a:ext cx="0" cy="0"/>
          <a:chOff x="0" y="0"/>
          <a:chExt cx="0" cy="0"/>
        </a:xfrm>
      </p:grpSpPr>
      <p:pic>
        <p:nvPicPr>
          <p:cNvPr id="275" name="Google Shape;275;p49">
            <a:hlinkClick r:id="rId3"/>
          </p:cNvPr>
          <p:cNvPicPr preferRelativeResize="0"/>
          <p:nvPr/>
        </p:nvPicPr>
        <p:blipFill>
          <a:blip r:embed="rId4">
            <a:alphaModFix/>
          </a:blip>
          <a:stretch>
            <a:fillRect/>
          </a:stretch>
        </p:blipFill>
        <p:spPr>
          <a:xfrm>
            <a:off x="3479213" y="200775"/>
            <a:ext cx="5249076" cy="3897949"/>
          </a:xfrm>
          <a:prstGeom prst="rect">
            <a:avLst/>
          </a:prstGeom>
          <a:noFill/>
          <a:ln>
            <a:noFill/>
          </a:ln>
        </p:spPr>
      </p:pic>
      <p:sp>
        <p:nvSpPr>
          <p:cNvPr id="276" name="Google Shape;276;p49"/>
          <p:cNvSpPr txBox="1"/>
          <p:nvPr/>
        </p:nvSpPr>
        <p:spPr>
          <a:xfrm>
            <a:off x="209725" y="675575"/>
            <a:ext cx="2805600" cy="365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Teaching Notes: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Click on the video image or the link below to learn more about contour lines when drawing.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u="sng">
                <a:solidFill>
                  <a:schemeClr val="hlink"/>
                </a:solidFill>
                <a:latin typeface="Source Code Pro"/>
                <a:ea typeface="Source Code Pro"/>
                <a:cs typeface="Source Code Pro"/>
                <a:sym typeface="Source Code Pro"/>
                <a:hlinkClick r:id="rId5"/>
              </a:rPr>
              <a:t>https://www.youtube.com/watch?v=RpZ1TwGaugM</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277" name="Google Shape;277;p49"/>
          <p:cNvSpPr txBox="1"/>
          <p:nvPr/>
        </p:nvSpPr>
        <p:spPr>
          <a:xfrm>
            <a:off x="420550" y="4326575"/>
            <a:ext cx="4415700" cy="6954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Videos that offer extra help, if needed.</a:t>
            </a:r>
            <a:endParaRPr sz="18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1" name="Shape 281"/>
        <p:cNvGrpSpPr/>
        <p:nvPr/>
      </p:nvGrpSpPr>
      <p:grpSpPr>
        <a:xfrm>
          <a:off x="0" y="0"/>
          <a:ext cx="0" cy="0"/>
          <a:chOff x="0" y="0"/>
          <a:chExt cx="0" cy="0"/>
        </a:xfrm>
      </p:grpSpPr>
      <p:sp>
        <p:nvSpPr>
          <p:cNvPr id="282" name="Google Shape;282;p50"/>
          <p:cNvSpPr txBox="1"/>
          <p:nvPr/>
        </p:nvSpPr>
        <p:spPr>
          <a:xfrm>
            <a:off x="209725" y="675575"/>
            <a:ext cx="2805600" cy="365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Teaching Notes: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This video is longer than the others we have looked at.  If you want more guidance on shading and tone before having a go, then you can get some hints and tips from this video. Otherwise get drawing and have some fun.</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Click on the video image or the link below to learn more about shading when drawing.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u="sng">
                <a:solidFill>
                  <a:schemeClr val="hlink"/>
                </a:solidFill>
                <a:latin typeface="Source Code Pro"/>
                <a:ea typeface="Source Code Pro"/>
                <a:cs typeface="Source Code Pro"/>
                <a:sym typeface="Source Code Pro"/>
                <a:hlinkClick r:id="rId3"/>
              </a:rPr>
              <a:t>https://www.youtube.com/watch?v=-WR-FyUQc6I</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pic>
        <p:nvPicPr>
          <p:cNvPr id="283" name="Google Shape;283;p50">
            <a:hlinkClick r:id="rId4"/>
          </p:cNvPr>
          <p:cNvPicPr preferRelativeResize="0"/>
          <p:nvPr/>
        </p:nvPicPr>
        <p:blipFill>
          <a:blip r:embed="rId5">
            <a:alphaModFix/>
          </a:blip>
          <a:stretch>
            <a:fillRect/>
          </a:stretch>
        </p:blipFill>
        <p:spPr>
          <a:xfrm>
            <a:off x="3167725" y="152400"/>
            <a:ext cx="5823873" cy="3365039"/>
          </a:xfrm>
          <a:prstGeom prst="rect">
            <a:avLst/>
          </a:prstGeom>
          <a:noFill/>
          <a:ln>
            <a:noFill/>
          </a:ln>
        </p:spPr>
      </p:pic>
      <p:sp>
        <p:nvSpPr>
          <p:cNvPr id="284" name="Google Shape;284;p50"/>
          <p:cNvSpPr txBox="1"/>
          <p:nvPr/>
        </p:nvSpPr>
        <p:spPr>
          <a:xfrm>
            <a:off x="3801025" y="3978925"/>
            <a:ext cx="4415700" cy="6954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Videos that offer extra help, if needed.</a:t>
            </a:r>
            <a:endParaRPr sz="18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88" name="Shape 288"/>
        <p:cNvGrpSpPr/>
        <p:nvPr/>
      </p:nvGrpSpPr>
      <p:grpSpPr>
        <a:xfrm>
          <a:off x="0" y="0"/>
          <a:ext cx="0" cy="0"/>
          <a:chOff x="0" y="0"/>
          <a:chExt cx="0" cy="0"/>
        </a:xfrm>
      </p:grpSpPr>
      <p:sp>
        <p:nvSpPr>
          <p:cNvPr id="289" name="Google Shape;289;p51"/>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Thursday complete!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290" name="Google Shape;290;p51"/>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