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6396E-6787-436B-A0AB-E27C341111C3}"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A9B40-9541-4BC0-B3D2-961DDF03CDC4}" type="slidenum">
              <a:rPr lang="en-US" smtClean="0"/>
              <a:t>‹#›</a:t>
            </a:fld>
            <a:endParaRPr lang="en-US"/>
          </a:p>
        </p:txBody>
      </p:sp>
    </p:spTree>
    <p:extLst>
      <p:ext uri="{BB962C8B-B14F-4D97-AF65-F5344CB8AC3E}">
        <p14:creationId xmlns:p14="http://schemas.microsoft.com/office/powerpoint/2010/main" val="529658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08086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898b5680b3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8" name="Google Shape;268;g898b5680b3_0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53944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898b5680b3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898b5680b3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1215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4" name="Google Shape;29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09752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8221f81b01_0_1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2" name="Google Shape;302;g8221f81b01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96186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8221f81b01_0_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8" name="Google Shape;308;g8221f81b01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48383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3" name="Google Shape;31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95960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8a74c5f8e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8a74c5f8e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6185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8a74c5f8e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8a74c5f8e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06284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a74c5f8ee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8a74c5f8ee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95410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8a74c5f8ee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8a74c5f8ee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58705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8a74c5f8ee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8a74c5f8ee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35442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8a74c5f8ee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8a74c5f8ee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53608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a74c5f8ee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8a74c5f8ee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50907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8a74c5f8ee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8a74c5f8ee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542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8a74c5f8ee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7" name="Google Shape;367;g8a74c5f8ee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1526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9b7cefb9b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g89b7cefb9b_0_2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452838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89b7cefb9b_0_2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1" name="Google Shape;381;g89b7cefb9b_0_2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70549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89b7cefb9b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89b7cefb9b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6915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89b7cefb9b_0_3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7" name="Google Shape;397;g89b7cefb9b_0_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70840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89b7cefb9b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5" name="Google Shape;405;g89b7cefb9b_0_2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05709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89b7cefb9b_0_2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1" name="Google Shape;411;g89b7cefb9b_0_2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8000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741081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89e57cb40d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89e57cb40d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7494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89e57cb40d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89e57cb40d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821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89e57cb40d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6" name="Google Shape;436;g89e57cb40d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35258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89e57cb40d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1" name="Google Shape;441;g89e57cb40d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6493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89e57cb40d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89e57cb40d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32469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820104ba9d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2" name="Google Shape;452;g820104ba9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1798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g89e57cb40d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1" name="Google Shape;461;g89e57cb40d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3847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89e57cb40d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89e57cb40d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458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1" name="Google Shape;47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83733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6278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410923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16867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291810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6F7905-FC96-4F5F-8A35-3FB754C86A63}" type="datetimeFigureOut">
              <a:rPr lang="en-US" smtClean="0"/>
              <a:t>7/3/2020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19315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6F7905-FC96-4F5F-8A35-3FB754C86A63}" type="datetimeFigureOut">
              <a:rPr lang="en-US" smtClean="0"/>
              <a:t>7/3/2020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742998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6F7905-FC96-4F5F-8A35-3FB754C86A63}" type="datetimeFigureOut">
              <a:rPr lang="en-US" smtClean="0"/>
              <a:t>7/3/2020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86490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1456382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93461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899040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37987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1688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0281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630591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5534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813214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01101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50899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944761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037170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4508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9257210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g8958b297e5_0_11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7" name="Google Shape;57;g8958b297e5_0_11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58" name="Google Shape;58;g8958b297e5_0_11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540055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g8958b297e5_0_11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61" name="Google Shape;61;g8958b297e5_0_1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8517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g8958b297e5_0_12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 name="Google Shape;64;g8958b297e5_0_12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5" name="Google Shape;65;g8958b297e5_0_1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052624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g8958b297e5_0_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g8958b297e5_0_12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69" name="Google Shape;69;g8958b297e5_0_12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0" name="Google Shape;70;g8958b297e5_0_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78612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g8958b297e5_0_1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g8958b297e5_0_1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28121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g8958b297e5_0_13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76" name="Google Shape;76;g8958b297e5_0_13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7" name="Google Shape;77;g8958b297e5_0_1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360407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g8958b297e5_0_13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80" name="Google Shape;80;g8958b297e5_0_1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590226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g8958b297e5_0_1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3" name="Google Shape;83;g8958b297e5_0_14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84" name="Google Shape;84;g8958b297e5_0_14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85" name="Google Shape;85;g8958b297e5_0_14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86" name="Google Shape;86;g8958b297e5_0_14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696156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g8958b297e5_0_14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89" name="Google Shape;89;g8958b297e5_0_14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859100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g8958b297e5_0_15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92" name="Google Shape;92;g8958b297e5_0_15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93" name="Google Shape;93;g8958b297e5_0_15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083518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g8958b297e5_0_15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94223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g8958b297e5_0_15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8" name="Google Shape;98;g8958b297e5_0_156"/>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99" name="Google Shape;99;g8958b297e5_0_15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0" name="Google Shape;100;g8958b297e5_0_15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1" name="Google Shape;101;g8958b297e5_0_15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7744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F7905-FC96-4F5F-8A35-3FB754C86A63}" type="datetimeFigureOut">
              <a:rPr lang="en-US" smtClean="0"/>
              <a:t>7/3/2020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3F032-6DB3-4A4E-B1DC-002EDEE9DA9B}" type="slidenum">
              <a:rPr lang="en-US" smtClean="0"/>
              <a:t>‹#›</a:t>
            </a:fld>
            <a:endParaRPr lang="en-US"/>
          </a:p>
        </p:txBody>
      </p:sp>
    </p:spTree>
    <p:extLst>
      <p:ext uri="{BB962C8B-B14F-4D97-AF65-F5344CB8AC3E}">
        <p14:creationId xmlns:p14="http://schemas.microsoft.com/office/powerpoint/2010/main" val="3035320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54803011"/>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g8958b297e5_0_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3" name="Google Shape;53;g8958b297e5_0_11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4" name="Google Shape;54;g8958b297e5_0_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89887390"/>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3.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www.heartsmart.family/"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63"/>
        <p:cNvGrpSpPr/>
        <p:nvPr/>
      </p:nvGrpSpPr>
      <p:grpSpPr>
        <a:xfrm>
          <a:off x="0" y="0"/>
          <a:ext cx="0" cy="0"/>
          <a:chOff x="0" y="0"/>
          <a:chExt cx="0" cy="0"/>
        </a:xfrm>
      </p:grpSpPr>
      <p:sp>
        <p:nvSpPr>
          <p:cNvPr id="264" name="Google Shape;264;p1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14</a:t>
            </a:r>
            <a:r>
              <a:rPr lang="en-GB" u="sng" baseline="30000"/>
              <a:t>th</a:t>
            </a:r>
            <a:r>
              <a:rPr lang="en-GB" u="sng"/>
              <a:t> July</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265" name="Google Shape;265;p1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1163231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g898b5680b3_0_51"/>
          <p:cNvSpPr/>
          <p:nvPr/>
        </p:nvSpPr>
        <p:spPr>
          <a:xfrm>
            <a:off x="52533" y="523200"/>
            <a:ext cx="6138800" cy="419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71" name="Google Shape;271;g898b5680b3_0_51"/>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endParaRPr sz="2133" kern="0">
              <a:solidFill>
                <a:srgbClr val="000000"/>
              </a:solidFill>
              <a:latin typeface="Arial"/>
              <a:ea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days in </a:t>
            </a:r>
            <a:r>
              <a:rPr lang="en-GB" sz="2133" kern="0">
                <a:solidFill>
                  <a:srgbClr val="000000"/>
                </a:solidFill>
                <a:latin typeface="Arial"/>
                <a:cs typeface="Arial"/>
                <a:sym typeface="Arial"/>
              </a:rPr>
              <a:t>December</a:t>
            </a:r>
            <a:r>
              <a:rPr lang="en-GB" sz="2133" kern="0">
                <a:solidFill>
                  <a:srgbClr val="000000"/>
                </a:solidFill>
                <a:latin typeface="Arial"/>
                <a:ea typeface="Arial"/>
                <a:cs typeface="Arial"/>
                <a:sym typeface="Arial"/>
              </a:rPr>
              <a:t>?</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How many faces on this shape?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Double </a:t>
            </a:r>
            <a:r>
              <a:rPr lang="en-GB" sz="2133" kern="0">
                <a:solidFill>
                  <a:srgbClr val="000000"/>
                </a:solidFill>
                <a:latin typeface="Arial"/>
                <a:cs typeface="Arial"/>
                <a:sym typeface="Arial"/>
              </a:rPr>
              <a:t>315</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4. 7</a:t>
            </a:r>
            <a:r>
              <a:rPr lang="en-GB" sz="2133" kern="0">
                <a:solidFill>
                  <a:srgbClr val="000000"/>
                </a:solidFill>
                <a:latin typeface="Arial"/>
                <a:cs typeface="Arial"/>
                <a:sym typeface="Arial"/>
              </a:rPr>
              <a:t>23</a:t>
            </a:r>
            <a:r>
              <a:rPr lang="en-GB" sz="2133" kern="0">
                <a:solidFill>
                  <a:srgbClr val="000000"/>
                </a:solidFill>
                <a:latin typeface="Arial"/>
                <a:ea typeface="Arial"/>
                <a:cs typeface="Arial"/>
                <a:sym typeface="Arial"/>
              </a:rPr>
              <a:t> - 36</a:t>
            </a:r>
            <a:r>
              <a:rPr lang="en-GB" sz="2133" kern="0">
                <a:solidFill>
                  <a:srgbClr val="000000"/>
                </a:solidFill>
                <a:latin typeface="Arial"/>
                <a:cs typeface="Arial"/>
                <a:sym typeface="Arial"/>
              </a:rPr>
              <a:t>5</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Insert the correct symbol (&lt;,&gt;,=)</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r>
              <a:rPr lang="en-GB" sz="2133" kern="0">
                <a:solidFill>
                  <a:srgbClr val="000000"/>
                </a:solidFill>
                <a:latin typeface="Arial"/>
                <a:ea typeface="Arial"/>
                <a:cs typeface="Arial"/>
                <a:sym typeface="Arial"/>
              </a:rPr>
              <a:t> 	          </a:t>
            </a:r>
            <a:endParaRPr sz="1867" kern="0">
              <a:solidFill>
                <a:srgbClr val="000000"/>
              </a:solidFill>
              <a:latin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cs typeface="Arial"/>
                <a:sym typeface="Arial"/>
              </a:rPr>
              <a:t>  </a:t>
            </a:r>
            <a:r>
              <a:rPr lang="en-GB" sz="2133" kern="0">
                <a:solidFill>
                  <a:srgbClr val="000000"/>
                </a:solidFill>
                <a:latin typeface="Arial"/>
                <a:ea typeface="Arial"/>
                <a:cs typeface="Arial"/>
                <a:sym typeface="Arial"/>
              </a:rPr>
              <a:t>6.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cs typeface="Arial"/>
                <a:sym typeface="Arial"/>
              </a:rPr>
              <a:t>Spencer thinks that 36          			    chocolate bars can be shared                                                                        out between 9 people. </a:t>
            </a:r>
            <a:endParaRPr sz="2133" kern="0">
              <a:solidFill>
                <a:srgbClr val="000000"/>
              </a:solidFill>
              <a:latin typeface="Arial"/>
              <a:cs typeface="Arial"/>
              <a:sym typeface="Arial"/>
            </a:endParaRPr>
          </a:p>
          <a:p>
            <a:pPr defTabSz="1219170">
              <a:buClr>
                <a:srgbClr val="000000"/>
              </a:buClr>
              <a:buSzPts val="1600"/>
            </a:pPr>
            <a:r>
              <a:rPr lang="en-GB" sz="2133" kern="0">
                <a:solidFill>
                  <a:srgbClr val="000000"/>
                </a:solidFill>
                <a:latin typeface="Arial"/>
                <a:cs typeface="Arial"/>
                <a:sym typeface="Arial"/>
              </a:rPr>
              <a:t>Is Spencer correct?</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272" name="Google Shape;272;g898b5680b3_0_51"/>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14</a:t>
            </a:r>
            <a:r>
              <a:rPr lang="en-GB" sz="2400" b="1" u="sng" kern="0">
                <a:solidFill>
                  <a:srgbClr val="000000"/>
                </a:solidFill>
                <a:latin typeface="Arial"/>
                <a:ea typeface="Arial"/>
                <a:cs typeface="Arial"/>
                <a:sym typeface="Arial"/>
              </a:rPr>
              <a:t>.0</a:t>
            </a:r>
            <a:r>
              <a:rPr lang="en-GB" sz="2400" b="1" u="sng" kern="0">
                <a:solidFill>
                  <a:srgbClr val="000000"/>
                </a:solidFill>
                <a:latin typeface="Arial"/>
                <a:cs typeface="Arial"/>
                <a:sym typeface="Arial"/>
              </a:rPr>
              <a:t>7</a:t>
            </a:r>
            <a:r>
              <a:rPr lang="en-GB" sz="2400" b="1" u="sng" kern="0">
                <a:solidFill>
                  <a:srgbClr val="000000"/>
                </a:solidFill>
                <a:latin typeface="Arial"/>
                <a:ea typeface="Arial"/>
                <a:cs typeface="Arial"/>
                <a:sym typeface="Arial"/>
              </a:rPr>
              <a:t>.20</a:t>
            </a:r>
            <a:endParaRPr sz="2400" b="1" u="sng" kern="0">
              <a:solidFill>
                <a:srgbClr val="000000"/>
              </a:solidFill>
              <a:latin typeface="Arial"/>
              <a:ea typeface="Arial"/>
              <a:cs typeface="Arial"/>
              <a:sym typeface="Arial"/>
            </a:endParaRPr>
          </a:p>
        </p:txBody>
      </p:sp>
      <p:sp>
        <p:nvSpPr>
          <p:cNvPr id="273" name="Google Shape;273;g898b5680b3_0_51"/>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a:t>
            </a:r>
            <a:r>
              <a:rPr lang="en-GB" sz="1867" kern="0">
                <a:solidFill>
                  <a:srgbClr val="000000"/>
                </a:solidFill>
                <a:latin typeface="Arial"/>
                <a:cs typeface="Arial"/>
                <a:sym typeface="Arial"/>
              </a:rPr>
              <a:t>26</a:t>
            </a:r>
            <a:r>
              <a:rPr lang="en-GB" sz="1867" kern="0">
                <a:solidFill>
                  <a:srgbClr val="000000"/>
                </a:solidFill>
                <a:latin typeface="Arial"/>
                <a:ea typeface="Arial"/>
                <a:cs typeface="Arial"/>
                <a:sym typeface="Arial"/>
              </a:rPr>
              <a:t> x 8</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Fill in the gaps: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Mrs Shipley has baked 18 cookies, she shares them out equall</a:t>
            </a:r>
            <a:r>
              <a:rPr lang="en-GB" sz="1867" kern="0">
                <a:solidFill>
                  <a:srgbClr val="000000"/>
                </a:solidFill>
                <a:latin typeface="Arial"/>
                <a:cs typeface="Arial"/>
                <a:sym typeface="Arial"/>
              </a:rPr>
              <a:t>y between herself, Mr Mottershead and Miss Hyrons. How many cookies will they have each?</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Make 24 using</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each number only </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once and any of</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the operators (+, -, x,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sp>
        <p:nvSpPr>
          <p:cNvPr id="274" name="Google Shape;274;g898b5680b3_0_51"/>
          <p:cNvSpPr/>
          <p:nvPr/>
        </p:nvSpPr>
        <p:spPr>
          <a:xfrm>
            <a:off x="1595900" y="4116667"/>
            <a:ext cx="408800" cy="43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275" name="Google Shape;275;g898b5680b3_0_51"/>
          <p:cNvGrpSpPr/>
          <p:nvPr/>
        </p:nvGrpSpPr>
        <p:grpSpPr>
          <a:xfrm>
            <a:off x="7118200" y="1763000"/>
            <a:ext cx="4068667" cy="399600"/>
            <a:chOff x="5338650" y="1106325"/>
            <a:chExt cx="3051500" cy="299700"/>
          </a:xfrm>
        </p:grpSpPr>
        <p:sp>
          <p:nvSpPr>
            <p:cNvPr id="276" name="Google Shape;276;g898b5680b3_0_51"/>
            <p:cNvSpPr/>
            <p:nvPr/>
          </p:nvSpPr>
          <p:spPr>
            <a:xfrm>
              <a:off x="533865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77" name="Google Shape;277;g898b5680b3_0_51"/>
            <p:cNvSpPr/>
            <p:nvPr/>
          </p:nvSpPr>
          <p:spPr>
            <a:xfrm>
              <a:off x="5958025"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a:t>
              </a:r>
              <a:r>
                <a:rPr lang="en-GB" sz="1867" kern="0">
                  <a:solidFill>
                    <a:srgbClr val="000000"/>
                  </a:solidFill>
                  <a:latin typeface="Arial"/>
                  <a:cs typeface="Arial"/>
                  <a:sym typeface="Arial"/>
                </a:rPr>
                <a:t>0</a:t>
              </a:r>
              <a:r>
                <a:rPr lang="en-GB" sz="1867" kern="0">
                  <a:solidFill>
                    <a:srgbClr val="000000"/>
                  </a:solidFill>
                  <a:latin typeface="Arial"/>
                  <a:ea typeface="Arial"/>
                  <a:cs typeface="Arial"/>
                  <a:sym typeface="Arial"/>
                </a:rPr>
                <a:t>0</a:t>
              </a:r>
              <a:endParaRPr sz="1867" kern="0">
                <a:solidFill>
                  <a:srgbClr val="000000"/>
                </a:solidFill>
                <a:latin typeface="Arial"/>
                <a:ea typeface="Arial"/>
                <a:cs typeface="Arial"/>
                <a:sym typeface="Arial"/>
              </a:endParaRPr>
            </a:p>
          </p:txBody>
        </p:sp>
        <p:sp>
          <p:nvSpPr>
            <p:cNvPr id="278" name="Google Shape;278;g898b5680b3_0_51"/>
            <p:cNvSpPr/>
            <p:nvPr/>
          </p:nvSpPr>
          <p:spPr>
            <a:xfrm>
              <a:off x="657740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cs typeface="Arial"/>
                  <a:sym typeface="Arial"/>
                </a:rPr>
                <a:t>125</a:t>
              </a:r>
              <a:endParaRPr sz="1867" kern="0">
                <a:solidFill>
                  <a:srgbClr val="000000"/>
                </a:solidFill>
                <a:latin typeface="Arial"/>
                <a:ea typeface="Arial"/>
                <a:cs typeface="Arial"/>
                <a:sym typeface="Arial"/>
              </a:endParaRPr>
            </a:p>
          </p:txBody>
        </p:sp>
        <p:sp>
          <p:nvSpPr>
            <p:cNvPr id="279" name="Google Shape;279;g898b5680b3_0_51"/>
            <p:cNvSpPr/>
            <p:nvPr/>
          </p:nvSpPr>
          <p:spPr>
            <a:xfrm>
              <a:off x="7196775"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80" name="Google Shape;280;g898b5680b3_0_51"/>
            <p:cNvSpPr/>
            <p:nvPr/>
          </p:nvSpPr>
          <p:spPr>
            <a:xfrm>
              <a:off x="784655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cs typeface="Arial"/>
                  <a:sym typeface="Arial"/>
                </a:rPr>
                <a:t>175</a:t>
              </a:r>
              <a:endParaRPr sz="1867" kern="0">
                <a:solidFill>
                  <a:srgbClr val="000000"/>
                </a:solidFill>
                <a:latin typeface="Arial"/>
                <a:ea typeface="Arial"/>
                <a:cs typeface="Arial"/>
                <a:sym typeface="Arial"/>
              </a:endParaRPr>
            </a:p>
          </p:txBody>
        </p:sp>
      </p:grpSp>
      <p:pic>
        <p:nvPicPr>
          <p:cNvPr id="281" name="Google Shape;281;g898b5680b3_0_51"/>
          <p:cNvPicPr preferRelativeResize="0"/>
          <p:nvPr/>
        </p:nvPicPr>
        <p:blipFill>
          <a:blip r:embed="rId3">
            <a:alphaModFix/>
          </a:blip>
          <a:stretch>
            <a:fillRect/>
          </a:stretch>
        </p:blipFill>
        <p:spPr>
          <a:xfrm>
            <a:off x="4989439" y="1255400"/>
            <a:ext cx="921400" cy="1139200"/>
          </a:xfrm>
          <a:prstGeom prst="rect">
            <a:avLst/>
          </a:prstGeom>
          <a:noFill/>
          <a:ln>
            <a:noFill/>
          </a:ln>
        </p:spPr>
      </p:pic>
      <p:pic>
        <p:nvPicPr>
          <p:cNvPr id="282" name="Google Shape;282;g898b5680b3_0_51"/>
          <p:cNvPicPr preferRelativeResize="0"/>
          <p:nvPr/>
        </p:nvPicPr>
        <p:blipFill>
          <a:blip r:embed="rId4">
            <a:alphaModFix/>
          </a:blip>
          <a:stretch>
            <a:fillRect/>
          </a:stretch>
        </p:blipFill>
        <p:spPr>
          <a:xfrm>
            <a:off x="6394533" y="726401"/>
            <a:ext cx="102400" cy="173511"/>
          </a:xfrm>
          <a:prstGeom prst="rect">
            <a:avLst/>
          </a:prstGeom>
          <a:noFill/>
          <a:ln>
            <a:noFill/>
          </a:ln>
        </p:spPr>
      </p:pic>
      <p:pic>
        <p:nvPicPr>
          <p:cNvPr id="283" name="Google Shape;283;g898b5680b3_0_51"/>
          <p:cNvPicPr preferRelativeResize="0"/>
          <p:nvPr/>
        </p:nvPicPr>
        <p:blipFill>
          <a:blip r:embed="rId4">
            <a:alphaModFix/>
          </a:blip>
          <a:stretch>
            <a:fillRect/>
          </a:stretch>
        </p:blipFill>
        <p:spPr>
          <a:xfrm>
            <a:off x="798734" y="3901333"/>
            <a:ext cx="512367" cy="868275"/>
          </a:xfrm>
          <a:prstGeom prst="rect">
            <a:avLst/>
          </a:prstGeom>
          <a:noFill/>
          <a:ln>
            <a:noFill/>
          </a:ln>
        </p:spPr>
      </p:pic>
      <p:pic>
        <p:nvPicPr>
          <p:cNvPr id="284" name="Google Shape;284;g898b5680b3_0_51"/>
          <p:cNvPicPr preferRelativeResize="0"/>
          <p:nvPr/>
        </p:nvPicPr>
        <p:blipFill>
          <a:blip r:embed="rId5">
            <a:alphaModFix/>
          </a:blip>
          <a:stretch>
            <a:fillRect/>
          </a:stretch>
        </p:blipFill>
        <p:spPr>
          <a:xfrm>
            <a:off x="2439601" y="3954444"/>
            <a:ext cx="512367" cy="762045"/>
          </a:xfrm>
          <a:prstGeom prst="rect">
            <a:avLst/>
          </a:prstGeom>
          <a:noFill/>
          <a:ln>
            <a:noFill/>
          </a:ln>
        </p:spPr>
      </p:pic>
      <p:pic>
        <p:nvPicPr>
          <p:cNvPr id="285" name="Google Shape;285;g898b5680b3_0_51"/>
          <p:cNvPicPr preferRelativeResize="0"/>
          <p:nvPr/>
        </p:nvPicPr>
        <p:blipFill>
          <a:blip r:embed="rId6">
            <a:alphaModFix/>
          </a:blip>
          <a:stretch>
            <a:fillRect/>
          </a:stretch>
        </p:blipFill>
        <p:spPr>
          <a:xfrm>
            <a:off x="4129267" y="5072067"/>
            <a:ext cx="1395600" cy="1550667"/>
          </a:xfrm>
          <a:prstGeom prst="rect">
            <a:avLst/>
          </a:prstGeom>
          <a:noFill/>
          <a:ln>
            <a:noFill/>
          </a:ln>
        </p:spPr>
      </p:pic>
      <p:pic>
        <p:nvPicPr>
          <p:cNvPr id="286" name="Google Shape;286;g898b5680b3_0_51"/>
          <p:cNvPicPr preferRelativeResize="0"/>
          <p:nvPr/>
        </p:nvPicPr>
        <p:blipFill>
          <a:blip r:embed="rId7">
            <a:alphaModFix/>
          </a:blip>
          <a:stretch>
            <a:fillRect/>
          </a:stretch>
        </p:blipFill>
        <p:spPr>
          <a:xfrm>
            <a:off x="10199705" y="4743519"/>
            <a:ext cx="1395600" cy="1481748"/>
          </a:xfrm>
          <a:prstGeom prst="rect">
            <a:avLst/>
          </a:prstGeom>
          <a:noFill/>
          <a:ln>
            <a:noFill/>
          </a:ln>
        </p:spPr>
      </p:pic>
    </p:spTree>
    <p:extLst>
      <p:ext uri="{BB962C8B-B14F-4D97-AF65-F5344CB8AC3E}">
        <p14:creationId xmlns:p14="http://schemas.microsoft.com/office/powerpoint/2010/main" val="1377823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0"/>
        <p:cNvGrpSpPr/>
        <p:nvPr/>
      </p:nvGrpSpPr>
      <p:grpSpPr>
        <a:xfrm>
          <a:off x="0" y="0"/>
          <a:ext cx="0" cy="0"/>
          <a:chOff x="0" y="0"/>
          <a:chExt cx="0" cy="0"/>
        </a:xfrm>
      </p:grpSpPr>
      <p:sp>
        <p:nvSpPr>
          <p:cNvPr id="291" name="Google Shape;291;g898b5680b3_0_122"/>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31</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630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358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Yes, as 36 is a multiple of 9</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208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75,150</a:t>
            </a: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8-6=2, 2÷2=1, 1x24=24</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119439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5"/>
        <p:cNvGrpSpPr/>
        <p:nvPr/>
      </p:nvGrpSpPr>
      <p:grpSpPr>
        <a:xfrm>
          <a:off x="0" y="0"/>
          <a:ext cx="0" cy="0"/>
          <a:chOff x="0" y="0"/>
          <a:chExt cx="0" cy="0"/>
        </a:xfrm>
      </p:grpSpPr>
      <p:sp>
        <p:nvSpPr>
          <p:cNvPr id="296" name="Google Shape;296;p1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297" name="Google Shape;297;p1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98" name="Google Shape;298;p1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299" name="Google Shape;299;p1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724287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03"/>
        <p:cNvGrpSpPr/>
        <p:nvPr/>
      </p:nvGrpSpPr>
      <p:grpSpPr>
        <a:xfrm>
          <a:off x="0" y="0"/>
          <a:ext cx="0" cy="0"/>
          <a:chOff x="0" y="0"/>
          <a:chExt cx="0" cy="0"/>
        </a:xfrm>
      </p:grpSpPr>
      <p:pic>
        <p:nvPicPr>
          <p:cNvPr id="304" name="Google Shape;304;g8221f81b01_0_12"/>
          <p:cNvPicPr preferRelativeResize="0"/>
          <p:nvPr/>
        </p:nvPicPr>
        <p:blipFill>
          <a:blip r:embed="rId3">
            <a:alphaModFix/>
          </a:blip>
          <a:stretch>
            <a:fillRect/>
          </a:stretch>
        </p:blipFill>
        <p:spPr>
          <a:xfrm>
            <a:off x="131600" y="95767"/>
            <a:ext cx="6099701" cy="4530600"/>
          </a:xfrm>
          <a:prstGeom prst="rect">
            <a:avLst/>
          </a:prstGeom>
          <a:noFill/>
          <a:ln>
            <a:noFill/>
          </a:ln>
        </p:spPr>
      </p:pic>
      <p:pic>
        <p:nvPicPr>
          <p:cNvPr id="305" name="Google Shape;305;g8221f81b01_0_12"/>
          <p:cNvPicPr preferRelativeResize="0"/>
          <p:nvPr/>
        </p:nvPicPr>
        <p:blipFill>
          <a:blip r:embed="rId4">
            <a:alphaModFix/>
          </a:blip>
          <a:stretch>
            <a:fillRect/>
          </a:stretch>
        </p:blipFill>
        <p:spPr>
          <a:xfrm>
            <a:off x="5740400" y="3019851"/>
            <a:ext cx="6451600" cy="3086100"/>
          </a:xfrm>
          <a:prstGeom prst="rect">
            <a:avLst/>
          </a:prstGeom>
          <a:noFill/>
          <a:ln>
            <a:noFill/>
          </a:ln>
        </p:spPr>
      </p:pic>
    </p:spTree>
    <p:extLst>
      <p:ext uri="{BB962C8B-B14F-4D97-AF65-F5344CB8AC3E}">
        <p14:creationId xmlns:p14="http://schemas.microsoft.com/office/powerpoint/2010/main" val="1623182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09"/>
        <p:cNvGrpSpPr/>
        <p:nvPr/>
      </p:nvGrpSpPr>
      <p:grpSpPr>
        <a:xfrm>
          <a:off x="0" y="0"/>
          <a:ext cx="0" cy="0"/>
          <a:chOff x="0" y="0"/>
          <a:chExt cx="0" cy="0"/>
        </a:xfrm>
      </p:grpSpPr>
      <p:pic>
        <p:nvPicPr>
          <p:cNvPr id="310" name="Google Shape;310;g8221f81b01_0_20"/>
          <p:cNvPicPr preferRelativeResize="0"/>
          <p:nvPr/>
        </p:nvPicPr>
        <p:blipFill>
          <a:blip r:embed="rId3">
            <a:alphaModFix/>
          </a:blip>
          <a:stretch>
            <a:fillRect/>
          </a:stretch>
        </p:blipFill>
        <p:spPr>
          <a:xfrm>
            <a:off x="2980500" y="2196600"/>
            <a:ext cx="6231000" cy="2464800"/>
          </a:xfrm>
          <a:prstGeom prst="rect">
            <a:avLst/>
          </a:prstGeom>
          <a:noFill/>
          <a:ln>
            <a:noFill/>
          </a:ln>
        </p:spPr>
      </p:pic>
    </p:spTree>
    <p:extLst>
      <p:ext uri="{BB962C8B-B14F-4D97-AF65-F5344CB8AC3E}">
        <p14:creationId xmlns:p14="http://schemas.microsoft.com/office/powerpoint/2010/main" val="158034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314"/>
        <p:cNvGrpSpPr/>
        <p:nvPr/>
      </p:nvGrpSpPr>
      <p:grpSpPr>
        <a:xfrm>
          <a:off x="0" y="0"/>
          <a:ext cx="0" cy="0"/>
          <a:chOff x="0" y="0"/>
          <a:chExt cx="0" cy="0"/>
        </a:xfrm>
      </p:grpSpPr>
      <p:sp>
        <p:nvSpPr>
          <p:cNvPr id="315" name="Google Shape;315;p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316" name="Google Shape;316;p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317" name="Google Shape;317;p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659055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21"/>
        <p:cNvGrpSpPr/>
        <p:nvPr/>
      </p:nvGrpSpPr>
      <p:grpSpPr>
        <a:xfrm>
          <a:off x="0" y="0"/>
          <a:ext cx="0" cy="0"/>
          <a:chOff x="0" y="0"/>
          <a:chExt cx="0" cy="0"/>
        </a:xfrm>
      </p:grpSpPr>
      <p:sp>
        <p:nvSpPr>
          <p:cNvPr id="322" name="Google Shape;322;g8a74c5f8ee_0_0"/>
          <p:cNvSpPr txBox="1"/>
          <p:nvPr/>
        </p:nvSpPr>
        <p:spPr>
          <a:xfrm>
            <a:off x="0" y="0"/>
            <a:ext cx="11520800" cy="400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267" b="1" kern="0">
              <a:solidFill>
                <a:srgbClr val="000000"/>
              </a:solidFill>
              <a:latin typeface="Arial"/>
              <a:cs typeface="Arial"/>
              <a:sym typeface="Arial"/>
            </a:endParaRPr>
          </a:p>
        </p:txBody>
      </p:sp>
      <p:sp>
        <p:nvSpPr>
          <p:cNvPr id="323" name="Google Shape;323;g8a74c5f8ee_0_0"/>
          <p:cNvSpPr txBox="1"/>
          <p:nvPr/>
        </p:nvSpPr>
        <p:spPr>
          <a:xfrm>
            <a:off x="188167" y="1296333"/>
            <a:ext cx="11207200" cy="40000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133" b="1" u="sng" kern="0">
                <a:solidFill>
                  <a:srgbClr val="000000"/>
                </a:solidFill>
                <a:latin typeface="Arial"/>
                <a:cs typeface="Arial"/>
                <a:sym typeface="Arial"/>
              </a:rPr>
              <a:t>The Story of Alex- Comprehension:</a:t>
            </a:r>
            <a:r>
              <a:rPr lang="en-GB" sz="1733" b="1" kern="0">
                <a:solidFill>
                  <a:srgbClr val="000000"/>
                </a:solidFill>
                <a:latin typeface="Arial"/>
                <a:cs typeface="Arial"/>
                <a:sym typeface="Arial"/>
              </a:rPr>
              <a:t>  </a:t>
            </a: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r>
              <a:rPr lang="en-GB" sz="2267" b="1" u="sng" kern="0">
                <a:solidFill>
                  <a:srgbClr val="000000"/>
                </a:solidFill>
                <a:latin typeface="Arial"/>
                <a:cs typeface="Arial"/>
                <a:sym typeface="Arial"/>
              </a:rPr>
              <a:t>WALT: retrieve information from fiction texts and make inferences.</a:t>
            </a:r>
            <a:endParaRPr sz="2267" b="1" u="sng"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defTabSz="1219170">
              <a:buClr>
                <a:srgbClr val="000000"/>
              </a:buClr>
            </a:pPr>
            <a:r>
              <a:rPr lang="en-GB" sz="2267" b="1" kern="0">
                <a:solidFill>
                  <a:srgbClr val="000000"/>
                </a:solidFill>
                <a:latin typeface="Arial"/>
                <a:cs typeface="Arial"/>
                <a:sym typeface="Arial"/>
              </a:rPr>
              <a:t>Today you are going to read the middle of the story, leading up to the climax or the most exciting part of the story</a:t>
            </a:r>
            <a:endParaRPr sz="2267"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defTabSz="1219170">
              <a:buClr>
                <a:srgbClr val="000000"/>
              </a:buClr>
            </a:pPr>
            <a:r>
              <a:rPr lang="en-GB" sz="1733" b="1" kern="0">
                <a:solidFill>
                  <a:srgbClr val="000000"/>
                </a:solidFill>
                <a:latin typeface="Arial"/>
                <a:cs typeface="Arial"/>
                <a:sym typeface="Arial"/>
              </a:rPr>
              <a:t>Read the story on the next slides 3 and 4 then answer the questions about the narrative.</a:t>
            </a:r>
            <a:endParaRPr sz="1733" b="1" kern="0">
              <a:solidFill>
                <a:srgbClr val="000000"/>
              </a:solidFill>
              <a:latin typeface="Arial"/>
              <a:cs typeface="Arial"/>
              <a:sym typeface="Arial"/>
            </a:endParaRPr>
          </a:p>
        </p:txBody>
      </p:sp>
    </p:spTree>
    <p:extLst>
      <p:ext uri="{BB962C8B-B14F-4D97-AF65-F5344CB8AC3E}">
        <p14:creationId xmlns:p14="http://schemas.microsoft.com/office/powerpoint/2010/main" val="387501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27"/>
        <p:cNvGrpSpPr/>
        <p:nvPr/>
      </p:nvGrpSpPr>
      <p:grpSpPr>
        <a:xfrm>
          <a:off x="0" y="0"/>
          <a:ext cx="0" cy="0"/>
          <a:chOff x="0" y="0"/>
          <a:chExt cx="0" cy="0"/>
        </a:xfrm>
      </p:grpSpPr>
      <p:pic>
        <p:nvPicPr>
          <p:cNvPr id="328" name="Google Shape;328;g8a74c5f8ee_0_5"/>
          <p:cNvPicPr preferRelativeResize="0"/>
          <p:nvPr/>
        </p:nvPicPr>
        <p:blipFill>
          <a:blip r:embed="rId3">
            <a:alphaModFix/>
          </a:blip>
          <a:stretch>
            <a:fillRect/>
          </a:stretch>
        </p:blipFill>
        <p:spPr>
          <a:xfrm>
            <a:off x="203201" y="203200"/>
            <a:ext cx="11141567" cy="6111400"/>
          </a:xfrm>
          <a:prstGeom prst="rect">
            <a:avLst/>
          </a:prstGeom>
          <a:noFill/>
          <a:ln>
            <a:noFill/>
          </a:ln>
        </p:spPr>
      </p:pic>
      <p:sp>
        <p:nvSpPr>
          <p:cNvPr id="329" name="Google Shape;329;g8a74c5f8ee_0_5"/>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0" name="Google Shape;330;g8a74c5f8ee_0_5"/>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1" name="Google Shape;331;g8a74c5f8ee_0_5"/>
          <p:cNvSpPr txBox="1"/>
          <p:nvPr/>
        </p:nvSpPr>
        <p:spPr>
          <a:xfrm>
            <a:off x="11311867" y="231367"/>
            <a:ext cx="627200" cy="69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3</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1813213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35"/>
        <p:cNvGrpSpPr/>
        <p:nvPr/>
      </p:nvGrpSpPr>
      <p:grpSpPr>
        <a:xfrm>
          <a:off x="0" y="0"/>
          <a:ext cx="0" cy="0"/>
          <a:chOff x="0" y="0"/>
          <a:chExt cx="0" cy="0"/>
        </a:xfrm>
      </p:grpSpPr>
      <p:pic>
        <p:nvPicPr>
          <p:cNvPr id="336" name="Google Shape;336;g8a74c5f8ee_0_12"/>
          <p:cNvPicPr preferRelativeResize="0"/>
          <p:nvPr/>
        </p:nvPicPr>
        <p:blipFill>
          <a:blip r:embed="rId3">
            <a:alphaModFix/>
          </a:blip>
          <a:stretch>
            <a:fillRect/>
          </a:stretch>
        </p:blipFill>
        <p:spPr>
          <a:xfrm>
            <a:off x="203201" y="203200"/>
            <a:ext cx="10954335" cy="6363067"/>
          </a:xfrm>
          <a:prstGeom prst="rect">
            <a:avLst/>
          </a:prstGeom>
          <a:noFill/>
          <a:ln>
            <a:noFill/>
          </a:ln>
        </p:spPr>
      </p:pic>
      <p:sp>
        <p:nvSpPr>
          <p:cNvPr id="337" name="Google Shape;337;g8a74c5f8ee_0_12"/>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8" name="Google Shape;338;g8a74c5f8ee_0_12"/>
          <p:cNvSpPr txBox="1"/>
          <p:nvPr/>
        </p:nvSpPr>
        <p:spPr>
          <a:xfrm>
            <a:off x="11311867" y="335900"/>
            <a:ext cx="5644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4</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025501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42"/>
        <p:cNvGrpSpPr/>
        <p:nvPr/>
      </p:nvGrpSpPr>
      <p:grpSpPr>
        <a:xfrm>
          <a:off x="0" y="0"/>
          <a:ext cx="0" cy="0"/>
          <a:chOff x="0" y="0"/>
          <a:chExt cx="0" cy="0"/>
        </a:xfrm>
      </p:grpSpPr>
      <p:sp>
        <p:nvSpPr>
          <p:cNvPr id="343" name="Google Shape;343;g8a74c5f8ee_0_18"/>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The Story of Alex - comprehension</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defTabSz="1219170">
              <a:buClr>
                <a:srgbClr val="000000"/>
              </a:buClr>
            </a:pPr>
            <a:r>
              <a:rPr lang="en-GB" sz="2000" b="1" kern="0">
                <a:solidFill>
                  <a:srgbClr val="000000"/>
                </a:solidFill>
                <a:latin typeface="Arial"/>
                <a:cs typeface="Arial"/>
                <a:sym typeface="Arial"/>
              </a:rPr>
              <a:t>Understanding the text. (These questions are from the middle of the story.)</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do you think Alex looked in his secret cookbook?</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did Alex still think he would be unable to to the palace?</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Where did Alex get the chefs uniform, hat, shiny black shoes and the red motorbike from?</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does Alex have to return by midnight?</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Who was judging the cake baking contest when Alex arrived?</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Which cake would have won the competition if Alex’s cheesecake had not have won? Explain how you know.</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110411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47"/>
        <p:cNvGrpSpPr/>
        <p:nvPr/>
      </p:nvGrpSpPr>
      <p:grpSpPr>
        <a:xfrm>
          <a:off x="0" y="0"/>
          <a:ext cx="0" cy="0"/>
          <a:chOff x="0" y="0"/>
          <a:chExt cx="0" cy="0"/>
        </a:xfrm>
      </p:grpSpPr>
      <p:sp>
        <p:nvSpPr>
          <p:cNvPr id="348" name="Google Shape;348;g8a74c5f8ee_0_22"/>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defTabSz="1219170">
              <a:buClr>
                <a:srgbClr val="000000"/>
              </a:buClr>
            </a:pPr>
            <a:r>
              <a:rPr lang="en-GB" sz="2000" b="1" kern="0">
                <a:solidFill>
                  <a:srgbClr val="000000"/>
                </a:solidFill>
                <a:latin typeface="Arial"/>
                <a:cs typeface="Arial"/>
                <a:sym typeface="Arial"/>
              </a:rPr>
              <a:t>Looking at the Language</a:t>
            </a:r>
            <a:endParaRPr sz="2000" b="1" kern="0">
              <a:solidFill>
                <a:srgbClr val="000000"/>
              </a:solidFill>
              <a:latin typeface="Arial"/>
              <a:cs typeface="Arial"/>
              <a:sym typeface="Arial"/>
            </a:endParaRPr>
          </a:p>
          <a:p>
            <a:pPr defTabSz="1219170">
              <a:buClr>
                <a:srgbClr val="000000"/>
              </a:buClr>
            </a:pPr>
            <a:endParaRPr sz="20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 adjective that is used to describe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the strawberry sponge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the iced jubilee cake</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one word in the text that means </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ironed</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chime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get back</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 group of words in the text that mean</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to give an award</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he was frightened and ran</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it was ok at the time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329162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52"/>
        <p:cNvGrpSpPr/>
        <p:nvPr/>
      </p:nvGrpSpPr>
      <p:grpSpPr>
        <a:xfrm>
          <a:off x="0" y="0"/>
          <a:ext cx="0" cy="0"/>
          <a:chOff x="0" y="0"/>
          <a:chExt cx="0" cy="0"/>
        </a:xfrm>
      </p:grpSpPr>
      <p:sp>
        <p:nvSpPr>
          <p:cNvPr id="353" name="Google Shape;353;g8a74c5f8ee_0_26"/>
          <p:cNvSpPr txBox="1"/>
          <p:nvPr/>
        </p:nvSpPr>
        <p:spPr>
          <a:xfrm>
            <a:off x="278667" y="313500"/>
            <a:ext cx="11600000" cy="620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000" b="1" kern="0">
                <a:solidFill>
                  <a:srgbClr val="000000"/>
                </a:solidFill>
                <a:latin typeface="Arial"/>
                <a:cs typeface="Arial"/>
                <a:sym typeface="Arial"/>
              </a:rPr>
              <a:t>Exploring the text.</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Explain what Polly Goodfellow means when she says ‘for then the magic ends’.</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How was the winning cake finally decided?</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do you think the princess was going to present to Alex as the winner of the contest? Explain using the evidence from the text that supports your answer.</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b="1" kern="0">
                <a:solidFill>
                  <a:srgbClr val="000000"/>
                </a:solidFill>
                <a:latin typeface="Arial"/>
                <a:cs typeface="Arial"/>
                <a:sym typeface="Arial"/>
              </a:rPr>
              <a:t>Challenge:</a:t>
            </a:r>
            <a:endParaRPr sz="1867" b="1" kern="0">
              <a:solidFill>
                <a:srgbClr val="000000"/>
              </a:solidFill>
              <a:latin typeface="Arial"/>
              <a:cs typeface="Arial"/>
              <a:sym typeface="Arial"/>
            </a:endParaRPr>
          </a:p>
          <a:p>
            <a:pPr marL="1219170"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Which story does The Story of Alex remind you of?</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Predict the end of story by completing the table.</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graphicFrame>
        <p:nvGraphicFramePr>
          <p:cNvPr id="354" name="Google Shape;354;g8a74c5f8ee_0_26"/>
          <p:cNvGraphicFramePr/>
          <p:nvPr/>
        </p:nvGraphicFramePr>
        <p:xfrm>
          <a:off x="869367" y="3838133"/>
          <a:ext cx="9676800" cy="2966600"/>
        </p:xfrm>
        <a:graphic>
          <a:graphicData uri="http://schemas.openxmlformats.org/drawingml/2006/table">
            <a:tbl>
              <a:tblPr>
                <a:noFill/>
              </a:tblPr>
              <a:tblGrid>
                <a:gridCol w="3225600">
                  <a:extLst>
                    <a:ext uri="{9D8B030D-6E8A-4147-A177-3AD203B41FA5}">
                      <a16:colId xmlns:a16="http://schemas.microsoft.com/office/drawing/2014/main" val="20000"/>
                    </a:ext>
                  </a:extLst>
                </a:gridCol>
                <a:gridCol w="3225600">
                  <a:extLst>
                    <a:ext uri="{9D8B030D-6E8A-4147-A177-3AD203B41FA5}">
                      <a16:colId xmlns:a16="http://schemas.microsoft.com/office/drawing/2014/main" val="20001"/>
                    </a:ext>
                  </a:extLst>
                </a:gridCol>
                <a:gridCol w="3225600">
                  <a:extLst>
                    <a:ext uri="{9D8B030D-6E8A-4147-A177-3AD203B41FA5}">
                      <a16:colId xmlns:a16="http://schemas.microsoft.com/office/drawing/2014/main" val="20002"/>
                    </a:ext>
                  </a:extLst>
                </a:gridCol>
              </a:tblGrid>
              <a:tr h="650200">
                <a:tc>
                  <a:txBody>
                    <a:bodyPr/>
                    <a:lstStyle/>
                    <a:p>
                      <a:pPr marL="0" lvl="0" indent="0" algn="l" rtl="0">
                        <a:spcBef>
                          <a:spcPts val="0"/>
                        </a:spcBef>
                        <a:spcAft>
                          <a:spcPts val="0"/>
                        </a:spcAft>
                        <a:buNone/>
                      </a:pPr>
                      <a:r>
                        <a:rPr lang="en-GB" sz="2700" b="1"/>
                        <a:t>Build up</a:t>
                      </a:r>
                      <a:endParaRPr sz="2700" b="1"/>
                    </a:p>
                  </a:txBody>
                  <a:tcPr marL="121900" marR="121900" marT="121900" marB="121900">
                    <a:solidFill>
                      <a:srgbClr val="FFF2CC"/>
                    </a:solidFill>
                  </a:tcPr>
                </a:tc>
                <a:tc gridSpan="2">
                  <a:txBody>
                    <a:bodyPr/>
                    <a:lstStyle/>
                    <a:p>
                      <a:pPr marL="0" lvl="0" indent="0" algn="l" rtl="0">
                        <a:spcBef>
                          <a:spcPts val="0"/>
                        </a:spcBef>
                        <a:spcAft>
                          <a:spcPts val="0"/>
                        </a:spcAft>
                        <a:buNone/>
                      </a:pPr>
                      <a:r>
                        <a:rPr lang="en-GB" sz="2700" b="1"/>
                        <a:t>Ending</a:t>
                      </a:r>
                      <a:endParaRPr sz="2700" b="1"/>
                    </a:p>
                  </a:txBody>
                  <a:tcPr marL="121900" marR="121900" marT="121900" marB="121900">
                    <a:solidFill>
                      <a:srgbClr val="F4CCCC"/>
                    </a:solidFill>
                  </a:tcPr>
                </a:tc>
                <a:tc hMerge="1">
                  <a:txBody>
                    <a:bodyPr/>
                    <a:lstStyle/>
                    <a:p>
                      <a:endParaRPr lang="en-US"/>
                    </a:p>
                  </a:txBody>
                  <a:tcPr/>
                </a:tc>
                <a:extLst>
                  <a:ext uri="{0D108BD9-81ED-4DB2-BD59-A6C34878D82A}">
                    <a16:rowId xmlns:a16="http://schemas.microsoft.com/office/drawing/2014/main" val="10000"/>
                  </a:ext>
                </a:extLst>
              </a:tr>
              <a:tr h="650200">
                <a:tc>
                  <a:txBody>
                    <a:bodyPr/>
                    <a:lstStyle/>
                    <a:p>
                      <a:pPr marL="0" lvl="0" indent="0" algn="l" rtl="0">
                        <a:spcBef>
                          <a:spcPts val="0"/>
                        </a:spcBef>
                        <a:spcAft>
                          <a:spcPts val="0"/>
                        </a:spcAft>
                        <a:buNone/>
                      </a:pPr>
                      <a:r>
                        <a:rPr lang="en-GB" sz="2700" b="1"/>
                        <a:t>Problem</a:t>
                      </a:r>
                      <a:endParaRPr sz="2700" b="1"/>
                    </a:p>
                  </a:txBody>
                  <a:tcPr marL="121900" marR="121900" marT="121900" marB="121900">
                    <a:solidFill>
                      <a:srgbClr val="FFF2CC"/>
                    </a:solidFill>
                  </a:tcPr>
                </a:tc>
                <a:tc>
                  <a:txBody>
                    <a:bodyPr/>
                    <a:lstStyle/>
                    <a:p>
                      <a:pPr marL="0" lvl="0" indent="0" algn="l" rtl="0">
                        <a:spcBef>
                          <a:spcPts val="0"/>
                        </a:spcBef>
                        <a:spcAft>
                          <a:spcPts val="0"/>
                        </a:spcAft>
                        <a:buNone/>
                      </a:pPr>
                      <a:r>
                        <a:rPr lang="en-GB" sz="2700" b="1"/>
                        <a:t>Resolution</a:t>
                      </a:r>
                      <a:endParaRPr sz="2700" b="1"/>
                    </a:p>
                  </a:txBody>
                  <a:tcPr marL="121900" marR="121900" marT="121900" marB="121900">
                    <a:solidFill>
                      <a:srgbClr val="F4CCCC"/>
                    </a:solidFill>
                  </a:tcPr>
                </a:tc>
                <a:tc>
                  <a:txBody>
                    <a:bodyPr/>
                    <a:lstStyle/>
                    <a:p>
                      <a:pPr marL="0" lvl="0" indent="0" algn="l" rtl="0">
                        <a:spcBef>
                          <a:spcPts val="0"/>
                        </a:spcBef>
                        <a:spcAft>
                          <a:spcPts val="0"/>
                        </a:spcAft>
                        <a:buNone/>
                      </a:pPr>
                      <a:r>
                        <a:rPr lang="en-GB" sz="2700" b="1"/>
                        <a:t>Conclusion</a:t>
                      </a:r>
                      <a:endParaRPr sz="2700" b="1"/>
                    </a:p>
                  </a:txBody>
                  <a:tcPr marL="121900" marR="121900" marT="121900" marB="121900">
                    <a:solidFill>
                      <a:srgbClr val="F4CCCC"/>
                    </a:solidFill>
                  </a:tcPr>
                </a:tc>
                <a:extLst>
                  <a:ext uri="{0D108BD9-81ED-4DB2-BD59-A6C34878D82A}">
                    <a16:rowId xmlns:a16="http://schemas.microsoft.com/office/drawing/2014/main" val="10001"/>
                  </a:ext>
                </a:extLst>
              </a:tr>
              <a:tr h="2899540">
                <a:tc>
                  <a:txBody>
                    <a:bodyPr/>
                    <a:lstStyle/>
                    <a:p>
                      <a:pPr marL="0" lvl="0" indent="0" algn="l" rtl="0">
                        <a:spcBef>
                          <a:spcPts val="0"/>
                        </a:spcBef>
                        <a:spcAft>
                          <a:spcPts val="0"/>
                        </a:spcAft>
                        <a:buNone/>
                      </a:pPr>
                      <a:r>
                        <a:rPr lang="en-GB" sz="2500"/>
                        <a:t>Alex fled from the palace as the magic wore off. The Princess wanted to marry him but she didn’t know where to find him.</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tc>
                  <a:txBody>
                    <a:bodyPr/>
                    <a:lstStyle/>
                    <a:p>
                      <a:pPr marL="0" lvl="0" indent="0" algn="l" rtl="0">
                        <a:spcBef>
                          <a:spcPts val="0"/>
                        </a:spcBef>
                        <a:spcAft>
                          <a:spcPts val="0"/>
                        </a:spcAft>
                        <a:buNone/>
                      </a:pPr>
                      <a:endParaRPr sz="2500"/>
                    </a:p>
                  </a:txBody>
                  <a:tcPr marL="121900" marR="121900" marT="121900" marB="121900">
                    <a:solidFill>
                      <a:srgbClr val="F4CCCC"/>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6640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58"/>
        <p:cNvGrpSpPr/>
        <p:nvPr/>
      </p:nvGrpSpPr>
      <p:grpSpPr>
        <a:xfrm>
          <a:off x="0" y="0"/>
          <a:ext cx="0" cy="0"/>
          <a:chOff x="0" y="0"/>
          <a:chExt cx="0" cy="0"/>
        </a:xfrm>
      </p:grpSpPr>
      <p:sp>
        <p:nvSpPr>
          <p:cNvPr id="359" name="Google Shape;359;g8a74c5f8ee_0_31"/>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r>
              <a:rPr lang="en-GB" sz="2000" b="1" kern="0">
                <a:solidFill>
                  <a:srgbClr val="000000"/>
                </a:solidFill>
                <a:latin typeface="Arial"/>
                <a:cs typeface="Arial"/>
                <a:sym typeface="Arial"/>
              </a:rPr>
              <a:t>The Story of Alex - comprehension</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defTabSz="1219170">
              <a:buClr>
                <a:srgbClr val="000000"/>
              </a:buClr>
            </a:pPr>
            <a:r>
              <a:rPr lang="en-GB" sz="2000" b="1" kern="0">
                <a:solidFill>
                  <a:srgbClr val="000000"/>
                </a:solidFill>
                <a:latin typeface="Arial"/>
                <a:cs typeface="Arial"/>
                <a:sym typeface="Arial"/>
              </a:rPr>
              <a:t>Understanding the text. (These questions are from the middle of the story.)</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do you think Alex looked in his secret cookbook?</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This was because it had a special recipe in it that he hoped would win the contest.</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did Alex still think he would be unable to go the palace?</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He knew he didn’t have a smart chef’s uniform and his kitchen hand clothes were too poor and old.</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Where did Alex get the chefs uniform, hat, shiny black shoes and the red motorbike from?</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He found the uniform, hat and shoes in the cupboard and the red motorcycle was where he had left his old pushbike. Polly had used magic to put them there.</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does Alex have to return by midnight?</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This is when the magic wears off and his clothes will return to his old ones and his motorbike will become a push bike again.</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Who was judging the cake baking contest when Alex arrived?</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 king and his royal chef were judging the cake contest when Alex arrived.</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Which cake would have won the competition if Alex’s cheesecake had not have won? Explain how you know.</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t>
            </a:r>
            <a:r>
              <a:rPr lang="en-GB" sz="1867" kern="0">
                <a:solidFill>
                  <a:srgbClr val="FF0000"/>
                </a:solidFill>
                <a:latin typeface="Arial"/>
                <a:cs typeface="Arial"/>
                <a:sym typeface="Arial"/>
              </a:rPr>
              <a:t>Manuel’s strawberry sponge and Russell’s iced jubilee cake were going to win because the king said</a:t>
            </a:r>
            <a:endParaRPr sz="1867" kern="0">
              <a:solidFill>
                <a:srgbClr val="FF0000"/>
              </a:solidFill>
              <a:latin typeface="Arial"/>
              <a:cs typeface="Arial"/>
              <a:sym typeface="Arial"/>
            </a:endParaRPr>
          </a:p>
          <a:p>
            <a:pPr defTabSz="1219170">
              <a:buClr>
                <a:srgbClr val="000000"/>
              </a:buClr>
            </a:pPr>
            <a:r>
              <a:rPr lang="en-GB" sz="1867" kern="0">
                <a:solidFill>
                  <a:srgbClr val="FF0000"/>
                </a:solidFill>
                <a:latin typeface="Arial"/>
                <a:cs typeface="Arial"/>
                <a:sym typeface="Arial"/>
              </a:rPr>
              <a:t>         ”It seems we have the winners here!”, although actually they were both Alex’s cakes!!!</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9775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3"/>
        <p:cNvGrpSpPr/>
        <p:nvPr/>
      </p:nvGrpSpPr>
      <p:grpSpPr>
        <a:xfrm>
          <a:off x="0" y="0"/>
          <a:ext cx="0" cy="0"/>
          <a:chOff x="0" y="0"/>
          <a:chExt cx="0" cy="0"/>
        </a:xfrm>
      </p:grpSpPr>
      <p:sp>
        <p:nvSpPr>
          <p:cNvPr id="364" name="Google Shape;364;g8a74c5f8ee_0_35"/>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defTabSz="1219170">
              <a:buClr>
                <a:srgbClr val="000000"/>
              </a:buClr>
            </a:pPr>
            <a:r>
              <a:rPr lang="en-GB" sz="2000" b="1" kern="0">
                <a:solidFill>
                  <a:srgbClr val="000000"/>
                </a:solidFill>
                <a:latin typeface="Arial"/>
                <a:cs typeface="Arial"/>
                <a:sym typeface="Arial"/>
              </a:rPr>
              <a:t>Looking at the Language</a:t>
            </a:r>
            <a:endParaRPr sz="2000" b="1" kern="0">
              <a:solidFill>
                <a:srgbClr val="000000"/>
              </a:solidFill>
              <a:latin typeface="Arial"/>
              <a:cs typeface="Arial"/>
              <a:sym typeface="Arial"/>
            </a:endParaRPr>
          </a:p>
          <a:p>
            <a:pPr defTabSz="1219170">
              <a:buClr>
                <a:srgbClr val="000000"/>
              </a:buClr>
            </a:pPr>
            <a:endParaRPr sz="20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 adjective that is used to describe</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the strawberry sponge -</a:t>
            </a:r>
            <a:r>
              <a:rPr lang="en-GB" sz="1867" kern="0">
                <a:solidFill>
                  <a:srgbClr val="FF0000"/>
                </a:solidFill>
                <a:latin typeface="Arial"/>
                <a:cs typeface="Arial"/>
                <a:sym typeface="Arial"/>
              </a:rPr>
              <a:t> exquisite</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the iced jubilee cake -</a:t>
            </a:r>
            <a:r>
              <a:rPr lang="en-GB" sz="1867" kern="0">
                <a:solidFill>
                  <a:srgbClr val="FF0000"/>
                </a:solidFill>
                <a:latin typeface="Arial"/>
                <a:cs typeface="Arial"/>
                <a:sym typeface="Arial"/>
              </a:rPr>
              <a:t> magnificent</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and copy one word in the text that means </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ironed - </a:t>
            </a:r>
            <a:r>
              <a:rPr lang="en-GB" sz="1867" kern="0">
                <a:solidFill>
                  <a:srgbClr val="FF0000"/>
                </a:solidFill>
                <a:latin typeface="Arial"/>
                <a:cs typeface="Arial"/>
                <a:sym typeface="Arial"/>
              </a:rPr>
              <a:t>pressed</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chime - </a:t>
            </a:r>
            <a:r>
              <a:rPr lang="en-GB" sz="1867" kern="0">
                <a:solidFill>
                  <a:srgbClr val="FF0000"/>
                </a:solidFill>
                <a:latin typeface="Arial"/>
                <a:cs typeface="Arial"/>
                <a:sym typeface="Arial"/>
              </a:rPr>
              <a:t>strike</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get back - </a:t>
            </a:r>
            <a:r>
              <a:rPr lang="en-GB" sz="1867" kern="0">
                <a:solidFill>
                  <a:srgbClr val="FF0000"/>
                </a:solidFill>
                <a:latin typeface="Arial"/>
                <a:cs typeface="Arial"/>
                <a:sym typeface="Arial"/>
              </a:rPr>
              <a:t>return</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Find a group of words in the text that mean</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a.) to give an award - </a:t>
            </a:r>
            <a:r>
              <a:rPr lang="en-GB" sz="1867" kern="0">
                <a:solidFill>
                  <a:srgbClr val="FF0000"/>
                </a:solidFill>
                <a:latin typeface="Arial"/>
                <a:cs typeface="Arial"/>
                <a:sym typeface="Arial"/>
              </a:rPr>
              <a:t>to present the prize</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b.) he was frightened and ran - </a:t>
            </a:r>
            <a:r>
              <a:rPr lang="en-GB" sz="1867" kern="0">
                <a:solidFill>
                  <a:srgbClr val="FF0000"/>
                </a:solidFill>
                <a:latin typeface="Arial"/>
                <a:cs typeface="Arial"/>
                <a:sym typeface="Arial"/>
              </a:rPr>
              <a:t>panicked and fled</a:t>
            </a:r>
            <a:endParaRPr sz="1867" kern="0">
              <a:solidFill>
                <a:srgbClr val="FF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c.) it was ok at the time - </a:t>
            </a:r>
            <a:r>
              <a:rPr lang="en-GB" sz="1867" kern="0">
                <a:solidFill>
                  <a:srgbClr val="FF0000"/>
                </a:solidFill>
                <a:latin typeface="Arial"/>
                <a:cs typeface="Arial"/>
                <a:sym typeface="Arial"/>
              </a:rPr>
              <a:t>it was nice while it lasted</a:t>
            </a:r>
            <a:endParaRPr sz="1867" kern="0">
              <a:solidFill>
                <a:srgbClr val="FF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6460681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8"/>
        <p:cNvGrpSpPr/>
        <p:nvPr/>
      </p:nvGrpSpPr>
      <p:grpSpPr>
        <a:xfrm>
          <a:off x="0" y="0"/>
          <a:ext cx="0" cy="0"/>
          <a:chOff x="0" y="0"/>
          <a:chExt cx="0" cy="0"/>
        </a:xfrm>
      </p:grpSpPr>
      <p:sp>
        <p:nvSpPr>
          <p:cNvPr id="369" name="Google Shape;369;g8a74c5f8ee_0_39"/>
          <p:cNvSpPr txBox="1"/>
          <p:nvPr/>
        </p:nvSpPr>
        <p:spPr>
          <a:xfrm>
            <a:off x="278667" y="313500"/>
            <a:ext cx="11600000" cy="620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000" b="1" kern="0">
                <a:solidFill>
                  <a:srgbClr val="000000"/>
                </a:solidFill>
                <a:latin typeface="Arial"/>
                <a:cs typeface="Arial"/>
                <a:sym typeface="Arial"/>
              </a:rPr>
              <a:t>Exploring the text.</a:t>
            </a:r>
            <a:endParaRPr sz="20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Explain what Polly Goodfellow means when she says ‘for then the magic ends’.</a:t>
            </a:r>
            <a:endParaRPr sz="1867" kern="0">
              <a:solidFill>
                <a:srgbClr val="000000"/>
              </a:solidFill>
              <a:latin typeface="Arial"/>
              <a:cs typeface="Arial"/>
              <a:sym typeface="Arial"/>
            </a:endParaRPr>
          </a:p>
          <a:p>
            <a:pPr marL="1219170" defTabSz="1219170">
              <a:buClr>
                <a:srgbClr val="000000"/>
              </a:buClr>
            </a:pPr>
            <a:r>
              <a:rPr lang="en-GB" sz="1867" kern="0">
                <a:solidFill>
                  <a:srgbClr val="FF0000"/>
                </a:solidFill>
                <a:latin typeface="Arial"/>
                <a:cs typeface="Arial"/>
                <a:sym typeface="Arial"/>
              </a:rPr>
              <a:t>It means that the effects of the magic would wear off and his smart uniform would change back to the poor clothes of a kitchen hand and the red motorbike would change back to the old bicycle.</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How was the winning cake finally decided?</a:t>
            </a:r>
            <a:endParaRPr sz="1867" kern="0">
              <a:solidFill>
                <a:srgbClr val="000000"/>
              </a:solidFill>
              <a:latin typeface="Arial"/>
              <a:cs typeface="Arial"/>
              <a:sym typeface="Arial"/>
            </a:endParaRPr>
          </a:p>
          <a:p>
            <a:pPr marL="1219170" defTabSz="1219170">
              <a:buClr>
                <a:srgbClr val="000000"/>
              </a:buClr>
            </a:pPr>
            <a:r>
              <a:rPr lang="en-GB" sz="1867" kern="0">
                <a:solidFill>
                  <a:srgbClr val="FF0000"/>
                </a:solidFill>
                <a:latin typeface="Arial"/>
                <a:cs typeface="Arial"/>
                <a:sym typeface="Arial"/>
              </a:rPr>
              <a:t>The winning cake was finally decided when the princess tasted Alex’s cheesecake. </a:t>
            </a:r>
            <a:endParaRPr sz="1867" kern="0">
              <a:solidFill>
                <a:srgbClr val="FF0000"/>
              </a:solidFill>
              <a:latin typeface="Arial"/>
              <a:cs typeface="Arial"/>
              <a:sym typeface="Arial"/>
            </a:endParaRPr>
          </a:p>
          <a:p>
            <a:pPr marL="1219170" defTabSz="1219170">
              <a:buClr>
                <a:srgbClr val="000000"/>
              </a:buClr>
            </a:pP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do you think the princess was going to present to Alex as the winner of the contest? Explain using the evidence from the text that supports your answer.</a:t>
            </a:r>
            <a:endParaRPr sz="1867" kern="0">
              <a:solidFill>
                <a:srgbClr val="000000"/>
              </a:solidFill>
              <a:latin typeface="Arial"/>
              <a:cs typeface="Arial"/>
              <a:sym typeface="Arial"/>
            </a:endParaRPr>
          </a:p>
          <a:p>
            <a:pPr marL="1219170" defTabSz="1219170">
              <a:buClr>
                <a:srgbClr val="000000"/>
              </a:buClr>
            </a:pPr>
            <a:r>
              <a:rPr lang="en-GB" sz="1867" kern="0">
                <a:solidFill>
                  <a:srgbClr val="FF0000"/>
                </a:solidFill>
                <a:latin typeface="Arial"/>
                <a:cs typeface="Arial"/>
                <a:sym typeface="Arial"/>
              </a:rPr>
              <a:t>She said she wanted to marry the man who could cook like that, so she was probably going to give herself as the prize by allowing Alex to marry her.</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b="1" kern="0">
                <a:solidFill>
                  <a:srgbClr val="000000"/>
                </a:solidFill>
                <a:latin typeface="Arial"/>
                <a:cs typeface="Arial"/>
                <a:sym typeface="Arial"/>
              </a:rPr>
              <a:t>Challenge:</a:t>
            </a:r>
            <a:endParaRPr sz="1867" b="1" kern="0">
              <a:solidFill>
                <a:srgbClr val="000000"/>
              </a:solidFill>
              <a:latin typeface="Arial"/>
              <a:cs typeface="Arial"/>
              <a:sym typeface="Arial"/>
            </a:endParaRPr>
          </a:p>
          <a:p>
            <a:pPr marL="1219170"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Which story does The Story of Alex remind you of?</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Predict the end of story by completing the table.</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Wait and see if your version is the same as the real story - we will take a look tomorrow</a:t>
            </a:r>
            <a:endParaRPr sz="1867" kern="0">
              <a:solidFill>
                <a:srgbClr val="FF0000"/>
              </a:solidFill>
              <a:latin typeface="Arial"/>
              <a:cs typeface="Arial"/>
              <a:sym typeface="Arial"/>
            </a:endParaRPr>
          </a:p>
          <a:p>
            <a:pPr marL="609585" defTabSz="1219170">
              <a:buClr>
                <a:srgbClr val="000000"/>
              </a:buClr>
            </a:pPr>
            <a:endParaRPr sz="1867" kern="0">
              <a:solidFill>
                <a:srgbClr val="FF0000"/>
              </a:solidFill>
              <a:latin typeface="Arial"/>
              <a:cs typeface="Arial"/>
              <a:sym typeface="Arial"/>
            </a:endParaRPr>
          </a:p>
        </p:txBody>
      </p:sp>
    </p:spTree>
    <p:extLst>
      <p:ext uri="{BB962C8B-B14F-4D97-AF65-F5344CB8AC3E}">
        <p14:creationId xmlns:p14="http://schemas.microsoft.com/office/powerpoint/2010/main" val="18321792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373"/>
        <p:cNvGrpSpPr/>
        <p:nvPr/>
      </p:nvGrpSpPr>
      <p:grpSpPr>
        <a:xfrm>
          <a:off x="0" y="0"/>
          <a:ext cx="0" cy="0"/>
          <a:chOff x="0" y="0"/>
          <a:chExt cx="0" cy="0"/>
        </a:xfrm>
      </p:grpSpPr>
      <p:sp>
        <p:nvSpPr>
          <p:cNvPr id="374" name="Google Shape;374;g89b7cefb9b_0_225"/>
          <p:cNvSpPr txBox="1">
            <a:spLocks noGrp="1"/>
          </p:cNvSpPr>
          <p:nvPr>
            <p:ph type="ctrTitle"/>
          </p:nvPr>
        </p:nvSpPr>
        <p:spPr>
          <a:xfrm>
            <a:off x="415600" y="3618567"/>
            <a:ext cx="11360800" cy="2135200"/>
          </a:xfrm>
          <a:prstGeom prst="rect">
            <a:avLst/>
          </a:prstGeom>
          <a:noFill/>
          <a:ln>
            <a:noFill/>
          </a:ln>
        </p:spPr>
        <p:txBody>
          <a:bodyPr spcFirstLastPara="1" wrap="square" lIns="121900" tIns="121900" rIns="121900" bIns="121900" anchor="b" anchorCtr="0">
            <a:noAutofit/>
          </a:bodyPr>
          <a:lstStyle/>
          <a:p>
            <a:r>
              <a:rPr lang="en-GB" sz="4000"/>
              <a:t>What are homophones?</a:t>
            </a:r>
            <a:endParaRPr sz="4000"/>
          </a:p>
          <a:p>
            <a:endParaRPr sz="2400"/>
          </a:p>
          <a:p>
            <a:r>
              <a:rPr lang="en-GB" sz="2400"/>
              <a:t>Homophones are words that sound the same but have different meanings.</a:t>
            </a:r>
            <a:endParaRPr/>
          </a:p>
        </p:txBody>
      </p:sp>
      <p:sp>
        <p:nvSpPr>
          <p:cNvPr id="375" name="Google Shape;375;g89b7cefb9b_0_225"/>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376" name="Google Shape;376;g89b7cefb9b_0_225"/>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377" name="Google Shape;377;g89b7cefb9b_0_225"/>
          <p:cNvPicPr preferRelativeResize="0"/>
          <p:nvPr/>
        </p:nvPicPr>
        <p:blipFill>
          <a:blip r:embed="rId4">
            <a:alphaModFix/>
          </a:blip>
          <a:stretch>
            <a:fillRect/>
          </a:stretch>
        </p:blipFill>
        <p:spPr>
          <a:xfrm rot="-5400000">
            <a:off x="7611079" y="756130"/>
            <a:ext cx="1828167" cy="3440733"/>
          </a:xfrm>
          <a:prstGeom prst="rect">
            <a:avLst/>
          </a:prstGeom>
          <a:noFill/>
          <a:ln>
            <a:noFill/>
          </a:ln>
        </p:spPr>
      </p:pic>
      <p:pic>
        <p:nvPicPr>
          <p:cNvPr id="378" name="Google Shape;378;g89b7cefb9b_0_225"/>
          <p:cNvPicPr preferRelativeResize="0"/>
          <p:nvPr/>
        </p:nvPicPr>
        <p:blipFill>
          <a:blip r:embed="rId5">
            <a:alphaModFix/>
          </a:blip>
          <a:stretch>
            <a:fillRect/>
          </a:stretch>
        </p:blipFill>
        <p:spPr>
          <a:xfrm rot="-5400000">
            <a:off x="3339500" y="838200"/>
            <a:ext cx="1905000" cy="3276600"/>
          </a:xfrm>
          <a:prstGeom prst="rect">
            <a:avLst/>
          </a:prstGeom>
          <a:noFill/>
          <a:ln>
            <a:noFill/>
          </a:ln>
        </p:spPr>
      </p:pic>
    </p:spTree>
    <p:extLst>
      <p:ext uri="{BB962C8B-B14F-4D97-AF65-F5344CB8AC3E}">
        <p14:creationId xmlns:p14="http://schemas.microsoft.com/office/powerpoint/2010/main" val="1843797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382"/>
        <p:cNvGrpSpPr/>
        <p:nvPr/>
      </p:nvGrpSpPr>
      <p:grpSpPr>
        <a:xfrm>
          <a:off x="0" y="0"/>
          <a:ext cx="0" cy="0"/>
          <a:chOff x="0" y="0"/>
          <a:chExt cx="0" cy="0"/>
        </a:xfrm>
      </p:grpSpPr>
      <p:pic>
        <p:nvPicPr>
          <p:cNvPr id="383" name="Google Shape;383;g89b7cefb9b_0_233"/>
          <p:cNvPicPr preferRelativeResize="0"/>
          <p:nvPr/>
        </p:nvPicPr>
        <p:blipFill>
          <a:blip r:embed="rId3">
            <a:alphaModFix/>
          </a:blip>
          <a:stretch>
            <a:fillRect/>
          </a:stretch>
        </p:blipFill>
        <p:spPr>
          <a:xfrm>
            <a:off x="203200" y="203201"/>
            <a:ext cx="11712165" cy="3687167"/>
          </a:xfrm>
          <a:prstGeom prst="rect">
            <a:avLst/>
          </a:prstGeom>
          <a:noFill/>
          <a:ln>
            <a:noFill/>
          </a:ln>
        </p:spPr>
      </p:pic>
      <p:sp>
        <p:nvSpPr>
          <p:cNvPr id="384" name="Google Shape;384;g89b7cefb9b_0_233"/>
          <p:cNvSpPr txBox="1"/>
          <p:nvPr/>
        </p:nvSpPr>
        <p:spPr>
          <a:xfrm>
            <a:off x="376700" y="4099433"/>
            <a:ext cx="11332400" cy="213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Can you remember the first  six homophones from yesterday. Do you remember what they mean? You can go back and look again if you have forgotten.</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The last four can be seen on the next slide.</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1638717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388"/>
        <p:cNvGrpSpPr/>
        <p:nvPr/>
      </p:nvGrpSpPr>
      <p:grpSpPr>
        <a:xfrm>
          <a:off x="0" y="0"/>
          <a:ext cx="0" cy="0"/>
          <a:chOff x="0" y="0"/>
          <a:chExt cx="0" cy="0"/>
        </a:xfrm>
      </p:grpSpPr>
      <p:graphicFrame>
        <p:nvGraphicFramePr>
          <p:cNvPr id="389" name="Google Shape;389;g89b7cefb9b_0_238"/>
          <p:cNvGraphicFramePr/>
          <p:nvPr/>
        </p:nvGraphicFramePr>
        <p:xfrm>
          <a:off x="1270000" y="1278000"/>
          <a:ext cx="9652000" cy="3190467"/>
        </p:xfrm>
        <a:graphic>
          <a:graphicData uri="http://schemas.openxmlformats.org/drawingml/2006/table">
            <a:tbl>
              <a:tblPr>
                <a:noFill/>
              </a:tblPr>
              <a:tblGrid>
                <a:gridCol w="4826000">
                  <a:extLst>
                    <a:ext uri="{9D8B030D-6E8A-4147-A177-3AD203B41FA5}">
                      <a16:colId xmlns:a16="http://schemas.microsoft.com/office/drawing/2014/main" val="20000"/>
                    </a:ext>
                  </a:extLst>
                </a:gridCol>
                <a:gridCol w="4826000">
                  <a:extLst>
                    <a:ext uri="{9D8B030D-6E8A-4147-A177-3AD203B41FA5}">
                      <a16:colId xmlns:a16="http://schemas.microsoft.com/office/drawing/2014/main" val="20001"/>
                    </a:ext>
                  </a:extLst>
                </a:gridCol>
              </a:tblGrid>
              <a:tr h="1595233">
                <a:tc>
                  <a:txBody>
                    <a:bodyPr/>
                    <a:lstStyle/>
                    <a:p>
                      <a:pPr marL="0" lvl="0" indent="0" algn="l" rtl="0">
                        <a:spcBef>
                          <a:spcPts val="0"/>
                        </a:spcBef>
                        <a:spcAft>
                          <a:spcPts val="0"/>
                        </a:spcAft>
                        <a:buNone/>
                      </a:pPr>
                      <a:r>
                        <a:rPr lang="en-GB" sz="6000"/>
                        <a:t>plane</a:t>
                      </a:r>
                      <a:endParaRPr sz="6000"/>
                    </a:p>
                  </a:txBody>
                  <a:tcPr marL="121900" marR="121900" marT="121900" marB="121900"/>
                </a:tc>
                <a:tc>
                  <a:txBody>
                    <a:bodyPr/>
                    <a:lstStyle/>
                    <a:p>
                      <a:pPr marL="0" lvl="0" indent="0" algn="l" rtl="0">
                        <a:spcBef>
                          <a:spcPts val="0"/>
                        </a:spcBef>
                        <a:spcAft>
                          <a:spcPts val="0"/>
                        </a:spcAft>
                        <a:buNone/>
                      </a:pPr>
                      <a:r>
                        <a:rPr lang="en-GB" sz="6000"/>
                        <a:t>plain</a:t>
                      </a:r>
                      <a:endParaRPr sz="6000"/>
                    </a:p>
                  </a:txBody>
                  <a:tcPr marL="121900" marR="121900" marT="121900" marB="121900"/>
                </a:tc>
                <a:extLst>
                  <a:ext uri="{0D108BD9-81ED-4DB2-BD59-A6C34878D82A}">
                    <a16:rowId xmlns:a16="http://schemas.microsoft.com/office/drawing/2014/main" val="10000"/>
                  </a:ext>
                </a:extLst>
              </a:tr>
              <a:tr h="1595233">
                <a:tc>
                  <a:txBody>
                    <a:bodyPr/>
                    <a:lstStyle/>
                    <a:p>
                      <a:pPr marL="0" lvl="0" indent="0" algn="l" rtl="0">
                        <a:spcBef>
                          <a:spcPts val="0"/>
                        </a:spcBef>
                        <a:spcAft>
                          <a:spcPts val="0"/>
                        </a:spcAft>
                        <a:buNone/>
                      </a:pPr>
                      <a:r>
                        <a:rPr lang="en-GB" sz="6000"/>
                        <a:t>grown</a:t>
                      </a:r>
                      <a:endParaRPr sz="6000"/>
                    </a:p>
                  </a:txBody>
                  <a:tcPr marL="121900" marR="121900" marT="121900" marB="121900"/>
                </a:tc>
                <a:tc>
                  <a:txBody>
                    <a:bodyPr/>
                    <a:lstStyle/>
                    <a:p>
                      <a:pPr marL="0" lvl="0" indent="0" algn="l" rtl="0">
                        <a:spcBef>
                          <a:spcPts val="0"/>
                        </a:spcBef>
                        <a:spcAft>
                          <a:spcPts val="0"/>
                        </a:spcAft>
                        <a:buNone/>
                      </a:pPr>
                      <a:r>
                        <a:rPr lang="en-GB" sz="6000"/>
                        <a:t>groan</a:t>
                      </a:r>
                      <a:endParaRPr sz="6000"/>
                    </a:p>
                  </a:txBody>
                  <a:tcPr marL="121900" marR="121900" marT="121900" marB="121900"/>
                </a:tc>
                <a:extLst>
                  <a:ext uri="{0D108BD9-81ED-4DB2-BD59-A6C34878D82A}">
                    <a16:rowId xmlns:a16="http://schemas.microsoft.com/office/drawing/2014/main" val="10001"/>
                  </a:ext>
                </a:extLst>
              </a:tr>
            </a:tbl>
          </a:graphicData>
        </a:graphic>
      </p:graphicFrame>
      <p:sp>
        <p:nvSpPr>
          <p:cNvPr id="390" name="Google Shape;390;g89b7cefb9b_0_238"/>
          <p:cNvSpPr txBox="1"/>
          <p:nvPr/>
        </p:nvSpPr>
        <p:spPr>
          <a:xfrm>
            <a:off x="1254867" y="231367"/>
            <a:ext cx="98060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Take a look at these homophones.</a:t>
            </a:r>
            <a:endParaRPr sz="2133" kern="0">
              <a:solidFill>
                <a:srgbClr val="000000"/>
              </a:solidFill>
              <a:latin typeface="Arial"/>
              <a:cs typeface="Arial"/>
              <a:sym typeface="Arial"/>
            </a:endParaRPr>
          </a:p>
        </p:txBody>
      </p:sp>
      <p:pic>
        <p:nvPicPr>
          <p:cNvPr id="391" name="Google Shape;391;g89b7cefb9b_0_238"/>
          <p:cNvPicPr preferRelativeResize="0"/>
          <p:nvPr/>
        </p:nvPicPr>
        <p:blipFill>
          <a:blip r:embed="rId3">
            <a:alphaModFix/>
          </a:blip>
          <a:stretch>
            <a:fillRect/>
          </a:stretch>
        </p:blipFill>
        <p:spPr>
          <a:xfrm>
            <a:off x="3632201" y="1611334"/>
            <a:ext cx="2275167" cy="1151633"/>
          </a:xfrm>
          <a:prstGeom prst="rect">
            <a:avLst/>
          </a:prstGeom>
          <a:noFill/>
          <a:ln>
            <a:noFill/>
          </a:ln>
        </p:spPr>
      </p:pic>
      <p:pic>
        <p:nvPicPr>
          <p:cNvPr id="392" name="Google Shape;392;g89b7cefb9b_0_238"/>
          <p:cNvPicPr preferRelativeResize="0"/>
          <p:nvPr/>
        </p:nvPicPr>
        <p:blipFill>
          <a:blip r:embed="rId4">
            <a:alphaModFix/>
          </a:blip>
          <a:stretch>
            <a:fillRect/>
          </a:stretch>
        </p:blipFill>
        <p:spPr>
          <a:xfrm>
            <a:off x="8712967" y="1399401"/>
            <a:ext cx="2029300" cy="1363567"/>
          </a:xfrm>
          <a:prstGeom prst="rect">
            <a:avLst/>
          </a:prstGeom>
          <a:noFill/>
          <a:ln>
            <a:noFill/>
          </a:ln>
        </p:spPr>
      </p:pic>
      <p:pic>
        <p:nvPicPr>
          <p:cNvPr id="393" name="Google Shape;393;g89b7cefb9b_0_238"/>
          <p:cNvPicPr preferRelativeResize="0"/>
          <p:nvPr/>
        </p:nvPicPr>
        <p:blipFill>
          <a:blip r:embed="rId5">
            <a:alphaModFix/>
          </a:blip>
          <a:stretch>
            <a:fillRect/>
          </a:stretch>
        </p:blipFill>
        <p:spPr>
          <a:xfrm>
            <a:off x="3632201" y="3109401"/>
            <a:ext cx="2275167" cy="1047601"/>
          </a:xfrm>
          <a:prstGeom prst="rect">
            <a:avLst/>
          </a:prstGeom>
          <a:noFill/>
          <a:ln>
            <a:noFill/>
          </a:ln>
        </p:spPr>
      </p:pic>
      <p:pic>
        <p:nvPicPr>
          <p:cNvPr id="394" name="Google Shape;394;g89b7cefb9b_0_238"/>
          <p:cNvPicPr preferRelativeResize="0"/>
          <p:nvPr/>
        </p:nvPicPr>
        <p:blipFill>
          <a:blip r:embed="rId6">
            <a:alphaModFix/>
          </a:blip>
          <a:stretch>
            <a:fillRect/>
          </a:stretch>
        </p:blipFill>
        <p:spPr>
          <a:xfrm>
            <a:off x="8881433" y="2951418"/>
            <a:ext cx="1692371" cy="1363567"/>
          </a:xfrm>
          <a:prstGeom prst="rect">
            <a:avLst/>
          </a:prstGeom>
          <a:noFill/>
          <a:ln>
            <a:noFill/>
          </a:ln>
        </p:spPr>
      </p:pic>
    </p:spTree>
    <p:extLst>
      <p:ext uri="{BB962C8B-B14F-4D97-AF65-F5344CB8AC3E}">
        <p14:creationId xmlns:p14="http://schemas.microsoft.com/office/powerpoint/2010/main" val="17893811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398"/>
        <p:cNvGrpSpPr/>
        <p:nvPr/>
      </p:nvGrpSpPr>
      <p:grpSpPr>
        <a:xfrm>
          <a:off x="0" y="0"/>
          <a:ext cx="0" cy="0"/>
          <a:chOff x="0" y="0"/>
          <a:chExt cx="0" cy="0"/>
        </a:xfrm>
      </p:grpSpPr>
      <p:pic>
        <p:nvPicPr>
          <p:cNvPr id="399" name="Google Shape;399;g89b7cefb9b_0_302"/>
          <p:cNvPicPr preferRelativeResize="0"/>
          <p:nvPr/>
        </p:nvPicPr>
        <p:blipFill>
          <a:blip r:embed="rId3">
            <a:alphaModFix/>
          </a:blip>
          <a:stretch>
            <a:fillRect/>
          </a:stretch>
        </p:blipFill>
        <p:spPr>
          <a:xfrm>
            <a:off x="978900" y="4590401"/>
            <a:ext cx="7845067" cy="2029303"/>
          </a:xfrm>
          <a:prstGeom prst="rect">
            <a:avLst/>
          </a:prstGeom>
          <a:noFill/>
          <a:ln>
            <a:noFill/>
          </a:ln>
        </p:spPr>
      </p:pic>
      <p:pic>
        <p:nvPicPr>
          <p:cNvPr id="400" name="Google Shape;400;g89b7cefb9b_0_302"/>
          <p:cNvPicPr preferRelativeResize="0"/>
          <p:nvPr/>
        </p:nvPicPr>
        <p:blipFill>
          <a:blip r:embed="rId4">
            <a:alphaModFix/>
          </a:blip>
          <a:stretch>
            <a:fillRect/>
          </a:stretch>
        </p:blipFill>
        <p:spPr>
          <a:xfrm>
            <a:off x="9722834" y="273167"/>
            <a:ext cx="2111967" cy="3736567"/>
          </a:xfrm>
          <a:prstGeom prst="rect">
            <a:avLst/>
          </a:prstGeom>
          <a:noFill/>
          <a:ln>
            <a:noFill/>
          </a:ln>
        </p:spPr>
      </p:pic>
      <p:sp>
        <p:nvSpPr>
          <p:cNvPr id="401" name="Google Shape;401;g89b7cefb9b_0_302"/>
          <p:cNvSpPr txBox="1"/>
          <p:nvPr/>
        </p:nvSpPr>
        <p:spPr>
          <a:xfrm>
            <a:off x="229967" y="273167"/>
            <a:ext cx="8594000" cy="94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Rainbow write each word 3 times.</a:t>
            </a:r>
            <a:endParaRPr sz="1467" kern="0">
              <a:solidFill>
                <a:srgbClr val="000000"/>
              </a:solidFill>
              <a:latin typeface="Arial"/>
              <a:cs typeface="Arial"/>
              <a:sym typeface="Arial"/>
            </a:endParaRPr>
          </a:p>
        </p:txBody>
      </p:sp>
      <p:graphicFrame>
        <p:nvGraphicFramePr>
          <p:cNvPr id="402" name="Google Shape;402;g89b7cefb9b_0_302"/>
          <p:cNvGraphicFramePr/>
          <p:nvPr/>
        </p:nvGraphicFramePr>
        <p:xfrm>
          <a:off x="458167" y="1397000"/>
          <a:ext cx="8365800" cy="2519520"/>
        </p:xfrm>
        <a:graphic>
          <a:graphicData uri="http://schemas.openxmlformats.org/drawingml/2006/table">
            <a:tbl>
              <a:tblPr>
                <a:noFill/>
              </a:tblPr>
              <a:tblGrid>
                <a:gridCol w="2788600">
                  <a:extLst>
                    <a:ext uri="{9D8B030D-6E8A-4147-A177-3AD203B41FA5}">
                      <a16:colId xmlns:a16="http://schemas.microsoft.com/office/drawing/2014/main" val="20000"/>
                    </a:ext>
                  </a:extLst>
                </a:gridCol>
                <a:gridCol w="2788600">
                  <a:extLst>
                    <a:ext uri="{9D8B030D-6E8A-4147-A177-3AD203B41FA5}">
                      <a16:colId xmlns:a16="http://schemas.microsoft.com/office/drawing/2014/main" val="20001"/>
                    </a:ext>
                  </a:extLst>
                </a:gridCol>
                <a:gridCol w="2788600">
                  <a:extLst>
                    <a:ext uri="{9D8B030D-6E8A-4147-A177-3AD203B41FA5}">
                      <a16:colId xmlns:a16="http://schemas.microsoft.com/office/drawing/2014/main" val="20002"/>
                    </a:ext>
                  </a:extLst>
                </a:gridCol>
              </a:tblGrid>
              <a:tr h="629880">
                <a:tc>
                  <a:txBody>
                    <a:bodyPr/>
                    <a:lstStyle/>
                    <a:p>
                      <a:pPr marL="0" lvl="0" indent="0" algn="l" rtl="0">
                        <a:spcBef>
                          <a:spcPts val="0"/>
                        </a:spcBef>
                        <a:spcAft>
                          <a:spcPts val="0"/>
                        </a:spcAft>
                        <a:buNone/>
                      </a:pPr>
                      <a:r>
                        <a:rPr lang="en-GB" sz="2500"/>
                        <a:t>heal</a:t>
                      </a:r>
                      <a:endParaRPr sz="2500"/>
                    </a:p>
                  </a:txBody>
                  <a:tcPr marL="121900" marR="121900" marT="121900" marB="121900"/>
                </a:tc>
                <a:tc>
                  <a:txBody>
                    <a:bodyPr/>
                    <a:lstStyle/>
                    <a:p>
                      <a:pPr marL="0" lvl="0" indent="0" algn="l" rtl="0">
                        <a:spcBef>
                          <a:spcPts val="0"/>
                        </a:spcBef>
                        <a:spcAft>
                          <a:spcPts val="0"/>
                        </a:spcAft>
                        <a:buNone/>
                      </a:pPr>
                      <a:r>
                        <a:rPr lang="en-GB" sz="2500"/>
                        <a:t>plain</a:t>
                      </a:r>
                      <a:endParaRPr sz="2500"/>
                    </a:p>
                  </a:txBody>
                  <a:tcPr marL="121900" marR="121900" marT="121900" marB="121900"/>
                </a:tc>
                <a:tc>
                  <a:txBody>
                    <a:bodyPr/>
                    <a:lstStyle/>
                    <a:p>
                      <a:pPr marL="0" lvl="0" indent="0" algn="l" rtl="0">
                        <a:spcBef>
                          <a:spcPts val="0"/>
                        </a:spcBef>
                        <a:spcAft>
                          <a:spcPts val="0"/>
                        </a:spcAft>
                        <a:buNone/>
                      </a:pPr>
                      <a:r>
                        <a:rPr lang="en-GB" sz="2500"/>
                        <a:t>rein</a:t>
                      </a:r>
                      <a:endParaRPr sz="2500"/>
                    </a:p>
                  </a:txBody>
                  <a:tcPr marL="121900" marR="121900" marT="121900" marB="121900"/>
                </a:tc>
                <a:extLst>
                  <a:ext uri="{0D108BD9-81ED-4DB2-BD59-A6C34878D82A}">
                    <a16:rowId xmlns:a16="http://schemas.microsoft.com/office/drawing/2014/main" val="10000"/>
                  </a:ext>
                </a:extLst>
              </a:tr>
              <a:tr h="629880">
                <a:tc>
                  <a:txBody>
                    <a:bodyPr/>
                    <a:lstStyle/>
                    <a:p>
                      <a:pPr marL="0" lvl="0" indent="0" algn="l" rtl="0">
                        <a:spcBef>
                          <a:spcPts val="0"/>
                        </a:spcBef>
                        <a:spcAft>
                          <a:spcPts val="0"/>
                        </a:spcAft>
                        <a:buNone/>
                      </a:pPr>
                      <a:r>
                        <a:rPr lang="en-GB" sz="2500"/>
                        <a:t>he’ll</a:t>
                      </a:r>
                      <a:endParaRPr sz="2500"/>
                    </a:p>
                  </a:txBody>
                  <a:tcPr marL="121900" marR="121900" marT="121900" marB="121900"/>
                </a:tc>
                <a:tc>
                  <a:txBody>
                    <a:bodyPr/>
                    <a:lstStyle/>
                    <a:p>
                      <a:pPr marL="0" lvl="0" indent="0" algn="l" rtl="0">
                        <a:spcBef>
                          <a:spcPts val="0"/>
                        </a:spcBef>
                        <a:spcAft>
                          <a:spcPts val="0"/>
                        </a:spcAft>
                        <a:buNone/>
                      </a:pPr>
                      <a:r>
                        <a:rPr lang="en-GB" sz="2500"/>
                        <a:t>grown</a:t>
                      </a:r>
                      <a:endParaRPr sz="2500"/>
                    </a:p>
                  </a:txBody>
                  <a:tcPr marL="121900" marR="121900" marT="121900" marB="121900"/>
                </a:tc>
                <a:tc>
                  <a:txBody>
                    <a:bodyPr/>
                    <a:lstStyle/>
                    <a:p>
                      <a:pPr marL="0" lvl="0" indent="0" algn="l" rtl="0">
                        <a:spcBef>
                          <a:spcPts val="0"/>
                        </a:spcBef>
                        <a:spcAft>
                          <a:spcPts val="0"/>
                        </a:spcAft>
                        <a:buNone/>
                      </a:pPr>
                      <a:r>
                        <a:rPr lang="en-GB" sz="2500"/>
                        <a:t>reign</a:t>
                      </a:r>
                      <a:endParaRPr sz="2500"/>
                    </a:p>
                  </a:txBody>
                  <a:tcPr marL="121900" marR="121900" marT="121900" marB="121900"/>
                </a:tc>
                <a:extLst>
                  <a:ext uri="{0D108BD9-81ED-4DB2-BD59-A6C34878D82A}">
                    <a16:rowId xmlns:a16="http://schemas.microsoft.com/office/drawing/2014/main" val="10001"/>
                  </a:ext>
                </a:extLst>
              </a:tr>
              <a:tr h="629880">
                <a:tc>
                  <a:txBody>
                    <a:bodyPr/>
                    <a:lstStyle/>
                    <a:p>
                      <a:pPr marL="0" lvl="0" indent="0" algn="l" rtl="0">
                        <a:spcBef>
                          <a:spcPts val="0"/>
                        </a:spcBef>
                        <a:spcAft>
                          <a:spcPts val="0"/>
                        </a:spcAft>
                        <a:buNone/>
                      </a:pPr>
                      <a:r>
                        <a:rPr lang="en-GB" sz="2500"/>
                        <a:t>heel</a:t>
                      </a:r>
                      <a:endParaRPr sz="2500"/>
                    </a:p>
                  </a:txBody>
                  <a:tcPr marL="121900" marR="121900" marT="121900" marB="121900"/>
                </a:tc>
                <a:tc>
                  <a:txBody>
                    <a:bodyPr/>
                    <a:lstStyle/>
                    <a:p>
                      <a:pPr marL="0" lvl="0" indent="0" algn="l" rtl="0">
                        <a:spcBef>
                          <a:spcPts val="0"/>
                        </a:spcBef>
                        <a:spcAft>
                          <a:spcPts val="0"/>
                        </a:spcAft>
                        <a:buNone/>
                      </a:pPr>
                      <a:r>
                        <a:rPr lang="en-GB" sz="2500"/>
                        <a:t>groan</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629880">
                <a:tc>
                  <a:txBody>
                    <a:bodyPr/>
                    <a:lstStyle/>
                    <a:p>
                      <a:pPr marL="0" lvl="0" indent="0" algn="l" rtl="0">
                        <a:spcBef>
                          <a:spcPts val="0"/>
                        </a:spcBef>
                        <a:spcAft>
                          <a:spcPts val="0"/>
                        </a:spcAft>
                        <a:buNone/>
                      </a:pPr>
                      <a:r>
                        <a:rPr lang="en-GB" sz="2500"/>
                        <a:t>plane</a:t>
                      </a:r>
                      <a:endParaRPr sz="2500"/>
                    </a:p>
                  </a:txBody>
                  <a:tcPr marL="121900" marR="121900" marT="121900" marB="121900"/>
                </a:tc>
                <a:tc>
                  <a:txBody>
                    <a:bodyPr/>
                    <a:lstStyle/>
                    <a:p>
                      <a:pPr marL="0" lvl="0" indent="0" algn="l" rtl="0">
                        <a:spcBef>
                          <a:spcPts val="0"/>
                        </a:spcBef>
                        <a:spcAft>
                          <a:spcPts val="0"/>
                        </a:spcAft>
                        <a:buNone/>
                      </a:pPr>
                      <a:r>
                        <a:rPr lang="en-GB" sz="2500"/>
                        <a:t>rain</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666892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06"/>
        <p:cNvGrpSpPr/>
        <p:nvPr/>
      </p:nvGrpSpPr>
      <p:grpSpPr>
        <a:xfrm>
          <a:off x="0" y="0"/>
          <a:ext cx="0" cy="0"/>
          <a:chOff x="0" y="0"/>
          <a:chExt cx="0" cy="0"/>
        </a:xfrm>
      </p:grpSpPr>
      <p:sp>
        <p:nvSpPr>
          <p:cNvPr id="407" name="Google Shape;407;g89b7cefb9b_0_247"/>
          <p:cNvSpPr txBox="1"/>
          <p:nvPr/>
        </p:nvSpPr>
        <p:spPr>
          <a:xfrm>
            <a:off x="355800" y="315000"/>
            <a:ext cx="11583200" cy="616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Which is the correct word for the sentence?</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Plane/plain paper was given out for the art lesson.</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injured man let out a groan/grown of pain.</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My first journey by plain/plane was to France.</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I know that I have groan/grown because my trousers are too short.</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With a grown/groan of discontentment he did what his boss asked.</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Dad used a wood plain/plane to fix the door.</a:t>
            </a:r>
            <a:endParaRPr sz="2667" kern="0">
              <a:solidFill>
                <a:srgbClr val="000000"/>
              </a:solidFill>
              <a:latin typeface="Arial"/>
              <a:cs typeface="Arial"/>
              <a:sym typeface="Arial"/>
            </a:endParaRPr>
          </a:p>
        </p:txBody>
      </p:sp>
      <p:pic>
        <p:nvPicPr>
          <p:cNvPr id="408" name="Google Shape;408;g89b7cefb9b_0_247"/>
          <p:cNvPicPr preferRelativeResize="0"/>
          <p:nvPr/>
        </p:nvPicPr>
        <p:blipFill>
          <a:blip r:embed="rId3">
            <a:alphaModFix/>
          </a:blip>
          <a:stretch>
            <a:fillRect/>
          </a:stretch>
        </p:blipFill>
        <p:spPr>
          <a:xfrm>
            <a:off x="9061933" y="5020934"/>
            <a:ext cx="2417067" cy="1750933"/>
          </a:xfrm>
          <a:prstGeom prst="rect">
            <a:avLst/>
          </a:prstGeom>
          <a:noFill/>
          <a:ln>
            <a:noFill/>
          </a:ln>
        </p:spPr>
      </p:pic>
    </p:spTree>
    <p:extLst>
      <p:ext uri="{BB962C8B-B14F-4D97-AF65-F5344CB8AC3E}">
        <p14:creationId xmlns:p14="http://schemas.microsoft.com/office/powerpoint/2010/main" val="32261540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12"/>
        <p:cNvGrpSpPr/>
        <p:nvPr/>
      </p:nvGrpSpPr>
      <p:grpSpPr>
        <a:xfrm>
          <a:off x="0" y="0"/>
          <a:ext cx="0" cy="0"/>
          <a:chOff x="0" y="0"/>
          <a:chExt cx="0" cy="0"/>
        </a:xfrm>
      </p:grpSpPr>
      <p:sp>
        <p:nvSpPr>
          <p:cNvPr id="413" name="Google Shape;413;g89b7cefb9b_0_252"/>
          <p:cNvSpPr txBox="1"/>
          <p:nvPr/>
        </p:nvSpPr>
        <p:spPr>
          <a:xfrm>
            <a:off x="355800" y="315000"/>
            <a:ext cx="11583200" cy="616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Which is the correct word for the sentence?</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FF0000"/>
                </a:solidFill>
                <a:latin typeface="Arial"/>
                <a:cs typeface="Arial"/>
                <a:sym typeface="Arial"/>
              </a:rPr>
              <a:t>Plain</a:t>
            </a:r>
            <a:r>
              <a:rPr lang="en-GB" sz="2667" kern="0">
                <a:solidFill>
                  <a:srgbClr val="000000"/>
                </a:solidFill>
                <a:latin typeface="Arial"/>
                <a:cs typeface="Arial"/>
                <a:sym typeface="Arial"/>
              </a:rPr>
              <a:t> paper was given out for the art lesson.</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The injured man let out a </a:t>
            </a:r>
            <a:r>
              <a:rPr lang="en-GB" sz="2667" kern="0">
                <a:solidFill>
                  <a:srgbClr val="FF0000"/>
                </a:solidFill>
                <a:latin typeface="Arial"/>
                <a:cs typeface="Arial"/>
                <a:sym typeface="Arial"/>
              </a:rPr>
              <a:t>groan</a:t>
            </a:r>
            <a:r>
              <a:rPr lang="en-GB" sz="2667" kern="0">
                <a:solidFill>
                  <a:srgbClr val="000000"/>
                </a:solidFill>
                <a:latin typeface="Arial"/>
                <a:cs typeface="Arial"/>
                <a:sym typeface="Arial"/>
              </a:rPr>
              <a:t> of pain.</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My first journey by </a:t>
            </a:r>
            <a:r>
              <a:rPr lang="en-GB" sz="2667" kern="0">
                <a:solidFill>
                  <a:srgbClr val="FF0000"/>
                </a:solidFill>
                <a:latin typeface="Arial"/>
                <a:cs typeface="Arial"/>
                <a:sym typeface="Arial"/>
              </a:rPr>
              <a:t>plane</a:t>
            </a:r>
            <a:r>
              <a:rPr lang="en-GB" sz="2667" kern="0">
                <a:solidFill>
                  <a:srgbClr val="000000"/>
                </a:solidFill>
                <a:latin typeface="Arial"/>
                <a:cs typeface="Arial"/>
                <a:sym typeface="Arial"/>
              </a:rPr>
              <a:t> was to France.</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I know that I have </a:t>
            </a:r>
            <a:r>
              <a:rPr lang="en-GB" sz="2667" kern="0">
                <a:solidFill>
                  <a:srgbClr val="FF0000"/>
                </a:solidFill>
                <a:latin typeface="Arial"/>
                <a:cs typeface="Arial"/>
                <a:sym typeface="Arial"/>
              </a:rPr>
              <a:t>grown</a:t>
            </a:r>
            <a:r>
              <a:rPr lang="en-GB" sz="2667" kern="0">
                <a:solidFill>
                  <a:srgbClr val="000000"/>
                </a:solidFill>
                <a:latin typeface="Arial"/>
                <a:cs typeface="Arial"/>
                <a:sym typeface="Arial"/>
              </a:rPr>
              <a:t> because my trousers are too short.</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With a </a:t>
            </a:r>
            <a:r>
              <a:rPr lang="en-GB" sz="2667" kern="0">
                <a:solidFill>
                  <a:srgbClr val="FF0000"/>
                </a:solidFill>
                <a:latin typeface="Arial"/>
                <a:cs typeface="Arial"/>
                <a:sym typeface="Arial"/>
              </a:rPr>
              <a:t>groan</a:t>
            </a:r>
            <a:r>
              <a:rPr lang="en-GB" sz="2667" kern="0">
                <a:solidFill>
                  <a:srgbClr val="000000"/>
                </a:solidFill>
                <a:latin typeface="Arial"/>
                <a:cs typeface="Arial"/>
                <a:sym typeface="Arial"/>
              </a:rPr>
              <a:t> of discontentment he did what his boss asked.</a:t>
            </a:r>
            <a:endParaRPr sz="2667" kern="0">
              <a:solidFill>
                <a:srgbClr val="000000"/>
              </a:solidFill>
              <a:latin typeface="Arial"/>
              <a:cs typeface="Arial"/>
              <a:sym typeface="Arial"/>
            </a:endParaRPr>
          </a:p>
          <a:p>
            <a:pPr marL="609585"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Dad used a wood </a:t>
            </a:r>
            <a:r>
              <a:rPr lang="en-GB" sz="2667" kern="0">
                <a:solidFill>
                  <a:srgbClr val="FF0000"/>
                </a:solidFill>
                <a:latin typeface="Arial"/>
                <a:cs typeface="Arial"/>
                <a:sym typeface="Arial"/>
              </a:rPr>
              <a:t>plane</a:t>
            </a:r>
            <a:r>
              <a:rPr lang="en-GB" sz="2667" kern="0">
                <a:solidFill>
                  <a:srgbClr val="000000"/>
                </a:solidFill>
                <a:latin typeface="Arial"/>
                <a:cs typeface="Arial"/>
                <a:sym typeface="Arial"/>
              </a:rPr>
              <a:t> to fix the door.</a:t>
            </a:r>
            <a:endParaRPr sz="2667" kern="0">
              <a:solidFill>
                <a:srgbClr val="000000"/>
              </a:solidFill>
              <a:latin typeface="Arial"/>
              <a:cs typeface="Arial"/>
              <a:sym typeface="Arial"/>
            </a:endParaRPr>
          </a:p>
        </p:txBody>
      </p:sp>
      <p:pic>
        <p:nvPicPr>
          <p:cNvPr id="414" name="Google Shape;414;g89b7cefb9b_0_252"/>
          <p:cNvPicPr preferRelativeResize="0"/>
          <p:nvPr/>
        </p:nvPicPr>
        <p:blipFill>
          <a:blip r:embed="rId3">
            <a:alphaModFix/>
          </a:blip>
          <a:stretch>
            <a:fillRect/>
          </a:stretch>
        </p:blipFill>
        <p:spPr>
          <a:xfrm>
            <a:off x="9061933" y="5020934"/>
            <a:ext cx="2417067" cy="1750933"/>
          </a:xfrm>
          <a:prstGeom prst="rect">
            <a:avLst/>
          </a:prstGeom>
          <a:noFill/>
          <a:ln>
            <a:noFill/>
          </a:ln>
        </p:spPr>
      </p:pic>
    </p:spTree>
    <p:extLst>
      <p:ext uri="{BB962C8B-B14F-4D97-AF65-F5344CB8AC3E}">
        <p14:creationId xmlns:p14="http://schemas.microsoft.com/office/powerpoint/2010/main" val="2422219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418"/>
        <p:cNvGrpSpPr/>
        <p:nvPr/>
      </p:nvGrpSpPr>
      <p:grpSpPr>
        <a:xfrm>
          <a:off x="0" y="0"/>
          <a:ext cx="0" cy="0"/>
          <a:chOff x="0" y="0"/>
          <a:chExt cx="0" cy="0"/>
        </a:xfrm>
      </p:grpSpPr>
      <p:sp>
        <p:nvSpPr>
          <p:cNvPr id="419" name="Google Shape;419;p1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420" name="Google Shape;420;p1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421" name="Google Shape;421;p1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918456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25"/>
        <p:cNvGrpSpPr/>
        <p:nvPr/>
      </p:nvGrpSpPr>
      <p:grpSpPr>
        <a:xfrm>
          <a:off x="0" y="0"/>
          <a:ext cx="0" cy="0"/>
          <a:chOff x="0" y="0"/>
          <a:chExt cx="0" cy="0"/>
        </a:xfrm>
      </p:grpSpPr>
      <p:sp>
        <p:nvSpPr>
          <p:cNvPr id="426" name="Google Shape;426;g89e57cb40d_0_72"/>
          <p:cNvSpPr txBox="1"/>
          <p:nvPr/>
        </p:nvSpPr>
        <p:spPr>
          <a:xfrm>
            <a:off x="334900" y="315000"/>
            <a:ext cx="11625200" cy="138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Let’s think about feelings this afternoon.</a:t>
            </a:r>
            <a:endParaRPr sz="4000" kern="0">
              <a:solidFill>
                <a:srgbClr val="000000"/>
              </a:solidFill>
              <a:latin typeface="Arial"/>
              <a:cs typeface="Arial"/>
              <a:sym typeface="Arial"/>
            </a:endParaRPr>
          </a:p>
        </p:txBody>
      </p:sp>
      <p:pic>
        <p:nvPicPr>
          <p:cNvPr id="427" name="Google Shape;427;g89e57cb40d_0_72"/>
          <p:cNvPicPr preferRelativeResize="0"/>
          <p:nvPr/>
        </p:nvPicPr>
        <p:blipFill>
          <a:blip r:embed="rId3">
            <a:alphaModFix/>
          </a:blip>
          <a:stretch>
            <a:fillRect/>
          </a:stretch>
        </p:blipFill>
        <p:spPr>
          <a:xfrm>
            <a:off x="2084967" y="1291834"/>
            <a:ext cx="7846933" cy="4415967"/>
          </a:xfrm>
          <a:prstGeom prst="rect">
            <a:avLst/>
          </a:prstGeom>
          <a:noFill/>
          <a:ln>
            <a:noFill/>
          </a:ln>
        </p:spPr>
      </p:pic>
    </p:spTree>
    <p:extLst>
      <p:ext uri="{BB962C8B-B14F-4D97-AF65-F5344CB8AC3E}">
        <p14:creationId xmlns:p14="http://schemas.microsoft.com/office/powerpoint/2010/main" val="25485123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31"/>
        <p:cNvGrpSpPr/>
        <p:nvPr/>
      </p:nvGrpSpPr>
      <p:grpSpPr>
        <a:xfrm>
          <a:off x="0" y="0"/>
          <a:ext cx="0" cy="0"/>
          <a:chOff x="0" y="0"/>
          <a:chExt cx="0" cy="0"/>
        </a:xfrm>
      </p:grpSpPr>
      <p:sp>
        <p:nvSpPr>
          <p:cNvPr id="432" name="Google Shape;432;g89e57cb40d_0_77"/>
          <p:cNvSpPr/>
          <p:nvPr/>
        </p:nvSpPr>
        <p:spPr>
          <a:xfrm>
            <a:off x="355800" y="85000"/>
            <a:ext cx="3031600" cy="16936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3" name="Google Shape;433;g89e57cb40d_0_77"/>
          <p:cNvSpPr txBox="1"/>
          <p:nvPr/>
        </p:nvSpPr>
        <p:spPr>
          <a:xfrm>
            <a:off x="941233" y="335900"/>
            <a:ext cx="1923600" cy="112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How does this picture make you feel?</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8204479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37"/>
        <p:cNvGrpSpPr/>
        <p:nvPr/>
      </p:nvGrpSpPr>
      <p:grpSpPr>
        <a:xfrm>
          <a:off x="0" y="0"/>
          <a:ext cx="0" cy="0"/>
          <a:chOff x="0" y="0"/>
          <a:chExt cx="0" cy="0"/>
        </a:xfrm>
      </p:grpSpPr>
      <p:sp>
        <p:nvSpPr>
          <p:cNvPr id="438" name="Google Shape;438;g89e57cb40d_0_82"/>
          <p:cNvSpPr txBox="1"/>
          <p:nvPr/>
        </p:nvSpPr>
        <p:spPr>
          <a:xfrm>
            <a:off x="523067" y="419533"/>
            <a:ext cx="11186000" cy="579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kern="0">
                <a:solidFill>
                  <a:srgbClr val="FFFFFF"/>
                </a:solidFill>
                <a:latin typeface="Arial"/>
                <a:cs typeface="Arial"/>
                <a:sym typeface="Arial"/>
              </a:rPr>
              <a:t>sad                     depressed         frightened</a:t>
            </a:r>
            <a:endParaRPr sz="4000" kern="0">
              <a:solidFill>
                <a:srgbClr val="FFFFFF"/>
              </a:solidFill>
              <a:latin typeface="Arial"/>
              <a:cs typeface="Arial"/>
              <a:sym typeface="Arial"/>
            </a:endParaRPr>
          </a:p>
          <a:p>
            <a:pPr defTabSz="1219170">
              <a:buClr>
                <a:srgbClr val="000000"/>
              </a:buClr>
            </a:pPr>
            <a:endParaRPr sz="4000" kern="0">
              <a:solidFill>
                <a:srgbClr val="FFFFFF"/>
              </a:solidFill>
              <a:latin typeface="Arial"/>
              <a:cs typeface="Arial"/>
              <a:sym typeface="Arial"/>
            </a:endParaRPr>
          </a:p>
          <a:p>
            <a:pPr defTabSz="1219170">
              <a:buClr>
                <a:srgbClr val="000000"/>
              </a:buClr>
            </a:pPr>
            <a:r>
              <a:rPr lang="en-GB" sz="4000" kern="0">
                <a:solidFill>
                  <a:srgbClr val="FFFFFF"/>
                </a:solidFill>
                <a:latin typeface="Arial"/>
                <a:cs typeface="Arial"/>
                <a:sym typeface="Arial"/>
              </a:rPr>
              <a:t>           miserable            anxious   tired</a:t>
            </a:r>
            <a:endParaRPr sz="4000" kern="0">
              <a:solidFill>
                <a:srgbClr val="FFFFFF"/>
              </a:solidFill>
              <a:latin typeface="Arial"/>
              <a:cs typeface="Arial"/>
              <a:sym typeface="Arial"/>
            </a:endParaRPr>
          </a:p>
          <a:p>
            <a:pPr defTabSz="1219170">
              <a:buClr>
                <a:srgbClr val="000000"/>
              </a:buClr>
            </a:pPr>
            <a:r>
              <a:rPr lang="en-GB" sz="4000" kern="0">
                <a:solidFill>
                  <a:srgbClr val="FFFFFF"/>
                </a:solidFill>
                <a:latin typeface="Arial"/>
                <a:cs typeface="Arial"/>
                <a:sym typeface="Arial"/>
              </a:rPr>
              <a:t>down in the dumps</a:t>
            </a:r>
            <a:endParaRPr sz="4000" kern="0">
              <a:solidFill>
                <a:srgbClr val="FFFFFF"/>
              </a:solidFill>
              <a:latin typeface="Arial"/>
              <a:cs typeface="Arial"/>
              <a:sym typeface="Arial"/>
            </a:endParaRPr>
          </a:p>
          <a:p>
            <a:pPr defTabSz="1219170">
              <a:buClr>
                <a:srgbClr val="000000"/>
              </a:buClr>
            </a:pPr>
            <a:endParaRPr sz="4000" kern="0">
              <a:solidFill>
                <a:srgbClr val="FFFFFF"/>
              </a:solidFill>
              <a:latin typeface="Arial"/>
              <a:cs typeface="Arial"/>
              <a:sym typeface="Arial"/>
            </a:endParaRPr>
          </a:p>
          <a:p>
            <a:pPr defTabSz="1219170">
              <a:buClr>
                <a:srgbClr val="000000"/>
              </a:buClr>
            </a:pPr>
            <a:endParaRPr sz="4000" kern="0">
              <a:solidFill>
                <a:srgbClr val="FFFFFF"/>
              </a:solidFill>
              <a:latin typeface="Arial"/>
              <a:cs typeface="Arial"/>
              <a:sym typeface="Arial"/>
            </a:endParaRPr>
          </a:p>
          <a:p>
            <a:pPr defTabSz="1219170">
              <a:buClr>
                <a:srgbClr val="000000"/>
              </a:buClr>
            </a:pPr>
            <a:endParaRPr sz="4000" kern="0">
              <a:solidFill>
                <a:srgbClr val="FFFFFF"/>
              </a:solidFill>
              <a:latin typeface="Arial"/>
              <a:cs typeface="Arial"/>
              <a:sym typeface="Arial"/>
            </a:endParaRPr>
          </a:p>
          <a:p>
            <a:pPr defTabSz="1219170">
              <a:buClr>
                <a:srgbClr val="000000"/>
              </a:buClr>
            </a:pPr>
            <a:r>
              <a:rPr lang="en-GB" sz="4000" kern="0">
                <a:solidFill>
                  <a:srgbClr val="FFFFFF"/>
                </a:solidFill>
                <a:latin typeface="Arial"/>
                <a:cs typeface="Arial"/>
                <a:sym typeface="Arial"/>
              </a:rPr>
              <a:t>worried        troubled                scared</a:t>
            </a:r>
            <a:endParaRPr sz="4000" kern="0">
              <a:solidFill>
                <a:srgbClr val="FFFFFF"/>
              </a:solidFill>
              <a:latin typeface="Arial"/>
              <a:cs typeface="Arial"/>
              <a:sym typeface="Arial"/>
            </a:endParaRPr>
          </a:p>
        </p:txBody>
      </p:sp>
    </p:spTree>
    <p:extLst>
      <p:ext uri="{BB962C8B-B14F-4D97-AF65-F5344CB8AC3E}">
        <p14:creationId xmlns:p14="http://schemas.microsoft.com/office/powerpoint/2010/main" val="42863900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42"/>
        <p:cNvGrpSpPr/>
        <p:nvPr/>
      </p:nvGrpSpPr>
      <p:grpSpPr>
        <a:xfrm>
          <a:off x="0" y="0"/>
          <a:ext cx="0" cy="0"/>
          <a:chOff x="0" y="0"/>
          <a:chExt cx="0" cy="0"/>
        </a:xfrm>
      </p:grpSpPr>
      <p:sp>
        <p:nvSpPr>
          <p:cNvPr id="443" name="Google Shape;443;g89e57cb40d_0_86"/>
          <p:cNvSpPr/>
          <p:nvPr/>
        </p:nvSpPr>
        <p:spPr>
          <a:xfrm>
            <a:off x="355800" y="85000"/>
            <a:ext cx="3031600" cy="16936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4" name="Google Shape;444;g89e57cb40d_0_86"/>
          <p:cNvSpPr txBox="1"/>
          <p:nvPr/>
        </p:nvSpPr>
        <p:spPr>
          <a:xfrm>
            <a:off x="925400" y="377400"/>
            <a:ext cx="1892400" cy="110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How does this picture make you feel?</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51623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48"/>
        <p:cNvGrpSpPr/>
        <p:nvPr/>
      </p:nvGrpSpPr>
      <p:grpSpPr>
        <a:xfrm>
          <a:off x="0" y="0"/>
          <a:ext cx="0" cy="0"/>
          <a:chOff x="0" y="0"/>
          <a:chExt cx="0" cy="0"/>
        </a:xfrm>
      </p:grpSpPr>
      <p:sp>
        <p:nvSpPr>
          <p:cNvPr id="449" name="Google Shape;449;g89e57cb40d_0_91"/>
          <p:cNvSpPr txBox="1"/>
          <p:nvPr/>
        </p:nvSpPr>
        <p:spPr>
          <a:xfrm>
            <a:off x="418533" y="126833"/>
            <a:ext cx="11311600" cy="639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kern="0">
                <a:solidFill>
                  <a:srgbClr val="FFFF00"/>
                </a:solidFill>
                <a:latin typeface="Arial"/>
                <a:cs typeface="Arial"/>
                <a:sym typeface="Arial"/>
              </a:rPr>
              <a:t>happy           hopeful           cheerful</a:t>
            </a:r>
            <a:endParaRPr sz="4000" kern="0">
              <a:solidFill>
                <a:srgbClr val="FFFF00"/>
              </a:solidFill>
              <a:latin typeface="Arial"/>
              <a:cs typeface="Arial"/>
              <a:sym typeface="Arial"/>
            </a:endParaRPr>
          </a:p>
          <a:p>
            <a:pPr defTabSz="1219170">
              <a:buClr>
                <a:srgbClr val="000000"/>
              </a:buClr>
            </a:pPr>
            <a:endParaRPr sz="4000" kern="0">
              <a:solidFill>
                <a:srgbClr val="FFFF00"/>
              </a:solidFill>
              <a:latin typeface="Arial"/>
              <a:cs typeface="Arial"/>
              <a:sym typeface="Arial"/>
            </a:endParaRPr>
          </a:p>
          <a:p>
            <a:pPr defTabSz="1219170">
              <a:buClr>
                <a:srgbClr val="000000"/>
              </a:buClr>
            </a:pPr>
            <a:endParaRPr sz="4000" kern="0">
              <a:solidFill>
                <a:srgbClr val="FFFF00"/>
              </a:solidFill>
              <a:latin typeface="Arial"/>
              <a:cs typeface="Arial"/>
              <a:sym typeface="Arial"/>
            </a:endParaRPr>
          </a:p>
          <a:p>
            <a:pPr defTabSz="1219170">
              <a:buClr>
                <a:srgbClr val="000000"/>
              </a:buClr>
            </a:pPr>
            <a:r>
              <a:rPr lang="en-GB" sz="4000" kern="0">
                <a:solidFill>
                  <a:srgbClr val="FFFF00"/>
                </a:solidFill>
                <a:latin typeface="Arial"/>
                <a:cs typeface="Arial"/>
                <a:sym typeface="Arial"/>
              </a:rPr>
              <a:t>brighter                       warm inside</a:t>
            </a:r>
            <a:endParaRPr sz="4000" kern="0">
              <a:solidFill>
                <a:srgbClr val="FFFF00"/>
              </a:solidFill>
              <a:latin typeface="Arial"/>
              <a:cs typeface="Arial"/>
              <a:sym typeface="Arial"/>
            </a:endParaRPr>
          </a:p>
          <a:p>
            <a:pPr defTabSz="1219170">
              <a:buClr>
                <a:srgbClr val="000000"/>
              </a:buClr>
            </a:pPr>
            <a:endParaRPr sz="4000" kern="0">
              <a:solidFill>
                <a:srgbClr val="FFFF00"/>
              </a:solidFill>
              <a:latin typeface="Arial"/>
              <a:cs typeface="Arial"/>
              <a:sym typeface="Arial"/>
            </a:endParaRPr>
          </a:p>
          <a:p>
            <a:pPr defTabSz="1219170">
              <a:buClr>
                <a:srgbClr val="000000"/>
              </a:buClr>
            </a:pPr>
            <a:r>
              <a:rPr lang="en-GB" sz="4000" kern="0">
                <a:solidFill>
                  <a:srgbClr val="FFFF00"/>
                </a:solidFill>
                <a:latin typeface="Arial"/>
                <a:cs typeface="Arial"/>
                <a:sym typeface="Arial"/>
              </a:rPr>
              <a:t>                  safe          free             excited</a:t>
            </a:r>
            <a:endParaRPr sz="4000" kern="0">
              <a:solidFill>
                <a:srgbClr val="FFFF00"/>
              </a:solidFill>
              <a:latin typeface="Arial"/>
              <a:cs typeface="Arial"/>
              <a:sym typeface="Arial"/>
            </a:endParaRPr>
          </a:p>
          <a:p>
            <a:pPr defTabSz="1219170">
              <a:buClr>
                <a:srgbClr val="000000"/>
              </a:buClr>
            </a:pPr>
            <a:endParaRPr sz="4000" kern="0">
              <a:solidFill>
                <a:srgbClr val="FFFF00"/>
              </a:solidFill>
              <a:latin typeface="Arial"/>
              <a:cs typeface="Arial"/>
              <a:sym typeface="Arial"/>
            </a:endParaRPr>
          </a:p>
          <a:p>
            <a:pPr defTabSz="1219170">
              <a:buClr>
                <a:srgbClr val="000000"/>
              </a:buClr>
            </a:pPr>
            <a:endParaRPr sz="4000" kern="0">
              <a:solidFill>
                <a:srgbClr val="FFFF00"/>
              </a:solidFill>
              <a:latin typeface="Arial"/>
              <a:cs typeface="Arial"/>
              <a:sym typeface="Arial"/>
            </a:endParaRPr>
          </a:p>
          <a:p>
            <a:pPr defTabSz="1219170">
              <a:buClr>
                <a:srgbClr val="000000"/>
              </a:buClr>
            </a:pPr>
            <a:r>
              <a:rPr lang="en-GB" sz="4000" kern="0">
                <a:solidFill>
                  <a:srgbClr val="FFFF00"/>
                </a:solidFill>
                <a:latin typeface="Arial"/>
                <a:cs typeface="Arial"/>
                <a:sym typeface="Arial"/>
              </a:rPr>
              <a:t>joyful              playful</a:t>
            </a:r>
            <a:endParaRPr sz="4000" kern="0">
              <a:solidFill>
                <a:srgbClr val="FFFF00"/>
              </a:solidFill>
              <a:latin typeface="Arial"/>
              <a:cs typeface="Arial"/>
              <a:sym typeface="Arial"/>
            </a:endParaRPr>
          </a:p>
        </p:txBody>
      </p:sp>
    </p:spTree>
    <p:extLst>
      <p:ext uri="{BB962C8B-B14F-4D97-AF65-F5344CB8AC3E}">
        <p14:creationId xmlns:p14="http://schemas.microsoft.com/office/powerpoint/2010/main" val="13698429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53"/>
        <p:cNvGrpSpPr/>
        <p:nvPr/>
      </p:nvGrpSpPr>
      <p:grpSpPr>
        <a:xfrm>
          <a:off x="0" y="0"/>
          <a:ext cx="0" cy="0"/>
          <a:chOff x="0" y="0"/>
          <a:chExt cx="0" cy="0"/>
        </a:xfrm>
      </p:grpSpPr>
      <p:pic>
        <p:nvPicPr>
          <p:cNvPr id="454" name="Google Shape;454;g820104ba9d_0_29"/>
          <p:cNvPicPr preferRelativeResize="0"/>
          <p:nvPr/>
        </p:nvPicPr>
        <p:blipFill>
          <a:blip r:embed="rId3">
            <a:alphaModFix/>
          </a:blip>
          <a:stretch>
            <a:fillRect/>
          </a:stretch>
        </p:blipFill>
        <p:spPr>
          <a:xfrm>
            <a:off x="7988634" y="1267467"/>
            <a:ext cx="1943100" cy="1854200"/>
          </a:xfrm>
          <a:prstGeom prst="rect">
            <a:avLst/>
          </a:prstGeom>
          <a:noFill/>
          <a:ln>
            <a:noFill/>
          </a:ln>
        </p:spPr>
      </p:pic>
      <p:sp>
        <p:nvSpPr>
          <p:cNvPr id="455" name="Google Shape;455;g820104ba9d_0_29"/>
          <p:cNvSpPr txBox="1"/>
          <p:nvPr/>
        </p:nvSpPr>
        <p:spPr>
          <a:xfrm>
            <a:off x="7768067" y="644433"/>
            <a:ext cx="4000000" cy="714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4"/>
              </a:rPr>
              <a:t>https://www.heartsmart.family/</a:t>
            </a:r>
            <a:endParaRPr sz="1867" kern="0">
              <a:solidFill>
                <a:srgbClr val="000000"/>
              </a:solidFill>
              <a:latin typeface="Arial"/>
              <a:cs typeface="Arial"/>
              <a:sym typeface="Arial"/>
            </a:endParaRPr>
          </a:p>
        </p:txBody>
      </p:sp>
      <p:sp>
        <p:nvSpPr>
          <p:cNvPr id="456" name="Google Shape;456;g820104ba9d_0_29"/>
          <p:cNvSpPr txBox="1"/>
          <p:nvPr/>
        </p:nvSpPr>
        <p:spPr>
          <a:xfrm>
            <a:off x="139333" y="191567"/>
            <a:ext cx="11495200" cy="58872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Click on the link for the Heart Smart site you looked at yesterday.</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Then scroll down until you see the back to school resource.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Click on it. </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Then click the tab that says for students. </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You will see the clip shown below in the picture. Click play and watch it.</a:t>
            </a:r>
            <a:endParaRPr sz="1867" kern="0">
              <a:solidFill>
                <a:srgbClr val="000000"/>
              </a:solidFill>
              <a:latin typeface="Arial"/>
              <a:cs typeface="Arial"/>
              <a:sym typeface="Arial"/>
            </a:endParaRPr>
          </a:p>
        </p:txBody>
      </p:sp>
      <p:pic>
        <p:nvPicPr>
          <p:cNvPr id="457" name="Google Shape;457;g820104ba9d_0_29"/>
          <p:cNvPicPr preferRelativeResize="0"/>
          <p:nvPr/>
        </p:nvPicPr>
        <p:blipFill>
          <a:blip r:embed="rId5">
            <a:alphaModFix/>
          </a:blip>
          <a:stretch>
            <a:fillRect/>
          </a:stretch>
        </p:blipFill>
        <p:spPr>
          <a:xfrm>
            <a:off x="8742601" y="3866600"/>
            <a:ext cx="3025468" cy="2039267"/>
          </a:xfrm>
          <a:prstGeom prst="rect">
            <a:avLst/>
          </a:prstGeom>
          <a:noFill/>
          <a:ln>
            <a:noFill/>
          </a:ln>
        </p:spPr>
      </p:pic>
      <p:pic>
        <p:nvPicPr>
          <p:cNvPr id="458" name="Google Shape;458;g820104ba9d_0_29"/>
          <p:cNvPicPr preferRelativeResize="0"/>
          <p:nvPr/>
        </p:nvPicPr>
        <p:blipFill>
          <a:blip r:embed="rId6">
            <a:alphaModFix/>
          </a:blip>
          <a:stretch>
            <a:fillRect/>
          </a:stretch>
        </p:blipFill>
        <p:spPr>
          <a:xfrm>
            <a:off x="5480601" y="2715867"/>
            <a:ext cx="1435100" cy="1028700"/>
          </a:xfrm>
          <a:prstGeom prst="rect">
            <a:avLst/>
          </a:prstGeom>
          <a:noFill/>
          <a:ln>
            <a:noFill/>
          </a:ln>
        </p:spPr>
      </p:pic>
    </p:spTree>
    <p:extLst>
      <p:ext uri="{BB962C8B-B14F-4D97-AF65-F5344CB8AC3E}">
        <p14:creationId xmlns:p14="http://schemas.microsoft.com/office/powerpoint/2010/main" val="1039826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62"/>
        <p:cNvGrpSpPr/>
        <p:nvPr/>
      </p:nvGrpSpPr>
      <p:grpSpPr>
        <a:xfrm>
          <a:off x="0" y="0"/>
          <a:ext cx="0" cy="0"/>
          <a:chOff x="0" y="0"/>
          <a:chExt cx="0" cy="0"/>
        </a:xfrm>
      </p:grpSpPr>
      <p:sp>
        <p:nvSpPr>
          <p:cNvPr id="463" name="Google Shape;463;g89e57cb40d_0_95"/>
          <p:cNvSpPr txBox="1"/>
          <p:nvPr/>
        </p:nvSpPr>
        <p:spPr>
          <a:xfrm>
            <a:off x="251267" y="273167"/>
            <a:ext cx="11534400" cy="598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Moving class can be exciting but also a worrying time. This year we might have extra worries as some of you have been away from school and away from your teachers for a long time. </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When you do come back you will be in new classes with new teachers which is always very strange for us.</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On the next slide you can see a rainbow with a cloud at either end. Copy the picture - draw a big rainbow. Write your worries about going back to school in the clouds and the things you are excited about on the rainbows.</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Show it to your adults at home and talk about it with them. This might help with getting rid of some of your worries and help you to focus on the exciting things.</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8037238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67"/>
        <p:cNvGrpSpPr/>
        <p:nvPr/>
      </p:nvGrpSpPr>
      <p:grpSpPr>
        <a:xfrm>
          <a:off x="0" y="0"/>
          <a:ext cx="0" cy="0"/>
          <a:chOff x="0" y="0"/>
          <a:chExt cx="0" cy="0"/>
        </a:xfrm>
      </p:grpSpPr>
      <p:pic>
        <p:nvPicPr>
          <p:cNvPr id="468" name="Google Shape;468;g89e57cb40d_0_99"/>
          <p:cNvPicPr preferRelativeResize="0"/>
          <p:nvPr/>
        </p:nvPicPr>
        <p:blipFill>
          <a:blip r:embed="rId3">
            <a:alphaModFix/>
          </a:blip>
          <a:stretch>
            <a:fillRect/>
          </a:stretch>
        </p:blipFill>
        <p:spPr>
          <a:xfrm>
            <a:off x="203201" y="203201"/>
            <a:ext cx="11785601" cy="6434039"/>
          </a:xfrm>
          <a:prstGeom prst="rect">
            <a:avLst/>
          </a:prstGeom>
          <a:noFill/>
          <a:ln>
            <a:noFill/>
          </a:ln>
        </p:spPr>
      </p:pic>
    </p:spTree>
    <p:extLst>
      <p:ext uri="{BB962C8B-B14F-4D97-AF65-F5344CB8AC3E}">
        <p14:creationId xmlns:p14="http://schemas.microsoft.com/office/powerpoint/2010/main" val="3039845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472"/>
        <p:cNvGrpSpPr/>
        <p:nvPr/>
      </p:nvGrpSpPr>
      <p:grpSpPr>
        <a:xfrm>
          <a:off x="0" y="0"/>
          <a:ext cx="0" cy="0"/>
          <a:chOff x="0" y="0"/>
          <a:chExt cx="0" cy="0"/>
        </a:xfrm>
      </p:grpSpPr>
      <p:sp>
        <p:nvSpPr>
          <p:cNvPr id="473" name="Google Shape;473;p17"/>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474" name="Google Shape;474;p17"/>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345568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1654</Words>
  <Application>Microsoft Office PowerPoint</Application>
  <PresentationFormat>Widescreen</PresentationFormat>
  <Paragraphs>305</Paragraphs>
  <Slides>32</Slides>
  <Notes>32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32</vt:i4>
      </vt:variant>
    </vt:vector>
  </HeadingPairs>
  <TitlesOfParts>
    <vt:vector size="39" baseType="lpstr">
      <vt:lpstr>Arial</vt:lpstr>
      <vt:lpstr>Calibri</vt:lpstr>
      <vt:lpstr>Calibri Light</vt:lpstr>
      <vt:lpstr>Comic Sans MS</vt:lpstr>
      <vt:lpstr>Office Theme</vt:lpstr>
      <vt:lpstr>Simple Light</vt:lpstr>
      <vt:lpstr>1_Simple Light</vt:lpstr>
      <vt:lpstr>Tuesday 14th July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are homophones?  Homophones are words that sound the same but have different meanings.</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2020-07-03T13:12:18Z</dcterms:created>
  <dcterms:modified xsi:type="dcterms:W3CDTF">2020-07-03T13:13:58Z</dcterms:modified>
</cp:coreProperties>
</file>