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 id="2147483671"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5143500" type="screen16x9"/>
  <p:notesSz cx="6858000" cy="9144000"/>
  <p:embeddedFontLst>
    <p:embeddedFont>
      <p:font typeface="Comic Sans MS" panose="030F0702030302020204" pitchFamily="66" charset="0"/>
      <p:regular r:id="rId16"/>
      <p:bold r:id="rId17"/>
      <p:italic r:id="rId18"/>
      <p:boldItalic r:id="rId19"/>
    </p:embeddedFont>
    <p:embeddedFont>
      <p:font typeface="Caveat" panose="020B0604020202020204" charset="0"/>
      <p:regular r:id="rId20"/>
      <p:bold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font" Target="fonts/font6.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50ec52d27_2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50ec52d27_2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850ec52d27_2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850ec52d27_2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850ec52d27_2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850ec52d27_2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851d3d261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851d3d261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851d3d261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851d3d2614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851d3d2614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851d3d2614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851d3d2614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851d3d2614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8529138f94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8529138f94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851d3d2614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851d3d2614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851ae9fac6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851ae9fac6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7803cfe748_1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7803cfe748_1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7803cfe748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7803cfe748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60" name="Google Shape;60;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64" name="Google Shape;64;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7" name="Google Shape;67;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68" name="Google Shape;68;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69" name="Google Shape;69;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72" name="Google Shape;72;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75" name="Google Shape;75;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76" name="Google Shape;76;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79" name="Google Shape;79;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83" name="Google Shape;83;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4" name="Google Shape;84;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85" name="Google Shape;85;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88" name="Google Shape;88;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91" name="Google Shape;91;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92" name="Google Shape;92;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FFD966"/>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hyperlink" Target="https://vimeo.com/22894261"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25"/>
          <p:cNvPicPr preferRelativeResize="0"/>
          <p:nvPr/>
        </p:nvPicPr>
        <p:blipFill>
          <a:blip r:embed="rId3">
            <a:alphaModFix/>
          </a:blip>
          <a:stretch>
            <a:fillRect/>
          </a:stretch>
        </p:blipFill>
        <p:spPr>
          <a:xfrm>
            <a:off x="1936426" y="1543038"/>
            <a:ext cx="5271151" cy="20574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6"/>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1 - Close Read</a:t>
            </a:r>
            <a:endParaRPr/>
          </a:p>
        </p:txBody>
      </p:sp>
      <p:sp>
        <p:nvSpPr>
          <p:cNvPr id="105" name="Google Shape;105;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The purpose of a close read activity is to gain an understanding of the text by reading it multiple times and making sure we really study what the author is trying to tell us.</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r>
              <a:rPr lang="en-GB" sz="1000" i="1">
                <a:solidFill>
                  <a:schemeClr val="dk1"/>
                </a:solidFill>
              </a:rPr>
              <a:t>All close read texts are age appropriate.)</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14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Close Read Instructions:</a:t>
            </a:r>
            <a:endParaRPr sz="1400" b="1" u="sng">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Look at the vocabulary highlighted. Do you know what the words mean? The vocabulary box will help you.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text to yourself and think:</a:t>
            </a:r>
            <a:endParaRPr sz="1400">
              <a:solidFill>
                <a:schemeClr val="dk1"/>
              </a:solidFill>
            </a:endParaRPr>
          </a:p>
          <a:p>
            <a:pPr marL="457200" lvl="0" indent="457200" algn="l" rtl="0">
              <a:lnSpc>
                <a:spcPct val="100000"/>
              </a:lnSpc>
              <a:spcBef>
                <a:spcPts val="0"/>
              </a:spcBef>
              <a:spcAft>
                <a:spcPts val="0"/>
              </a:spcAft>
              <a:buNone/>
            </a:pPr>
            <a:r>
              <a:rPr lang="en-GB" sz="1400">
                <a:solidFill>
                  <a:schemeClr val="dk1"/>
                </a:solidFill>
              </a:rPr>
              <a:t>What did I just read? </a:t>
            </a:r>
            <a:endParaRPr sz="1400">
              <a:solidFill>
                <a:schemeClr val="dk1"/>
              </a:solidFill>
            </a:endParaRPr>
          </a:p>
          <a:p>
            <a:pPr marL="457200" lvl="0" indent="457200" algn="l" rtl="0">
              <a:lnSpc>
                <a:spcPct val="100000"/>
              </a:lnSpc>
              <a:spcBef>
                <a:spcPts val="0"/>
              </a:spcBef>
              <a:spcAft>
                <a:spcPts val="0"/>
              </a:spcAft>
              <a:buClr>
                <a:schemeClr val="dk1"/>
              </a:buClr>
              <a:buSzPts val="1100"/>
              <a:buFont typeface="Arial"/>
              <a:buNone/>
            </a:pPr>
            <a:r>
              <a:rPr lang="en-GB" sz="1400">
                <a:solidFill>
                  <a:schemeClr val="dk1"/>
                </a:solidFill>
              </a:rPr>
              <a:t>What did it say? </a:t>
            </a:r>
            <a:endParaRPr sz="1400" i="1">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Now read the text again with a grown-up.</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questions and now reread the text again to find the clues for your answer.</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Answer the questions in writing.</a:t>
            </a:r>
            <a:endParaRPr sz="1400">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27"/>
          <p:cNvPicPr preferRelativeResize="0"/>
          <p:nvPr/>
        </p:nvPicPr>
        <p:blipFill>
          <a:blip r:embed="rId3">
            <a:alphaModFix/>
          </a:blip>
          <a:stretch>
            <a:fillRect/>
          </a:stretch>
        </p:blipFill>
        <p:spPr>
          <a:xfrm>
            <a:off x="1579273" y="2792645"/>
            <a:ext cx="1459800" cy="2246428"/>
          </a:xfrm>
          <a:prstGeom prst="rect">
            <a:avLst/>
          </a:prstGeom>
          <a:noFill/>
          <a:ln>
            <a:noFill/>
          </a:ln>
        </p:spPr>
      </p:pic>
      <p:sp>
        <p:nvSpPr>
          <p:cNvPr id="111" name="Google Shape;111;p27"/>
          <p:cNvSpPr txBox="1"/>
          <p:nvPr/>
        </p:nvSpPr>
        <p:spPr>
          <a:xfrm>
            <a:off x="3549475" y="3031775"/>
            <a:ext cx="5369100" cy="20073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latin typeface="Comic Sans MS"/>
                <a:ea typeface="Comic Sans MS"/>
                <a:cs typeface="Comic Sans MS"/>
                <a:sym typeface="Comic Sans MS"/>
              </a:rPr>
              <a:t>Questions</a:t>
            </a:r>
            <a:endParaRPr u="sng">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arenBoth"/>
            </a:pPr>
            <a:r>
              <a:rPr lang="en-GB">
                <a:latin typeface="Comic Sans MS"/>
                <a:ea typeface="Comic Sans MS"/>
                <a:cs typeface="Comic Sans MS"/>
                <a:sym typeface="Comic Sans MS"/>
              </a:rPr>
              <a:t>Why do you think no-one wanted the mutton pie?</a:t>
            </a:r>
            <a:endParaRPr>
              <a:latin typeface="Comic Sans MS"/>
              <a:ea typeface="Comic Sans MS"/>
              <a:cs typeface="Comic Sans MS"/>
              <a:sym typeface="Comic Sans MS"/>
            </a:endParaRPr>
          </a:p>
          <a:p>
            <a:pPr marL="45720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arenBoth"/>
            </a:pPr>
            <a:r>
              <a:rPr lang="en-GB">
                <a:latin typeface="Comic Sans MS"/>
                <a:ea typeface="Comic Sans MS"/>
                <a:cs typeface="Comic Sans MS"/>
                <a:sym typeface="Comic Sans MS"/>
              </a:rPr>
              <a:t>How does the author make the loaves, apple pies and shortbread sound nice?</a:t>
            </a: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arenBoth"/>
            </a:pPr>
            <a:r>
              <a:rPr lang="en-GB">
                <a:latin typeface="Comic Sans MS"/>
                <a:ea typeface="Comic Sans MS"/>
                <a:cs typeface="Comic Sans MS"/>
                <a:sym typeface="Comic Sans MS"/>
              </a:rPr>
              <a:t>What do you think Leander is going to do?</a:t>
            </a:r>
            <a:endParaRPr>
              <a:latin typeface="Comic Sans MS"/>
              <a:ea typeface="Comic Sans MS"/>
              <a:cs typeface="Comic Sans MS"/>
              <a:sym typeface="Comic Sans MS"/>
            </a:endParaRPr>
          </a:p>
        </p:txBody>
      </p:sp>
      <p:sp>
        <p:nvSpPr>
          <p:cNvPr id="112" name="Google Shape;112;p27"/>
          <p:cNvSpPr txBox="1"/>
          <p:nvPr/>
        </p:nvSpPr>
        <p:spPr>
          <a:xfrm>
            <a:off x="183800" y="2792650"/>
            <a:ext cx="1459800" cy="84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Today’s extract comes from this book.</a:t>
            </a:r>
            <a:endParaRPr/>
          </a:p>
        </p:txBody>
      </p:sp>
      <p:sp>
        <p:nvSpPr>
          <p:cNvPr id="113" name="Google Shape;113;p27"/>
          <p:cNvSpPr txBox="1"/>
          <p:nvPr/>
        </p:nvSpPr>
        <p:spPr>
          <a:xfrm>
            <a:off x="5861575" y="298025"/>
            <a:ext cx="3057000" cy="1565400"/>
          </a:xfrm>
          <a:prstGeom prst="rect">
            <a:avLst/>
          </a:prstGeom>
          <a:solidFill>
            <a:schemeClr val="accent6"/>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Vocab Box</a:t>
            </a:r>
            <a:endParaRPr b="1" u="sng"/>
          </a:p>
          <a:p>
            <a:pPr marL="0" lvl="0" indent="0" algn="l" rtl="0">
              <a:spcBef>
                <a:spcPts val="0"/>
              </a:spcBef>
              <a:spcAft>
                <a:spcPts val="0"/>
              </a:spcAft>
              <a:buNone/>
            </a:pPr>
            <a:endParaRPr/>
          </a:p>
          <a:p>
            <a:pPr marL="0" lvl="0" indent="0" algn="l" rtl="0">
              <a:spcBef>
                <a:spcPts val="0"/>
              </a:spcBef>
              <a:spcAft>
                <a:spcPts val="0"/>
              </a:spcAft>
              <a:buNone/>
            </a:pPr>
            <a:r>
              <a:rPr lang="en-GB" b="1"/>
              <a:t>mutton </a:t>
            </a:r>
            <a:r>
              <a:rPr lang="en-GB"/>
              <a:t>- cheap, meat (from sheep)</a:t>
            </a:r>
            <a:endParaRPr/>
          </a:p>
          <a:p>
            <a:pPr marL="0" lvl="0" indent="0" algn="l" rtl="0">
              <a:spcBef>
                <a:spcPts val="0"/>
              </a:spcBef>
              <a:spcAft>
                <a:spcPts val="0"/>
              </a:spcAft>
              <a:buNone/>
            </a:pPr>
            <a:r>
              <a:rPr lang="en-GB" b="1"/>
              <a:t>sin- </a:t>
            </a:r>
            <a:r>
              <a:rPr lang="en-GB"/>
              <a:t>something that’s wrong to do</a:t>
            </a:r>
            <a:endParaRPr/>
          </a:p>
          <a:p>
            <a:pPr marL="0" lvl="0" indent="0" algn="l" rtl="0">
              <a:spcBef>
                <a:spcPts val="0"/>
              </a:spcBef>
              <a:spcAft>
                <a:spcPts val="0"/>
              </a:spcAft>
              <a:buNone/>
            </a:pPr>
            <a:r>
              <a:rPr lang="en-GB" b="1"/>
              <a:t>lopsided - </a:t>
            </a:r>
            <a:r>
              <a:rPr lang="en-GB"/>
              <a:t>leaning to one side</a:t>
            </a:r>
            <a:endParaRPr/>
          </a:p>
          <a:p>
            <a:pPr marL="0" lvl="0" indent="0" algn="l" rtl="0">
              <a:spcBef>
                <a:spcPts val="0"/>
              </a:spcBef>
              <a:spcAft>
                <a:spcPts val="0"/>
              </a:spcAft>
              <a:buNone/>
            </a:pPr>
            <a:r>
              <a:rPr lang="en-GB" b="1"/>
              <a:t>in favour of </a:t>
            </a:r>
            <a:r>
              <a:rPr lang="en-GB"/>
              <a:t> - chosing something  </a:t>
            </a:r>
            <a:endParaRPr/>
          </a:p>
          <a:p>
            <a:pPr marL="0" lvl="0" indent="0" algn="l" rtl="0">
              <a:spcBef>
                <a:spcPts val="0"/>
              </a:spcBef>
              <a:spcAft>
                <a:spcPts val="0"/>
              </a:spcAft>
              <a:buNone/>
            </a:pPr>
            <a:r>
              <a:rPr lang="en-GB"/>
              <a:t>                        better</a:t>
            </a:r>
            <a:endParaRPr/>
          </a:p>
        </p:txBody>
      </p:sp>
      <p:sp>
        <p:nvSpPr>
          <p:cNvPr id="114" name="Google Shape;114;p27"/>
          <p:cNvSpPr/>
          <p:nvPr/>
        </p:nvSpPr>
        <p:spPr>
          <a:xfrm rot="1840849">
            <a:off x="697252" y="3691176"/>
            <a:ext cx="708469" cy="189799"/>
          </a:xfrm>
          <a:prstGeom prst="rightArrow">
            <a:avLst>
              <a:gd name="adj1" fmla="val 49577"/>
              <a:gd name="adj2"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5" name="Google Shape;115;p27"/>
          <p:cNvPicPr preferRelativeResize="0"/>
          <p:nvPr/>
        </p:nvPicPr>
        <p:blipFill>
          <a:blip r:embed="rId4">
            <a:alphaModFix/>
          </a:blip>
          <a:stretch>
            <a:fillRect/>
          </a:stretch>
        </p:blipFill>
        <p:spPr>
          <a:xfrm>
            <a:off x="183800" y="298025"/>
            <a:ext cx="5541561" cy="2273725"/>
          </a:xfrm>
          <a:prstGeom prst="rect">
            <a:avLst/>
          </a:prstGeom>
          <a:noFill/>
          <a:ln>
            <a:noFill/>
          </a:ln>
        </p:spPr>
      </p:pic>
      <p:sp>
        <p:nvSpPr>
          <p:cNvPr id="116" name="Google Shape;116;p27"/>
          <p:cNvSpPr txBox="1"/>
          <p:nvPr/>
        </p:nvSpPr>
        <p:spPr>
          <a:xfrm>
            <a:off x="1579275" y="527000"/>
            <a:ext cx="270600" cy="189900"/>
          </a:xfrm>
          <a:prstGeom prst="rect">
            <a:avLst/>
          </a:prstGeom>
          <a:solidFill>
            <a:srgbClr val="EEFF41">
              <a:alpha val="48880"/>
            </a:srgbClr>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27"/>
          <p:cNvSpPr txBox="1"/>
          <p:nvPr/>
        </p:nvSpPr>
        <p:spPr>
          <a:xfrm>
            <a:off x="3679200" y="1045250"/>
            <a:ext cx="802800" cy="294000"/>
          </a:xfrm>
          <a:prstGeom prst="rect">
            <a:avLst/>
          </a:prstGeom>
          <a:solidFill>
            <a:srgbClr val="EEFF41">
              <a:alpha val="48880"/>
            </a:srgbClr>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27"/>
          <p:cNvSpPr txBox="1"/>
          <p:nvPr/>
        </p:nvSpPr>
        <p:spPr>
          <a:xfrm>
            <a:off x="3891775" y="1339250"/>
            <a:ext cx="981300" cy="294000"/>
          </a:xfrm>
          <a:prstGeom prst="rect">
            <a:avLst/>
          </a:prstGeom>
          <a:solidFill>
            <a:srgbClr val="EEFF41">
              <a:alpha val="48880"/>
            </a:srgbClr>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27"/>
          <p:cNvSpPr txBox="1"/>
          <p:nvPr/>
        </p:nvSpPr>
        <p:spPr>
          <a:xfrm>
            <a:off x="4164775" y="716900"/>
            <a:ext cx="708300" cy="294000"/>
          </a:xfrm>
          <a:prstGeom prst="rect">
            <a:avLst/>
          </a:prstGeom>
          <a:solidFill>
            <a:srgbClr val="EEFF41">
              <a:alpha val="48880"/>
            </a:srgbClr>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28"/>
          <p:cNvPicPr preferRelativeResize="0"/>
          <p:nvPr/>
        </p:nvPicPr>
        <p:blipFill>
          <a:blip r:embed="rId3">
            <a:alphaModFix/>
          </a:blip>
          <a:stretch>
            <a:fillRect/>
          </a:stretch>
        </p:blipFill>
        <p:spPr>
          <a:xfrm>
            <a:off x="404091" y="1099675"/>
            <a:ext cx="2904759" cy="3021900"/>
          </a:xfrm>
          <a:prstGeom prst="rect">
            <a:avLst/>
          </a:prstGeom>
          <a:noFill/>
          <a:ln>
            <a:noFill/>
          </a:ln>
        </p:spPr>
      </p:pic>
      <p:sp>
        <p:nvSpPr>
          <p:cNvPr id="125" name="Google Shape;125;p28"/>
          <p:cNvSpPr txBox="1"/>
          <p:nvPr/>
        </p:nvSpPr>
        <p:spPr>
          <a:xfrm>
            <a:off x="4465900" y="987900"/>
            <a:ext cx="4466700" cy="400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This week, we are looking at a video story called Little Boat. It’s about a little boat who suffers some terrible things but then the kindness of people and animals help him to recover. </a:t>
            </a:r>
            <a:endParaRPr sz="1800">
              <a:latin typeface="Comic Sans MS"/>
              <a:ea typeface="Comic Sans MS"/>
              <a:cs typeface="Comic Sans MS"/>
              <a:sym typeface="Comic Sans MS"/>
            </a:endParaRPr>
          </a:p>
          <a:p>
            <a:pPr marL="0" lvl="0" indent="0" algn="l" rtl="0">
              <a:spcBef>
                <a:spcPts val="0"/>
              </a:spcBef>
              <a:spcAft>
                <a:spcPts val="0"/>
              </a:spcAft>
              <a:buNone/>
            </a:pPr>
            <a:endParaRPr sz="1800">
              <a:latin typeface="Comic Sans MS"/>
              <a:ea typeface="Comic Sans MS"/>
              <a:cs typeface="Comic Sans MS"/>
              <a:sym typeface="Comic Sans MS"/>
            </a:endParaRPr>
          </a:p>
          <a:p>
            <a:pPr marL="0" lvl="0" indent="0" algn="l" rtl="0">
              <a:spcBef>
                <a:spcPts val="0"/>
              </a:spcBef>
              <a:spcAft>
                <a:spcPts val="0"/>
              </a:spcAft>
              <a:buNone/>
            </a:pPr>
            <a:r>
              <a:rPr lang="en-GB" sz="1800">
                <a:latin typeface="Comic Sans MS"/>
                <a:ea typeface="Comic Sans MS"/>
                <a:cs typeface="Comic Sans MS"/>
                <a:sym typeface="Comic Sans MS"/>
              </a:rPr>
              <a:t>We will be writing our own words to go with the video. Don’t worry if you haven’t got an iPad, tablet or laptop to watch the video, the pictures are shown on the next page. </a:t>
            </a:r>
            <a:endParaRPr sz="1800">
              <a:latin typeface="Comic Sans MS"/>
              <a:ea typeface="Comic Sans MS"/>
              <a:cs typeface="Comic Sans MS"/>
              <a:sym typeface="Comic Sans MS"/>
            </a:endParaRPr>
          </a:p>
          <a:p>
            <a:pPr marL="0" lvl="0" indent="0" algn="l" rtl="0">
              <a:spcBef>
                <a:spcPts val="0"/>
              </a:spcBef>
              <a:spcAft>
                <a:spcPts val="0"/>
              </a:spcAft>
              <a:buNone/>
            </a:pPr>
            <a:endParaRPr sz="1800">
              <a:latin typeface="Comic Sans MS"/>
              <a:ea typeface="Comic Sans MS"/>
              <a:cs typeface="Comic Sans MS"/>
              <a:sym typeface="Comic Sans MS"/>
            </a:endParaRPr>
          </a:p>
          <a:p>
            <a:pPr marL="0" lvl="0" indent="0" algn="l" rtl="0">
              <a:spcBef>
                <a:spcPts val="0"/>
              </a:spcBef>
              <a:spcAft>
                <a:spcPts val="0"/>
              </a:spcAft>
              <a:buNone/>
            </a:pPr>
            <a:r>
              <a:rPr lang="en-GB" sz="1800">
                <a:latin typeface="Comic Sans MS"/>
                <a:ea typeface="Comic Sans MS"/>
                <a:cs typeface="Comic Sans MS"/>
                <a:sym typeface="Comic Sans MS"/>
              </a:rPr>
              <a:t>To watch it, please click on the link on the left.</a:t>
            </a:r>
            <a:endParaRPr sz="1800">
              <a:latin typeface="Comic Sans MS"/>
              <a:ea typeface="Comic Sans MS"/>
              <a:cs typeface="Comic Sans MS"/>
              <a:sym typeface="Comic Sans MS"/>
            </a:endParaRPr>
          </a:p>
          <a:p>
            <a:pPr marL="0" lvl="0" indent="0" algn="l" rtl="0">
              <a:spcBef>
                <a:spcPts val="0"/>
              </a:spcBef>
              <a:spcAft>
                <a:spcPts val="0"/>
              </a:spcAft>
              <a:buNone/>
            </a:pPr>
            <a:endParaRPr sz="1800">
              <a:latin typeface="Comic Sans MS"/>
              <a:ea typeface="Comic Sans MS"/>
              <a:cs typeface="Comic Sans MS"/>
              <a:sym typeface="Comic Sans MS"/>
            </a:endParaRPr>
          </a:p>
        </p:txBody>
      </p:sp>
      <p:sp>
        <p:nvSpPr>
          <p:cNvPr id="126" name="Google Shape;126;p28"/>
          <p:cNvSpPr txBox="1"/>
          <p:nvPr/>
        </p:nvSpPr>
        <p:spPr>
          <a:xfrm>
            <a:off x="1166075" y="4121575"/>
            <a:ext cx="3684600" cy="72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u="sng">
                <a:solidFill>
                  <a:schemeClr val="hlink"/>
                </a:solidFill>
                <a:hlinkClick r:id="rId4"/>
              </a:rPr>
              <a:t>https://vimeo.com/22894261</a:t>
            </a:r>
            <a:endParaRPr sz="1800"/>
          </a:p>
        </p:txBody>
      </p:sp>
      <p:sp>
        <p:nvSpPr>
          <p:cNvPr id="127" name="Google Shape;127;p28"/>
          <p:cNvSpPr txBox="1"/>
          <p:nvPr/>
        </p:nvSpPr>
        <p:spPr>
          <a:xfrm>
            <a:off x="311700" y="3685375"/>
            <a:ext cx="1248300" cy="43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Click here!</a:t>
            </a:r>
            <a:endParaRPr/>
          </a:p>
        </p:txBody>
      </p:sp>
      <p:sp>
        <p:nvSpPr>
          <p:cNvPr id="128" name="Google Shape;128;p28"/>
          <p:cNvSpPr/>
          <p:nvPr/>
        </p:nvSpPr>
        <p:spPr>
          <a:xfrm rot="-7235508">
            <a:off x="756198" y="4043774"/>
            <a:ext cx="427967" cy="201997"/>
          </a:xfrm>
          <a:prstGeom prst="leftArrow">
            <a:avLst>
              <a:gd name="adj1" fmla="val 64310"/>
              <a:gd name="adj2"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8"/>
          <p:cNvSpPr txBox="1">
            <a:spLocks noGrp="1"/>
          </p:cNvSpPr>
          <p:nvPr>
            <p:ph type="title"/>
          </p:nvPr>
        </p:nvSpPr>
        <p:spPr>
          <a:xfrm>
            <a:off x="311700" y="15927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Sessions  2,3,4 and 5</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p29"/>
          <p:cNvPicPr preferRelativeResize="0"/>
          <p:nvPr/>
        </p:nvPicPr>
        <p:blipFill>
          <a:blip r:embed="rId3">
            <a:alphaModFix/>
          </a:blip>
          <a:stretch>
            <a:fillRect/>
          </a:stretch>
        </p:blipFill>
        <p:spPr>
          <a:xfrm>
            <a:off x="300950" y="950375"/>
            <a:ext cx="1709401" cy="1246250"/>
          </a:xfrm>
          <a:prstGeom prst="rect">
            <a:avLst/>
          </a:prstGeom>
          <a:noFill/>
          <a:ln>
            <a:noFill/>
          </a:ln>
        </p:spPr>
      </p:pic>
      <p:pic>
        <p:nvPicPr>
          <p:cNvPr id="135" name="Google Shape;135;p29"/>
          <p:cNvPicPr preferRelativeResize="0"/>
          <p:nvPr/>
        </p:nvPicPr>
        <p:blipFill rotWithShape="1">
          <a:blip r:embed="rId4">
            <a:alphaModFix/>
          </a:blip>
          <a:srcRect r="8917"/>
          <a:stretch/>
        </p:blipFill>
        <p:spPr>
          <a:xfrm>
            <a:off x="2094993" y="1010827"/>
            <a:ext cx="1822210" cy="1185798"/>
          </a:xfrm>
          <a:prstGeom prst="rect">
            <a:avLst/>
          </a:prstGeom>
          <a:noFill/>
          <a:ln>
            <a:noFill/>
          </a:ln>
        </p:spPr>
      </p:pic>
      <p:pic>
        <p:nvPicPr>
          <p:cNvPr id="136" name="Google Shape;136;p29"/>
          <p:cNvPicPr preferRelativeResize="0"/>
          <p:nvPr/>
        </p:nvPicPr>
        <p:blipFill>
          <a:blip r:embed="rId5">
            <a:alphaModFix/>
          </a:blip>
          <a:stretch>
            <a:fillRect/>
          </a:stretch>
        </p:blipFill>
        <p:spPr>
          <a:xfrm>
            <a:off x="4057035" y="1010827"/>
            <a:ext cx="1861138" cy="1185798"/>
          </a:xfrm>
          <a:prstGeom prst="rect">
            <a:avLst/>
          </a:prstGeom>
          <a:noFill/>
          <a:ln>
            <a:noFill/>
          </a:ln>
        </p:spPr>
      </p:pic>
      <p:pic>
        <p:nvPicPr>
          <p:cNvPr id="137" name="Google Shape;137;p29"/>
          <p:cNvPicPr preferRelativeResize="0"/>
          <p:nvPr/>
        </p:nvPicPr>
        <p:blipFill>
          <a:blip r:embed="rId6">
            <a:alphaModFix/>
          </a:blip>
          <a:stretch>
            <a:fillRect/>
          </a:stretch>
        </p:blipFill>
        <p:spPr>
          <a:xfrm>
            <a:off x="6058003" y="1069819"/>
            <a:ext cx="2274047" cy="1126806"/>
          </a:xfrm>
          <a:prstGeom prst="rect">
            <a:avLst/>
          </a:prstGeom>
          <a:noFill/>
          <a:ln>
            <a:noFill/>
          </a:ln>
        </p:spPr>
      </p:pic>
      <p:pic>
        <p:nvPicPr>
          <p:cNvPr id="138" name="Google Shape;138;p29"/>
          <p:cNvPicPr preferRelativeResize="0"/>
          <p:nvPr/>
        </p:nvPicPr>
        <p:blipFill rotWithShape="1">
          <a:blip r:embed="rId7">
            <a:alphaModFix/>
          </a:blip>
          <a:srcRect b="5015"/>
          <a:stretch/>
        </p:blipFill>
        <p:spPr>
          <a:xfrm>
            <a:off x="300950" y="2394150"/>
            <a:ext cx="1709399" cy="1121739"/>
          </a:xfrm>
          <a:prstGeom prst="rect">
            <a:avLst/>
          </a:prstGeom>
          <a:noFill/>
          <a:ln>
            <a:noFill/>
          </a:ln>
        </p:spPr>
      </p:pic>
      <p:pic>
        <p:nvPicPr>
          <p:cNvPr id="139" name="Google Shape;139;p29"/>
          <p:cNvPicPr preferRelativeResize="0"/>
          <p:nvPr/>
        </p:nvPicPr>
        <p:blipFill>
          <a:blip r:embed="rId8">
            <a:alphaModFix/>
          </a:blip>
          <a:stretch>
            <a:fillRect/>
          </a:stretch>
        </p:blipFill>
        <p:spPr>
          <a:xfrm>
            <a:off x="2162750" y="2403070"/>
            <a:ext cx="1416250" cy="1072755"/>
          </a:xfrm>
          <a:prstGeom prst="rect">
            <a:avLst/>
          </a:prstGeom>
          <a:noFill/>
          <a:ln>
            <a:noFill/>
          </a:ln>
        </p:spPr>
      </p:pic>
      <p:pic>
        <p:nvPicPr>
          <p:cNvPr id="140" name="Google Shape;140;p29"/>
          <p:cNvPicPr preferRelativeResize="0"/>
          <p:nvPr/>
        </p:nvPicPr>
        <p:blipFill>
          <a:blip r:embed="rId9">
            <a:alphaModFix/>
          </a:blip>
          <a:stretch>
            <a:fillRect/>
          </a:stretch>
        </p:blipFill>
        <p:spPr>
          <a:xfrm>
            <a:off x="3731400" y="2406597"/>
            <a:ext cx="1709400" cy="1096865"/>
          </a:xfrm>
          <a:prstGeom prst="rect">
            <a:avLst/>
          </a:prstGeom>
          <a:noFill/>
          <a:ln>
            <a:noFill/>
          </a:ln>
        </p:spPr>
      </p:pic>
      <p:pic>
        <p:nvPicPr>
          <p:cNvPr id="141" name="Google Shape;141;p29"/>
          <p:cNvPicPr preferRelativeResize="0"/>
          <p:nvPr/>
        </p:nvPicPr>
        <p:blipFill>
          <a:blip r:embed="rId10">
            <a:alphaModFix/>
          </a:blip>
          <a:stretch>
            <a:fillRect/>
          </a:stretch>
        </p:blipFill>
        <p:spPr>
          <a:xfrm>
            <a:off x="5593200" y="2349025"/>
            <a:ext cx="1570484" cy="1185800"/>
          </a:xfrm>
          <a:prstGeom prst="rect">
            <a:avLst/>
          </a:prstGeom>
          <a:noFill/>
          <a:ln>
            <a:noFill/>
          </a:ln>
        </p:spPr>
      </p:pic>
      <p:pic>
        <p:nvPicPr>
          <p:cNvPr id="142" name="Google Shape;142;p29"/>
          <p:cNvPicPr preferRelativeResize="0"/>
          <p:nvPr/>
        </p:nvPicPr>
        <p:blipFill>
          <a:blip r:embed="rId11">
            <a:alphaModFix/>
          </a:blip>
          <a:stretch>
            <a:fillRect/>
          </a:stretch>
        </p:blipFill>
        <p:spPr>
          <a:xfrm>
            <a:off x="7316073" y="2349023"/>
            <a:ext cx="1570475" cy="1158107"/>
          </a:xfrm>
          <a:prstGeom prst="rect">
            <a:avLst/>
          </a:prstGeom>
          <a:noFill/>
          <a:ln>
            <a:noFill/>
          </a:ln>
        </p:spPr>
      </p:pic>
      <p:pic>
        <p:nvPicPr>
          <p:cNvPr id="143" name="Google Shape;143;p29"/>
          <p:cNvPicPr preferRelativeResize="0"/>
          <p:nvPr/>
        </p:nvPicPr>
        <p:blipFill>
          <a:blip r:embed="rId12">
            <a:alphaModFix/>
          </a:blip>
          <a:stretch>
            <a:fillRect/>
          </a:stretch>
        </p:blipFill>
        <p:spPr>
          <a:xfrm>
            <a:off x="300950" y="3713429"/>
            <a:ext cx="1709400" cy="1094539"/>
          </a:xfrm>
          <a:prstGeom prst="rect">
            <a:avLst/>
          </a:prstGeom>
          <a:noFill/>
          <a:ln>
            <a:noFill/>
          </a:ln>
        </p:spPr>
      </p:pic>
      <p:pic>
        <p:nvPicPr>
          <p:cNvPr id="144" name="Google Shape;144;p29"/>
          <p:cNvPicPr preferRelativeResize="0"/>
          <p:nvPr/>
        </p:nvPicPr>
        <p:blipFill>
          <a:blip r:embed="rId13">
            <a:alphaModFix/>
          </a:blip>
          <a:stretch>
            <a:fillRect/>
          </a:stretch>
        </p:blipFill>
        <p:spPr>
          <a:xfrm>
            <a:off x="2162743" y="3682273"/>
            <a:ext cx="2274050" cy="1110677"/>
          </a:xfrm>
          <a:prstGeom prst="rect">
            <a:avLst/>
          </a:prstGeom>
          <a:noFill/>
          <a:ln>
            <a:noFill/>
          </a:ln>
        </p:spPr>
      </p:pic>
      <p:pic>
        <p:nvPicPr>
          <p:cNvPr id="145" name="Google Shape;145;p29"/>
          <p:cNvPicPr preferRelativeResize="0"/>
          <p:nvPr/>
        </p:nvPicPr>
        <p:blipFill>
          <a:blip r:embed="rId14">
            <a:alphaModFix/>
          </a:blip>
          <a:stretch>
            <a:fillRect/>
          </a:stretch>
        </p:blipFill>
        <p:spPr>
          <a:xfrm>
            <a:off x="4589200" y="3687225"/>
            <a:ext cx="1986001" cy="1176579"/>
          </a:xfrm>
          <a:prstGeom prst="rect">
            <a:avLst/>
          </a:prstGeom>
          <a:noFill/>
          <a:ln>
            <a:noFill/>
          </a:ln>
        </p:spPr>
      </p:pic>
      <p:pic>
        <p:nvPicPr>
          <p:cNvPr id="146" name="Google Shape;146;p29"/>
          <p:cNvPicPr preferRelativeResize="0"/>
          <p:nvPr/>
        </p:nvPicPr>
        <p:blipFill>
          <a:blip r:embed="rId15">
            <a:alphaModFix/>
          </a:blip>
          <a:stretch>
            <a:fillRect/>
          </a:stretch>
        </p:blipFill>
        <p:spPr>
          <a:xfrm>
            <a:off x="6727600" y="3687234"/>
            <a:ext cx="1986000" cy="1192811"/>
          </a:xfrm>
          <a:prstGeom prst="rect">
            <a:avLst/>
          </a:prstGeom>
          <a:noFill/>
          <a:ln>
            <a:noFill/>
          </a:ln>
        </p:spPr>
      </p:pic>
      <p:sp>
        <p:nvSpPr>
          <p:cNvPr id="147" name="Google Shape;147;p29"/>
          <p:cNvSpPr/>
          <p:nvPr/>
        </p:nvSpPr>
        <p:spPr>
          <a:xfrm>
            <a:off x="1850025" y="1354400"/>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9"/>
          <p:cNvSpPr/>
          <p:nvPr/>
        </p:nvSpPr>
        <p:spPr>
          <a:xfrm>
            <a:off x="1850025" y="2849725"/>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9"/>
          <p:cNvSpPr/>
          <p:nvPr/>
        </p:nvSpPr>
        <p:spPr>
          <a:xfrm>
            <a:off x="1850025" y="4132313"/>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9"/>
          <p:cNvSpPr/>
          <p:nvPr/>
        </p:nvSpPr>
        <p:spPr>
          <a:xfrm>
            <a:off x="3808575" y="1452450"/>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9"/>
          <p:cNvSpPr/>
          <p:nvPr/>
        </p:nvSpPr>
        <p:spPr>
          <a:xfrm>
            <a:off x="3466000" y="2834150"/>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9"/>
          <p:cNvSpPr/>
          <p:nvPr/>
        </p:nvSpPr>
        <p:spPr>
          <a:xfrm>
            <a:off x="4288813" y="4132300"/>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9"/>
          <p:cNvSpPr/>
          <p:nvPr/>
        </p:nvSpPr>
        <p:spPr>
          <a:xfrm>
            <a:off x="5779325" y="1663050"/>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9"/>
          <p:cNvSpPr/>
          <p:nvPr/>
        </p:nvSpPr>
        <p:spPr>
          <a:xfrm>
            <a:off x="5328125" y="2733400"/>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9"/>
          <p:cNvSpPr/>
          <p:nvPr/>
        </p:nvSpPr>
        <p:spPr>
          <a:xfrm>
            <a:off x="7057700" y="2733388"/>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9"/>
          <p:cNvSpPr/>
          <p:nvPr/>
        </p:nvSpPr>
        <p:spPr>
          <a:xfrm>
            <a:off x="6458125" y="4132288"/>
            <a:ext cx="451200" cy="210600"/>
          </a:xfrm>
          <a:prstGeom prst="rightArrow">
            <a:avLst>
              <a:gd name="adj1" fmla="val 50000"/>
              <a:gd name="adj2" fmla="val 50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9"/>
          <p:cNvSpPr/>
          <p:nvPr/>
        </p:nvSpPr>
        <p:spPr>
          <a:xfrm>
            <a:off x="8211725" y="1775500"/>
            <a:ext cx="270600" cy="496200"/>
          </a:xfrm>
          <a:prstGeom prst="curvedLeftArrow">
            <a:avLst>
              <a:gd name="adj1" fmla="val 25000"/>
              <a:gd name="adj2" fmla="val 50000"/>
              <a:gd name="adj3" fmla="val 25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9"/>
          <p:cNvSpPr/>
          <p:nvPr/>
        </p:nvSpPr>
        <p:spPr>
          <a:xfrm>
            <a:off x="8768175" y="3186075"/>
            <a:ext cx="270600" cy="496200"/>
          </a:xfrm>
          <a:prstGeom prst="curvedLeftArrow">
            <a:avLst>
              <a:gd name="adj1" fmla="val 25000"/>
              <a:gd name="adj2" fmla="val 50000"/>
              <a:gd name="adj3" fmla="val 25000"/>
            </a:avLst>
          </a:prstGeom>
          <a:solidFill>
            <a:srgbClr val="FFFF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0"/>
          <p:cNvSpPr txBox="1">
            <a:spLocks noGrp="1"/>
          </p:cNvSpPr>
          <p:nvPr>
            <p:ph type="title"/>
          </p:nvPr>
        </p:nvSpPr>
        <p:spPr>
          <a:xfrm>
            <a:off x="311700" y="2495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Task 2 - story plan.</a:t>
            </a:r>
            <a:endParaRPr/>
          </a:p>
        </p:txBody>
      </p:sp>
      <p:pic>
        <p:nvPicPr>
          <p:cNvPr id="164" name="Google Shape;164;p30"/>
          <p:cNvPicPr preferRelativeResize="0"/>
          <p:nvPr/>
        </p:nvPicPr>
        <p:blipFill rotWithShape="1">
          <a:blip r:embed="rId3">
            <a:alphaModFix/>
          </a:blip>
          <a:srcRect l="12197" t="8332" r="4427" b="4048"/>
          <a:stretch/>
        </p:blipFill>
        <p:spPr>
          <a:xfrm rot="-5400000">
            <a:off x="3909688" y="89989"/>
            <a:ext cx="4100148" cy="5745075"/>
          </a:xfrm>
          <a:prstGeom prst="rect">
            <a:avLst/>
          </a:prstGeom>
          <a:noFill/>
          <a:ln>
            <a:noFill/>
          </a:ln>
        </p:spPr>
      </p:pic>
      <p:sp>
        <p:nvSpPr>
          <p:cNvPr id="165" name="Google Shape;165;p30"/>
          <p:cNvSpPr txBox="1"/>
          <p:nvPr/>
        </p:nvSpPr>
        <p:spPr>
          <a:xfrm>
            <a:off x="316000" y="933300"/>
            <a:ext cx="2616900" cy="41001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The video had no words so you are going to write the story to go with it. </a:t>
            </a:r>
            <a:endParaRPr>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Today, we are just going to plan our story.</a:t>
            </a: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Make a story board like mine. Draw 6 pictures that you think would help you tell the story. Make sure they are in the right order. Write a short sentence underneath each one.</a:t>
            </a: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We are going to use our plan to help write our story later in the week. </a:t>
            </a:r>
            <a:endParaRPr>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31"/>
          <p:cNvSpPr txBox="1">
            <a:spLocks noGrp="1"/>
          </p:cNvSpPr>
          <p:nvPr>
            <p:ph type="title"/>
          </p:nvPr>
        </p:nvSpPr>
        <p:spPr>
          <a:xfrm>
            <a:off x="311700" y="311675"/>
            <a:ext cx="85917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3 - Time Connectives </a:t>
            </a:r>
            <a:endParaRPr/>
          </a:p>
        </p:txBody>
      </p:sp>
      <p:sp>
        <p:nvSpPr>
          <p:cNvPr id="171" name="Google Shape;171;p31"/>
          <p:cNvSpPr txBox="1"/>
          <p:nvPr/>
        </p:nvSpPr>
        <p:spPr>
          <a:xfrm>
            <a:off x="331050" y="993450"/>
            <a:ext cx="8572500" cy="1158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Time connectives are used to move a story along in time. They are words like </a:t>
            </a:r>
            <a:r>
              <a:rPr lang="en-GB" sz="1800" b="1" i="1">
                <a:solidFill>
                  <a:srgbClr val="0000FF"/>
                </a:solidFill>
                <a:latin typeface="Comic Sans MS"/>
                <a:ea typeface="Comic Sans MS"/>
                <a:cs typeface="Comic Sans MS"/>
                <a:sym typeface="Comic Sans MS"/>
              </a:rPr>
              <a:t>after, next, then, eventually</a:t>
            </a:r>
            <a:r>
              <a:rPr lang="en-GB" sz="1800">
                <a:latin typeface="Comic Sans MS"/>
                <a:ea typeface="Comic Sans MS"/>
                <a:cs typeface="Comic Sans MS"/>
                <a:sym typeface="Comic Sans MS"/>
              </a:rPr>
              <a:t>. We will need to use them in out story tomorrow, so we are going to practise using them today.   </a:t>
            </a:r>
            <a:endParaRPr sz="1800">
              <a:latin typeface="Comic Sans MS"/>
              <a:ea typeface="Comic Sans MS"/>
              <a:cs typeface="Comic Sans MS"/>
              <a:sym typeface="Comic Sans MS"/>
            </a:endParaRPr>
          </a:p>
        </p:txBody>
      </p:sp>
      <p:pic>
        <p:nvPicPr>
          <p:cNvPr id="172" name="Google Shape;172;p31"/>
          <p:cNvPicPr preferRelativeResize="0"/>
          <p:nvPr/>
        </p:nvPicPr>
        <p:blipFill>
          <a:blip r:embed="rId3">
            <a:alphaModFix/>
          </a:blip>
          <a:stretch>
            <a:fillRect/>
          </a:stretch>
        </p:blipFill>
        <p:spPr>
          <a:xfrm>
            <a:off x="152400" y="2031175"/>
            <a:ext cx="7140024" cy="2959925"/>
          </a:xfrm>
          <a:prstGeom prst="rect">
            <a:avLst/>
          </a:prstGeom>
          <a:noFill/>
          <a:ln>
            <a:noFill/>
          </a:ln>
        </p:spPr>
      </p:pic>
      <p:sp>
        <p:nvSpPr>
          <p:cNvPr id="173" name="Google Shape;173;p31"/>
          <p:cNvSpPr txBox="1"/>
          <p:nvPr/>
        </p:nvSpPr>
        <p:spPr>
          <a:xfrm>
            <a:off x="7579800" y="4073700"/>
            <a:ext cx="1323600" cy="91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Here are some time connectives.</a:t>
            </a:r>
            <a:endParaRPr>
              <a:latin typeface="Comic Sans MS"/>
              <a:ea typeface="Comic Sans MS"/>
              <a:cs typeface="Comic Sans MS"/>
              <a:sym typeface="Comic Sans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32"/>
          <p:cNvSpPr txBox="1">
            <a:spLocks noGrp="1"/>
          </p:cNvSpPr>
          <p:nvPr>
            <p:ph type="title"/>
          </p:nvPr>
        </p:nvSpPr>
        <p:spPr>
          <a:xfrm>
            <a:off x="311700" y="2495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Task 3 - time connectives.</a:t>
            </a:r>
            <a:endParaRPr/>
          </a:p>
        </p:txBody>
      </p:sp>
      <p:sp>
        <p:nvSpPr>
          <p:cNvPr id="179" name="Google Shape;179;p32"/>
          <p:cNvSpPr txBox="1"/>
          <p:nvPr/>
        </p:nvSpPr>
        <p:spPr>
          <a:xfrm>
            <a:off x="225775" y="1595050"/>
            <a:ext cx="8520600" cy="33990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It had been a long day but ________ it was time for a bath.</a:t>
            </a:r>
            <a:endParaRPr sz="1800">
              <a:latin typeface="Comic Sans MS"/>
              <a:ea typeface="Comic Sans MS"/>
              <a:cs typeface="Comic Sans MS"/>
              <a:sym typeface="Comic Sans MS"/>
            </a:endParaRPr>
          </a:p>
          <a:p>
            <a:pPr marL="457200" lvl="0" indent="0" algn="l" rtl="0">
              <a:spcBef>
                <a:spcPts val="0"/>
              </a:spcBef>
              <a:spcAft>
                <a:spcPts val="0"/>
              </a:spcAft>
              <a:buNone/>
            </a:pPr>
            <a:endParaRPr sz="1800">
              <a:latin typeface="Comic Sans MS"/>
              <a:ea typeface="Comic Sans MS"/>
              <a:cs typeface="Comic Sans MS"/>
              <a:sym typeface="Comic Sans MS"/>
            </a:endParaRPr>
          </a:p>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__________ I was watching TV my brother climbed up the tree.</a:t>
            </a:r>
            <a:endParaRPr sz="1800">
              <a:latin typeface="Comic Sans MS"/>
              <a:ea typeface="Comic Sans MS"/>
              <a:cs typeface="Comic Sans MS"/>
              <a:sym typeface="Comic Sans MS"/>
            </a:endParaRPr>
          </a:p>
          <a:p>
            <a:pPr marL="457200" lvl="0" indent="0" algn="l" rtl="0">
              <a:spcBef>
                <a:spcPts val="0"/>
              </a:spcBef>
              <a:spcAft>
                <a:spcPts val="0"/>
              </a:spcAft>
              <a:buNone/>
            </a:pPr>
            <a:endParaRPr sz="1800">
              <a:latin typeface="Comic Sans MS"/>
              <a:ea typeface="Comic Sans MS"/>
              <a:cs typeface="Comic Sans MS"/>
              <a:sym typeface="Comic Sans MS"/>
            </a:endParaRPr>
          </a:p>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__________ the monster jumped out from behind the bush</a:t>
            </a:r>
            <a:endParaRPr sz="1800">
              <a:latin typeface="Comic Sans MS"/>
              <a:ea typeface="Comic Sans MS"/>
              <a:cs typeface="Comic Sans MS"/>
              <a:sym typeface="Comic Sans MS"/>
            </a:endParaRPr>
          </a:p>
          <a:p>
            <a:pPr marL="457200" lvl="0" indent="0" algn="l" rtl="0">
              <a:spcBef>
                <a:spcPts val="0"/>
              </a:spcBef>
              <a:spcAft>
                <a:spcPts val="0"/>
              </a:spcAft>
              <a:buNone/>
            </a:pPr>
            <a:endParaRPr sz="1800">
              <a:latin typeface="Comic Sans MS"/>
              <a:ea typeface="Comic Sans MS"/>
              <a:cs typeface="Comic Sans MS"/>
              <a:sym typeface="Comic Sans MS"/>
            </a:endParaRPr>
          </a:p>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__________ I could have more steak, I had to eat all of my peas.</a:t>
            </a:r>
            <a:endParaRPr sz="1800">
              <a:latin typeface="Comic Sans MS"/>
              <a:ea typeface="Comic Sans MS"/>
              <a:cs typeface="Comic Sans MS"/>
              <a:sym typeface="Comic Sans MS"/>
            </a:endParaRPr>
          </a:p>
          <a:p>
            <a:pPr marL="457200" lvl="0" indent="0" algn="l" rtl="0">
              <a:spcBef>
                <a:spcPts val="0"/>
              </a:spcBef>
              <a:spcAft>
                <a:spcPts val="0"/>
              </a:spcAft>
              <a:buNone/>
            </a:pPr>
            <a:endParaRPr sz="1800">
              <a:latin typeface="Comic Sans MS"/>
              <a:ea typeface="Comic Sans MS"/>
              <a:cs typeface="Comic Sans MS"/>
              <a:sym typeface="Comic Sans MS"/>
            </a:endParaRPr>
          </a:p>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Mrs Ben took the dog for a walk _______ she gave him some water. </a:t>
            </a:r>
            <a:endParaRPr sz="1800">
              <a:latin typeface="Comic Sans MS"/>
              <a:ea typeface="Comic Sans MS"/>
              <a:cs typeface="Comic Sans MS"/>
              <a:sym typeface="Comic Sans MS"/>
            </a:endParaRPr>
          </a:p>
          <a:p>
            <a:pPr marL="457200" lvl="0" indent="0" algn="l" rtl="0">
              <a:spcBef>
                <a:spcPts val="0"/>
              </a:spcBef>
              <a:spcAft>
                <a:spcPts val="0"/>
              </a:spcAft>
              <a:buNone/>
            </a:pPr>
            <a:endParaRPr sz="1800">
              <a:latin typeface="Comic Sans MS"/>
              <a:ea typeface="Comic Sans MS"/>
              <a:cs typeface="Comic Sans MS"/>
              <a:sym typeface="Comic Sans MS"/>
            </a:endParaRPr>
          </a:p>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________ Tess picked some beautiful flowers.</a:t>
            </a:r>
            <a:endParaRPr sz="1800">
              <a:latin typeface="Comic Sans MS"/>
              <a:ea typeface="Comic Sans MS"/>
              <a:cs typeface="Comic Sans MS"/>
              <a:sym typeface="Comic Sans MS"/>
            </a:endParaRPr>
          </a:p>
        </p:txBody>
      </p:sp>
      <p:sp>
        <p:nvSpPr>
          <p:cNvPr id="180" name="Google Shape;180;p32"/>
          <p:cNvSpPr txBox="1"/>
          <p:nvPr/>
        </p:nvSpPr>
        <p:spPr>
          <a:xfrm>
            <a:off x="331050" y="918250"/>
            <a:ext cx="8520600" cy="6768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Copy these sentences and choose  time connectives on the previous page to fill in the gaps.</a:t>
            </a:r>
            <a:endParaRPr sz="1800">
              <a:latin typeface="Comic Sans MS"/>
              <a:ea typeface="Comic Sans MS"/>
              <a:cs typeface="Comic Sans MS"/>
              <a:sym typeface="Comic Sans MS"/>
            </a:endParaRPr>
          </a:p>
        </p:txBody>
      </p:sp>
      <p:pic>
        <p:nvPicPr>
          <p:cNvPr id="181" name="Google Shape;181;p32"/>
          <p:cNvPicPr preferRelativeResize="0"/>
          <p:nvPr/>
        </p:nvPicPr>
        <p:blipFill rotWithShape="1">
          <a:blip r:embed="rId3">
            <a:alphaModFix/>
          </a:blip>
          <a:srcRect b="7270"/>
          <a:stretch/>
        </p:blipFill>
        <p:spPr>
          <a:xfrm>
            <a:off x="8145375" y="4085199"/>
            <a:ext cx="773200" cy="7734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33"/>
          <p:cNvSpPr txBox="1">
            <a:spLocks noGrp="1"/>
          </p:cNvSpPr>
          <p:nvPr>
            <p:ph type="title"/>
          </p:nvPr>
        </p:nvSpPr>
        <p:spPr>
          <a:xfrm>
            <a:off x="311700" y="311675"/>
            <a:ext cx="18090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4</a:t>
            </a:r>
            <a:endParaRPr/>
          </a:p>
        </p:txBody>
      </p:sp>
      <p:pic>
        <p:nvPicPr>
          <p:cNvPr id="187" name="Google Shape;187;p33"/>
          <p:cNvPicPr preferRelativeResize="0"/>
          <p:nvPr/>
        </p:nvPicPr>
        <p:blipFill rotWithShape="1">
          <a:blip r:embed="rId3">
            <a:alphaModFix/>
          </a:blip>
          <a:srcRect l="54115" t="7485" r="6930" b="4547"/>
          <a:stretch/>
        </p:blipFill>
        <p:spPr>
          <a:xfrm rot="-5400000">
            <a:off x="4505399" y="-1752149"/>
            <a:ext cx="1923226" cy="5820273"/>
          </a:xfrm>
          <a:prstGeom prst="rect">
            <a:avLst/>
          </a:prstGeom>
          <a:noFill/>
          <a:ln>
            <a:noFill/>
          </a:ln>
        </p:spPr>
      </p:pic>
      <p:sp>
        <p:nvSpPr>
          <p:cNvPr id="188" name="Google Shape;188;p33"/>
          <p:cNvSpPr txBox="1"/>
          <p:nvPr/>
        </p:nvSpPr>
        <p:spPr>
          <a:xfrm>
            <a:off x="210725" y="2316925"/>
            <a:ext cx="8482200" cy="8874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Today we are going to start writing the first half of our story! We are going to use the first 3 pictures of our plan. So far, we have only written a sentence for each picture. Today we are going to write more and add more detail. Have a look at my story so far.</a:t>
            </a:r>
            <a:endParaRPr>
              <a:latin typeface="Comic Sans MS"/>
              <a:ea typeface="Comic Sans MS"/>
              <a:cs typeface="Comic Sans MS"/>
              <a:sym typeface="Comic Sans MS"/>
            </a:endParaRPr>
          </a:p>
        </p:txBody>
      </p:sp>
      <p:sp>
        <p:nvSpPr>
          <p:cNvPr id="189" name="Google Shape;189;p33"/>
          <p:cNvSpPr txBox="1"/>
          <p:nvPr/>
        </p:nvSpPr>
        <p:spPr>
          <a:xfrm>
            <a:off x="2000425" y="3309550"/>
            <a:ext cx="4947900" cy="1744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aveat"/>
                <a:ea typeface="Caveat"/>
                <a:cs typeface="Caveat"/>
                <a:sym typeface="Caveat"/>
              </a:rPr>
              <a:t>One </a:t>
            </a:r>
            <a:r>
              <a:rPr lang="en-GB" sz="1800">
                <a:solidFill>
                  <a:srgbClr val="9900FF"/>
                </a:solidFill>
                <a:latin typeface="Caveat"/>
                <a:ea typeface="Caveat"/>
                <a:cs typeface="Caveat"/>
                <a:sym typeface="Caveat"/>
              </a:rPr>
              <a:t>cold</a:t>
            </a:r>
            <a:r>
              <a:rPr lang="en-GB" sz="1800">
                <a:solidFill>
                  <a:srgbClr val="0000FF"/>
                </a:solidFill>
                <a:latin typeface="Caveat"/>
                <a:ea typeface="Caveat"/>
                <a:cs typeface="Caveat"/>
                <a:sym typeface="Caveat"/>
              </a:rPr>
              <a:t>, </a:t>
            </a:r>
            <a:r>
              <a:rPr lang="en-GB" sz="1800">
                <a:solidFill>
                  <a:srgbClr val="9900FF"/>
                </a:solidFill>
                <a:latin typeface="Caveat"/>
                <a:ea typeface="Caveat"/>
                <a:cs typeface="Caveat"/>
                <a:sym typeface="Caveat"/>
              </a:rPr>
              <a:t>blustery </a:t>
            </a:r>
            <a:r>
              <a:rPr lang="en-GB" sz="1800">
                <a:latin typeface="Caveat"/>
                <a:ea typeface="Caveat"/>
                <a:cs typeface="Caveat"/>
                <a:sym typeface="Caveat"/>
              </a:rPr>
              <a:t>day, a </a:t>
            </a:r>
            <a:r>
              <a:rPr lang="en-GB" sz="1800">
                <a:solidFill>
                  <a:srgbClr val="9900FF"/>
                </a:solidFill>
                <a:latin typeface="Caveat"/>
                <a:ea typeface="Caveat"/>
                <a:cs typeface="Caveat"/>
                <a:sym typeface="Caveat"/>
              </a:rPr>
              <a:t>little </a:t>
            </a:r>
            <a:r>
              <a:rPr lang="en-GB" sz="1800">
                <a:latin typeface="Caveat"/>
                <a:ea typeface="Caveat"/>
                <a:cs typeface="Caveat"/>
                <a:sym typeface="Caveat"/>
              </a:rPr>
              <a:t>boat set off on a journey all by himself. </a:t>
            </a:r>
            <a:r>
              <a:rPr lang="en-GB" sz="1800">
                <a:solidFill>
                  <a:srgbClr val="FF0000"/>
                </a:solidFill>
                <a:latin typeface="Caveat"/>
                <a:ea typeface="Caveat"/>
                <a:cs typeface="Caveat"/>
                <a:sym typeface="Caveat"/>
              </a:rPr>
              <a:t>Before long,</a:t>
            </a:r>
            <a:r>
              <a:rPr lang="en-GB" sz="1800">
                <a:latin typeface="Caveat"/>
                <a:ea typeface="Caveat"/>
                <a:cs typeface="Caveat"/>
                <a:sym typeface="Caveat"/>
              </a:rPr>
              <a:t> the wind began to blow and the boat soon picked up speed. </a:t>
            </a:r>
            <a:r>
              <a:rPr lang="en-GB" sz="1800">
                <a:solidFill>
                  <a:srgbClr val="FF0000"/>
                </a:solidFill>
                <a:latin typeface="Caveat"/>
                <a:ea typeface="Caveat"/>
                <a:cs typeface="Caveat"/>
                <a:sym typeface="Caveat"/>
              </a:rPr>
              <a:t>Eventually,</a:t>
            </a:r>
            <a:r>
              <a:rPr lang="en-GB" sz="1800">
                <a:latin typeface="Caveat"/>
                <a:ea typeface="Caveat"/>
                <a:cs typeface="Caveat"/>
                <a:sym typeface="Caveat"/>
              </a:rPr>
              <a:t> it found itself on the </a:t>
            </a:r>
            <a:r>
              <a:rPr lang="en-GB" sz="1800">
                <a:solidFill>
                  <a:srgbClr val="9900FF"/>
                </a:solidFill>
                <a:latin typeface="Caveat"/>
                <a:ea typeface="Caveat"/>
                <a:cs typeface="Caveat"/>
                <a:sym typeface="Caveat"/>
              </a:rPr>
              <a:t>huge</a:t>
            </a:r>
            <a:r>
              <a:rPr lang="en-GB" sz="1800">
                <a:latin typeface="Caveat"/>
                <a:ea typeface="Caveat"/>
                <a:cs typeface="Caveat"/>
                <a:sym typeface="Caveat"/>
              </a:rPr>
              <a:t>, </a:t>
            </a:r>
            <a:r>
              <a:rPr lang="en-GB" sz="1800">
                <a:solidFill>
                  <a:srgbClr val="9900FF"/>
                </a:solidFill>
                <a:latin typeface="Caveat"/>
                <a:ea typeface="Caveat"/>
                <a:cs typeface="Caveat"/>
                <a:sym typeface="Caveat"/>
              </a:rPr>
              <a:t>wide </a:t>
            </a:r>
            <a:r>
              <a:rPr lang="en-GB" sz="1800">
                <a:latin typeface="Caveat"/>
                <a:ea typeface="Caveat"/>
                <a:cs typeface="Caveat"/>
                <a:sym typeface="Caveat"/>
              </a:rPr>
              <a:t>ocean. </a:t>
            </a:r>
            <a:r>
              <a:rPr lang="en-GB" sz="1800">
                <a:solidFill>
                  <a:srgbClr val="FF0000"/>
                </a:solidFill>
                <a:latin typeface="Caveat"/>
                <a:ea typeface="Caveat"/>
                <a:cs typeface="Caveat"/>
                <a:sym typeface="Caveat"/>
              </a:rPr>
              <a:t>After many days</a:t>
            </a:r>
            <a:r>
              <a:rPr lang="en-GB" sz="1800">
                <a:latin typeface="Caveat"/>
                <a:ea typeface="Caveat"/>
                <a:cs typeface="Caveat"/>
                <a:sym typeface="Caveat"/>
              </a:rPr>
              <a:t>, it passed a </a:t>
            </a:r>
            <a:r>
              <a:rPr lang="en-GB" sz="1800">
                <a:solidFill>
                  <a:srgbClr val="9900FF"/>
                </a:solidFill>
                <a:latin typeface="Caveat"/>
                <a:ea typeface="Caveat"/>
                <a:cs typeface="Caveat"/>
                <a:sym typeface="Caveat"/>
              </a:rPr>
              <a:t>strange, dark </a:t>
            </a:r>
            <a:r>
              <a:rPr lang="en-GB" sz="1800">
                <a:latin typeface="Caveat"/>
                <a:ea typeface="Caveat"/>
                <a:cs typeface="Caveat"/>
                <a:sym typeface="Caveat"/>
              </a:rPr>
              <a:t>island covered in trees. A </a:t>
            </a:r>
            <a:r>
              <a:rPr lang="en-GB" sz="1800">
                <a:solidFill>
                  <a:srgbClr val="9900FF"/>
                </a:solidFill>
                <a:latin typeface="Caveat"/>
                <a:ea typeface="Caveat"/>
                <a:cs typeface="Caveat"/>
                <a:sym typeface="Caveat"/>
              </a:rPr>
              <a:t>curious </a:t>
            </a:r>
            <a:r>
              <a:rPr lang="en-GB" sz="1800">
                <a:latin typeface="Caveat"/>
                <a:ea typeface="Caveat"/>
                <a:cs typeface="Caveat"/>
                <a:sym typeface="Caveat"/>
              </a:rPr>
              <a:t>deer crept down to the shore to take a look.</a:t>
            </a:r>
            <a:endParaRPr sz="1800">
              <a:latin typeface="Caveat"/>
              <a:ea typeface="Caveat"/>
              <a:cs typeface="Caveat"/>
              <a:sym typeface="Caveat"/>
            </a:endParaRPr>
          </a:p>
        </p:txBody>
      </p:sp>
      <p:sp>
        <p:nvSpPr>
          <p:cNvPr id="190" name="Google Shape;190;p33"/>
          <p:cNvSpPr txBox="1"/>
          <p:nvPr/>
        </p:nvSpPr>
        <p:spPr>
          <a:xfrm>
            <a:off x="7279275" y="3429850"/>
            <a:ext cx="1413600" cy="6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solidFill>
                  <a:srgbClr val="9900FF"/>
                </a:solidFill>
                <a:latin typeface="Comic Sans MS"/>
                <a:ea typeface="Comic Sans MS"/>
                <a:cs typeface="Comic Sans MS"/>
                <a:sym typeface="Comic Sans MS"/>
              </a:rPr>
              <a:t>Adjectives</a:t>
            </a:r>
            <a:endParaRPr b="1">
              <a:solidFill>
                <a:srgbClr val="9900FF"/>
              </a:solidFill>
              <a:latin typeface="Comic Sans MS"/>
              <a:ea typeface="Comic Sans MS"/>
              <a:cs typeface="Comic Sans MS"/>
              <a:sym typeface="Comic Sans MS"/>
            </a:endParaRPr>
          </a:p>
        </p:txBody>
      </p:sp>
      <p:cxnSp>
        <p:nvCxnSpPr>
          <p:cNvPr id="191" name="Google Shape;191;p33"/>
          <p:cNvCxnSpPr>
            <a:stCxn id="192" idx="3"/>
          </p:cNvCxnSpPr>
          <p:nvPr/>
        </p:nvCxnSpPr>
        <p:spPr>
          <a:xfrm rot="10800000" flipH="1">
            <a:off x="1725300" y="3911200"/>
            <a:ext cx="1102200" cy="142800"/>
          </a:xfrm>
          <a:prstGeom prst="straightConnector1">
            <a:avLst/>
          </a:prstGeom>
          <a:noFill/>
          <a:ln w="9525" cap="flat" cmpd="sng">
            <a:solidFill>
              <a:srgbClr val="FF0000"/>
            </a:solidFill>
            <a:prstDash val="solid"/>
            <a:round/>
            <a:headEnd type="none" w="med" len="med"/>
            <a:tailEnd type="triangle" w="med" len="med"/>
          </a:ln>
        </p:spPr>
      </p:cxnSp>
      <p:cxnSp>
        <p:nvCxnSpPr>
          <p:cNvPr id="193" name="Google Shape;193;p33"/>
          <p:cNvCxnSpPr>
            <a:stCxn id="192" idx="3"/>
          </p:cNvCxnSpPr>
          <p:nvPr/>
        </p:nvCxnSpPr>
        <p:spPr>
          <a:xfrm>
            <a:off x="1725300" y="4054000"/>
            <a:ext cx="1297800" cy="248100"/>
          </a:xfrm>
          <a:prstGeom prst="straightConnector1">
            <a:avLst/>
          </a:prstGeom>
          <a:noFill/>
          <a:ln w="9525" cap="flat" cmpd="sng">
            <a:solidFill>
              <a:srgbClr val="FF0000"/>
            </a:solidFill>
            <a:prstDash val="solid"/>
            <a:round/>
            <a:headEnd type="none" w="med" len="med"/>
            <a:tailEnd type="triangle" w="med" len="med"/>
          </a:ln>
        </p:spPr>
      </p:cxnSp>
      <p:cxnSp>
        <p:nvCxnSpPr>
          <p:cNvPr id="194" name="Google Shape;194;p33"/>
          <p:cNvCxnSpPr>
            <a:stCxn id="192" idx="3"/>
          </p:cNvCxnSpPr>
          <p:nvPr/>
        </p:nvCxnSpPr>
        <p:spPr>
          <a:xfrm>
            <a:off x="1725300" y="4054000"/>
            <a:ext cx="2004600" cy="7500"/>
          </a:xfrm>
          <a:prstGeom prst="straightConnector1">
            <a:avLst/>
          </a:prstGeom>
          <a:noFill/>
          <a:ln w="9525" cap="flat" cmpd="sng">
            <a:solidFill>
              <a:srgbClr val="FF0000"/>
            </a:solidFill>
            <a:prstDash val="solid"/>
            <a:round/>
            <a:headEnd type="none" w="med" len="med"/>
            <a:tailEnd type="triangle" w="med" len="med"/>
          </a:ln>
        </p:spPr>
      </p:cxnSp>
      <p:sp>
        <p:nvSpPr>
          <p:cNvPr id="192" name="Google Shape;192;p33"/>
          <p:cNvSpPr txBox="1"/>
          <p:nvPr/>
        </p:nvSpPr>
        <p:spPr>
          <a:xfrm>
            <a:off x="311700" y="3723100"/>
            <a:ext cx="1413600" cy="6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solidFill>
                  <a:srgbClr val="FF0000"/>
                </a:solidFill>
                <a:latin typeface="Comic Sans MS"/>
                <a:ea typeface="Comic Sans MS"/>
                <a:cs typeface="Comic Sans MS"/>
                <a:sym typeface="Comic Sans MS"/>
              </a:rPr>
              <a:t>Time connectives</a:t>
            </a:r>
            <a:endParaRPr b="1">
              <a:solidFill>
                <a:srgbClr val="FF0000"/>
              </a:solidFill>
              <a:latin typeface="Comic Sans MS"/>
              <a:ea typeface="Comic Sans MS"/>
              <a:cs typeface="Comic Sans MS"/>
              <a:sym typeface="Comic Sans MS"/>
            </a:endParaRPr>
          </a:p>
        </p:txBody>
      </p:sp>
      <p:cxnSp>
        <p:nvCxnSpPr>
          <p:cNvPr id="195" name="Google Shape;195;p33"/>
          <p:cNvCxnSpPr>
            <a:stCxn id="190" idx="1"/>
          </p:cNvCxnSpPr>
          <p:nvPr/>
        </p:nvCxnSpPr>
        <p:spPr>
          <a:xfrm rot="10800000">
            <a:off x="4451775" y="3610450"/>
            <a:ext cx="2827500" cy="150300"/>
          </a:xfrm>
          <a:prstGeom prst="straightConnector1">
            <a:avLst/>
          </a:prstGeom>
          <a:noFill/>
          <a:ln w="9525" cap="flat" cmpd="sng">
            <a:solidFill>
              <a:srgbClr val="9900FF"/>
            </a:solidFill>
            <a:prstDash val="solid"/>
            <a:round/>
            <a:headEnd type="none" w="med" len="med"/>
            <a:tailEnd type="triangle" w="med" len="med"/>
          </a:ln>
        </p:spPr>
      </p:cxnSp>
      <p:cxnSp>
        <p:nvCxnSpPr>
          <p:cNvPr id="196" name="Google Shape;196;p33"/>
          <p:cNvCxnSpPr>
            <a:stCxn id="190" idx="1"/>
          </p:cNvCxnSpPr>
          <p:nvPr/>
        </p:nvCxnSpPr>
        <p:spPr>
          <a:xfrm flipH="1">
            <a:off x="6662775" y="3760750"/>
            <a:ext cx="616500" cy="315900"/>
          </a:xfrm>
          <a:prstGeom prst="straightConnector1">
            <a:avLst/>
          </a:prstGeom>
          <a:noFill/>
          <a:ln w="9525" cap="flat" cmpd="sng">
            <a:solidFill>
              <a:srgbClr val="9900FF"/>
            </a:solidFill>
            <a:prstDash val="solid"/>
            <a:round/>
            <a:headEnd type="none" w="med" len="med"/>
            <a:tailEnd type="triangle" w="med" len="med"/>
          </a:ln>
        </p:spPr>
      </p:cxnSp>
      <p:cxnSp>
        <p:nvCxnSpPr>
          <p:cNvPr id="197" name="Google Shape;197;p33"/>
          <p:cNvCxnSpPr>
            <a:stCxn id="190" idx="1"/>
          </p:cNvCxnSpPr>
          <p:nvPr/>
        </p:nvCxnSpPr>
        <p:spPr>
          <a:xfrm flipH="1">
            <a:off x="5715075" y="3760750"/>
            <a:ext cx="1564200" cy="526200"/>
          </a:xfrm>
          <a:prstGeom prst="straightConnector1">
            <a:avLst/>
          </a:prstGeom>
          <a:noFill/>
          <a:ln w="9525" cap="flat" cmpd="sng">
            <a:solidFill>
              <a:srgbClr val="9900FF"/>
            </a:solidFill>
            <a:prstDash val="solid"/>
            <a:round/>
            <a:headEnd type="none" w="med" len="med"/>
            <a:tailEnd type="triangle" w="med" len="med"/>
          </a:ln>
        </p:spPr>
      </p:cxnSp>
      <p:sp>
        <p:nvSpPr>
          <p:cNvPr id="198" name="Google Shape;198;p33"/>
          <p:cNvSpPr txBox="1"/>
          <p:nvPr/>
        </p:nvSpPr>
        <p:spPr>
          <a:xfrm>
            <a:off x="7083775" y="4181825"/>
            <a:ext cx="1910100" cy="8121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Go to the next page ready to start!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4"/>
          <p:cNvSpPr txBox="1">
            <a:spLocks noGrp="1"/>
          </p:cNvSpPr>
          <p:nvPr>
            <p:ph type="title"/>
          </p:nvPr>
        </p:nvSpPr>
        <p:spPr>
          <a:xfrm>
            <a:off x="311700" y="249525"/>
            <a:ext cx="5553900" cy="9696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Task 4 - writing the first part of our story.</a:t>
            </a:r>
            <a:endParaRPr/>
          </a:p>
        </p:txBody>
      </p:sp>
      <p:pic>
        <p:nvPicPr>
          <p:cNvPr id="204" name="Google Shape;204;p34"/>
          <p:cNvPicPr preferRelativeResize="0"/>
          <p:nvPr/>
        </p:nvPicPr>
        <p:blipFill rotWithShape="1">
          <a:blip r:embed="rId3">
            <a:alphaModFix/>
          </a:blip>
          <a:srcRect l="49746"/>
          <a:stretch/>
        </p:blipFill>
        <p:spPr>
          <a:xfrm>
            <a:off x="6034779" y="152400"/>
            <a:ext cx="2932875" cy="2419350"/>
          </a:xfrm>
          <a:prstGeom prst="rect">
            <a:avLst/>
          </a:prstGeom>
          <a:noFill/>
          <a:ln>
            <a:noFill/>
          </a:ln>
        </p:spPr>
      </p:pic>
      <p:pic>
        <p:nvPicPr>
          <p:cNvPr id="205" name="Google Shape;205;p34"/>
          <p:cNvPicPr preferRelativeResize="0"/>
          <p:nvPr/>
        </p:nvPicPr>
        <p:blipFill rotWithShape="1">
          <a:blip r:embed="rId3">
            <a:alphaModFix/>
          </a:blip>
          <a:srcRect r="49746"/>
          <a:stretch/>
        </p:blipFill>
        <p:spPr>
          <a:xfrm>
            <a:off x="6034775" y="2495550"/>
            <a:ext cx="2932875" cy="2419350"/>
          </a:xfrm>
          <a:prstGeom prst="rect">
            <a:avLst/>
          </a:prstGeom>
          <a:noFill/>
          <a:ln>
            <a:noFill/>
          </a:ln>
        </p:spPr>
      </p:pic>
      <p:sp>
        <p:nvSpPr>
          <p:cNvPr id="206" name="Google Shape;206;p34"/>
          <p:cNvSpPr txBox="1"/>
          <p:nvPr/>
        </p:nvSpPr>
        <p:spPr>
          <a:xfrm>
            <a:off x="311700" y="2358250"/>
            <a:ext cx="4947900" cy="7068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aveat"/>
                <a:ea typeface="Caveat"/>
                <a:cs typeface="Caveat"/>
                <a:sym typeface="Caveat"/>
              </a:rPr>
              <a:t>One </a:t>
            </a:r>
            <a:r>
              <a:rPr lang="en-GB" sz="1800">
                <a:solidFill>
                  <a:srgbClr val="9900FF"/>
                </a:solidFill>
                <a:latin typeface="Caveat"/>
                <a:ea typeface="Caveat"/>
                <a:cs typeface="Caveat"/>
                <a:sym typeface="Caveat"/>
              </a:rPr>
              <a:t>____________ </a:t>
            </a:r>
            <a:r>
              <a:rPr lang="en-GB" sz="1800">
                <a:latin typeface="Caveat"/>
                <a:ea typeface="Caveat"/>
                <a:cs typeface="Caveat"/>
                <a:sym typeface="Caveat"/>
              </a:rPr>
              <a:t>day, a </a:t>
            </a:r>
            <a:r>
              <a:rPr lang="en-GB" sz="1800">
                <a:solidFill>
                  <a:srgbClr val="9900FF"/>
                </a:solidFill>
                <a:latin typeface="Caveat"/>
                <a:ea typeface="Caveat"/>
                <a:cs typeface="Caveat"/>
                <a:sym typeface="Caveat"/>
              </a:rPr>
              <a:t>_____</a:t>
            </a:r>
            <a:r>
              <a:rPr lang="en-GB" sz="1800">
                <a:latin typeface="Caveat"/>
                <a:ea typeface="Caveat"/>
                <a:cs typeface="Caveat"/>
                <a:sym typeface="Caveat"/>
              </a:rPr>
              <a:t>boat set off on a journey all by himself. </a:t>
            </a:r>
            <a:endParaRPr sz="1800">
              <a:latin typeface="Caveat"/>
              <a:ea typeface="Caveat"/>
              <a:cs typeface="Caveat"/>
              <a:sym typeface="Caveat"/>
            </a:endParaRPr>
          </a:p>
        </p:txBody>
      </p:sp>
      <p:sp>
        <p:nvSpPr>
          <p:cNvPr id="207" name="Google Shape;207;p34"/>
          <p:cNvSpPr txBox="1"/>
          <p:nvPr/>
        </p:nvSpPr>
        <p:spPr>
          <a:xfrm>
            <a:off x="311700" y="1313950"/>
            <a:ext cx="5553900" cy="8874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Ok, here are the time connectives you could use.</a:t>
            </a:r>
            <a:endParaRPr>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You can use my first sentence to get you started if you want (just fill in the gaps)!</a:t>
            </a:r>
            <a:endParaRPr>
              <a:latin typeface="Comic Sans MS"/>
              <a:ea typeface="Comic Sans MS"/>
              <a:cs typeface="Comic Sans MS"/>
              <a:sym typeface="Comic Sans MS"/>
            </a:endParaRPr>
          </a:p>
        </p:txBody>
      </p:sp>
      <p:sp>
        <p:nvSpPr>
          <p:cNvPr id="208" name="Google Shape;208;p34"/>
          <p:cNvSpPr txBox="1"/>
          <p:nvPr/>
        </p:nvSpPr>
        <p:spPr>
          <a:xfrm>
            <a:off x="331050" y="3219300"/>
            <a:ext cx="5553900" cy="16956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Other useful words:</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a:t>ocean		island		strange		war			</a:t>
            </a:r>
            <a:endParaRPr/>
          </a:p>
          <a:p>
            <a:pPr marL="0" lvl="0" indent="0" algn="l" rtl="0">
              <a:spcBef>
                <a:spcPts val="0"/>
              </a:spcBef>
              <a:spcAft>
                <a:spcPts val="0"/>
              </a:spcAft>
              <a:buNone/>
            </a:pPr>
            <a:r>
              <a:rPr lang="en-GB"/>
              <a:t>soldiers		monkeys		washing		explosion</a:t>
            </a:r>
            <a:endParaRPr/>
          </a:p>
          <a:p>
            <a:pPr marL="0" lvl="0" indent="0" algn="l" rtl="0">
              <a:spcBef>
                <a:spcPts val="0"/>
              </a:spcBef>
              <a:spcAft>
                <a:spcPts val="0"/>
              </a:spcAft>
              <a:buNone/>
            </a:pPr>
            <a:endParaRPr/>
          </a:p>
          <a:p>
            <a:pPr marL="0" lvl="0" indent="0" algn="l" rtl="0">
              <a:spcBef>
                <a:spcPts val="0"/>
              </a:spcBef>
              <a:spcAft>
                <a:spcPts val="0"/>
              </a:spcAft>
              <a:buNone/>
            </a:pPr>
            <a:r>
              <a:rPr lang="en-GB"/>
              <a:t>tore			storm			passed</a:t>
            </a:r>
            <a:endParaRPr/>
          </a:p>
          <a:p>
            <a:pPr marL="0" lvl="0" indent="0" algn="l"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35"/>
          <p:cNvSpPr txBox="1">
            <a:spLocks noGrp="1"/>
          </p:cNvSpPr>
          <p:nvPr>
            <p:ph type="title"/>
          </p:nvPr>
        </p:nvSpPr>
        <p:spPr>
          <a:xfrm>
            <a:off x="311700" y="311675"/>
            <a:ext cx="18090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5</a:t>
            </a:r>
            <a:endParaRPr/>
          </a:p>
        </p:txBody>
      </p:sp>
      <p:pic>
        <p:nvPicPr>
          <p:cNvPr id="214" name="Google Shape;214;p35"/>
          <p:cNvPicPr preferRelativeResize="0"/>
          <p:nvPr/>
        </p:nvPicPr>
        <p:blipFill rotWithShape="1">
          <a:blip r:embed="rId3">
            <a:alphaModFix/>
          </a:blip>
          <a:srcRect l="14788" t="7485" r="44088" b="4547"/>
          <a:stretch/>
        </p:blipFill>
        <p:spPr>
          <a:xfrm rot="-5400000">
            <a:off x="4722461" y="-1773811"/>
            <a:ext cx="2030350" cy="5820273"/>
          </a:xfrm>
          <a:prstGeom prst="rect">
            <a:avLst/>
          </a:prstGeom>
          <a:noFill/>
          <a:ln>
            <a:noFill/>
          </a:ln>
        </p:spPr>
      </p:pic>
      <p:sp>
        <p:nvSpPr>
          <p:cNvPr id="215" name="Google Shape;215;p35"/>
          <p:cNvSpPr txBox="1"/>
          <p:nvPr/>
        </p:nvSpPr>
        <p:spPr>
          <a:xfrm>
            <a:off x="210725" y="2316925"/>
            <a:ext cx="8482200" cy="8874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Today we are going to finish writing the last half of our story! We are going to use the last 3 pictures of our plan. Remember to try and add plenty of detail about what the little boar saw and use </a:t>
            </a:r>
            <a:r>
              <a:rPr lang="en-GB" b="1">
                <a:solidFill>
                  <a:srgbClr val="FF0000"/>
                </a:solidFill>
                <a:latin typeface="Comic Sans MS"/>
                <a:ea typeface="Comic Sans MS"/>
                <a:cs typeface="Comic Sans MS"/>
                <a:sym typeface="Comic Sans MS"/>
              </a:rPr>
              <a:t>time connectives</a:t>
            </a:r>
            <a:r>
              <a:rPr lang="en-GB" b="1">
                <a:latin typeface="Comic Sans MS"/>
                <a:ea typeface="Comic Sans MS"/>
                <a:cs typeface="Comic Sans MS"/>
                <a:sym typeface="Comic Sans MS"/>
              </a:rPr>
              <a:t> </a:t>
            </a:r>
            <a:r>
              <a:rPr lang="en-GB">
                <a:latin typeface="Comic Sans MS"/>
                <a:ea typeface="Comic Sans MS"/>
                <a:cs typeface="Comic Sans MS"/>
                <a:sym typeface="Comic Sans MS"/>
              </a:rPr>
              <a:t>to move your story alongHave a look at my story so far.</a:t>
            </a:r>
            <a:endParaRPr>
              <a:latin typeface="Comic Sans MS"/>
              <a:ea typeface="Comic Sans MS"/>
              <a:cs typeface="Comic Sans MS"/>
              <a:sym typeface="Comic Sans MS"/>
            </a:endParaRPr>
          </a:p>
        </p:txBody>
      </p:sp>
      <p:sp>
        <p:nvSpPr>
          <p:cNvPr id="216" name="Google Shape;216;p35"/>
          <p:cNvSpPr txBox="1"/>
          <p:nvPr/>
        </p:nvSpPr>
        <p:spPr>
          <a:xfrm>
            <a:off x="2000425" y="3309550"/>
            <a:ext cx="4947900" cy="1744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rgbClr val="FF0000"/>
                </a:solidFill>
                <a:latin typeface="Caveat"/>
                <a:ea typeface="Caveat"/>
                <a:cs typeface="Caveat"/>
                <a:sym typeface="Caveat"/>
              </a:rPr>
              <a:t>Several months later,</a:t>
            </a:r>
            <a:r>
              <a:rPr lang="en-GB" sz="1800">
                <a:latin typeface="Caveat"/>
                <a:ea typeface="Caveat"/>
                <a:cs typeface="Caveat"/>
                <a:sym typeface="Caveat"/>
              </a:rPr>
              <a:t> the </a:t>
            </a:r>
            <a:r>
              <a:rPr lang="en-GB" sz="1800">
                <a:solidFill>
                  <a:srgbClr val="9900FF"/>
                </a:solidFill>
                <a:latin typeface="Caveat"/>
                <a:ea typeface="Caveat"/>
                <a:cs typeface="Caveat"/>
                <a:sym typeface="Caveat"/>
              </a:rPr>
              <a:t>little </a:t>
            </a:r>
            <a:r>
              <a:rPr lang="en-GB" sz="1800">
                <a:latin typeface="Caveat"/>
                <a:ea typeface="Caveat"/>
                <a:cs typeface="Caveat"/>
                <a:sym typeface="Caveat"/>
              </a:rPr>
              <a:t>boat drifted passed a very strange sight. Two monkeys were fighting over an </a:t>
            </a:r>
            <a:r>
              <a:rPr lang="en-GB" sz="1800">
                <a:solidFill>
                  <a:srgbClr val="9900FF"/>
                </a:solidFill>
                <a:latin typeface="Caveat"/>
                <a:ea typeface="Caveat"/>
                <a:cs typeface="Caveat"/>
                <a:sym typeface="Caveat"/>
              </a:rPr>
              <a:t>old</a:t>
            </a:r>
            <a:r>
              <a:rPr lang="en-GB" sz="1800">
                <a:latin typeface="Caveat"/>
                <a:ea typeface="Caveat"/>
                <a:cs typeface="Caveat"/>
                <a:sym typeface="Caveat"/>
              </a:rPr>
              <a:t>, </a:t>
            </a:r>
            <a:r>
              <a:rPr lang="en-GB" sz="1800">
                <a:solidFill>
                  <a:srgbClr val="9900FF"/>
                </a:solidFill>
                <a:latin typeface="Caveat"/>
                <a:ea typeface="Caveat"/>
                <a:cs typeface="Caveat"/>
                <a:sym typeface="Caveat"/>
              </a:rPr>
              <a:t>battered </a:t>
            </a:r>
            <a:r>
              <a:rPr lang="en-GB" sz="1800">
                <a:latin typeface="Caveat"/>
                <a:ea typeface="Caveat"/>
                <a:cs typeface="Caveat"/>
                <a:sym typeface="Caveat"/>
              </a:rPr>
              <a:t>road sign. </a:t>
            </a:r>
            <a:r>
              <a:rPr lang="en-GB" sz="1800">
                <a:solidFill>
                  <a:srgbClr val="FF0000"/>
                </a:solidFill>
                <a:latin typeface="Caveat"/>
                <a:ea typeface="Caveat"/>
                <a:cs typeface="Caveat"/>
                <a:sym typeface="Caveat"/>
              </a:rPr>
              <a:t>Suddenly</a:t>
            </a:r>
            <a:r>
              <a:rPr lang="en-GB" sz="1800">
                <a:latin typeface="Caveat"/>
                <a:ea typeface="Caveat"/>
                <a:cs typeface="Caveat"/>
                <a:sym typeface="Caveat"/>
              </a:rPr>
              <a:t>, they look up and saw the little boat. They felt sorry for it when they saw it’s </a:t>
            </a:r>
            <a:r>
              <a:rPr lang="en-GB" sz="1800">
                <a:solidFill>
                  <a:srgbClr val="9900FF"/>
                </a:solidFill>
                <a:latin typeface="Caveat"/>
                <a:ea typeface="Caveat"/>
                <a:cs typeface="Caveat"/>
                <a:sym typeface="Caveat"/>
              </a:rPr>
              <a:t>broken </a:t>
            </a:r>
            <a:r>
              <a:rPr lang="en-GB" sz="1800">
                <a:latin typeface="Caveat"/>
                <a:ea typeface="Caveat"/>
                <a:cs typeface="Caveat"/>
                <a:sym typeface="Caveat"/>
              </a:rPr>
              <a:t>wood and </a:t>
            </a:r>
            <a:r>
              <a:rPr lang="en-GB" sz="1800">
                <a:solidFill>
                  <a:srgbClr val="FF0000"/>
                </a:solidFill>
                <a:latin typeface="Caveat"/>
                <a:ea typeface="Caveat"/>
                <a:cs typeface="Caveat"/>
                <a:sym typeface="Caveat"/>
              </a:rPr>
              <a:t>immediately </a:t>
            </a:r>
            <a:r>
              <a:rPr lang="en-GB" sz="1800">
                <a:latin typeface="Caveat"/>
                <a:ea typeface="Caveat"/>
                <a:cs typeface="Caveat"/>
                <a:sym typeface="Caveat"/>
              </a:rPr>
              <a:t>helped to fix it using the road.</a:t>
            </a:r>
            <a:endParaRPr sz="1800">
              <a:latin typeface="Caveat"/>
              <a:ea typeface="Caveat"/>
              <a:cs typeface="Caveat"/>
              <a:sym typeface="Caveat"/>
            </a:endParaRPr>
          </a:p>
        </p:txBody>
      </p:sp>
      <p:sp>
        <p:nvSpPr>
          <p:cNvPr id="217" name="Google Shape;217;p35"/>
          <p:cNvSpPr txBox="1"/>
          <p:nvPr/>
        </p:nvSpPr>
        <p:spPr>
          <a:xfrm>
            <a:off x="7279275" y="3429850"/>
            <a:ext cx="1413600" cy="6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solidFill>
                  <a:srgbClr val="9900FF"/>
                </a:solidFill>
                <a:latin typeface="Comic Sans MS"/>
                <a:ea typeface="Comic Sans MS"/>
                <a:cs typeface="Comic Sans MS"/>
                <a:sym typeface="Comic Sans MS"/>
              </a:rPr>
              <a:t>Adjectives</a:t>
            </a:r>
            <a:endParaRPr b="1">
              <a:solidFill>
                <a:srgbClr val="9900FF"/>
              </a:solidFill>
              <a:latin typeface="Comic Sans MS"/>
              <a:ea typeface="Comic Sans MS"/>
              <a:cs typeface="Comic Sans MS"/>
              <a:sym typeface="Comic Sans MS"/>
            </a:endParaRPr>
          </a:p>
        </p:txBody>
      </p:sp>
      <p:cxnSp>
        <p:nvCxnSpPr>
          <p:cNvPr id="218" name="Google Shape;218;p35"/>
          <p:cNvCxnSpPr>
            <a:stCxn id="219" idx="3"/>
          </p:cNvCxnSpPr>
          <p:nvPr/>
        </p:nvCxnSpPr>
        <p:spPr>
          <a:xfrm rot="10800000" flipH="1">
            <a:off x="1725300" y="3625300"/>
            <a:ext cx="410400" cy="428700"/>
          </a:xfrm>
          <a:prstGeom prst="straightConnector1">
            <a:avLst/>
          </a:prstGeom>
          <a:noFill/>
          <a:ln w="9525" cap="flat" cmpd="sng">
            <a:solidFill>
              <a:srgbClr val="FF0000"/>
            </a:solidFill>
            <a:prstDash val="solid"/>
            <a:round/>
            <a:headEnd type="none" w="med" len="med"/>
            <a:tailEnd type="triangle" w="med" len="med"/>
          </a:ln>
        </p:spPr>
      </p:cxnSp>
      <p:cxnSp>
        <p:nvCxnSpPr>
          <p:cNvPr id="220" name="Google Shape;220;p35"/>
          <p:cNvCxnSpPr>
            <a:stCxn id="219" idx="3"/>
          </p:cNvCxnSpPr>
          <p:nvPr/>
        </p:nvCxnSpPr>
        <p:spPr>
          <a:xfrm>
            <a:off x="1725300" y="4054000"/>
            <a:ext cx="801600" cy="564000"/>
          </a:xfrm>
          <a:prstGeom prst="straightConnector1">
            <a:avLst/>
          </a:prstGeom>
          <a:noFill/>
          <a:ln w="9525" cap="flat" cmpd="sng">
            <a:solidFill>
              <a:srgbClr val="FF0000"/>
            </a:solidFill>
            <a:prstDash val="solid"/>
            <a:round/>
            <a:headEnd type="none" w="med" len="med"/>
            <a:tailEnd type="triangle" w="med" len="med"/>
          </a:ln>
        </p:spPr>
      </p:cxnSp>
      <p:cxnSp>
        <p:nvCxnSpPr>
          <p:cNvPr id="221" name="Google Shape;221;p35"/>
          <p:cNvCxnSpPr>
            <a:stCxn id="219" idx="3"/>
          </p:cNvCxnSpPr>
          <p:nvPr/>
        </p:nvCxnSpPr>
        <p:spPr>
          <a:xfrm>
            <a:off x="1725300" y="4054000"/>
            <a:ext cx="2004600" cy="7500"/>
          </a:xfrm>
          <a:prstGeom prst="straightConnector1">
            <a:avLst/>
          </a:prstGeom>
          <a:noFill/>
          <a:ln w="9525" cap="flat" cmpd="sng">
            <a:solidFill>
              <a:srgbClr val="FF0000"/>
            </a:solidFill>
            <a:prstDash val="solid"/>
            <a:round/>
            <a:headEnd type="none" w="med" len="med"/>
            <a:tailEnd type="triangle" w="med" len="med"/>
          </a:ln>
        </p:spPr>
      </p:cxnSp>
      <p:sp>
        <p:nvSpPr>
          <p:cNvPr id="219" name="Google Shape;219;p35"/>
          <p:cNvSpPr txBox="1"/>
          <p:nvPr/>
        </p:nvSpPr>
        <p:spPr>
          <a:xfrm>
            <a:off x="311700" y="3723100"/>
            <a:ext cx="1413600" cy="6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solidFill>
                  <a:srgbClr val="FF0000"/>
                </a:solidFill>
                <a:latin typeface="Comic Sans MS"/>
                <a:ea typeface="Comic Sans MS"/>
                <a:cs typeface="Comic Sans MS"/>
                <a:sym typeface="Comic Sans MS"/>
              </a:rPr>
              <a:t>Time connectives</a:t>
            </a:r>
            <a:endParaRPr b="1">
              <a:solidFill>
                <a:srgbClr val="FF0000"/>
              </a:solidFill>
              <a:latin typeface="Comic Sans MS"/>
              <a:ea typeface="Comic Sans MS"/>
              <a:cs typeface="Comic Sans MS"/>
              <a:sym typeface="Comic Sans MS"/>
            </a:endParaRPr>
          </a:p>
        </p:txBody>
      </p:sp>
      <p:cxnSp>
        <p:nvCxnSpPr>
          <p:cNvPr id="222" name="Google Shape;222;p35"/>
          <p:cNvCxnSpPr>
            <a:stCxn id="217" idx="1"/>
          </p:cNvCxnSpPr>
          <p:nvPr/>
        </p:nvCxnSpPr>
        <p:spPr>
          <a:xfrm flipH="1">
            <a:off x="6331875" y="3760750"/>
            <a:ext cx="947400" cy="60000"/>
          </a:xfrm>
          <a:prstGeom prst="straightConnector1">
            <a:avLst/>
          </a:prstGeom>
          <a:noFill/>
          <a:ln w="9525" cap="flat" cmpd="sng">
            <a:solidFill>
              <a:srgbClr val="9900FF"/>
            </a:solidFill>
            <a:prstDash val="solid"/>
            <a:round/>
            <a:headEnd type="none" w="med" len="med"/>
            <a:tailEnd type="triangle" w="med" len="med"/>
          </a:ln>
        </p:spPr>
      </p:cxnSp>
      <p:cxnSp>
        <p:nvCxnSpPr>
          <p:cNvPr id="223" name="Google Shape;223;p35"/>
          <p:cNvCxnSpPr>
            <a:stCxn id="217" idx="1"/>
          </p:cNvCxnSpPr>
          <p:nvPr/>
        </p:nvCxnSpPr>
        <p:spPr>
          <a:xfrm flipH="1">
            <a:off x="6075975" y="3760750"/>
            <a:ext cx="1203300" cy="571500"/>
          </a:xfrm>
          <a:prstGeom prst="straightConnector1">
            <a:avLst/>
          </a:prstGeom>
          <a:noFill/>
          <a:ln w="9525" cap="flat" cmpd="sng">
            <a:solidFill>
              <a:srgbClr val="9900FF"/>
            </a:solidFill>
            <a:prstDash val="solid"/>
            <a:round/>
            <a:headEnd type="none" w="med" len="med"/>
            <a:tailEnd type="triangle" w="med" len="med"/>
          </a:ln>
        </p:spPr>
      </p:cxnSp>
      <p:cxnSp>
        <p:nvCxnSpPr>
          <p:cNvPr id="224" name="Google Shape;224;p35"/>
          <p:cNvCxnSpPr>
            <a:stCxn id="217" idx="1"/>
          </p:cNvCxnSpPr>
          <p:nvPr/>
        </p:nvCxnSpPr>
        <p:spPr>
          <a:xfrm flipH="1">
            <a:off x="2797575" y="3760750"/>
            <a:ext cx="4481700" cy="360900"/>
          </a:xfrm>
          <a:prstGeom prst="straightConnector1">
            <a:avLst/>
          </a:prstGeom>
          <a:noFill/>
          <a:ln w="9525" cap="flat" cmpd="sng">
            <a:solidFill>
              <a:srgbClr val="9900FF"/>
            </a:solidFill>
            <a:prstDash val="solid"/>
            <a:round/>
            <a:headEnd type="none" w="med" len="med"/>
            <a:tailEnd type="triangle" w="med" len="med"/>
          </a:ln>
        </p:spPr>
      </p:cxnSp>
      <p:sp>
        <p:nvSpPr>
          <p:cNvPr id="225" name="Google Shape;225;p35"/>
          <p:cNvSpPr txBox="1"/>
          <p:nvPr/>
        </p:nvSpPr>
        <p:spPr>
          <a:xfrm>
            <a:off x="7083775" y="4181825"/>
            <a:ext cx="1910100" cy="8121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Go to the next page ready to continue!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6"/>
          <p:cNvSpPr txBox="1">
            <a:spLocks noGrp="1"/>
          </p:cNvSpPr>
          <p:nvPr>
            <p:ph type="title"/>
          </p:nvPr>
        </p:nvSpPr>
        <p:spPr>
          <a:xfrm>
            <a:off x="311700" y="249525"/>
            <a:ext cx="5553900" cy="9696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Task 5 - writing the last part of our story.</a:t>
            </a:r>
            <a:endParaRPr/>
          </a:p>
        </p:txBody>
      </p:sp>
      <p:pic>
        <p:nvPicPr>
          <p:cNvPr id="231" name="Google Shape;231;p36"/>
          <p:cNvPicPr preferRelativeResize="0"/>
          <p:nvPr/>
        </p:nvPicPr>
        <p:blipFill rotWithShape="1">
          <a:blip r:embed="rId3">
            <a:alphaModFix/>
          </a:blip>
          <a:srcRect l="49746"/>
          <a:stretch/>
        </p:blipFill>
        <p:spPr>
          <a:xfrm>
            <a:off x="6034779" y="152400"/>
            <a:ext cx="2932875" cy="2419350"/>
          </a:xfrm>
          <a:prstGeom prst="rect">
            <a:avLst/>
          </a:prstGeom>
          <a:noFill/>
          <a:ln>
            <a:noFill/>
          </a:ln>
        </p:spPr>
      </p:pic>
      <p:pic>
        <p:nvPicPr>
          <p:cNvPr id="232" name="Google Shape;232;p36"/>
          <p:cNvPicPr preferRelativeResize="0"/>
          <p:nvPr/>
        </p:nvPicPr>
        <p:blipFill rotWithShape="1">
          <a:blip r:embed="rId3">
            <a:alphaModFix/>
          </a:blip>
          <a:srcRect r="49746"/>
          <a:stretch/>
        </p:blipFill>
        <p:spPr>
          <a:xfrm>
            <a:off x="6034775" y="2495550"/>
            <a:ext cx="2932875" cy="2419350"/>
          </a:xfrm>
          <a:prstGeom prst="rect">
            <a:avLst/>
          </a:prstGeom>
          <a:noFill/>
          <a:ln>
            <a:noFill/>
          </a:ln>
        </p:spPr>
      </p:pic>
      <p:sp>
        <p:nvSpPr>
          <p:cNvPr id="233" name="Google Shape;233;p36"/>
          <p:cNvSpPr txBox="1"/>
          <p:nvPr/>
        </p:nvSpPr>
        <p:spPr>
          <a:xfrm>
            <a:off x="311700" y="1313950"/>
            <a:ext cx="5553900" cy="8874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Ok, here are the time connectives you could use.</a:t>
            </a:r>
            <a:endParaRPr>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Don’t forget to include some adjectives to describe the little boat and the things it sees!</a:t>
            </a:r>
            <a:endParaRPr>
              <a:latin typeface="Comic Sans MS"/>
              <a:ea typeface="Comic Sans MS"/>
              <a:cs typeface="Comic Sans MS"/>
              <a:sym typeface="Comic Sans MS"/>
            </a:endParaRPr>
          </a:p>
        </p:txBody>
      </p:sp>
      <p:sp>
        <p:nvSpPr>
          <p:cNvPr id="234" name="Google Shape;234;p36"/>
          <p:cNvSpPr txBox="1"/>
          <p:nvPr/>
        </p:nvSpPr>
        <p:spPr>
          <a:xfrm>
            <a:off x="331050" y="3219300"/>
            <a:ext cx="5553900" cy="16956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Other useful words:</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a:t>ocean		island		strange		peaceful			</a:t>
            </a:r>
            <a:endParaRPr/>
          </a:p>
          <a:p>
            <a:pPr marL="0" lvl="0" indent="0" algn="l" rtl="0">
              <a:spcBef>
                <a:spcPts val="0"/>
              </a:spcBef>
              <a:spcAft>
                <a:spcPts val="0"/>
              </a:spcAft>
              <a:buNone/>
            </a:pPr>
            <a:r>
              <a:rPr lang="en-GB"/>
              <a:t>soldiers		monkeys		sewed		birds</a:t>
            </a:r>
            <a:endParaRPr/>
          </a:p>
          <a:p>
            <a:pPr marL="0" lvl="0" indent="0" algn="l" rtl="0">
              <a:spcBef>
                <a:spcPts val="0"/>
              </a:spcBef>
              <a:spcAft>
                <a:spcPts val="0"/>
              </a:spcAft>
              <a:buNone/>
            </a:pPr>
            <a:endParaRPr/>
          </a:p>
          <a:p>
            <a:pPr marL="0" lvl="0" indent="0" algn="l" rtl="0">
              <a:spcBef>
                <a:spcPts val="0"/>
              </a:spcBef>
              <a:spcAft>
                <a:spcPts val="0"/>
              </a:spcAft>
              <a:buNone/>
            </a:pPr>
            <a:r>
              <a:rPr lang="en-GB"/>
              <a:t>flew			storm			passed		exhausted</a:t>
            </a:r>
            <a:endParaRPr/>
          </a:p>
          <a:p>
            <a:pPr marL="0" lvl="0" indent="0" algn="l" rtl="0">
              <a:spcBef>
                <a:spcPts val="0"/>
              </a:spcBef>
              <a:spcAft>
                <a:spcPts val="0"/>
              </a:spcAft>
              <a:buNone/>
            </a:pPr>
            <a:endParaRPr/>
          </a:p>
        </p:txBody>
      </p:sp>
      <p:pic>
        <p:nvPicPr>
          <p:cNvPr id="235" name="Google Shape;235;p36"/>
          <p:cNvPicPr preferRelativeResize="0"/>
          <p:nvPr/>
        </p:nvPicPr>
        <p:blipFill>
          <a:blip r:embed="rId4">
            <a:alphaModFix/>
          </a:blip>
          <a:stretch>
            <a:fillRect/>
          </a:stretch>
        </p:blipFill>
        <p:spPr>
          <a:xfrm>
            <a:off x="3401100" y="2363750"/>
            <a:ext cx="1986001" cy="1176579"/>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843</Words>
  <Application>Microsoft Office PowerPoint</Application>
  <PresentationFormat>On-screen Show (16:9)</PresentationFormat>
  <Paragraphs>92</Paragraphs>
  <Slides>12</Slides>
  <Notes>12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12</vt:i4>
      </vt:variant>
    </vt:vector>
  </HeadingPairs>
  <TitlesOfParts>
    <vt:vector size="17" baseType="lpstr">
      <vt:lpstr>Arial</vt:lpstr>
      <vt:lpstr>Comic Sans MS</vt:lpstr>
      <vt:lpstr>Caveat</vt:lpstr>
      <vt:lpstr>Simple Light</vt:lpstr>
      <vt:lpstr>Simple Light</vt:lpstr>
      <vt:lpstr>PowerPoint Presentation</vt:lpstr>
      <vt:lpstr>Session 1 - Close Read</vt:lpstr>
      <vt:lpstr>PowerPoint Presentation</vt:lpstr>
      <vt:lpstr>Sessions  2,3,4 and 5</vt:lpstr>
      <vt:lpstr>PowerPoint Presentation</vt:lpstr>
      <vt:lpstr>Task 2 - story plan.</vt:lpstr>
      <vt:lpstr>Session 3 - Time Connectives </vt:lpstr>
      <vt:lpstr>Task 3 - time connectives.</vt:lpstr>
      <vt:lpstr>Session 4</vt:lpstr>
      <vt:lpstr>Task 4 - writing the first part of our story.</vt:lpstr>
      <vt:lpstr>Session 5</vt:lpstr>
      <vt:lpstr>Task 5 - writing the last part of our story.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1</cp:revision>
  <dcterms:modified xsi:type="dcterms:W3CDTF">2020-05-15T07:29:10Z</dcterms:modified>
</cp:coreProperties>
</file>