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19"/>
  </p:notesMasterIdLst>
  <p:sldIdLst>
    <p:sldId id="256" r:id="rId2"/>
    <p:sldId id="269" r:id="rId3"/>
    <p:sldId id="258" r:id="rId4"/>
    <p:sldId id="259" r:id="rId5"/>
    <p:sldId id="260" r:id="rId6"/>
    <p:sldId id="270" r:id="rId7"/>
    <p:sldId id="271" r:id="rId8"/>
    <p:sldId id="272" r:id="rId9"/>
    <p:sldId id="273" r:id="rId10"/>
    <p:sldId id="278" r:id="rId11"/>
    <p:sldId id="277" r:id="rId12"/>
    <p:sldId id="279" r:id="rId13"/>
    <p:sldId id="276" r:id="rId14"/>
    <p:sldId id="275" r:id="rId15"/>
    <p:sldId id="274" r:id="rId16"/>
    <p:sldId id="280" r:id="rId17"/>
    <p:sldId id="281" r:id="rId18"/>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http://customooxmlschemas.google.com/">
      <go:slidesCustomData xmlns:go="http://customooxmlschemas.google.com/"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0" roundtripDataSignature="AMtx7mhMD+4eO+pkOJYrMrYidR7zrFd+EQ=="/>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72"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563324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2" name="Google Shape;92;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7" name="Google Shape;97;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5" name="Google Shape;10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5" name="Google Shape;10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627690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5" name="Google Shape;10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65399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5" name="Google Shape;10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569894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2" name="Google Shape;92;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136948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2" name="Google Shape;92;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039674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2" name="Google Shape;92;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975981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5" name="Google Shape;10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387371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2" name="Google Shape;92;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13124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2" name="Google Shape;92;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463869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2" name="Google Shape;92;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72979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2" name="Google Shape;92;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384846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2" name="Google Shape;92;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769353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15"/>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1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1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0" name="Google Shape;20;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17"/>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17"/>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6" name="Google Shape;26;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18"/>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18"/>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 name="Google Shape;33;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19"/>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19"/>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9" name="Google Shape;39;p19"/>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19"/>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1" name="Google Shape;41;p19"/>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22"/>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2"/>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22"/>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2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23"/>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64" name="Google Shape;64;p23"/>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2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24"/>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25"/>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25"/>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FF00"/>
            </a:gs>
            <a:gs pos="11000">
              <a:srgbClr val="B3D1EC"/>
            </a:gs>
            <a:gs pos="89000">
              <a:srgbClr val="B3D1EC"/>
            </a:gs>
            <a:gs pos="100000">
              <a:srgbClr val="00B050"/>
            </a:gs>
            <a:gs pos="100000">
              <a:srgbClr val="00B050"/>
            </a:gs>
          </a:gsLst>
          <a:lin ang="5400000" scaled="0"/>
          <a:tileRect/>
        </a:gradFill>
        <a:effectLst/>
      </p:bgPr>
    </p:bg>
    <p:spTree>
      <p:nvGrpSpPr>
        <p:cNvPr id="1" name="Shape 5"/>
        <p:cNvGrpSpPr/>
        <p:nvPr/>
      </p:nvGrpSpPr>
      <p:grpSpPr>
        <a:xfrm>
          <a:off x="0" y="0"/>
          <a:ext cx="0" cy="0"/>
          <a:chOff x="0" y="0"/>
          <a:chExt cx="0" cy="0"/>
        </a:xfrm>
      </p:grpSpPr>
      <p:sp>
        <p:nvSpPr>
          <p:cNvPr id="6" name="Google Shape;6;p1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1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www.oxfordowl.co.uk/for-home/find-a-book/library-page/"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hyperlink" Target="https://stories.audible.com/discovery" TargetMode="External"/><Relationship Id="rId5" Type="http://schemas.openxmlformats.org/officeDocument/2006/relationships/hyperlink" Target="http://www.funbrain.com/books" TargetMode="External"/><Relationship Id="rId4" Type="http://schemas.openxmlformats.org/officeDocument/2006/relationships/hyperlink" Target="http://www.literacytrust.org.uk/family-zone/"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0.jpeg"/></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3.jpeg"/><Relationship Id="rId4" Type="http://schemas.openxmlformats.org/officeDocument/2006/relationships/image" Target="../media/image12.jpeg"/></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931147" y="2419643"/>
            <a:ext cx="10193383" cy="1445957"/>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600"/>
              <a:buFont typeface="Arial"/>
              <a:buNone/>
            </a:pPr>
            <a:r>
              <a:rPr lang="en-GB" sz="6600" dirty="0">
                <a:latin typeface="Comic Sans MS" panose="030F0702030302020204" pitchFamily="66" charset="0"/>
                <a:ea typeface="Arial"/>
                <a:cs typeface="Arial"/>
                <a:sym typeface="Arial"/>
              </a:rPr>
              <a:t>Reading in </a:t>
            </a:r>
            <a:r>
              <a:rPr lang="en-GB" sz="6600" dirty="0" smtClean="0">
                <a:latin typeface="Comic Sans MS" panose="030F0702030302020204" pitchFamily="66" charset="0"/>
                <a:ea typeface="Arial"/>
                <a:cs typeface="Arial"/>
                <a:sym typeface="Arial"/>
              </a:rPr>
              <a:t>Reception</a:t>
            </a:r>
            <a:br>
              <a:rPr lang="en-GB" sz="6600" dirty="0" smtClean="0">
                <a:latin typeface="Comic Sans MS" panose="030F0702030302020204" pitchFamily="66" charset="0"/>
                <a:ea typeface="Arial"/>
                <a:cs typeface="Arial"/>
                <a:sym typeface="Arial"/>
              </a:rPr>
            </a:br>
            <a:r>
              <a:rPr lang="en-GB" sz="6600" dirty="0">
                <a:latin typeface="Comic Sans MS" panose="030F0702030302020204" pitchFamily="66" charset="0"/>
                <a:ea typeface="Arial"/>
                <a:cs typeface="Arial"/>
                <a:sym typeface="Arial"/>
              </a:rPr>
              <a:t/>
            </a:r>
            <a:br>
              <a:rPr lang="en-GB" sz="6600" dirty="0">
                <a:latin typeface="Comic Sans MS" panose="030F0702030302020204" pitchFamily="66" charset="0"/>
                <a:ea typeface="Arial"/>
                <a:cs typeface="Arial"/>
                <a:sym typeface="Arial"/>
              </a:rPr>
            </a:br>
            <a:r>
              <a:rPr lang="en-GB" sz="6600" dirty="0">
                <a:latin typeface="Comic Sans MS" panose="030F0702030302020204" pitchFamily="66" charset="0"/>
                <a:ea typeface="Arial"/>
                <a:cs typeface="Arial"/>
                <a:sym typeface="Arial"/>
              </a:rPr>
              <a:t>Week </a:t>
            </a:r>
            <a:r>
              <a:rPr lang="en-GB" sz="6600" dirty="0" smtClean="0">
                <a:latin typeface="Comic Sans MS" panose="030F0702030302020204" pitchFamily="66" charset="0"/>
                <a:ea typeface="Arial"/>
                <a:cs typeface="Arial"/>
                <a:sym typeface="Arial"/>
              </a:rPr>
              <a:t>6 &amp; 7 </a:t>
            </a:r>
            <a:endParaRPr sz="6600" dirty="0">
              <a:latin typeface="Comic Sans MS" panose="030F0702030302020204" pitchFamily="66"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3" name="Title 2"/>
          <p:cNvSpPr>
            <a:spLocks noGrp="1"/>
          </p:cNvSpPr>
          <p:nvPr>
            <p:ph type="ctrTitle"/>
          </p:nvPr>
        </p:nvSpPr>
        <p:spPr>
          <a:xfrm>
            <a:off x="1136073" y="3796290"/>
            <a:ext cx="10626436" cy="2387600"/>
          </a:xfrm>
        </p:spPr>
        <p:txBody>
          <a:bodyPr>
            <a:normAutofit fontScale="90000"/>
          </a:bodyPr>
          <a:lstStyle/>
          <a:p>
            <a:pPr fontAlgn="t"/>
            <a:r>
              <a:rPr lang="en-GB" b="1" u="sng" dirty="0" smtClean="0"/>
              <a:t>Reading suggestions:</a:t>
            </a:r>
            <a:br>
              <a:rPr lang="en-GB" b="1" u="sng" dirty="0" smtClean="0"/>
            </a:br>
            <a:r>
              <a:rPr lang="en-GB" sz="5300" dirty="0">
                <a:solidFill>
                  <a:srgbClr val="0070C0"/>
                </a:solidFill>
              </a:rPr>
              <a:t/>
            </a:r>
            <a:br>
              <a:rPr lang="en-GB" sz="5300" dirty="0">
                <a:solidFill>
                  <a:srgbClr val="0070C0"/>
                </a:solidFill>
              </a:rPr>
            </a:br>
            <a:r>
              <a:rPr lang="en-GB" sz="5300" u="sng" dirty="0">
                <a:solidFill>
                  <a:srgbClr val="0070C0"/>
                </a:solidFill>
                <a:hlinkClick r:id="rId3"/>
              </a:rPr>
              <a:t>Oxford owl </a:t>
            </a:r>
            <a:r>
              <a:rPr lang="en-GB" sz="5300" dirty="0" smtClean="0">
                <a:solidFill>
                  <a:srgbClr val="0070C0"/>
                </a:solidFill>
                <a:hlinkClick r:id="rId3"/>
              </a:rPr>
              <a:t>library</a:t>
            </a:r>
            <a:r>
              <a:rPr lang="en-GB" sz="5300" dirty="0">
                <a:solidFill>
                  <a:srgbClr val="0070C0"/>
                </a:solidFill>
              </a:rPr>
              <a:t> </a:t>
            </a:r>
            <a:r>
              <a:rPr lang="en-GB" sz="5300" dirty="0" smtClean="0">
                <a:solidFill>
                  <a:srgbClr val="0070C0"/>
                </a:solidFill>
              </a:rPr>
              <a:t> </a:t>
            </a:r>
            <a:r>
              <a:rPr lang="en-GB" sz="5300" dirty="0" smtClean="0"/>
              <a:t>Free e-book </a:t>
            </a:r>
            <a:r>
              <a:rPr lang="en-GB" sz="5300" dirty="0"/>
              <a:t>library</a:t>
            </a:r>
            <a:br>
              <a:rPr lang="en-GB" sz="5300" dirty="0"/>
            </a:br>
            <a:r>
              <a:rPr lang="en-GB" sz="5300" u="sng" dirty="0">
                <a:hlinkClick r:id="rId4"/>
              </a:rPr>
              <a:t>Literacy </a:t>
            </a:r>
            <a:r>
              <a:rPr lang="en-GB" sz="5300" dirty="0" smtClean="0">
                <a:hlinkClick r:id="rId4"/>
              </a:rPr>
              <a:t>Trust</a:t>
            </a:r>
            <a:r>
              <a:rPr lang="en-GB" sz="5300" dirty="0"/>
              <a:t> </a:t>
            </a:r>
            <a:r>
              <a:rPr lang="en-GB" sz="5300" dirty="0" smtClean="0"/>
              <a:t> Online </a:t>
            </a:r>
            <a:r>
              <a:rPr lang="en-GB" sz="5300" dirty="0"/>
              <a:t>Library</a:t>
            </a:r>
            <a:br>
              <a:rPr lang="en-GB" sz="5300" dirty="0"/>
            </a:br>
            <a:r>
              <a:rPr lang="en-GB" sz="5300" u="sng" dirty="0">
                <a:hlinkClick r:id="rId5"/>
              </a:rPr>
              <a:t>Fun </a:t>
            </a:r>
            <a:r>
              <a:rPr lang="en-GB" sz="5300" dirty="0" smtClean="0">
                <a:hlinkClick r:id="rId5"/>
              </a:rPr>
              <a:t>Brain</a:t>
            </a:r>
            <a:r>
              <a:rPr lang="en-GB" sz="5300" dirty="0" smtClean="0"/>
              <a:t>   Free e-book </a:t>
            </a:r>
            <a:r>
              <a:rPr lang="en-GB" sz="5300" dirty="0"/>
              <a:t>library</a:t>
            </a:r>
            <a:br>
              <a:rPr lang="en-GB" sz="5300" dirty="0"/>
            </a:br>
            <a:r>
              <a:rPr lang="en-GB" sz="5300" u="sng" dirty="0">
                <a:hlinkClick r:id="rId6"/>
              </a:rPr>
              <a:t>Audible stories</a:t>
            </a:r>
            <a:r>
              <a:rPr lang="en-GB" sz="5300" dirty="0"/>
              <a:t/>
            </a:r>
            <a:br>
              <a:rPr lang="en-GB" sz="5300" dirty="0"/>
            </a:br>
            <a:endParaRPr lang="en-GB" sz="5300" dirty="0"/>
          </a:p>
        </p:txBody>
      </p:sp>
    </p:spTree>
    <p:extLst>
      <p:ext uri="{BB962C8B-B14F-4D97-AF65-F5344CB8AC3E}">
        <p14:creationId xmlns:p14="http://schemas.microsoft.com/office/powerpoint/2010/main" val="170593788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pic>
        <p:nvPicPr>
          <p:cNvPr id="94" name="Google Shape;94;p3"/>
          <p:cNvPicPr preferRelativeResize="0"/>
          <p:nvPr/>
        </p:nvPicPr>
        <p:blipFill rotWithShape="1">
          <a:blip r:embed="rId3">
            <a:alphaModFix/>
          </a:blip>
          <a:srcRect/>
          <a:stretch/>
        </p:blipFill>
        <p:spPr>
          <a:xfrm>
            <a:off x="3193366" y="844062"/>
            <a:ext cx="8736037" cy="5745321"/>
          </a:xfrm>
          <a:prstGeom prst="rect">
            <a:avLst/>
          </a:prstGeom>
          <a:noFill/>
          <a:ln>
            <a:noFill/>
          </a:ln>
        </p:spPr>
      </p:pic>
      <p:sp>
        <p:nvSpPr>
          <p:cNvPr id="2" name="Rectangle 1"/>
          <p:cNvSpPr/>
          <p:nvPr/>
        </p:nvSpPr>
        <p:spPr>
          <a:xfrm>
            <a:off x="-1" y="0"/>
            <a:ext cx="11929403" cy="738664"/>
          </a:xfrm>
          <a:prstGeom prst="rect">
            <a:avLst/>
          </a:prstGeom>
        </p:spPr>
        <p:txBody>
          <a:bodyPr wrap="square">
            <a:spAutoFit/>
          </a:bodyPr>
          <a:lstStyle/>
          <a:p>
            <a:r>
              <a:rPr lang="en-GB" b="1" u="sng" dirty="0"/>
              <a:t>Reading in Reception</a:t>
            </a:r>
            <a:r>
              <a:rPr lang="en-GB" sz="1600" dirty="0"/>
              <a:t/>
            </a:r>
            <a:br>
              <a:rPr lang="en-GB" sz="1600" dirty="0"/>
            </a:br>
            <a:r>
              <a:rPr lang="en-GB" dirty="0"/>
              <a:t>All children will be reading at different levels during Reception. Here are the steps we go through when reading with a range of abilities. </a:t>
            </a:r>
            <a:endParaRPr lang="en-GB" dirty="0" smtClean="0"/>
          </a:p>
          <a:p>
            <a:r>
              <a:rPr lang="en-GB" dirty="0" smtClean="0"/>
              <a:t>This </a:t>
            </a:r>
            <a:r>
              <a:rPr lang="en-GB" dirty="0"/>
              <a:t>should help you to see where your child is at and what their next steps are.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99" name="Google Shape;99;p4"/>
          <p:cNvSpPr txBox="1">
            <a:spLocks noGrp="1"/>
          </p:cNvSpPr>
          <p:nvPr>
            <p:ph type="ctrTitle"/>
          </p:nvPr>
        </p:nvSpPr>
        <p:spPr>
          <a:xfrm>
            <a:off x="-208336" y="-722979"/>
            <a:ext cx="10193383" cy="1445957"/>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3600"/>
              <a:buFont typeface="Arial"/>
              <a:buNone/>
            </a:pPr>
            <a:r>
              <a:rPr lang="en-GB" sz="3600">
                <a:latin typeface="Arial"/>
                <a:ea typeface="Arial"/>
                <a:cs typeface="Arial"/>
                <a:sym typeface="Arial"/>
              </a:rPr>
              <a:t>Example of talking through this stage 1+ book…</a:t>
            </a:r>
            <a:endParaRPr sz="3600"/>
          </a:p>
        </p:txBody>
      </p:sp>
      <p:pic>
        <p:nvPicPr>
          <p:cNvPr id="100" name="Google Shape;100;p4"/>
          <p:cNvPicPr preferRelativeResize="0"/>
          <p:nvPr/>
        </p:nvPicPr>
        <p:blipFill rotWithShape="1">
          <a:blip r:embed="rId3">
            <a:alphaModFix/>
          </a:blip>
          <a:srcRect/>
          <a:stretch/>
        </p:blipFill>
        <p:spPr>
          <a:xfrm>
            <a:off x="280523" y="824889"/>
            <a:ext cx="1896110" cy="2197735"/>
          </a:xfrm>
          <a:prstGeom prst="rect">
            <a:avLst/>
          </a:prstGeom>
          <a:noFill/>
          <a:ln>
            <a:noFill/>
          </a:ln>
        </p:spPr>
      </p:pic>
      <p:sp>
        <p:nvSpPr>
          <p:cNvPr id="101" name="Google Shape;101;p4"/>
          <p:cNvSpPr txBox="1"/>
          <p:nvPr/>
        </p:nvSpPr>
        <p:spPr>
          <a:xfrm>
            <a:off x="2307102" y="824889"/>
            <a:ext cx="9692640" cy="5843197"/>
          </a:xfrm>
          <a:prstGeom prst="rect">
            <a:avLst/>
          </a:prstGeom>
          <a:solidFill>
            <a:schemeClr val="lt1"/>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7000"/>
              </a:lnSpc>
              <a:spcBef>
                <a:spcPts val="0"/>
              </a:spcBef>
              <a:spcAft>
                <a:spcPts val="0"/>
              </a:spcAft>
              <a:buNone/>
            </a:pPr>
            <a:r>
              <a:rPr lang="en-GB" sz="1200" b="1" i="0" u="sng" strike="noStrike" cap="none">
                <a:solidFill>
                  <a:schemeClr val="dk1"/>
                </a:solidFill>
                <a:latin typeface="Arial"/>
                <a:ea typeface="Arial"/>
                <a:cs typeface="Arial"/>
                <a:sym typeface="Arial"/>
              </a:rPr>
              <a:t>Tricky word focus</a:t>
            </a:r>
            <a:r>
              <a:rPr lang="en-GB" sz="1200" b="0" i="0" u="none" strike="noStrike" cap="none">
                <a:solidFill>
                  <a:schemeClr val="dk1"/>
                </a:solidFill>
                <a:latin typeface="Arial"/>
                <a:ea typeface="Arial"/>
                <a:cs typeface="Arial"/>
                <a:sym typeface="Arial"/>
              </a:rPr>
              <a:t>: these words are to be read by sight.</a:t>
            </a:r>
            <a:r>
              <a:rPr lang="en-GB" sz="1200" b="1" i="0" u="sng" strike="noStrike" cap="none">
                <a:solidFill>
                  <a:schemeClr val="dk1"/>
                </a:solidFill>
                <a:latin typeface="Arial"/>
                <a:ea typeface="Arial"/>
                <a:cs typeface="Arial"/>
                <a:sym typeface="Arial"/>
              </a:rPr>
              <a:t/>
            </a:r>
            <a:br>
              <a:rPr lang="en-GB" sz="1200" b="1" i="0" u="sng" strike="noStrike" cap="none">
                <a:solidFill>
                  <a:schemeClr val="dk1"/>
                </a:solidFill>
                <a:latin typeface="Arial"/>
                <a:ea typeface="Arial"/>
                <a:cs typeface="Arial"/>
                <a:sym typeface="Arial"/>
              </a:rPr>
            </a:br>
            <a:r>
              <a:rPr lang="en-GB" sz="1200" b="0" i="0" u="sng" strike="noStrike" cap="none">
                <a:solidFill>
                  <a:schemeClr val="dk1"/>
                </a:solidFill>
                <a:latin typeface="Arial"/>
                <a:ea typeface="Arial"/>
                <a:cs typeface="Arial"/>
                <a:sym typeface="Arial"/>
              </a:rPr>
              <a:t>Start the session by ensuring your child knows the following:</a:t>
            </a:r>
            <a:r>
              <a:rPr lang="en-GB" sz="1200" b="1" i="0" u="sng" strike="noStrike" cap="none">
                <a:solidFill>
                  <a:schemeClr val="dk1"/>
                </a:solidFill>
                <a:latin typeface="Arial"/>
                <a:ea typeface="Arial"/>
                <a:cs typeface="Arial"/>
                <a:sym typeface="Arial"/>
              </a:rPr>
              <a:t> </a:t>
            </a:r>
            <a:endParaRPr sz="1200" b="0" i="0" u="none" strike="noStrike" cap="none">
              <a:solidFill>
                <a:schemeClr val="dk1"/>
              </a:solidFill>
              <a:latin typeface="Arial"/>
              <a:ea typeface="Arial"/>
              <a:cs typeface="Arial"/>
              <a:sym typeface="Arial"/>
            </a:endParaRPr>
          </a:p>
          <a:p>
            <a:pPr marL="0" marR="0" lvl="0" indent="0" algn="l" rtl="0">
              <a:lnSpc>
                <a:spcPct val="107000"/>
              </a:lnSpc>
              <a:spcBef>
                <a:spcPts val="800"/>
              </a:spcBef>
              <a:spcAft>
                <a:spcPts val="0"/>
              </a:spcAft>
              <a:buNone/>
            </a:pPr>
            <a:r>
              <a:rPr lang="en-GB" sz="1200" b="0" i="0" u="none" strike="noStrike" cap="none">
                <a:solidFill>
                  <a:srgbClr val="FF0000"/>
                </a:solidFill>
                <a:latin typeface="Arial"/>
                <a:ea typeface="Arial"/>
                <a:cs typeface="Arial"/>
                <a:sym typeface="Arial"/>
              </a:rPr>
              <a:t> you, me, my, are &amp; the </a:t>
            </a:r>
            <a:endParaRPr sz="1200" b="0" i="0" u="none" strike="noStrike" cap="none">
              <a:solidFill>
                <a:schemeClr val="dk1"/>
              </a:solidFill>
              <a:latin typeface="Arial"/>
              <a:ea typeface="Arial"/>
              <a:cs typeface="Arial"/>
              <a:sym typeface="Arial"/>
            </a:endParaRPr>
          </a:p>
          <a:p>
            <a:pPr marL="0" marR="0" lvl="0" indent="0" algn="l" rtl="0">
              <a:lnSpc>
                <a:spcPct val="107000"/>
              </a:lnSpc>
              <a:spcBef>
                <a:spcPts val="800"/>
              </a:spcBef>
              <a:spcAft>
                <a:spcPts val="0"/>
              </a:spcAft>
              <a:buNone/>
            </a:pPr>
            <a:r>
              <a:rPr lang="en-GB" sz="1200" b="1" i="0" u="sng" strike="noStrike" cap="none">
                <a:solidFill>
                  <a:schemeClr val="dk1"/>
                </a:solidFill>
                <a:latin typeface="Arial"/>
                <a:ea typeface="Arial"/>
                <a:cs typeface="Arial"/>
                <a:sym typeface="Arial"/>
              </a:rPr>
              <a:t>Digraphs to focus on:</a:t>
            </a:r>
            <a:r>
              <a:rPr lang="en-GB" sz="1200" b="1" i="0" u="none" strike="noStrike" cap="none">
                <a:solidFill>
                  <a:schemeClr val="dk1"/>
                </a:solidFill>
                <a:latin typeface="Arial"/>
                <a:ea typeface="Arial"/>
                <a:cs typeface="Arial"/>
                <a:sym typeface="Arial"/>
              </a:rPr>
              <a:t> </a:t>
            </a:r>
            <a:r>
              <a:rPr lang="en-GB" sz="1200" b="1" i="0" u="sng" strike="noStrike" cap="none">
                <a:solidFill>
                  <a:srgbClr val="0070C0"/>
                </a:solidFill>
                <a:latin typeface="Arial"/>
                <a:ea typeface="Arial"/>
                <a:cs typeface="Arial"/>
                <a:sym typeface="Arial"/>
              </a:rPr>
              <a:t>ee, </a:t>
            </a:r>
            <a:r>
              <a:rPr lang="en-GB" sz="1200" b="1" i="0" u="none" strike="noStrike" cap="none">
                <a:solidFill>
                  <a:srgbClr val="0070C0"/>
                </a:solidFill>
                <a:latin typeface="Arial"/>
                <a:ea typeface="Arial"/>
                <a:cs typeface="Arial"/>
                <a:sym typeface="Arial"/>
              </a:rPr>
              <a:t>y </a:t>
            </a:r>
            <a:r>
              <a:rPr lang="en-GB" sz="1200" b="0" i="0" u="none" strike="noStrike" cap="none">
                <a:solidFill>
                  <a:srgbClr val="0070C0"/>
                </a:solidFill>
                <a:latin typeface="Arial"/>
                <a:ea typeface="Arial"/>
                <a:cs typeface="Arial"/>
                <a:sym typeface="Arial"/>
              </a:rPr>
              <a:t>(</a:t>
            </a:r>
            <a:r>
              <a:rPr lang="en-GB" sz="1200" b="0" i="0" u="none" strike="noStrike" cap="none">
                <a:solidFill>
                  <a:srgbClr val="000000"/>
                </a:solidFill>
                <a:latin typeface="Arial"/>
                <a:ea typeface="Arial"/>
                <a:cs typeface="Arial"/>
                <a:sym typeface="Arial"/>
              </a:rPr>
              <a:t>tedd</a:t>
            </a:r>
            <a:r>
              <a:rPr lang="en-GB" sz="1200" b="1" i="0" u="none" strike="noStrike" cap="none">
                <a:solidFill>
                  <a:srgbClr val="0070C0"/>
                </a:solidFill>
                <a:latin typeface="Arial"/>
                <a:ea typeface="Arial"/>
                <a:cs typeface="Arial"/>
                <a:sym typeface="Arial"/>
              </a:rPr>
              <a:t>y</a:t>
            </a:r>
            <a:r>
              <a:rPr lang="en-GB" sz="1200" b="0" i="0" u="none" strike="noStrike" cap="none">
                <a:solidFill>
                  <a:srgbClr val="0070C0"/>
                </a:solidFill>
                <a:latin typeface="Arial"/>
                <a:ea typeface="Arial"/>
                <a:cs typeface="Arial"/>
                <a:sym typeface="Arial"/>
              </a:rPr>
              <a:t>)</a:t>
            </a:r>
            <a:r>
              <a:rPr lang="en-GB" sz="1200" b="1" i="0" u="none" strike="noStrike" cap="none">
                <a:solidFill>
                  <a:srgbClr val="0070C0"/>
                </a:solidFill>
                <a:latin typeface="Arial"/>
                <a:ea typeface="Arial"/>
                <a:cs typeface="Arial"/>
                <a:sym typeface="Arial"/>
              </a:rPr>
              <a:t>, </a:t>
            </a:r>
            <a:r>
              <a:rPr lang="en-GB" sz="1200" b="1" i="0" u="sng" strike="noStrike" cap="none">
                <a:solidFill>
                  <a:srgbClr val="0070C0"/>
                </a:solidFill>
                <a:latin typeface="Arial"/>
                <a:ea typeface="Arial"/>
                <a:cs typeface="Arial"/>
                <a:sym typeface="Arial"/>
              </a:rPr>
              <a:t>er</a:t>
            </a:r>
            <a:r>
              <a:rPr lang="en-GB" sz="1200" b="1" i="0" u="none" strike="noStrike" cap="none">
                <a:solidFill>
                  <a:srgbClr val="0070C0"/>
                </a:solidFill>
                <a:latin typeface="Arial"/>
                <a:ea typeface="Arial"/>
                <a:cs typeface="Arial"/>
                <a:sym typeface="Arial"/>
              </a:rPr>
              <a:t>, </a:t>
            </a:r>
            <a:r>
              <a:rPr lang="en-GB" sz="1200" b="1" i="0" u="sng" strike="noStrike" cap="none">
                <a:solidFill>
                  <a:srgbClr val="0070C0"/>
                </a:solidFill>
                <a:latin typeface="Arial"/>
                <a:ea typeface="Arial"/>
                <a:cs typeface="Arial"/>
                <a:sym typeface="Arial"/>
              </a:rPr>
              <a:t>oo</a:t>
            </a:r>
            <a:r>
              <a:rPr lang="en-GB" sz="1200" b="1" i="0" u="none" strike="noStrike" cap="none">
                <a:solidFill>
                  <a:srgbClr val="0070C0"/>
                </a:solidFill>
                <a:latin typeface="Arial"/>
                <a:ea typeface="Arial"/>
                <a:cs typeface="Arial"/>
                <a:sym typeface="Arial"/>
              </a:rPr>
              <a:t>, </a:t>
            </a:r>
            <a:r>
              <a:rPr lang="en-GB" sz="1200" b="1" i="0" u="sng" strike="noStrike" cap="none">
                <a:solidFill>
                  <a:srgbClr val="0070C0"/>
                </a:solidFill>
                <a:latin typeface="Arial"/>
                <a:ea typeface="Arial"/>
                <a:cs typeface="Arial"/>
                <a:sym typeface="Arial"/>
              </a:rPr>
              <a:t>ng</a:t>
            </a:r>
            <a:r>
              <a:rPr lang="en-GB" sz="1200" b="0" i="0" u="none" strike="noStrike" cap="none">
                <a:solidFill>
                  <a:schemeClr val="dk1"/>
                </a:solidFill>
                <a:latin typeface="Arial"/>
                <a:ea typeface="Arial"/>
                <a:cs typeface="Arial"/>
                <a:sym typeface="Arial"/>
              </a:rPr>
              <a:t/>
            </a:r>
            <a:br>
              <a:rPr lang="en-GB" sz="1200" b="0" i="0" u="none" strike="noStrike" cap="none">
                <a:solidFill>
                  <a:schemeClr val="dk1"/>
                </a:solidFill>
                <a:latin typeface="Arial"/>
                <a:ea typeface="Arial"/>
                <a:cs typeface="Arial"/>
                <a:sym typeface="Arial"/>
              </a:rPr>
            </a:br>
            <a:r>
              <a:rPr lang="en-GB" sz="1200" b="0" i="0" u="none" strike="noStrike" cap="none">
                <a:solidFill>
                  <a:schemeClr val="dk1"/>
                </a:solidFill>
                <a:latin typeface="Arial"/>
                <a:ea typeface="Arial"/>
                <a:cs typeface="Arial"/>
                <a:sym typeface="Arial"/>
              </a:rPr>
              <a:t>Use the jolly phonics sound mats to point to each of these sounds.</a:t>
            </a:r>
            <a:r>
              <a:rPr lang="en-GB" sz="1200" b="1" i="0" u="sng" strike="noStrike" cap="none">
                <a:solidFill>
                  <a:schemeClr val="dk1"/>
                </a:solidFill>
                <a:latin typeface="Arial"/>
                <a:ea typeface="Arial"/>
                <a:cs typeface="Arial"/>
                <a:sym typeface="Arial"/>
              </a:rPr>
              <a:t> </a:t>
            </a:r>
            <a:endParaRPr sz="1200" b="1" i="0" u="sng" strike="noStrike" cap="none">
              <a:solidFill>
                <a:schemeClr val="dk1"/>
              </a:solidFill>
              <a:latin typeface="Arial"/>
              <a:ea typeface="Arial"/>
              <a:cs typeface="Arial"/>
              <a:sym typeface="Arial"/>
            </a:endParaRPr>
          </a:p>
          <a:p>
            <a:pPr marL="0" marR="0" lvl="0" indent="0" algn="l" rtl="0">
              <a:lnSpc>
                <a:spcPct val="107000"/>
              </a:lnSpc>
              <a:spcBef>
                <a:spcPts val="800"/>
              </a:spcBef>
              <a:spcAft>
                <a:spcPts val="0"/>
              </a:spcAft>
              <a:buNone/>
            </a:pPr>
            <a:r>
              <a:rPr lang="en-GB" sz="1200" b="1" i="0" u="sng" strike="noStrike" cap="none">
                <a:solidFill>
                  <a:schemeClr val="dk1"/>
                </a:solidFill>
                <a:latin typeface="Arial"/>
                <a:ea typeface="Arial"/>
                <a:cs typeface="Arial"/>
                <a:sym typeface="Arial"/>
              </a:rPr>
              <a:t>Begin reading. </a:t>
            </a:r>
            <a:endParaRPr sz="1200" b="1" i="0" u="sng" strike="noStrike" cap="none">
              <a:solidFill>
                <a:schemeClr val="dk1"/>
              </a:solidFill>
              <a:latin typeface="Arial"/>
              <a:ea typeface="Arial"/>
              <a:cs typeface="Arial"/>
              <a:sym typeface="Arial"/>
            </a:endParaRPr>
          </a:p>
          <a:p>
            <a:pPr marL="0" marR="0" lvl="0" indent="0" algn="l" rtl="0">
              <a:lnSpc>
                <a:spcPct val="107000"/>
              </a:lnSpc>
              <a:spcBef>
                <a:spcPts val="800"/>
              </a:spcBef>
              <a:spcAft>
                <a:spcPts val="0"/>
              </a:spcAft>
              <a:buNone/>
            </a:pPr>
            <a:r>
              <a:rPr lang="en-GB" sz="1200" b="1" i="0" u="sng" strike="noStrike" cap="none">
                <a:solidFill>
                  <a:schemeClr val="dk1"/>
                </a:solidFill>
                <a:latin typeface="Arial"/>
                <a:ea typeface="Arial"/>
                <a:cs typeface="Arial"/>
                <a:sym typeface="Arial"/>
              </a:rPr>
              <a:t>P1) “Can you see my teddy bear</a:t>
            </a:r>
            <a:r>
              <a:rPr lang="en-GB" sz="1200" b="1" i="0" u="none" strike="noStrike" cap="none">
                <a:solidFill>
                  <a:schemeClr val="dk1"/>
                </a:solidFill>
                <a:latin typeface="Arial"/>
                <a:ea typeface="Arial"/>
                <a:cs typeface="Arial"/>
                <a:sym typeface="Arial"/>
              </a:rPr>
              <a:t>?”</a:t>
            </a:r>
            <a:r>
              <a:rPr lang="en-GB" sz="1200" b="0" i="0" u="none" strike="noStrike" cap="none">
                <a:solidFill>
                  <a:schemeClr val="dk1"/>
                </a:solidFill>
                <a:latin typeface="Arial"/>
                <a:ea typeface="Arial"/>
                <a:cs typeface="Arial"/>
                <a:sym typeface="Arial"/>
              </a:rPr>
              <a:t> This is a question. Talk to your child about what a question is. Point to the question mark. This is how we know it is a question. Practise reading this ‘question’ in a different tone of voice. Ask your child the question. “Can you see my teddy bear?” See if the child can find the teddy bear. Q) What else can you find?</a:t>
            </a:r>
            <a:endParaRPr/>
          </a:p>
          <a:p>
            <a:pPr marL="0" marR="0" lvl="0" indent="0" algn="l" rtl="0">
              <a:lnSpc>
                <a:spcPct val="107000"/>
              </a:lnSpc>
              <a:spcBef>
                <a:spcPts val="800"/>
              </a:spcBef>
              <a:spcAft>
                <a:spcPts val="0"/>
              </a:spcAft>
              <a:buNone/>
            </a:pPr>
            <a:r>
              <a:rPr lang="en-GB" sz="1200" b="1" i="0" u="sng" strike="noStrike" cap="none">
                <a:solidFill>
                  <a:schemeClr val="dk1"/>
                </a:solidFill>
                <a:latin typeface="Arial"/>
                <a:ea typeface="Arial"/>
                <a:cs typeface="Arial"/>
                <a:sym typeface="Arial"/>
              </a:rPr>
              <a:t>P2-3) </a:t>
            </a:r>
            <a:r>
              <a:rPr lang="en-GB" sz="1200" b="0" i="0" u="none" strike="noStrike" cap="none">
                <a:solidFill>
                  <a:schemeClr val="dk1"/>
                </a:solidFill>
                <a:latin typeface="Arial"/>
                <a:ea typeface="Arial"/>
                <a:cs typeface="Arial"/>
                <a:sym typeface="Arial"/>
              </a:rPr>
              <a:t>Notice that </a:t>
            </a:r>
            <a:r>
              <a:rPr lang="en-GB" sz="1200" b="0" i="0" u="sng" strike="noStrike" cap="none">
                <a:solidFill>
                  <a:schemeClr val="dk1"/>
                </a:solidFill>
                <a:latin typeface="Arial"/>
                <a:ea typeface="Arial"/>
                <a:cs typeface="Arial"/>
                <a:sym typeface="Arial"/>
              </a:rPr>
              <a:t>“Can you see my …</a:t>
            </a:r>
            <a:r>
              <a:rPr lang="en-GB" sz="1200" b="0" i="0" u="none" strike="noStrike" cap="none">
                <a:solidFill>
                  <a:schemeClr val="dk1"/>
                </a:solidFill>
                <a:latin typeface="Arial"/>
                <a:ea typeface="Arial"/>
                <a:cs typeface="Arial"/>
                <a:sym typeface="Arial"/>
              </a:rPr>
              <a:t>” is repeated. Show your child that it says the same thing. See if they can remember any of these words purely by sight on the next page. Q) Who is that in the shed? Could it be Biff or Chip? What might they be doing in the shed? (Discuss real life experiences of what you might find/do in a shed). </a:t>
            </a:r>
            <a:endParaRPr sz="1200" b="0" i="0" u="none" strike="noStrike" cap="none">
              <a:solidFill>
                <a:schemeClr val="dk1"/>
              </a:solidFill>
              <a:latin typeface="Arial"/>
              <a:ea typeface="Arial"/>
              <a:cs typeface="Arial"/>
              <a:sym typeface="Arial"/>
            </a:endParaRPr>
          </a:p>
          <a:p>
            <a:pPr marL="0" marR="0" lvl="0" indent="0" algn="l" rtl="0">
              <a:lnSpc>
                <a:spcPct val="107000"/>
              </a:lnSpc>
              <a:spcBef>
                <a:spcPts val="800"/>
              </a:spcBef>
              <a:spcAft>
                <a:spcPts val="0"/>
              </a:spcAft>
              <a:buNone/>
            </a:pPr>
            <a:r>
              <a:rPr lang="en-GB" sz="1200" b="1" i="0" u="sng" strike="noStrike" cap="none">
                <a:solidFill>
                  <a:schemeClr val="dk1"/>
                </a:solidFill>
                <a:latin typeface="Arial"/>
                <a:ea typeface="Arial"/>
                <a:cs typeface="Arial"/>
                <a:sym typeface="Arial"/>
              </a:rPr>
              <a:t>P4-5) </a:t>
            </a:r>
            <a:r>
              <a:rPr lang="en-GB" sz="1200" b="0" i="0" u="none" strike="noStrike" cap="none">
                <a:solidFill>
                  <a:schemeClr val="dk1"/>
                </a:solidFill>
                <a:latin typeface="Arial"/>
                <a:ea typeface="Arial"/>
                <a:cs typeface="Arial"/>
                <a:sym typeface="Arial"/>
              </a:rPr>
              <a:t>Some words such as ‘picture’ are very difficult to read. It is ok to read this word for them. See if they can read it independently when you go through the book again another time.</a:t>
            </a:r>
            <a:r>
              <a:rPr lang="en-GB" sz="1200" b="1" i="0" u="sng" strike="noStrike" cap="none">
                <a:solidFill>
                  <a:schemeClr val="dk1"/>
                </a:solidFill>
                <a:latin typeface="Arial"/>
                <a:ea typeface="Arial"/>
                <a:cs typeface="Arial"/>
                <a:sym typeface="Arial"/>
              </a:rPr>
              <a:t/>
            </a:r>
            <a:br>
              <a:rPr lang="en-GB" sz="1200" b="1" i="0" u="sng" strike="noStrike" cap="none">
                <a:solidFill>
                  <a:schemeClr val="dk1"/>
                </a:solidFill>
                <a:latin typeface="Arial"/>
                <a:ea typeface="Arial"/>
                <a:cs typeface="Arial"/>
                <a:sym typeface="Arial"/>
              </a:rPr>
            </a:br>
            <a:r>
              <a:rPr lang="en-GB" sz="1200" b="0" i="0" u="none" strike="noStrike" cap="none">
                <a:solidFill>
                  <a:schemeClr val="dk1"/>
                </a:solidFill>
                <a:latin typeface="Arial"/>
                <a:ea typeface="Arial"/>
                <a:cs typeface="Arial"/>
                <a:sym typeface="Arial"/>
              </a:rPr>
              <a:t>This time we are looking for Kipper’s picture of a big, red frog. What other pictures can you see? Encourage your child to describe the pictures using two adjectives like Kipper has used ‘big’ and ‘red’.</a:t>
            </a:r>
            <a:endParaRPr/>
          </a:p>
          <a:p>
            <a:pPr marL="0" marR="0" lvl="0" indent="0" algn="l" rtl="0">
              <a:lnSpc>
                <a:spcPct val="107000"/>
              </a:lnSpc>
              <a:spcBef>
                <a:spcPts val="800"/>
              </a:spcBef>
              <a:spcAft>
                <a:spcPts val="0"/>
              </a:spcAft>
              <a:buNone/>
            </a:pPr>
            <a:r>
              <a:rPr lang="en-GB" sz="1200" b="0" i="0" u="none" strike="noStrike" cap="none">
                <a:solidFill>
                  <a:schemeClr val="dk1"/>
                </a:solidFill>
                <a:latin typeface="Arial"/>
                <a:ea typeface="Arial"/>
                <a:cs typeface="Arial"/>
                <a:sym typeface="Arial"/>
              </a:rPr>
              <a:t>i.e. I can see a </a:t>
            </a:r>
            <a:r>
              <a:rPr lang="en-GB" sz="1200" b="1" i="0" u="none" strike="noStrike" cap="none">
                <a:solidFill>
                  <a:schemeClr val="dk1"/>
                </a:solidFill>
                <a:latin typeface="Arial"/>
                <a:ea typeface="Arial"/>
                <a:cs typeface="Arial"/>
                <a:sym typeface="Arial"/>
              </a:rPr>
              <a:t>beautiful, blue</a:t>
            </a:r>
            <a:r>
              <a:rPr lang="en-GB" sz="1200" b="0" i="0" u="none" strike="noStrike" cap="none">
                <a:solidFill>
                  <a:schemeClr val="dk1"/>
                </a:solidFill>
                <a:latin typeface="Arial"/>
                <a:ea typeface="Arial"/>
                <a:cs typeface="Arial"/>
                <a:sym typeface="Arial"/>
              </a:rPr>
              <a:t> butterfly. I can see a </a:t>
            </a:r>
            <a:r>
              <a:rPr lang="en-GB" sz="1200" b="1" i="0" u="none" strike="noStrike" cap="none">
                <a:solidFill>
                  <a:schemeClr val="dk1"/>
                </a:solidFill>
                <a:latin typeface="Arial"/>
                <a:ea typeface="Arial"/>
                <a:cs typeface="Arial"/>
                <a:sym typeface="Arial"/>
              </a:rPr>
              <a:t>tall, yellow</a:t>
            </a:r>
            <a:r>
              <a:rPr lang="en-GB" sz="1200" b="0" i="0" u="none" strike="noStrike" cap="none">
                <a:solidFill>
                  <a:schemeClr val="dk1"/>
                </a:solidFill>
                <a:latin typeface="Arial"/>
                <a:ea typeface="Arial"/>
                <a:cs typeface="Arial"/>
                <a:sym typeface="Arial"/>
              </a:rPr>
              <a:t> dog with a </a:t>
            </a:r>
            <a:r>
              <a:rPr lang="en-GB" sz="1200" b="1" i="0" u="none" strike="noStrike" cap="none">
                <a:solidFill>
                  <a:schemeClr val="dk1"/>
                </a:solidFill>
                <a:latin typeface="Arial"/>
                <a:ea typeface="Arial"/>
                <a:cs typeface="Arial"/>
                <a:sym typeface="Arial"/>
              </a:rPr>
              <a:t>brown, chewy</a:t>
            </a:r>
            <a:r>
              <a:rPr lang="en-GB" sz="1200" b="0" i="0" u="none" strike="noStrike" cap="none">
                <a:solidFill>
                  <a:schemeClr val="dk1"/>
                </a:solidFill>
                <a:latin typeface="Arial"/>
                <a:ea typeface="Arial"/>
                <a:cs typeface="Arial"/>
                <a:sym typeface="Arial"/>
              </a:rPr>
              <a:t> bone.  </a:t>
            </a:r>
            <a:endParaRPr sz="1200" b="0" i="0" u="none" strike="noStrike" cap="none">
              <a:solidFill>
                <a:schemeClr val="dk1"/>
              </a:solidFill>
              <a:latin typeface="Arial"/>
              <a:ea typeface="Arial"/>
              <a:cs typeface="Arial"/>
              <a:sym typeface="Arial"/>
            </a:endParaRPr>
          </a:p>
          <a:p>
            <a:pPr marL="0" marR="0" lvl="0" indent="0" algn="l" rtl="0">
              <a:lnSpc>
                <a:spcPct val="107000"/>
              </a:lnSpc>
              <a:spcBef>
                <a:spcPts val="800"/>
              </a:spcBef>
              <a:spcAft>
                <a:spcPts val="0"/>
              </a:spcAft>
              <a:buNone/>
            </a:pPr>
            <a:r>
              <a:rPr lang="en-GB" sz="1200" b="1" i="0" u="none" strike="noStrike" cap="none">
                <a:solidFill>
                  <a:schemeClr val="dk1"/>
                </a:solidFill>
                <a:latin typeface="Arial"/>
                <a:ea typeface="Arial"/>
                <a:cs typeface="Arial"/>
                <a:sym typeface="Arial"/>
              </a:rPr>
              <a:t>P6-7) </a:t>
            </a:r>
            <a:r>
              <a:rPr lang="en-GB" sz="1200" b="0" i="0" u="none" strike="noStrike" cap="none">
                <a:solidFill>
                  <a:schemeClr val="dk1"/>
                </a:solidFill>
                <a:latin typeface="Arial"/>
                <a:ea typeface="Arial"/>
                <a:cs typeface="Arial"/>
                <a:sym typeface="Arial"/>
              </a:rPr>
              <a:t>Where have we got to look for the tiger? … In the tree.</a:t>
            </a:r>
            <a:r>
              <a:rPr lang="en-GB" sz="1200" b="1" i="0" u="none" strike="noStrike" cap="none">
                <a:solidFill>
                  <a:schemeClr val="dk1"/>
                </a:solidFill>
                <a:latin typeface="Arial"/>
                <a:ea typeface="Arial"/>
                <a:cs typeface="Arial"/>
                <a:sym typeface="Arial"/>
              </a:rPr>
              <a:t> </a:t>
            </a:r>
            <a:endParaRPr sz="1200" b="1" i="0" u="none" strike="noStrike" cap="none">
              <a:solidFill>
                <a:schemeClr val="dk1"/>
              </a:solidFill>
              <a:latin typeface="Arial"/>
              <a:ea typeface="Arial"/>
              <a:cs typeface="Arial"/>
              <a:sym typeface="Arial"/>
            </a:endParaRPr>
          </a:p>
          <a:p>
            <a:pPr marL="0" marR="0" lvl="0" indent="0" algn="l" rtl="0">
              <a:lnSpc>
                <a:spcPct val="107000"/>
              </a:lnSpc>
              <a:spcBef>
                <a:spcPts val="800"/>
              </a:spcBef>
              <a:spcAft>
                <a:spcPts val="0"/>
              </a:spcAft>
              <a:buNone/>
            </a:pPr>
            <a:r>
              <a:rPr lang="en-GB" sz="1200" b="1" i="0" u="none" strike="noStrike" cap="none">
                <a:solidFill>
                  <a:schemeClr val="dk1"/>
                </a:solidFill>
                <a:latin typeface="Arial"/>
                <a:ea typeface="Arial"/>
                <a:cs typeface="Arial"/>
                <a:sym typeface="Arial"/>
              </a:rPr>
              <a:t>P8) </a:t>
            </a:r>
            <a:r>
              <a:rPr lang="en-GB" sz="1200" b="0" i="0" u="none" strike="noStrike" cap="none">
                <a:solidFill>
                  <a:schemeClr val="dk1"/>
                </a:solidFill>
                <a:latin typeface="Arial"/>
                <a:ea typeface="Arial"/>
                <a:cs typeface="Arial"/>
                <a:sym typeface="Arial"/>
              </a:rPr>
              <a:t>Describe what you can see. Now ask your grown up some questions.</a:t>
            </a:r>
            <a:endParaRPr/>
          </a:p>
          <a:p>
            <a:pPr marL="0" marR="0" lvl="0" indent="0" algn="l" rtl="0">
              <a:lnSpc>
                <a:spcPct val="107000"/>
              </a:lnSpc>
              <a:spcBef>
                <a:spcPts val="800"/>
              </a:spcBef>
              <a:spcAft>
                <a:spcPts val="0"/>
              </a:spcAft>
              <a:buNone/>
            </a:pPr>
            <a:r>
              <a:rPr lang="en-GB" sz="1200" b="0" i="0" u="none" strike="noStrike" cap="none">
                <a:solidFill>
                  <a:schemeClr val="dk1"/>
                </a:solidFill>
                <a:latin typeface="Arial"/>
                <a:ea typeface="Arial"/>
                <a:cs typeface="Arial"/>
                <a:sym typeface="Arial"/>
              </a:rPr>
              <a:t>i.e. “Mummy, can you see the soldier?”</a:t>
            </a:r>
            <a:endParaRPr/>
          </a:p>
          <a:p>
            <a:pPr marL="0" marR="0" lvl="0" indent="0" algn="l" rtl="0">
              <a:lnSpc>
                <a:spcPct val="107000"/>
              </a:lnSpc>
              <a:spcBef>
                <a:spcPts val="800"/>
              </a:spcBef>
              <a:spcAft>
                <a:spcPts val="0"/>
              </a:spcAft>
              <a:buNone/>
            </a:pPr>
            <a:r>
              <a:rPr lang="en-GB" sz="1200" b="0" i="0" u="none" strike="noStrike" cap="none">
                <a:solidFill>
                  <a:schemeClr val="dk1"/>
                </a:solidFill>
                <a:latin typeface="Arial"/>
                <a:ea typeface="Arial"/>
                <a:cs typeface="Arial"/>
                <a:sym typeface="Arial"/>
              </a:rPr>
              <a:t>You could play a quick game of ‘eye-spy’ for the last page. </a:t>
            </a:r>
            <a:endParaRPr sz="1200" b="0" i="0" u="none" strike="noStrike" cap="none">
              <a:solidFill>
                <a:schemeClr val="dk1"/>
              </a:solidFill>
              <a:latin typeface="Arial"/>
              <a:ea typeface="Arial"/>
              <a:cs typeface="Arial"/>
              <a:sym typeface="Arial"/>
            </a:endParaRPr>
          </a:p>
          <a:p>
            <a:pPr marL="0" marR="0" lvl="0" indent="0" algn="l" rtl="0">
              <a:lnSpc>
                <a:spcPct val="107000"/>
              </a:lnSpc>
              <a:spcBef>
                <a:spcPts val="800"/>
              </a:spcBef>
              <a:spcAft>
                <a:spcPts val="0"/>
              </a:spcAft>
              <a:buNone/>
            </a:pPr>
            <a:r>
              <a:rPr lang="en-GB" sz="1200" b="0" i="0" u="none" strike="noStrike" cap="none">
                <a:solidFill>
                  <a:schemeClr val="dk1"/>
                </a:solidFill>
                <a:latin typeface="Arial"/>
                <a:ea typeface="Arial"/>
                <a:cs typeface="Arial"/>
                <a:sym typeface="Arial"/>
              </a:rPr>
              <a:t>“I spy with my little eye, something beginning with … d” = dog, etc. </a:t>
            </a:r>
            <a:endParaRPr/>
          </a:p>
          <a:p>
            <a:pPr marL="0" marR="0" lvl="0" indent="0" algn="l" rtl="0">
              <a:lnSpc>
                <a:spcPct val="107000"/>
              </a:lnSpc>
              <a:spcBef>
                <a:spcPts val="2000"/>
              </a:spcBef>
              <a:spcAft>
                <a:spcPts val="0"/>
              </a:spcAft>
              <a:buNone/>
            </a:pPr>
            <a:r>
              <a:rPr lang="en-GB" sz="1600" b="1" i="0" u="none" strike="noStrike" cap="none">
                <a:solidFill>
                  <a:schemeClr val="dk1"/>
                </a:solidFill>
                <a:latin typeface="Calibri"/>
                <a:ea typeface="Calibri"/>
                <a:cs typeface="Calibri"/>
                <a:sym typeface="Calibri"/>
              </a:rPr>
              <a:t> </a:t>
            </a:r>
            <a:endParaRPr sz="1600" b="0" i="0" u="none" strike="noStrike" cap="none">
              <a:solidFill>
                <a:schemeClr val="dk1"/>
              </a:solidFill>
              <a:latin typeface="Calibri"/>
              <a:ea typeface="Calibri"/>
              <a:cs typeface="Calibri"/>
              <a:sym typeface="Calibri"/>
            </a:endParaRPr>
          </a:p>
        </p:txBody>
      </p:sp>
      <p:sp>
        <p:nvSpPr>
          <p:cNvPr id="102" name="Google Shape;102;p4"/>
          <p:cNvSpPr txBox="1"/>
          <p:nvPr/>
        </p:nvSpPr>
        <p:spPr>
          <a:xfrm>
            <a:off x="280523" y="3277772"/>
            <a:ext cx="1896110" cy="2474652"/>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None/>
            </a:pPr>
            <a:r>
              <a:rPr lang="en-GB" sz="1800" b="1" i="0" u="sng" strike="noStrike" cap="none">
                <a:solidFill>
                  <a:schemeClr val="dk1"/>
                </a:solidFill>
                <a:latin typeface="Arial"/>
                <a:ea typeface="Arial"/>
                <a:cs typeface="Arial"/>
                <a:sym typeface="Arial"/>
              </a:rPr>
              <a:t>Book title:</a:t>
            </a:r>
            <a:r>
              <a:rPr lang="en-GB" sz="1800" b="0" i="0" u="none" strike="noStrike" cap="none">
                <a:solidFill>
                  <a:schemeClr val="dk1"/>
                </a:solidFill>
                <a:latin typeface="Arial"/>
                <a:ea typeface="Arial"/>
                <a:cs typeface="Arial"/>
                <a:sym typeface="Arial"/>
              </a:rPr>
              <a:t> Can you see me? </a:t>
            </a:r>
            <a:endParaRPr sz="1800" b="0" i="0" u="none" strike="noStrike" cap="none">
              <a:solidFill>
                <a:schemeClr val="dk1"/>
              </a:solidFill>
              <a:latin typeface="Arial"/>
              <a:ea typeface="Arial"/>
              <a:cs typeface="Arial"/>
              <a:sym typeface="Arial"/>
            </a:endParaRPr>
          </a:p>
          <a:p>
            <a:pPr marL="0" marR="0" lvl="0" indent="0" algn="l" rtl="0">
              <a:lnSpc>
                <a:spcPct val="107000"/>
              </a:lnSpc>
              <a:spcBef>
                <a:spcPts val="800"/>
              </a:spcBef>
              <a:spcAft>
                <a:spcPts val="0"/>
              </a:spcAft>
              <a:buNone/>
            </a:pPr>
            <a:r>
              <a:rPr lang="en-GB" sz="1800" b="0" i="0" u="none" strike="noStrike" cap="none">
                <a:solidFill>
                  <a:schemeClr val="dk1"/>
                </a:solidFill>
                <a:latin typeface="Arial"/>
                <a:ea typeface="Arial"/>
                <a:cs typeface="Arial"/>
                <a:sym typeface="Arial"/>
              </a:rPr>
              <a:t>                     </a:t>
            </a:r>
            <a:r>
              <a:rPr lang="en-GB" sz="1800" b="1" i="0" u="sng" strike="noStrike" cap="none">
                <a:solidFill>
                  <a:schemeClr val="dk1"/>
                </a:solidFill>
                <a:latin typeface="Arial"/>
                <a:ea typeface="Arial"/>
                <a:cs typeface="Arial"/>
                <a:sym typeface="Arial"/>
              </a:rPr>
              <a:t>Stage</a:t>
            </a:r>
            <a:r>
              <a:rPr lang="en-GB" sz="1800" b="0" i="0" u="none" strike="noStrike" cap="none">
                <a:solidFill>
                  <a:schemeClr val="dk1"/>
                </a:solidFill>
                <a:latin typeface="Arial"/>
                <a:ea typeface="Arial"/>
                <a:cs typeface="Arial"/>
                <a:sym typeface="Arial"/>
              </a:rPr>
              <a:t>: 1+ </a:t>
            </a:r>
            <a:endParaRPr/>
          </a:p>
          <a:p>
            <a:pPr marL="0" marR="0" lvl="0" indent="0" algn="l" rtl="0">
              <a:lnSpc>
                <a:spcPct val="107000"/>
              </a:lnSpc>
              <a:spcBef>
                <a:spcPts val="800"/>
              </a:spcBef>
              <a:spcAft>
                <a:spcPts val="0"/>
              </a:spcAft>
              <a:buNone/>
            </a:pPr>
            <a:endParaRPr sz="1800" b="0" i="0" u="none" strike="noStrike" cap="none">
              <a:solidFill>
                <a:schemeClr val="dk1"/>
              </a:solidFill>
              <a:latin typeface="Arial"/>
              <a:ea typeface="Arial"/>
              <a:cs typeface="Arial"/>
              <a:sym typeface="Arial"/>
            </a:endParaRPr>
          </a:p>
          <a:p>
            <a:pPr marL="0" marR="0" lvl="0" indent="0" algn="l" rtl="0">
              <a:lnSpc>
                <a:spcPct val="107000"/>
              </a:lnSpc>
              <a:spcBef>
                <a:spcPts val="800"/>
              </a:spcBef>
              <a:spcAft>
                <a:spcPts val="0"/>
              </a:spcAft>
              <a:buNone/>
            </a:pPr>
            <a:r>
              <a:rPr lang="en-GB" sz="1800" b="1" i="0" u="sng" strike="noStrike" cap="none">
                <a:solidFill>
                  <a:schemeClr val="dk1"/>
                </a:solidFill>
                <a:latin typeface="Arial"/>
                <a:ea typeface="Arial"/>
                <a:cs typeface="Arial"/>
                <a:sym typeface="Arial"/>
              </a:rPr>
              <a:t>Book focus:</a:t>
            </a:r>
            <a:r>
              <a:rPr lang="en-GB" sz="1800" b="0" i="0" u="none" strike="noStrike" cap="none">
                <a:solidFill>
                  <a:schemeClr val="dk1"/>
                </a:solidFill>
                <a:latin typeface="Arial"/>
                <a:ea typeface="Arial"/>
                <a:cs typeface="Arial"/>
                <a:sym typeface="Arial"/>
              </a:rPr>
              <a:t> Asking questions</a:t>
            </a: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5"/>
          <p:cNvSpPr txBox="1">
            <a:spLocks noGrp="1"/>
          </p:cNvSpPr>
          <p:nvPr>
            <p:ph type="ctrTitle"/>
          </p:nvPr>
        </p:nvSpPr>
        <p:spPr>
          <a:xfrm>
            <a:off x="803386" y="679682"/>
            <a:ext cx="10208603" cy="1445957"/>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600"/>
              <a:buFont typeface="Arial"/>
              <a:buNone/>
            </a:pPr>
            <a:r>
              <a:rPr lang="en-GB" sz="6600" dirty="0">
                <a:latin typeface="Comic Sans MS" panose="030F0702030302020204" pitchFamily="66" charset="0"/>
                <a:ea typeface="Arial"/>
                <a:cs typeface="Arial"/>
                <a:sym typeface="Arial"/>
              </a:rPr>
              <a:t>Week </a:t>
            </a:r>
            <a:r>
              <a:rPr lang="en-GB" sz="6600" dirty="0" smtClean="0">
                <a:latin typeface="Comic Sans MS" panose="030F0702030302020204" pitchFamily="66" charset="0"/>
                <a:ea typeface="Arial"/>
                <a:cs typeface="Arial"/>
                <a:sym typeface="Arial"/>
              </a:rPr>
              <a:t>6</a:t>
            </a:r>
            <a:r>
              <a:rPr lang="en-GB" sz="6600" dirty="0">
                <a:latin typeface="Comic Sans MS" panose="030F0702030302020204" pitchFamily="66" charset="0"/>
                <a:ea typeface="Arial"/>
                <a:cs typeface="Arial"/>
                <a:sym typeface="Arial"/>
              </a:rPr>
              <a:t/>
            </a:r>
            <a:br>
              <a:rPr lang="en-GB" sz="6600" dirty="0">
                <a:latin typeface="Comic Sans MS" panose="030F0702030302020204" pitchFamily="66" charset="0"/>
                <a:ea typeface="Arial"/>
                <a:cs typeface="Arial"/>
                <a:sym typeface="Arial"/>
              </a:rPr>
            </a:br>
            <a:r>
              <a:rPr lang="en-GB" sz="6600" dirty="0">
                <a:latin typeface="Comic Sans MS" panose="030F0702030302020204" pitchFamily="66" charset="0"/>
                <a:ea typeface="Arial"/>
                <a:cs typeface="Arial"/>
                <a:sym typeface="Arial"/>
              </a:rPr>
              <a:t>w/c: </a:t>
            </a:r>
            <a:r>
              <a:rPr lang="en-GB" sz="6600" dirty="0" smtClean="0">
                <a:latin typeface="Comic Sans MS" panose="030F0702030302020204" pitchFamily="66" charset="0"/>
                <a:ea typeface="Arial"/>
                <a:cs typeface="Arial"/>
                <a:sym typeface="Arial"/>
              </a:rPr>
              <a:t>1.6.20</a:t>
            </a:r>
            <a:endParaRPr sz="6600" dirty="0">
              <a:latin typeface="Comic Sans MS" panose="030F0702030302020204" pitchFamily="66" charset="0"/>
            </a:endParaRPr>
          </a:p>
        </p:txBody>
      </p:sp>
      <p:sp>
        <p:nvSpPr>
          <p:cNvPr id="108" name="Google Shape;108;p5"/>
          <p:cNvSpPr txBox="1"/>
          <p:nvPr/>
        </p:nvSpPr>
        <p:spPr>
          <a:xfrm>
            <a:off x="0" y="2125639"/>
            <a:ext cx="5602093" cy="2062063"/>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3200" b="0" i="0" u="none" strike="noStrike" cap="none" dirty="0">
                <a:solidFill>
                  <a:srgbClr val="002060"/>
                </a:solidFill>
                <a:latin typeface="Comic Sans MS" panose="030F0702030302020204" pitchFamily="66" charset="0"/>
                <a:sym typeface="Arial"/>
              </a:rPr>
              <a:t>Continue to read books from home or suggested texts </a:t>
            </a:r>
            <a:r>
              <a:rPr lang="en-GB" sz="3200" b="0" i="0" u="none" strike="noStrike" cap="none" dirty="0" smtClean="0">
                <a:solidFill>
                  <a:srgbClr val="002060"/>
                </a:solidFill>
                <a:latin typeface="Comic Sans MS" panose="030F0702030302020204" pitchFamily="66" charset="0"/>
                <a:sym typeface="Arial"/>
              </a:rPr>
              <a:t>from the website suggested on slide 1. </a:t>
            </a:r>
            <a:endParaRPr sz="3200" dirty="0">
              <a:solidFill>
                <a:srgbClr val="002060"/>
              </a:solidFill>
              <a:latin typeface="Comic Sans MS" panose="030F0702030302020204" pitchFamily="66" charset="0"/>
              <a:sym typeface="Arial"/>
            </a:endParaRPr>
          </a:p>
        </p:txBody>
      </p:sp>
      <p:sp>
        <p:nvSpPr>
          <p:cNvPr id="109" name="Google Shape;109;p5"/>
          <p:cNvSpPr txBox="1"/>
          <p:nvPr/>
        </p:nvSpPr>
        <p:spPr>
          <a:xfrm>
            <a:off x="5089047" y="3599303"/>
            <a:ext cx="6783865" cy="255450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3200" dirty="0" smtClean="0">
                <a:solidFill>
                  <a:srgbClr val="FF0000"/>
                </a:solidFill>
                <a:latin typeface="Comic Sans MS" panose="030F0702030302020204" pitchFamily="66" charset="0"/>
                <a:sym typeface="Arial"/>
              </a:rPr>
              <a:t>This week we will be focussin</a:t>
            </a:r>
            <a:r>
              <a:rPr lang="en-GB" sz="3200" dirty="0" smtClean="0">
                <a:solidFill>
                  <a:srgbClr val="FF0000"/>
                </a:solidFill>
                <a:latin typeface="Comic Sans MS" panose="030F0702030302020204" pitchFamily="66" charset="0"/>
              </a:rPr>
              <a:t>g on reading in different contexts. This should hopefully help to keep your child engaged with reading and also </a:t>
            </a:r>
            <a:r>
              <a:rPr lang="en-GB" sz="3200" b="1" dirty="0" smtClean="0">
                <a:solidFill>
                  <a:srgbClr val="FF0000"/>
                </a:solidFill>
                <a:latin typeface="Comic Sans MS" panose="030F0702030302020204" pitchFamily="66" charset="0"/>
              </a:rPr>
              <a:t>enjoy </a:t>
            </a:r>
            <a:r>
              <a:rPr lang="en-GB" sz="3200" dirty="0" smtClean="0">
                <a:solidFill>
                  <a:srgbClr val="FF0000"/>
                </a:solidFill>
                <a:latin typeface="Comic Sans MS" panose="030F0702030302020204" pitchFamily="66" charset="0"/>
              </a:rPr>
              <a:t>it! </a:t>
            </a:r>
            <a:r>
              <a:rPr lang="en-GB" sz="3200" dirty="0" smtClean="0">
                <a:solidFill>
                  <a:srgbClr val="FF0000"/>
                </a:solidFill>
                <a:latin typeface="Comic Sans MS" panose="030F0702030302020204" pitchFamily="66" charset="0"/>
                <a:sym typeface="Wingdings" panose="05000000000000000000" pitchFamily="2" charset="2"/>
              </a:rPr>
              <a:t></a:t>
            </a:r>
            <a:endParaRPr sz="3200" dirty="0">
              <a:solidFill>
                <a:srgbClr val="FF0000"/>
              </a:solidFill>
              <a:latin typeface="Comic Sans MS" panose="030F0702030302020204" pitchFamily="66" charset="0"/>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5"/>
          <p:cNvSpPr txBox="1">
            <a:spLocks noGrp="1"/>
          </p:cNvSpPr>
          <p:nvPr>
            <p:ph type="ctrTitle"/>
          </p:nvPr>
        </p:nvSpPr>
        <p:spPr>
          <a:xfrm>
            <a:off x="3260247" y="159533"/>
            <a:ext cx="5996294" cy="529784"/>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600"/>
              <a:buFont typeface="Arial"/>
              <a:buNone/>
            </a:pPr>
            <a:r>
              <a:rPr lang="en-GB" sz="2400" dirty="0">
                <a:latin typeface="Comic Sans MS" panose="030F0702030302020204" pitchFamily="66" charset="0"/>
                <a:ea typeface="Arial"/>
                <a:cs typeface="Arial"/>
                <a:sym typeface="Arial"/>
              </a:rPr>
              <a:t>Week </a:t>
            </a:r>
            <a:r>
              <a:rPr lang="en-GB" sz="2400" dirty="0" smtClean="0">
                <a:latin typeface="Comic Sans MS" panose="030F0702030302020204" pitchFamily="66" charset="0"/>
                <a:ea typeface="Arial"/>
                <a:cs typeface="Arial"/>
                <a:sym typeface="Arial"/>
              </a:rPr>
              <a:t>6            w/c</a:t>
            </a:r>
            <a:r>
              <a:rPr lang="en-GB" sz="2400" dirty="0">
                <a:latin typeface="Comic Sans MS" panose="030F0702030302020204" pitchFamily="66" charset="0"/>
                <a:ea typeface="Arial"/>
                <a:cs typeface="Arial"/>
                <a:sym typeface="Arial"/>
              </a:rPr>
              <a:t>: </a:t>
            </a:r>
            <a:r>
              <a:rPr lang="en-GB" sz="2400" dirty="0" smtClean="0">
                <a:latin typeface="Comic Sans MS" panose="030F0702030302020204" pitchFamily="66" charset="0"/>
                <a:ea typeface="Arial"/>
                <a:cs typeface="Arial"/>
                <a:sym typeface="Arial"/>
              </a:rPr>
              <a:t>1.6.20</a:t>
            </a:r>
            <a:endParaRPr sz="2400" dirty="0">
              <a:latin typeface="Comic Sans MS" panose="030F0702030302020204" pitchFamily="66" charset="0"/>
            </a:endParaRPr>
          </a:p>
        </p:txBody>
      </p:sp>
      <p:sp>
        <p:nvSpPr>
          <p:cNvPr id="109" name="Google Shape;109;p5"/>
          <p:cNvSpPr txBox="1"/>
          <p:nvPr/>
        </p:nvSpPr>
        <p:spPr>
          <a:xfrm>
            <a:off x="98474" y="1798638"/>
            <a:ext cx="11873132" cy="304694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3200" dirty="0" smtClean="0">
                <a:solidFill>
                  <a:srgbClr val="FF0000"/>
                </a:solidFill>
                <a:latin typeface="Comic Sans MS" panose="030F0702030302020204" pitchFamily="66" charset="0"/>
                <a:sym typeface="Arial"/>
              </a:rPr>
              <a:t>Over the next few weeks we will be focussin</a:t>
            </a:r>
            <a:r>
              <a:rPr lang="en-GB" sz="3200" dirty="0" smtClean="0">
                <a:solidFill>
                  <a:srgbClr val="FF0000"/>
                </a:solidFill>
                <a:latin typeface="Comic Sans MS" panose="030F0702030302020204" pitchFamily="66" charset="0"/>
              </a:rPr>
              <a:t>g on a </a:t>
            </a:r>
            <a:r>
              <a:rPr lang="en-GB" sz="3200" b="1" u="sng" dirty="0" smtClean="0">
                <a:solidFill>
                  <a:srgbClr val="FF0000"/>
                </a:solidFill>
                <a:latin typeface="Comic Sans MS" panose="030F0702030302020204" pitchFamily="66" charset="0"/>
              </a:rPr>
              <a:t>reading challenge</a:t>
            </a:r>
            <a:r>
              <a:rPr lang="en-GB" sz="3200" dirty="0" smtClean="0">
                <a:solidFill>
                  <a:srgbClr val="FF0000"/>
                </a:solidFill>
                <a:latin typeface="Comic Sans MS" panose="030F0702030302020204" pitchFamily="66" charset="0"/>
              </a:rPr>
              <a:t> we’d like your child to complete each day. Each activity will involve some aspect of reading/understanding.  </a:t>
            </a:r>
          </a:p>
          <a:p>
            <a:pPr marL="0" marR="0" lvl="0" indent="0" algn="ctr" rtl="0">
              <a:spcBef>
                <a:spcPts val="0"/>
              </a:spcBef>
              <a:spcAft>
                <a:spcPts val="0"/>
              </a:spcAft>
              <a:buNone/>
            </a:pPr>
            <a:endParaRPr lang="en-GB" sz="3200" dirty="0">
              <a:solidFill>
                <a:srgbClr val="0070C0"/>
              </a:solidFill>
              <a:latin typeface="Comic Sans MS" panose="030F0702030302020204" pitchFamily="66" charset="0"/>
            </a:endParaRPr>
          </a:p>
          <a:p>
            <a:pPr marL="0" marR="0" lvl="0" indent="0" algn="ctr" rtl="0">
              <a:spcBef>
                <a:spcPts val="0"/>
              </a:spcBef>
              <a:spcAft>
                <a:spcPts val="0"/>
              </a:spcAft>
              <a:buNone/>
            </a:pPr>
            <a:r>
              <a:rPr lang="en-GB" sz="3200" dirty="0" smtClean="0">
                <a:solidFill>
                  <a:srgbClr val="0070C0"/>
                </a:solidFill>
                <a:latin typeface="Comic Sans MS" panose="030F0702030302020204" pitchFamily="66" charset="0"/>
              </a:rPr>
              <a:t>Please continue to encourage your child to read their books and read books to them too as this is also important. </a:t>
            </a:r>
            <a:r>
              <a:rPr lang="en-GB" sz="3200" dirty="0" smtClean="0">
                <a:solidFill>
                  <a:srgbClr val="0070C0"/>
                </a:solidFill>
                <a:latin typeface="Comic Sans MS" panose="030F0702030302020204" pitchFamily="66" charset="0"/>
                <a:sym typeface="Wingdings" panose="05000000000000000000" pitchFamily="2" charset="2"/>
              </a:rPr>
              <a:t></a:t>
            </a:r>
            <a:endParaRPr lang="en-GB" sz="3200" dirty="0" smtClean="0">
              <a:solidFill>
                <a:srgbClr val="0070C0"/>
              </a:solidFill>
              <a:latin typeface="Comic Sans MS" panose="030F0702030302020204" pitchFamily="66" charset="0"/>
            </a:endParaRPr>
          </a:p>
        </p:txBody>
      </p:sp>
    </p:spTree>
    <p:extLst>
      <p:ext uri="{BB962C8B-B14F-4D97-AF65-F5344CB8AC3E}">
        <p14:creationId xmlns:p14="http://schemas.microsoft.com/office/powerpoint/2010/main" val="4589137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5"/>
          <p:cNvSpPr txBox="1">
            <a:spLocks noGrp="1"/>
          </p:cNvSpPr>
          <p:nvPr>
            <p:ph type="ctrTitle"/>
          </p:nvPr>
        </p:nvSpPr>
        <p:spPr>
          <a:xfrm>
            <a:off x="3260247" y="159533"/>
            <a:ext cx="5996294" cy="529784"/>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600"/>
              <a:buFont typeface="Arial"/>
              <a:buNone/>
            </a:pPr>
            <a:r>
              <a:rPr lang="en-GB" sz="2400" dirty="0">
                <a:latin typeface="Comic Sans MS" panose="030F0702030302020204" pitchFamily="66" charset="0"/>
                <a:ea typeface="Arial"/>
                <a:cs typeface="Arial"/>
                <a:sym typeface="Arial"/>
              </a:rPr>
              <a:t>Week </a:t>
            </a:r>
            <a:r>
              <a:rPr lang="en-GB" sz="2400" dirty="0" smtClean="0">
                <a:latin typeface="Comic Sans MS" panose="030F0702030302020204" pitchFamily="66" charset="0"/>
                <a:ea typeface="Arial"/>
                <a:cs typeface="Arial"/>
                <a:sym typeface="Arial"/>
              </a:rPr>
              <a:t>6            w/c</a:t>
            </a:r>
            <a:r>
              <a:rPr lang="en-GB" sz="2400" dirty="0">
                <a:latin typeface="Comic Sans MS" panose="030F0702030302020204" pitchFamily="66" charset="0"/>
                <a:ea typeface="Arial"/>
                <a:cs typeface="Arial"/>
                <a:sym typeface="Arial"/>
              </a:rPr>
              <a:t>: </a:t>
            </a:r>
            <a:r>
              <a:rPr lang="en-GB" sz="2400" dirty="0" smtClean="0">
                <a:latin typeface="Comic Sans MS" panose="030F0702030302020204" pitchFamily="66" charset="0"/>
                <a:ea typeface="Arial"/>
                <a:cs typeface="Arial"/>
                <a:sym typeface="Arial"/>
              </a:rPr>
              <a:t>1.6.20</a:t>
            </a:r>
            <a:endParaRPr sz="2400" dirty="0">
              <a:latin typeface="Comic Sans MS" panose="030F0702030302020204" pitchFamily="66" charset="0"/>
            </a:endParaRPr>
          </a:p>
        </p:txBody>
      </p:sp>
      <p:sp>
        <p:nvSpPr>
          <p:cNvPr id="109" name="Google Shape;109;p5"/>
          <p:cNvSpPr txBox="1"/>
          <p:nvPr/>
        </p:nvSpPr>
        <p:spPr>
          <a:xfrm>
            <a:off x="0" y="882040"/>
            <a:ext cx="12058650" cy="550916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3200" dirty="0" smtClean="0">
                <a:solidFill>
                  <a:srgbClr val="FF0000"/>
                </a:solidFill>
                <a:latin typeface="Comic Sans MS" panose="030F0702030302020204" pitchFamily="66" charset="0"/>
                <a:sym typeface="Arial"/>
              </a:rPr>
              <a:t>Monday’s Reading Challenge: listen &amp; draw</a:t>
            </a:r>
          </a:p>
          <a:p>
            <a:pPr marL="514350" marR="0" lvl="0" indent="-514350" algn="ctr" rtl="0">
              <a:spcBef>
                <a:spcPts val="0"/>
              </a:spcBef>
              <a:spcAft>
                <a:spcPts val="0"/>
              </a:spcAft>
              <a:buAutoNum type="arabicParenR"/>
            </a:pPr>
            <a:r>
              <a:rPr lang="en-GB" sz="2800" dirty="0" smtClean="0">
                <a:solidFill>
                  <a:schemeClr val="tx1"/>
                </a:solidFill>
                <a:latin typeface="Comic Sans MS" panose="030F0702030302020204" pitchFamily="66" charset="0"/>
              </a:rPr>
              <a:t>Your grown-up needs to read the following passage to you. </a:t>
            </a:r>
          </a:p>
          <a:p>
            <a:pPr marR="0" lvl="0" algn="ctr" rtl="0">
              <a:spcBef>
                <a:spcPts val="0"/>
              </a:spcBef>
              <a:spcAft>
                <a:spcPts val="0"/>
              </a:spcAft>
            </a:pPr>
            <a:r>
              <a:rPr lang="en-GB" sz="2800" dirty="0" smtClean="0">
                <a:solidFill>
                  <a:schemeClr val="tx1"/>
                </a:solidFill>
                <a:latin typeface="Comic Sans MS" panose="030F0702030302020204" pitchFamily="66" charset="0"/>
              </a:rPr>
              <a:t>2) You need to listen </a:t>
            </a:r>
            <a:r>
              <a:rPr lang="en-GB" sz="2800" b="1" dirty="0" smtClean="0">
                <a:solidFill>
                  <a:schemeClr val="tx1"/>
                </a:solidFill>
                <a:latin typeface="Comic Sans MS" panose="030F0702030302020204" pitchFamily="66" charset="0"/>
              </a:rPr>
              <a:t>very</a:t>
            </a:r>
            <a:r>
              <a:rPr lang="en-GB" sz="2800" dirty="0" smtClean="0">
                <a:solidFill>
                  <a:schemeClr val="tx1"/>
                </a:solidFill>
                <a:latin typeface="Comic Sans MS" panose="030F0702030302020204" pitchFamily="66" charset="0"/>
              </a:rPr>
              <a:t> carefully to the information as you will need to draw a picture of what is being described. </a:t>
            </a:r>
          </a:p>
          <a:p>
            <a:pPr marR="0" lvl="0" algn="ctr" rtl="0">
              <a:spcBef>
                <a:spcPts val="0"/>
              </a:spcBef>
              <a:spcAft>
                <a:spcPts val="0"/>
              </a:spcAft>
            </a:pPr>
            <a:endParaRPr lang="en-GB" sz="2800" dirty="0" smtClean="0">
              <a:solidFill>
                <a:schemeClr val="tx1"/>
              </a:solidFill>
              <a:latin typeface="Comic Sans MS" panose="030F0702030302020204" pitchFamily="66" charset="0"/>
            </a:endParaRPr>
          </a:p>
          <a:p>
            <a:pPr marR="0" lvl="0" algn="ctr" rtl="0">
              <a:spcBef>
                <a:spcPts val="0"/>
              </a:spcBef>
              <a:spcAft>
                <a:spcPts val="0"/>
              </a:spcAft>
            </a:pPr>
            <a:r>
              <a:rPr lang="en-GB" sz="2800" dirty="0" smtClean="0">
                <a:solidFill>
                  <a:schemeClr val="tx1"/>
                </a:solidFill>
                <a:latin typeface="Comic Sans MS" panose="030F0702030302020204" pitchFamily="66" charset="0"/>
              </a:rPr>
              <a:t>For example:</a:t>
            </a:r>
          </a:p>
          <a:p>
            <a:pPr marR="0" lvl="0" algn="r" rtl="0">
              <a:spcBef>
                <a:spcPts val="0"/>
              </a:spcBef>
              <a:spcAft>
                <a:spcPts val="0"/>
              </a:spcAft>
            </a:pPr>
            <a:r>
              <a:rPr lang="en-GB" sz="2000" dirty="0" smtClean="0">
                <a:solidFill>
                  <a:schemeClr val="tx1"/>
                </a:solidFill>
                <a:latin typeface="Comic Sans MS" panose="030F0702030302020204" pitchFamily="66" charset="0"/>
              </a:rPr>
              <a:t>“I can see some green grass</a:t>
            </a:r>
            <a:r>
              <a:rPr lang="en-GB" sz="2000" dirty="0">
                <a:solidFill>
                  <a:schemeClr val="tx1"/>
                </a:solidFill>
                <a:latin typeface="Comic Sans MS" panose="030F0702030302020204" pitchFamily="66" charset="0"/>
              </a:rPr>
              <a:t> </a:t>
            </a:r>
            <a:r>
              <a:rPr lang="en-GB" sz="2000" dirty="0" smtClean="0">
                <a:solidFill>
                  <a:schemeClr val="tx1"/>
                </a:solidFill>
                <a:latin typeface="Comic Sans MS" panose="030F0702030302020204" pitchFamily="66" charset="0"/>
              </a:rPr>
              <a:t>and one purple flower.</a:t>
            </a:r>
          </a:p>
          <a:p>
            <a:pPr marR="0" lvl="0" algn="r" rtl="0">
              <a:spcBef>
                <a:spcPts val="0"/>
              </a:spcBef>
              <a:spcAft>
                <a:spcPts val="0"/>
              </a:spcAft>
            </a:pPr>
            <a:r>
              <a:rPr lang="en-GB" sz="2000" dirty="0" smtClean="0">
                <a:solidFill>
                  <a:schemeClr val="tx1"/>
                </a:solidFill>
                <a:latin typeface="Comic Sans MS" panose="030F0702030302020204" pitchFamily="66" charset="0"/>
              </a:rPr>
              <a:t>There is a tall apple tree with lots of red apples growing on it. </a:t>
            </a:r>
            <a:r>
              <a:rPr lang="en-GB" sz="2000" dirty="0">
                <a:solidFill>
                  <a:schemeClr val="tx1"/>
                </a:solidFill>
                <a:latin typeface="Comic Sans MS" panose="030F0702030302020204" pitchFamily="66" charset="0"/>
              </a:rPr>
              <a:t/>
            </a:r>
            <a:br>
              <a:rPr lang="en-GB" sz="2000" dirty="0">
                <a:solidFill>
                  <a:schemeClr val="tx1"/>
                </a:solidFill>
                <a:latin typeface="Comic Sans MS" panose="030F0702030302020204" pitchFamily="66" charset="0"/>
              </a:rPr>
            </a:br>
            <a:r>
              <a:rPr lang="en-GB" sz="2000" dirty="0" smtClean="0">
                <a:solidFill>
                  <a:schemeClr val="tx1"/>
                </a:solidFill>
                <a:latin typeface="Comic Sans MS" panose="030F0702030302020204" pitchFamily="66" charset="0"/>
              </a:rPr>
              <a:t>You are stood next to nanny’s house waving. </a:t>
            </a:r>
          </a:p>
          <a:p>
            <a:pPr marR="0" lvl="0" algn="r" rtl="0">
              <a:spcBef>
                <a:spcPts val="0"/>
              </a:spcBef>
              <a:spcAft>
                <a:spcPts val="0"/>
              </a:spcAft>
            </a:pPr>
            <a:r>
              <a:rPr lang="en-GB" sz="2000" dirty="0" smtClean="0">
                <a:solidFill>
                  <a:schemeClr val="tx1"/>
                </a:solidFill>
                <a:latin typeface="Comic Sans MS" panose="030F0702030302020204" pitchFamily="66" charset="0"/>
              </a:rPr>
              <a:t>The bright, yellow sun is out and there is only one cloud in the sky”.</a:t>
            </a:r>
          </a:p>
          <a:p>
            <a:pPr marR="0" lvl="0" algn="r" rtl="0">
              <a:spcBef>
                <a:spcPts val="0"/>
              </a:spcBef>
              <a:spcAft>
                <a:spcPts val="0"/>
              </a:spcAft>
            </a:pPr>
            <a:endParaRPr lang="en-GB" sz="2000" dirty="0">
              <a:solidFill>
                <a:schemeClr val="tx1"/>
              </a:solidFill>
              <a:latin typeface="Comic Sans MS" panose="030F0702030302020204" pitchFamily="66" charset="0"/>
            </a:endParaRPr>
          </a:p>
          <a:p>
            <a:pPr marR="0" lvl="0" algn="r" rtl="0">
              <a:spcBef>
                <a:spcPts val="0"/>
              </a:spcBef>
              <a:spcAft>
                <a:spcPts val="0"/>
              </a:spcAft>
            </a:pPr>
            <a:endParaRPr lang="en-GB" sz="2000" dirty="0" smtClean="0">
              <a:solidFill>
                <a:schemeClr val="tx1"/>
              </a:solidFill>
              <a:latin typeface="Comic Sans MS" panose="030F0702030302020204" pitchFamily="66" charset="0"/>
            </a:endParaRPr>
          </a:p>
          <a:p>
            <a:pPr marR="0" lvl="0" algn="r" rtl="0">
              <a:spcBef>
                <a:spcPts val="0"/>
              </a:spcBef>
              <a:spcAft>
                <a:spcPts val="0"/>
              </a:spcAft>
            </a:pPr>
            <a:r>
              <a:rPr lang="en-GB" sz="2000" dirty="0" smtClean="0">
                <a:solidFill>
                  <a:schemeClr val="tx1"/>
                </a:solidFill>
                <a:latin typeface="Comic Sans MS" panose="030F0702030302020204" pitchFamily="66" charset="0"/>
              </a:rPr>
              <a:t>Obviously, this passage was very long to demonstrate with the picture I found however you could keep it really simple such as: the green tree has three red apples on it. (Your child will need to draw the tree with three apples using the correct colours). </a:t>
            </a:r>
          </a:p>
        </p:txBody>
      </p:sp>
      <p:pic>
        <p:nvPicPr>
          <p:cNvPr id="4" name="Picture 3"/>
          <p:cNvPicPr>
            <a:picLocks noChangeAspect="1"/>
          </p:cNvPicPr>
          <p:nvPr/>
        </p:nvPicPr>
        <p:blipFill>
          <a:blip r:embed="rId3"/>
          <a:stretch>
            <a:fillRect/>
          </a:stretch>
        </p:blipFill>
        <p:spPr>
          <a:xfrm>
            <a:off x="362318" y="2872965"/>
            <a:ext cx="3112241" cy="2191340"/>
          </a:xfrm>
          <a:prstGeom prst="rect">
            <a:avLst/>
          </a:prstGeom>
        </p:spPr>
      </p:pic>
    </p:spTree>
    <p:extLst>
      <p:ext uri="{BB962C8B-B14F-4D97-AF65-F5344CB8AC3E}">
        <p14:creationId xmlns:p14="http://schemas.microsoft.com/office/powerpoint/2010/main" val="7155296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5"/>
          <p:cNvSpPr txBox="1">
            <a:spLocks noGrp="1"/>
          </p:cNvSpPr>
          <p:nvPr>
            <p:ph type="ctrTitle"/>
          </p:nvPr>
        </p:nvSpPr>
        <p:spPr>
          <a:xfrm>
            <a:off x="3260247" y="159533"/>
            <a:ext cx="5996294" cy="529784"/>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600"/>
              <a:buFont typeface="Arial"/>
              <a:buNone/>
            </a:pPr>
            <a:r>
              <a:rPr lang="en-GB" sz="2400" dirty="0">
                <a:latin typeface="Comic Sans MS" panose="030F0702030302020204" pitchFamily="66" charset="0"/>
                <a:ea typeface="Arial"/>
                <a:cs typeface="Arial"/>
                <a:sym typeface="Arial"/>
              </a:rPr>
              <a:t>Week </a:t>
            </a:r>
            <a:r>
              <a:rPr lang="en-GB" sz="2400" dirty="0" smtClean="0">
                <a:latin typeface="Comic Sans MS" panose="030F0702030302020204" pitchFamily="66" charset="0"/>
                <a:ea typeface="Arial"/>
                <a:cs typeface="Arial"/>
                <a:sym typeface="Arial"/>
              </a:rPr>
              <a:t>6            w/c</a:t>
            </a:r>
            <a:r>
              <a:rPr lang="en-GB" sz="2400" dirty="0">
                <a:latin typeface="Comic Sans MS" panose="030F0702030302020204" pitchFamily="66" charset="0"/>
                <a:ea typeface="Arial"/>
                <a:cs typeface="Arial"/>
                <a:sym typeface="Arial"/>
              </a:rPr>
              <a:t>: </a:t>
            </a:r>
            <a:r>
              <a:rPr lang="en-GB" sz="2400" dirty="0" smtClean="0">
                <a:latin typeface="Comic Sans MS" panose="030F0702030302020204" pitchFamily="66" charset="0"/>
                <a:ea typeface="Arial"/>
                <a:cs typeface="Arial"/>
                <a:sym typeface="Arial"/>
              </a:rPr>
              <a:t>1.6.20</a:t>
            </a:r>
            <a:endParaRPr sz="2400" dirty="0">
              <a:latin typeface="Comic Sans MS" panose="030F0702030302020204" pitchFamily="66" charset="0"/>
            </a:endParaRPr>
          </a:p>
        </p:txBody>
      </p:sp>
      <p:sp>
        <p:nvSpPr>
          <p:cNvPr id="109" name="Google Shape;109;p5"/>
          <p:cNvSpPr txBox="1"/>
          <p:nvPr/>
        </p:nvSpPr>
        <p:spPr>
          <a:xfrm>
            <a:off x="0" y="882040"/>
            <a:ext cx="12058650" cy="58473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3200" dirty="0" smtClean="0">
                <a:solidFill>
                  <a:srgbClr val="FF0000"/>
                </a:solidFill>
                <a:latin typeface="Comic Sans MS" panose="030F0702030302020204" pitchFamily="66" charset="0"/>
              </a:rPr>
              <a:t>Tuesd</a:t>
            </a:r>
            <a:r>
              <a:rPr lang="en-GB" sz="3200" dirty="0" smtClean="0">
                <a:solidFill>
                  <a:srgbClr val="FF0000"/>
                </a:solidFill>
                <a:latin typeface="Comic Sans MS" panose="030F0702030302020204" pitchFamily="66" charset="0"/>
                <a:sym typeface="Arial"/>
              </a:rPr>
              <a:t>ay’s Reading Challenge: sentence sorting</a:t>
            </a:r>
          </a:p>
        </p:txBody>
      </p:sp>
      <p:pic>
        <p:nvPicPr>
          <p:cNvPr id="2050" name="Picture 2" descr="Write out sentences on different colored paper strips, cut apart ..."/>
          <p:cNvPicPr>
            <a:picLocks noChangeAspect="1" noChangeArrowheads="1"/>
          </p:cNvPicPr>
          <p:nvPr/>
        </p:nvPicPr>
        <p:blipFill rotWithShape="1">
          <a:blip r:embed="rId3">
            <a:extLst>
              <a:ext uri="{28A0092B-C50C-407E-A947-70E740481C1C}">
                <a14:useLocalDpi xmlns:a14="http://schemas.microsoft.com/office/drawing/2010/main" val="0"/>
              </a:ext>
            </a:extLst>
          </a:blip>
          <a:srcRect l="2834" t="4494" r="37917" b="6554"/>
          <a:stretch/>
        </p:blipFill>
        <p:spPr bwMode="auto">
          <a:xfrm>
            <a:off x="285751" y="1466775"/>
            <a:ext cx="3488315" cy="349567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774066" y="1485824"/>
            <a:ext cx="8127422" cy="2246769"/>
          </a:xfrm>
          <a:prstGeom prst="rect">
            <a:avLst/>
          </a:prstGeom>
        </p:spPr>
        <p:txBody>
          <a:bodyPr wrap="square">
            <a:spAutoFit/>
          </a:bodyPr>
          <a:lstStyle/>
          <a:p>
            <a:pPr marL="514350" lvl="0" indent="-514350">
              <a:buAutoNum type="arabicParenR"/>
            </a:pPr>
            <a:r>
              <a:rPr lang="en-GB" sz="2000" dirty="0" smtClean="0">
                <a:solidFill>
                  <a:schemeClr val="tx1"/>
                </a:solidFill>
                <a:latin typeface="Comic Sans MS" panose="030F0702030302020204" pitchFamily="66" charset="0"/>
              </a:rPr>
              <a:t>Ask your grown up to write a simple sentence on a piece of paper, spacing out each word (</a:t>
            </a:r>
            <a:r>
              <a:rPr lang="en-GB" sz="2000" b="1" dirty="0" smtClean="0">
                <a:solidFill>
                  <a:schemeClr val="tx1"/>
                </a:solidFill>
                <a:latin typeface="Comic Sans MS" panose="030F0702030302020204" pitchFamily="66" charset="0"/>
              </a:rPr>
              <a:t>without telling you what it says!)</a:t>
            </a:r>
            <a:endParaRPr lang="en-GB" sz="2000" dirty="0" smtClean="0">
              <a:solidFill>
                <a:schemeClr val="tx1"/>
              </a:solidFill>
              <a:latin typeface="Comic Sans MS" panose="030F0702030302020204" pitchFamily="66" charset="0"/>
            </a:endParaRPr>
          </a:p>
          <a:p>
            <a:pPr marL="514350" lvl="0" indent="-514350">
              <a:buAutoNum type="arabicParenR"/>
            </a:pPr>
            <a:r>
              <a:rPr lang="en-GB" sz="2000" dirty="0" smtClean="0">
                <a:solidFill>
                  <a:schemeClr val="tx1"/>
                </a:solidFill>
                <a:latin typeface="Comic Sans MS" panose="030F0702030302020204" pitchFamily="66" charset="0"/>
              </a:rPr>
              <a:t>Cut up the words &amp; the full stop. </a:t>
            </a:r>
          </a:p>
          <a:p>
            <a:pPr marL="514350" lvl="0" indent="-514350">
              <a:buAutoNum type="arabicParenR"/>
            </a:pPr>
            <a:r>
              <a:rPr lang="en-GB" sz="2000" dirty="0" smtClean="0">
                <a:solidFill>
                  <a:schemeClr val="tx1"/>
                </a:solidFill>
                <a:latin typeface="Comic Sans MS" panose="030F0702030302020204" pitchFamily="66" charset="0"/>
              </a:rPr>
              <a:t>Jumble it all up.</a:t>
            </a:r>
          </a:p>
          <a:p>
            <a:pPr marL="514350" lvl="0" indent="-514350">
              <a:buAutoNum type="arabicParenR"/>
            </a:pPr>
            <a:r>
              <a:rPr lang="en-GB" sz="2000" dirty="0" smtClean="0">
                <a:solidFill>
                  <a:schemeClr val="tx1"/>
                </a:solidFill>
                <a:latin typeface="Comic Sans MS" panose="030F0702030302020204" pitchFamily="66" charset="0"/>
              </a:rPr>
              <a:t>You need to sort out the sentence so that it makes sense. </a:t>
            </a:r>
            <a:r>
              <a:rPr lang="en-GB" sz="2000" dirty="0"/>
              <a:t/>
            </a:r>
            <a:br>
              <a:rPr lang="en-GB" sz="2000" dirty="0"/>
            </a:br>
            <a:r>
              <a:rPr lang="en-GB" sz="2000" dirty="0" smtClean="0"/>
              <a:t>For example:</a:t>
            </a:r>
            <a:endParaRPr lang="en-GB" sz="2000" dirty="0" smtClean="0">
              <a:solidFill>
                <a:schemeClr val="tx1"/>
              </a:solidFill>
              <a:latin typeface="Comic Sans MS" panose="030F0702030302020204" pitchFamily="66" charset="0"/>
            </a:endParaRPr>
          </a:p>
        </p:txBody>
      </p:sp>
      <p:sp>
        <p:nvSpPr>
          <p:cNvPr id="3" name="Rectangle 2"/>
          <p:cNvSpPr/>
          <p:nvPr/>
        </p:nvSpPr>
        <p:spPr>
          <a:xfrm>
            <a:off x="4059817" y="4119488"/>
            <a:ext cx="1069396" cy="842963"/>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latin typeface="Comic Sans MS" panose="030F0702030302020204" pitchFamily="66" charset="0"/>
              </a:rPr>
              <a:t>dog</a:t>
            </a:r>
            <a:r>
              <a:rPr lang="en-GB" dirty="0" smtClean="0"/>
              <a:t>e</a:t>
            </a:r>
            <a:endParaRPr lang="en-GB" dirty="0"/>
          </a:p>
        </p:txBody>
      </p:sp>
      <p:sp>
        <p:nvSpPr>
          <p:cNvPr id="8" name="Rectangle 7"/>
          <p:cNvSpPr/>
          <p:nvPr/>
        </p:nvSpPr>
        <p:spPr>
          <a:xfrm>
            <a:off x="4594515" y="5676303"/>
            <a:ext cx="1100138" cy="842963"/>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latin typeface="Comic Sans MS" panose="030F0702030302020204" pitchFamily="66" charset="0"/>
              </a:rPr>
              <a:t>on</a:t>
            </a:r>
            <a:r>
              <a:rPr lang="en-GB" dirty="0" smtClean="0"/>
              <a:t>e</a:t>
            </a:r>
            <a:endParaRPr lang="en-GB" dirty="0"/>
          </a:p>
        </p:txBody>
      </p:sp>
      <p:sp>
        <p:nvSpPr>
          <p:cNvPr id="9" name="Rectangle 8"/>
          <p:cNvSpPr/>
          <p:nvPr/>
        </p:nvSpPr>
        <p:spPr>
          <a:xfrm>
            <a:off x="6447997" y="4124169"/>
            <a:ext cx="1152953" cy="842963"/>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latin typeface="Comic Sans MS" panose="030F0702030302020204" pitchFamily="66" charset="0"/>
              </a:rPr>
              <a:t>sat</a:t>
            </a:r>
            <a:r>
              <a:rPr lang="en-GB" dirty="0" smtClean="0"/>
              <a:t>e</a:t>
            </a:r>
            <a:endParaRPr lang="en-GB" dirty="0"/>
          </a:p>
        </p:txBody>
      </p:sp>
      <p:sp>
        <p:nvSpPr>
          <p:cNvPr id="10" name="Rectangle 9"/>
          <p:cNvSpPr/>
          <p:nvPr/>
        </p:nvSpPr>
        <p:spPr>
          <a:xfrm>
            <a:off x="7657458" y="4105123"/>
            <a:ext cx="1115067" cy="842963"/>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latin typeface="Comic Sans MS" panose="030F0702030302020204" pitchFamily="66" charset="0"/>
              </a:rPr>
              <a:t>The</a:t>
            </a:r>
            <a:r>
              <a:rPr lang="en-GB" dirty="0" smtClean="0"/>
              <a:t>e</a:t>
            </a:r>
            <a:endParaRPr lang="en-GB" dirty="0"/>
          </a:p>
        </p:txBody>
      </p:sp>
      <p:sp>
        <p:nvSpPr>
          <p:cNvPr id="11" name="Rectangle 10"/>
          <p:cNvSpPr/>
          <p:nvPr/>
        </p:nvSpPr>
        <p:spPr>
          <a:xfrm>
            <a:off x="8829034" y="4119485"/>
            <a:ext cx="427508" cy="842963"/>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latin typeface="Comic Sans MS" panose="030F0702030302020204" pitchFamily="66" charset="0"/>
              </a:rPr>
              <a:t>.</a:t>
            </a:r>
            <a:r>
              <a:rPr lang="en-GB" dirty="0" smtClean="0"/>
              <a:t>e</a:t>
            </a:r>
            <a:endParaRPr lang="en-GB" dirty="0"/>
          </a:p>
        </p:txBody>
      </p:sp>
      <p:sp>
        <p:nvSpPr>
          <p:cNvPr id="12" name="Rectangle 11"/>
          <p:cNvSpPr/>
          <p:nvPr/>
        </p:nvSpPr>
        <p:spPr>
          <a:xfrm>
            <a:off x="9369559" y="4105122"/>
            <a:ext cx="1115067" cy="842963"/>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latin typeface="Comic Sans MS" panose="030F0702030302020204" pitchFamily="66" charset="0"/>
              </a:rPr>
              <a:t>log</a:t>
            </a:r>
            <a:r>
              <a:rPr lang="en-GB" dirty="0" smtClean="0"/>
              <a:t>e</a:t>
            </a:r>
            <a:endParaRPr lang="en-GB" dirty="0"/>
          </a:p>
        </p:txBody>
      </p:sp>
      <p:sp>
        <p:nvSpPr>
          <p:cNvPr id="13" name="Rectangle 12"/>
          <p:cNvSpPr/>
          <p:nvPr/>
        </p:nvSpPr>
        <p:spPr>
          <a:xfrm>
            <a:off x="10566990" y="4109806"/>
            <a:ext cx="1115067" cy="842963"/>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latin typeface="Comic Sans MS" panose="030F0702030302020204" pitchFamily="66" charset="0"/>
              </a:rPr>
              <a:t>the</a:t>
            </a:r>
            <a:r>
              <a:rPr lang="en-GB" dirty="0" smtClean="0"/>
              <a:t>e</a:t>
            </a:r>
            <a:endParaRPr lang="en-GB" dirty="0"/>
          </a:p>
        </p:txBody>
      </p:sp>
      <p:sp>
        <p:nvSpPr>
          <p:cNvPr id="5" name="TextBox 4"/>
          <p:cNvSpPr txBox="1"/>
          <p:nvPr/>
        </p:nvSpPr>
        <p:spPr>
          <a:xfrm>
            <a:off x="0" y="5132363"/>
            <a:ext cx="12141465" cy="338554"/>
          </a:xfrm>
          <a:prstGeom prst="rect">
            <a:avLst/>
          </a:prstGeom>
          <a:noFill/>
        </p:spPr>
        <p:txBody>
          <a:bodyPr wrap="none" rtlCol="0">
            <a:spAutoFit/>
          </a:bodyPr>
          <a:lstStyle/>
          <a:p>
            <a:r>
              <a:rPr lang="en-GB" sz="1600" dirty="0" smtClean="0">
                <a:solidFill>
                  <a:schemeClr val="tx1"/>
                </a:solidFill>
                <a:latin typeface="Comic Sans MS" panose="030F0702030302020204" pitchFamily="66" charset="0"/>
              </a:rPr>
              <a:t>Look for the capital letter as that word must be at the beginning. Make sure the full stop is at the end. Then sort the words</a:t>
            </a:r>
            <a:r>
              <a:rPr lang="en-GB" dirty="0" smtClean="0"/>
              <a:t>.</a:t>
            </a:r>
            <a:endParaRPr lang="en-GB" dirty="0"/>
          </a:p>
        </p:txBody>
      </p:sp>
      <p:sp>
        <p:nvSpPr>
          <p:cNvPr id="15" name="Rectangle 14"/>
          <p:cNvSpPr/>
          <p:nvPr/>
        </p:nvSpPr>
        <p:spPr>
          <a:xfrm>
            <a:off x="285751" y="5650511"/>
            <a:ext cx="1115067" cy="842963"/>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latin typeface="Comic Sans MS" panose="030F0702030302020204" pitchFamily="66" charset="0"/>
              </a:rPr>
              <a:t>The</a:t>
            </a:r>
            <a:r>
              <a:rPr lang="en-GB" dirty="0" smtClean="0"/>
              <a:t>e</a:t>
            </a:r>
            <a:endParaRPr lang="en-GB" dirty="0"/>
          </a:p>
        </p:txBody>
      </p:sp>
      <p:sp>
        <p:nvSpPr>
          <p:cNvPr id="16" name="Rectangle 15"/>
          <p:cNvSpPr/>
          <p:nvPr/>
        </p:nvSpPr>
        <p:spPr>
          <a:xfrm>
            <a:off x="8829034" y="5650509"/>
            <a:ext cx="427508" cy="842963"/>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latin typeface="Comic Sans MS" panose="030F0702030302020204" pitchFamily="66" charset="0"/>
              </a:rPr>
              <a:t>.</a:t>
            </a:r>
            <a:r>
              <a:rPr lang="en-GB" dirty="0" smtClean="0"/>
              <a:t>e</a:t>
            </a:r>
            <a:endParaRPr lang="en-GB" dirty="0"/>
          </a:p>
        </p:txBody>
      </p:sp>
      <p:sp>
        <p:nvSpPr>
          <p:cNvPr id="17" name="Rectangle 16"/>
          <p:cNvSpPr/>
          <p:nvPr/>
        </p:nvSpPr>
        <p:spPr>
          <a:xfrm>
            <a:off x="1683329" y="5650510"/>
            <a:ext cx="1069396" cy="842963"/>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latin typeface="Comic Sans MS" panose="030F0702030302020204" pitchFamily="66" charset="0"/>
              </a:rPr>
              <a:t>dog</a:t>
            </a:r>
            <a:r>
              <a:rPr lang="en-GB" dirty="0" smtClean="0"/>
              <a:t>e</a:t>
            </a:r>
            <a:endParaRPr lang="en-GB" dirty="0"/>
          </a:p>
        </p:txBody>
      </p:sp>
      <p:sp>
        <p:nvSpPr>
          <p:cNvPr id="18" name="Rectangle 17"/>
          <p:cNvSpPr/>
          <p:nvPr/>
        </p:nvSpPr>
        <p:spPr>
          <a:xfrm>
            <a:off x="3035236" y="5676303"/>
            <a:ext cx="1152953" cy="842963"/>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latin typeface="Comic Sans MS" panose="030F0702030302020204" pitchFamily="66" charset="0"/>
              </a:rPr>
              <a:t>sat</a:t>
            </a:r>
            <a:r>
              <a:rPr lang="en-GB" dirty="0" smtClean="0"/>
              <a:t>e</a:t>
            </a:r>
            <a:endParaRPr lang="en-GB" dirty="0"/>
          </a:p>
        </p:txBody>
      </p:sp>
      <p:sp>
        <p:nvSpPr>
          <p:cNvPr id="19" name="Rectangle 18"/>
          <p:cNvSpPr/>
          <p:nvPr/>
        </p:nvSpPr>
        <p:spPr>
          <a:xfrm>
            <a:off x="5219485" y="4114721"/>
            <a:ext cx="1100138" cy="842963"/>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latin typeface="Comic Sans MS" panose="030F0702030302020204" pitchFamily="66" charset="0"/>
              </a:rPr>
              <a:t>on</a:t>
            </a:r>
            <a:r>
              <a:rPr lang="en-GB" dirty="0" smtClean="0"/>
              <a:t>e</a:t>
            </a:r>
            <a:endParaRPr lang="en-GB" dirty="0"/>
          </a:p>
        </p:txBody>
      </p:sp>
      <p:sp>
        <p:nvSpPr>
          <p:cNvPr id="20" name="Rectangle 19"/>
          <p:cNvSpPr/>
          <p:nvPr/>
        </p:nvSpPr>
        <p:spPr>
          <a:xfrm>
            <a:off x="6029325" y="5676303"/>
            <a:ext cx="1115067" cy="842963"/>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latin typeface="Comic Sans MS" panose="030F0702030302020204" pitchFamily="66" charset="0"/>
              </a:rPr>
              <a:t>the</a:t>
            </a:r>
            <a:r>
              <a:rPr lang="en-GB" dirty="0" smtClean="0"/>
              <a:t>e</a:t>
            </a:r>
            <a:endParaRPr lang="en-GB" dirty="0"/>
          </a:p>
        </p:txBody>
      </p:sp>
      <p:sp>
        <p:nvSpPr>
          <p:cNvPr id="21" name="Rectangle 20"/>
          <p:cNvSpPr/>
          <p:nvPr/>
        </p:nvSpPr>
        <p:spPr>
          <a:xfrm>
            <a:off x="7479064" y="5652451"/>
            <a:ext cx="1115067" cy="842963"/>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tx1"/>
                </a:solidFill>
                <a:latin typeface="Comic Sans MS" panose="030F0702030302020204" pitchFamily="66" charset="0"/>
              </a:rPr>
              <a:t>log</a:t>
            </a:r>
            <a:r>
              <a:rPr lang="en-GB" dirty="0" smtClean="0"/>
              <a:t>e</a:t>
            </a:r>
            <a:endParaRPr lang="en-GB" dirty="0"/>
          </a:p>
        </p:txBody>
      </p:sp>
    </p:spTree>
    <p:extLst>
      <p:ext uri="{BB962C8B-B14F-4D97-AF65-F5344CB8AC3E}">
        <p14:creationId xmlns:p14="http://schemas.microsoft.com/office/powerpoint/2010/main" val="34444697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sp>
        <p:nvSpPr>
          <p:cNvPr id="4" name="Google Shape;107;p5"/>
          <p:cNvSpPr txBox="1">
            <a:spLocks noGrp="1"/>
          </p:cNvSpPr>
          <p:nvPr>
            <p:ph type="ctrTitle"/>
          </p:nvPr>
        </p:nvSpPr>
        <p:spPr>
          <a:xfrm>
            <a:off x="3260247" y="159533"/>
            <a:ext cx="5996294" cy="529784"/>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600"/>
              <a:buFont typeface="Arial"/>
              <a:buNone/>
            </a:pPr>
            <a:r>
              <a:rPr lang="en-GB" sz="2400" dirty="0">
                <a:latin typeface="Comic Sans MS" panose="030F0702030302020204" pitchFamily="66" charset="0"/>
                <a:ea typeface="Arial"/>
                <a:cs typeface="Arial"/>
                <a:sym typeface="Arial"/>
              </a:rPr>
              <a:t>Week </a:t>
            </a:r>
            <a:r>
              <a:rPr lang="en-GB" sz="2400" dirty="0" smtClean="0">
                <a:latin typeface="Comic Sans MS" panose="030F0702030302020204" pitchFamily="66" charset="0"/>
                <a:ea typeface="Arial"/>
                <a:cs typeface="Arial"/>
                <a:sym typeface="Arial"/>
              </a:rPr>
              <a:t>6            w/c</a:t>
            </a:r>
            <a:r>
              <a:rPr lang="en-GB" sz="2400" dirty="0">
                <a:latin typeface="Comic Sans MS" panose="030F0702030302020204" pitchFamily="66" charset="0"/>
                <a:ea typeface="Arial"/>
                <a:cs typeface="Arial"/>
                <a:sym typeface="Arial"/>
              </a:rPr>
              <a:t>: </a:t>
            </a:r>
            <a:r>
              <a:rPr lang="en-GB" sz="2400" dirty="0" smtClean="0">
                <a:latin typeface="Comic Sans MS" panose="030F0702030302020204" pitchFamily="66" charset="0"/>
                <a:ea typeface="Arial"/>
                <a:cs typeface="Arial"/>
                <a:sym typeface="Arial"/>
              </a:rPr>
              <a:t>1.6.20</a:t>
            </a:r>
            <a:endParaRPr sz="2400" dirty="0">
              <a:latin typeface="Comic Sans MS" panose="030F0702030302020204" pitchFamily="66" charset="0"/>
            </a:endParaRPr>
          </a:p>
        </p:txBody>
      </p:sp>
      <p:sp>
        <p:nvSpPr>
          <p:cNvPr id="5" name="Google Shape;109;p5"/>
          <p:cNvSpPr txBox="1"/>
          <p:nvPr/>
        </p:nvSpPr>
        <p:spPr>
          <a:xfrm>
            <a:off x="0" y="882040"/>
            <a:ext cx="12058650" cy="58473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3200" dirty="0" smtClean="0">
                <a:solidFill>
                  <a:srgbClr val="FF0000"/>
                </a:solidFill>
                <a:latin typeface="Comic Sans MS" panose="030F0702030302020204" pitchFamily="66" charset="0"/>
              </a:rPr>
              <a:t>Wednesd</a:t>
            </a:r>
            <a:r>
              <a:rPr lang="en-GB" sz="3200" dirty="0" smtClean="0">
                <a:solidFill>
                  <a:srgbClr val="FF0000"/>
                </a:solidFill>
                <a:latin typeface="Comic Sans MS" panose="030F0702030302020204" pitchFamily="66" charset="0"/>
                <a:sym typeface="Arial"/>
              </a:rPr>
              <a:t>ay’s Reading Challenge: Reading clues</a:t>
            </a:r>
          </a:p>
        </p:txBody>
      </p:sp>
      <p:sp>
        <p:nvSpPr>
          <p:cNvPr id="3" name="Rectangle 2"/>
          <p:cNvSpPr/>
          <p:nvPr/>
        </p:nvSpPr>
        <p:spPr>
          <a:xfrm>
            <a:off x="5686307" y="1466775"/>
            <a:ext cx="6096000" cy="5262979"/>
          </a:xfrm>
          <a:prstGeom prst="rect">
            <a:avLst/>
          </a:prstGeom>
        </p:spPr>
        <p:txBody>
          <a:bodyPr>
            <a:spAutoFit/>
          </a:bodyPr>
          <a:lstStyle/>
          <a:p>
            <a:pPr marL="342900" indent="-342900">
              <a:buFont typeface="Arial" panose="020B0604020202020204" pitchFamily="34" charset="0"/>
              <a:buChar char="•"/>
            </a:pPr>
            <a:r>
              <a:rPr lang="en-GB" sz="2800" dirty="0">
                <a:solidFill>
                  <a:schemeClr val="tx1"/>
                </a:solidFill>
                <a:latin typeface="Comic Sans MS" panose="030F0702030302020204" pitchFamily="66" charset="0"/>
              </a:rPr>
              <a:t>Ask your </a:t>
            </a:r>
            <a:r>
              <a:rPr lang="en-GB" sz="2800" dirty="0" smtClean="0">
                <a:solidFill>
                  <a:schemeClr val="tx1"/>
                </a:solidFill>
                <a:latin typeface="Comic Sans MS" panose="030F0702030302020204" pitchFamily="66" charset="0"/>
              </a:rPr>
              <a:t>grown-up/older sibling to hide something in the house/garden (could be your favourite teddy or a random object).</a:t>
            </a:r>
          </a:p>
          <a:p>
            <a:pPr marL="342900" indent="-342900">
              <a:buFont typeface="Arial" panose="020B0604020202020204" pitchFamily="34" charset="0"/>
              <a:buChar char="•"/>
            </a:pPr>
            <a:r>
              <a:rPr lang="en-GB" sz="2800" dirty="0" smtClean="0">
                <a:solidFill>
                  <a:schemeClr val="tx1"/>
                </a:solidFill>
                <a:latin typeface="Comic Sans MS" panose="030F0702030302020204" pitchFamily="66" charset="0"/>
              </a:rPr>
              <a:t>Your grown-up will write you some clues for you to read in order to find your missing item. They could be as simple as ‘on the chair’, ‘next to the door’ or you could make them much more challenging.   </a:t>
            </a:r>
            <a:endParaRPr lang="en-GB" sz="2800" dirty="0"/>
          </a:p>
        </p:txBody>
      </p:sp>
      <p:pic>
        <p:nvPicPr>
          <p:cNvPr id="10242" name="Picture 2" descr="Detective Clipart Free Cartoon Looking For Clues Image Provided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74841" y="1970149"/>
            <a:ext cx="3014618" cy="40236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29999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sp>
        <p:nvSpPr>
          <p:cNvPr id="2" name="Google Shape;107;p5"/>
          <p:cNvSpPr txBox="1">
            <a:spLocks noGrp="1"/>
          </p:cNvSpPr>
          <p:nvPr>
            <p:ph type="ctrTitle"/>
          </p:nvPr>
        </p:nvSpPr>
        <p:spPr>
          <a:xfrm>
            <a:off x="3260247" y="159533"/>
            <a:ext cx="5996294" cy="529784"/>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600"/>
              <a:buFont typeface="Arial"/>
              <a:buNone/>
            </a:pPr>
            <a:r>
              <a:rPr lang="en-GB" sz="2400" dirty="0">
                <a:latin typeface="Comic Sans MS" panose="030F0702030302020204" pitchFamily="66" charset="0"/>
                <a:ea typeface="Arial"/>
                <a:cs typeface="Arial"/>
                <a:sym typeface="Arial"/>
              </a:rPr>
              <a:t>Week </a:t>
            </a:r>
            <a:r>
              <a:rPr lang="en-GB" sz="2400" dirty="0" smtClean="0">
                <a:latin typeface="Comic Sans MS" panose="030F0702030302020204" pitchFamily="66" charset="0"/>
                <a:ea typeface="Arial"/>
                <a:cs typeface="Arial"/>
                <a:sym typeface="Arial"/>
              </a:rPr>
              <a:t>6            w/c</a:t>
            </a:r>
            <a:r>
              <a:rPr lang="en-GB" sz="2400" dirty="0">
                <a:latin typeface="Comic Sans MS" panose="030F0702030302020204" pitchFamily="66" charset="0"/>
                <a:ea typeface="Arial"/>
                <a:cs typeface="Arial"/>
                <a:sym typeface="Arial"/>
              </a:rPr>
              <a:t>: </a:t>
            </a:r>
            <a:r>
              <a:rPr lang="en-GB" sz="2400" dirty="0" smtClean="0">
                <a:latin typeface="Comic Sans MS" panose="030F0702030302020204" pitchFamily="66" charset="0"/>
                <a:ea typeface="Arial"/>
                <a:cs typeface="Arial"/>
                <a:sym typeface="Arial"/>
              </a:rPr>
              <a:t>1.6.20</a:t>
            </a:r>
            <a:endParaRPr sz="2400" dirty="0">
              <a:latin typeface="Comic Sans MS" panose="030F0702030302020204" pitchFamily="66" charset="0"/>
            </a:endParaRPr>
          </a:p>
        </p:txBody>
      </p:sp>
      <p:sp>
        <p:nvSpPr>
          <p:cNvPr id="3" name="Google Shape;109;p5"/>
          <p:cNvSpPr txBox="1"/>
          <p:nvPr/>
        </p:nvSpPr>
        <p:spPr>
          <a:xfrm>
            <a:off x="0" y="882040"/>
            <a:ext cx="12058650" cy="58473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3200" dirty="0" smtClean="0">
                <a:solidFill>
                  <a:srgbClr val="FF0000"/>
                </a:solidFill>
                <a:latin typeface="Comic Sans MS" panose="030F0702030302020204" pitchFamily="66" charset="0"/>
              </a:rPr>
              <a:t>Thursd</a:t>
            </a:r>
            <a:r>
              <a:rPr lang="en-GB" sz="3200" dirty="0" smtClean="0">
                <a:solidFill>
                  <a:srgbClr val="FF0000"/>
                </a:solidFill>
                <a:latin typeface="Comic Sans MS" panose="030F0702030302020204" pitchFamily="66" charset="0"/>
                <a:sym typeface="Arial"/>
              </a:rPr>
              <a:t>ay’s Reading Challenge: bedtime story</a:t>
            </a:r>
          </a:p>
        </p:txBody>
      </p:sp>
      <p:sp>
        <p:nvSpPr>
          <p:cNvPr id="4" name="Rectangle 3"/>
          <p:cNvSpPr/>
          <p:nvPr/>
        </p:nvSpPr>
        <p:spPr>
          <a:xfrm>
            <a:off x="1001765" y="3056424"/>
            <a:ext cx="6096000" cy="1384995"/>
          </a:xfrm>
          <a:prstGeom prst="rect">
            <a:avLst/>
          </a:prstGeom>
        </p:spPr>
        <p:txBody>
          <a:bodyPr>
            <a:spAutoFit/>
          </a:bodyPr>
          <a:lstStyle/>
          <a:p>
            <a:pPr marL="342900" indent="-342900">
              <a:buFont typeface="Arial" panose="020B0604020202020204" pitchFamily="34" charset="0"/>
              <a:buChar char="•"/>
            </a:pPr>
            <a:r>
              <a:rPr lang="en-GB" sz="2800" dirty="0" smtClean="0">
                <a:solidFill>
                  <a:schemeClr val="tx1"/>
                </a:solidFill>
                <a:latin typeface="Comic Sans MS" panose="030F0702030302020204" pitchFamily="66" charset="0"/>
              </a:rPr>
              <a:t>Read a bedtime story to your grown-up, sibling or your favourite teddy. </a:t>
            </a:r>
          </a:p>
        </p:txBody>
      </p:sp>
      <p:pic>
        <p:nvPicPr>
          <p:cNvPr id="9218" name="Picture 2" descr="Bedtime Pictures | Free download on ClipArtMa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56939" y="2144605"/>
            <a:ext cx="2999204" cy="36748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7453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sp>
        <p:nvSpPr>
          <p:cNvPr id="2" name="Google Shape;107;p5"/>
          <p:cNvSpPr txBox="1">
            <a:spLocks noGrp="1"/>
          </p:cNvSpPr>
          <p:nvPr>
            <p:ph type="ctrTitle"/>
          </p:nvPr>
        </p:nvSpPr>
        <p:spPr>
          <a:xfrm>
            <a:off x="3260247" y="159533"/>
            <a:ext cx="5996294" cy="529784"/>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600"/>
              <a:buFont typeface="Arial"/>
              <a:buNone/>
            </a:pPr>
            <a:r>
              <a:rPr lang="en-GB" sz="2400" dirty="0">
                <a:latin typeface="Comic Sans MS" panose="030F0702030302020204" pitchFamily="66" charset="0"/>
                <a:ea typeface="Arial"/>
                <a:cs typeface="Arial"/>
                <a:sym typeface="Arial"/>
              </a:rPr>
              <a:t>Week </a:t>
            </a:r>
            <a:r>
              <a:rPr lang="en-GB" sz="2400" dirty="0" smtClean="0">
                <a:latin typeface="Comic Sans MS" panose="030F0702030302020204" pitchFamily="66" charset="0"/>
                <a:ea typeface="Arial"/>
                <a:cs typeface="Arial"/>
                <a:sym typeface="Arial"/>
              </a:rPr>
              <a:t>6            w/c</a:t>
            </a:r>
            <a:r>
              <a:rPr lang="en-GB" sz="2400" dirty="0">
                <a:latin typeface="Comic Sans MS" panose="030F0702030302020204" pitchFamily="66" charset="0"/>
                <a:ea typeface="Arial"/>
                <a:cs typeface="Arial"/>
                <a:sym typeface="Arial"/>
              </a:rPr>
              <a:t>: </a:t>
            </a:r>
            <a:r>
              <a:rPr lang="en-GB" sz="2400" dirty="0" smtClean="0">
                <a:latin typeface="Comic Sans MS" panose="030F0702030302020204" pitchFamily="66" charset="0"/>
                <a:ea typeface="Arial"/>
                <a:cs typeface="Arial"/>
                <a:sym typeface="Arial"/>
              </a:rPr>
              <a:t>1.6.20</a:t>
            </a:r>
            <a:endParaRPr sz="2400" dirty="0">
              <a:latin typeface="Comic Sans MS" panose="030F0702030302020204" pitchFamily="66" charset="0"/>
            </a:endParaRPr>
          </a:p>
        </p:txBody>
      </p:sp>
      <p:sp>
        <p:nvSpPr>
          <p:cNvPr id="3" name="Google Shape;109;p5"/>
          <p:cNvSpPr txBox="1"/>
          <p:nvPr/>
        </p:nvSpPr>
        <p:spPr>
          <a:xfrm>
            <a:off x="-1277277" y="635566"/>
            <a:ext cx="12058650" cy="58473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3200" dirty="0" smtClean="0">
                <a:solidFill>
                  <a:srgbClr val="FF0000"/>
                </a:solidFill>
                <a:latin typeface="Comic Sans MS" panose="030F0702030302020204" pitchFamily="66" charset="0"/>
              </a:rPr>
              <a:t>Frid</a:t>
            </a:r>
            <a:r>
              <a:rPr lang="en-GB" sz="3200" dirty="0" smtClean="0">
                <a:solidFill>
                  <a:srgbClr val="FF0000"/>
                </a:solidFill>
                <a:latin typeface="Comic Sans MS" panose="030F0702030302020204" pitchFamily="66" charset="0"/>
                <a:sym typeface="Arial"/>
              </a:rPr>
              <a:t>ay’s Reading Challenge: </a:t>
            </a:r>
            <a:r>
              <a:rPr lang="en-GB" sz="2400" dirty="0" smtClean="0">
                <a:solidFill>
                  <a:srgbClr val="FF0000"/>
                </a:solidFill>
                <a:latin typeface="Comic Sans MS" panose="030F0702030302020204" pitchFamily="66" charset="0"/>
                <a:sym typeface="Arial"/>
              </a:rPr>
              <a:t>Noughts &amp; Crosses game</a:t>
            </a:r>
          </a:p>
        </p:txBody>
      </p:sp>
      <p:sp>
        <p:nvSpPr>
          <p:cNvPr id="4" name="Rectangle 3"/>
          <p:cNvSpPr/>
          <p:nvPr/>
        </p:nvSpPr>
        <p:spPr>
          <a:xfrm>
            <a:off x="734478" y="1916941"/>
            <a:ext cx="5919540" cy="3477875"/>
          </a:xfrm>
          <a:prstGeom prst="rect">
            <a:avLst/>
          </a:prstGeom>
        </p:spPr>
        <p:txBody>
          <a:bodyPr wrap="square">
            <a:spAutoFit/>
          </a:bodyPr>
          <a:lstStyle/>
          <a:p>
            <a:pPr marL="342900" indent="-342900">
              <a:buFont typeface="Arial" panose="020B0604020202020204" pitchFamily="34" charset="0"/>
              <a:buChar char="•"/>
            </a:pPr>
            <a:r>
              <a:rPr lang="en-GB" sz="2000" dirty="0" smtClean="0">
                <a:solidFill>
                  <a:schemeClr val="tx1"/>
                </a:solidFill>
                <a:latin typeface="Comic Sans MS" panose="030F0702030302020204" pitchFamily="66" charset="0"/>
              </a:rPr>
              <a:t>Ask your grown-up to draw a grid with 9 blank squares.</a:t>
            </a:r>
          </a:p>
          <a:p>
            <a:pPr marL="342900" indent="-342900">
              <a:buFont typeface="Arial" panose="020B0604020202020204" pitchFamily="34" charset="0"/>
              <a:buChar char="•"/>
            </a:pPr>
            <a:r>
              <a:rPr lang="en-GB" sz="2000" dirty="0" smtClean="0">
                <a:solidFill>
                  <a:schemeClr val="tx1"/>
                </a:solidFill>
                <a:latin typeface="Comic Sans MS" panose="030F0702030302020204" pitchFamily="66" charset="0"/>
              </a:rPr>
              <a:t>They will write some sentences in each of the squares for you to read.</a:t>
            </a:r>
          </a:p>
          <a:p>
            <a:pPr marL="342900" indent="-342900">
              <a:buFont typeface="Arial" panose="020B0604020202020204" pitchFamily="34" charset="0"/>
              <a:buChar char="•"/>
            </a:pPr>
            <a:r>
              <a:rPr lang="en-GB" sz="2000" dirty="0" smtClean="0">
                <a:solidFill>
                  <a:schemeClr val="tx1"/>
                </a:solidFill>
                <a:latin typeface="Comic Sans MS" panose="030F0702030302020204" pitchFamily="66" charset="0"/>
              </a:rPr>
              <a:t>Choose who is going to be noughts and who is going to be crosses. </a:t>
            </a:r>
          </a:p>
          <a:p>
            <a:pPr marL="342900" indent="-342900">
              <a:buFont typeface="Arial" panose="020B0604020202020204" pitchFamily="34" charset="0"/>
              <a:buChar char="•"/>
            </a:pPr>
            <a:r>
              <a:rPr lang="en-GB" sz="2000" dirty="0" smtClean="0">
                <a:solidFill>
                  <a:schemeClr val="tx1"/>
                </a:solidFill>
                <a:latin typeface="Comic Sans MS" panose="030F0702030302020204" pitchFamily="66" charset="0"/>
              </a:rPr>
              <a:t>Take it in turns to choose where you are going to draw/place your counter. You must read the sentence correctly to get that square. </a:t>
            </a:r>
          </a:p>
          <a:p>
            <a:pPr marL="342900" indent="-342900">
              <a:buFont typeface="Arial" panose="020B0604020202020204" pitchFamily="34" charset="0"/>
              <a:buChar char="•"/>
            </a:pPr>
            <a:r>
              <a:rPr lang="en-GB" sz="2000" dirty="0" smtClean="0">
                <a:solidFill>
                  <a:schemeClr val="tx1"/>
                </a:solidFill>
                <a:latin typeface="Comic Sans MS" panose="030F0702030302020204" pitchFamily="66" charset="0"/>
              </a:rPr>
              <a:t>See who can get three in a row first!</a:t>
            </a:r>
          </a:p>
        </p:txBody>
      </p:sp>
      <p:pic>
        <p:nvPicPr>
          <p:cNvPr id="6" name="Picture 5"/>
          <p:cNvPicPr>
            <a:picLocks noChangeAspect="1"/>
          </p:cNvPicPr>
          <p:nvPr/>
        </p:nvPicPr>
        <p:blipFill>
          <a:blip r:embed="rId3"/>
          <a:stretch>
            <a:fillRect/>
          </a:stretch>
        </p:blipFill>
        <p:spPr>
          <a:xfrm>
            <a:off x="9372599" y="0"/>
            <a:ext cx="1621101" cy="1463406"/>
          </a:xfrm>
          <a:prstGeom prst="rect">
            <a:avLst/>
          </a:prstGeom>
        </p:spPr>
      </p:pic>
      <p:pic>
        <p:nvPicPr>
          <p:cNvPr id="7" name="Picture 6"/>
          <p:cNvPicPr>
            <a:picLocks noChangeAspect="1"/>
          </p:cNvPicPr>
          <p:nvPr/>
        </p:nvPicPr>
        <p:blipFill>
          <a:blip r:embed="rId4"/>
          <a:stretch>
            <a:fillRect/>
          </a:stretch>
        </p:blipFill>
        <p:spPr>
          <a:xfrm>
            <a:off x="6654018" y="2011077"/>
            <a:ext cx="4562475" cy="4122236"/>
          </a:xfrm>
          <a:prstGeom prst="rect">
            <a:avLst/>
          </a:prstGeom>
        </p:spPr>
      </p:pic>
      <p:sp>
        <p:nvSpPr>
          <p:cNvPr id="8" name="Rectangle 7"/>
          <p:cNvSpPr/>
          <p:nvPr/>
        </p:nvSpPr>
        <p:spPr>
          <a:xfrm>
            <a:off x="6796893" y="2360711"/>
            <a:ext cx="1275545" cy="523220"/>
          </a:xfrm>
          <a:prstGeom prst="rect">
            <a:avLst/>
          </a:prstGeom>
        </p:spPr>
        <p:txBody>
          <a:bodyPr wrap="square">
            <a:spAutoFit/>
          </a:bodyPr>
          <a:lstStyle/>
          <a:p>
            <a:r>
              <a:rPr lang="en-GB" dirty="0" smtClean="0">
                <a:solidFill>
                  <a:schemeClr val="tx1"/>
                </a:solidFill>
                <a:latin typeface="Comic Sans MS" panose="030F0702030302020204" pitchFamily="66" charset="0"/>
              </a:rPr>
              <a:t>The cat sat on the mat.</a:t>
            </a:r>
            <a:endParaRPr lang="en-GB" dirty="0"/>
          </a:p>
        </p:txBody>
      </p:sp>
      <p:sp>
        <p:nvSpPr>
          <p:cNvPr id="9" name="Rectangle 8"/>
          <p:cNvSpPr/>
          <p:nvPr/>
        </p:nvSpPr>
        <p:spPr>
          <a:xfrm>
            <a:off x="8360896" y="2360711"/>
            <a:ext cx="1275545" cy="523220"/>
          </a:xfrm>
          <a:prstGeom prst="rect">
            <a:avLst/>
          </a:prstGeom>
        </p:spPr>
        <p:txBody>
          <a:bodyPr wrap="square">
            <a:spAutoFit/>
          </a:bodyPr>
          <a:lstStyle/>
          <a:p>
            <a:r>
              <a:rPr lang="en-GB" dirty="0" smtClean="0">
                <a:solidFill>
                  <a:schemeClr val="tx1"/>
                </a:solidFill>
                <a:latin typeface="Comic Sans MS" panose="030F0702030302020204" pitchFamily="66" charset="0"/>
              </a:rPr>
              <a:t>I want to go to bed now.</a:t>
            </a:r>
            <a:endParaRPr lang="en-GB" dirty="0"/>
          </a:p>
        </p:txBody>
      </p:sp>
      <p:sp>
        <p:nvSpPr>
          <p:cNvPr id="10" name="Rectangle 9"/>
          <p:cNvSpPr/>
          <p:nvPr/>
        </p:nvSpPr>
        <p:spPr>
          <a:xfrm>
            <a:off x="9718155" y="2360711"/>
            <a:ext cx="1275545" cy="738664"/>
          </a:xfrm>
          <a:prstGeom prst="rect">
            <a:avLst/>
          </a:prstGeom>
        </p:spPr>
        <p:txBody>
          <a:bodyPr wrap="square">
            <a:spAutoFit/>
          </a:bodyPr>
          <a:lstStyle/>
          <a:p>
            <a:pPr algn="ctr"/>
            <a:r>
              <a:rPr lang="en-GB" dirty="0" smtClean="0">
                <a:solidFill>
                  <a:schemeClr val="tx1"/>
                </a:solidFill>
                <a:latin typeface="Comic Sans MS" panose="030F0702030302020204" pitchFamily="66" charset="0"/>
              </a:rPr>
              <a:t>The sun is shining today.</a:t>
            </a:r>
            <a:endParaRPr lang="en-GB" dirty="0"/>
          </a:p>
        </p:txBody>
      </p:sp>
      <p:sp>
        <p:nvSpPr>
          <p:cNvPr id="11" name="Rectangle 10"/>
          <p:cNvSpPr/>
          <p:nvPr/>
        </p:nvSpPr>
        <p:spPr>
          <a:xfrm>
            <a:off x="6869684" y="3655878"/>
            <a:ext cx="1275545" cy="738664"/>
          </a:xfrm>
          <a:prstGeom prst="rect">
            <a:avLst/>
          </a:prstGeom>
        </p:spPr>
        <p:txBody>
          <a:bodyPr wrap="square">
            <a:spAutoFit/>
          </a:bodyPr>
          <a:lstStyle/>
          <a:p>
            <a:pPr algn="ctr"/>
            <a:r>
              <a:rPr lang="en-GB" dirty="0" smtClean="0">
                <a:solidFill>
                  <a:schemeClr val="tx1"/>
                </a:solidFill>
                <a:latin typeface="Comic Sans MS" panose="030F0702030302020204" pitchFamily="66" charset="0"/>
              </a:rPr>
              <a:t>I hope it does not rain today.</a:t>
            </a:r>
            <a:endParaRPr lang="en-GB" dirty="0"/>
          </a:p>
        </p:txBody>
      </p:sp>
      <p:sp>
        <p:nvSpPr>
          <p:cNvPr id="12" name="Rectangle 11"/>
          <p:cNvSpPr/>
          <p:nvPr/>
        </p:nvSpPr>
        <p:spPr>
          <a:xfrm>
            <a:off x="8360896" y="3702863"/>
            <a:ext cx="1275545" cy="738664"/>
          </a:xfrm>
          <a:prstGeom prst="rect">
            <a:avLst/>
          </a:prstGeom>
        </p:spPr>
        <p:txBody>
          <a:bodyPr wrap="square">
            <a:spAutoFit/>
          </a:bodyPr>
          <a:lstStyle/>
          <a:p>
            <a:pPr algn="ctr"/>
            <a:r>
              <a:rPr lang="en-GB" dirty="0" smtClean="0">
                <a:solidFill>
                  <a:schemeClr val="tx1"/>
                </a:solidFill>
                <a:latin typeface="Comic Sans MS" panose="030F0702030302020204" pitchFamily="66" charset="0"/>
              </a:rPr>
              <a:t>I can smell something sweet.</a:t>
            </a:r>
            <a:endParaRPr lang="en-GB" dirty="0"/>
          </a:p>
        </p:txBody>
      </p:sp>
      <p:sp>
        <p:nvSpPr>
          <p:cNvPr id="13" name="Rectangle 12"/>
          <p:cNvSpPr/>
          <p:nvPr/>
        </p:nvSpPr>
        <p:spPr>
          <a:xfrm>
            <a:off x="6910541" y="5046303"/>
            <a:ext cx="1275545" cy="738664"/>
          </a:xfrm>
          <a:prstGeom prst="rect">
            <a:avLst/>
          </a:prstGeom>
        </p:spPr>
        <p:txBody>
          <a:bodyPr wrap="square">
            <a:spAutoFit/>
          </a:bodyPr>
          <a:lstStyle/>
          <a:p>
            <a:pPr algn="ctr"/>
            <a:r>
              <a:rPr lang="en-GB" dirty="0" smtClean="0">
                <a:solidFill>
                  <a:schemeClr val="tx1"/>
                </a:solidFill>
                <a:latin typeface="Comic Sans MS" panose="030F0702030302020204" pitchFamily="66" charset="0"/>
              </a:rPr>
              <a:t>I love to play in the garden.</a:t>
            </a:r>
            <a:endParaRPr lang="en-GB" dirty="0"/>
          </a:p>
        </p:txBody>
      </p:sp>
      <p:sp>
        <p:nvSpPr>
          <p:cNvPr id="14" name="Rectangle 13"/>
          <p:cNvSpPr/>
          <p:nvPr/>
        </p:nvSpPr>
        <p:spPr>
          <a:xfrm>
            <a:off x="8289459" y="5046303"/>
            <a:ext cx="1275545" cy="738664"/>
          </a:xfrm>
          <a:prstGeom prst="rect">
            <a:avLst/>
          </a:prstGeom>
        </p:spPr>
        <p:txBody>
          <a:bodyPr wrap="square">
            <a:spAutoFit/>
          </a:bodyPr>
          <a:lstStyle/>
          <a:p>
            <a:pPr algn="ctr"/>
            <a:r>
              <a:rPr lang="en-GB" dirty="0" smtClean="0">
                <a:solidFill>
                  <a:schemeClr val="tx1"/>
                </a:solidFill>
                <a:latin typeface="Comic Sans MS" panose="030F0702030302020204" pitchFamily="66" charset="0"/>
              </a:rPr>
              <a:t>My sister is really kind to me.</a:t>
            </a:r>
            <a:endParaRPr lang="en-GB" dirty="0"/>
          </a:p>
        </p:txBody>
      </p:sp>
      <p:sp>
        <p:nvSpPr>
          <p:cNvPr id="15" name="Rectangle 14"/>
          <p:cNvSpPr/>
          <p:nvPr/>
        </p:nvSpPr>
        <p:spPr>
          <a:xfrm>
            <a:off x="9780671" y="3702863"/>
            <a:ext cx="1275545" cy="954107"/>
          </a:xfrm>
          <a:prstGeom prst="rect">
            <a:avLst/>
          </a:prstGeom>
        </p:spPr>
        <p:txBody>
          <a:bodyPr wrap="square">
            <a:spAutoFit/>
          </a:bodyPr>
          <a:lstStyle/>
          <a:p>
            <a:pPr algn="ctr"/>
            <a:r>
              <a:rPr lang="en-GB" dirty="0" smtClean="0">
                <a:solidFill>
                  <a:schemeClr val="tx1"/>
                </a:solidFill>
                <a:latin typeface="Comic Sans MS" panose="030F0702030302020204" pitchFamily="66" charset="0"/>
              </a:rPr>
              <a:t>My brother shares his toys with me.</a:t>
            </a:r>
            <a:endParaRPr lang="en-GB" dirty="0"/>
          </a:p>
        </p:txBody>
      </p:sp>
      <p:sp>
        <p:nvSpPr>
          <p:cNvPr id="16" name="Rectangle 15"/>
          <p:cNvSpPr/>
          <p:nvPr/>
        </p:nvSpPr>
        <p:spPr>
          <a:xfrm>
            <a:off x="9780671" y="5112603"/>
            <a:ext cx="1275545" cy="954107"/>
          </a:xfrm>
          <a:prstGeom prst="rect">
            <a:avLst/>
          </a:prstGeom>
        </p:spPr>
        <p:txBody>
          <a:bodyPr wrap="square">
            <a:spAutoFit/>
          </a:bodyPr>
          <a:lstStyle/>
          <a:p>
            <a:pPr algn="ctr"/>
            <a:r>
              <a:rPr lang="en-GB" dirty="0" smtClean="0">
                <a:solidFill>
                  <a:schemeClr val="tx1"/>
                </a:solidFill>
                <a:latin typeface="Comic Sans MS" panose="030F0702030302020204" pitchFamily="66" charset="0"/>
              </a:rPr>
              <a:t>Today is Friday and tomorrow is Saturday. </a:t>
            </a:r>
            <a:endParaRPr lang="en-GB" dirty="0"/>
          </a:p>
        </p:txBody>
      </p:sp>
    </p:spTree>
    <p:extLst>
      <p:ext uri="{BB962C8B-B14F-4D97-AF65-F5344CB8AC3E}">
        <p14:creationId xmlns:p14="http://schemas.microsoft.com/office/powerpoint/2010/main" val="22716242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5"/>
          <p:cNvSpPr txBox="1">
            <a:spLocks noGrp="1"/>
          </p:cNvSpPr>
          <p:nvPr>
            <p:ph type="ctrTitle"/>
          </p:nvPr>
        </p:nvSpPr>
        <p:spPr>
          <a:xfrm>
            <a:off x="803386" y="679682"/>
            <a:ext cx="10208603" cy="1445957"/>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600"/>
              <a:buFont typeface="Arial"/>
              <a:buNone/>
            </a:pPr>
            <a:r>
              <a:rPr lang="en-GB" sz="6600" dirty="0">
                <a:latin typeface="Comic Sans MS" panose="030F0702030302020204" pitchFamily="66" charset="0"/>
                <a:ea typeface="Arial"/>
                <a:cs typeface="Arial"/>
                <a:sym typeface="Arial"/>
              </a:rPr>
              <a:t>Week </a:t>
            </a:r>
            <a:r>
              <a:rPr lang="en-GB" sz="6600" dirty="0" smtClean="0">
                <a:latin typeface="Comic Sans MS" panose="030F0702030302020204" pitchFamily="66" charset="0"/>
                <a:ea typeface="Arial"/>
                <a:cs typeface="Arial"/>
                <a:sym typeface="Arial"/>
              </a:rPr>
              <a:t>7</a:t>
            </a:r>
            <a:br>
              <a:rPr lang="en-GB" sz="6600" dirty="0" smtClean="0">
                <a:latin typeface="Comic Sans MS" panose="030F0702030302020204" pitchFamily="66" charset="0"/>
                <a:ea typeface="Arial"/>
                <a:cs typeface="Arial"/>
                <a:sym typeface="Arial"/>
              </a:rPr>
            </a:br>
            <a:r>
              <a:rPr lang="en-GB" sz="6600" dirty="0" smtClean="0">
                <a:latin typeface="Comic Sans MS" panose="030F0702030302020204" pitchFamily="66" charset="0"/>
                <a:ea typeface="Arial"/>
                <a:cs typeface="Arial"/>
                <a:sym typeface="Arial"/>
              </a:rPr>
              <a:t>w/c</a:t>
            </a:r>
            <a:r>
              <a:rPr lang="en-GB" sz="6600" dirty="0">
                <a:latin typeface="Comic Sans MS" panose="030F0702030302020204" pitchFamily="66" charset="0"/>
                <a:ea typeface="Arial"/>
                <a:cs typeface="Arial"/>
                <a:sym typeface="Arial"/>
              </a:rPr>
              <a:t>: </a:t>
            </a:r>
            <a:r>
              <a:rPr lang="en-GB" sz="6600" dirty="0" smtClean="0">
                <a:latin typeface="Comic Sans MS" panose="030F0702030302020204" pitchFamily="66" charset="0"/>
                <a:ea typeface="Arial"/>
                <a:cs typeface="Arial"/>
                <a:sym typeface="Arial"/>
              </a:rPr>
              <a:t>8.6.20</a:t>
            </a:r>
            <a:endParaRPr sz="6600" dirty="0">
              <a:latin typeface="Comic Sans MS" panose="030F0702030302020204" pitchFamily="66" charset="0"/>
            </a:endParaRPr>
          </a:p>
        </p:txBody>
      </p:sp>
      <p:sp>
        <p:nvSpPr>
          <p:cNvPr id="108" name="Google Shape;108;p5"/>
          <p:cNvSpPr txBox="1"/>
          <p:nvPr/>
        </p:nvSpPr>
        <p:spPr>
          <a:xfrm>
            <a:off x="0" y="2125639"/>
            <a:ext cx="5602093" cy="2062063"/>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3200" b="0" i="0" u="none" strike="noStrike" cap="none" dirty="0">
                <a:solidFill>
                  <a:srgbClr val="002060"/>
                </a:solidFill>
                <a:latin typeface="Comic Sans MS" panose="030F0702030302020204" pitchFamily="66" charset="0"/>
                <a:sym typeface="Arial"/>
              </a:rPr>
              <a:t>Continue to read books from home or suggested texts </a:t>
            </a:r>
            <a:r>
              <a:rPr lang="en-GB" sz="3200" b="0" i="0" u="none" strike="noStrike" cap="none" dirty="0" smtClean="0">
                <a:solidFill>
                  <a:srgbClr val="002060"/>
                </a:solidFill>
                <a:latin typeface="Comic Sans MS" panose="030F0702030302020204" pitchFamily="66" charset="0"/>
                <a:sym typeface="Arial"/>
              </a:rPr>
              <a:t>from the website suggested on slide 1. </a:t>
            </a:r>
            <a:endParaRPr sz="3200" dirty="0">
              <a:solidFill>
                <a:srgbClr val="002060"/>
              </a:solidFill>
              <a:latin typeface="Comic Sans MS" panose="030F0702030302020204" pitchFamily="66" charset="0"/>
              <a:sym typeface="Arial"/>
            </a:endParaRPr>
          </a:p>
        </p:txBody>
      </p:sp>
      <p:sp>
        <p:nvSpPr>
          <p:cNvPr id="109" name="Google Shape;109;p5"/>
          <p:cNvSpPr txBox="1"/>
          <p:nvPr/>
        </p:nvSpPr>
        <p:spPr>
          <a:xfrm>
            <a:off x="5089047" y="3922859"/>
            <a:ext cx="6783865" cy="255450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3200" dirty="0" smtClean="0">
                <a:solidFill>
                  <a:srgbClr val="FF0000"/>
                </a:solidFill>
                <a:latin typeface="Comic Sans MS" panose="030F0702030302020204" pitchFamily="66" charset="0"/>
                <a:sym typeface="Arial"/>
              </a:rPr>
              <a:t>This week we will be continuing to focus</a:t>
            </a:r>
            <a:r>
              <a:rPr lang="en-GB" sz="3200" dirty="0" smtClean="0">
                <a:solidFill>
                  <a:srgbClr val="FF0000"/>
                </a:solidFill>
                <a:latin typeface="Comic Sans MS" panose="030F0702030302020204" pitchFamily="66" charset="0"/>
              </a:rPr>
              <a:t> on reading in different contexts. This should hopefully help to keep your child engaged with reading and also </a:t>
            </a:r>
            <a:r>
              <a:rPr lang="en-GB" sz="3200" b="1" dirty="0" smtClean="0">
                <a:solidFill>
                  <a:srgbClr val="FF0000"/>
                </a:solidFill>
                <a:latin typeface="Comic Sans MS" panose="030F0702030302020204" pitchFamily="66" charset="0"/>
              </a:rPr>
              <a:t>enjoy </a:t>
            </a:r>
            <a:r>
              <a:rPr lang="en-GB" sz="3200" dirty="0" smtClean="0">
                <a:solidFill>
                  <a:srgbClr val="FF0000"/>
                </a:solidFill>
                <a:latin typeface="Comic Sans MS" panose="030F0702030302020204" pitchFamily="66" charset="0"/>
              </a:rPr>
              <a:t>it! </a:t>
            </a:r>
            <a:r>
              <a:rPr lang="en-GB" sz="3200" dirty="0" smtClean="0">
                <a:solidFill>
                  <a:srgbClr val="FF0000"/>
                </a:solidFill>
                <a:latin typeface="Comic Sans MS" panose="030F0702030302020204" pitchFamily="66" charset="0"/>
                <a:sym typeface="Wingdings" panose="05000000000000000000" pitchFamily="2" charset="2"/>
              </a:rPr>
              <a:t></a:t>
            </a:r>
            <a:endParaRPr sz="3200" dirty="0">
              <a:solidFill>
                <a:srgbClr val="FF0000"/>
              </a:solidFill>
              <a:latin typeface="Comic Sans MS" panose="030F0702030302020204" pitchFamily="66" charset="0"/>
              <a:sym typeface="Arial"/>
            </a:endParaRPr>
          </a:p>
        </p:txBody>
      </p:sp>
    </p:spTree>
    <p:extLst>
      <p:ext uri="{BB962C8B-B14F-4D97-AF65-F5344CB8AC3E}">
        <p14:creationId xmlns:p14="http://schemas.microsoft.com/office/powerpoint/2010/main" val="35189782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sp>
        <p:nvSpPr>
          <p:cNvPr id="2" name="Google Shape;107;p5"/>
          <p:cNvSpPr txBox="1">
            <a:spLocks noGrp="1"/>
          </p:cNvSpPr>
          <p:nvPr>
            <p:ph type="ctrTitle"/>
          </p:nvPr>
        </p:nvSpPr>
        <p:spPr>
          <a:xfrm>
            <a:off x="3260247" y="159533"/>
            <a:ext cx="5996294" cy="529784"/>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600"/>
              <a:buFont typeface="Arial"/>
              <a:buNone/>
            </a:pPr>
            <a:r>
              <a:rPr lang="en-GB" sz="2400" dirty="0" smtClean="0">
                <a:latin typeface="Comic Sans MS" panose="030F0702030302020204" pitchFamily="66" charset="0"/>
                <a:ea typeface="Arial"/>
                <a:cs typeface="Arial"/>
                <a:sym typeface="Arial"/>
              </a:rPr>
              <a:t>Week 7            w/c</a:t>
            </a:r>
            <a:r>
              <a:rPr lang="en-GB" sz="2400" dirty="0">
                <a:latin typeface="Comic Sans MS" panose="030F0702030302020204" pitchFamily="66" charset="0"/>
                <a:ea typeface="Arial"/>
                <a:cs typeface="Arial"/>
                <a:sym typeface="Arial"/>
              </a:rPr>
              <a:t>: </a:t>
            </a:r>
            <a:r>
              <a:rPr lang="en-GB" sz="2400" dirty="0" smtClean="0">
                <a:latin typeface="Comic Sans MS" panose="030F0702030302020204" pitchFamily="66" charset="0"/>
                <a:ea typeface="Arial"/>
                <a:cs typeface="Arial"/>
                <a:sym typeface="Arial"/>
              </a:rPr>
              <a:t>8.6.20</a:t>
            </a:r>
            <a:endParaRPr sz="2400" dirty="0">
              <a:latin typeface="Comic Sans MS" panose="030F0702030302020204" pitchFamily="66" charset="0"/>
            </a:endParaRPr>
          </a:p>
        </p:txBody>
      </p:sp>
      <p:sp>
        <p:nvSpPr>
          <p:cNvPr id="3" name="Google Shape;109;p5"/>
          <p:cNvSpPr txBox="1"/>
          <p:nvPr/>
        </p:nvSpPr>
        <p:spPr>
          <a:xfrm>
            <a:off x="0" y="882040"/>
            <a:ext cx="12058650" cy="58473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3200" dirty="0" smtClean="0">
                <a:solidFill>
                  <a:srgbClr val="FF0000"/>
                </a:solidFill>
                <a:latin typeface="Comic Sans MS" panose="030F0702030302020204" pitchFamily="66" charset="0"/>
              </a:rPr>
              <a:t>Monday</a:t>
            </a:r>
            <a:r>
              <a:rPr lang="en-GB" sz="3200" dirty="0" smtClean="0">
                <a:solidFill>
                  <a:srgbClr val="FF0000"/>
                </a:solidFill>
                <a:latin typeface="Comic Sans MS" panose="030F0702030302020204" pitchFamily="66" charset="0"/>
                <a:sym typeface="Arial"/>
              </a:rPr>
              <a:t>’s Reading Challenge: </a:t>
            </a:r>
            <a:r>
              <a:rPr lang="en-GB" sz="2800" dirty="0" smtClean="0">
                <a:solidFill>
                  <a:srgbClr val="FF0000"/>
                </a:solidFill>
                <a:latin typeface="Comic Sans MS" panose="030F0702030302020204" pitchFamily="66" charset="0"/>
                <a:sym typeface="Arial"/>
              </a:rPr>
              <a:t>Who is your favourite chara</a:t>
            </a:r>
            <a:r>
              <a:rPr lang="en-GB" sz="2800" dirty="0" smtClean="0">
                <a:solidFill>
                  <a:srgbClr val="FF0000"/>
                </a:solidFill>
                <a:latin typeface="Comic Sans MS" panose="030F0702030302020204" pitchFamily="66" charset="0"/>
              </a:rPr>
              <a:t>cter?</a:t>
            </a:r>
            <a:endParaRPr lang="en-GB" sz="2800" dirty="0" smtClean="0">
              <a:solidFill>
                <a:srgbClr val="FF0000"/>
              </a:solidFill>
              <a:latin typeface="Comic Sans MS" panose="030F0702030302020204" pitchFamily="66" charset="0"/>
              <a:sym typeface="Arial"/>
            </a:endParaRPr>
          </a:p>
        </p:txBody>
      </p:sp>
      <p:sp>
        <p:nvSpPr>
          <p:cNvPr id="4" name="Rectangle 3"/>
          <p:cNvSpPr/>
          <p:nvPr/>
        </p:nvSpPr>
        <p:spPr>
          <a:xfrm>
            <a:off x="3160541" y="1659498"/>
            <a:ext cx="6096000" cy="2677656"/>
          </a:xfrm>
          <a:prstGeom prst="rect">
            <a:avLst/>
          </a:prstGeom>
        </p:spPr>
        <p:txBody>
          <a:bodyPr>
            <a:spAutoFit/>
          </a:bodyPr>
          <a:lstStyle/>
          <a:p>
            <a:pPr marL="342900" indent="-342900">
              <a:buFont typeface="Arial" panose="020B0604020202020204" pitchFamily="34" charset="0"/>
              <a:buChar char="•"/>
            </a:pPr>
            <a:r>
              <a:rPr lang="en-GB" sz="2800" dirty="0" smtClean="0">
                <a:solidFill>
                  <a:schemeClr val="tx1"/>
                </a:solidFill>
                <a:latin typeface="Comic Sans MS" panose="030F0702030302020204" pitchFamily="66" charset="0"/>
              </a:rPr>
              <a:t>Read a book of your choice to yourself or someone else and decide who your favourite character is and why?</a:t>
            </a:r>
          </a:p>
          <a:p>
            <a:pPr marL="342900" indent="-342900">
              <a:buFont typeface="Arial" panose="020B0604020202020204" pitchFamily="34" charset="0"/>
              <a:buChar char="•"/>
            </a:pPr>
            <a:r>
              <a:rPr lang="en-GB" sz="2800" dirty="0" smtClean="0">
                <a:solidFill>
                  <a:schemeClr val="tx1"/>
                </a:solidFill>
                <a:latin typeface="Comic Sans MS" panose="030F0702030302020204" pitchFamily="66" charset="0"/>
              </a:rPr>
              <a:t>You could draw/write about them to share with others. </a:t>
            </a:r>
          </a:p>
        </p:txBody>
      </p:sp>
      <p:sp>
        <p:nvSpPr>
          <p:cNvPr id="5" name="Rectangle 4"/>
          <p:cNvSpPr/>
          <p:nvPr/>
        </p:nvSpPr>
        <p:spPr>
          <a:xfrm>
            <a:off x="3019455" y="4722602"/>
            <a:ext cx="6096000" cy="523220"/>
          </a:xfrm>
          <a:prstGeom prst="rect">
            <a:avLst/>
          </a:prstGeom>
        </p:spPr>
        <p:txBody>
          <a:bodyPr>
            <a:spAutoFit/>
          </a:bodyPr>
          <a:lstStyle/>
          <a:p>
            <a:r>
              <a:rPr lang="en-GB" sz="2800" dirty="0" smtClean="0">
                <a:solidFill>
                  <a:srgbClr val="0070C0"/>
                </a:solidFill>
                <a:latin typeface="Comic Sans MS" panose="030F0702030302020204" pitchFamily="66" charset="0"/>
              </a:rPr>
              <a:t>Why are they your favourite?</a:t>
            </a:r>
            <a:endParaRPr lang="en-GB" sz="2800" dirty="0">
              <a:solidFill>
                <a:srgbClr val="0070C0"/>
              </a:solidFill>
            </a:endParaRPr>
          </a:p>
        </p:txBody>
      </p:sp>
      <p:sp>
        <p:nvSpPr>
          <p:cNvPr id="6" name="Rectangle 5"/>
          <p:cNvSpPr/>
          <p:nvPr/>
        </p:nvSpPr>
        <p:spPr>
          <a:xfrm rot="20600646">
            <a:off x="41998" y="5395112"/>
            <a:ext cx="6096000" cy="400110"/>
          </a:xfrm>
          <a:prstGeom prst="rect">
            <a:avLst/>
          </a:prstGeom>
        </p:spPr>
        <p:txBody>
          <a:bodyPr>
            <a:spAutoFit/>
          </a:bodyPr>
          <a:lstStyle/>
          <a:p>
            <a:pPr marL="342900" indent="-342900">
              <a:buFont typeface="Arial" panose="020B0604020202020204" pitchFamily="34" charset="0"/>
              <a:buChar char="•"/>
            </a:pPr>
            <a:r>
              <a:rPr lang="en-GB" sz="2000" dirty="0" smtClean="0">
                <a:solidFill>
                  <a:schemeClr val="tx1"/>
                </a:solidFill>
                <a:latin typeface="Comic Sans MS" panose="030F0702030302020204" pitchFamily="66" charset="0"/>
              </a:rPr>
              <a:t>Do they have a super power?</a:t>
            </a:r>
            <a:endParaRPr lang="en-GB" sz="2000" dirty="0"/>
          </a:p>
        </p:txBody>
      </p:sp>
      <p:sp>
        <p:nvSpPr>
          <p:cNvPr id="7" name="Rectangle 6"/>
          <p:cNvSpPr/>
          <p:nvPr/>
        </p:nvSpPr>
        <p:spPr>
          <a:xfrm rot="20600646">
            <a:off x="1601168" y="5587836"/>
            <a:ext cx="6096000" cy="400110"/>
          </a:xfrm>
          <a:prstGeom prst="rect">
            <a:avLst/>
          </a:prstGeom>
        </p:spPr>
        <p:txBody>
          <a:bodyPr>
            <a:spAutoFit/>
          </a:bodyPr>
          <a:lstStyle/>
          <a:p>
            <a:pPr marL="342900" indent="-342900">
              <a:buFont typeface="Arial" panose="020B0604020202020204" pitchFamily="34" charset="0"/>
              <a:buChar char="•"/>
            </a:pPr>
            <a:r>
              <a:rPr lang="en-GB" sz="2000" dirty="0" smtClean="0">
                <a:solidFill>
                  <a:schemeClr val="tx1"/>
                </a:solidFill>
                <a:latin typeface="Comic Sans MS" panose="030F0702030302020204" pitchFamily="66" charset="0"/>
              </a:rPr>
              <a:t>Are they kind to others?</a:t>
            </a:r>
            <a:endParaRPr lang="en-GB" sz="2000" dirty="0"/>
          </a:p>
        </p:txBody>
      </p:sp>
      <p:sp>
        <p:nvSpPr>
          <p:cNvPr id="8" name="Rectangle 7"/>
          <p:cNvSpPr/>
          <p:nvPr/>
        </p:nvSpPr>
        <p:spPr>
          <a:xfrm rot="20600646">
            <a:off x="3373696" y="5587836"/>
            <a:ext cx="6096000" cy="400110"/>
          </a:xfrm>
          <a:prstGeom prst="rect">
            <a:avLst/>
          </a:prstGeom>
        </p:spPr>
        <p:txBody>
          <a:bodyPr>
            <a:spAutoFit/>
          </a:bodyPr>
          <a:lstStyle/>
          <a:p>
            <a:pPr marL="342900" indent="-342900">
              <a:buFont typeface="Arial" panose="020B0604020202020204" pitchFamily="34" charset="0"/>
              <a:buChar char="•"/>
            </a:pPr>
            <a:r>
              <a:rPr lang="en-GB" sz="2000" dirty="0" smtClean="0">
                <a:solidFill>
                  <a:schemeClr val="tx1"/>
                </a:solidFill>
                <a:latin typeface="Comic Sans MS" panose="030F0702030302020204" pitchFamily="66" charset="0"/>
              </a:rPr>
              <a:t>Are they like you?</a:t>
            </a:r>
            <a:endParaRPr lang="en-GB" sz="2000" dirty="0"/>
          </a:p>
        </p:txBody>
      </p:sp>
      <p:sp>
        <p:nvSpPr>
          <p:cNvPr id="9" name="Rectangle 8"/>
          <p:cNvSpPr/>
          <p:nvPr/>
        </p:nvSpPr>
        <p:spPr>
          <a:xfrm rot="20600646">
            <a:off x="5343175" y="5587836"/>
            <a:ext cx="6096000" cy="400110"/>
          </a:xfrm>
          <a:prstGeom prst="rect">
            <a:avLst/>
          </a:prstGeom>
        </p:spPr>
        <p:txBody>
          <a:bodyPr>
            <a:spAutoFit/>
          </a:bodyPr>
          <a:lstStyle/>
          <a:p>
            <a:pPr marL="342900" indent="-342900">
              <a:buFont typeface="Arial" panose="020B0604020202020204" pitchFamily="34" charset="0"/>
              <a:buChar char="•"/>
            </a:pPr>
            <a:r>
              <a:rPr lang="en-GB" sz="2000" dirty="0" smtClean="0">
                <a:solidFill>
                  <a:schemeClr val="tx1"/>
                </a:solidFill>
                <a:latin typeface="Comic Sans MS" panose="030F0702030302020204" pitchFamily="66" charset="0"/>
              </a:rPr>
              <a:t>Are they funny?</a:t>
            </a:r>
            <a:endParaRPr lang="en-GB" sz="2000" dirty="0"/>
          </a:p>
        </p:txBody>
      </p:sp>
      <p:sp>
        <p:nvSpPr>
          <p:cNvPr id="10" name="Rectangle 9"/>
          <p:cNvSpPr/>
          <p:nvPr/>
        </p:nvSpPr>
        <p:spPr>
          <a:xfrm rot="20600646">
            <a:off x="7300112" y="5395113"/>
            <a:ext cx="6096000" cy="400110"/>
          </a:xfrm>
          <a:prstGeom prst="rect">
            <a:avLst/>
          </a:prstGeom>
        </p:spPr>
        <p:txBody>
          <a:bodyPr>
            <a:spAutoFit/>
          </a:bodyPr>
          <a:lstStyle/>
          <a:p>
            <a:pPr marL="342900" indent="-342900">
              <a:buFont typeface="Arial" panose="020B0604020202020204" pitchFamily="34" charset="0"/>
              <a:buChar char="•"/>
            </a:pPr>
            <a:r>
              <a:rPr lang="en-GB" sz="2000" dirty="0" smtClean="0">
                <a:solidFill>
                  <a:schemeClr val="tx1"/>
                </a:solidFill>
                <a:latin typeface="Comic Sans MS" panose="030F0702030302020204" pitchFamily="66" charset="0"/>
              </a:rPr>
              <a:t>Do you like what they look like?</a:t>
            </a:r>
            <a:endParaRPr lang="en-GB" sz="2000" dirty="0"/>
          </a:p>
        </p:txBody>
      </p:sp>
      <p:pic>
        <p:nvPicPr>
          <p:cNvPr id="7170" name="Picture 2" descr="Biff, Chip and Kipper given live-action treatment by CBeebies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1044" y="1598507"/>
            <a:ext cx="2808954" cy="2648025"/>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The Mighty Avengers (Marvel: The Avengers) (Little Golden Book ..."/>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57988" y="1755861"/>
            <a:ext cx="2379409" cy="28703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89453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sp>
        <p:nvSpPr>
          <p:cNvPr id="2" name="Google Shape;107;p5"/>
          <p:cNvSpPr txBox="1">
            <a:spLocks noGrp="1"/>
          </p:cNvSpPr>
          <p:nvPr>
            <p:ph type="ctrTitle"/>
          </p:nvPr>
        </p:nvSpPr>
        <p:spPr>
          <a:xfrm>
            <a:off x="3260247" y="159533"/>
            <a:ext cx="5996294" cy="529784"/>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600"/>
              <a:buFont typeface="Arial"/>
              <a:buNone/>
            </a:pPr>
            <a:r>
              <a:rPr lang="en-GB" sz="2400" dirty="0" smtClean="0">
                <a:latin typeface="Comic Sans MS" panose="030F0702030302020204" pitchFamily="66" charset="0"/>
                <a:ea typeface="Arial"/>
                <a:cs typeface="Arial"/>
                <a:sym typeface="Arial"/>
              </a:rPr>
              <a:t>Week 7            w/c</a:t>
            </a:r>
            <a:r>
              <a:rPr lang="en-GB" sz="2400" dirty="0">
                <a:latin typeface="Comic Sans MS" panose="030F0702030302020204" pitchFamily="66" charset="0"/>
                <a:ea typeface="Arial"/>
                <a:cs typeface="Arial"/>
                <a:sym typeface="Arial"/>
              </a:rPr>
              <a:t>: </a:t>
            </a:r>
            <a:r>
              <a:rPr lang="en-GB" sz="2400" dirty="0" smtClean="0">
                <a:latin typeface="Comic Sans MS" panose="030F0702030302020204" pitchFamily="66" charset="0"/>
                <a:ea typeface="Arial"/>
                <a:cs typeface="Arial"/>
                <a:sym typeface="Arial"/>
              </a:rPr>
              <a:t>8.6.20</a:t>
            </a:r>
            <a:endParaRPr sz="2400" dirty="0">
              <a:latin typeface="Comic Sans MS" panose="030F0702030302020204" pitchFamily="66" charset="0"/>
            </a:endParaRPr>
          </a:p>
        </p:txBody>
      </p:sp>
      <p:sp>
        <p:nvSpPr>
          <p:cNvPr id="3" name="Google Shape;109;p5"/>
          <p:cNvSpPr txBox="1"/>
          <p:nvPr/>
        </p:nvSpPr>
        <p:spPr>
          <a:xfrm>
            <a:off x="133350" y="635819"/>
            <a:ext cx="12058650" cy="107717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3200" dirty="0" smtClean="0">
                <a:solidFill>
                  <a:srgbClr val="FF0000"/>
                </a:solidFill>
                <a:latin typeface="Comic Sans MS" panose="030F0702030302020204" pitchFamily="66" charset="0"/>
              </a:rPr>
              <a:t>Tuesday</a:t>
            </a:r>
            <a:r>
              <a:rPr lang="en-GB" sz="3200" dirty="0" smtClean="0">
                <a:solidFill>
                  <a:srgbClr val="FF0000"/>
                </a:solidFill>
                <a:latin typeface="Comic Sans MS" panose="030F0702030302020204" pitchFamily="66" charset="0"/>
                <a:sym typeface="Arial"/>
              </a:rPr>
              <a:t>’s Reading Challenge: </a:t>
            </a:r>
          </a:p>
          <a:p>
            <a:pPr marL="0" marR="0" lvl="0" indent="0" algn="ctr" rtl="0">
              <a:spcBef>
                <a:spcPts val="0"/>
              </a:spcBef>
              <a:spcAft>
                <a:spcPts val="0"/>
              </a:spcAft>
              <a:buNone/>
            </a:pPr>
            <a:r>
              <a:rPr lang="en-GB" sz="3200" dirty="0" smtClean="0">
                <a:solidFill>
                  <a:srgbClr val="FF0000"/>
                </a:solidFill>
                <a:latin typeface="Comic Sans MS" panose="030F0702030302020204" pitchFamily="66" charset="0"/>
              </a:rPr>
              <a:t>Read and m</a:t>
            </a:r>
            <a:r>
              <a:rPr lang="en-GB" sz="3200" dirty="0" smtClean="0">
                <a:solidFill>
                  <a:srgbClr val="FF0000"/>
                </a:solidFill>
                <a:latin typeface="Comic Sans MS" panose="030F0702030302020204" pitchFamily="66" charset="0"/>
                <a:sym typeface="Arial"/>
              </a:rPr>
              <a:t>atch object to statement</a:t>
            </a:r>
          </a:p>
        </p:txBody>
      </p:sp>
      <p:sp>
        <p:nvSpPr>
          <p:cNvPr id="4" name="Rectangle 3"/>
          <p:cNvSpPr/>
          <p:nvPr/>
        </p:nvSpPr>
        <p:spPr>
          <a:xfrm>
            <a:off x="133350" y="1539896"/>
            <a:ext cx="11104100" cy="1815882"/>
          </a:xfrm>
          <a:prstGeom prst="rect">
            <a:avLst/>
          </a:prstGeom>
        </p:spPr>
        <p:txBody>
          <a:bodyPr wrap="square">
            <a:spAutoFit/>
          </a:bodyPr>
          <a:lstStyle/>
          <a:p>
            <a:pPr marL="342900" indent="-342900">
              <a:buFont typeface="Arial" panose="020B0604020202020204" pitchFamily="34" charset="0"/>
              <a:buChar char="•"/>
            </a:pPr>
            <a:r>
              <a:rPr lang="en-GB" sz="2800" dirty="0" smtClean="0">
                <a:solidFill>
                  <a:schemeClr val="tx1"/>
                </a:solidFill>
                <a:latin typeface="Comic Sans MS" panose="030F0702030302020204" pitchFamily="66" charset="0"/>
              </a:rPr>
              <a:t>Select some objects from around the house/garden. </a:t>
            </a:r>
          </a:p>
          <a:p>
            <a:pPr marL="342900" indent="-342900">
              <a:buFont typeface="Arial" panose="020B0604020202020204" pitchFamily="34" charset="0"/>
              <a:buChar char="•"/>
            </a:pPr>
            <a:r>
              <a:rPr lang="en-GB" sz="2800" dirty="0" smtClean="0">
                <a:solidFill>
                  <a:schemeClr val="tx1"/>
                </a:solidFill>
                <a:latin typeface="Comic Sans MS" panose="030F0702030302020204" pitchFamily="66" charset="0"/>
              </a:rPr>
              <a:t>Ask a grown-up to write some descriptions/statements to match to the object. </a:t>
            </a:r>
          </a:p>
          <a:p>
            <a:pPr marL="342900" indent="-342900">
              <a:buFont typeface="Arial" panose="020B0604020202020204" pitchFamily="34" charset="0"/>
              <a:buChar char="•"/>
            </a:pPr>
            <a:r>
              <a:rPr lang="en-GB" sz="2800" dirty="0" smtClean="0">
                <a:solidFill>
                  <a:schemeClr val="tx1"/>
                </a:solidFill>
                <a:latin typeface="Comic Sans MS" panose="030F0702030302020204" pitchFamily="66" charset="0"/>
              </a:rPr>
              <a:t>Example: </a:t>
            </a:r>
          </a:p>
        </p:txBody>
      </p:sp>
      <p:pic>
        <p:nvPicPr>
          <p:cNvPr id="6146" name="Picture 2" descr="Giant Tennis Ball - TOOGOO(R) 9.5&quot; Oversize Giant Tennis Ball for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60247" y="3182676"/>
            <a:ext cx="1381125" cy="1388958"/>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Braun Men's Quartz Watch with White Dial Analogue Display and ..."/>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06059" y="2657808"/>
            <a:ext cx="1069668" cy="1945705"/>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Kids Rainbow Umbrella | Mountain Warehouse GB"/>
          <p:cNvPicPr>
            <a:picLocks noChangeAspect="1" noChangeArrowheads="1"/>
          </p:cNvPicPr>
          <p:nvPr/>
        </p:nvPicPr>
        <p:blipFill rotWithShape="1">
          <a:blip r:embed="rId5">
            <a:extLst>
              <a:ext uri="{28A0092B-C50C-407E-A947-70E740481C1C}">
                <a14:useLocalDpi xmlns:a14="http://schemas.microsoft.com/office/drawing/2010/main" val="0"/>
              </a:ext>
            </a:extLst>
          </a:blip>
          <a:srcRect t="24709" b="22850"/>
          <a:stretch/>
        </p:blipFill>
        <p:spPr bwMode="auto">
          <a:xfrm>
            <a:off x="7285520" y="2985720"/>
            <a:ext cx="2016125" cy="1585914"/>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835969" y="5160496"/>
            <a:ext cx="2706743" cy="1141829"/>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solidFill>
                  <a:schemeClr val="tx1"/>
                </a:solidFill>
                <a:latin typeface="Comic Sans MS" panose="030F0702030302020204" pitchFamily="66" charset="0"/>
              </a:rPr>
              <a:t>You will need to use this when it rains.  </a:t>
            </a:r>
            <a:r>
              <a:rPr lang="en-GB" dirty="0" smtClean="0"/>
              <a:t>e</a:t>
            </a:r>
            <a:endParaRPr lang="en-GB" dirty="0"/>
          </a:p>
        </p:txBody>
      </p:sp>
      <p:sp>
        <p:nvSpPr>
          <p:cNvPr id="10" name="Rectangle 9"/>
          <p:cNvSpPr/>
          <p:nvPr/>
        </p:nvSpPr>
        <p:spPr>
          <a:xfrm>
            <a:off x="3950809" y="5160496"/>
            <a:ext cx="3040834" cy="1577929"/>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solidFill>
                  <a:schemeClr val="tx1"/>
                </a:solidFill>
                <a:latin typeface="Comic Sans MS" panose="030F0702030302020204" pitchFamily="66" charset="0"/>
              </a:rPr>
              <a:t>This is needed when you play a sport called Tennis. </a:t>
            </a:r>
            <a:r>
              <a:rPr lang="en-GB" dirty="0" smtClean="0"/>
              <a:t>e</a:t>
            </a:r>
            <a:endParaRPr lang="en-GB" dirty="0"/>
          </a:p>
        </p:txBody>
      </p:sp>
      <p:sp>
        <p:nvSpPr>
          <p:cNvPr id="11" name="Rectangle 10"/>
          <p:cNvSpPr/>
          <p:nvPr/>
        </p:nvSpPr>
        <p:spPr>
          <a:xfrm>
            <a:off x="7903169" y="5273442"/>
            <a:ext cx="2706743" cy="1141829"/>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solidFill>
                  <a:schemeClr val="tx1"/>
                </a:solidFill>
                <a:latin typeface="Comic Sans MS" panose="030F0702030302020204" pitchFamily="66" charset="0"/>
              </a:rPr>
              <a:t>What is the time?</a:t>
            </a:r>
            <a:endParaRPr lang="en-GB" dirty="0"/>
          </a:p>
        </p:txBody>
      </p:sp>
      <p:cxnSp>
        <p:nvCxnSpPr>
          <p:cNvPr id="6" name="Straight Arrow Connector 5"/>
          <p:cNvCxnSpPr/>
          <p:nvPr/>
        </p:nvCxnSpPr>
        <p:spPr>
          <a:xfrm flipH="1">
            <a:off x="3542712" y="4571634"/>
            <a:ext cx="3742808" cy="646733"/>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a:off x="6504719" y="4571634"/>
            <a:ext cx="1590594" cy="802224"/>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a:off x="4670364" y="4571634"/>
            <a:ext cx="706703" cy="70180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117043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sp>
        <p:nvSpPr>
          <p:cNvPr id="2" name="Google Shape;107;p5"/>
          <p:cNvSpPr txBox="1">
            <a:spLocks noGrp="1"/>
          </p:cNvSpPr>
          <p:nvPr>
            <p:ph type="ctrTitle"/>
          </p:nvPr>
        </p:nvSpPr>
        <p:spPr>
          <a:xfrm>
            <a:off x="3260247" y="159533"/>
            <a:ext cx="5996294" cy="529784"/>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600"/>
              <a:buFont typeface="Arial"/>
              <a:buNone/>
            </a:pPr>
            <a:r>
              <a:rPr lang="en-GB" sz="2400" dirty="0" smtClean="0">
                <a:latin typeface="Comic Sans MS" panose="030F0702030302020204" pitchFamily="66" charset="0"/>
                <a:ea typeface="Arial"/>
                <a:cs typeface="Arial"/>
                <a:sym typeface="Arial"/>
              </a:rPr>
              <a:t>Week 7            w/c</a:t>
            </a:r>
            <a:r>
              <a:rPr lang="en-GB" sz="2400" dirty="0">
                <a:latin typeface="Comic Sans MS" panose="030F0702030302020204" pitchFamily="66" charset="0"/>
                <a:ea typeface="Arial"/>
                <a:cs typeface="Arial"/>
                <a:sym typeface="Arial"/>
              </a:rPr>
              <a:t>: </a:t>
            </a:r>
            <a:r>
              <a:rPr lang="en-GB" sz="2400" dirty="0" smtClean="0">
                <a:latin typeface="Comic Sans MS" panose="030F0702030302020204" pitchFamily="66" charset="0"/>
                <a:ea typeface="Arial"/>
                <a:cs typeface="Arial"/>
                <a:sym typeface="Arial"/>
              </a:rPr>
              <a:t>8.6.20</a:t>
            </a:r>
            <a:endParaRPr sz="2400" dirty="0">
              <a:latin typeface="Comic Sans MS" panose="030F0702030302020204" pitchFamily="66" charset="0"/>
            </a:endParaRPr>
          </a:p>
        </p:txBody>
      </p:sp>
      <p:sp>
        <p:nvSpPr>
          <p:cNvPr id="3" name="Google Shape;109;p5"/>
          <p:cNvSpPr txBox="1"/>
          <p:nvPr/>
        </p:nvSpPr>
        <p:spPr>
          <a:xfrm>
            <a:off x="0" y="882040"/>
            <a:ext cx="12058650" cy="58473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3200" dirty="0" smtClean="0">
                <a:solidFill>
                  <a:srgbClr val="FF0000"/>
                </a:solidFill>
                <a:latin typeface="Comic Sans MS" panose="030F0702030302020204" pitchFamily="66" charset="0"/>
              </a:rPr>
              <a:t>Wednesday</a:t>
            </a:r>
            <a:r>
              <a:rPr lang="en-GB" sz="3200" dirty="0" smtClean="0">
                <a:solidFill>
                  <a:srgbClr val="FF0000"/>
                </a:solidFill>
                <a:latin typeface="Comic Sans MS" panose="030F0702030302020204" pitchFamily="66" charset="0"/>
                <a:sym typeface="Arial"/>
              </a:rPr>
              <a:t>’s Reading Challenge: Asking questions</a:t>
            </a:r>
          </a:p>
        </p:txBody>
      </p:sp>
      <p:sp>
        <p:nvSpPr>
          <p:cNvPr id="5" name="Rectangle 4"/>
          <p:cNvSpPr/>
          <p:nvPr/>
        </p:nvSpPr>
        <p:spPr>
          <a:xfrm>
            <a:off x="133350" y="1539896"/>
            <a:ext cx="11669444" cy="1938992"/>
          </a:xfrm>
          <a:prstGeom prst="rect">
            <a:avLst/>
          </a:prstGeom>
        </p:spPr>
        <p:txBody>
          <a:bodyPr wrap="square">
            <a:spAutoFit/>
          </a:bodyPr>
          <a:lstStyle/>
          <a:p>
            <a:pPr marL="342900" indent="-342900">
              <a:buFont typeface="Arial" panose="020B0604020202020204" pitchFamily="34" charset="0"/>
              <a:buChar char="•"/>
            </a:pPr>
            <a:r>
              <a:rPr lang="en-GB" sz="2400" dirty="0" smtClean="0">
                <a:solidFill>
                  <a:schemeClr val="tx1"/>
                </a:solidFill>
                <a:latin typeface="Comic Sans MS" panose="030F0702030302020204" pitchFamily="66" charset="0"/>
              </a:rPr>
              <a:t>Read a book with someone else in your house.</a:t>
            </a:r>
          </a:p>
          <a:p>
            <a:pPr marL="342900" indent="-342900">
              <a:buFont typeface="Arial" panose="020B0604020202020204" pitchFamily="34" charset="0"/>
              <a:buChar char="•"/>
            </a:pPr>
            <a:r>
              <a:rPr lang="en-GB" sz="2400" dirty="0" smtClean="0">
                <a:solidFill>
                  <a:schemeClr val="tx1"/>
                </a:solidFill>
                <a:latin typeface="Comic Sans MS" panose="030F0702030302020204" pitchFamily="66" charset="0"/>
              </a:rPr>
              <a:t>Instead of them asking you comprehension questions about the story, why don’t you ask them.</a:t>
            </a:r>
          </a:p>
          <a:p>
            <a:pPr marL="342900" indent="-342900">
              <a:buFont typeface="Arial" panose="020B0604020202020204" pitchFamily="34" charset="0"/>
              <a:buChar char="•"/>
            </a:pPr>
            <a:r>
              <a:rPr lang="en-GB" sz="2400" dirty="0" smtClean="0">
                <a:solidFill>
                  <a:schemeClr val="tx1"/>
                </a:solidFill>
                <a:latin typeface="Comic Sans MS" panose="030F0702030302020204" pitchFamily="66" charset="0"/>
              </a:rPr>
              <a:t>You could ask the following question to see if they have been listening! </a:t>
            </a:r>
            <a:r>
              <a:rPr lang="en-GB" sz="2400" dirty="0" smtClean="0">
                <a:solidFill>
                  <a:schemeClr val="tx1"/>
                </a:solidFill>
                <a:latin typeface="Comic Sans MS" panose="030F0702030302020204" pitchFamily="66" charset="0"/>
                <a:sym typeface="Wingdings" panose="05000000000000000000" pitchFamily="2" charset="2"/>
              </a:rPr>
              <a:t></a:t>
            </a:r>
          </a:p>
          <a:p>
            <a:pPr marL="342900" indent="-342900">
              <a:buFont typeface="Arial" panose="020B0604020202020204" pitchFamily="34" charset="0"/>
              <a:buChar char="•"/>
            </a:pPr>
            <a:r>
              <a:rPr lang="en-GB" sz="2400" dirty="0" smtClean="0">
                <a:solidFill>
                  <a:schemeClr val="tx1"/>
                </a:solidFill>
                <a:latin typeface="Comic Sans MS" panose="030F0702030302020204" pitchFamily="66" charset="0"/>
                <a:sym typeface="Wingdings" panose="05000000000000000000" pitchFamily="2" charset="2"/>
              </a:rPr>
              <a:t>Use these narrative prompts to help </a:t>
            </a:r>
            <a:r>
              <a:rPr lang="en-GB" sz="2000" dirty="0" smtClean="0">
                <a:solidFill>
                  <a:schemeClr val="tx1"/>
                </a:solidFill>
                <a:latin typeface="Comic Sans MS" panose="030F0702030302020204" pitchFamily="66" charset="0"/>
                <a:sym typeface="Wingdings" panose="05000000000000000000" pitchFamily="2" charset="2"/>
              </a:rPr>
              <a:t>(we use these in school during guided reading)  </a:t>
            </a:r>
            <a:endParaRPr lang="en-GB" sz="2000" dirty="0" smtClean="0">
              <a:solidFill>
                <a:schemeClr val="tx1"/>
              </a:solidFill>
              <a:latin typeface="Comic Sans MS" panose="030F0702030302020204" pitchFamily="66" charset="0"/>
            </a:endParaRPr>
          </a:p>
        </p:txBody>
      </p:sp>
      <p:pic>
        <p:nvPicPr>
          <p:cNvPr id="6" name="Google Shape;145;p9"/>
          <p:cNvPicPr preferRelativeResize="0"/>
          <p:nvPr/>
        </p:nvPicPr>
        <p:blipFill rotWithShape="1">
          <a:blip r:embed="rId3">
            <a:alphaModFix/>
          </a:blip>
          <a:srcRect/>
          <a:stretch/>
        </p:blipFill>
        <p:spPr>
          <a:xfrm>
            <a:off x="489095" y="3469098"/>
            <a:ext cx="1388714" cy="1395196"/>
          </a:xfrm>
          <a:prstGeom prst="rect">
            <a:avLst/>
          </a:prstGeom>
          <a:noFill/>
          <a:ln>
            <a:noFill/>
          </a:ln>
        </p:spPr>
      </p:pic>
      <p:pic>
        <p:nvPicPr>
          <p:cNvPr id="7" name="Google Shape;146;p9"/>
          <p:cNvPicPr preferRelativeResize="0"/>
          <p:nvPr/>
        </p:nvPicPr>
        <p:blipFill rotWithShape="1">
          <a:blip r:embed="rId4">
            <a:alphaModFix/>
          </a:blip>
          <a:srcRect/>
          <a:stretch/>
        </p:blipFill>
        <p:spPr>
          <a:xfrm>
            <a:off x="6029325" y="3740721"/>
            <a:ext cx="1330865" cy="1376774"/>
          </a:xfrm>
          <a:prstGeom prst="rect">
            <a:avLst/>
          </a:prstGeom>
          <a:noFill/>
          <a:ln>
            <a:noFill/>
          </a:ln>
        </p:spPr>
      </p:pic>
      <p:pic>
        <p:nvPicPr>
          <p:cNvPr id="8" name="Google Shape;147;p9"/>
          <p:cNvPicPr preferRelativeResize="0"/>
          <p:nvPr/>
        </p:nvPicPr>
        <p:blipFill rotWithShape="1">
          <a:blip r:embed="rId5">
            <a:alphaModFix/>
          </a:blip>
          <a:srcRect/>
          <a:stretch/>
        </p:blipFill>
        <p:spPr>
          <a:xfrm>
            <a:off x="9302591" y="3630619"/>
            <a:ext cx="1370942" cy="1596977"/>
          </a:xfrm>
          <a:prstGeom prst="rect">
            <a:avLst/>
          </a:prstGeom>
          <a:noFill/>
          <a:ln>
            <a:noFill/>
          </a:ln>
        </p:spPr>
      </p:pic>
      <p:pic>
        <p:nvPicPr>
          <p:cNvPr id="9" name="Google Shape;148;p9"/>
          <p:cNvPicPr preferRelativeResize="0"/>
          <p:nvPr/>
        </p:nvPicPr>
        <p:blipFill rotWithShape="1">
          <a:blip r:embed="rId6">
            <a:alphaModFix/>
          </a:blip>
          <a:srcRect/>
          <a:stretch/>
        </p:blipFill>
        <p:spPr>
          <a:xfrm>
            <a:off x="3283839" y="3691072"/>
            <a:ext cx="1325165" cy="1376516"/>
          </a:xfrm>
          <a:prstGeom prst="rect">
            <a:avLst/>
          </a:prstGeom>
          <a:noFill/>
          <a:ln>
            <a:noFill/>
          </a:ln>
        </p:spPr>
      </p:pic>
      <p:sp>
        <p:nvSpPr>
          <p:cNvPr id="10" name="Google Shape;149;p9"/>
          <p:cNvSpPr txBox="1"/>
          <p:nvPr/>
        </p:nvSpPr>
        <p:spPr>
          <a:xfrm>
            <a:off x="282073" y="4864294"/>
            <a:ext cx="1760533" cy="83095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400" dirty="0" smtClean="0">
                <a:solidFill>
                  <a:schemeClr val="dk1"/>
                </a:solidFill>
                <a:latin typeface="Arial"/>
                <a:ea typeface="Arial"/>
                <a:cs typeface="Arial"/>
                <a:sym typeface="Arial"/>
              </a:rPr>
              <a:t>Who did that?</a:t>
            </a:r>
            <a:endParaRPr sz="2400" dirty="0">
              <a:solidFill>
                <a:schemeClr val="dk1"/>
              </a:solidFill>
              <a:latin typeface="Arial"/>
              <a:ea typeface="Arial"/>
              <a:cs typeface="Arial"/>
              <a:sym typeface="Arial"/>
            </a:endParaRPr>
          </a:p>
        </p:txBody>
      </p:sp>
      <p:sp>
        <p:nvSpPr>
          <p:cNvPr id="11" name="Google Shape;150;p9"/>
          <p:cNvSpPr txBox="1"/>
          <p:nvPr/>
        </p:nvSpPr>
        <p:spPr>
          <a:xfrm>
            <a:off x="2556518" y="5387706"/>
            <a:ext cx="2435282" cy="83095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400" dirty="0">
                <a:solidFill>
                  <a:schemeClr val="dk1"/>
                </a:solidFill>
                <a:latin typeface="Arial"/>
                <a:ea typeface="Arial"/>
                <a:cs typeface="Arial"/>
                <a:sym typeface="Arial"/>
              </a:rPr>
              <a:t>What </a:t>
            </a:r>
            <a:r>
              <a:rPr lang="en-GB" sz="2400" dirty="0" smtClean="0">
                <a:solidFill>
                  <a:schemeClr val="dk1"/>
                </a:solidFill>
                <a:latin typeface="Arial"/>
                <a:ea typeface="Arial"/>
                <a:cs typeface="Arial"/>
                <a:sym typeface="Arial"/>
              </a:rPr>
              <a:t>happened when…</a:t>
            </a:r>
            <a:endParaRPr sz="2400" dirty="0">
              <a:solidFill>
                <a:schemeClr val="dk1"/>
              </a:solidFill>
              <a:latin typeface="Arial"/>
              <a:ea typeface="Arial"/>
              <a:cs typeface="Arial"/>
              <a:sym typeface="Arial"/>
            </a:endParaRPr>
          </a:p>
        </p:txBody>
      </p:sp>
      <p:sp>
        <p:nvSpPr>
          <p:cNvPr id="12" name="Google Shape;151;p9"/>
          <p:cNvSpPr txBox="1"/>
          <p:nvPr/>
        </p:nvSpPr>
        <p:spPr>
          <a:xfrm>
            <a:off x="5850237" y="5279772"/>
            <a:ext cx="1886994" cy="83095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400" dirty="0" smtClean="0">
                <a:solidFill>
                  <a:schemeClr val="dk1"/>
                </a:solidFill>
                <a:latin typeface="Arial"/>
                <a:ea typeface="Arial"/>
                <a:cs typeface="Arial"/>
                <a:sym typeface="Arial"/>
              </a:rPr>
              <a:t>Where were they?</a:t>
            </a:r>
            <a:endParaRPr sz="2400" dirty="0">
              <a:solidFill>
                <a:schemeClr val="dk1"/>
              </a:solidFill>
              <a:latin typeface="Arial"/>
              <a:ea typeface="Arial"/>
              <a:cs typeface="Arial"/>
              <a:sym typeface="Arial"/>
            </a:endParaRPr>
          </a:p>
        </p:txBody>
      </p:sp>
      <p:sp>
        <p:nvSpPr>
          <p:cNvPr id="13" name="Google Shape;152;p9"/>
          <p:cNvSpPr txBox="1"/>
          <p:nvPr/>
        </p:nvSpPr>
        <p:spPr>
          <a:xfrm>
            <a:off x="8173330" y="5387706"/>
            <a:ext cx="3629464" cy="46162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400" dirty="0" smtClean="0">
                <a:solidFill>
                  <a:schemeClr val="dk1"/>
                </a:solidFill>
                <a:latin typeface="Arial"/>
                <a:ea typeface="Arial"/>
                <a:cs typeface="Arial"/>
                <a:sym typeface="Arial"/>
              </a:rPr>
              <a:t>When did that happen?</a:t>
            </a:r>
            <a:endParaRPr sz="2400"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2123570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sp>
        <p:nvSpPr>
          <p:cNvPr id="2" name="Google Shape;107;p5"/>
          <p:cNvSpPr txBox="1">
            <a:spLocks noGrp="1"/>
          </p:cNvSpPr>
          <p:nvPr>
            <p:ph type="ctrTitle"/>
          </p:nvPr>
        </p:nvSpPr>
        <p:spPr>
          <a:xfrm>
            <a:off x="3260247" y="159533"/>
            <a:ext cx="5996294" cy="529784"/>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600"/>
              <a:buFont typeface="Arial"/>
              <a:buNone/>
            </a:pPr>
            <a:r>
              <a:rPr lang="en-GB" sz="2400" dirty="0" smtClean="0">
                <a:latin typeface="Comic Sans MS" panose="030F0702030302020204" pitchFamily="66" charset="0"/>
                <a:ea typeface="Arial"/>
                <a:cs typeface="Arial"/>
                <a:sym typeface="Arial"/>
              </a:rPr>
              <a:t>Week 7            w/c</a:t>
            </a:r>
            <a:r>
              <a:rPr lang="en-GB" sz="2400" dirty="0">
                <a:latin typeface="Comic Sans MS" panose="030F0702030302020204" pitchFamily="66" charset="0"/>
                <a:ea typeface="Arial"/>
                <a:cs typeface="Arial"/>
                <a:sym typeface="Arial"/>
              </a:rPr>
              <a:t>: </a:t>
            </a:r>
            <a:r>
              <a:rPr lang="en-GB" sz="2400" dirty="0" smtClean="0">
                <a:latin typeface="Comic Sans MS" panose="030F0702030302020204" pitchFamily="66" charset="0"/>
                <a:ea typeface="Arial"/>
                <a:cs typeface="Arial"/>
                <a:sym typeface="Arial"/>
              </a:rPr>
              <a:t>8.6.20</a:t>
            </a:r>
            <a:endParaRPr sz="2400" dirty="0">
              <a:latin typeface="Comic Sans MS" panose="030F0702030302020204" pitchFamily="66" charset="0"/>
            </a:endParaRPr>
          </a:p>
        </p:txBody>
      </p:sp>
      <p:sp>
        <p:nvSpPr>
          <p:cNvPr id="3" name="Google Shape;109;p5"/>
          <p:cNvSpPr txBox="1"/>
          <p:nvPr/>
        </p:nvSpPr>
        <p:spPr>
          <a:xfrm>
            <a:off x="-67445" y="930888"/>
            <a:ext cx="12058650" cy="107717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3200" dirty="0" smtClean="0">
                <a:solidFill>
                  <a:srgbClr val="FF0000"/>
                </a:solidFill>
                <a:latin typeface="Comic Sans MS" panose="030F0702030302020204" pitchFamily="66" charset="0"/>
              </a:rPr>
              <a:t>Thursday</a:t>
            </a:r>
            <a:r>
              <a:rPr lang="en-GB" sz="3200" dirty="0" smtClean="0">
                <a:solidFill>
                  <a:srgbClr val="FF0000"/>
                </a:solidFill>
                <a:latin typeface="Comic Sans MS" panose="030F0702030302020204" pitchFamily="66" charset="0"/>
                <a:sym typeface="Arial"/>
              </a:rPr>
              <a:t>’s Reading Challenge: </a:t>
            </a:r>
          </a:p>
          <a:p>
            <a:pPr marL="0" marR="0" lvl="0" indent="0" algn="ctr" rtl="0">
              <a:spcBef>
                <a:spcPts val="0"/>
              </a:spcBef>
              <a:spcAft>
                <a:spcPts val="0"/>
              </a:spcAft>
              <a:buNone/>
            </a:pPr>
            <a:r>
              <a:rPr lang="en-GB" sz="3200" dirty="0" smtClean="0">
                <a:solidFill>
                  <a:srgbClr val="FF0000"/>
                </a:solidFill>
                <a:latin typeface="Comic Sans MS" panose="030F0702030302020204" pitchFamily="66" charset="0"/>
              </a:rPr>
              <a:t>D</a:t>
            </a:r>
            <a:r>
              <a:rPr lang="en-GB" sz="3200" dirty="0" smtClean="0">
                <a:solidFill>
                  <a:srgbClr val="FF0000"/>
                </a:solidFill>
                <a:latin typeface="Comic Sans MS" panose="030F0702030302020204" pitchFamily="66" charset="0"/>
                <a:sym typeface="Arial"/>
              </a:rPr>
              <a:t>raw a picture of your favourite part of the story</a:t>
            </a:r>
          </a:p>
        </p:txBody>
      </p:sp>
      <p:sp>
        <p:nvSpPr>
          <p:cNvPr id="4" name="Rectangle 3"/>
          <p:cNvSpPr/>
          <p:nvPr/>
        </p:nvSpPr>
        <p:spPr>
          <a:xfrm>
            <a:off x="194603" y="2568596"/>
            <a:ext cx="6291922" cy="3046988"/>
          </a:xfrm>
          <a:prstGeom prst="rect">
            <a:avLst/>
          </a:prstGeom>
        </p:spPr>
        <p:txBody>
          <a:bodyPr wrap="square">
            <a:spAutoFit/>
          </a:bodyPr>
          <a:lstStyle/>
          <a:p>
            <a:pPr marL="342900" indent="-342900" algn="ctr">
              <a:buFont typeface="Arial" panose="020B0604020202020204" pitchFamily="34" charset="0"/>
              <a:buChar char="•"/>
            </a:pPr>
            <a:r>
              <a:rPr lang="en-GB" sz="2400" dirty="0" smtClean="0">
                <a:solidFill>
                  <a:schemeClr val="tx1"/>
                </a:solidFill>
                <a:latin typeface="Comic Sans MS" panose="030F0702030302020204" pitchFamily="66" charset="0"/>
              </a:rPr>
              <a:t>After having read a book with someone, I would like you to have a go at drawing a picture you may want to show someone else to encourage them to also read the book.</a:t>
            </a:r>
          </a:p>
          <a:p>
            <a:pPr algn="ctr"/>
            <a:endParaRPr lang="en-GB" sz="2400" dirty="0" smtClean="0">
              <a:solidFill>
                <a:schemeClr val="tx1"/>
              </a:solidFill>
              <a:latin typeface="Comic Sans MS" panose="030F0702030302020204" pitchFamily="66" charset="0"/>
            </a:endParaRPr>
          </a:p>
          <a:p>
            <a:pPr marL="342900" indent="-342900" algn="ctr">
              <a:buFont typeface="Arial" panose="020B0604020202020204" pitchFamily="34" charset="0"/>
              <a:buChar char="•"/>
            </a:pPr>
            <a:r>
              <a:rPr lang="en-GB" sz="2400" dirty="0" smtClean="0">
                <a:solidFill>
                  <a:schemeClr val="tx1"/>
                </a:solidFill>
                <a:latin typeface="Comic Sans MS" panose="030F0702030302020204" pitchFamily="66" charset="0"/>
              </a:rPr>
              <a:t>You could choose your favourite part/page to draw. </a:t>
            </a:r>
            <a:endParaRPr lang="en-GB" sz="2000" dirty="0" smtClean="0">
              <a:solidFill>
                <a:schemeClr val="tx1"/>
              </a:solidFill>
              <a:latin typeface="Comic Sans MS" panose="030F0702030302020204" pitchFamily="66" charset="0"/>
            </a:endParaRPr>
          </a:p>
        </p:txBody>
      </p:sp>
      <p:pic>
        <p:nvPicPr>
          <p:cNvPr id="3074" name="Picture 2" descr="THE HODGEHEG STORY TEACHING RESOURCES EYFS KS1-2 HEDGEHOG ROAD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1876" y="2409116"/>
            <a:ext cx="5469329" cy="38630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95756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sp>
        <p:nvSpPr>
          <p:cNvPr id="2" name="Google Shape;107;p5"/>
          <p:cNvSpPr txBox="1">
            <a:spLocks noGrp="1"/>
          </p:cNvSpPr>
          <p:nvPr>
            <p:ph type="ctrTitle"/>
          </p:nvPr>
        </p:nvSpPr>
        <p:spPr>
          <a:xfrm>
            <a:off x="3260247" y="159533"/>
            <a:ext cx="5996294" cy="529784"/>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600"/>
              <a:buFont typeface="Arial"/>
              <a:buNone/>
            </a:pPr>
            <a:r>
              <a:rPr lang="en-GB" sz="2400" dirty="0" smtClean="0">
                <a:latin typeface="Comic Sans MS" panose="030F0702030302020204" pitchFamily="66" charset="0"/>
                <a:ea typeface="Arial"/>
                <a:cs typeface="Arial"/>
                <a:sym typeface="Arial"/>
              </a:rPr>
              <a:t>Week 7            w/c</a:t>
            </a:r>
            <a:r>
              <a:rPr lang="en-GB" sz="2400" dirty="0">
                <a:latin typeface="Comic Sans MS" panose="030F0702030302020204" pitchFamily="66" charset="0"/>
                <a:ea typeface="Arial"/>
                <a:cs typeface="Arial"/>
                <a:sym typeface="Arial"/>
              </a:rPr>
              <a:t>: </a:t>
            </a:r>
            <a:r>
              <a:rPr lang="en-GB" sz="2400" dirty="0" smtClean="0">
                <a:latin typeface="Comic Sans MS" panose="030F0702030302020204" pitchFamily="66" charset="0"/>
                <a:ea typeface="Arial"/>
                <a:cs typeface="Arial"/>
                <a:sym typeface="Arial"/>
              </a:rPr>
              <a:t>8.6.20</a:t>
            </a:r>
            <a:endParaRPr sz="2400" dirty="0">
              <a:latin typeface="Comic Sans MS" panose="030F0702030302020204" pitchFamily="66" charset="0"/>
            </a:endParaRPr>
          </a:p>
        </p:txBody>
      </p:sp>
      <p:sp>
        <p:nvSpPr>
          <p:cNvPr id="3" name="Google Shape;109;p5"/>
          <p:cNvSpPr txBox="1"/>
          <p:nvPr/>
        </p:nvSpPr>
        <p:spPr>
          <a:xfrm>
            <a:off x="-239151" y="825769"/>
            <a:ext cx="12058650" cy="58473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3200" dirty="0" smtClean="0">
                <a:solidFill>
                  <a:srgbClr val="FF0000"/>
                </a:solidFill>
                <a:latin typeface="Comic Sans MS" panose="030F0702030302020204" pitchFamily="66" charset="0"/>
              </a:rPr>
              <a:t>Friday</a:t>
            </a:r>
            <a:r>
              <a:rPr lang="en-GB" sz="3200" dirty="0" smtClean="0">
                <a:solidFill>
                  <a:srgbClr val="FF0000"/>
                </a:solidFill>
                <a:latin typeface="Comic Sans MS" panose="030F0702030302020204" pitchFamily="66" charset="0"/>
                <a:sym typeface="Arial"/>
              </a:rPr>
              <a:t>’s Reading Challenge: Following instructions</a:t>
            </a:r>
          </a:p>
        </p:txBody>
      </p:sp>
      <p:sp>
        <p:nvSpPr>
          <p:cNvPr id="4" name="Rectangle 3"/>
          <p:cNvSpPr/>
          <p:nvPr/>
        </p:nvSpPr>
        <p:spPr>
          <a:xfrm>
            <a:off x="133350" y="1539896"/>
            <a:ext cx="11669444" cy="1569660"/>
          </a:xfrm>
          <a:prstGeom prst="rect">
            <a:avLst/>
          </a:prstGeom>
        </p:spPr>
        <p:txBody>
          <a:bodyPr wrap="square">
            <a:spAutoFit/>
          </a:bodyPr>
          <a:lstStyle/>
          <a:p>
            <a:pPr marL="342900" indent="-342900">
              <a:buFont typeface="Arial" panose="020B0604020202020204" pitchFamily="34" charset="0"/>
              <a:buChar char="•"/>
            </a:pPr>
            <a:r>
              <a:rPr lang="en-GB" sz="2400" dirty="0" smtClean="0">
                <a:solidFill>
                  <a:schemeClr val="tx1"/>
                </a:solidFill>
                <a:latin typeface="Comic Sans MS" panose="030F0702030302020204" pitchFamily="66" charset="0"/>
              </a:rPr>
              <a:t>Ask an grown-up to write some instructions or find some simple instructions on the computer for you to read and follow. </a:t>
            </a:r>
          </a:p>
          <a:p>
            <a:pPr marL="342900" indent="-342900">
              <a:buFont typeface="Arial" panose="020B0604020202020204" pitchFamily="34" charset="0"/>
              <a:buChar char="•"/>
            </a:pPr>
            <a:r>
              <a:rPr lang="en-GB" sz="2400" dirty="0" smtClean="0">
                <a:solidFill>
                  <a:schemeClr val="tx1"/>
                </a:solidFill>
                <a:latin typeface="Comic Sans MS" panose="030F0702030302020204" pitchFamily="66" charset="0"/>
              </a:rPr>
              <a:t>It may be a set of instructions for how to make a sandwich, how to bake a cake, how to make a rocket, how to do hopscotch, how to make your bed, etc</a:t>
            </a:r>
            <a:r>
              <a:rPr lang="en-GB" sz="2400" dirty="0">
                <a:solidFill>
                  <a:schemeClr val="tx1"/>
                </a:solidFill>
                <a:latin typeface="Comic Sans MS" panose="030F0702030302020204" pitchFamily="66" charset="0"/>
              </a:rPr>
              <a:t>.</a:t>
            </a:r>
            <a:endParaRPr lang="en-GB" sz="2000" dirty="0" smtClean="0">
              <a:solidFill>
                <a:schemeClr val="tx1"/>
              </a:solidFill>
              <a:latin typeface="Comic Sans MS" panose="030F0702030302020204" pitchFamily="66" charset="0"/>
            </a:endParaRPr>
          </a:p>
        </p:txBody>
      </p:sp>
      <p:pic>
        <p:nvPicPr>
          <p:cNvPr id="4098" name="Picture 2" descr="FREE Wash your hands sign for kids - Laughing Kids Learn"/>
          <p:cNvPicPr>
            <a:picLocks noChangeAspect="1" noChangeArrowheads="1"/>
          </p:cNvPicPr>
          <p:nvPr/>
        </p:nvPicPr>
        <p:blipFill rotWithShape="1">
          <a:blip r:embed="rId3">
            <a:extLst>
              <a:ext uri="{28A0092B-C50C-407E-A947-70E740481C1C}">
                <a14:useLocalDpi xmlns:a14="http://schemas.microsoft.com/office/drawing/2010/main" val="0"/>
              </a:ext>
            </a:extLst>
          </a:blip>
          <a:srcRect t="33535"/>
          <a:stretch/>
        </p:blipFill>
        <p:spPr bwMode="auto">
          <a:xfrm>
            <a:off x="2372195" y="3414713"/>
            <a:ext cx="2959956" cy="2521753"/>
          </a:xfrm>
          <a:prstGeom prst="rect">
            <a:avLst/>
          </a:prstGeom>
          <a:noFill/>
          <a:extLst>
            <a:ext uri="{909E8E84-426E-40DD-AFC4-6F175D3DCCD1}">
              <a14:hiddenFill xmlns:a14="http://schemas.microsoft.com/office/drawing/2010/main">
                <a:solidFill>
                  <a:srgbClr val="FFFFFF"/>
                </a:solidFill>
              </a14:hiddenFill>
            </a:ext>
          </a:extLst>
        </p:spPr>
      </p:pic>
      <p:cxnSp>
        <p:nvCxnSpPr>
          <p:cNvPr id="6" name="Straight Arrow Connector 5"/>
          <p:cNvCxnSpPr/>
          <p:nvPr/>
        </p:nvCxnSpPr>
        <p:spPr>
          <a:xfrm flipH="1">
            <a:off x="4800012" y="5086350"/>
            <a:ext cx="2400888" cy="3796"/>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7508397" y="3886624"/>
            <a:ext cx="3964466" cy="2585614"/>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solidFill>
                  <a:schemeClr val="tx1"/>
                </a:solidFill>
                <a:latin typeface="Comic Sans MS" panose="030F0702030302020204" pitchFamily="66" charset="0"/>
              </a:rPr>
              <a:t>Simple steps to follow for washing your hands correctly is a very good one to have a go at! </a:t>
            </a:r>
            <a:r>
              <a:rPr lang="en-GB" sz="2400" dirty="0" smtClean="0">
                <a:solidFill>
                  <a:schemeClr val="tx1"/>
                </a:solidFill>
                <a:latin typeface="Comic Sans MS" panose="030F0702030302020204" pitchFamily="66" charset="0"/>
                <a:sym typeface="Wingdings" panose="05000000000000000000" pitchFamily="2" charset="2"/>
              </a:rPr>
              <a:t> </a:t>
            </a:r>
            <a:r>
              <a:rPr lang="en-GB" dirty="0" smtClean="0"/>
              <a:t>e</a:t>
            </a:r>
            <a:endParaRPr lang="en-GB" dirty="0"/>
          </a:p>
        </p:txBody>
      </p:sp>
    </p:spTree>
    <p:extLst>
      <p:ext uri="{BB962C8B-B14F-4D97-AF65-F5344CB8AC3E}">
        <p14:creationId xmlns:p14="http://schemas.microsoft.com/office/powerpoint/2010/main" val="3595305462"/>
      </p:ext>
    </p:extLst>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95</TotalTime>
  <Words>1047</Words>
  <Application>Microsoft Office PowerPoint</Application>
  <PresentationFormat>Widescreen</PresentationFormat>
  <Paragraphs>129</Paragraphs>
  <Slides>17</Slides>
  <Notes>17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Calibri</vt:lpstr>
      <vt:lpstr>Comic Sans MS</vt:lpstr>
      <vt:lpstr>Wingdings</vt:lpstr>
      <vt:lpstr>Office Theme</vt:lpstr>
      <vt:lpstr>Reading in Reception  Week 6 &amp; 7 </vt:lpstr>
      <vt:lpstr>Reading suggestions:  Oxford owl library  Free e-book library Literacy Trust  Online Library Fun Brain   Free e-book library Audible stories </vt:lpstr>
      <vt:lpstr>PowerPoint Presentation</vt:lpstr>
      <vt:lpstr>Example of talking through this stage 1+ book…</vt:lpstr>
      <vt:lpstr>Week 6 w/c: 1.6.20</vt:lpstr>
      <vt:lpstr>Week 6            w/c: 1.6.20</vt:lpstr>
      <vt:lpstr>Week 6            w/c: 1.6.20</vt:lpstr>
      <vt:lpstr>Week 6            w/c: 1.6.20</vt:lpstr>
      <vt:lpstr>Week 6            w/c: 1.6.20</vt:lpstr>
      <vt:lpstr>Week 6            w/c: 1.6.20</vt:lpstr>
      <vt:lpstr>Week 6            w/c: 1.6.20</vt:lpstr>
      <vt:lpstr>Week 7 w/c: 8.6.20</vt:lpstr>
      <vt:lpstr>Week 7            w/c: 8.6.20</vt:lpstr>
      <vt:lpstr>Week 7            w/c: 8.6.20</vt:lpstr>
      <vt:lpstr>Week 7            w/c: 8.6.20</vt:lpstr>
      <vt:lpstr>Week 7            w/c: 8.6.20</vt:lpstr>
      <vt:lpstr>Week 7            w/c: 8.6.20</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Reading in Reception  Week 6 &amp; 7 </dc:title>
  <dc:creator>Knight R</dc:creator>
  <cp:lastModifiedBy>Knight R</cp:lastModifiedBy>
  <cp:revision>13</cp:revision>
  <dcterms:created xsi:type="dcterms:W3CDTF">2020-04-13T16:47:20Z</dcterms:created>
  <dcterms:modified xsi:type="dcterms:W3CDTF">2020-05-28T16:49:29Z</dcterms:modified>
</cp:coreProperties>
</file>