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57" r:id="rId5"/>
    <p:sldId id="270" r:id="rId6"/>
    <p:sldId id="268" r:id="rId7"/>
    <p:sldId id="265" r:id="rId8"/>
    <p:sldId id="283" r:id="rId9"/>
    <p:sldId id="274" r:id="rId10"/>
    <p:sldId id="291" r:id="rId11"/>
    <p:sldId id="261" r:id="rId12"/>
    <p:sldId id="284" r:id="rId13"/>
    <p:sldId id="275" r:id="rId14"/>
    <p:sldId id="292" r:id="rId15"/>
    <p:sldId id="263" r:id="rId16"/>
    <p:sldId id="285" r:id="rId17"/>
    <p:sldId id="276" r:id="rId18"/>
    <p:sldId id="293" r:id="rId19"/>
    <p:sldId id="260" r:id="rId20"/>
    <p:sldId id="286" r:id="rId21"/>
    <p:sldId id="277" r:id="rId22"/>
    <p:sldId id="278" r:id="rId23"/>
    <p:sldId id="266" r:id="rId24"/>
    <p:sldId id="271" r:id="rId25"/>
    <p:sldId id="269" r:id="rId26"/>
    <p:sldId id="264" r:id="rId27"/>
    <p:sldId id="287" r:id="rId28"/>
    <p:sldId id="279" r:id="rId29"/>
    <p:sldId id="294" r:id="rId30"/>
    <p:sldId id="259" r:id="rId31"/>
    <p:sldId id="288" r:id="rId32"/>
    <p:sldId id="280" r:id="rId33"/>
    <p:sldId id="295" r:id="rId34"/>
    <p:sldId id="262" r:id="rId35"/>
    <p:sldId id="289" r:id="rId36"/>
    <p:sldId id="281" r:id="rId37"/>
    <p:sldId id="296" r:id="rId38"/>
    <p:sldId id="258" r:id="rId39"/>
    <p:sldId id="290" r:id="rId40"/>
    <p:sldId id="282" r:id="rId41"/>
    <p:sldId id="267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186" autoAdjust="0"/>
    <p:restoredTop sz="94660"/>
  </p:normalViewPr>
  <p:slideViewPr>
    <p:cSldViewPr snapToGrid="0">
      <p:cViewPr varScale="1">
        <p:scale>
          <a:sx n="54" d="100"/>
          <a:sy n="54" d="100"/>
        </p:scale>
        <p:origin x="102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60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291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7270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4934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628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204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9183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93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93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943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9D43C-7B96-4D1B-B0E5-CDC76B2DA06E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9A8AD-0DD1-46A8-87BA-7DE6B25AC7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712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1040" y="8153"/>
            <a:ext cx="9144000" cy="975769"/>
          </a:xfrm>
        </p:spPr>
        <p:txBody>
          <a:bodyPr/>
          <a:lstStyle/>
          <a:p>
            <a:r>
              <a:rPr lang="en-GB" dirty="0" smtClean="0">
                <a:latin typeface="SassoonCRInfantMedium" panose="00000500000000000000" pitchFamily="2" charset="0"/>
              </a:rPr>
              <a:t>Phonics </a:t>
            </a:r>
            <a:r>
              <a:rPr lang="en-GB" dirty="0" smtClean="0">
                <a:latin typeface="SassoonCRInfantMedium" panose="00000500000000000000" pitchFamily="2" charset="0"/>
              </a:rPr>
              <a:t>learning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5088" y="1882588"/>
            <a:ext cx="6269147" cy="1631577"/>
          </a:xfrm>
        </p:spPr>
        <p:txBody>
          <a:bodyPr>
            <a:normAutofit fontScale="92500" lnSpcReduction="20000"/>
          </a:bodyPr>
          <a:lstStyle/>
          <a:p>
            <a:pPr marL="742950" indent="-742950" algn="l">
              <a:buFont typeface="+mj-lt"/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find the sound (sound mat) 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do the action (action sheet) 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read the sound (reading ladders)</a:t>
            </a:r>
          </a:p>
          <a:p>
            <a:pPr marL="742950" indent="-742950" algn="l">
              <a:buFont typeface="+mj-lt"/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write the sound (picture slides)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1459" y="1639183"/>
            <a:ext cx="4346550" cy="187498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75088" y="3827326"/>
            <a:ext cx="98605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>
                <a:latin typeface="SassoonCRInfantMedium" panose="00000500000000000000" pitchFamily="2" charset="0"/>
              </a:rPr>
              <a:t>There are also 2 tricky words to read each </a:t>
            </a:r>
            <a:r>
              <a:rPr lang="en-GB" sz="2400" i="1" dirty="0" smtClean="0">
                <a:latin typeface="SassoonCRInfantMedium" panose="00000500000000000000" pitchFamily="2" charset="0"/>
              </a:rPr>
              <a:t>week. Read them at the beginning of each session.  You </a:t>
            </a:r>
            <a:r>
              <a:rPr lang="en-GB" sz="2400" i="1" dirty="0">
                <a:latin typeface="SassoonCRInfantMedium" panose="00000500000000000000" pitchFamily="2" charset="0"/>
              </a:rPr>
              <a:t>could put </a:t>
            </a:r>
            <a:r>
              <a:rPr lang="en-GB" sz="2400" i="1" dirty="0" smtClean="0">
                <a:latin typeface="SassoonCRInfantMedium" panose="00000500000000000000" pitchFamily="2" charset="0"/>
              </a:rPr>
              <a:t>them </a:t>
            </a:r>
            <a:r>
              <a:rPr lang="en-GB" sz="2400" i="1" dirty="0">
                <a:latin typeface="SassoonCRInfantMedium" panose="00000500000000000000" pitchFamily="2" charset="0"/>
              </a:rPr>
              <a:t>around the house to practise through the day and look for them in </a:t>
            </a:r>
            <a:r>
              <a:rPr lang="en-GB" sz="2400" i="1" dirty="0" smtClean="0">
                <a:latin typeface="SassoonCRInfantMedium" panose="00000500000000000000" pitchFamily="2" charset="0"/>
              </a:rPr>
              <a:t>reading.</a:t>
            </a:r>
            <a:endParaRPr lang="en-GB" sz="2400" i="1" dirty="0">
              <a:latin typeface="SassoonCRInfantMedium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51979"/>
          <a:stretch/>
        </p:blipFill>
        <p:spPr>
          <a:xfrm>
            <a:off x="10104440" y="3593925"/>
            <a:ext cx="1967137" cy="132677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75088" y="5261056"/>
            <a:ext cx="86537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i="1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Have a go with a tricky word snake each day too.  How many words can they read in one minute? Stick to the same snake until they can complete it in a minute</a:t>
            </a:r>
            <a:endParaRPr lang="en-GB" sz="2400" i="1" dirty="0">
              <a:solidFill>
                <a:srgbClr val="FF0000"/>
              </a:solidFill>
              <a:latin typeface="SassoonCRInfantMedium" panose="000005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81275" y="896035"/>
            <a:ext cx="109397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SassoonCRInfantMedium" panose="00000500000000000000" pitchFamily="2" charset="0"/>
              </a:rPr>
              <a:t>Your child will learn a new sound each day. Work through the slides and use the resources </a:t>
            </a: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to: </a:t>
            </a:r>
            <a:endParaRPr lang="en-GB" sz="2800" dirty="0">
              <a:solidFill>
                <a:srgbClr val="0070C0"/>
              </a:solidFill>
              <a:latin typeface="SassoonCRInfantMedium" panose="000005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17755" t="27144" r="31120" b="14522"/>
          <a:stretch/>
        </p:blipFill>
        <p:spPr>
          <a:xfrm>
            <a:off x="8613824" y="5077271"/>
            <a:ext cx="2474184" cy="158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4539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1040" y="470262"/>
            <a:ext cx="9144000" cy="975769"/>
          </a:xfrm>
        </p:spPr>
        <p:txBody>
          <a:bodyPr/>
          <a:lstStyle/>
          <a:p>
            <a:r>
              <a:rPr lang="en-GB" dirty="0" smtClean="0">
                <a:latin typeface="SassoonCRInfantMedium" panose="00000500000000000000" pitchFamily="2" charset="0"/>
              </a:rPr>
              <a:t>Phonics reading ladders</a:t>
            </a:r>
            <a:endParaRPr lang="en-GB" dirty="0">
              <a:latin typeface="SassoonCRInfantMedium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" y="2381044"/>
            <a:ext cx="6352903" cy="2657121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Encourage your child to segment (sound out) and blend each of these words on the appropriate reading ladder for each day. </a:t>
            </a:r>
            <a:endParaRPr lang="en-GB" sz="3600" i="1" dirty="0">
              <a:solidFill>
                <a:srgbClr val="0070C0"/>
              </a:solidFill>
              <a:latin typeface="SassoonCRInfantMedium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5025" y="1306824"/>
            <a:ext cx="3486150" cy="51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040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38910" y="268844"/>
            <a:ext cx="6548846" cy="896569"/>
          </a:xfrm>
        </p:spPr>
        <p:txBody>
          <a:bodyPr>
            <a:normAutofit fontScale="90000"/>
          </a:bodyPr>
          <a:lstStyle/>
          <a:p>
            <a:r>
              <a:rPr lang="en-GB" b="1" u="sng" dirty="0" smtClean="0"/>
              <a:t>Applying to writing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96846" y="1301301"/>
            <a:ext cx="8432973" cy="1270152"/>
          </a:xfrm>
        </p:spPr>
        <p:txBody>
          <a:bodyPr>
            <a:noAutofit/>
          </a:bodyPr>
          <a:lstStyle/>
          <a:p>
            <a:pPr marL="457200" indent="-457200">
              <a:buAutoNum type="arabicParenR"/>
            </a:pPr>
            <a:r>
              <a:rPr lang="en-GB" dirty="0" smtClean="0"/>
              <a:t>Say what’s in the picture</a:t>
            </a:r>
          </a:p>
          <a:p>
            <a:pPr marL="457200" indent="-457200">
              <a:buAutoNum type="arabicParenR"/>
            </a:pPr>
            <a:r>
              <a:rPr lang="en-GB" dirty="0" smtClean="0"/>
              <a:t>Write the word</a:t>
            </a:r>
          </a:p>
          <a:p>
            <a:pPr marL="457200" indent="-457200">
              <a:buAutoNum type="arabicParenR"/>
            </a:pPr>
            <a:r>
              <a:rPr lang="en-GB" dirty="0" smtClean="0"/>
              <a:t>Write a sentence about the picture</a:t>
            </a:r>
          </a:p>
          <a:p>
            <a:pPr marL="457200" indent="-457200">
              <a:buAutoNum type="arabicParenR"/>
            </a:pPr>
            <a:r>
              <a:rPr lang="en-GB" dirty="0" smtClean="0"/>
              <a:t>Can you think of anymore words that contain these sounds?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5807" t="30086" r="6868" b="15747"/>
          <a:stretch/>
        </p:blipFill>
        <p:spPr>
          <a:xfrm>
            <a:off x="2635624" y="3104669"/>
            <a:ext cx="6710721" cy="356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602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3370" y="0"/>
            <a:ext cx="9056915" cy="691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85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145" y="1645284"/>
            <a:ext cx="10775852" cy="3095527"/>
          </a:xfrm>
        </p:spPr>
        <p:txBody>
          <a:bodyPr>
            <a:noAutofit/>
          </a:bodyPr>
          <a:lstStyle/>
          <a:p>
            <a:pPr algn="ctr"/>
            <a:r>
              <a:rPr lang="en-GB" sz="16600" dirty="0" smtClean="0">
                <a:solidFill>
                  <a:srgbClr val="FF0000"/>
                </a:solidFill>
              </a:rPr>
              <a:t>Week 1</a:t>
            </a:r>
            <a:br>
              <a:rPr lang="en-GB" sz="16600" dirty="0" smtClean="0">
                <a:solidFill>
                  <a:srgbClr val="FF0000"/>
                </a:solidFill>
              </a:rPr>
            </a:br>
            <a:r>
              <a:rPr lang="en-GB" sz="9600" dirty="0" smtClean="0">
                <a:solidFill>
                  <a:srgbClr val="FF0000"/>
                </a:solidFill>
              </a:rPr>
              <a:t>w/c:20.4.20</a:t>
            </a:r>
            <a:endParaRPr lang="en-GB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1135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341" y="911909"/>
            <a:ext cx="4153853" cy="58342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1 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436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183" b="74118"/>
          <a:stretch/>
        </p:blipFill>
        <p:spPr>
          <a:xfrm>
            <a:off x="589972" y="824752"/>
            <a:ext cx="6922452" cy="22199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05600" y="611310"/>
            <a:ext cx="5123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y, as in bunny (</a:t>
            </a:r>
            <a:r>
              <a:rPr lang="en-GB" sz="40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)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830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184" y="0"/>
            <a:ext cx="46403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84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8474" y="16568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focus:</a:t>
            </a:r>
            <a:endParaRPr lang="en-GB" b="0" dirty="0" smtClean="0">
              <a:effectLst/>
            </a:endParaRPr>
          </a:p>
          <a:p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‘y’ making the </a:t>
            </a:r>
            <a:r>
              <a:rPr lang="en-GB" b="1" u="sng" dirty="0" err="1">
                <a:solidFill>
                  <a:srgbClr val="000000"/>
                </a:solidFill>
                <a:latin typeface="Comic Sans MS" panose="030F0702030302020204" pitchFamily="66" charset="0"/>
              </a:rPr>
              <a:t>ee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sound</a:t>
            </a:r>
            <a:endParaRPr lang="en-GB" dirty="0"/>
          </a:p>
        </p:txBody>
      </p:sp>
      <p:pic>
        <p:nvPicPr>
          <p:cNvPr id="1026" name="Picture 2" descr="https://i.ytimg.com/vi/8BYa0U1h5Fs/hq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773" y="1611609"/>
            <a:ext cx="3965945" cy="2974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718283" y="5019820"/>
            <a:ext cx="4572000" cy="130829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http://graphics8.nytimes.com/newsgraphics/2014/06/16/bittman-eat-cherry/ed5c4f4c098cd142650d7c00014e71abf85d2f86/eatopener_cherr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480" y="1175510"/>
            <a:ext cx="3770142" cy="358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6773595" y="5019820"/>
            <a:ext cx="4761913" cy="130829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833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341" y="911909"/>
            <a:ext cx="4153853" cy="58342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1 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72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365" b="75671"/>
          <a:stretch/>
        </p:blipFill>
        <p:spPr>
          <a:xfrm>
            <a:off x="1206312" y="1416422"/>
            <a:ext cx="8087221" cy="249218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8893" y="4213412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05600" y="611310"/>
            <a:ext cx="5123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ay, as in play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721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725" y="0"/>
            <a:ext cx="4712698" cy="6927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826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21876" y="3353453"/>
            <a:ext cx="2363788" cy="109962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u="sng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ay</a:t>
            </a:r>
            <a:endParaRPr lang="en-GB" u="sng" dirty="0"/>
          </a:p>
        </p:txBody>
      </p:sp>
      <p:pic>
        <p:nvPicPr>
          <p:cNvPr id="2050" name="Picture 2" descr="https://img1.etsystatic.com/000/0/5300798/il_fullxfull.1328803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1" y="973602"/>
            <a:ext cx="2578738" cy="223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www.telegraph.co.uk/content/dam/Travel/2019/January/family-primary-xl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985" y="875128"/>
            <a:ext cx="5724720" cy="357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092365" y="4645336"/>
            <a:ext cx="2908569" cy="109962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360985" y="4793186"/>
            <a:ext cx="78310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SassoonCRInfantMedium" panose="00000500000000000000" pitchFamily="2" charset="0"/>
              </a:rPr>
              <a:t>I went on            . </a:t>
            </a:r>
            <a:endParaRPr lang="en-GB" sz="6600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47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341" y="911909"/>
            <a:ext cx="4153853" cy="58342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1 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462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817" b="74474"/>
          <a:stretch/>
        </p:blipFill>
        <p:spPr>
          <a:xfrm>
            <a:off x="-856802" y="663389"/>
            <a:ext cx="8809590" cy="26714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05600" y="611310"/>
            <a:ext cx="5123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oy, as in boy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9961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6610" y="105107"/>
            <a:ext cx="4611732" cy="6752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02267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smtClean="0"/>
              <a:t>oy</a:t>
            </a:r>
            <a:endParaRPr lang="en-GB" b="1" u="sng" dirty="0"/>
          </a:p>
        </p:txBody>
      </p:sp>
      <p:sp>
        <p:nvSpPr>
          <p:cNvPr id="3" name="Rectangle 2"/>
          <p:cNvSpPr/>
          <p:nvPr/>
        </p:nvSpPr>
        <p:spPr>
          <a:xfrm>
            <a:off x="374762" y="4971237"/>
            <a:ext cx="2363788" cy="109962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https://image.freepik.com/free-vector/cute-boy-with-backpack-cartoon_33070-96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61" r="18146"/>
          <a:stretch/>
        </p:blipFill>
        <p:spPr bwMode="auto">
          <a:xfrm>
            <a:off x="501310" y="1348400"/>
            <a:ext cx="2110692" cy="335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2.bp.blogspot.com/-lsvJb1sWwZk/WC-NnC0FcvI/AAAAAAAAKL0/NOAr-M8uAvAZjHxSxvvzpU5ZfxbBFWyiACLcB/s1600/pile-of-toys-clipar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6" t="8890" r="10264" b="10462"/>
          <a:stretch/>
        </p:blipFill>
        <p:spPr bwMode="auto">
          <a:xfrm>
            <a:off x="6365460" y="641356"/>
            <a:ext cx="3671668" cy="3652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855234" y="4596686"/>
            <a:ext cx="2363788" cy="109962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432517" y="4793186"/>
            <a:ext cx="87594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SassoonCRInfantMedium" panose="00000500000000000000" pitchFamily="2" charset="0"/>
              </a:rPr>
              <a:t>He has lots of           . </a:t>
            </a:r>
            <a:endParaRPr lang="en-GB" sz="6600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8635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1341" y="911909"/>
            <a:ext cx="4153853" cy="58342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1 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9676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925" b="75142"/>
          <a:stretch/>
        </p:blipFill>
        <p:spPr>
          <a:xfrm>
            <a:off x="1178899" y="1237128"/>
            <a:ext cx="7571101" cy="23487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05600" y="611310"/>
            <a:ext cx="5123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</a:t>
            </a:r>
            <a:r>
              <a:rPr lang="en-GB" sz="40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, as in tea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9018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652" y="0"/>
            <a:ext cx="4623571" cy="6852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525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err="1" smtClean="0"/>
              <a:t>ea</a:t>
            </a:r>
            <a:endParaRPr lang="en-GB" b="1" u="sng" dirty="0"/>
          </a:p>
        </p:txBody>
      </p:sp>
      <p:pic>
        <p:nvPicPr>
          <p:cNvPr id="4098" name="Picture 2" descr="https://images.theconversation.com/files/111932/original/image-20160218-1252-1gu3108.jpg?ixlib=rb-1.1.0&amp;rect=0%2C0%2C3914%2C1901&amp;q=45&amp;auto=format&amp;w=1356&amp;h=668&amp;fit=cro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10" t="13814" r="15914"/>
          <a:stretch/>
        </p:blipFill>
        <p:spPr bwMode="auto">
          <a:xfrm>
            <a:off x="145366" y="3223818"/>
            <a:ext cx="3967089" cy="242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69398" y="5773205"/>
            <a:ext cx="1120916" cy="62681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45366" y="5692131"/>
            <a:ext cx="8759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A cup of         . 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pic>
        <p:nvPicPr>
          <p:cNvPr id="5122" name="Picture 2" descr="http://i.dailymail.co.uk/i/pix/2012/08/02/article-0-1458D655000005DC-813_468x35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194" y="165688"/>
            <a:ext cx="3251614" cy="2494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66910" y="2405689"/>
            <a:ext cx="8759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I built sandcastles on the                . 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15995" y="2473755"/>
            <a:ext cx="2337494" cy="68035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0620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err="1" smtClean="0"/>
              <a:t>ea</a:t>
            </a:r>
            <a:endParaRPr lang="en-GB" b="1" u="sng" dirty="0"/>
          </a:p>
        </p:txBody>
      </p:sp>
      <p:sp>
        <p:nvSpPr>
          <p:cNvPr id="4" name="Rectangle 3"/>
          <p:cNvSpPr/>
          <p:nvPr/>
        </p:nvSpPr>
        <p:spPr>
          <a:xfrm>
            <a:off x="5317586" y="5582398"/>
            <a:ext cx="2818418" cy="93615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937845" y="5410553"/>
            <a:ext cx="875948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SassoonCRInfantMedium" panose="00000500000000000000" pitchFamily="2" charset="0"/>
              </a:rPr>
              <a:t>This is my              . </a:t>
            </a:r>
            <a:endParaRPr lang="en-GB" sz="6600" dirty="0">
              <a:latin typeface="SassoonCRInfantMedium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7"/>
          <a:stretch/>
        </p:blipFill>
        <p:spPr>
          <a:xfrm>
            <a:off x="545753" y="833123"/>
            <a:ext cx="3461100" cy="39752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5" t="12894" r="8272" b="11619"/>
          <a:stretch/>
        </p:blipFill>
        <p:spPr>
          <a:xfrm rot="5400000">
            <a:off x="7805464" y="1355191"/>
            <a:ext cx="4040554" cy="2996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6973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03" y="0"/>
            <a:ext cx="2774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Recap</a:t>
            </a: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: Week 1</a:t>
            </a:r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480" y="0"/>
            <a:ext cx="3012214" cy="69163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0986" y="1023786"/>
            <a:ext cx="4153853" cy="583421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171901" y="477053"/>
            <a:ext cx="39850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1 tricky words: 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138517"/>
            <a:ext cx="47404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Suggeste</a:t>
            </a: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d activities:</a:t>
            </a: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Read the word ladders again.</a:t>
            </a:r>
          </a:p>
          <a:p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How many times can you find the sounds in a book?</a:t>
            </a:r>
          </a:p>
          <a:p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Can you make nonsense words with these sounds?</a:t>
            </a:r>
          </a:p>
          <a:p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Make some word cards with the reading ladder words and play pairs or snap with the sounds.</a:t>
            </a:r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7765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145" y="1645284"/>
            <a:ext cx="10775852" cy="3095527"/>
          </a:xfrm>
        </p:spPr>
        <p:txBody>
          <a:bodyPr>
            <a:noAutofit/>
          </a:bodyPr>
          <a:lstStyle/>
          <a:p>
            <a:pPr algn="ctr"/>
            <a:r>
              <a:rPr lang="en-GB" sz="16600" dirty="0" smtClean="0">
                <a:solidFill>
                  <a:srgbClr val="FF0000"/>
                </a:solidFill>
              </a:rPr>
              <a:t>Week 2</a:t>
            </a:r>
            <a:br>
              <a:rPr lang="en-GB" sz="16600" dirty="0" smtClean="0">
                <a:solidFill>
                  <a:srgbClr val="FF0000"/>
                </a:solidFill>
              </a:rPr>
            </a:br>
            <a:r>
              <a:rPr lang="en-GB" sz="9600" dirty="0" smtClean="0">
                <a:solidFill>
                  <a:srgbClr val="FF0000"/>
                </a:solidFill>
              </a:rPr>
              <a:t>w/c:27.4.20</a:t>
            </a:r>
            <a:endParaRPr lang="en-GB" sz="9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2611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180" y="885090"/>
            <a:ext cx="4097362" cy="57979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2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 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2387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512" b="72984"/>
          <a:stretch/>
        </p:blipFill>
        <p:spPr>
          <a:xfrm>
            <a:off x="-244197" y="501210"/>
            <a:ext cx="6949797" cy="21336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05600" y="611310"/>
            <a:ext cx="51233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y, as in sky (</a:t>
            </a:r>
            <a:r>
              <a:rPr lang="en-GB" sz="40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)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0384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98" y="164049"/>
            <a:ext cx="5022541" cy="6560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638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smtClean="0"/>
              <a:t>‘y’</a:t>
            </a:r>
            <a:r>
              <a:rPr lang="en-GB" b="1" dirty="0" smtClean="0"/>
              <a:t> </a:t>
            </a:r>
            <a:r>
              <a:rPr lang="en-GB" dirty="0" smtClean="0"/>
              <a:t>making the </a:t>
            </a:r>
            <a:r>
              <a:rPr lang="en-GB" b="1" u="sng" dirty="0" err="1" smtClean="0"/>
              <a:t>ie</a:t>
            </a:r>
            <a:r>
              <a:rPr lang="en-GB" b="1" dirty="0" smtClean="0"/>
              <a:t> </a:t>
            </a:r>
            <a:r>
              <a:rPr lang="en-GB" dirty="0" smtClean="0"/>
              <a:t>sound</a:t>
            </a:r>
            <a:endParaRPr lang="en-GB" u="sng" dirty="0"/>
          </a:p>
        </p:txBody>
      </p:sp>
      <p:pic>
        <p:nvPicPr>
          <p:cNvPr id="6146" name="Picture 2" descr="http://quillandpad.com/wp-content/uploads/2015/08/sp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85" y="1041009"/>
            <a:ext cx="3558296" cy="3369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92586" y="4752721"/>
            <a:ext cx="2337494" cy="68035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148" name="Picture 4" descr="https://raininginaforest.files.wordpress.com/2014/09/seagull-bird-flying-sky-hd-wallpap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5540" y="463699"/>
            <a:ext cx="6315561" cy="394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0080" y="5774874"/>
            <a:ext cx="9924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There is a </a:t>
            </a:r>
            <a:r>
              <a:rPr lang="en-GB" sz="4000" dirty="0" smtClean="0">
                <a:latin typeface="SassoonCRInfantMedium" panose="00000500000000000000" pitchFamily="2" charset="0"/>
              </a:rPr>
              <a:t>bird </a:t>
            </a:r>
            <a:r>
              <a:rPr lang="en-GB" sz="4000" dirty="0" smtClean="0">
                <a:latin typeface="SassoonCRInfantMedium" panose="00000500000000000000" pitchFamily="2" charset="0"/>
              </a:rPr>
              <a:t>in the           </a:t>
            </a:r>
            <a:r>
              <a:rPr lang="en-GB" sz="4000" dirty="0" smtClean="0">
                <a:latin typeface="SassoonCRInfantMedium" panose="00000500000000000000" pitchFamily="2" charset="0"/>
              </a:rPr>
              <a:t> </a:t>
            </a:r>
            <a:r>
              <a:rPr lang="en-GB" sz="4000" dirty="0" smtClean="0">
                <a:latin typeface="SassoonCRInfantMedium" panose="00000500000000000000" pitchFamily="2" charset="0"/>
              </a:rPr>
              <a:t>. 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192250" y="5760804"/>
            <a:ext cx="1391070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1745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180" y="885090"/>
            <a:ext cx="4097362" cy="57979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2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 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573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405" b="75640"/>
          <a:stretch/>
        </p:blipFill>
        <p:spPr>
          <a:xfrm>
            <a:off x="-451894" y="1272988"/>
            <a:ext cx="6457383" cy="191844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05489" y="611310"/>
            <a:ext cx="58234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</a:t>
            </a:r>
            <a:r>
              <a:rPr lang="en-GB" sz="40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, as in night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1391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5707" y="0"/>
            <a:ext cx="4827950" cy="684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7382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err="1" smtClean="0"/>
              <a:t>igh</a:t>
            </a:r>
            <a:endParaRPr lang="en-GB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57"/>
          <a:stretch/>
        </p:blipFill>
        <p:spPr>
          <a:xfrm>
            <a:off x="711963" y="842108"/>
            <a:ext cx="2382929" cy="27369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85514" y="800518"/>
            <a:ext cx="9924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This is Miss              . 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18786" y="590459"/>
            <a:ext cx="2035839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170" name="Picture 2" descr="http://images.clipartpanda.com/light-bulb-idea-clip-art-bright_idea_02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93" y="2323517"/>
            <a:ext cx="3537480" cy="351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53591" y="6135737"/>
            <a:ext cx="99243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The                is very                !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55413" y="5987151"/>
            <a:ext cx="2035839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377956" y="5954334"/>
            <a:ext cx="2035839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8988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180" y="885090"/>
            <a:ext cx="4097362" cy="57979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2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 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7430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1333" t="3942" b="73983"/>
          <a:stretch/>
        </p:blipFill>
        <p:spPr>
          <a:xfrm>
            <a:off x="1021976" y="519952"/>
            <a:ext cx="5769743" cy="236668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05600" y="611310"/>
            <a:ext cx="5123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ow, as in blow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2296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0513" y="0"/>
            <a:ext cx="4667332" cy="6822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0648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smtClean="0"/>
              <a:t>ow</a:t>
            </a:r>
            <a:r>
              <a:rPr lang="en-GB" dirty="0" smtClean="0"/>
              <a:t> (making the </a:t>
            </a:r>
            <a:r>
              <a:rPr lang="en-GB" b="1" u="sng" dirty="0" err="1" smtClean="0"/>
              <a:t>oa</a:t>
            </a:r>
            <a:r>
              <a:rPr lang="en-GB" dirty="0" smtClean="0"/>
              <a:t> sound) </a:t>
            </a:r>
            <a:endParaRPr lang="en-GB" dirty="0"/>
          </a:p>
        </p:txBody>
      </p:sp>
      <p:pic>
        <p:nvPicPr>
          <p:cNvPr id="8194" name="Picture 2" descr="https://upload.wikimedia.org/wikipedia/commons/thumb/2/22/Snowman_in_Indiana_2014.jpg/1200px-Snowman_in_Indiana_20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22" y="984738"/>
            <a:ext cx="4179313" cy="452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52521" y="5618384"/>
            <a:ext cx="4179313" cy="68035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978607" y="3184805"/>
            <a:ext cx="2841358" cy="680357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4627946" y="3221957"/>
            <a:ext cx="67919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I looked out of my </a:t>
            </a:r>
          </a:p>
          <a:p>
            <a:r>
              <a:rPr lang="en-GB" sz="4000" dirty="0">
                <a:latin typeface="SassoonCRInfantMedium" panose="00000500000000000000" pitchFamily="2" charset="0"/>
              </a:rPr>
              <a:t>a</a:t>
            </a:r>
            <a:r>
              <a:rPr lang="en-GB" sz="4000" dirty="0" smtClean="0">
                <a:latin typeface="SassoonCRInfantMedium" panose="00000500000000000000" pitchFamily="2" charset="0"/>
              </a:rPr>
              <a:t>nd saw …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pic>
        <p:nvPicPr>
          <p:cNvPr id="1026" name="Picture 2" descr="http://glassrepairorlando.com/wp-content/uploads/2013/06/windo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9459" y="165688"/>
            <a:ext cx="3813725" cy="2860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9150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5180" y="885090"/>
            <a:ext cx="4097362" cy="57979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91341" y="238759"/>
            <a:ext cx="39850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2</a:t>
            </a:r>
          </a:p>
          <a:p>
            <a:pPr algn="ctr"/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 New ‘tricky words’ to learn: 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060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4200" b="75326"/>
          <a:stretch/>
        </p:blipFill>
        <p:spPr>
          <a:xfrm>
            <a:off x="-786158" y="233083"/>
            <a:ext cx="7391575" cy="21873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06823" y="3334871"/>
            <a:ext cx="106635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Find today’s sound on the sound mat and do the action!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05600" y="611310"/>
            <a:ext cx="51233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This is </a:t>
            </a:r>
            <a:r>
              <a:rPr lang="en-GB" sz="4000" dirty="0" err="1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ir</a:t>
            </a:r>
            <a:r>
              <a:rPr lang="en-GB" sz="40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, as in bird</a:t>
            </a:r>
            <a:endParaRPr lang="en-GB" sz="4000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4574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6901" y="0"/>
            <a:ext cx="4725761" cy="683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3144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8474" y="16568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</a:rPr>
              <a:t>Sound </a:t>
            </a:r>
            <a:r>
              <a:rPr lang="en-GB" dirty="0" smtClean="0">
                <a:solidFill>
                  <a:srgbClr val="0000FF"/>
                </a:solidFill>
                <a:latin typeface="Comic Sans MS" panose="030F0702030302020204" pitchFamily="66" charset="0"/>
              </a:rPr>
              <a:t>focus:</a:t>
            </a:r>
            <a:r>
              <a:rPr lang="en-GB" dirty="0"/>
              <a:t> </a:t>
            </a:r>
            <a:r>
              <a:rPr lang="en-GB" b="1" u="sng" dirty="0" err="1" smtClean="0"/>
              <a:t>ir</a:t>
            </a:r>
            <a:endParaRPr lang="en-GB" dirty="0"/>
          </a:p>
        </p:txBody>
      </p:sp>
      <p:pic>
        <p:nvPicPr>
          <p:cNvPr id="9218" name="Picture 2" descr="https://www.futurity.org/wp/wp-content/uploads/2019/08/bird-lands-on-branch_160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724"/>
          <a:stretch/>
        </p:blipFill>
        <p:spPr bwMode="auto">
          <a:xfrm>
            <a:off x="98474" y="1477555"/>
            <a:ext cx="1988951" cy="209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98474" y="3695924"/>
            <a:ext cx="2035839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20" name="Picture 4" descr="http://www.mymathtables.com/numbers/img/ordinal-exampl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9502" y="939100"/>
            <a:ext cx="4066132" cy="311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71744" y="4527151"/>
            <a:ext cx="64576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SassoonCRInfantMedium" panose="00000500000000000000" pitchFamily="2" charset="0"/>
              </a:rPr>
              <a:t>I came               in the race.</a:t>
            </a:r>
            <a:endParaRPr lang="en-GB" sz="4000" dirty="0">
              <a:latin typeface="SassoonCRInfantMedium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60097" y="4352954"/>
            <a:ext cx="2035839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518115" y="3695924"/>
            <a:ext cx="2035839" cy="7219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222" name="Picture 6" descr="https://st3.depositphotos.com/6633222/16130/v/950/depositphotos_161302834-stock-illustration-cartoon-little-girl-with-blon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358" y="1094074"/>
            <a:ext cx="1989596" cy="247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45674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1751" y="86376"/>
            <a:ext cx="28189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Recap</a:t>
            </a: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: Week 2</a:t>
            </a:r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6601" y="86376"/>
            <a:ext cx="2920773" cy="677162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15033" y="507831"/>
            <a:ext cx="39850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SassoonCRInfantMedium" panose="00000500000000000000" pitchFamily="2" charset="0"/>
              </a:rPr>
              <a:t>Week 2 tricky words: 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0375" y="1060099"/>
            <a:ext cx="4097362" cy="57979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121" y="877163"/>
            <a:ext cx="474048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Suggeste</a:t>
            </a:r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d activities:</a:t>
            </a: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Read the word ladders again.</a:t>
            </a:r>
          </a:p>
          <a:p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How many times can you find the sounds in a book?</a:t>
            </a:r>
          </a:p>
          <a:p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Can you make nonsense words with these sounds?</a:t>
            </a:r>
          </a:p>
          <a:p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  <a:p>
            <a:r>
              <a:rPr lang="en-GB" sz="2800" dirty="0" smtClean="0">
                <a:solidFill>
                  <a:srgbClr val="0070C0"/>
                </a:solidFill>
                <a:latin typeface="SassoonCRInfantMedium" panose="00000500000000000000" pitchFamily="2" charset="0"/>
              </a:rPr>
              <a:t>Make some word cards with the reading ladder words and play pairs or snap with the sounds.</a:t>
            </a:r>
            <a:endParaRPr lang="en-GB" sz="2800" dirty="0" smtClean="0">
              <a:solidFill>
                <a:srgbClr val="0070C0"/>
              </a:solidFill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19976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645</Words>
  <Application>Microsoft Office PowerPoint</Application>
  <PresentationFormat>Widescreen</PresentationFormat>
  <Paragraphs>90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Comic Sans MS</vt:lpstr>
      <vt:lpstr>SassoonCRInfantMedium</vt:lpstr>
      <vt:lpstr>Office Theme</vt:lpstr>
      <vt:lpstr>Phonics learning</vt:lpstr>
      <vt:lpstr>Phonics reading ladders</vt:lpstr>
      <vt:lpstr>Applying to writing</vt:lpstr>
      <vt:lpstr>PowerPoint Presentation</vt:lpstr>
      <vt:lpstr>Week 1 w/c:20.4.20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Week 2 w/c:27.4.20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reading ladders</dc:title>
  <dc:creator>Knight R</dc:creator>
  <cp:lastModifiedBy>Brogan C</cp:lastModifiedBy>
  <cp:revision>10</cp:revision>
  <dcterms:created xsi:type="dcterms:W3CDTF">2020-04-17T12:03:34Z</dcterms:created>
  <dcterms:modified xsi:type="dcterms:W3CDTF">2020-04-18T06:43:49Z</dcterms:modified>
</cp:coreProperties>
</file>