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59" r:id="rId5"/>
    <p:sldId id="258" r:id="rId6"/>
    <p:sldId id="261" r:id="rId7"/>
    <p:sldId id="262" r:id="rId8"/>
    <p:sldId id="263" r:id="rId9"/>
    <p:sldId id="267" r:id="rId10"/>
    <p:sldId id="264" r:id="rId11"/>
    <p:sldId id="265" r:id="rId12"/>
    <p:sldId id="266" r:id="rId13"/>
    <p:sldId id="268" r:id="rId14"/>
    <p:sldId id="271" r:id="rId15"/>
    <p:sldId id="270" r:id="rId16"/>
    <p:sldId id="269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  <a:srgbClr val="FFCC99"/>
    <a:srgbClr val="FF99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458BF-D811-4DEA-8C7B-686894A4662D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7DB95E-6302-4C58-86CC-B2CECE6E0A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14452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458BF-D811-4DEA-8C7B-686894A4662D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7DB95E-6302-4C58-86CC-B2CECE6E0A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72406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458BF-D811-4DEA-8C7B-686894A4662D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7DB95E-6302-4C58-86CC-B2CECE6E0A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90353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458BF-D811-4DEA-8C7B-686894A4662D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7DB95E-6302-4C58-86CC-B2CECE6E0A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69147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458BF-D811-4DEA-8C7B-686894A4662D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7DB95E-6302-4C58-86CC-B2CECE6E0A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28474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458BF-D811-4DEA-8C7B-686894A4662D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7DB95E-6302-4C58-86CC-B2CECE6E0A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01436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458BF-D811-4DEA-8C7B-686894A4662D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7DB95E-6302-4C58-86CC-B2CECE6E0A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25319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458BF-D811-4DEA-8C7B-686894A4662D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7DB95E-6302-4C58-86CC-B2CECE6E0A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89003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458BF-D811-4DEA-8C7B-686894A4662D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7DB95E-6302-4C58-86CC-B2CECE6E0A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87102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458BF-D811-4DEA-8C7B-686894A4662D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7DB95E-6302-4C58-86CC-B2CECE6E0A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7802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458BF-D811-4DEA-8C7B-686894A4662D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7DB95E-6302-4C58-86CC-B2CECE6E0A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9710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28000">
              <a:srgbClr val="FF9966"/>
            </a:gs>
            <a:gs pos="83000">
              <a:srgbClr val="FF9966"/>
            </a:gs>
            <a:gs pos="100000">
              <a:srgbClr val="FFCC99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458BF-D811-4DEA-8C7B-686894A4662D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7DB95E-6302-4C58-86CC-B2CECE6E0A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0553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S9VjeIWLnEg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78823" y="1502229"/>
            <a:ext cx="11207931" cy="4555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SassoonPrimaryInfant" pitchFamily="2" charset="0"/>
              </a:rPr>
              <a:t>Earlier in the year, we learnt how to wash our hands properly. We even made some videos instructing others on how to do this correctly. </a:t>
            </a:r>
          </a:p>
          <a:p>
            <a:endParaRPr lang="en-GB" sz="4000" dirty="0" smtClean="0">
              <a:latin typeface="SassoonPrimaryInfant" pitchFamily="2" charset="0"/>
            </a:endParaRPr>
          </a:p>
          <a:p>
            <a:r>
              <a:rPr lang="en-GB" sz="3000" dirty="0" smtClean="0">
                <a:latin typeface="SassoonPrimaryInfant" pitchFamily="2" charset="0"/>
              </a:rPr>
              <a:t>Watch this </a:t>
            </a:r>
            <a:r>
              <a:rPr lang="en-GB" sz="3000" dirty="0">
                <a:latin typeface="SassoonPrimaryInfant" pitchFamily="2" charset="0"/>
              </a:rPr>
              <a:t>l</a:t>
            </a:r>
            <a:r>
              <a:rPr lang="en-GB" sz="3000" dirty="0" smtClean="0">
                <a:latin typeface="SassoonPrimaryInfant" pitchFamily="2" charset="0"/>
              </a:rPr>
              <a:t>ink if you need a reminder on how to wash your hands thoroughly.</a:t>
            </a:r>
          </a:p>
          <a:p>
            <a:r>
              <a:rPr lang="en-GB" sz="3000" dirty="0" smtClean="0">
                <a:hlinkClick r:id="rId2"/>
              </a:rPr>
              <a:t>https://www.youtube.com/watch?v=S9VjeIWLnEg</a:t>
            </a:r>
            <a:endParaRPr lang="en-GB" sz="3000" dirty="0" smtClean="0">
              <a:latin typeface="SassoonPrimaryInfant" pitchFamily="2" charset="0"/>
            </a:endParaRPr>
          </a:p>
          <a:p>
            <a:endParaRPr lang="en-GB" sz="4000" dirty="0">
              <a:latin typeface="SassoonPrimaryInfant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325042" y="202287"/>
            <a:ext cx="575093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Washing our Hands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450550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4693" t="38125" r="30088" b="35268"/>
          <a:stretch/>
        </p:blipFill>
        <p:spPr>
          <a:xfrm>
            <a:off x="1647589" y="809970"/>
            <a:ext cx="8569235" cy="232148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1019" t="24732" r="22458" b="44554"/>
          <a:stretch/>
        </p:blipFill>
        <p:spPr>
          <a:xfrm>
            <a:off x="809897" y="3356650"/>
            <a:ext cx="9885342" cy="302003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88107" y="0"/>
            <a:ext cx="528574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 smtClean="0">
                <a:latin typeface="SassoonPrimaryInfant" pitchFamily="2" charset="0"/>
              </a:rPr>
              <a:t>Why </a:t>
            </a:r>
            <a:r>
              <a:rPr lang="en-GB" sz="3200" dirty="0" smtClean="0">
                <a:latin typeface="SassoonPrimaryInfant" pitchFamily="2" charset="0"/>
              </a:rPr>
              <a:t>do </a:t>
            </a:r>
            <a:r>
              <a:rPr lang="en-GB" sz="3200" dirty="0">
                <a:latin typeface="SassoonPrimaryInfant" pitchFamily="2" charset="0"/>
              </a:rPr>
              <a:t>we wash our </a:t>
            </a:r>
            <a:r>
              <a:rPr lang="en-GB" sz="3200" dirty="0" smtClean="0">
                <a:latin typeface="SassoonPrimaryInfant" pitchFamily="2" charset="0"/>
              </a:rPr>
              <a:t>hands? </a:t>
            </a:r>
            <a:endParaRPr lang="en-GB" sz="3200" dirty="0">
              <a:latin typeface="SassoonPrimaryInfant" pitchFamily="2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261566" y="13978"/>
            <a:ext cx="293043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000" dirty="0" smtClean="0"/>
              <a:t>Session 1</a:t>
            </a:r>
            <a:endParaRPr lang="en-GB" sz="5000" dirty="0"/>
          </a:p>
        </p:txBody>
      </p:sp>
    </p:spTree>
    <p:extLst>
      <p:ext uri="{BB962C8B-B14F-4D97-AF65-F5344CB8AC3E}">
        <p14:creationId xmlns:p14="http://schemas.microsoft.com/office/powerpoint/2010/main" val="35539688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3026" t="22232" r="38120" b="42768"/>
          <a:stretch/>
        </p:blipFill>
        <p:spPr>
          <a:xfrm>
            <a:off x="2726618" y="315519"/>
            <a:ext cx="6111410" cy="309518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8810" t="39374" r="571" b="20804"/>
          <a:stretch/>
        </p:blipFill>
        <p:spPr>
          <a:xfrm>
            <a:off x="537586" y="3696789"/>
            <a:ext cx="10489475" cy="2913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8624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0417" t="19553" r="21855" b="10803"/>
          <a:stretch/>
        </p:blipFill>
        <p:spPr>
          <a:xfrm>
            <a:off x="1502229" y="274319"/>
            <a:ext cx="9575074" cy="6494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55210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30255" t="45446" r="30590" b="31518"/>
          <a:stretch/>
        </p:blipFill>
        <p:spPr>
          <a:xfrm>
            <a:off x="0" y="0"/>
            <a:ext cx="6531429" cy="216039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0757" t="32053" r="29486" b="10982"/>
          <a:stretch/>
        </p:blipFill>
        <p:spPr>
          <a:xfrm>
            <a:off x="346165" y="2154283"/>
            <a:ext cx="5839097" cy="4703717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6877594" y="276386"/>
            <a:ext cx="4621311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Why do we use soap to wash our hands?</a:t>
            </a:r>
            <a:endParaRPr lang="en-US" sz="5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106194" y="3108960"/>
            <a:ext cx="439271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solidFill>
                  <a:srgbClr val="0070C0"/>
                </a:solidFill>
              </a:rPr>
              <a:t>Try this experiment to find out the answer. </a:t>
            </a:r>
            <a:r>
              <a:rPr lang="en-GB" sz="4800" dirty="0" smtClean="0">
                <a:solidFill>
                  <a:srgbClr val="0070C0"/>
                </a:solidFill>
                <a:sym typeface="Wingdings" panose="05000000000000000000" pitchFamily="2" charset="2"/>
              </a:rPr>
              <a:t> </a:t>
            </a:r>
            <a:r>
              <a:rPr lang="en-GB" sz="4800" dirty="0" smtClean="0">
                <a:solidFill>
                  <a:srgbClr val="0070C0"/>
                </a:solidFill>
              </a:rPr>
              <a:t> </a:t>
            </a:r>
            <a:endParaRPr lang="en-GB" sz="48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98617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9954" t="26875" r="31192" b="44911"/>
          <a:stretch/>
        </p:blipFill>
        <p:spPr>
          <a:xfrm>
            <a:off x="691996" y="1175657"/>
            <a:ext cx="10462607" cy="4271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84992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0757" t="24018" r="32397" b="27946"/>
          <a:stretch/>
        </p:blipFill>
        <p:spPr>
          <a:xfrm>
            <a:off x="169815" y="1689840"/>
            <a:ext cx="5839099" cy="427988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31058" t="30268" r="33401" b="49018"/>
          <a:stretch/>
        </p:blipFill>
        <p:spPr>
          <a:xfrm>
            <a:off x="6244044" y="2507333"/>
            <a:ext cx="5839099" cy="191337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52844" t="19553" r="34506" b="61697"/>
          <a:stretch/>
        </p:blipFill>
        <p:spPr>
          <a:xfrm>
            <a:off x="5003072" y="810793"/>
            <a:ext cx="1645921" cy="137160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32960" y="116632"/>
            <a:ext cx="147668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Quiz</a:t>
            </a:r>
            <a:endParaRPr lang="en-US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62098" y="995569"/>
            <a:ext cx="238417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True or False?</a:t>
            </a:r>
            <a:endParaRPr lang="en-US" sz="3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380514" y="5969725"/>
            <a:ext cx="44544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Check your answers on the next slide…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888545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9051" t="27947" r="29887" b="18482"/>
          <a:stretch/>
        </p:blipFill>
        <p:spPr>
          <a:xfrm>
            <a:off x="156754" y="143691"/>
            <a:ext cx="6161922" cy="451974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30958" t="49196" r="30891" b="17411"/>
          <a:stretch/>
        </p:blipFill>
        <p:spPr>
          <a:xfrm>
            <a:off x="6033593" y="3775163"/>
            <a:ext cx="6158407" cy="303058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219972" y="143691"/>
            <a:ext cx="4070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Quiz Answers</a:t>
            </a:r>
            <a:endParaRPr lang="en-US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5" name="Rounded Rectangular Callout 4"/>
          <p:cNvSpPr/>
          <p:nvPr/>
        </p:nvSpPr>
        <p:spPr>
          <a:xfrm>
            <a:off x="7091726" y="1541416"/>
            <a:ext cx="4545874" cy="1724298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/>
              <a:t>How did you do?</a:t>
            </a:r>
          </a:p>
        </p:txBody>
      </p:sp>
      <p:sp>
        <p:nvSpPr>
          <p:cNvPr id="6" name="Rounded Rectangular Callout 5"/>
          <p:cNvSpPr/>
          <p:nvPr/>
        </p:nvSpPr>
        <p:spPr>
          <a:xfrm>
            <a:off x="964778" y="4872444"/>
            <a:ext cx="4545874" cy="1724298"/>
          </a:xfrm>
          <a:prstGeom prst="wedgeRoundRectCallout">
            <a:avLst>
              <a:gd name="adj1" fmla="val -20833"/>
              <a:gd name="adj2" fmla="val 52652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/>
              <a:t>Well done! </a:t>
            </a:r>
            <a:r>
              <a:rPr lang="en-GB" sz="3600" dirty="0" smtClean="0">
                <a:sym typeface="Wingdings" panose="05000000000000000000" pitchFamily="2" charset="2"/>
              </a:rPr>
              <a:t>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4251565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5335" t="21875" r="44847" b="9196"/>
          <a:stretch/>
        </p:blipFill>
        <p:spPr>
          <a:xfrm rot="20962173">
            <a:off x="431791" y="1039799"/>
            <a:ext cx="3879669" cy="504226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26240" t="21161" r="44746" b="7232"/>
          <a:stretch/>
        </p:blipFill>
        <p:spPr>
          <a:xfrm rot="601434">
            <a:off x="7607308" y="869865"/>
            <a:ext cx="3775166" cy="523820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243980" y="235132"/>
            <a:ext cx="3435533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u="sng" dirty="0" smtClean="0">
                <a:solidFill>
                  <a:srgbClr val="002060"/>
                </a:solidFill>
              </a:rPr>
              <a:t>Further Activity</a:t>
            </a:r>
          </a:p>
          <a:p>
            <a:pPr algn="ctr"/>
            <a:r>
              <a:rPr lang="en-GB" sz="3000" dirty="0" smtClean="0">
                <a:solidFill>
                  <a:srgbClr val="002060"/>
                </a:solidFill>
              </a:rPr>
              <a:t>These colouring pages are saved separately in the Foundation Subject </a:t>
            </a:r>
            <a:r>
              <a:rPr lang="en-GB" sz="3000" dirty="0" smtClean="0">
                <a:solidFill>
                  <a:srgbClr val="002060"/>
                </a:solidFill>
              </a:rPr>
              <a:t>folder in week 5&amp;6. </a:t>
            </a:r>
            <a:endParaRPr lang="en-GB" sz="3000" dirty="0" smtClean="0">
              <a:solidFill>
                <a:srgbClr val="002060"/>
              </a:solidFill>
            </a:endParaRPr>
          </a:p>
          <a:p>
            <a:pPr algn="ctr"/>
            <a:endParaRPr lang="en-GB" sz="3000" dirty="0">
              <a:solidFill>
                <a:srgbClr val="002060"/>
              </a:solidFill>
            </a:endParaRPr>
          </a:p>
          <a:p>
            <a:pPr algn="ctr"/>
            <a:r>
              <a:rPr lang="en-GB" sz="3000" dirty="0" smtClean="0">
                <a:solidFill>
                  <a:srgbClr val="002060"/>
                </a:solidFill>
              </a:rPr>
              <a:t>Read about Harry and Amy and colour the pictures in appropriately! </a:t>
            </a:r>
            <a:endParaRPr lang="en-GB" sz="3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33807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50"/>
            </a:gs>
            <a:gs pos="28000">
              <a:srgbClr val="92D050"/>
            </a:gs>
            <a:gs pos="83000">
              <a:srgbClr val="92D050"/>
            </a:gs>
            <a:gs pos="100000">
              <a:srgbClr val="92D05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58567" t="28303" r="31795" b="59554"/>
          <a:stretch/>
        </p:blipFill>
        <p:spPr>
          <a:xfrm>
            <a:off x="8895805" y="862147"/>
            <a:ext cx="2655600" cy="1881052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418010" y="2285997"/>
            <a:ext cx="8007533" cy="3801293"/>
            <a:chOff x="613953" y="1058091"/>
            <a:chExt cx="8007533" cy="3801293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 rotWithShape="1">
            <a:blip r:embed="rId3"/>
            <a:srcRect l="33568" t="48482" r="32899" b="23304"/>
            <a:stretch/>
          </p:blipFill>
          <p:spPr>
            <a:xfrm>
              <a:off x="613953" y="1084218"/>
              <a:ext cx="7980415" cy="3775166"/>
            </a:xfrm>
            <a:prstGeom prst="rect">
              <a:avLst/>
            </a:prstGeom>
          </p:spPr>
        </p:pic>
        <p:sp>
          <p:nvSpPr>
            <p:cNvPr id="4" name="Rectangle 3"/>
            <p:cNvSpPr/>
            <p:nvPr/>
          </p:nvSpPr>
          <p:spPr>
            <a:xfrm>
              <a:off x="7445829" y="1058091"/>
              <a:ext cx="1175657" cy="73152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29653" t="62411" r="33200" b="17589"/>
          <a:stretch/>
        </p:blipFill>
        <p:spPr>
          <a:xfrm>
            <a:off x="848092" y="13978"/>
            <a:ext cx="6426927" cy="194544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9261566" y="13978"/>
            <a:ext cx="293043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000" dirty="0" smtClean="0"/>
              <a:t>Session 2</a:t>
            </a:r>
            <a:endParaRPr lang="en-GB" sz="5000" dirty="0"/>
          </a:p>
        </p:txBody>
      </p:sp>
    </p:spTree>
    <p:extLst>
      <p:ext uri="{BB962C8B-B14F-4D97-AF65-F5344CB8AC3E}">
        <p14:creationId xmlns:p14="http://schemas.microsoft.com/office/powerpoint/2010/main" val="5912928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50"/>
            </a:gs>
            <a:gs pos="28000">
              <a:srgbClr val="92D050"/>
            </a:gs>
            <a:gs pos="83000">
              <a:srgbClr val="92D050"/>
            </a:gs>
            <a:gs pos="100000">
              <a:srgbClr val="92D05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214845" y="457198"/>
            <a:ext cx="9078685" cy="6109989"/>
            <a:chOff x="1214845" y="457198"/>
            <a:chExt cx="9078685" cy="6109989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 rotWithShape="1">
            <a:blip r:embed="rId2"/>
            <a:srcRect l="24432" t="24018" r="22758" b="12768"/>
            <a:stretch/>
          </p:blipFill>
          <p:spPr>
            <a:xfrm>
              <a:off x="1214845" y="457198"/>
              <a:ext cx="9078685" cy="6109989"/>
            </a:xfrm>
            <a:prstGeom prst="rect">
              <a:avLst/>
            </a:prstGeom>
          </p:spPr>
        </p:pic>
        <p:sp>
          <p:nvSpPr>
            <p:cNvPr id="3" name="Rectangle 2"/>
            <p:cNvSpPr/>
            <p:nvPr/>
          </p:nvSpPr>
          <p:spPr>
            <a:xfrm>
              <a:off x="9013371" y="457198"/>
              <a:ext cx="1280159" cy="1528356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29226850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50"/>
            </a:gs>
            <a:gs pos="28000">
              <a:srgbClr val="92D050"/>
            </a:gs>
            <a:gs pos="83000">
              <a:srgbClr val="92D050"/>
            </a:gs>
            <a:gs pos="100000">
              <a:srgbClr val="92D05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9853" t="27232" r="34405" b="14554"/>
          <a:stretch/>
        </p:blipFill>
        <p:spPr>
          <a:xfrm>
            <a:off x="587829" y="718458"/>
            <a:ext cx="4650378" cy="425849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721531" y="1031966"/>
            <a:ext cx="5734595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Why not have a go at the Super Sneezes word search?</a:t>
            </a:r>
          </a:p>
          <a:p>
            <a:endParaRPr lang="en-GB" sz="3200" dirty="0" smtClean="0"/>
          </a:p>
          <a:p>
            <a:endParaRPr lang="en-GB" sz="3200" dirty="0"/>
          </a:p>
          <a:p>
            <a:endParaRPr lang="en-GB" sz="3200" dirty="0"/>
          </a:p>
          <a:p>
            <a:r>
              <a:rPr lang="en-GB" sz="3200" dirty="0" smtClean="0"/>
              <a:t>You will find a copy of the word search in the Foundation Subject </a:t>
            </a:r>
            <a:r>
              <a:rPr lang="en-GB" sz="3200" dirty="0" smtClean="0"/>
              <a:t>Folder under Week 5&amp;6.</a:t>
            </a:r>
            <a:endParaRPr lang="en-GB" sz="3200" dirty="0" smtClean="0"/>
          </a:p>
          <a:p>
            <a:endParaRPr lang="en-GB" sz="3200" dirty="0"/>
          </a:p>
          <a:p>
            <a:r>
              <a:rPr lang="en-GB" sz="3200" dirty="0" smtClean="0"/>
              <a:t>Good luck </a:t>
            </a:r>
            <a:r>
              <a:rPr lang="en-GB" sz="3200" dirty="0" smtClean="0">
                <a:sym typeface="Wingdings" panose="05000000000000000000" pitchFamily="2" charset="2"/>
              </a:rPr>
              <a:t></a:t>
            </a:r>
            <a:r>
              <a:rPr lang="en-GB" sz="3200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462221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28000">
              <a:srgbClr val="FF99FF"/>
            </a:gs>
            <a:gs pos="83000">
              <a:srgbClr val="FF99FF"/>
            </a:gs>
            <a:gs pos="100000">
              <a:srgbClr val="FF99F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261566" y="13978"/>
            <a:ext cx="293043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000" dirty="0" smtClean="0"/>
              <a:t>Session 3</a:t>
            </a:r>
            <a:endParaRPr lang="en-GB" sz="5000" dirty="0"/>
          </a:p>
        </p:txBody>
      </p:sp>
      <p:sp>
        <p:nvSpPr>
          <p:cNvPr id="6" name="Rectangle 5"/>
          <p:cNvSpPr/>
          <p:nvPr/>
        </p:nvSpPr>
        <p:spPr>
          <a:xfrm>
            <a:off x="907838" y="13978"/>
            <a:ext cx="24643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Recap…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/>
          <a:srcRect l="21019" t="24732" r="22458" b="44554"/>
          <a:stretch/>
        </p:blipFill>
        <p:spPr>
          <a:xfrm>
            <a:off x="222068" y="1122901"/>
            <a:ext cx="9885342" cy="3020033"/>
          </a:xfrm>
          <a:prstGeom prst="rect">
            <a:avLst/>
          </a:prstGeom>
        </p:spPr>
      </p:pic>
      <p:sp>
        <p:nvSpPr>
          <p:cNvPr id="9" name="Rounded Rectangular Callout 8"/>
          <p:cNvSpPr/>
          <p:nvPr/>
        </p:nvSpPr>
        <p:spPr>
          <a:xfrm>
            <a:off x="7511143" y="937308"/>
            <a:ext cx="4415246" cy="1695609"/>
          </a:xfrm>
          <a:prstGeom prst="wedgeRoundRectCallout">
            <a:avLst>
              <a:gd name="adj1" fmla="val -22608"/>
              <a:gd name="adj2" fmla="val 85612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/>
              <a:t>Do you remember our learning about microbes?</a:t>
            </a:r>
            <a:endParaRPr lang="en-GB" sz="2800" dirty="0"/>
          </a:p>
        </p:txBody>
      </p:sp>
      <p:sp>
        <p:nvSpPr>
          <p:cNvPr id="10" name="TextBox 9"/>
          <p:cNvSpPr txBox="1"/>
          <p:nvPr/>
        </p:nvSpPr>
        <p:spPr>
          <a:xfrm>
            <a:off x="457200" y="4428309"/>
            <a:ext cx="1092054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dirty="0" smtClean="0"/>
              <a:t>Sometimes when we are poorly, our bodies need help to feel well again. This might involve going to the doctor and having to take some medicine that can hel</a:t>
            </a:r>
            <a:r>
              <a:rPr lang="en-GB" sz="3000" dirty="0"/>
              <a:t>p</a:t>
            </a:r>
            <a:r>
              <a:rPr lang="en-GB" sz="3000" dirty="0" smtClean="0"/>
              <a:t> kill the bad bacteria in our body. </a:t>
            </a:r>
          </a:p>
          <a:p>
            <a:pPr algn="ctr"/>
            <a:r>
              <a:rPr lang="en-GB" sz="3000" dirty="0" smtClean="0"/>
              <a:t>These medicines are called Antibiotics. </a:t>
            </a:r>
            <a:endParaRPr lang="en-GB" sz="3000" dirty="0"/>
          </a:p>
        </p:txBody>
      </p:sp>
    </p:spTree>
    <p:extLst>
      <p:ext uri="{BB962C8B-B14F-4D97-AF65-F5344CB8AC3E}">
        <p14:creationId xmlns:p14="http://schemas.microsoft.com/office/powerpoint/2010/main" val="2907797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28000">
              <a:srgbClr val="FF99FF"/>
            </a:gs>
            <a:gs pos="83000">
              <a:srgbClr val="FF99FF"/>
            </a:gs>
            <a:gs pos="100000">
              <a:srgbClr val="FF99F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8124" t="53510" r="29447" b="25776"/>
          <a:stretch/>
        </p:blipFill>
        <p:spPr>
          <a:xfrm>
            <a:off x="504810" y="1149530"/>
            <a:ext cx="8756756" cy="240356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504810" y="13978"/>
            <a:ext cx="327044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Antibiotics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27846" t="56339" r="28984" b="22232"/>
          <a:stretch/>
        </p:blipFill>
        <p:spPr>
          <a:xfrm>
            <a:off x="504810" y="3957505"/>
            <a:ext cx="8652253" cy="2414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59636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28000">
              <a:srgbClr val="FF99FF"/>
            </a:gs>
            <a:gs pos="83000">
              <a:srgbClr val="FF99FF"/>
            </a:gs>
            <a:gs pos="100000">
              <a:srgbClr val="FF99F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3328" t="21339" r="26273" b="15089"/>
          <a:stretch/>
        </p:blipFill>
        <p:spPr>
          <a:xfrm>
            <a:off x="470263" y="613953"/>
            <a:ext cx="8543108" cy="6058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892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28000">
              <a:srgbClr val="FF99FF"/>
            </a:gs>
            <a:gs pos="83000">
              <a:srgbClr val="FF99FF"/>
            </a:gs>
            <a:gs pos="100000">
              <a:srgbClr val="FF99F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8497" y="1110343"/>
            <a:ext cx="4940075" cy="495850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190346" y="1384663"/>
            <a:ext cx="5004523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u="sng" dirty="0" smtClean="0">
                <a:solidFill>
                  <a:srgbClr val="002060"/>
                </a:solidFill>
              </a:rPr>
              <a:t>Activity</a:t>
            </a:r>
          </a:p>
          <a:p>
            <a:pPr algn="ctr"/>
            <a:r>
              <a:rPr lang="en-GB" sz="3000" dirty="0" smtClean="0">
                <a:solidFill>
                  <a:srgbClr val="002060"/>
                </a:solidFill>
              </a:rPr>
              <a:t>You can find a copy of the maze in the Foundation Subject </a:t>
            </a:r>
            <a:r>
              <a:rPr lang="en-GB" sz="3000" dirty="0" smtClean="0">
                <a:solidFill>
                  <a:srgbClr val="002060"/>
                </a:solidFill>
              </a:rPr>
              <a:t>folder in week 5&amp;6. </a:t>
            </a:r>
            <a:endParaRPr lang="en-GB" sz="3000" dirty="0" smtClean="0">
              <a:solidFill>
                <a:srgbClr val="002060"/>
              </a:solidFill>
            </a:endParaRPr>
          </a:p>
          <a:p>
            <a:pPr algn="ctr"/>
            <a:endParaRPr lang="en-GB" sz="3000" dirty="0">
              <a:solidFill>
                <a:srgbClr val="002060"/>
              </a:solidFill>
            </a:endParaRPr>
          </a:p>
          <a:p>
            <a:pPr algn="ctr"/>
            <a:r>
              <a:rPr lang="en-GB" sz="3000" dirty="0" smtClean="0">
                <a:solidFill>
                  <a:srgbClr val="002060"/>
                </a:solidFill>
              </a:rPr>
              <a:t>Help Amy by finding a way through the maze to reach the antibiotics</a:t>
            </a:r>
            <a:r>
              <a:rPr lang="en-GB" sz="3000" dirty="0">
                <a:solidFill>
                  <a:srgbClr val="002060"/>
                </a:solidFill>
              </a:rPr>
              <a:t> </a:t>
            </a:r>
            <a:r>
              <a:rPr lang="en-GB" sz="3000" dirty="0" smtClean="0">
                <a:solidFill>
                  <a:srgbClr val="002060"/>
                </a:solidFill>
              </a:rPr>
              <a:t>she needs to fight her infection. </a:t>
            </a:r>
            <a:endParaRPr lang="en-GB" sz="3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02133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263</TotalTime>
  <Words>263</Words>
  <Application>Microsoft Office PowerPoint</Application>
  <PresentationFormat>Widescreen</PresentationFormat>
  <Paragraphs>37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SassoonPrimaryInfant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Davies L</dc:creator>
  <cp:lastModifiedBy>Davies L</cp:lastModifiedBy>
  <cp:revision>14</cp:revision>
  <dcterms:created xsi:type="dcterms:W3CDTF">2020-05-18T09:34:52Z</dcterms:created>
  <dcterms:modified xsi:type="dcterms:W3CDTF">2020-05-19T10:36:58Z</dcterms:modified>
</cp:coreProperties>
</file>