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300" r:id="rId3"/>
    <p:sldId id="301" r:id="rId4"/>
    <p:sldId id="302" r:id="rId5"/>
    <p:sldId id="259" r:id="rId6"/>
    <p:sldId id="299" r:id="rId7"/>
    <p:sldId id="321" r:id="rId8"/>
    <p:sldId id="292" r:id="rId9"/>
    <p:sldId id="320" r:id="rId10"/>
    <p:sldId id="322" r:id="rId11"/>
    <p:sldId id="309" r:id="rId12"/>
    <p:sldId id="334" r:id="rId13"/>
    <p:sldId id="342" r:id="rId14"/>
    <p:sldId id="294" r:id="rId15"/>
    <p:sldId id="323" r:id="rId16"/>
    <p:sldId id="324" r:id="rId17"/>
    <p:sldId id="335" r:id="rId18"/>
    <p:sldId id="341" r:id="rId19"/>
    <p:sldId id="343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73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1631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8bvbyWFZ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cS8bvbyWFZ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11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96982" y="5985046"/>
            <a:ext cx="95322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I have kept the activity ideas on the slide for reading tricky words and w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e will continue to do dictation sentences for children to practise writing their tricky words.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4062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This is the final week for focusing on consonant </a:t>
            </a: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</a:t>
            </a: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lends</a:t>
            </a:r>
            <a:endParaRPr lang="en-GB" sz="24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n-GB" sz="1800" i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(Here is a link to explain/model consonant blends: </a:t>
            </a: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www.youtube.com/watch?v=cS8bvbyWFZ4</a:t>
            </a:r>
            <a:r>
              <a:rPr lang="en-GB" sz="1800" dirty="0" smtClean="0"/>
              <a:t>) </a:t>
            </a:r>
            <a:endParaRPr lang="en-GB" sz="18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Some parents have mentioned that when reading, their child often finds words such as; ‘green’, ‘tree’, ‘drink’, ‘click’  tricky due to the sounds at the start of the word. They will often find these words hard to spell too, missing out that second sound.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This is due to the fact that the </a:t>
            </a:r>
            <a:r>
              <a:rPr lang="en-GB" sz="2400" b="1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drink is a ‘consonant blend’. Children often sound it out as d-r-</a:t>
            </a:r>
            <a:r>
              <a:rPr lang="en-GB" sz="2400" i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</a:t>
            </a:r>
            <a:r>
              <a:rPr lang="en-GB" sz="2400" i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but it then doesn’t sound right when trying to blend the d-r sounds. Instead we practise saying these blends clearly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for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nk. </a:t>
            </a:r>
            <a:endParaRPr sz="2400" i="1" dirty="0">
              <a:solidFill>
                <a:srgbClr val="7030A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9610752" y="5191439"/>
            <a:ext cx="2474184" cy="1587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6335" y="189516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9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705" y="366166"/>
            <a:ext cx="10314277" cy="649183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974725"/>
            <a:ext cx="9843656" cy="1325563"/>
          </a:xfrm>
        </p:spPr>
        <p:txBody>
          <a:bodyPr>
            <a:normAutofit fontScale="90000"/>
          </a:bodyPr>
          <a:lstStyle/>
          <a:p>
            <a:r>
              <a:rPr lang="en-GB" sz="3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Familiarise yourself with what a consonant blend is …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www.youtube.com/watch?v=cS8bvbyWFZ4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8780" y="1155122"/>
            <a:ext cx="4081048" cy="32229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17" y="3373493"/>
            <a:ext cx="834260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next slides will give the children opportunity to practise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Saying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each ‘</a:t>
            </a:r>
            <a:r>
              <a:rPr lang="en-GB" sz="2800" dirty="0" smtClean="0">
                <a:latin typeface="Comic Sans MS" panose="030F0702030302020204" pitchFamily="66" charset="0"/>
              </a:rPr>
              <a:t>blend’ correctly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>
                <a:latin typeface="Comic Sans MS" panose="030F0702030302020204" pitchFamily="66" charset="0"/>
              </a:rPr>
              <a:t>R</a:t>
            </a:r>
            <a:r>
              <a:rPr lang="en-GB" sz="2800" b="1" u="sng" dirty="0" smtClean="0">
                <a:latin typeface="Comic Sans MS" panose="030F0702030302020204" pitchFamily="66" charset="0"/>
              </a:rPr>
              <a:t>eading</a:t>
            </a:r>
            <a:r>
              <a:rPr lang="en-GB" sz="2800" dirty="0" smtClean="0">
                <a:latin typeface="Comic Sans MS" panose="030F0702030302020204" pitchFamily="66" charset="0"/>
              </a:rPr>
              <a:t> words containing consonant blends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Writing</a:t>
            </a:r>
            <a:r>
              <a:rPr lang="en-GB" sz="2800" dirty="0" smtClean="0">
                <a:latin typeface="Comic Sans MS" panose="030F0702030302020204" pitchFamily="66" charset="0"/>
              </a:rPr>
              <a:t> words </a:t>
            </a:r>
            <a:r>
              <a:rPr lang="en-GB" sz="2800" dirty="0">
                <a:latin typeface="Comic Sans MS" panose="030F0702030302020204" pitchFamily="66" charset="0"/>
              </a:rPr>
              <a:t>containing consonant blends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22" y="21371"/>
            <a:ext cx="1746854" cy="1251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7" y="126862"/>
            <a:ext cx="1021124" cy="1017697"/>
          </a:xfrm>
          <a:prstGeom prst="rect">
            <a:avLst/>
          </a:prstGeom>
        </p:spPr>
      </p:pic>
      <p:pic>
        <p:nvPicPr>
          <p:cNvPr id="8" name="Picture 2" descr="Free 2 Arms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2397119"/>
            <a:ext cx="2518090" cy="254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4269" y="1272723"/>
            <a:ext cx="1318475" cy="1912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692" y="1334762"/>
            <a:ext cx="1152092" cy="1798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791" y="4829718"/>
            <a:ext cx="1260546" cy="20101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06723" y="1386695"/>
            <a:ext cx="17027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1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“b”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3846" y="1386695"/>
            <a:ext cx="18485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2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“r”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35653" y="5600462"/>
            <a:ext cx="1842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3</a:t>
            </a:r>
          </a:p>
          <a:p>
            <a:pPr algn="ctr"/>
            <a:r>
              <a:rPr lang="en-GB" sz="3200" b="1" u="sng" dirty="0" smtClean="0">
                <a:latin typeface="CCW Precursive 1" panose="03050602040000000000" pitchFamily="66" charset="0"/>
              </a:rPr>
              <a:t>Blend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595" y="4128882"/>
            <a:ext cx="1260546" cy="20101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038141" y="4414219"/>
            <a:ext cx="20746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an</a:t>
            </a:r>
            <a:r>
              <a:rPr lang="en-GB" sz="4800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ch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086" y="195505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 smtClean="0">
                <a:latin typeface="CCW Precursive 1" panose="03050602040000000000" pitchFamily="66" charset="0"/>
              </a:rPr>
              <a:t>Example: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7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1" y="147940"/>
            <a:ext cx="33629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tr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664932" y="1"/>
            <a:ext cx="2962911" cy="6427897"/>
            <a:chOff x="3664932" y="1"/>
            <a:chExt cx="2962911" cy="64278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1" y="1"/>
              <a:ext cx="1862651" cy="150824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62735" y="307920"/>
              <a:ext cx="107112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tr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3567370" y="3275111"/>
            <a:ext cx="5806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 smtClean="0">
                <a:latin typeface="CCW Precursive 1" panose="03050602040000000000" pitchFamily="66" charset="0"/>
              </a:rPr>
              <a:t>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56302" y="3275111"/>
            <a:ext cx="5998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t/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r, t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/r.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285" y="118992"/>
            <a:ext cx="5764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reading these words</a:t>
            </a:r>
            <a:r>
              <a:rPr lang="en-GB" sz="24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02411" y="1404747"/>
            <a:ext cx="213231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ee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8122" y="3344791"/>
            <a:ext cx="18934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480" y="5458691"/>
            <a:ext cx="22605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im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9491" y="746217"/>
            <a:ext cx="15632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98746" y="2790793"/>
            <a:ext cx="27510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uck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98746" y="5103852"/>
            <a:ext cx="27109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ain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7762" y="1176337"/>
            <a:ext cx="2276475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51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6815" y="52668"/>
            <a:ext cx="11716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 these words…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(as demonstrated below)..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56815" y="1784889"/>
            <a:ext cx="213231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ee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56815" y="3033920"/>
            <a:ext cx="18934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8480" y="5458691"/>
            <a:ext cx="22605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im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56815" y="4350695"/>
            <a:ext cx="15632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917000" y="1925924"/>
            <a:ext cx="27510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uck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957075" y="3136506"/>
            <a:ext cx="27093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ain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917000" y="4244502"/>
            <a:ext cx="357982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actor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917000" y="5458691"/>
            <a:ext cx="40783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tr</a:t>
            </a:r>
            <a:r>
              <a:rPr lang="en-GB" sz="6600" dirty="0" smtClean="0">
                <a:latin typeface="CCW Precursive 1" panose="03050602040000000000" pitchFamily="66" charset="0"/>
              </a:rPr>
              <a:t>umpet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99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7535" y="2528726"/>
            <a:ext cx="1133882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upon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 time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there live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 an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old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man and a dog. </a:t>
            </a:r>
            <a:endParaRPr lang="en-GB" sz="44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133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102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342864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ea typeface="Comic Sans MS"/>
                <a:cs typeface="Comic Sans MS"/>
                <a:sym typeface="Comic Sans MS"/>
              </a:rPr>
              <a:t>tw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562735" y="307920"/>
              <a:ext cx="139653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tw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6386975" y="3508647"/>
            <a:ext cx="7697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w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091001" y="3605981"/>
            <a:ext cx="5084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t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730836" y="1177637"/>
            <a:ext cx="4326790" cy="3892516"/>
            <a:chOff x="7416764" y="1177637"/>
            <a:chExt cx="4640862" cy="3892516"/>
          </a:xfrm>
        </p:grpSpPr>
        <p:sp>
          <p:nvSpPr>
            <p:cNvPr id="13" name="7-Point Star 12"/>
            <p:cNvSpPr/>
            <p:nvPr/>
          </p:nvSpPr>
          <p:spPr>
            <a:xfrm>
              <a:off x="7416764" y="1177637"/>
              <a:ext cx="4640862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173655" y="2108232"/>
              <a:ext cx="3276536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t/w, t/w.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tw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1058161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32788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5095" y="3149973"/>
            <a:ext cx="24192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u="sng" dirty="0" smtClean="0">
                <a:latin typeface="CCW Precursive 1" panose="03050602040000000000" pitchFamily="66" charset="0"/>
              </a:rPr>
              <a:t>ir</a:t>
            </a:r>
            <a:r>
              <a:rPr lang="en-GB" sz="6600" dirty="0" smtClean="0">
                <a:latin typeface="CCW Precursive 1" panose="03050602040000000000" pitchFamily="66" charset="0"/>
              </a:rPr>
              <a:t>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6269" y="1435487"/>
            <a:ext cx="25186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ist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40777" y="3339723"/>
            <a:ext cx="28296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u="sng" dirty="0" smtClean="0">
                <a:latin typeface="CCW Precursive 1" panose="03050602040000000000" pitchFamily="66" charset="0"/>
              </a:rPr>
              <a:t>ee</a:t>
            </a:r>
            <a:r>
              <a:rPr lang="en-GB" sz="6600" dirty="0" smtClean="0">
                <a:latin typeface="CCW Precursive 1" panose="03050602040000000000" pitchFamily="66" charset="0"/>
              </a:rPr>
              <a:t>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3865" y="1612484"/>
            <a:ext cx="2276475" cy="456247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06550" y="4895199"/>
            <a:ext cx="22333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968158" y="5151601"/>
            <a:ext cx="35028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enty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4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210" y="349825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5210" y="1958745"/>
            <a:ext cx="232788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9524" y="3286888"/>
            <a:ext cx="24192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u="sng" dirty="0" smtClean="0">
                <a:latin typeface="CCW Precursive 1" panose="03050602040000000000" pitchFamily="66" charset="0"/>
              </a:rPr>
              <a:t>ir</a:t>
            </a:r>
            <a:r>
              <a:rPr lang="en-GB" sz="6600" dirty="0" smtClean="0">
                <a:latin typeface="CCW Precursive 1" panose="03050602040000000000" pitchFamily="66" charset="0"/>
              </a:rPr>
              <a:t>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80770" y="2075606"/>
            <a:ext cx="25186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ist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80770" y="3172741"/>
            <a:ext cx="28296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u="sng" dirty="0" smtClean="0">
                <a:latin typeface="CCW Precursive 1" panose="03050602040000000000" pitchFamily="66" charset="0"/>
              </a:rPr>
              <a:t>ee</a:t>
            </a:r>
            <a:r>
              <a:rPr lang="en-GB" sz="6600" dirty="0" smtClean="0">
                <a:latin typeface="CCW Precursive 1" panose="03050602040000000000" pitchFamily="66" charset="0"/>
              </a:rPr>
              <a:t>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2498" y="4881344"/>
            <a:ext cx="22333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ig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80770" y="4436858"/>
            <a:ext cx="350288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tw</a:t>
            </a:r>
            <a:r>
              <a:rPr lang="en-GB" sz="6600" dirty="0" smtClean="0">
                <a:latin typeface="CCW Precursive 1" panose="03050602040000000000" pitchFamily="66" charset="0"/>
              </a:rPr>
              <a:t>enty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0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78710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will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go to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bed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after my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shower.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always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read a story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every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night.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66798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1505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498763" y="2036618"/>
            <a:ext cx="11388437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have looked at a lot of differen</a:t>
            </a: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 consonant blends over the last few weeks. </a:t>
            </a:r>
            <a:b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have the next three days to re-cap and revisit any previous sounds, tricky words and/or consonant blends that you found particularly difficult.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Well done – you have done some great phonics learning! </a:t>
            </a: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Google Shape;251;p21"/>
          <p:cNvSpPr txBox="1"/>
          <p:nvPr/>
        </p:nvSpPr>
        <p:spPr>
          <a:xfrm>
            <a:off x="637309" y="623454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Wednesday, Thursday &amp; Friday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92862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972</Words>
  <Application>Microsoft Office PowerPoint</Application>
  <PresentationFormat>Widescreen</PresentationFormat>
  <Paragraphs>102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CCW Precursive 1</vt:lpstr>
      <vt:lpstr>Comic Sans MS</vt:lpstr>
      <vt:lpstr>HfW cursive</vt:lpstr>
      <vt:lpstr>Wingdings</vt:lpstr>
      <vt:lpstr>Office Theme</vt:lpstr>
      <vt:lpstr>Phonics learning- Week 11  </vt:lpstr>
      <vt:lpstr>PowerPoint Presentation</vt:lpstr>
      <vt:lpstr>PowerPoint Presentation</vt:lpstr>
      <vt:lpstr>PowerPoint Presentation</vt:lpstr>
      <vt:lpstr>PowerPoint Presentation</vt:lpstr>
      <vt:lpstr>Familiarise yourself with what a consonant blend is … https://www.youtube.com/watch?v=cS8bvbyWFZ4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45</cp:revision>
  <dcterms:created xsi:type="dcterms:W3CDTF">2020-04-17T12:03:34Z</dcterms:created>
  <dcterms:modified xsi:type="dcterms:W3CDTF">2020-06-23T16:08:43Z</dcterms:modified>
</cp:coreProperties>
</file>