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 id="2147483687" r:id="rId3"/>
  </p:sldMasterIdLst>
  <p:notesMasterIdLst>
    <p:notesMasterId r:id="rId63"/>
  </p:notesMasterIdLst>
  <p:sldIdLst>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C68002-8479-49F0-9F3B-15BBE2223D9A}" type="datetimeFigureOut">
              <a:rPr lang="en-US" smtClean="0"/>
              <a:t>4/20/2020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498251-9E2D-44D2-AD37-91EE5B946368}" type="slidenum">
              <a:rPr lang="en-US" smtClean="0"/>
              <a:t>‹#›</a:t>
            </a:fld>
            <a:endParaRPr lang="en-US"/>
          </a:p>
        </p:txBody>
      </p:sp>
    </p:spTree>
    <p:extLst>
      <p:ext uri="{BB962C8B-B14F-4D97-AF65-F5344CB8AC3E}">
        <p14:creationId xmlns:p14="http://schemas.microsoft.com/office/powerpoint/2010/main" val="2521162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Google Shape;1057;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8" name="Google Shape;1058;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9682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2"/>
        <p:cNvGrpSpPr/>
        <p:nvPr/>
      </p:nvGrpSpPr>
      <p:grpSpPr>
        <a:xfrm>
          <a:off x="0" y="0"/>
          <a:ext cx="0" cy="0"/>
          <a:chOff x="0" y="0"/>
          <a:chExt cx="0" cy="0"/>
        </a:xfrm>
      </p:grpSpPr>
      <p:sp>
        <p:nvSpPr>
          <p:cNvPr id="1063" name="Google Shape;1063;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4" name="Google Shape;1064;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43982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g7f98fcb248_2_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9" name="Google Shape;1079;g7f98fcb248_2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7459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7"/>
        <p:cNvGrpSpPr/>
        <p:nvPr/>
      </p:nvGrpSpPr>
      <p:grpSpPr>
        <a:xfrm>
          <a:off x="0" y="0"/>
          <a:ext cx="0" cy="0"/>
          <a:chOff x="0" y="0"/>
          <a:chExt cx="0" cy="0"/>
        </a:xfrm>
      </p:grpSpPr>
      <p:sp>
        <p:nvSpPr>
          <p:cNvPr id="1088" name="Google Shape;1088;p9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9" name="Google Shape;1089;p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3462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5"/>
        <p:cNvGrpSpPr/>
        <p:nvPr/>
      </p:nvGrpSpPr>
      <p:grpSpPr>
        <a:xfrm>
          <a:off x="0" y="0"/>
          <a:ext cx="0" cy="0"/>
          <a:chOff x="0" y="0"/>
          <a:chExt cx="0" cy="0"/>
        </a:xfrm>
      </p:grpSpPr>
      <p:sp>
        <p:nvSpPr>
          <p:cNvPr id="1096" name="Google Shape;1096;p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7" name="Google Shape;1097;p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3031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0"/>
        <p:cNvGrpSpPr/>
        <p:nvPr/>
      </p:nvGrpSpPr>
      <p:grpSpPr>
        <a:xfrm>
          <a:off x="0" y="0"/>
          <a:ext cx="0" cy="0"/>
          <a:chOff x="0" y="0"/>
          <a:chExt cx="0" cy="0"/>
        </a:xfrm>
      </p:grpSpPr>
      <p:sp>
        <p:nvSpPr>
          <p:cNvPr id="1101" name="Google Shape;1101;g7f98fcb24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2" name="Google Shape;1102;g7f98fcb24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87850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0"/>
        <p:cNvGrpSpPr/>
        <p:nvPr/>
      </p:nvGrpSpPr>
      <p:grpSpPr>
        <a:xfrm>
          <a:off x="0" y="0"/>
          <a:ext cx="0" cy="0"/>
          <a:chOff x="0" y="0"/>
          <a:chExt cx="0" cy="0"/>
        </a:xfrm>
      </p:grpSpPr>
      <p:sp>
        <p:nvSpPr>
          <p:cNvPr id="1111" name="Google Shape;1111;g7f98fcb248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2" name="Google Shape;1112;g7f98fcb248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65650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0"/>
        <p:cNvGrpSpPr/>
        <p:nvPr/>
      </p:nvGrpSpPr>
      <p:grpSpPr>
        <a:xfrm>
          <a:off x="0" y="0"/>
          <a:ext cx="0" cy="0"/>
          <a:chOff x="0" y="0"/>
          <a:chExt cx="0" cy="0"/>
        </a:xfrm>
      </p:grpSpPr>
      <p:sp>
        <p:nvSpPr>
          <p:cNvPr id="1121" name="Google Shape;1121;g7f98fcb248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2" name="Google Shape;1122;g7f98fcb248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42079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Google Shape;1126;g7f98fcb2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7" name="Google Shape;1127;g7f98fcb248_0_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59003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1"/>
        <p:cNvGrpSpPr/>
        <p:nvPr/>
      </p:nvGrpSpPr>
      <p:grpSpPr>
        <a:xfrm>
          <a:off x="0" y="0"/>
          <a:ext cx="0" cy="0"/>
          <a:chOff x="0" y="0"/>
          <a:chExt cx="0" cy="0"/>
        </a:xfrm>
      </p:grpSpPr>
      <p:sp>
        <p:nvSpPr>
          <p:cNvPr id="1132" name="Google Shape;1132;p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3" name="Google Shape;1133;p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70413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8"/>
        <p:cNvGrpSpPr/>
        <p:nvPr/>
      </p:nvGrpSpPr>
      <p:grpSpPr>
        <a:xfrm>
          <a:off x="0" y="0"/>
          <a:ext cx="0" cy="0"/>
          <a:chOff x="0" y="0"/>
          <a:chExt cx="0" cy="0"/>
        </a:xfrm>
      </p:grpSpPr>
      <p:sp>
        <p:nvSpPr>
          <p:cNvPr id="1139" name="Google Shape;1139;p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0" name="Google Shape;1140;p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51623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3"/>
        <p:cNvGrpSpPr/>
        <p:nvPr/>
      </p:nvGrpSpPr>
      <p:grpSpPr>
        <a:xfrm>
          <a:off x="0" y="0"/>
          <a:ext cx="0" cy="0"/>
          <a:chOff x="0" y="0"/>
          <a:chExt cx="0" cy="0"/>
        </a:xfrm>
      </p:grpSpPr>
      <p:sp>
        <p:nvSpPr>
          <p:cNvPr id="1144" name="Google Shape;1144;p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5" name="Google Shape;1145;p1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33138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8"/>
        <p:cNvGrpSpPr/>
        <p:nvPr/>
      </p:nvGrpSpPr>
      <p:grpSpPr>
        <a:xfrm>
          <a:off x="0" y="0"/>
          <a:ext cx="0" cy="0"/>
          <a:chOff x="0" y="0"/>
          <a:chExt cx="0" cy="0"/>
        </a:xfrm>
      </p:grpSpPr>
      <p:sp>
        <p:nvSpPr>
          <p:cNvPr id="1149" name="Google Shape;1149;p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0" name="Google Shape;1150;p10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49678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5"/>
        <p:cNvGrpSpPr/>
        <p:nvPr/>
      </p:nvGrpSpPr>
      <p:grpSpPr>
        <a:xfrm>
          <a:off x="0" y="0"/>
          <a:ext cx="0" cy="0"/>
          <a:chOff x="0" y="0"/>
          <a:chExt cx="0" cy="0"/>
        </a:xfrm>
      </p:grpSpPr>
      <p:sp>
        <p:nvSpPr>
          <p:cNvPr id="1156" name="Google Shape;1156;p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7" name="Google Shape;1157;p1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72878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0"/>
        <p:cNvGrpSpPr/>
        <p:nvPr/>
      </p:nvGrpSpPr>
      <p:grpSpPr>
        <a:xfrm>
          <a:off x="0" y="0"/>
          <a:ext cx="0" cy="0"/>
          <a:chOff x="0" y="0"/>
          <a:chExt cx="0" cy="0"/>
        </a:xfrm>
      </p:grpSpPr>
      <p:sp>
        <p:nvSpPr>
          <p:cNvPr id="1161" name="Google Shape;1161;p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2" name="Google Shape;1162;p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51197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5"/>
        <p:cNvGrpSpPr/>
        <p:nvPr/>
      </p:nvGrpSpPr>
      <p:grpSpPr>
        <a:xfrm>
          <a:off x="0" y="0"/>
          <a:ext cx="0" cy="0"/>
          <a:chOff x="0" y="0"/>
          <a:chExt cx="0" cy="0"/>
        </a:xfrm>
      </p:grpSpPr>
      <p:sp>
        <p:nvSpPr>
          <p:cNvPr id="1166" name="Google Shape;1166;p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7" name="Google Shape;1167;p1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131119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2"/>
        <p:cNvGrpSpPr/>
        <p:nvPr/>
      </p:nvGrpSpPr>
      <p:grpSpPr>
        <a:xfrm>
          <a:off x="0" y="0"/>
          <a:ext cx="0" cy="0"/>
          <a:chOff x="0" y="0"/>
          <a:chExt cx="0" cy="0"/>
        </a:xfrm>
      </p:grpSpPr>
      <p:sp>
        <p:nvSpPr>
          <p:cNvPr id="1173" name="Google Shape;1173;p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4" name="Google Shape;1174;p10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537534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9"/>
        <p:cNvGrpSpPr/>
        <p:nvPr/>
      </p:nvGrpSpPr>
      <p:grpSpPr>
        <a:xfrm>
          <a:off x="0" y="0"/>
          <a:ext cx="0" cy="0"/>
          <a:chOff x="0" y="0"/>
          <a:chExt cx="0" cy="0"/>
        </a:xfrm>
      </p:grpSpPr>
      <p:sp>
        <p:nvSpPr>
          <p:cNvPr id="1180" name="Google Shape;1180;p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1" name="Google Shape;1181;p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874563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6"/>
        <p:cNvGrpSpPr/>
        <p:nvPr/>
      </p:nvGrpSpPr>
      <p:grpSpPr>
        <a:xfrm>
          <a:off x="0" y="0"/>
          <a:ext cx="0" cy="0"/>
          <a:chOff x="0" y="0"/>
          <a:chExt cx="0" cy="0"/>
        </a:xfrm>
      </p:grpSpPr>
      <p:sp>
        <p:nvSpPr>
          <p:cNvPr id="1187" name="Google Shape;1187;p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8" name="Google Shape;1188;p10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14139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3"/>
        <p:cNvGrpSpPr/>
        <p:nvPr/>
      </p:nvGrpSpPr>
      <p:grpSpPr>
        <a:xfrm>
          <a:off x="0" y="0"/>
          <a:ext cx="0" cy="0"/>
          <a:chOff x="0" y="0"/>
          <a:chExt cx="0" cy="0"/>
        </a:xfrm>
      </p:grpSpPr>
      <p:sp>
        <p:nvSpPr>
          <p:cNvPr id="1194" name="Google Shape;1194;p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5" name="Google Shape;1195;p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91404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8"/>
        <p:cNvGrpSpPr/>
        <p:nvPr/>
      </p:nvGrpSpPr>
      <p:grpSpPr>
        <a:xfrm>
          <a:off x="0" y="0"/>
          <a:ext cx="0" cy="0"/>
          <a:chOff x="0" y="0"/>
          <a:chExt cx="0" cy="0"/>
        </a:xfrm>
      </p:grpSpPr>
      <p:sp>
        <p:nvSpPr>
          <p:cNvPr id="1199" name="Google Shape;1199;p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0" name="Google Shape;1200;p1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165934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5"/>
        <p:cNvGrpSpPr/>
        <p:nvPr/>
      </p:nvGrpSpPr>
      <p:grpSpPr>
        <a:xfrm>
          <a:off x="0" y="0"/>
          <a:ext cx="0" cy="0"/>
          <a:chOff x="0" y="0"/>
          <a:chExt cx="0" cy="0"/>
        </a:xfrm>
      </p:grpSpPr>
      <p:sp>
        <p:nvSpPr>
          <p:cNvPr id="1206" name="Google Shape;1206;p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7" name="Google Shape;1207;p1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43726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2"/>
        <p:cNvGrpSpPr/>
        <p:nvPr/>
      </p:nvGrpSpPr>
      <p:grpSpPr>
        <a:xfrm>
          <a:off x="0" y="0"/>
          <a:ext cx="0" cy="0"/>
          <a:chOff x="0" y="0"/>
          <a:chExt cx="0" cy="0"/>
        </a:xfrm>
      </p:grpSpPr>
      <p:sp>
        <p:nvSpPr>
          <p:cNvPr id="1213" name="Google Shape;1213;p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4" name="Google Shape;1214;p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625518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9"/>
        <p:cNvGrpSpPr/>
        <p:nvPr/>
      </p:nvGrpSpPr>
      <p:grpSpPr>
        <a:xfrm>
          <a:off x="0" y="0"/>
          <a:ext cx="0" cy="0"/>
          <a:chOff x="0" y="0"/>
          <a:chExt cx="0" cy="0"/>
        </a:xfrm>
      </p:grpSpPr>
      <p:sp>
        <p:nvSpPr>
          <p:cNvPr id="1220" name="Google Shape;1220;g7f98fcb248_1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1" name="Google Shape;1221;g7f98fcb248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2839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p:cNvGrpSpPr/>
        <p:nvPr/>
      </p:nvGrpSpPr>
      <p:grpSpPr>
        <a:xfrm>
          <a:off x="0" y="0"/>
          <a:ext cx="0" cy="0"/>
          <a:chOff x="0" y="0"/>
          <a:chExt cx="0" cy="0"/>
        </a:xfrm>
      </p:grpSpPr>
      <p:sp>
        <p:nvSpPr>
          <p:cNvPr id="1227" name="Google Shape;1227;p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8" name="Google Shape;1228;p1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096502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2"/>
        <p:cNvGrpSpPr/>
        <p:nvPr/>
      </p:nvGrpSpPr>
      <p:grpSpPr>
        <a:xfrm>
          <a:off x="0" y="0"/>
          <a:ext cx="0" cy="0"/>
          <a:chOff x="0" y="0"/>
          <a:chExt cx="0" cy="0"/>
        </a:xfrm>
      </p:grpSpPr>
      <p:sp>
        <p:nvSpPr>
          <p:cNvPr id="1233" name="Google Shape;1233;p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4" name="Google Shape;1234;p1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087863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p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0" name="Google Shape;1240;p1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55120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g7f98fcb248_2_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5" name="Google Shape;1255;g7f98fcb248_2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14055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8"/>
        <p:cNvGrpSpPr/>
        <p:nvPr/>
      </p:nvGrpSpPr>
      <p:grpSpPr>
        <a:xfrm>
          <a:off x="0" y="0"/>
          <a:ext cx="0" cy="0"/>
          <a:chOff x="0" y="0"/>
          <a:chExt cx="0" cy="0"/>
        </a:xfrm>
      </p:grpSpPr>
      <p:sp>
        <p:nvSpPr>
          <p:cNvPr id="1259" name="Google Shape;1259;p11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60" name="Google Shape;1260;p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95110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6"/>
        <p:cNvGrpSpPr/>
        <p:nvPr/>
      </p:nvGrpSpPr>
      <p:grpSpPr>
        <a:xfrm>
          <a:off x="0" y="0"/>
          <a:ext cx="0" cy="0"/>
          <a:chOff x="0" y="0"/>
          <a:chExt cx="0" cy="0"/>
        </a:xfrm>
      </p:grpSpPr>
      <p:sp>
        <p:nvSpPr>
          <p:cNvPr id="1267" name="Google Shape;1267;p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8" name="Google Shape;1268;p1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523287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1"/>
        <p:cNvGrpSpPr/>
        <p:nvPr/>
      </p:nvGrpSpPr>
      <p:grpSpPr>
        <a:xfrm>
          <a:off x="0" y="0"/>
          <a:ext cx="0" cy="0"/>
          <a:chOff x="0" y="0"/>
          <a:chExt cx="0" cy="0"/>
        </a:xfrm>
      </p:grpSpPr>
      <p:sp>
        <p:nvSpPr>
          <p:cNvPr id="1272" name="Google Shape;1272;g7f98fcb248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3" name="Google Shape;1273;g7f98fcb248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846009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1"/>
        <p:cNvGrpSpPr/>
        <p:nvPr/>
      </p:nvGrpSpPr>
      <p:grpSpPr>
        <a:xfrm>
          <a:off x="0" y="0"/>
          <a:ext cx="0" cy="0"/>
          <a:chOff x="0" y="0"/>
          <a:chExt cx="0" cy="0"/>
        </a:xfrm>
      </p:grpSpPr>
      <p:sp>
        <p:nvSpPr>
          <p:cNvPr id="1282" name="Google Shape;1282;g7f98fcb248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3" name="Google Shape;1283;g7f98fcb248_0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82870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6"/>
        <p:cNvGrpSpPr/>
        <p:nvPr/>
      </p:nvGrpSpPr>
      <p:grpSpPr>
        <a:xfrm>
          <a:off x="0" y="0"/>
          <a:ext cx="0" cy="0"/>
          <a:chOff x="0" y="0"/>
          <a:chExt cx="0" cy="0"/>
        </a:xfrm>
      </p:grpSpPr>
      <p:sp>
        <p:nvSpPr>
          <p:cNvPr id="1287" name="Google Shape;1287;g7f98fcb24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8" name="Google Shape;1288;g7f98fcb24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918442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2"/>
        <p:cNvGrpSpPr/>
        <p:nvPr/>
      </p:nvGrpSpPr>
      <p:grpSpPr>
        <a:xfrm>
          <a:off x="0" y="0"/>
          <a:ext cx="0" cy="0"/>
          <a:chOff x="0" y="0"/>
          <a:chExt cx="0" cy="0"/>
        </a:xfrm>
      </p:grpSpPr>
      <p:sp>
        <p:nvSpPr>
          <p:cNvPr id="1293" name="Google Shape;1293;p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4" name="Google Shape;1294;p1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676442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9"/>
        <p:cNvGrpSpPr/>
        <p:nvPr/>
      </p:nvGrpSpPr>
      <p:grpSpPr>
        <a:xfrm>
          <a:off x="0" y="0"/>
          <a:ext cx="0" cy="0"/>
          <a:chOff x="0" y="0"/>
          <a:chExt cx="0" cy="0"/>
        </a:xfrm>
      </p:grpSpPr>
      <p:sp>
        <p:nvSpPr>
          <p:cNvPr id="1300" name="Google Shape;1300;p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1" name="Google Shape;1301;p1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550907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4"/>
        <p:cNvGrpSpPr/>
        <p:nvPr/>
      </p:nvGrpSpPr>
      <p:grpSpPr>
        <a:xfrm>
          <a:off x="0" y="0"/>
          <a:ext cx="0" cy="0"/>
          <a:chOff x="0" y="0"/>
          <a:chExt cx="0" cy="0"/>
        </a:xfrm>
      </p:grpSpPr>
      <p:sp>
        <p:nvSpPr>
          <p:cNvPr id="1305" name="Google Shape;1305;p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6" name="Google Shape;1306;p1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621708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0"/>
        <p:cNvGrpSpPr/>
        <p:nvPr/>
      </p:nvGrpSpPr>
      <p:grpSpPr>
        <a:xfrm>
          <a:off x="0" y="0"/>
          <a:ext cx="0" cy="0"/>
          <a:chOff x="0" y="0"/>
          <a:chExt cx="0" cy="0"/>
        </a:xfrm>
      </p:grpSpPr>
      <p:sp>
        <p:nvSpPr>
          <p:cNvPr id="1311" name="Google Shape;1311;p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2" name="Google Shape;1312;p1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738185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7"/>
        <p:cNvGrpSpPr/>
        <p:nvPr/>
      </p:nvGrpSpPr>
      <p:grpSpPr>
        <a:xfrm>
          <a:off x="0" y="0"/>
          <a:ext cx="0" cy="0"/>
          <a:chOff x="0" y="0"/>
          <a:chExt cx="0" cy="0"/>
        </a:xfrm>
      </p:grpSpPr>
      <p:sp>
        <p:nvSpPr>
          <p:cNvPr id="1318" name="Google Shape;1318;p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9" name="Google Shape;1319;p1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197827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3"/>
        <p:cNvGrpSpPr/>
        <p:nvPr/>
      </p:nvGrpSpPr>
      <p:grpSpPr>
        <a:xfrm>
          <a:off x="0" y="0"/>
          <a:ext cx="0" cy="0"/>
          <a:chOff x="0" y="0"/>
          <a:chExt cx="0" cy="0"/>
        </a:xfrm>
      </p:grpSpPr>
      <p:sp>
        <p:nvSpPr>
          <p:cNvPr id="1324" name="Google Shape;1324;p1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5" name="Google Shape;1325;p1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210012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0"/>
        <p:cNvGrpSpPr/>
        <p:nvPr/>
      </p:nvGrpSpPr>
      <p:grpSpPr>
        <a:xfrm>
          <a:off x="0" y="0"/>
          <a:ext cx="0" cy="0"/>
          <a:chOff x="0" y="0"/>
          <a:chExt cx="0" cy="0"/>
        </a:xfrm>
      </p:grpSpPr>
      <p:sp>
        <p:nvSpPr>
          <p:cNvPr id="1331" name="Google Shape;1331;p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2" name="Google Shape;1332;p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921363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1"/>
        <p:cNvGrpSpPr/>
        <p:nvPr/>
      </p:nvGrpSpPr>
      <p:grpSpPr>
        <a:xfrm>
          <a:off x="0" y="0"/>
          <a:ext cx="0" cy="0"/>
          <a:chOff x="0" y="0"/>
          <a:chExt cx="0" cy="0"/>
        </a:xfrm>
      </p:grpSpPr>
      <p:sp>
        <p:nvSpPr>
          <p:cNvPr id="1342" name="Google Shape;1342;g72ca68f269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3" name="Google Shape;1343;g72ca68f269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06941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7"/>
        <p:cNvGrpSpPr/>
        <p:nvPr/>
      </p:nvGrpSpPr>
      <p:grpSpPr>
        <a:xfrm>
          <a:off x="0" y="0"/>
          <a:ext cx="0" cy="0"/>
          <a:chOff x="0" y="0"/>
          <a:chExt cx="0" cy="0"/>
        </a:xfrm>
      </p:grpSpPr>
      <p:sp>
        <p:nvSpPr>
          <p:cNvPr id="1358" name="Google Shape;1358;p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59" name="Google Shape;1359;p1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963373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5"/>
        <p:cNvGrpSpPr/>
        <p:nvPr/>
      </p:nvGrpSpPr>
      <p:grpSpPr>
        <a:xfrm>
          <a:off x="0" y="0"/>
          <a:ext cx="0" cy="0"/>
          <a:chOff x="0" y="0"/>
          <a:chExt cx="0" cy="0"/>
        </a:xfrm>
      </p:grpSpPr>
      <p:sp>
        <p:nvSpPr>
          <p:cNvPr id="1366" name="Google Shape;1366;g72bd434ac6_0_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7" name="Google Shape;1367;g72bd434ac6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6694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0"/>
        <p:cNvGrpSpPr/>
        <p:nvPr/>
      </p:nvGrpSpPr>
      <p:grpSpPr>
        <a:xfrm>
          <a:off x="0" y="0"/>
          <a:ext cx="0" cy="0"/>
          <a:chOff x="0" y="0"/>
          <a:chExt cx="0" cy="0"/>
        </a:xfrm>
      </p:grpSpPr>
      <p:sp>
        <p:nvSpPr>
          <p:cNvPr id="1371" name="Google Shape;1371;p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2" name="Google Shape;1372;p1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150972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5"/>
        <p:cNvGrpSpPr/>
        <p:nvPr/>
      </p:nvGrpSpPr>
      <p:grpSpPr>
        <a:xfrm>
          <a:off x="0" y="0"/>
          <a:ext cx="0" cy="0"/>
          <a:chOff x="0" y="0"/>
          <a:chExt cx="0" cy="0"/>
        </a:xfrm>
      </p:grpSpPr>
      <p:sp>
        <p:nvSpPr>
          <p:cNvPr id="1376" name="Google Shape;1376;p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7" name="Google Shape;1377;p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050154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2"/>
        <p:cNvGrpSpPr/>
        <p:nvPr/>
      </p:nvGrpSpPr>
      <p:grpSpPr>
        <a:xfrm>
          <a:off x="0" y="0"/>
          <a:ext cx="0" cy="0"/>
          <a:chOff x="0" y="0"/>
          <a:chExt cx="0" cy="0"/>
        </a:xfrm>
      </p:grpSpPr>
      <p:sp>
        <p:nvSpPr>
          <p:cNvPr id="1383" name="Google Shape;1383;p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4" name="Google Shape;1384;p1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8606617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7"/>
        <p:cNvGrpSpPr/>
        <p:nvPr/>
      </p:nvGrpSpPr>
      <p:grpSpPr>
        <a:xfrm>
          <a:off x="0" y="0"/>
          <a:ext cx="0" cy="0"/>
          <a:chOff x="0" y="0"/>
          <a:chExt cx="0" cy="0"/>
        </a:xfrm>
      </p:grpSpPr>
      <p:sp>
        <p:nvSpPr>
          <p:cNvPr id="1388" name="Google Shape;1388;g72cc528580_1_7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89" name="Google Shape;1389;g72cc528580_1_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70150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7"/>
        <p:cNvGrpSpPr/>
        <p:nvPr/>
      </p:nvGrpSpPr>
      <p:grpSpPr>
        <a:xfrm>
          <a:off x="0" y="0"/>
          <a:ext cx="0" cy="0"/>
          <a:chOff x="0" y="0"/>
          <a:chExt cx="0" cy="0"/>
        </a:xfrm>
      </p:grpSpPr>
      <p:sp>
        <p:nvSpPr>
          <p:cNvPr id="1398" name="Google Shape;1398;g72cc528580_1_86: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9" name="Google Shape;1399;g72cc528580_1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885695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Google Shape;1410;g72cc528580_1_9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1" name="Google Shape;1411;g72cc528580_1_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94329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5"/>
        <p:cNvGrpSpPr/>
        <p:nvPr/>
      </p:nvGrpSpPr>
      <p:grpSpPr>
        <a:xfrm>
          <a:off x="0" y="0"/>
          <a:ext cx="0" cy="0"/>
          <a:chOff x="0" y="0"/>
          <a:chExt cx="0" cy="0"/>
        </a:xfrm>
      </p:grpSpPr>
      <p:sp>
        <p:nvSpPr>
          <p:cNvPr id="1436" name="Google Shape;1436;g72cc528580_1_291: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7" name="Google Shape;1437;g72cc528580_1_29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20752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5"/>
        <p:cNvGrpSpPr/>
        <p:nvPr/>
      </p:nvGrpSpPr>
      <p:grpSpPr>
        <a:xfrm>
          <a:off x="0" y="0"/>
          <a:ext cx="0" cy="0"/>
          <a:chOff x="0" y="0"/>
          <a:chExt cx="0" cy="0"/>
        </a:xfrm>
      </p:grpSpPr>
      <p:sp>
        <p:nvSpPr>
          <p:cNvPr id="1456" name="Google Shape;1456;g72cc528580_1_32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7" name="Google Shape;1457;g72cc528580_1_3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539287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0"/>
        <p:cNvGrpSpPr/>
        <p:nvPr/>
      </p:nvGrpSpPr>
      <p:grpSpPr>
        <a:xfrm>
          <a:off x="0" y="0"/>
          <a:ext cx="0" cy="0"/>
          <a:chOff x="0" y="0"/>
          <a:chExt cx="0" cy="0"/>
        </a:xfrm>
      </p:grpSpPr>
      <p:sp>
        <p:nvSpPr>
          <p:cNvPr id="1471" name="Google Shape;1471;g72cc528580_1_352: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2" name="Google Shape;1472;g72cc528580_1_3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3872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3"/>
        <p:cNvGrpSpPr/>
        <p:nvPr/>
      </p:nvGrpSpPr>
      <p:grpSpPr>
        <a:xfrm>
          <a:off x="0" y="0"/>
          <a:ext cx="0" cy="0"/>
          <a:chOff x="0" y="0"/>
          <a:chExt cx="0" cy="0"/>
        </a:xfrm>
      </p:grpSpPr>
      <p:sp>
        <p:nvSpPr>
          <p:cNvPr id="1484" name="Google Shape;1484;g72cc528580_1_338: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5" name="Google Shape;1485;g72cc528580_1_3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735831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8"/>
        <p:cNvGrpSpPr/>
        <p:nvPr/>
      </p:nvGrpSpPr>
      <p:grpSpPr>
        <a:xfrm>
          <a:off x="0" y="0"/>
          <a:ext cx="0" cy="0"/>
          <a:chOff x="0" y="0"/>
          <a:chExt cx="0" cy="0"/>
        </a:xfrm>
      </p:grpSpPr>
      <p:sp>
        <p:nvSpPr>
          <p:cNvPr id="1499" name="Google Shape;1499;g72cc528580_1_36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0" name="Google Shape;1500;g72cc528580_1_3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58555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2"/>
        <p:cNvGrpSpPr/>
        <p:nvPr/>
      </p:nvGrpSpPr>
      <p:grpSpPr>
        <a:xfrm>
          <a:off x="0" y="0"/>
          <a:ext cx="0" cy="0"/>
          <a:chOff x="0" y="0"/>
          <a:chExt cx="0" cy="0"/>
        </a:xfrm>
      </p:grpSpPr>
      <p:sp>
        <p:nvSpPr>
          <p:cNvPr id="1513" name="Google Shape;1513;g72cc528580_1_67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4" name="Google Shape;1514;g72cc528580_1_6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929277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0"/>
        <p:cNvGrpSpPr/>
        <p:nvPr/>
      </p:nvGrpSpPr>
      <p:grpSpPr>
        <a:xfrm>
          <a:off x="0" y="0"/>
          <a:ext cx="0" cy="0"/>
          <a:chOff x="0" y="0"/>
          <a:chExt cx="0" cy="0"/>
        </a:xfrm>
      </p:grpSpPr>
      <p:sp>
        <p:nvSpPr>
          <p:cNvPr id="1521" name="Google Shape;1521;g72cc528580_1_67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2" name="Google Shape;1522;g72cc528580_1_6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17922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8"/>
        <p:cNvGrpSpPr/>
        <p:nvPr/>
      </p:nvGrpSpPr>
      <p:grpSpPr>
        <a:xfrm>
          <a:off x="0" y="0"/>
          <a:ext cx="0" cy="0"/>
          <a:chOff x="0" y="0"/>
          <a:chExt cx="0" cy="0"/>
        </a:xfrm>
      </p:grpSpPr>
      <p:sp>
        <p:nvSpPr>
          <p:cNvPr id="1529" name="Google Shape;1529;g72cc528580_1_924: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0" name="Google Shape;1530;g72cc528580_1_9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70458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6"/>
        <p:cNvGrpSpPr/>
        <p:nvPr/>
      </p:nvGrpSpPr>
      <p:grpSpPr>
        <a:xfrm>
          <a:off x="0" y="0"/>
          <a:ext cx="0" cy="0"/>
          <a:chOff x="0" y="0"/>
          <a:chExt cx="0" cy="0"/>
        </a:xfrm>
      </p:grpSpPr>
      <p:sp>
        <p:nvSpPr>
          <p:cNvPr id="1537" name="Google Shape;1537;p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8" name="Google Shape;1538;p1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9641965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2"/>
        <p:cNvGrpSpPr/>
        <p:nvPr/>
      </p:nvGrpSpPr>
      <p:grpSpPr>
        <a:xfrm>
          <a:off x="0" y="0"/>
          <a:ext cx="0" cy="0"/>
          <a:chOff x="0" y="0"/>
          <a:chExt cx="0" cy="0"/>
        </a:xfrm>
      </p:grpSpPr>
      <p:sp>
        <p:nvSpPr>
          <p:cNvPr id="1543" name="Google Shape;1543;p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4" name="Google Shape;1544;p1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29029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2071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2083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1" name="Google Shape;21;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21993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5" name="Google Shape;25;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21185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6"/>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9" name="Google Shape;29;p6"/>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691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03075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6" name="Google Shape;36;p8"/>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7" name="Google Shape;3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9994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8"/>
        <p:cNvGrpSpPr/>
        <p:nvPr/>
      </p:nvGrpSpPr>
      <p:grpSpPr>
        <a:xfrm>
          <a:off x="0" y="0"/>
          <a:ext cx="0" cy="0"/>
          <a:chOff x="0" y="0"/>
          <a:chExt cx="0" cy="0"/>
        </a:xfrm>
      </p:grpSpPr>
      <p:sp>
        <p:nvSpPr>
          <p:cNvPr id="39" name="Google Shape;39;p9"/>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76577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42" name="Google Shape;42;p10"/>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3" name="Google Shape;43;p10"/>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4" name="Google Shape;44;p10"/>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5" name="Google Shape;45;p10"/>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336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7"/>
        <p:cNvGrpSpPr/>
        <p:nvPr/>
      </p:nvGrpSpPr>
      <p:grpSpPr>
        <a:xfrm>
          <a:off x="0" y="0"/>
          <a:ext cx="0" cy="0"/>
          <a:chOff x="0" y="0"/>
          <a:chExt cx="0" cy="0"/>
        </a:xfrm>
      </p:grpSpPr>
      <p:sp>
        <p:nvSpPr>
          <p:cNvPr id="48" name="Google Shape;48;p11"/>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9" name="Google Shape;49;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54912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0"/>
        <p:cNvGrpSpPr/>
        <p:nvPr/>
      </p:nvGrpSpPr>
      <p:grpSpPr>
        <a:xfrm>
          <a:off x="0" y="0"/>
          <a:ext cx="0" cy="0"/>
          <a:chOff x="0" y="0"/>
          <a:chExt cx="0" cy="0"/>
        </a:xfrm>
      </p:grpSpPr>
      <p:sp>
        <p:nvSpPr>
          <p:cNvPr id="51" name="Google Shape;51;p12"/>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52" name="Google Shape;52;p12"/>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3" name="Google Shape;53;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131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07110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56"/>
        <p:cNvGrpSpPr/>
        <p:nvPr/>
      </p:nvGrpSpPr>
      <p:grpSpPr>
        <a:xfrm>
          <a:off x="0" y="0"/>
          <a:ext cx="0" cy="0"/>
          <a:chOff x="0" y="0"/>
          <a:chExt cx="0" cy="0"/>
        </a:xfrm>
      </p:grpSpPr>
      <p:pic>
        <p:nvPicPr>
          <p:cNvPr id="57" name="Google Shape;57;p14"/>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8731896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1">
  <p:cSld name="Title and Content 1">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15"/>
          <p:cNvSpPr/>
          <p:nvPr/>
        </p:nvSpPr>
        <p:spPr>
          <a:xfrm>
            <a:off x="609597"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
        <p:nvSpPr>
          <p:cNvPr id="60" name="Google Shape;60;p15"/>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32008867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5"/>
        <p:cNvGrpSpPr/>
        <p:nvPr/>
      </p:nvGrpSpPr>
      <p:grpSpPr>
        <a:xfrm>
          <a:off x="0" y="0"/>
          <a:ext cx="0" cy="0"/>
          <a:chOff x="0" y="0"/>
          <a:chExt cx="0" cy="0"/>
        </a:xfrm>
      </p:grpSpPr>
      <p:sp>
        <p:nvSpPr>
          <p:cNvPr id="66" name="Google Shape;66;p17"/>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67" name="Google Shape;67;p17"/>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68" name="Google Shape;68;p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71980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9"/>
        <p:cNvGrpSpPr/>
        <p:nvPr/>
      </p:nvGrpSpPr>
      <p:grpSpPr>
        <a:xfrm>
          <a:off x="0" y="0"/>
          <a:ext cx="0" cy="0"/>
          <a:chOff x="0" y="0"/>
          <a:chExt cx="0" cy="0"/>
        </a:xfrm>
      </p:grpSpPr>
      <p:sp>
        <p:nvSpPr>
          <p:cNvPr id="70" name="Google Shape;70;p18"/>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71" name="Google Shape;71;p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61699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72"/>
        <p:cNvGrpSpPr/>
        <p:nvPr/>
      </p:nvGrpSpPr>
      <p:grpSpPr>
        <a:xfrm>
          <a:off x="0" y="0"/>
          <a:ext cx="0" cy="0"/>
          <a:chOff x="0" y="0"/>
          <a:chExt cx="0" cy="0"/>
        </a:xfrm>
      </p:grpSpPr>
      <p:sp>
        <p:nvSpPr>
          <p:cNvPr id="73" name="Google Shape;73;p19"/>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4" name="Google Shape;74;p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75" name="Google Shape;75;p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22149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8" name="Google Shape;78;p20"/>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9" name="Google Shape;79;p20"/>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0" name="Google Shape;80;p2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187032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3" name="Google Shape;83;p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9180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4"/>
        <p:cNvGrpSpPr/>
        <p:nvPr/>
      </p:nvGrpSpPr>
      <p:grpSpPr>
        <a:xfrm>
          <a:off x="0" y="0"/>
          <a:ext cx="0" cy="0"/>
          <a:chOff x="0" y="0"/>
          <a:chExt cx="0" cy="0"/>
        </a:xfrm>
      </p:grpSpPr>
      <p:sp>
        <p:nvSpPr>
          <p:cNvPr id="85" name="Google Shape;85;p22"/>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86" name="Google Shape;86;p22"/>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7" name="Google Shape;87;p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650124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8"/>
        <p:cNvGrpSpPr/>
        <p:nvPr/>
      </p:nvGrpSpPr>
      <p:grpSpPr>
        <a:xfrm>
          <a:off x="0" y="0"/>
          <a:ext cx="0" cy="0"/>
          <a:chOff x="0" y="0"/>
          <a:chExt cx="0" cy="0"/>
        </a:xfrm>
      </p:grpSpPr>
      <p:sp>
        <p:nvSpPr>
          <p:cNvPr id="89" name="Google Shape;89;p23"/>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90" name="Google Shape;90;p2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76311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91"/>
        <p:cNvGrpSpPr/>
        <p:nvPr/>
      </p:nvGrpSpPr>
      <p:grpSpPr>
        <a:xfrm>
          <a:off x="0" y="0"/>
          <a:ext cx="0" cy="0"/>
          <a:chOff x="0" y="0"/>
          <a:chExt cx="0" cy="0"/>
        </a:xfrm>
      </p:grpSpPr>
      <p:sp>
        <p:nvSpPr>
          <p:cNvPr id="92" name="Google Shape;92;p24"/>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3" name="Google Shape;93;p24"/>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94" name="Google Shape;94;p24"/>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95" name="Google Shape;95;p24"/>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96" name="Google Shape;96;p2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07768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7"/>
        <p:cNvGrpSpPr/>
        <p:nvPr/>
      </p:nvGrpSpPr>
      <p:grpSpPr>
        <a:xfrm>
          <a:off x="0" y="0"/>
          <a:ext cx="0" cy="0"/>
          <a:chOff x="0" y="0"/>
          <a:chExt cx="0" cy="0"/>
        </a:xfrm>
      </p:grpSpPr>
      <p:sp>
        <p:nvSpPr>
          <p:cNvPr id="98" name="Google Shape;98;p25"/>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99" name="Google Shape;99;p2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116410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00"/>
        <p:cNvGrpSpPr/>
        <p:nvPr/>
      </p:nvGrpSpPr>
      <p:grpSpPr>
        <a:xfrm>
          <a:off x="0" y="0"/>
          <a:ext cx="0" cy="0"/>
          <a:chOff x="0" y="0"/>
          <a:chExt cx="0" cy="0"/>
        </a:xfrm>
      </p:grpSpPr>
      <p:sp>
        <p:nvSpPr>
          <p:cNvPr id="101" name="Google Shape;101;p26"/>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102" name="Google Shape;102;p26"/>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103" name="Google Shape;103;p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98462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4"/>
        <p:cNvGrpSpPr/>
        <p:nvPr/>
      </p:nvGrpSpPr>
      <p:grpSpPr>
        <a:xfrm>
          <a:off x="0" y="0"/>
          <a:ext cx="0" cy="0"/>
          <a:chOff x="0" y="0"/>
          <a:chExt cx="0" cy="0"/>
        </a:xfrm>
      </p:grpSpPr>
      <p:sp>
        <p:nvSpPr>
          <p:cNvPr id="105" name="Google Shape;105;p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966562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109"/>
        <p:cNvGrpSpPr/>
        <p:nvPr/>
      </p:nvGrpSpPr>
      <p:grpSpPr>
        <a:xfrm>
          <a:off x="0" y="0"/>
          <a:ext cx="0" cy="0"/>
          <a:chOff x="0" y="0"/>
          <a:chExt cx="0" cy="0"/>
        </a:xfrm>
      </p:grpSpPr>
      <p:pic>
        <p:nvPicPr>
          <p:cNvPr id="110" name="Google Shape;110;p29"/>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7502729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blipFill>
          <a:blip r:embed="rId2">
            <a:alphaModFix/>
          </a:blip>
          <a:stretch>
            <a:fillRect/>
          </a:stretch>
        </a:blipFill>
        <a:effectLst/>
      </p:bgPr>
    </p:bg>
    <p:spTree>
      <p:nvGrpSpPr>
        <p:cNvPr id="1" name="Shape 111"/>
        <p:cNvGrpSpPr/>
        <p:nvPr/>
      </p:nvGrpSpPr>
      <p:grpSpPr>
        <a:xfrm>
          <a:off x="0" y="0"/>
          <a:ext cx="0" cy="0"/>
          <a:chOff x="0" y="0"/>
          <a:chExt cx="0" cy="0"/>
        </a:xfrm>
      </p:grpSpPr>
      <p:sp>
        <p:nvSpPr>
          <p:cNvPr id="112" name="Google Shape;112;p30"/>
          <p:cNvSpPr/>
          <p:nvPr/>
        </p:nvSpPr>
        <p:spPr>
          <a:xfrm>
            <a:off x="609597"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
        <p:nvSpPr>
          <p:cNvPr id="113" name="Google Shape;113;p30"/>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34863221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114"/>
        <p:cNvGrpSpPr/>
        <p:nvPr/>
      </p:nvGrpSpPr>
      <p:grpSpPr>
        <a:xfrm>
          <a:off x="0" y="0"/>
          <a:ext cx="0" cy="0"/>
          <a:chOff x="0" y="0"/>
          <a:chExt cx="0" cy="0"/>
        </a:xfrm>
      </p:grpSpPr>
      <p:pic>
        <p:nvPicPr>
          <p:cNvPr id="115" name="Google Shape;115;p31"/>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7216378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bg>
      <p:bgPr>
        <a:blipFill>
          <a:blip r:embed="rId2">
            <a:alphaModFix/>
          </a:blip>
          <a:stretch>
            <a:fillRect/>
          </a:stretch>
        </a:blipFill>
        <a:effectLst/>
      </p:bgPr>
    </p:bg>
    <p:spTree>
      <p:nvGrpSpPr>
        <p:cNvPr id="1" name="Shape 116"/>
        <p:cNvGrpSpPr/>
        <p:nvPr/>
      </p:nvGrpSpPr>
      <p:grpSpPr>
        <a:xfrm>
          <a:off x="0" y="0"/>
          <a:ext cx="0" cy="0"/>
          <a:chOff x="0" y="0"/>
          <a:chExt cx="0" cy="0"/>
        </a:xfrm>
      </p:grpSpPr>
      <p:sp>
        <p:nvSpPr>
          <p:cNvPr id="117" name="Google Shape;117;p32"/>
          <p:cNvSpPr/>
          <p:nvPr/>
        </p:nvSpPr>
        <p:spPr>
          <a:xfrm>
            <a:off x="609597"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pic>
        <p:nvPicPr>
          <p:cNvPr id="118" name="Google Shape;118;p32"/>
          <p:cNvPicPr preferRelativeResize="0"/>
          <p:nvPr/>
        </p:nvPicPr>
        <p:blipFill rotWithShape="1">
          <a:blip r:embed="rId3">
            <a:alphaModFix/>
          </a:blip>
          <a:srcRect/>
          <a:stretch/>
        </p:blipFill>
        <p:spPr>
          <a:xfrm>
            <a:off x="10763330" y="5734211"/>
            <a:ext cx="576495" cy="580719"/>
          </a:xfrm>
          <a:prstGeom prst="rect">
            <a:avLst/>
          </a:prstGeom>
          <a:noFill/>
          <a:ln>
            <a:noFill/>
          </a:ln>
        </p:spPr>
      </p:pic>
    </p:spTree>
    <p:extLst>
      <p:ext uri="{BB962C8B-B14F-4D97-AF65-F5344CB8AC3E}">
        <p14:creationId xmlns:p14="http://schemas.microsoft.com/office/powerpoint/2010/main" val="36748661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Aims Slide">
  <p:cSld name="Aims Slide">
    <p:bg>
      <p:bgPr>
        <a:blipFill>
          <a:blip r:embed="rId2">
            <a:alphaModFix/>
          </a:blip>
          <a:stretch>
            <a:fillRect/>
          </a:stretch>
        </a:blipFill>
        <a:effectLst/>
      </p:bgPr>
    </p:bg>
    <p:spTree>
      <p:nvGrpSpPr>
        <p:cNvPr id="1" name="Shape 119"/>
        <p:cNvGrpSpPr/>
        <p:nvPr/>
      </p:nvGrpSpPr>
      <p:grpSpPr>
        <a:xfrm>
          <a:off x="0" y="0"/>
          <a:ext cx="0" cy="0"/>
          <a:chOff x="0" y="0"/>
          <a:chExt cx="0" cy="0"/>
        </a:xfrm>
      </p:grpSpPr>
    </p:spTree>
    <p:extLst>
      <p:ext uri="{BB962C8B-B14F-4D97-AF65-F5344CB8AC3E}">
        <p14:creationId xmlns:p14="http://schemas.microsoft.com/office/powerpoint/2010/main" val="4072103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4.jp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theme" Target="../theme/theme3.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376940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63" name="Google Shape;63;p1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64" name="Google Shape;64;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32358246"/>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7">
            <a:alphaModFix/>
          </a:blip>
          <a:stretch>
            <a:fillRect/>
          </a:stretch>
        </a:blipFill>
        <a:effectLst/>
      </p:bgPr>
    </p:bg>
    <p:spTree>
      <p:nvGrpSpPr>
        <p:cNvPr id="1" name="Shape 106"/>
        <p:cNvGrpSpPr/>
        <p:nvPr/>
      </p:nvGrpSpPr>
      <p:grpSpPr>
        <a:xfrm>
          <a:off x="0" y="0"/>
          <a:ext cx="0" cy="0"/>
          <a:chOff x="0" y="0"/>
          <a:chExt cx="0" cy="0"/>
        </a:xfrm>
      </p:grpSpPr>
      <p:sp>
        <p:nvSpPr>
          <p:cNvPr id="107" name="Google Shape;107;p28"/>
          <p:cNvSpPr>
            <a:spLocks noGrp="1"/>
          </p:cNvSpPr>
          <p:nvPr>
            <p:ph type="title"/>
          </p:nvPr>
        </p:nvSpPr>
        <p:spPr>
          <a:xfrm>
            <a:off x="652993" y="695325"/>
            <a:ext cx="10886000" cy="1150800"/>
          </a:xfrm>
          <a:prstGeom prst="roundRect">
            <a:avLst>
              <a:gd name="adj" fmla="val 9641"/>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08" name="Google Shape;108;p28"/>
          <p:cNvSpPr>
            <a:spLocks noGrp="1"/>
          </p:cNvSpPr>
          <p:nvPr>
            <p:ph type="body" idx="1"/>
          </p:nvPr>
        </p:nvSpPr>
        <p:spPr>
          <a:xfrm>
            <a:off x="652993" y="1957385"/>
            <a:ext cx="10886000" cy="4387600"/>
          </a:xfrm>
          <a:prstGeom prst="roundRect">
            <a:avLst>
              <a:gd name="adj" fmla="val 2585"/>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2543427534"/>
      </p:ext>
    </p:extLst>
  </p:cSld>
  <p:clrMap bg1="lt1" tx1="dk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hyperlink" Target="https://family.gonoodle.com/activities/the-pirate-life"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family.gonoodle.com/activities/pirate-prep"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7.xml"/><Relationship Id="rId1" Type="http://schemas.openxmlformats.org/officeDocument/2006/relationships/slideLayout" Target="../slideLayouts/slideLayout27.xml"/><Relationship Id="rId5" Type="http://schemas.openxmlformats.org/officeDocument/2006/relationships/image" Target="../media/image50.png"/><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9.xml"/><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50.xml"/><Relationship Id="rId1" Type="http://schemas.openxmlformats.org/officeDocument/2006/relationships/slideLayout" Target="../slideLayouts/slideLayout2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59.png"/></Relationships>
</file>

<file path=ppt/slides/_rels/slide5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0.png"/></Relationships>
</file>

<file path=ppt/slides/_rels/slide5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5.xml"/><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56.xml"/><Relationship Id="rId1" Type="http://schemas.openxmlformats.org/officeDocument/2006/relationships/slideLayout" Target="../slideLayouts/slideLayout27.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57.xml"/><Relationship Id="rId1" Type="http://schemas.openxmlformats.org/officeDocument/2006/relationships/slideLayout" Target="../slideLayouts/slideLayout27.xml"/></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59"/>
        <p:cNvGrpSpPr/>
        <p:nvPr/>
      </p:nvGrpSpPr>
      <p:grpSpPr>
        <a:xfrm>
          <a:off x="0" y="0"/>
          <a:ext cx="0" cy="0"/>
          <a:chOff x="0" y="0"/>
          <a:chExt cx="0" cy="0"/>
        </a:xfrm>
      </p:grpSpPr>
      <p:sp>
        <p:nvSpPr>
          <p:cNvPr id="1060" name="Google Shape;1060;p160"/>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27th April</a:t>
            </a:r>
            <a:endParaRPr u="sng"/>
          </a:p>
          <a:p>
            <a:endParaRPr sz="3200"/>
          </a:p>
          <a:p>
            <a:endParaRPr sz="3200"/>
          </a:p>
          <a:p>
            <a:r>
              <a:rPr lang="en-GB" sz="3200" b="1"/>
              <a:t>We will begin our day with Morning Maths - just like in school!</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1061" name="Google Shape;1061;p160"/>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395250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5"/>
        <p:cNvGrpSpPr/>
        <p:nvPr/>
      </p:nvGrpSpPr>
      <p:grpSpPr>
        <a:xfrm>
          <a:off x="0" y="0"/>
          <a:ext cx="0" cy="0"/>
          <a:chOff x="0" y="0"/>
          <a:chExt cx="0" cy="0"/>
        </a:xfrm>
      </p:grpSpPr>
      <p:sp>
        <p:nvSpPr>
          <p:cNvPr id="1066" name="Google Shape;1066;p161"/>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067" name="Google Shape;1067;p161"/>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5 more than 18</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2. 250        10 (how many 10’s in 250)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Complete this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part-whole model.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Add 30 to 834</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What fraction is shaded?</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⅗ + ⅕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7. Which pairs of lines are parallel?</a:t>
            </a:r>
            <a:endParaRPr sz="2400" kern="0">
              <a:solidFill>
                <a:srgbClr val="000000"/>
              </a:solidFill>
              <a:latin typeface="Arial"/>
              <a:ea typeface="Arial"/>
              <a:cs typeface="Arial"/>
              <a:sym typeface="Arial"/>
            </a:endParaRPr>
          </a:p>
          <a:p>
            <a:pPr marL="1219170" defTabSz="1219170">
              <a:buClr>
                <a:srgbClr val="000000"/>
              </a:buClr>
              <a:buSzPts val="1800"/>
            </a:pPr>
            <a:r>
              <a:rPr lang="en-GB" sz="2400" kern="0">
                <a:solidFill>
                  <a:srgbClr val="000000"/>
                </a:solidFill>
                <a:latin typeface="Arial"/>
                <a:ea typeface="Arial"/>
                <a:cs typeface="Arial"/>
                <a:sym typeface="Arial"/>
              </a:rPr>
              <a:t>(blue and purple or the black</a:t>
            </a:r>
            <a:endParaRPr sz="2400" kern="0">
              <a:solidFill>
                <a:srgbClr val="000000"/>
              </a:solidFill>
              <a:latin typeface="Arial"/>
              <a:ea typeface="Arial"/>
              <a:cs typeface="Arial"/>
              <a:sym typeface="Arial"/>
            </a:endParaRPr>
          </a:p>
          <a:p>
            <a:pPr marL="1219170" defTabSz="1219170">
              <a:buClr>
                <a:srgbClr val="000000"/>
              </a:buClr>
              <a:buSzPts val="1800"/>
            </a:pPr>
            <a:r>
              <a:rPr lang="en-GB" sz="2400" kern="0">
                <a:solidFill>
                  <a:srgbClr val="000000"/>
                </a:solidFill>
                <a:latin typeface="Arial"/>
                <a:ea typeface="Arial"/>
                <a:cs typeface="Arial"/>
                <a:sym typeface="Arial"/>
              </a:rPr>
              <a:t>lines?)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068" name="Google Shape;1068;p161"/>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27.04.20</a:t>
            </a:r>
            <a:endParaRPr sz="2400" b="1" u="sng" kern="0">
              <a:solidFill>
                <a:srgbClr val="000000"/>
              </a:solidFill>
              <a:latin typeface="Arial"/>
              <a:ea typeface="Arial"/>
              <a:cs typeface="Arial"/>
              <a:sym typeface="Arial"/>
            </a:endParaRPr>
          </a:p>
        </p:txBody>
      </p:sp>
      <p:sp>
        <p:nvSpPr>
          <p:cNvPr id="1069" name="Google Shape;1069;p161"/>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Copy and complete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A First Class Stamp costs 70p. How many could I buy with a £5 note?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If I know 9 x 7 = 63, what else do I know (can you write 6 or more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related facts without having to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calculate any)?</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070" name="Google Shape;1070;p161"/>
          <p:cNvSpPr/>
          <p:nvPr/>
        </p:nvSpPr>
        <p:spPr>
          <a:xfrm>
            <a:off x="1549300" y="1305067"/>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071" name="Google Shape;1071;p161"/>
          <p:cNvPicPr preferRelativeResize="0"/>
          <p:nvPr/>
        </p:nvPicPr>
        <p:blipFill rotWithShape="1">
          <a:blip r:embed="rId3">
            <a:alphaModFix/>
          </a:blip>
          <a:srcRect/>
          <a:stretch/>
        </p:blipFill>
        <p:spPr>
          <a:xfrm rot="-5400000">
            <a:off x="3839834" y="1761071"/>
            <a:ext cx="1984167" cy="2013767"/>
          </a:xfrm>
          <a:prstGeom prst="rect">
            <a:avLst/>
          </a:prstGeom>
          <a:noFill/>
          <a:ln>
            <a:noFill/>
          </a:ln>
        </p:spPr>
      </p:pic>
      <p:sp>
        <p:nvSpPr>
          <p:cNvPr id="1072" name="Google Shape;1072;p161"/>
          <p:cNvSpPr txBox="1"/>
          <p:nvPr/>
        </p:nvSpPr>
        <p:spPr>
          <a:xfrm>
            <a:off x="3980633" y="2564300"/>
            <a:ext cx="700800" cy="43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151</a:t>
            </a:r>
            <a:endParaRPr sz="1867" kern="0">
              <a:solidFill>
                <a:srgbClr val="000000"/>
              </a:solidFill>
              <a:latin typeface="Arial"/>
              <a:ea typeface="Arial"/>
              <a:cs typeface="Arial"/>
              <a:sym typeface="Arial"/>
            </a:endParaRPr>
          </a:p>
        </p:txBody>
      </p:sp>
      <p:sp>
        <p:nvSpPr>
          <p:cNvPr id="1073" name="Google Shape;1073;p161"/>
          <p:cNvSpPr txBox="1"/>
          <p:nvPr/>
        </p:nvSpPr>
        <p:spPr>
          <a:xfrm>
            <a:off x="5033633" y="1962433"/>
            <a:ext cx="700800" cy="43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99</a:t>
            </a:r>
            <a:endParaRPr sz="1867" kern="0">
              <a:solidFill>
                <a:srgbClr val="000000"/>
              </a:solidFill>
              <a:latin typeface="Arial"/>
              <a:ea typeface="Arial"/>
              <a:cs typeface="Arial"/>
              <a:sym typeface="Arial"/>
            </a:endParaRPr>
          </a:p>
        </p:txBody>
      </p:sp>
      <p:pic>
        <p:nvPicPr>
          <p:cNvPr id="1074" name="Google Shape;1074;p161"/>
          <p:cNvPicPr preferRelativeResize="0"/>
          <p:nvPr/>
        </p:nvPicPr>
        <p:blipFill rotWithShape="1">
          <a:blip r:embed="rId4">
            <a:alphaModFix/>
          </a:blip>
          <a:srcRect/>
          <a:stretch/>
        </p:blipFill>
        <p:spPr>
          <a:xfrm>
            <a:off x="4303633" y="4071498"/>
            <a:ext cx="1182627" cy="950833"/>
          </a:xfrm>
          <a:prstGeom prst="rect">
            <a:avLst/>
          </a:prstGeom>
          <a:noFill/>
          <a:ln>
            <a:noFill/>
          </a:ln>
        </p:spPr>
      </p:pic>
      <p:pic>
        <p:nvPicPr>
          <p:cNvPr id="1075" name="Google Shape;1075;p161"/>
          <p:cNvPicPr preferRelativeResize="0"/>
          <p:nvPr/>
        </p:nvPicPr>
        <p:blipFill rotWithShape="1">
          <a:blip r:embed="rId5">
            <a:alphaModFix/>
          </a:blip>
          <a:srcRect/>
          <a:stretch/>
        </p:blipFill>
        <p:spPr>
          <a:xfrm>
            <a:off x="5620433" y="4809533"/>
            <a:ext cx="1884467" cy="1884467"/>
          </a:xfrm>
          <a:prstGeom prst="rect">
            <a:avLst/>
          </a:prstGeom>
          <a:noFill/>
          <a:ln>
            <a:noFill/>
          </a:ln>
        </p:spPr>
      </p:pic>
      <p:pic>
        <p:nvPicPr>
          <p:cNvPr id="1076" name="Google Shape;1076;p161"/>
          <p:cNvPicPr preferRelativeResize="0"/>
          <p:nvPr/>
        </p:nvPicPr>
        <p:blipFill rotWithShape="1">
          <a:blip r:embed="rId6">
            <a:alphaModFix/>
          </a:blip>
          <a:srcRect/>
          <a:stretch/>
        </p:blipFill>
        <p:spPr>
          <a:xfrm>
            <a:off x="7424168" y="722001"/>
            <a:ext cx="3802067" cy="1544833"/>
          </a:xfrm>
          <a:prstGeom prst="rect">
            <a:avLst/>
          </a:prstGeom>
          <a:noFill/>
          <a:ln>
            <a:noFill/>
          </a:ln>
        </p:spPr>
      </p:pic>
    </p:spTree>
    <p:extLst>
      <p:ext uri="{BB962C8B-B14F-4D97-AF65-F5344CB8AC3E}">
        <p14:creationId xmlns:p14="http://schemas.microsoft.com/office/powerpoint/2010/main" val="2528561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80"/>
        <p:cNvGrpSpPr/>
        <p:nvPr/>
      </p:nvGrpSpPr>
      <p:grpSpPr>
        <a:xfrm>
          <a:off x="0" y="0"/>
          <a:ext cx="0" cy="0"/>
          <a:chOff x="0" y="0"/>
          <a:chExt cx="0" cy="0"/>
        </a:xfrm>
      </p:grpSpPr>
      <p:sp>
        <p:nvSpPr>
          <p:cNvPr id="1081" name="Google Shape;1081;p162"/>
          <p:cNvSpPr txBox="1"/>
          <p:nvPr/>
        </p:nvSpPr>
        <p:spPr>
          <a:xfrm>
            <a:off x="214833" y="231367"/>
            <a:ext cx="9816000" cy="64780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23</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25</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52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864</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2/10 or 1/5 </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4/5 </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Purple and blue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7</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Multiple answers including: 90 x 7 = 630, 9 x 70 = 630,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63 ÷ 7 = 9, 63 ÷ 9 = 7</a:t>
            </a:r>
            <a:endParaRPr sz="2667" kern="0">
              <a:solidFill>
                <a:srgbClr val="000000"/>
              </a:solidFill>
              <a:latin typeface="Arial"/>
              <a:cs typeface="Arial"/>
              <a:sym typeface="Arial"/>
            </a:endParaRPr>
          </a:p>
        </p:txBody>
      </p:sp>
      <p:pic>
        <p:nvPicPr>
          <p:cNvPr id="1082" name="Google Shape;1082;p162"/>
          <p:cNvPicPr preferRelativeResize="0"/>
          <p:nvPr/>
        </p:nvPicPr>
        <p:blipFill rotWithShape="1">
          <a:blip r:embed="rId3">
            <a:alphaModFix/>
          </a:blip>
          <a:srcRect/>
          <a:stretch/>
        </p:blipFill>
        <p:spPr>
          <a:xfrm>
            <a:off x="896667" y="3299934"/>
            <a:ext cx="4341867" cy="1764167"/>
          </a:xfrm>
          <a:prstGeom prst="rect">
            <a:avLst/>
          </a:prstGeom>
          <a:noFill/>
          <a:ln>
            <a:noFill/>
          </a:ln>
        </p:spPr>
      </p:pic>
      <p:sp>
        <p:nvSpPr>
          <p:cNvPr id="1083" name="Google Shape;1083;p162"/>
          <p:cNvSpPr txBox="1"/>
          <p:nvPr/>
        </p:nvSpPr>
        <p:spPr>
          <a:xfrm>
            <a:off x="2115233" y="4112367"/>
            <a:ext cx="1024400" cy="46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12</a:t>
            </a:r>
            <a:endParaRPr sz="1867" kern="0">
              <a:solidFill>
                <a:srgbClr val="000000"/>
              </a:solidFill>
              <a:latin typeface="Arial"/>
              <a:cs typeface="Arial"/>
              <a:sym typeface="Arial"/>
            </a:endParaRPr>
          </a:p>
        </p:txBody>
      </p:sp>
      <p:sp>
        <p:nvSpPr>
          <p:cNvPr id="1084" name="Google Shape;1084;p162"/>
          <p:cNvSpPr txBox="1"/>
          <p:nvPr/>
        </p:nvSpPr>
        <p:spPr>
          <a:xfrm>
            <a:off x="2115233" y="4575167"/>
            <a:ext cx="1024400" cy="46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22</a:t>
            </a:r>
            <a:endParaRPr sz="1867" kern="0">
              <a:solidFill>
                <a:srgbClr val="000000"/>
              </a:solidFill>
              <a:latin typeface="Arial"/>
              <a:cs typeface="Arial"/>
              <a:sym typeface="Arial"/>
            </a:endParaRPr>
          </a:p>
        </p:txBody>
      </p:sp>
      <p:sp>
        <p:nvSpPr>
          <p:cNvPr id="1085" name="Google Shape;1085;p162"/>
          <p:cNvSpPr txBox="1"/>
          <p:nvPr/>
        </p:nvSpPr>
        <p:spPr>
          <a:xfrm>
            <a:off x="3139633" y="3696867"/>
            <a:ext cx="1024400" cy="46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18</a:t>
            </a:r>
            <a:endParaRPr sz="1867" kern="0">
              <a:solidFill>
                <a:srgbClr val="000000"/>
              </a:solidFill>
              <a:latin typeface="Arial"/>
              <a:cs typeface="Arial"/>
              <a:sym typeface="Arial"/>
            </a:endParaRPr>
          </a:p>
        </p:txBody>
      </p:sp>
      <p:sp>
        <p:nvSpPr>
          <p:cNvPr id="1086" name="Google Shape;1086;p162"/>
          <p:cNvSpPr txBox="1"/>
          <p:nvPr/>
        </p:nvSpPr>
        <p:spPr>
          <a:xfrm>
            <a:off x="4164033" y="3767867"/>
            <a:ext cx="1024400" cy="46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28</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142115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90"/>
        <p:cNvGrpSpPr/>
        <p:nvPr/>
      </p:nvGrpSpPr>
      <p:grpSpPr>
        <a:xfrm>
          <a:off x="0" y="0"/>
          <a:ext cx="0" cy="0"/>
          <a:chOff x="0" y="0"/>
          <a:chExt cx="0" cy="0"/>
        </a:xfrm>
      </p:grpSpPr>
      <p:sp>
        <p:nvSpPr>
          <p:cNvPr id="1091" name="Google Shape;1091;p163"/>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092" name="Google Shape;1092;p163"/>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093" name="Google Shape;1093;p163"/>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094" name="Google Shape;1094;p163"/>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098005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098"/>
        <p:cNvGrpSpPr/>
        <p:nvPr/>
      </p:nvGrpSpPr>
      <p:grpSpPr>
        <a:xfrm>
          <a:off x="0" y="0"/>
          <a:ext cx="0" cy="0"/>
          <a:chOff x="0" y="0"/>
          <a:chExt cx="0" cy="0"/>
        </a:xfrm>
      </p:grpSpPr>
      <p:sp>
        <p:nvSpPr>
          <p:cNvPr id="1099" name="Google Shape;1099;p164"/>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sz="6267" u="sng"/>
              <a:t>WALT: add and subtract fractions.</a:t>
            </a:r>
            <a:endParaRPr sz="6267" u="sng"/>
          </a:p>
        </p:txBody>
      </p:sp>
    </p:spTree>
    <p:extLst>
      <p:ext uri="{BB962C8B-B14F-4D97-AF65-F5344CB8AC3E}">
        <p14:creationId xmlns:p14="http://schemas.microsoft.com/office/powerpoint/2010/main" val="2226228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03"/>
        <p:cNvGrpSpPr/>
        <p:nvPr/>
      </p:nvGrpSpPr>
      <p:grpSpPr>
        <a:xfrm>
          <a:off x="0" y="0"/>
          <a:ext cx="0" cy="0"/>
          <a:chOff x="0" y="0"/>
          <a:chExt cx="0" cy="0"/>
        </a:xfrm>
      </p:grpSpPr>
      <p:sp>
        <p:nvSpPr>
          <p:cNvPr id="1104" name="Google Shape;1104;p165"/>
          <p:cNvSpPr txBox="1"/>
          <p:nvPr/>
        </p:nvSpPr>
        <p:spPr>
          <a:xfrm>
            <a:off x="502200" y="264433"/>
            <a:ext cx="11187600" cy="257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When adding fractions, you only add the numerators (top numbers) together. The denominator (bottom number) will stay the same.</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For example.</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p:txBody>
      </p:sp>
      <p:pic>
        <p:nvPicPr>
          <p:cNvPr id="1105" name="Google Shape;1105;p165"/>
          <p:cNvPicPr preferRelativeResize="0"/>
          <p:nvPr/>
        </p:nvPicPr>
        <p:blipFill>
          <a:blip r:embed="rId3">
            <a:alphaModFix/>
          </a:blip>
          <a:stretch>
            <a:fillRect/>
          </a:stretch>
        </p:blipFill>
        <p:spPr>
          <a:xfrm>
            <a:off x="641189" y="3032388"/>
            <a:ext cx="5307900" cy="2094467"/>
          </a:xfrm>
          <a:prstGeom prst="rect">
            <a:avLst/>
          </a:prstGeom>
          <a:noFill/>
          <a:ln>
            <a:noFill/>
          </a:ln>
        </p:spPr>
      </p:pic>
      <p:sp>
        <p:nvSpPr>
          <p:cNvPr id="1106" name="Google Shape;1106;p165"/>
          <p:cNvSpPr txBox="1"/>
          <p:nvPr/>
        </p:nvSpPr>
        <p:spPr>
          <a:xfrm>
            <a:off x="6213500" y="2313533"/>
            <a:ext cx="4858400" cy="157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As you can see the numerators have been added together. 1 + 4 = 5</a:t>
            </a:r>
            <a:endParaRPr sz="2800" kern="0">
              <a:solidFill>
                <a:srgbClr val="000000"/>
              </a:solidFill>
              <a:latin typeface="Arial"/>
              <a:cs typeface="Arial"/>
              <a:sym typeface="Arial"/>
            </a:endParaRPr>
          </a:p>
        </p:txBody>
      </p:sp>
      <p:sp>
        <p:nvSpPr>
          <p:cNvPr id="1107" name="Google Shape;1107;p165"/>
          <p:cNvSpPr txBox="1"/>
          <p:nvPr/>
        </p:nvSpPr>
        <p:spPr>
          <a:xfrm>
            <a:off x="6213500" y="4136233"/>
            <a:ext cx="4858400" cy="24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Remember, the denominator doesn’t change. Because both fractions have 7 as the denominator, the answer has the denominator as 7.</a:t>
            </a:r>
            <a:endParaRPr sz="2800" kern="0">
              <a:solidFill>
                <a:srgbClr val="000000"/>
              </a:solidFill>
              <a:latin typeface="Arial"/>
              <a:cs typeface="Arial"/>
              <a:sym typeface="Arial"/>
            </a:endParaRPr>
          </a:p>
        </p:txBody>
      </p:sp>
      <p:cxnSp>
        <p:nvCxnSpPr>
          <p:cNvPr id="1108" name="Google Shape;1108;p165"/>
          <p:cNvCxnSpPr>
            <a:stCxn id="1106" idx="1"/>
          </p:cNvCxnSpPr>
          <p:nvPr/>
        </p:nvCxnSpPr>
        <p:spPr>
          <a:xfrm flipH="1">
            <a:off x="5403900" y="3098533"/>
            <a:ext cx="809600" cy="388400"/>
          </a:xfrm>
          <a:prstGeom prst="straightConnector1">
            <a:avLst/>
          </a:prstGeom>
          <a:noFill/>
          <a:ln w="38100" cap="flat" cmpd="sng">
            <a:solidFill>
              <a:srgbClr val="5B0F00"/>
            </a:solidFill>
            <a:prstDash val="solid"/>
            <a:round/>
            <a:headEnd type="none" w="med" len="med"/>
            <a:tailEnd type="triangle" w="med" len="med"/>
          </a:ln>
        </p:spPr>
      </p:cxnSp>
      <p:cxnSp>
        <p:nvCxnSpPr>
          <p:cNvPr id="1109" name="Google Shape;1109;p165"/>
          <p:cNvCxnSpPr/>
          <p:nvPr/>
        </p:nvCxnSpPr>
        <p:spPr>
          <a:xfrm rot="10800000">
            <a:off x="5370700" y="4577667"/>
            <a:ext cx="842800" cy="160800"/>
          </a:xfrm>
          <a:prstGeom prst="straightConnector1">
            <a:avLst/>
          </a:prstGeom>
          <a:noFill/>
          <a:ln w="38100" cap="flat" cmpd="sng">
            <a:solidFill>
              <a:srgbClr val="5B0F00"/>
            </a:solidFill>
            <a:prstDash val="solid"/>
            <a:round/>
            <a:headEnd type="none" w="med" len="med"/>
            <a:tailEnd type="triangle" w="med" len="med"/>
          </a:ln>
        </p:spPr>
      </p:cxnSp>
    </p:spTree>
    <p:extLst>
      <p:ext uri="{BB962C8B-B14F-4D97-AF65-F5344CB8AC3E}">
        <p14:creationId xmlns:p14="http://schemas.microsoft.com/office/powerpoint/2010/main" val="1968729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13"/>
        <p:cNvGrpSpPr/>
        <p:nvPr/>
      </p:nvGrpSpPr>
      <p:grpSpPr>
        <a:xfrm>
          <a:off x="0" y="0"/>
          <a:ext cx="0" cy="0"/>
          <a:chOff x="0" y="0"/>
          <a:chExt cx="0" cy="0"/>
        </a:xfrm>
      </p:grpSpPr>
      <p:pic>
        <p:nvPicPr>
          <p:cNvPr id="1114" name="Google Shape;1114;p166"/>
          <p:cNvPicPr preferRelativeResize="0"/>
          <p:nvPr/>
        </p:nvPicPr>
        <p:blipFill>
          <a:blip r:embed="rId3">
            <a:alphaModFix/>
          </a:blip>
          <a:stretch>
            <a:fillRect/>
          </a:stretch>
        </p:blipFill>
        <p:spPr>
          <a:xfrm>
            <a:off x="715501" y="3309934"/>
            <a:ext cx="4438833" cy="1945100"/>
          </a:xfrm>
          <a:prstGeom prst="rect">
            <a:avLst/>
          </a:prstGeom>
          <a:noFill/>
          <a:ln>
            <a:noFill/>
          </a:ln>
        </p:spPr>
      </p:pic>
      <p:sp>
        <p:nvSpPr>
          <p:cNvPr id="1115" name="Google Shape;1115;p166"/>
          <p:cNvSpPr txBox="1"/>
          <p:nvPr/>
        </p:nvSpPr>
        <p:spPr>
          <a:xfrm>
            <a:off x="561867" y="611433"/>
            <a:ext cx="11088400" cy="204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Subtracting fractions works in exactly the same way. You subtract the numerators (top number) and the denominator (bottom number) stays the same.</a:t>
            </a:r>
            <a:endParaRPr sz="3333" kern="0">
              <a:solidFill>
                <a:srgbClr val="000000"/>
              </a:solidFill>
              <a:latin typeface="Arial"/>
              <a:cs typeface="Arial"/>
              <a:sym typeface="Arial"/>
            </a:endParaRPr>
          </a:p>
        </p:txBody>
      </p:sp>
      <p:sp>
        <p:nvSpPr>
          <p:cNvPr id="1116" name="Google Shape;1116;p166"/>
          <p:cNvSpPr txBox="1"/>
          <p:nvPr/>
        </p:nvSpPr>
        <p:spPr>
          <a:xfrm>
            <a:off x="6213500" y="2313533"/>
            <a:ext cx="4858400" cy="157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As you can see the numerators have been subtracted. 4 - 1 = 3</a:t>
            </a:r>
            <a:endParaRPr sz="2800" kern="0">
              <a:solidFill>
                <a:srgbClr val="000000"/>
              </a:solidFill>
              <a:latin typeface="Arial"/>
              <a:cs typeface="Arial"/>
              <a:sym typeface="Arial"/>
            </a:endParaRPr>
          </a:p>
        </p:txBody>
      </p:sp>
      <p:sp>
        <p:nvSpPr>
          <p:cNvPr id="1117" name="Google Shape;1117;p166"/>
          <p:cNvSpPr txBox="1"/>
          <p:nvPr/>
        </p:nvSpPr>
        <p:spPr>
          <a:xfrm>
            <a:off x="6213500" y="4136233"/>
            <a:ext cx="4858400" cy="245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Remember, the denominator doesn’t change. Because both fractions have 5 as the denominator, the answer has the denominator as 5.</a:t>
            </a:r>
            <a:endParaRPr sz="2800" kern="0">
              <a:solidFill>
                <a:srgbClr val="000000"/>
              </a:solidFill>
              <a:latin typeface="Arial"/>
              <a:cs typeface="Arial"/>
              <a:sym typeface="Arial"/>
            </a:endParaRPr>
          </a:p>
        </p:txBody>
      </p:sp>
      <p:cxnSp>
        <p:nvCxnSpPr>
          <p:cNvPr id="1118" name="Google Shape;1118;p166"/>
          <p:cNvCxnSpPr>
            <a:stCxn id="1116" idx="1"/>
          </p:cNvCxnSpPr>
          <p:nvPr/>
        </p:nvCxnSpPr>
        <p:spPr>
          <a:xfrm flipH="1">
            <a:off x="5403900" y="3098533"/>
            <a:ext cx="809600" cy="388400"/>
          </a:xfrm>
          <a:prstGeom prst="straightConnector1">
            <a:avLst/>
          </a:prstGeom>
          <a:noFill/>
          <a:ln w="38100" cap="flat" cmpd="sng">
            <a:solidFill>
              <a:srgbClr val="5B0F00"/>
            </a:solidFill>
            <a:prstDash val="solid"/>
            <a:round/>
            <a:headEnd type="none" w="med" len="med"/>
            <a:tailEnd type="triangle" w="med" len="med"/>
          </a:ln>
        </p:spPr>
      </p:cxnSp>
      <p:cxnSp>
        <p:nvCxnSpPr>
          <p:cNvPr id="1119" name="Google Shape;1119;p166"/>
          <p:cNvCxnSpPr/>
          <p:nvPr/>
        </p:nvCxnSpPr>
        <p:spPr>
          <a:xfrm rot="10800000">
            <a:off x="5370700" y="4577667"/>
            <a:ext cx="842800" cy="160800"/>
          </a:xfrm>
          <a:prstGeom prst="straightConnector1">
            <a:avLst/>
          </a:prstGeom>
          <a:noFill/>
          <a:ln w="38100" cap="flat" cmpd="sng">
            <a:solidFill>
              <a:srgbClr val="5B0F00"/>
            </a:solidFill>
            <a:prstDash val="solid"/>
            <a:round/>
            <a:headEnd type="none" w="med" len="med"/>
            <a:tailEnd type="triangle" w="med" len="med"/>
          </a:ln>
        </p:spPr>
      </p:cxnSp>
    </p:spTree>
    <p:extLst>
      <p:ext uri="{BB962C8B-B14F-4D97-AF65-F5344CB8AC3E}">
        <p14:creationId xmlns:p14="http://schemas.microsoft.com/office/powerpoint/2010/main" val="2996528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23"/>
        <p:cNvGrpSpPr/>
        <p:nvPr/>
      </p:nvGrpSpPr>
      <p:grpSpPr>
        <a:xfrm>
          <a:off x="0" y="0"/>
          <a:ext cx="0" cy="0"/>
          <a:chOff x="0" y="0"/>
          <a:chExt cx="0" cy="0"/>
        </a:xfrm>
      </p:grpSpPr>
      <p:pic>
        <p:nvPicPr>
          <p:cNvPr id="1124" name="Google Shape;1124;p167"/>
          <p:cNvPicPr preferRelativeResize="0"/>
          <p:nvPr/>
        </p:nvPicPr>
        <p:blipFill>
          <a:blip r:embed="rId3">
            <a:alphaModFix/>
          </a:blip>
          <a:stretch>
            <a:fillRect/>
          </a:stretch>
        </p:blipFill>
        <p:spPr>
          <a:xfrm>
            <a:off x="0" y="0"/>
            <a:ext cx="7292835" cy="6858000"/>
          </a:xfrm>
          <a:prstGeom prst="rect">
            <a:avLst/>
          </a:prstGeom>
          <a:noFill/>
          <a:ln>
            <a:noFill/>
          </a:ln>
        </p:spPr>
      </p:pic>
    </p:spTree>
    <p:extLst>
      <p:ext uri="{BB962C8B-B14F-4D97-AF65-F5344CB8AC3E}">
        <p14:creationId xmlns:p14="http://schemas.microsoft.com/office/powerpoint/2010/main" val="1394839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28"/>
        <p:cNvGrpSpPr/>
        <p:nvPr/>
      </p:nvGrpSpPr>
      <p:grpSpPr>
        <a:xfrm>
          <a:off x="0" y="0"/>
          <a:ext cx="0" cy="0"/>
          <a:chOff x="0" y="0"/>
          <a:chExt cx="0" cy="0"/>
        </a:xfrm>
      </p:grpSpPr>
      <p:pic>
        <p:nvPicPr>
          <p:cNvPr id="1129" name="Google Shape;1129;p168"/>
          <p:cNvPicPr preferRelativeResize="0"/>
          <p:nvPr/>
        </p:nvPicPr>
        <p:blipFill>
          <a:blip r:embed="rId3">
            <a:alphaModFix/>
          </a:blip>
          <a:stretch>
            <a:fillRect/>
          </a:stretch>
        </p:blipFill>
        <p:spPr>
          <a:xfrm>
            <a:off x="2322418" y="1208800"/>
            <a:ext cx="7547167" cy="5407800"/>
          </a:xfrm>
          <a:prstGeom prst="rect">
            <a:avLst/>
          </a:prstGeom>
          <a:noFill/>
          <a:ln>
            <a:noFill/>
          </a:ln>
        </p:spPr>
      </p:pic>
      <p:sp>
        <p:nvSpPr>
          <p:cNvPr id="1130" name="Google Shape;1130;p168"/>
          <p:cNvSpPr txBox="1"/>
          <p:nvPr/>
        </p:nvSpPr>
        <p:spPr>
          <a:xfrm>
            <a:off x="3666800" y="380067"/>
            <a:ext cx="4858400" cy="71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u="sng" kern="0">
                <a:solidFill>
                  <a:srgbClr val="000000"/>
                </a:solidFill>
                <a:latin typeface="Arial"/>
                <a:cs typeface="Arial"/>
                <a:sym typeface="Arial"/>
              </a:rPr>
              <a:t>Answers.</a:t>
            </a:r>
            <a:endParaRPr sz="3067" u="sng" kern="0">
              <a:solidFill>
                <a:srgbClr val="000000"/>
              </a:solidFill>
              <a:latin typeface="Arial"/>
              <a:cs typeface="Arial"/>
              <a:sym typeface="Arial"/>
            </a:endParaRPr>
          </a:p>
        </p:txBody>
      </p:sp>
    </p:spTree>
    <p:extLst>
      <p:ext uri="{BB962C8B-B14F-4D97-AF65-F5344CB8AC3E}">
        <p14:creationId xmlns:p14="http://schemas.microsoft.com/office/powerpoint/2010/main" val="1967336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134"/>
        <p:cNvGrpSpPr/>
        <p:nvPr/>
      </p:nvGrpSpPr>
      <p:grpSpPr>
        <a:xfrm>
          <a:off x="0" y="0"/>
          <a:ext cx="0" cy="0"/>
          <a:chOff x="0" y="0"/>
          <a:chExt cx="0" cy="0"/>
        </a:xfrm>
      </p:grpSpPr>
      <p:sp>
        <p:nvSpPr>
          <p:cNvPr id="1135" name="Google Shape;1135;p169"/>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136" name="Google Shape;1136;p169"/>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137" name="Google Shape;1137;p169"/>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690620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41"/>
        <p:cNvGrpSpPr/>
        <p:nvPr/>
      </p:nvGrpSpPr>
      <p:grpSpPr>
        <a:xfrm>
          <a:off x="0" y="0"/>
          <a:ext cx="0" cy="0"/>
          <a:chOff x="0" y="0"/>
          <a:chExt cx="0" cy="0"/>
        </a:xfrm>
      </p:grpSpPr>
      <p:sp>
        <p:nvSpPr>
          <p:cNvPr id="1142" name="Google Shape;1142;p170"/>
          <p:cNvSpPr txBox="1">
            <a:spLocks noGrp="1"/>
          </p:cNvSpPr>
          <p:nvPr>
            <p:ph type="ctrTitle"/>
          </p:nvPr>
        </p:nvSpPr>
        <p:spPr>
          <a:xfrm>
            <a:off x="415600" y="193200"/>
            <a:ext cx="11360800" cy="6471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tasks for today begin with a Close Reading Task</a:t>
            </a: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Fact Box about pirates (on the next page) to you. </a:t>
            </a:r>
            <a:endParaRPr sz="2400"/>
          </a:p>
          <a:p>
            <a:pPr algn="l"/>
            <a:r>
              <a:rPr lang="en-GB" sz="2400"/>
              <a:t>2. Here are some meanings of words that might help you -</a:t>
            </a:r>
            <a:endParaRPr sz="2400"/>
          </a:p>
          <a:p>
            <a:pPr marL="609585" algn="l"/>
            <a:r>
              <a:rPr lang="en-GB" sz="2400"/>
              <a:t>sloop - type of pirate boat</a:t>
            </a:r>
            <a:endParaRPr sz="2400"/>
          </a:p>
          <a:p>
            <a:pPr marL="609585" algn="l"/>
            <a:r>
              <a:rPr lang="en-GB" sz="2400"/>
              <a:t>mast - an upright pole</a:t>
            </a:r>
            <a:endParaRPr sz="2400"/>
          </a:p>
          <a:p>
            <a:pPr marL="609585" algn="l"/>
            <a:r>
              <a:rPr lang="en-GB" sz="2400"/>
              <a:t>average - common or popular size</a:t>
            </a:r>
            <a:endParaRPr sz="2400"/>
          </a:p>
          <a:p>
            <a:pPr marL="609585" algn="l"/>
            <a:r>
              <a:rPr lang="en-GB" sz="2400"/>
              <a:t>spoil - go off or decay</a:t>
            </a:r>
            <a:endParaRPr sz="2400"/>
          </a:p>
          <a:p>
            <a:pPr marL="609585" algn="l"/>
            <a:r>
              <a:rPr lang="en-GB" sz="2400"/>
              <a:t>infested - lots of beetles living in them</a:t>
            </a:r>
            <a:endParaRPr sz="2400"/>
          </a:p>
          <a:p>
            <a:pPr marL="609585" algn="l"/>
            <a:r>
              <a:rPr lang="en-GB" sz="2400"/>
              <a:t>limb - arms or legs</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3041849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46"/>
        <p:cNvGrpSpPr/>
        <p:nvPr/>
      </p:nvGrpSpPr>
      <p:grpSpPr>
        <a:xfrm>
          <a:off x="0" y="0"/>
          <a:ext cx="0" cy="0"/>
          <a:chOff x="0" y="0"/>
          <a:chExt cx="0" cy="0"/>
        </a:xfrm>
      </p:grpSpPr>
      <p:pic>
        <p:nvPicPr>
          <p:cNvPr id="1147" name="Google Shape;1147;p171"/>
          <p:cNvPicPr preferRelativeResize="0"/>
          <p:nvPr/>
        </p:nvPicPr>
        <p:blipFill rotWithShape="1">
          <a:blip r:embed="rId3">
            <a:alphaModFix/>
          </a:blip>
          <a:srcRect/>
          <a:stretch/>
        </p:blipFill>
        <p:spPr>
          <a:xfrm>
            <a:off x="1949434" y="209534"/>
            <a:ext cx="8293100" cy="6438900"/>
          </a:xfrm>
          <a:prstGeom prst="rect">
            <a:avLst/>
          </a:prstGeom>
          <a:noFill/>
          <a:ln>
            <a:noFill/>
          </a:ln>
        </p:spPr>
      </p:pic>
    </p:spTree>
    <p:extLst>
      <p:ext uri="{BB962C8B-B14F-4D97-AF65-F5344CB8AC3E}">
        <p14:creationId xmlns:p14="http://schemas.microsoft.com/office/powerpoint/2010/main" val="204452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151"/>
        <p:cNvGrpSpPr/>
        <p:nvPr/>
      </p:nvGrpSpPr>
      <p:grpSpPr>
        <a:xfrm>
          <a:off x="0" y="0"/>
          <a:ext cx="0" cy="0"/>
          <a:chOff x="0" y="0"/>
          <a:chExt cx="0" cy="0"/>
        </a:xfrm>
      </p:grpSpPr>
      <p:sp>
        <p:nvSpPr>
          <p:cNvPr id="1152" name="Google Shape;1152;p172"/>
          <p:cNvSpPr txBox="1"/>
          <p:nvPr/>
        </p:nvSpPr>
        <p:spPr>
          <a:xfrm>
            <a:off x="1338133" y="361167"/>
            <a:ext cx="10538400" cy="40000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buSzPts val="2400"/>
            </a:pPr>
            <a:r>
              <a:rPr lang="en-GB" sz="3200" kern="0">
                <a:solidFill>
                  <a:srgbClr val="000000"/>
                </a:solidFill>
                <a:latin typeface="Arial"/>
                <a:ea typeface="Arial"/>
                <a:cs typeface="Arial"/>
                <a:sym typeface="Arial"/>
              </a:rPr>
              <a:t>1.</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How could you identify a sloop?</a:t>
            </a: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2400"/>
            </a:pP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2400"/>
            </a:pPr>
            <a:r>
              <a:rPr lang="en-GB" sz="3200" kern="0">
                <a:solidFill>
                  <a:srgbClr val="000000"/>
                </a:solidFill>
                <a:latin typeface="Arial"/>
                <a:ea typeface="Arial"/>
                <a:cs typeface="Arial"/>
                <a:sym typeface="Arial"/>
              </a:rPr>
              <a:t>2.</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Why did the pirates drink grog with their hardtack?</a:t>
            </a: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2400"/>
            </a:pP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2400"/>
            </a:pPr>
            <a:endParaRPr sz="3200" kern="0">
              <a:solidFill>
                <a:srgbClr val="000000"/>
              </a:solidFill>
              <a:latin typeface="Arial"/>
              <a:ea typeface="Arial"/>
              <a:cs typeface="Arial"/>
              <a:sym typeface="Arial"/>
            </a:endParaRPr>
          </a:p>
          <a:p>
            <a:pPr defTabSz="1219170">
              <a:lnSpc>
                <a:spcPct val="115000"/>
              </a:lnSpc>
              <a:spcBef>
                <a:spcPts val="1600"/>
              </a:spcBef>
              <a:spcAft>
                <a:spcPts val="1600"/>
              </a:spcAft>
              <a:buClr>
                <a:srgbClr val="000000"/>
              </a:buClr>
              <a:buSzPts val="2400"/>
            </a:pPr>
            <a:r>
              <a:rPr lang="en-GB" sz="3200" kern="0">
                <a:solidFill>
                  <a:srgbClr val="000000"/>
                </a:solidFill>
                <a:latin typeface="Arial"/>
                <a:ea typeface="Arial"/>
                <a:cs typeface="Arial"/>
                <a:sym typeface="Arial"/>
              </a:rPr>
              <a:t>3.</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Do you think you would have enjoyed the diet on board a pirate vessel? Explain your answer referring to the text.</a:t>
            </a:r>
            <a:endParaRPr sz="3200" kern="0">
              <a:solidFill>
                <a:srgbClr val="000000"/>
              </a:solidFill>
              <a:latin typeface="Arial"/>
              <a:ea typeface="Arial"/>
              <a:cs typeface="Arial"/>
              <a:sym typeface="Arial"/>
            </a:endParaRPr>
          </a:p>
        </p:txBody>
      </p:sp>
      <p:pic>
        <p:nvPicPr>
          <p:cNvPr id="1153" name="Google Shape;1153;p172"/>
          <p:cNvPicPr preferRelativeResize="0"/>
          <p:nvPr/>
        </p:nvPicPr>
        <p:blipFill rotWithShape="1">
          <a:blip r:embed="rId3">
            <a:alphaModFix/>
          </a:blip>
          <a:srcRect/>
          <a:stretch/>
        </p:blipFill>
        <p:spPr>
          <a:xfrm>
            <a:off x="10035034" y="361167"/>
            <a:ext cx="1841500" cy="1536700"/>
          </a:xfrm>
          <a:prstGeom prst="rect">
            <a:avLst/>
          </a:prstGeom>
          <a:noFill/>
          <a:ln>
            <a:noFill/>
          </a:ln>
        </p:spPr>
      </p:pic>
      <p:pic>
        <p:nvPicPr>
          <p:cNvPr id="1154" name="Google Shape;1154;p172"/>
          <p:cNvPicPr preferRelativeResize="0"/>
          <p:nvPr/>
        </p:nvPicPr>
        <p:blipFill rotWithShape="1">
          <a:blip r:embed="rId4">
            <a:alphaModFix/>
          </a:blip>
          <a:srcRect/>
          <a:stretch/>
        </p:blipFill>
        <p:spPr>
          <a:xfrm>
            <a:off x="1652101" y="2717800"/>
            <a:ext cx="2070100" cy="1422400"/>
          </a:xfrm>
          <a:prstGeom prst="rect">
            <a:avLst/>
          </a:prstGeom>
          <a:noFill/>
          <a:ln>
            <a:noFill/>
          </a:ln>
        </p:spPr>
      </p:pic>
    </p:spTree>
    <p:extLst>
      <p:ext uri="{BB962C8B-B14F-4D97-AF65-F5344CB8AC3E}">
        <p14:creationId xmlns:p14="http://schemas.microsoft.com/office/powerpoint/2010/main" val="1403616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58"/>
        <p:cNvGrpSpPr/>
        <p:nvPr/>
      </p:nvGrpSpPr>
      <p:grpSpPr>
        <a:xfrm>
          <a:off x="0" y="0"/>
          <a:ext cx="0" cy="0"/>
          <a:chOff x="0" y="0"/>
          <a:chExt cx="0" cy="0"/>
        </a:xfrm>
      </p:grpSpPr>
      <p:sp>
        <p:nvSpPr>
          <p:cNvPr id="1159" name="Google Shape;1159;p173"/>
          <p:cNvSpPr txBox="1"/>
          <p:nvPr/>
        </p:nvSpPr>
        <p:spPr>
          <a:xfrm>
            <a:off x="1338133" y="361167"/>
            <a:ext cx="10538400" cy="60880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buSzPts val="2400"/>
            </a:pPr>
            <a:r>
              <a:rPr lang="en-GB" sz="3200" kern="0">
                <a:solidFill>
                  <a:srgbClr val="000000"/>
                </a:solidFill>
                <a:latin typeface="Arial"/>
                <a:ea typeface="Arial"/>
                <a:cs typeface="Arial"/>
                <a:sym typeface="Arial"/>
              </a:rPr>
              <a:t>1.</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How could you identify a sloop?</a:t>
            </a: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1800"/>
            </a:pPr>
            <a:r>
              <a:rPr lang="en-GB" sz="2400" kern="0">
                <a:solidFill>
                  <a:srgbClr val="FF0000"/>
                </a:solidFill>
                <a:latin typeface="Arial"/>
                <a:ea typeface="Arial"/>
                <a:cs typeface="Arial"/>
                <a:sym typeface="Arial"/>
              </a:rPr>
              <a:t>You could identify a sloop by its single mast with a large sail</a:t>
            </a:r>
            <a:r>
              <a:rPr lang="en-GB" sz="2400" kern="0">
                <a:solidFill>
                  <a:srgbClr val="FF0000"/>
                </a:solidFill>
                <a:latin typeface="Arial"/>
                <a:cs typeface="Arial"/>
                <a:sym typeface="Arial"/>
              </a:rPr>
              <a:t> </a:t>
            </a:r>
            <a:r>
              <a:rPr lang="en-GB" sz="2400" kern="0">
                <a:solidFill>
                  <a:srgbClr val="FF0000"/>
                </a:solidFill>
                <a:latin typeface="Arial"/>
                <a:ea typeface="Arial"/>
                <a:cs typeface="Arial"/>
                <a:sym typeface="Arial"/>
              </a:rPr>
              <a:t>stretched across it and it would move easily and quickly through the water.</a:t>
            </a:r>
            <a:endParaRPr sz="2400" kern="0">
              <a:solidFill>
                <a:srgbClr val="FF0000"/>
              </a:solidFill>
              <a:latin typeface="Arial"/>
              <a:ea typeface="Arial"/>
              <a:cs typeface="Arial"/>
              <a:sym typeface="Arial"/>
            </a:endParaRPr>
          </a:p>
          <a:p>
            <a:pPr defTabSz="1219170">
              <a:lnSpc>
                <a:spcPct val="115000"/>
              </a:lnSpc>
              <a:spcBef>
                <a:spcPts val="1600"/>
              </a:spcBef>
              <a:buClr>
                <a:srgbClr val="000000"/>
              </a:buClr>
              <a:buSzPts val="2400"/>
            </a:pPr>
            <a:r>
              <a:rPr lang="en-GB" sz="3200" kern="0">
                <a:solidFill>
                  <a:srgbClr val="000000"/>
                </a:solidFill>
                <a:latin typeface="Arial"/>
                <a:ea typeface="Arial"/>
                <a:cs typeface="Arial"/>
                <a:sym typeface="Arial"/>
              </a:rPr>
              <a:t>2.</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Why did the pirates drink grog with their hardtack?</a:t>
            </a:r>
            <a:endParaRPr sz="3200" kern="0">
              <a:solidFill>
                <a:srgbClr val="000000"/>
              </a:solidFill>
              <a:latin typeface="Arial"/>
              <a:ea typeface="Arial"/>
              <a:cs typeface="Arial"/>
              <a:sym typeface="Arial"/>
            </a:endParaRPr>
          </a:p>
          <a:p>
            <a:pPr defTabSz="1219170">
              <a:lnSpc>
                <a:spcPct val="115000"/>
              </a:lnSpc>
              <a:spcBef>
                <a:spcPts val="1600"/>
              </a:spcBef>
              <a:buClr>
                <a:srgbClr val="000000"/>
              </a:buClr>
              <a:buSzPts val="1800"/>
            </a:pPr>
            <a:r>
              <a:rPr lang="en-GB" sz="2400" kern="0">
                <a:solidFill>
                  <a:srgbClr val="FF0000"/>
                </a:solidFill>
                <a:latin typeface="Arial"/>
                <a:ea typeface="Arial"/>
                <a:cs typeface="Arial"/>
                <a:sym typeface="Arial"/>
              </a:rPr>
              <a:t>They drank grog to soften or moisten the hardtack because it was very dry and would have been difficult to swallow without the liquid.</a:t>
            </a:r>
            <a:endParaRPr sz="2400" kern="0">
              <a:solidFill>
                <a:srgbClr val="FF0000"/>
              </a:solidFill>
              <a:latin typeface="Arial"/>
              <a:ea typeface="Arial"/>
              <a:cs typeface="Arial"/>
              <a:sym typeface="Arial"/>
            </a:endParaRPr>
          </a:p>
          <a:p>
            <a:pPr defTabSz="1219170">
              <a:lnSpc>
                <a:spcPct val="115000"/>
              </a:lnSpc>
              <a:spcBef>
                <a:spcPts val="1600"/>
              </a:spcBef>
              <a:buClr>
                <a:srgbClr val="000000"/>
              </a:buClr>
              <a:buSzPts val="2400"/>
            </a:pPr>
            <a:r>
              <a:rPr lang="en-GB" sz="3200" kern="0">
                <a:solidFill>
                  <a:srgbClr val="000000"/>
                </a:solidFill>
                <a:latin typeface="Arial"/>
                <a:ea typeface="Arial"/>
                <a:cs typeface="Arial"/>
                <a:sym typeface="Arial"/>
              </a:rPr>
              <a:t>3.</a:t>
            </a:r>
            <a:r>
              <a:rPr lang="en-GB" sz="3200" kern="0">
                <a:solidFill>
                  <a:srgbClr val="000000"/>
                </a:solidFill>
                <a:latin typeface="Times New Roman"/>
                <a:ea typeface="Times New Roman"/>
                <a:cs typeface="Times New Roman"/>
                <a:sym typeface="Times New Roman"/>
              </a:rPr>
              <a:t>   </a:t>
            </a:r>
            <a:r>
              <a:rPr lang="en-GB" sz="3200" kern="0">
                <a:solidFill>
                  <a:srgbClr val="000000"/>
                </a:solidFill>
                <a:latin typeface="Arial"/>
                <a:ea typeface="Arial"/>
                <a:cs typeface="Arial"/>
                <a:sym typeface="Arial"/>
              </a:rPr>
              <a:t>Do you think you would have enjoyed the diet on board a pirate vessel? Explain your answer referring to the text.</a:t>
            </a:r>
            <a:endParaRPr sz="3200" kern="0">
              <a:solidFill>
                <a:srgbClr val="000000"/>
              </a:solidFill>
              <a:latin typeface="Arial"/>
              <a:ea typeface="Arial"/>
              <a:cs typeface="Arial"/>
              <a:sym typeface="Arial"/>
            </a:endParaRPr>
          </a:p>
          <a:p>
            <a:pPr defTabSz="1219170">
              <a:lnSpc>
                <a:spcPct val="115000"/>
              </a:lnSpc>
              <a:spcBef>
                <a:spcPts val="1600"/>
              </a:spcBef>
              <a:spcAft>
                <a:spcPts val="1600"/>
              </a:spcAft>
              <a:buClr>
                <a:srgbClr val="000000"/>
              </a:buClr>
              <a:buSzPts val="1800"/>
            </a:pPr>
            <a:r>
              <a:rPr lang="en-GB" sz="2400" kern="0">
                <a:solidFill>
                  <a:srgbClr val="FF0000"/>
                </a:solidFill>
                <a:latin typeface="Arial"/>
                <a:ea typeface="Arial"/>
                <a:cs typeface="Arial"/>
                <a:sym typeface="Arial"/>
              </a:rPr>
              <a:t>The pirates diet would have been very dry and uninteresting. The thought of seeing a beetle in your food would put you off eating it.</a:t>
            </a:r>
            <a:endParaRPr sz="2400" kern="0">
              <a:solidFill>
                <a:srgbClr val="FF0000"/>
              </a:solidFill>
              <a:latin typeface="Arial"/>
              <a:ea typeface="Arial"/>
              <a:cs typeface="Arial"/>
              <a:sym typeface="Arial"/>
            </a:endParaRPr>
          </a:p>
        </p:txBody>
      </p:sp>
    </p:spTree>
    <p:extLst>
      <p:ext uri="{BB962C8B-B14F-4D97-AF65-F5344CB8AC3E}">
        <p14:creationId xmlns:p14="http://schemas.microsoft.com/office/powerpoint/2010/main" val="3175887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3"/>
        <p:cNvGrpSpPr/>
        <p:nvPr/>
      </p:nvGrpSpPr>
      <p:grpSpPr>
        <a:xfrm>
          <a:off x="0" y="0"/>
          <a:ext cx="0" cy="0"/>
          <a:chOff x="0" y="0"/>
          <a:chExt cx="0" cy="0"/>
        </a:xfrm>
      </p:grpSpPr>
      <p:sp>
        <p:nvSpPr>
          <p:cNvPr id="1164" name="Google Shape;1164;p174"/>
          <p:cNvSpPr txBox="1">
            <a:spLocks noGrp="1"/>
          </p:cNvSpPr>
          <p:nvPr>
            <p:ph type="ctrTitle"/>
          </p:nvPr>
        </p:nvSpPr>
        <p:spPr>
          <a:xfrm>
            <a:off x="248333" y="398633"/>
            <a:ext cx="11360800" cy="3948000"/>
          </a:xfrm>
          <a:prstGeom prst="rect">
            <a:avLst/>
          </a:prstGeom>
          <a:noFill/>
          <a:ln>
            <a:noFill/>
          </a:ln>
        </p:spPr>
        <p:txBody>
          <a:bodyPr spcFirstLastPara="1" wrap="square" lIns="121900" tIns="121900" rIns="121900" bIns="121900" anchor="b" anchorCtr="0">
            <a:noAutofit/>
          </a:bodyPr>
          <a:lstStyle/>
          <a:p>
            <a:pPr algn="l">
              <a:buSzPts val="1100"/>
            </a:pPr>
            <a:r>
              <a:rPr lang="en-GB" sz="3200"/>
              <a:t>Now here is a short exercise to practise the work you began last week.</a:t>
            </a:r>
            <a:endParaRPr sz="3200"/>
          </a:p>
          <a:p>
            <a:pPr algn="l">
              <a:buSzPts val="1100"/>
            </a:pPr>
            <a:endParaRPr sz="3200"/>
          </a:p>
          <a:p>
            <a:pPr algn="l">
              <a:buSzPts val="1100"/>
            </a:pPr>
            <a:r>
              <a:rPr lang="en-GB" sz="6400" u="sng"/>
              <a:t>WALT: use inverted commas accurately in dialogue.</a:t>
            </a:r>
            <a:endParaRPr sz="6400"/>
          </a:p>
        </p:txBody>
      </p:sp>
    </p:spTree>
    <p:extLst>
      <p:ext uri="{BB962C8B-B14F-4D97-AF65-F5344CB8AC3E}">
        <p14:creationId xmlns:p14="http://schemas.microsoft.com/office/powerpoint/2010/main" val="361801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168"/>
        <p:cNvGrpSpPr/>
        <p:nvPr/>
      </p:nvGrpSpPr>
      <p:grpSpPr>
        <a:xfrm>
          <a:off x="0" y="0"/>
          <a:ext cx="0" cy="0"/>
          <a:chOff x="0" y="0"/>
          <a:chExt cx="0" cy="0"/>
        </a:xfrm>
      </p:grpSpPr>
      <p:sp>
        <p:nvSpPr>
          <p:cNvPr id="1169" name="Google Shape;1169;p175"/>
          <p:cNvSpPr txBox="1">
            <a:spLocks noGrp="1"/>
          </p:cNvSpPr>
          <p:nvPr>
            <p:ph type="ctrTitle"/>
          </p:nvPr>
        </p:nvSpPr>
        <p:spPr>
          <a:xfrm>
            <a:off x="311067" y="2598567"/>
            <a:ext cx="11360800" cy="3905200"/>
          </a:xfrm>
          <a:prstGeom prst="rect">
            <a:avLst/>
          </a:prstGeom>
          <a:noFill/>
          <a:ln>
            <a:noFill/>
          </a:ln>
        </p:spPr>
        <p:txBody>
          <a:bodyPr spcFirstLastPara="1" wrap="square" lIns="121900" tIns="121900" rIns="121900" bIns="121900" anchor="b" anchorCtr="0">
            <a:noAutofit/>
          </a:bodyPr>
          <a:lstStyle/>
          <a:p>
            <a:pPr marL="609585" indent="-507987" algn="l">
              <a:buSzPts val="2400"/>
              <a:buAutoNum type="arabicPeriod"/>
            </a:pPr>
            <a:r>
              <a:rPr lang="en-GB" sz="3200"/>
              <a:t>captain purple-beard said Heave, you scurvy sea dogs There be treasure ahead</a:t>
            </a:r>
            <a:endParaRPr sz="3200"/>
          </a:p>
          <a:p>
            <a:pPr marL="609585" algn="l"/>
            <a:endParaRPr sz="3200"/>
          </a:p>
          <a:p>
            <a:pPr marL="609585" indent="-507987" algn="l">
              <a:buSzPts val="2400"/>
              <a:buAutoNum type="arabicPeriod"/>
            </a:pPr>
            <a:r>
              <a:rPr lang="en-GB" sz="3200"/>
              <a:t>heave you scurvy sea dogs! there be treasure ahead said captain purple-beard.</a:t>
            </a:r>
            <a:endParaRPr sz="3200"/>
          </a:p>
          <a:p>
            <a:pPr marL="609585" algn="l"/>
            <a:endParaRPr sz="3200"/>
          </a:p>
          <a:p>
            <a:pPr marL="609585" indent="-507987" algn="l">
              <a:buSzPts val="2400"/>
              <a:buAutoNum type="arabicPeriod"/>
            </a:pPr>
            <a:r>
              <a:rPr lang="en-GB" sz="3200"/>
              <a:t>heave, you scurvy sea dogs said captain purple-beard. There be treasure ahead</a:t>
            </a:r>
            <a:endParaRPr sz="3200"/>
          </a:p>
        </p:txBody>
      </p:sp>
      <p:pic>
        <p:nvPicPr>
          <p:cNvPr id="1170" name="Google Shape;1170;p175"/>
          <p:cNvPicPr preferRelativeResize="0"/>
          <p:nvPr/>
        </p:nvPicPr>
        <p:blipFill rotWithShape="1">
          <a:blip r:embed="rId3">
            <a:alphaModFix/>
          </a:blip>
          <a:srcRect/>
          <a:stretch/>
        </p:blipFill>
        <p:spPr>
          <a:xfrm>
            <a:off x="5870433" y="269835"/>
            <a:ext cx="5943267" cy="2182367"/>
          </a:xfrm>
          <a:prstGeom prst="rect">
            <a:avLst/>
          </a:prstGeom>
          <a:noFill/>
          <a:ln>
            <a:noFill/>
          </a:ln>
        </p:spPr>
      </p:pic>
      <p:sp>
        <p:nvSpPr>
          <p:cNvPr id="1171" name="Google Shape;1171;p175"/>
          <p:cNvSpPr txBox="1"/>
          <p:nvPr/>
        </p:nvSpPr>
        <p:spPr>
          <a:xfrm>
            <a:off x="334900" y="335900"/>
            <a:ext cx="4976400" cy="211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Punctuate these accurately.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Look back at the pages from yesterday if you need a reminder.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Can you include a better synonym for said?</a:t>
            </a:r>
            <a:endParaRPr sz="24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241407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75"/>
        <p:cNvGrpSpPr/>
        <p:nvPr/>
      </p:nvGrpSpPr>
      <p:grpSpPr>
        <a:xfrm>
          <a:off x="0" y="0"/>
          <a:ext cx="0" cy="0"/>
          <a:chOff x="0" y="0"/>
          <a:chExt cx="0" cy="0"/>
        </a:xfrm>
      </p:grpSpPr>
      <p:sp>
        <p:nvSpPr>
          <p:cNvPr id="1176" name="Google Shape;1176;p176"/>
          <p:cNvSpPr txBox="1">
            <a:spLocks noGrp="1"/>
          </p:cNvSpPr>
          <p:nvPr>
            <p:ph type="ctrTitle"/>
          </p:nvPr>
        </p:nvSpPr>
        <p:spPr>
          <a:xfrm>
            <a:off x="311067" y="2598567"/>
            <a:ext cx="11360800" cy="3905200"/>
          </a:xfrm>
          <a:prstGeom prst="rect">
            <a:avLst/>
          </a:prstGeom>
          <a:noFill/>
          <a:ln>
            <a:noFill/>
          </a:ln>
        </p:spPr>
        <p:txBody>
          <a:bodyPr spcFirstLastPara="1" wrap="square" lIns="121900" tIns="121900" rIns="121900" bIns="121900" anchor="b" anchorCtr="0">
            <a:noAutofit/>
          </a:bodyPr>
          <a:lstStyle/>
          <a:p>
            <a:pPr marL="609585" indent="-507987" algn="l">
              <a:buSzPts val="2400"/>
              <a:buAutoNum type="arabicPeriod"/>
            </a:pPr>
            <a:r>
              <a:rPr lang="en-GB" sz="3200"/>
              <a:t>Captain Purple-beard </a:t>
            </a:r>
            <a:r>
              <a:rPr lang="en-GB" sz="3200">
                <a:solidFill>
                  <a:srgbClr val="FF0000"/>
                </a:solidFill>
              </a:rPr>
              <a:t>bellowed</a:t>
            </a:r>
            <a:r>
              <a:rPr lang="en-GB" sz="3200"/>
              <a:t>, “Heave, you scurvy sea dogs! There be treasure ahead.”</a:t>
            </a:r>
            <a:endParaRPr sz="3200"/>
          </a:p>
          <a:p>
            <a:pPr marL="609585" algn="l"/>
            <a:endParaRPr sz="3200"/>
          </a:p>
          <a:p>
            <a:pPr marL="609585" indent="-507987" algn="l">
              <a:buSzPts val="2400"/>
              <a:buAutoNum type="arabicPeriod"/>
            </a:pPr>
            <a:r>
              <a:rPr lang="en-GB" sz="3200"/>
              <a:t>“Heave, you scurvy sea dogs! There be treasure ahead,” </a:t>
            </a:r>
            <a:r>
              <a:rPr lang="en-GB" sz="3200">
                <a:solidFill>
                  <a:srgbClr val="FF0000"/>
                </a:solidFill>
              </a:rPr>
              <a:t>thundered</a:t>
            </a:r>
            <a:r>
              <a:rPr lang="en-GB" sz="3200"/>
              <a:t> Captain Purple-beard.</a:t>
            </a:r>
            <a:endParaRPr sz="3200"/>
          </a:p>
          <a:p>
            <a:pPr marL="609585" algn="l"/>
            <a:endParaRPr sz="3200"/>
          </a:p>
          <a:p>
            <a:pPr marL="609585" indent="-507987" algn="l">
              <a:buSzPts val="2400"/>
              <a:buAutoNum type="arabicPeriod"/>
            </a:pPr>
            <a:r>
              <a:rPr lang="en-GB" sz="3200"/>
              <a:t>“Heave, you scurvy sea dogs!” </a:t>
            </a:r>
            <a:r>
              <a:rPr lang="en-GB" sz="3200">
                <a:solidFill>
                  <a:srgbClr val="FF0000"/>
                </a:solidFill>
              </a:rPr>
              <a:t>ordered</a:t>
            </a:r>
            <a:r>
              <a:rPr lang="en-GB" sz="3200"/>
              <a:t> Captain Purple-beard. “There be treasure ahead.”</a:t>
            </a:r>
            <a:endParaRPr sz="3200"/>
          </a:p>
        </p:txBody>
      </p:sp>
      <p:pic>
        <p:nvPicPr>
          <p:cNvPr id="1177" name="Google Shape;1177;p176"/>
          <p:cNvPicPr preferRelativeResize="0"/>
          <p:nvPr/>
        </p:nvPicPr>
        <p:blipFill rotWithShape="1">
          <a:blip r:embed="rId3">
            <a:alphaModFix/>
          </a:blip>
          <a:srcRect/>
          <a:stretch/>
        </p:blipFill>
        <p:spPr>
          <a:xfrm>
            <a:off x="5870433" y="269835"/>
            <a:ext cx="5943267" cy="2182367"/>
          </a:xfrm>
          <a:prstGeom prst="rect">
            <a:avLst/>
          </a:prstGeom>
          <a:noFill/>
          <a:ln>
            <a:noFill/>
          </a:ln>
        </p:spPr>
      </p:pic>
      <p:sp>
        <p:nvSpPr>
          <p:cNvPr id="1178" name="Google Shape;1178;p176"/>
          <p:cNvSpPr txBox="1"/>
          <p:nvPr/>
        </p:nvSpPr>
        <p:spPr>
          <a:xfrm>
            <a:off x="334900" y="335900"/>
            <a:ext cx="4976400" cy="211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Here are the answers.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Did you include a better synonym for said?</a:t>
            </a:r>
            <a:endParaRPr sz="24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772020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82"/>
        <p:cNvGrpSpPr/>
        <p:nvPr/>
      </p:nvGrpSpPr>
      <p:grpSpPr>
        <a:xfrm>
          <a:off x="0" y="0"/>
          <a:ext cx="0" cy="0"/>
          <a:chOff x="0" y="0"/>
          <a:chExt cx="0" cy="0"/>
        </a:xfrm>
      </p:grpSpPr>
      <p:sp>
        <p:nvSpPr>
          <p:cNvPr id="1183" name="Google Shape;1183;p177"/>
          <p:cNvSpPr txBox="1">
            <a:spLocks noGrp="1"/>
          </p:cNvSpPr>
          <p:nvPr>
            <p:ph type="ctrTitle"/>
          </p:nvPr>
        </p:nvSpPr>
        <p:spPr>
          <a:xfrm>
            <a:off x="415600" y="2259467"/>
            <a:ext cx="11360800" cy="2804000"/>
          </a:xfrm>
          <a:prstGeom prst="rect">
            <a:avLst/>
          </a:prstGeom>
          <a:noFill/>
          <a:ln>
            <a:noFill/>
          </a:ln>
        </p:spPr>
        <p:txBody>
          <a:bodyPr spcFirstLastPara="1" wrap="square" lIns="121900" tIns="121900" rIns="121900" bIns="121900" anchor="b" anchorCtr="0">
            <a:noAutofit/>
          </a:bodyPr>
          <a:lstStyle/>
          <a:p>
            <a:r>
              <a:rPr lang="en-GB" sz="4000"/>
              <a:t>Spelling long vowel sound A with ei and eigh.</a:t>
            </a:r>
            <a:endParaRPr sz="4000"/>
          </a:p>
          <a:p>
            <a:endParaRPr sz="4000"/>
          </a:p>
          <a:p>
            <a:endParaRPr sz="2400"/>
          </a:p>
          <a:p>
            <a:endParaRPr sz="2400"/>
          </a:p>
        </p:txBody>
      </p:sp>
      <p:sp>
        <p:nvSpPr>
          <p:cNvPr id="1184" name="Google Shape;1184;p177"/>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185" name="Google Shape;1185;p177"/>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971290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89"/>
        <p:cNvGrpSpPr/>
        <p:nvPr/>
      </p:nvGrpSpPr>
      <p:grpSpPr>
        <a:xfrm>
          <a:off x="0" y="0"/>
          <a:ext cx="0" cy="0"/>
          <a:chOff x="0" y="0"/>
          <a:chExt cx="0" cy="0"/>
        </a:xfrm>
      </p:grpSpPr>
      <p:sp>
        <p:nvSpPr>
          <p:cNvPr id="1190" name="Google Shape;1190;p178"/>
          <p:cNvSpPr txBox="1">
            <a:spLocks noGrp="1"/>
          </p:cNvSpPr>
          <p:nvPr>
            <p:ph type="subTitle" idx="1"/>
          </p:nvPr>
        </p:nvSpPr>
        <p:spPr>
          <a:xfrm>
            <a:off x="512000" y="182567"/>
            <a:ext cx="11168000" cy="696800"/>
          </a:xfrm>
          <a:prstGeom prst="rect">
            <a:avLst/>
          </a:prstGeom>
          <a:noFill/>
          <a:ln>
            <a:noFill/>
          </a:ln>
        </p:spPr>
        <p:txBody>
          <a:bodyPr spcFirstLastPara="1" wrap="square" lIns="121900" tIns="121900" rIns="121900" bIns="121900" anchor="t" anchorCtr="0">
            <a:noAutofit/>
          </a:bodyPr>
          <a:lstStyle/>
          <a:p>
            <a:pPr marL="0" indent="0"/>
            <a:r>
              <a:rPr lang="en-GB" sz="3200"/>
              <a:t>How many different words can you make?</a:t>
            </a:r>
            <a:endParaRPr sz="3200"/>
          </a:p>
        </p:txBody>
      </p:sp>
      <p:graphicFrame>
        <p:nvGraphicFramePr>
          <p:cNvPr id="1191" name="Google Shape;1191;p178"/>
          <p:cNvGraphicFramePr/>
          <p:nvPr/>
        </p:nvGraphicFramePr>
        <p:xfrm>
          <a:off x="1207267" y="1532567"/>
          <a:ext cx="3672167" cy="5120360"/>
        </p:xfrm>
        <a:graphic>
          <a:graphicData uri="http://schemas.openxmlformats.org/drawingml/2006/table">
            <a:tbl>
              <a:tblPr>
                <a:noFill/>
              </a:tblPr>
              <a:tblGrid>
                <a:gridCol w="1126500">
                  <a:extLst>
                    <a:ext uri="{9D8B030D-6E8A-4147-A177-3AD203B41FA5}">
                      <a16:colId xmlns:a16="http://schemas.microsoft.com/office/drawing/2014/main" val="20000"/>
                    </a:ext>
                  </a:extLst>
                </a:gridCol>
                <a:gridCol w="1691000">
                  <a:extLst>
                    <a:ext uri="{9D8B030D-6E8A-4147-A177-3AD203B41FA5}">
                      <a16:colId xmlns:a16="http://schemas.microsoft.com/office/drawing/2014/main" val="20001"/>
                    </a:ext>
                  </a:extLst>
                </a:gridCol>
                <a:gridCol w="854667">
                  <a:extLst>
                    <a:ext uri="{9D8B030D-6E8A-4147-A177-3AD203B41FA5}">
                      <a16:colId xmlns:a16="http://schemas.microsoft.com/office/drawing/2014/main" val="20002"/>
                    </a:ext>
                  </a:extLst>
                </a:gridCol>
              </a:tblGrid>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r</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ei</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n</a:t>
                      </a:r>
                      <a:endParaRPr sz="3200" u="none" strike="noStrike" cap="none"/>
                    </a:p>
                  </a:txBody>
                  <a:tcPr marL="121900" marR="121900" marT="121900" marB="121900"/>
                </a:tc>
                <a:extLst>
                  <a:ext uri="{0D108BD9-81ED-4DB2-BD59-A6C34878D82A}">
                    <a16:rowId xmlns:a16="http://schemas.microsoft.com/office/drawing/2014/main" val="10000"/>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v</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eign</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l</a:t>
                      </a:r>
                      <a:endParaRPr sz="3200" u="none" strike="noStrike" cap="none"/>
                    </a:p>
                  </a:txBody>
                  <a:tcPr marL="121900" marR="121900" marT="121900" marB="121900"/>
                </a:tc>
                <a:extLst>
                  <a:ext uri="{0D108BD9-81ED-4DB2-BD59-A6C34878D82A}">
                    <a16:rowId xmlns:a16="http://schemas.microsoft.com/office/drawing/2014/main" val="10001"/>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s</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eigh</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s</a:t>
                      </a:r>
                      <a:endParaRPr sz="3200" u="none" strike="noStrike" cap="none"/>
                    </a:p>
                  </a:txBody>
                  <a:tcPr marL="121900" marR="121900" marT="121900" marB="121900"/>
                </a:tc>
                <a:extLst>
                  <a:ext uri="{0D108BD9-81ED-4DB2-BD59-A6C34878D82A}">
                    <a16:rowId xmlns:a16="http://schemas.microsoft.com/office/drawing/2014/main" val="10002"/>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n</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eight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extLst>
                  <a:ext uri="{0D108BD9-81ED-4DB2-BD59-A6C34878D82A}">
                    <a16:rowId xmlns:a16="http://schemas.microsoft.com/office/drawing/2014/main" val="10003"/>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w</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extLst>
                  <a:ext uri="{0D108BD9-81ED-4DB2-BD59-A6C34878D82A}">
                    <a16:rowId xmlns:a16="http://schemas.microsoft.com/office/drawing/2014/main" val="10004"/>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sl</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extLst>
                  <a:ext uri="{0D108BD9-81ED-4DB2-BD59-A6C34878D82A}">
                    <a16:rowId xmlns:a16="http://schemas.microsoft.com/office/drawing/2014/main" val="10005"/>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fr</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extLst>
                  <a:ext uri="{0D108BD9-81ED-4DB2-BD59-A6C34878D82A}">
                    <a16:rowId xmlns:a16="http://schemas.microsoft.com/office/drawing/2014/main" val="10006"/>
                  </a:ext>
                </a:extLst>
              </a:tr>
            </a:tbl>
          </a:graphicData>
        </a:graphic>
      </p:graphicFrame>
      <p:sp>
        <p:nvSpPr>
          <p:cNvPr id="1192" name="Google Shape;1192;p178"/>
          <p:cNvSpPr txBox="1"/>
          <p:nvPr/>
        </p:nvSpPr>
        <p:spPr>
          <a:xfrm>
            <a:off x="7108900" y="1338133"/>
            <a:ext cx="4000000" cy="4568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You may choose one from each column or choose just from the first two.Or your own combinations.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cs typeface="Arial"/>
                <a:sym typeface="Arial"/>
              </a:rPr>
              <a:t>(e.g) r + eign + n =reign</a:t>
            </a:r>
            <a:endParaRPr sz="2400" kern="0">
              <a:solidFill>
                <a:srgbClr val="000000"/>
              </a:solidFill>
              <a:latin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Challenge</a:t>
            </a:r>
            <a:r>
              <a:rPr lang="en-GB" sz="2400" kern="0">
                <a:solidFill>
                  <a:srgbClr val="000000"/>
                </a:solidFill>
                <a:latin typeface="Arial"/>
                <a:cs typeface="Arial"/>
                <a:sym typeface="Arial"/>
              </a:rPr>
              <a:t>! C</a:t>
            </a:r>
            <a:r>
              <a:rPr lang="en-GB" sz="2400" kern="0">
                <a:solidFill>
                  <a:srgbClr val="000000"/>
                </a:solidFill>
                <a:latin typeface="Arial"/>
                <a:ea typeface="Arial"/>
                <a:cs typeface="Arial"/>
                <a:sym typeface="Arial"/>
              </a:rPr>
              <a:t>an you make more than Mrs Shipley and Mr Mottershead?</a:t>
            </a:r>
            <a:endParaRPr sz="24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504158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96"/>
        <p:cNvGrpSpPr/>
        <p:nvPr/>
      </p:nvGrpSpPr>
      <p:grpSpPr>
        <a:xfrm>
          <a:off x="0" y="0"/>
          <a:ext cx="0" cy="0"/>
          <a:chOff x="0" y="0"/>
          <a:chExt cx="0" cy="0"/>
        </a:xfrm>
      </p:grpSpPr>
      <p:sp>
        <p:nvSpPr>
          <p:cNvPr id="1197" name="Google Shape;1197;p179"/>
          <p:cNvSpPr txBox="1">
            <a:spLocks noGrp="1"/>
          </p:cNvSpPr>
          <p:nvPr>
            <p:ph type="subTitle" idx="1"/>
          </p:nvPr>
        </p:nvSpPr>
        <p:spPr>
          <a:xfrm>
            <a:off x="415600" y="747100"/>
            <a:ext cx="11360800" cy="5359600"/>
          </a:xfrm>
          <a:prstGeom prst="rect">
            <a:avLst/>
          </a:prstGeom>
          <a:noFill/>
          <a:ln>
            <a:noFill/>
          </a:ln>
        </p:spPr>
        <p:txBody>
          <a:bodyPr spcFirstLastPara="1" wrap="square" lIns="121900" tIns="121900" rIns="121900" bIns="121900" anchor="t" anchorCtr="0">
            <a:noAutofit/>
          </a:bodyPr>
          <a:lstStyle/>
          <a:p>
            <a:pPr marL="0" indent="0"/>
            <a:r>
              <a:rPr lang="en-GB" b="1" u="sng"/>
              <a:t>Here are our 14 answers.</a:t>
            </a:r>
            <a:endParaRPr b="1" u="sng"/>
          </a:p>
          <a:p>
            <a:pPr marL="0" indent="0"/>
            <a:r>
              <a:rPr lang="en-GB">
                <a:solidFill>
                  <a:srgbClr val="FF0000"/>
                </a:solidFill>
              </a:rPr>
              <a:t>reins   vein   veins   veil   neigh   neighs</a:t>
            </a:r>
            <a:endParaRPr>
              <a:solidFill>
                <a:srgbClr val="FF0000"/>
              </a:solidFill>
            </a:endParaRPr>
          </a:p>
          <a:p>
            <a:pPr marL="0" indent="0"/>
            <a:r>
              <a:rPr lang="en-GB">
                <a:solidFill>
                  <a:srgbClr val="FF0000"/>
                </a:solidFill>
              </a:rPr>
              <a:t>weigh   weighs</a:t>
            </a:r>
            <a:endParaRPr>
              <a:solidFill>
                <a:srgbClr val="FF0000"/>
              </a:solidFill>
            </a:endParaRPr>
          </a:p>
          <a:p>
            <a:pPr marL="0" indent="0"/>
            <a:r>
              <a:rPr lang="en-GB">
                <a:solidFill>
                  <a:srgbClr val="FF0000"/>
                </a:solidFill>
              </a:rPr>
              <a:t>sleigh   sleighs   eight   freight   weight   weights</a:t>
            </a:r>
            <a:endParaRPr>
              <a:solidFill>
                <a:srgbClr val="FF0000"/>
              </a:solidFill>
            </a:endParaRPr>
          </a:p>
          <a:p>
            <a:pPr marL="0" indent="0"/>
            <a:endParaRPr>
              <a:solidFill>
                <a:srgbClr val="FF0000"/>
              </a:solidFill>
            </a:endParaRPr>
          </a:p>
          <a:p>
            <a:pPr marL="0" indent="0"/>
            <a:r>
              <a:rPr lang="en-GB">
                <a:solidFill>
                  <a:srgbClr val="000000"/>
                </a:solidFill>
              </a:rPr>
              <a:t>Did you find them all? Did you find one we missed?</a:t>
            </a:r>
            <a:endParaRPr>
              <a:solidFill>
                <a:srgbClr val="000000"/>
              </a:solidFill>
            </a:endParaRPr>
          </a:p>
          <a:p>
            <a:pPr marL="0" indent="0"/>
            <a:endParaRPr>
              <a:solidFill>
                <a:srgbClr val="000000"/>
              </a:solidFill>
            </a:endParaRPr>
          </a:p>
          <a:p>
            <a:pPr marL="0" indent="0"/>
            <a:r>
              <a:rPr lang="en-GB">
                <a:solidFill>
                  <a:srgbClr val="000000"/>
                </a:solidFill>
              </a:rPr>
              <a:t>Look up these words in a dictionary if you do not know what they mean.</a:t>
            </a:r>
            <a:endParaRPr>
              <a:solidFill>
                <a:srgbClr val="000000"/>
              </a:solidFill>
            </a:endParaRPr>
          </a:p>
          <a:p>
            <a:pPr marL="0" indent="0"/>
            <a:endParaRPr>
              <a:solidFill>
                <a:srgbClr val="000000"/>
              </a:solidFill>
            </a:endParaRPr>
          </a:p>
          <a:p>
            <a:pPr marL="0" indent="0"/>
            <a:endParaRPr>
              <a:solidFill>
                <a:srgbClr val="000000"/>
              </a:solidFill>
            </a:endParaRPr>
          </a:p>
          <a:p>
            <a:pPr marL="0" indent="0"/>
            <a:endParaRPr/>
          </a:p>
        </p:txBody>
      </p:sp>
    </p:spTree>
    <p:extLst>
      <p:ext uri="{BB962C8B-B14F-4D97-AF65-F5344CB8AC3E}">
        <p14:creationId xmlns:p14="http://schemas.microsoft.com/office/powerpoint/2010/main" val="3517614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01"/>
        <p:cNvGrpSpPr/>
        <p:nvPr/>
      </p:nvGrpSpPr>
      <p:grpSpPr>
        <a:xfrm>
          <a:off x="0" y="0"/>
          <a:ext cx="0" cy="0"/>
          <a:chOff x="0" y="0"/>
          <a:chExt cx="0" cy="0"/>
        </a:xfrm>
      </p:grpSpPr>
      <p:sp>
        <p:nvSpPr>
          <p:cNvPr id="1202" name="Google Shape;1202;p18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203" name="Google Shape;1203;p18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204" name="Google Shape;1204;p18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376292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208"/>
        <p:cNvGrpSpPr/>
        <p:nvPr/>
      </p:nvGrpSpPr>
      <p:grpSpPr>
        <a:xfrm>
          <a:off x="0" y="0"/>
          <a:ext cx="0" cy="0"/>
          <a:chOff x="0" y="0"/>
          <a:chExt cx="0" cy="0"/>
        </a:xfrm>
      </p:grpSpPr>
      <p:sp>
        <p:nvSpPr>
          <p:cNvPr id="1209" name="Google Shape;1209;p181"/>
          <p:cNvSpPr txBox="1">
            <a:spLocks noGrp="1"/>
          </p:cNvSpPr>
          <p:nvPr>
            <p:ph type="ctrTitle"/>
          </p:nvPr>
        </p:nvSpPr>
        <p:spPr>
          <a:xfrm>
            <a:off x="415600" y="648800"/>
            <a:ext cx="11360800" cy="4556800"/>
          </a:xfrm>
          <a:prstGeom prst="rect">
            <a:avLst/>
          </a:prstGeom>
          <a:noFill/>
          <a:ln>
            <a:noFill/>
          </a:ln>
        </p:spPr>
        <p:txBody>
          <a:bodyPr spcFirstLastPara="1" wrap="square" lIns="121900" tIns="121900" rIns="121900" bIns="121900" anchor="b" anchorCtr="0">
            <a:noAutofit/>
          </a:bodyPr>
          <a:lstStyle/>
          <a:p>
            <a:endParaRPr sz="4000"/>
          </a:p>
          <a:p>
            <a:endParaRPr sz="4000"/>
          </a:p>
          <a:p>
            <a:r>
              <a:rPr lang="en-GB" sz="4000"/>
              <a:t>Let’s Go Noodle</a:t>
            </a:r>
            <a:endParaRPr sz="4000"/>
          </a:p>
          <a:p>
            <a:r>
              <a:rPr lang="en-GB" sz="3200"/>
              <a:t>Remember what you did last week…. </a:t>
            </a:r>
            <a:endParaRPr sz="3200"/>
          </a:p>
          <a:p>
            <a:r>
              <a:rPr lang="en-GB" sz="3200"/>
              <a:t>Well here is another version to join in with</a:t>
            </a:r>
            <a:endParaRPr sz="3200"/>
          </a:p>
          <a:p>
            <a:r>
              <a:rPr lang="en-GB" sz="1467" u="sng">
                <a:solidFill>
                  <a:schemeClr val="hlink"/>
                </a:solidFill>
                <a:hlinkClick r:id="rId3"/>
              </a:rPr>
              <a:t>https://family.gonoodle.com/activities/the-pirate-life</a:t>
            </a:r>
            <a:endParaRPr sz="4000"/>
          </a:p>
          <a:p>
            <a:pPr algn="l"/>
            <a:endParaRPr sz="3200"/>
          </a:p>
          <a:p>
            <a:pPr algn="r"/>
            <a:endParaRPr sz="3200"/>
          </a:p>
          <a:p>
            <a:pPr algn="r"/>
            <a:endParaRPr sz="3200"/>
          </a:p>
          <a:p>
            <a:r>
              <a:rPr lang="en-GB" sz="3200"/>
              <a:t>Now try this!</a:t>
            </a:r>
            <a:endParaRPr sz="3200"/>
          </a:p>
          <a:p>
            <a:r>
              <a:rPr lang="en-GB" sz="1467" u="sng">
                <a:solidFill>
                  <a:schemeClr val="hlink"/>
                </a:solidFill>
                <a:hlinkClick r:id="rId4"/>
              </a:rPr>
              <a:t>https://family.gonoodle.com/activities/pirate-prep</a:t>
            </a:r>
            <a:endParaRPr sz="4000"/>
          </a:p>
        </p:txBody>
      </p:sp>
      <p:pic>
        <p:nvPicPr>
          <p:cNvPr id="1210" name="Google Shape;1210;p181"/>
          <p:cNvPicPr preferRelativeResize="0"/>
          <p:nvPr/>
        </p:nvPicPr>
        <p:blipFill rotWithShape="1">
          <a:blip r:embed="rId5">
            <a:alphaModFix/>
          </a:blip>
          <a:srcRect/>
          <a:stretch/>
        </p:blipFill>
        <p:spPr>
          <a:xfrm>
            <a:off x="766868" y="814085"/>
            <a:ext cx="1461033" cy="2029500"/>
          </a:xfrm>
          <a:prstGeom prst="rect">
            <a:avLst/>
          </a:prstGeom>
          <a:noFill/>
          <a:ln>
            <a:noFill/>
          </a:ln>
        </p:spPr>
      </p:pic>
      <p:pic>
        <p:nvPicPr>
          <p:cNvPr id="1211" name="Google Shape;1211;p181"/>
          <p:cNvPicPr preferRelativeResize="0"/>
          <p:nvPr/>
        </p:nvPicPr>
        <p:blipFill rotWithShape="1">
          <a:blip r:embed="rId6">
            <a:alphaModFix/>
          </a:blip>
          <a:srcRect/>
          <a:stretch/>
        </p:blipFill>
        <p:spPr>
          <a:xfrm>
            <a:off x="9730267" y="2843559"/>
            <a:ext cx="1520844" cy="2495567"/>
          </a:xfrm>
          <a:prstGeom prst="rect">
            <a:avLst/>
          </a:prstGeom>
          <a:noFill/>
          <a:ln>
            <a:noFill/>
          </a:ln>
        </p:spPr>
      </p:pic>
    </p:spTree>
    <p:extLst>
      <p:ext uri="{BB962C8B-B14F-4D97-AF65-F5344CB8AC3E}">
        <p14:creationId xmlns:p14="http://schemas.microsoft.com/office/powerpoint/2010/main" val="1326427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215"/>
        <p:cNvGrpSpPr/>
        <p:nvPr/>
      </p:nvGrpSpPr>
      <p:grpSpPr>
        <a:xfrm>
          <a:off x="0" y="0"/>
          <a:ext cx="0" cy="0"/>
          <a:chOff x="0" y="0"/>
          <a:chExt cx="0" cy="0"/>
        </a:xfrm>
      </p:grpSpPr>
      <p:sp>
        <p:nvSpPr>
          <p:cNvPr id="1216" name="Google Shape;1216;p182"/>
          <p:cNvSpPr txBox="1">
            <a:spLocks noGrp="1"/>
          </p:cNvSpPr>
          <p:nvPr>
            <p:ph type="subTitle" idx="1"/>
          </p:nvPr>
        </p:nvSpPr>
        <p:spPr>
          <a:xfrm>
            <a:off x="415600" y="328933"/>
            <a:ext cx="11360800" cy="14496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Spanish this afternoon.</a:t>
            </a:r>
            <a:endParaRPr>
              <a:solidFill>
                <a:srgbClr val="000000"/>
              </a:solidFill>
            </a:endParaRPr>
          </a:p>
        </p:txBody>
      </p:sp>
      <p:pic>
        <p:nvPicPr>
          <p:cNvPr id="1217" name="Google Shape;1217;p182"/>
          <p:cNvPicPr preferRelativeResize="0"/>
          <p:nvPr/>
        </p:nvPicPr>
        <p:blipFill rotWithShape="1">
          <a:blip r:embed="rId3">
            <a:alphaModFix/>
          </a:blip>
          <a:srcRect/>
          <a:stretch/>
        </p:blipFill>
        <p:spPr>
          <a:xfrm>
            <a:off x="230000" y="168953"/>
            <a:ext cx="3146405" cy="1769567"/>
          </a:xfrm>
          <a:prstGeom prst="rect">
            <a:avLst/>
          </a:prstGeom>
          <a:noFill/>
          <a:ln>
            <a:noFill/>
          </a:ln>
        </p:spPr>
      </p:pic>
      <p:sp>
        <p:nvSpPr>
          <p:cNvPr id="1218" name="Google Shape;1218;p182"/>
          <p:cNvSpPr txBox="1"/>
          <p:nvPr/>
        </p:nvSpPr>
        <p:spPr>
          <a:xfrm>
            <a:off x="3632200" y="2064067"/>
            <a:ext cx="7868000" cy="4000000"/>
          </a:xfrm>
          <a:prstGeom prst="rect">
            <a:avLst/>
          </a:prstGeom>
          <a:noFill/>
          <a:ln>
            <a:noFill/>
          </a:ln>
        </p:spPr>
        <p:txBody>
          <a:bodyPr spcFirstLastPara="1" wrap="square" lIns="121900" tIns="121900" rIns="121900" bIns="121900" anchor="ctr" anchorCtr="0">
            <a:noAutofit/>
          </a:bodyPr>
          <a:lstStyle/>
          <a:p>
            <a:pPr defTabSz="1219170">
              <a:lnSpc>
                <a:spcPct val="115000"/>
              </a:lnSpc>
              <a:spcBef>
                <a:spcPts val="1600"/>
              </a:spcBef>
              <a:buClr>
                <a:srgbClr val="000000"/>
              </a:buClr>
            </a:pPr>
            <a:r>
              <a:rPr lang="en-GB" sz="2400" b="1" u="sng" kern="0">
                <a:solidFill>
                  <a:srgbClr val="000000"/>
                </a:solidFill>
                <a:latin typeface="Comic Sans MS"/>
                <a:ea typeface="Comic Sans MS"/>
                <a:cs typeface="Comic Sans MS"/>
                <a:sym typeface="Comic Sans MS"/>
              </a:rPr>
              <a:t>Task 3</a:t>
            </a:r>
            <a:endParaRPr sz="2400" b="1" u="sng"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2400" b="1" kern="0">
                <a:solidFill>
                  <a:srgbClr val="000000"/>
                </a:solidFill>
                <a:latin typeface="Comic Sans MS"/>
                <a:ea typeface="Comic Sans MS"/>
                <a:cs typeface="Comic Sans MS"/>
                <a:sym typeface="Comic Sans MS"/>
              </a:rPr>
              <a:t>Complete the activities below. (See next slide too)</a:t>
            </a:r>
            <a:endParaRPr sz="2400" b="1"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2400" kern="0">
                <a:solidFill>
                  <a:srgbClr val="000000"/>
                </a:solidFill>
                <a:latin typeface="Comic Sans MS"/>
                <a:ea typeface="Comic Sans MS"/>
                <a:cs typeface="Comic Sans MS"/>
                <a:sym typeface="Comic Sans MS"/>
              </a:rPr>
              <a:t>1) Match the pictures to the correct word</a:t>
            </a:r>
            <a:endParaRPr sz="24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2400" kern="0">
                <a:solidFill>
                  <a:srgbClr val="000000"/>
                </a:solidFill>
                <a:latin typeface="Comic Sans MS"/>
                <a:ea typeface="Comic Sans MS"/>
                <a:cs typeface="Comic Sans MS"/>
                <a:sym typeface="Comic Sans MS"/>
              </a:rPr>
              <a:t>2) Use the numbers by each fruit to fill in the crossword</a:t>
            </a:r>
            <a:endParaRPr sz="24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2400" kern="0">
                <a:solidFill>
                  <a:srgbClr val="000000"/>
                </a:solidFill>
                <a:latin typeface="Comic Sans MS"/>
                <a:ea typeface="Comic Sans MS"/>
                <a:cs typeface="Comic Sans MS"/>
                <a:sym typeface="Comic Sans MS"/>
              </a:rPr>
              <a:t>3) Complete the word search</a:t>
            </a:r>
            <a:endParaRPr sz="2400" kern="0">
              <a:solidFill>
                <a:srgbClr val="000000"/>
              </a:solidFill>
              <a:latin typeface="Comic Sans MS"/>
              <a:ea typeface="Comic Sans MS"/>
              <a:cs typeface="Comic Sans MS"/>
              <a:sym typeface="Comic Sans MS"/>
            </a:endParaRPr>
          </a:p>
          <a:p>
            <a:pPr defTabSz="1219170">
              <a:lnSpc>
                <a:spcPct val="115000"/>
              </a:lnSpc>
              <a:spcBef>
                <a:spcPts val="1600"/>
              </a:spcBef>
              <a:spcAft>
                <a:spcPts val="1600"/>
              </a:spcAft>
              <a:buClr>
                <a:srgbClr val="000000"/>
              </a:buClr>
            </a:pPr>
            <a:r>
              <a:rPr lang="en-GB" sz="2400" kern="0">
                <a:solidFill>
                  <a:srgbClr val="000000"/>
                </a:solidFill>
                <a:latin typeface="Comic Sans MS"/>
                <a:ea typeface="Comic Sans MS"/>
                <a:cs typeface="Comic Sans MS"/>
                <a:sym typeface="Comic Sans MS"/>
              </a:rPr>
              <a:t>4) Complete by adding un, una (or x for neither una or un)</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393764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22"/>
        <p:cNvGrpSpPr/>
        <p:nvPr/>
      </p:nvGrpSpPr>
      <p:grpSpPr>
        <a:xfrm>
          <a:off x="0" y="0"/>
          <a:ext cx="0" cy="0"/>
          <a:chOff x="0" y="0"/>
          <a:chExt cx="0" cy="0"/>
        </a:xfrm>
      </p:grpSpPr>
      <p:sp>
        <p:nvSpPr>
          <p:cNvPr id="1223" name="Google Shape;1223;p183"/>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1224" name="Google Shape;1224;p183"/>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1225" name="Google Shape;1225;p183"/>
          <p:cNvPicPr preferRelativeResize="0"/>
          <p:nvPr/>
        </p:nvPicPr>
        <p:blipFill>
          <a:blip r:embed="rId3">
            <a:alphaModFix/>
          </a:blip>
          <a:stretch>
            <a:fillRect/>
          </a:stretch>
        </p:blipFill>
        <p:spPr>
          <a:xfrm>
            <a:off x="3321667" y="316001"/>
            <a:ext cx="5293000" cy="6542001"/>
          </a:xfrm>
          <a:prstGeom prst="rect">
            <a:avLst/>
          </a:prstGeom>
          <a:noFill/>
          <a:ln>
            <a:noFill/>
          </a:ln>
        </p:spPr>
      </p:pic>
    </p:spTree>
    <p:extLst>
      <p:ext uri="{BB962C8B-B14F-4D97-AF65-F5344CB8AC3E}">
        <p14:creationId xmlns:p14="http://schemas.microsoft.com/office/powerpoint/2010/main" val="945414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229"/>
        <p:cNvGrpSpPr/>
        <p:nvPr/>
      </p:nvGrpSpPr>
      <p:grpSpPr>
        <a:xfrm>
          <a:off x="0" y="0"/>
          <a:ext cx="0" cy="0"/>
          <a:chOff x="0" y="0"/>
          <a:chExt cx="0" cy="0"/>
        </a:xfrm>
      </p:grpSpPr>
      <p:sp>
        <p:nvSpPr>
          <p:cNvPr id="1230" name="Google Shape;1230;p184"/>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1231" name="Google Shape;1231;p184"/>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148371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35"/>
        <p:cNvGrpSpPr/>
        <p:nvPr/>
      </p:nvGrpSpPr>
      <p:grpSpPr>
        <a:xfrm>
          <a:off x="0" y="0"/>
          <a:ext cx="0" cy="0"/>
          <a:chOff x="0" y="0"/>
          <a:chExt cx="0" cy="0"/>
        </a:xfrm>
      </p:grpSpPr>
      <p:sp>
        <p:nvSpPr>
          <p:cNvPr id="1236" name="Google Shape;1236;p185"/>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28th April</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237" name="Google Shape;1237;p185"/>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33575689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186"/>
          <p:cNvSpPr/>
          <p:nvPr/>
        </p:nvSpPr>
        <p:spPr>
          <a:xfrm>
            <a:off x="198800" y="523200"/>
            <a:ext cx="6138800" cy="43160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243" name="Google Shape;1243;p18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Which of these sums equal 100?</a:t>
            </a:r>
            <a:endParaRPr sz="2400" kern="0">
              <a:solidFill>
                <a:srgbClr val="000000"/>
              </a:solidFill>
              <a:latin typeface="Arial"/>
              <a:ea typeface="Arial"/>
              <a:cs typeface="Arial"/>
              <a:sym typeface="Arial"/>
            </a:endParaRPr>
          </a:p>
          <a:p>
            <a:pPr marL="1828754" lvl="1" indent="-406390" defTabSz="1219170">
              <a:buClr>
                <a:srgbClr val="000000"/>
              </a:buClr>
              <a:buSzPts val="1200"/>
              <a:buFont typeface="Arial"/>
              <a:buAutoNum type="alphaLcPeriod"/>
            </a:pPr>
            <a:r>
              <a:rPr lang="en-GB" sz="1600" kern="0">
                <a:solidFill>
                  <a:srgbClr val="000000"/>
                </a:solidFill>
                <a:latin typeface="Arial"/>
                <a:ea typeface="Arial"/>
                <a:cs typeface="Arial"/>
                <a:sym typeface="Arial"/>
              </a:rPr>
              <a:t>65 + 45</a:t>
            </a:r>
            <a:endParaRPr sz="1600" kern="0">
              <a:solidFill>
                <a:srgbClr val="000000"/>
              </a:solidFill>
              <a:latin typeface="Arial"/>
              <a:ea typeface="Arial"/>
              <a:cs typeface="Arial"/>
              <a:sym typeface="Arial"/>
            </a:endParaRPr>
          </a:p>
          <a:p>
            <a:pPr marL="1828754" lvl="1" indent="-406390" defTabSz="1219170">
              <a:buClr>
                <a:srgbClr val="000000"/>
              </a:buClr>
              <a:buSzPts val="1200"/>
              <a:buFont typeface="Arial"/>
              <a:buAutoNum type="alphaLcPeriod"/>
            </a:pPr>
            <a:r>
              <a:rPr lang="en-GB" sz="1600" kern="0">
                <a:solidFill>
                  <a:srgbClr val="000000"/>
                </a:solidFill>
                <a:latin typeface="Arial"/>
                <a:ea typeface="Arial"/>
                <a:cs typeface="Arial"/>
                <a:sym typeface="Arial"/>
              </a:rPr>
              <a:t>12 + 88</a:t>
            </a:r>
            <a:endParaRPr sz="1600" kern="0">
              <a:solidFill>
                <a:srgbClr val="000000"/>
              </a:solidFill>
              <a:latin typeface="Arial"/>
              <a:ea typeface="Arial"/>
              <a:cs typeface="Arial"/>
              <a:sym typeface="Arial"/>
            </a:endParaRPr>
          </a:p>
          <a:p>
            <a:pPr marL="1828754" lvl="1" indent="-406390" defTabSz="1219170">
              <a:buClr>
                <a:srgbClr val="000000"/>
              </a:buClr>
              <a:buSzPts val="1200"/>
              <a:buFont typeface="Arial"/>
              <a:buAutoNum type="alphaLcPeriod"/>
            </a:pPr>
            <a:r>
              <a:rPr lang="en-GB" sz="1600" kern="0">
                <a:solidFill>
                  <a:srgbClr val="000000"/>
                </a:solidFill>
                <a:latin typeface="Arial"/>
                <a:ea typeface="Arial"/>
                <a:cs typeface="Arial"/>
                <a:sym typeface="Arial"/>
              </a:rPr>
              <a:t>23 + 77</a:t>
            </a:r>
            <a:endParaRPr sz="16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2. 399 - 60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673 + 264</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Use a number line to add 67 to 125</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 0.__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Complete the statement (using &lt;,&gt;,=)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244" name="Google Shape;1244;p18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28.04.20</a:t>
            </a:r>
            <a:endParaRPr sz="2400" b="1" u="sng" kern="0">
              <a:solidFill>
                <a:srgbClr val="000000"/>
              </a:solidFill>
              <a:latin typeface="Arial"/>
              <a:ea typeface="Arial"/>
              <a:cs typeface="Arial"/>
              <a:sym typeface="Arial"/>
            </a:endParaRPr>
          </a:p>
        </p:txBody>
      </p:sp>
      <p:sp>
        <p:nvSpPr>
          <p:cNvPr id="1245" name="Google Shape;1245;p186"/>
          <p:cNvSpPr txBox="1"/>
          <p:nvPr/>
        </p:nvSpPr>
        <p:spPr>
          <a:xfrm>
            <a:off x="6337600" y="175400"/>
            <a:ext cx="5964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Which pairs of lines are perpendicular?</a:t>
            </a:r>
            <a:endParaRPr sz="2400" kern="0">
              <a:solidFill>
                <a:srgbClr val="000000"/>
              </a:solidFill>
              <a:latin typeface="Arial"/>
              <a:ea typeface="Arial"/>
              <a:cs typeface="Arial"/>
              <a:sym typeface="Arial"/>
            </a:endParaRPr>
          </a:p>
          <a:p>
            <a:pPr defTabSz="1219170">
              <a:buClr>
                <a:srgbClr val="000000"/>
              </a:buClr>
              <a:buSzPts val="1100"/>
            </a:pPr>
            <a:r>
              <a:rPr lang="en-GB" sz="2400" kern="0">
                <a:solidFill>
                  <a:srgbClr val="000000"/>
                </a:solidFill>
                <a:latin typeface="Arial"/>
                <a:ea typeface="Arial"/>
                <a:cs typeface="Arial"/>
                <a:sym typeface="Arial"/>
              </a:rPr>
              <a:t>(blue and purple or the black lines?)</a:t>
            </a:r>
            <a:endParaRPr sz="2400" kern="0">
              <a:solidFill>
                <a:srgbClr val="000000"/>
              </a:solidFill>
              <a:latin typeface="Arial"/>
              <a:ea typeface="Arial"/>
              <a:cs typeface="Arial"/>
              <a:sym typeface="Arial"/>
            </a:endParaRPr>
          </a:p>
          <a:p>
            <a:pPr defTabSz="1219170">
              <a:buClr>
                <a:srgbClr val="000000"/>
              </a:buClr>
              <a:buSzPts val="1100"/>
            </a:pPr>
            <a:endParaRPr sz="2400" kern="0">
              <a:solidFill>
                <a:srgbClr val="000000"/>
              </a:solidFill>
              <a:latin typeface="Arial"/>
              <a:ea typeface="Arial"/>
              <a:cs typeface="Arial"/>
              <a:sym typeface="Arial"/>
            </a:endParaRPr>
          </a:p>
          <a:p>
            <a:pPr defTabSz="1219170">
              <a:buClr>
                <a:srgbClr val="000000"/>
              </a:buClr>
              <a:buSzPts val="1100"/>
            </a:pPr>
            <a:endParaRPr sz="2400" kern="0">
              <a:solidFill>
                <a:srgbClr val="000000"/>
              </a:solidFill>
              <a:latin typeface="Arial"/>
              <a:ea typeface="Arial"/>
              <a:cs typeface="Arial"/>
              <a:sym typeface="Arial"/>
            </a:endParaRPr>
          </a:p>
          <a:p>
            <a:pPr defTabSz="1219170">
              <a:buClr>
                <a:srgbClr val="000000"/>
              </a:buClr>
              <a:buSzPts val="1100"/>
            </a:pPr>
            <a:endParaRPr sz="2400" kern="0">
              <a:solidFill>
                <a:srgbClr val="000000"/>
              </a:solidFill>
              <a:latin typeface="Arial"/>
              <a:ea typeface="Arial"/>
              <a:cs typeface="Arial"/>
              <a:sym typeface="Arial"/>
            </a:endParaRPr>
          </a:p>
          <a:p>
            <a:pPr defTabSz="1219170">
              <a:buClr>
                <a:srgbClr val="000000"/>
              </a:buClr>
              <a:buSzPts val="1100"/>
            </a:pPr>
            <a:endParaRPr sz="2400" kern="0">
              <a:solidFill>
                <a:srgbClr val="000000"/>
              </a:solidFill>
              <a:latin typeface="Arial"/>
              <a:ea typeface="Arial"/>
              <a:cs typeface="Arial"/>
              <a:sym typeface="Arial"/>
            </a:endParaRPr>
          </a:p>
          <a:p>
            <a:pPr defTabSz="1219170">
              <a:buClr>
                <a:srgbClr val="000000"/>
              </a:buClr>
              <a:buSzPts val="1100"/>
            </a:pPr>
            <a:r>
              <a:rPr lang="en-GB" sz="2400" kern="0">
                <a:solidFill>
                  <a:srgbClr val="000000"/>
                </a:solidFill>
                <a:latin typeface="Arial"/>
                <a:ea typeface="Arial"/>
                <a:cs typeface="Arial"/>
                <a:sym typeface="Arial"/>
              </a:rPr>
              <a:t>8. How many sides</a:t>
            </a:r>
            <a:endParaRPr sz="2400" kern="0">
              <a:solidFill>
                <a:srgbClr val="000000"/>
              </a:solidFill>
              <a:latin typeface="Arial"/>
              <a:ea typeface="Arial"/>
              <a:cs typeface="Arial"/>
              <a:sym typeface="Arial"/>
            </a:endParaRPr>
          </a:p>
          <a:p>
            <a:pPr defTabSz="1219170">
              <a:buClr>
                <a:srgbClr val="000000"/>
              </a:buClr>
              <a:buSzPts val="1100"/>
            </a:pPr>
            <a:r>
              <a:rPr lang="en-GB" sz="2400" kern="0">
                <a:solidFill>
                  <a:srgbClr val="000000"/>
                </a:solidFill>
                <a:latin typeface="Arial"/>
                <a:ea typeface="Arial"/>
                <a:cs typeface="Arial"/>
                <a:sym typeface="Arial"/>
              </a:rPr>
              <a:t>on a heptagon?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much liquid is there?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Over 4 days I ate 62 grapes.	</a:t>
            </a:r>
            <a:endParaRPr sz="2400" kern="0">
              <a:solidFill>
                <a:srgbClr val="000000"/>
              </a:solidFill>
              <a:latin typeface="Arial"/>
              <a:ea typeface="Arial"/>
              <a:cs typeface="Arial"/>
              <a:sym typeface="Arial"/>
            </a:endParaRPr>
          </a:p>
          <a:p>
            <a:pPr marL="609585" defTabSz="1219170">
              <a:buClr>
                <a:srgbClr val="000000"/>
              </a:buClr>
              <a:buSzPts val="1800"/>
            </a:pPr>
            <a:r>
              <a:rPr lang="en-GB" sz="2400" kern="0">
                <a:solidFill>
                  <a:srgbClr val="000000"/>
                </a:solidFill>
                <a:latin typeface="Arial"/>
                <a:ea typeface="Arial"/>
                <a:cs typeface="Arial"/>
                <a:sym typeface="Arial"/>
              </a:rPr>
              <a:t>  Each day, I ate one more </a:t>
            </a: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  than the previous day. How </a:t>
            </a: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  many grapes did I eat on </a:t>
            </a: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  the first day?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246" name="Google Shape;1246;p186"/>
          <p:cNvPicPr preferRelativeResize="0"/>
          <p:nvPr/>
        </p:nvPicPr>
        <p:blipFill rotWithShape="1">
          <a:blip r:embed="rId3">
            <a:alphaModFix/>
          </a:blip>
          <a:srcRect/>
          <a:stretch/>
        </p:blipFill>
        <p:spPr>
          <a:xfrm>
            <a:off x="690765" y="4168131"/>
            <a:ext cx="476633" cy="536667"/>
          </a:xfrm>
          <a:prstGeom prst="rect">
            <a:avLst/>
          </a:prstGeom>
          <a:noFill/>
          <a:ln>
            <a:noFill/>
          </a:ln>
        </p:spPr>
      </p:pic>
      <p:pic>
        <p:nvPicPr>
          <p:cNvPr id="1247" name="Google Shape;1247;p186"/>
          <p:cNvPicPr preferRelativeResize="0"/>
          <p:nvPr/>
        </p:nvPicPr>
        <p:blipFill rotWithShape="1">
          <a:blip r:embed="rId4">
            <a:alphaModFix/>
          </a:blip>
          <a:srcRect/>
          <a:stretch/>
        </p:blipFill>
        <p:spPr>
          <a:xfrm>
            <a:off x="1832667" y="5456200"/>
            <a:ext cx="584200" cy="1016000"/>
          </a:xfrm>
          <a:prstGeom prst="rect">
            <a:avLst/>
          </a:prstGeom>
          <a:noFill/>
          <a:ln>
            <a:noFill/>
          </a:ln>
        </p:spPr>
      </p:pic>
      <p:pic>
        <p:nvPicPr>
          <p:cNvPr id="1248" name="Google Shape;1248;p186"/>
          <p:cNvPicPr preferRelativeResize="0"/>
          <p:nvPr/>
        </p:nvPicPr>
        <p:blipFill rotWithShape="1">
          <a:blip r:embed="rId5">
            <a:alphaModFix/>
          </a:blip>
          <a:srcRect/>
          <a:stretch/>
        </p:blipFill>
        <p:spPr>
          <a:xfrm>
            <a:off x="3333667" y="5409951"/>
            <a:ext cx="584200" cy="1108509"/>
          </a:xfrm>
          <a:prstGeom prst="rect">
            <a:avLst/>
          </a:prstGeom>
          <a:noFill/>
          <a:ln>
            <a:noFill/>
          </a:ln>
        </p:spPr>
      </p:pic>
      <p:sp>
        <p:nvSpPr>
          <p:cNvPr id="1249" name="Google Shape;1249;p186"/>
          <p:cNvSpPr/>
          <p:nvPr/>
        </p:nvSpPr>
        <p:spPr>
          <a:xfrm>
            <a:off x="2564300" y="5644100"/>
            <a:ext cx="638800" cy="648800"/>
          </a:xfrm>
          <a:prstGeom prst="ellipse">
            <a:avLst/>
          </a:prstGeom>
          <a:no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250" name="Google Shape;1250;p186"/>
          <p:cNvPicPr preferRelativeResize="0"/>
          <p:nvPr/>
        </p:nvPicPr>
        <p:blipFill rotWithShape="1">
          <a:blip r:embed="rId6">
            <a:alphaModFix/>
          </a:blip>
          <a:srcRect/>
          <a:stretch/>
        </p:blipFill>
        <p:spPr>
          <a:xfrm>
            <a:off x="9675601" y="1049318"/>
            <a:ext cx="1485151" cy="1485151"/>
          </a:xfrm>
          <a:prstGeom prst="rect">
            <a:avLst/>
          </a:prstGeom>
          <a:noFill/>
          <a:ln>
            <a:noFill/>
          </a:ln>
        </p:spPr>
      </p:pic>
      <p:pic>
        <p:nvPicPr>
          <p:cNvPr id="1251" name="Google Shape;1251;p186"/>
          <p:cNvPicPr preferRelativeResize="0"/>
          <p:nvPr/>
        </p:nvPicPr>
        <p:blipFill rotWithShape="1">
          <a:blip r:embed="rId7">
            <a:alphaModFix/>
          </a:blip>
          <a:srcRect/>
          <a:stretch/>
        </p:blipFill>
        <p:spPr>
          <a:xfrm>
            <a:off x="11007033" y="2090818"/>
            <a:ext cx="990600" cy="2933700"/>
          </a:xfrm>
          <a:prstGeom prst="rect">
            <a:avLst/>
          </a:prstGeom>
          <a:noFill/>
          <a:ln>
            <a:noFill/>
          </a:ln>
        </p:spPr>
      </p:pic>
      <p:pic>
        <p:nvPicPr>
          <p:cNvPr id="1252" name="Google Shape;1252;p186"/>
          <p:cNvPicPr preferRelativeResize="0"/>
          <p:nvPr/>
        </p:nvPicPr>
        <p:blipFill rotWithShape="1">
          <a:blip r:embed="rId8">
            <a:alphaModFix/>
          </a:blip>
          <a:srcRect/>
          <a:stretch/>
        </p:blipFill>
        <p:spPr>
          <a:xfrm>
            <a:off x="10798895" y="5456201"/>
            <a:ext cx="1108472" cy="1108500"/>
          </a:xfrm>
          <a:prstGeom prst="rect">
            <a:avLst/>
          </a:prstGeom>
          <a:noFill/>
          <a:ln>
            <a:noFill/>
          </a:ln>
        </p:spPr>
      </p:pic>
    </p:spTree>
    <p:extLst>
      <p:ext uri="{BB962C8B-B14F-4D97-AF65-F5344CB8AC3E}">
        <p14:creationId xmlns:p14="http://schemas.microsoft.com/office/powerpoint/2010/main" val="1150478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56"/>
        <p:cNvGrpSpPr/>
        <p:nvPr/>
      </p:nvGrpSpPr>
      <p:grpSpPr>
        <a:xfrm>
          <a:off x="0" y="0"/>
          <a:ext cx="0" cy="0"/>
          <a:chOff x="0" y="0"/>
          <a:chExt cx="0" cy="0"/>
        </a:xfrm>
      </p:grpSpPr>
      <p:sp>
        <p:nvSpPr>
          <p:cNvPr id="1257" name="Google Shape;1257;p187"/>
          <p:cNvSpPr txBox="1"/>
          <p:nvPr/>
        </p:nvSpPr>
        <p:spPr>
          <a:xfrm>
            <a:off x="380067" y="446167"/>
            <a:ext cx="9188000" cy="6246400"/>
          </a:xfrm>
          <a:prstGeom prst="rect">
            <a:avLst/>
          </a:prstGeom>
          <a:noFill/>
          <a:ln>
            <a:noFill/>
          </a:ln>
        </p:spPr>
        <p:txBody>
          <a:bodyPr spcFirstLastPara="1" wrap="square" lIns="121900" tIns="121900" rIns="121900" bIns="121900" anchor="t" anchorCtr="0">
            <a:noAutofit/>
          </a:bodyPr>
          <a:lstStyle/>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B &amp; C</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339</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937</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192</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0.6</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&gt;</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Black</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7</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95ml </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17</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293381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61"/>
        <p:cNvGrpSpPr/>
        <p:nvPr/>
      </p:nvGrpSpPr>
      <p:grpSpPr>
        <a:xfrm>
          <a:off x="0" y="0"/>
          <a:ext cx="0" cy="0"/>
          <a:chOff x="0" y="0"/>
          <a:chExt cx="0" cy="0"/>
        </a:xfrm>
      </p:grpSpPr>
      <p:sp>
        <p:nvSpPr>
          <p:cNvPr id="1262" name="Google Shape;1262;p188"/>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263" name="Google Shape;1263;p188"/>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264" name="Google Shape;1264;p188"/>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265" name="Google Shape;1265;p188"/>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916556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69"/>
        <p:cNvGrpSpPr/>
        <p:nvPr/>
      </p:nvGrpSpPr>
      <p:grpSpPr>
        <a:xfrm>
          <a:off x="0" y="0"/>
          <a:ext cx="0" cy="0"/>
          <a:chOff x="0" y="0"/>
          <a:chExt cx="0" cy="0"/>
        </a:xfrm>
      </p:grpSpPr>
      <p:sp>
        <p:nvSpPr>
          <p:cNvPr id="1270" name="Google Shape;1270;p189"/>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u="sng"/>
              <a:t>WALT: identify two fractions that make a whole.</a:t>
            </a:r>
            <a:endParaRPr u="sng"/>
          </a:p>
        </p:txBody>
      </p:sp>
    </p:spTree>
    <p:extLst>
      <p:ext uri="{BB962C8B-B14F-4D97-AF65-F5344CB8AC3E}">
        <p14:creationId xmlns:p14="http://schemas.microsoft.com/office/powerpoint/2010/main" val="437727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74"/>
        <p:cNvGrpSpPr/>
        <p:nvPr/>
      </p:nvGrpSpPr>
      <p:grpSpPr>
        <a:xfrm>
          <a:off x="0" y="0"/>
          <a:ext cx="0" cy="0"/>
          <a:chOff x="0" y="0"/>
          <a:chExt cx="0" cy="0"/>
        </a:xfrm>
      </p:grpSpPr>
      <p:sp>
        <p:nvSpPr>
          <p:cNvPr id="1275" name="Google Shape;1275;p190"/>
          <p:cNvSpPr txBox="1"/>
          <p:nvPr/>
        </p:nvSpPr>
        <p:spPr>
          <a:xfrm>
            <a:off x="307467" y="181767"/>
            <a:ext cx="10427600" cy="635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A fraction is part of a whole amount. For example 3/5.</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We started with ⅗ and to make it up to the whole we added ⅖. We added ⅖ because 3 + 2 = 5 (the numerators) which is how many parts the whole was made of to be complete.</a:t>
            </a:r>
            <a:endParaRPr sz="3067" kern="0">
              <a:solidFill>
                <a:srgbClr val="000000"/>
              </a:solidFill>
              <a:latin typeface="Arial"/>
              <a:cs typeface="Arial"/>
              <a:sym typeface="Arial"/>
            </a:endParaRPr>
          </a:p>
        </p:txBody>
      </p:sp>
      <p:pic>
        <p:nvPicPr>
          <p:cNvPr id="1276" name="Google Shape;1276;p190"/>
          <p:cNvPicPr preferRelativeResize="0"/>
          <p:nvPr/>
        </p:nvPicPr>
        <p:blipFill>
          <a:blip r:embed="rId3">
            <a:alphaModFix/>
          </a:blip>
          <a:stretch>
            <a:fillRect/>
          </a:stretch>
        </p:blipFill>
        <p:spPr>
          <a:xfrm rot="-2700000">
            <a:off x="4251267" y="1155867"/>
            <a:ext cx="2540000" cy="2540000"/>
          </a:xfrm>
          <a:prstGeom prst="rect">
            <a:avLst/>
          </a:prstGeom>
          <a:noFill/>
          <a:ln>
            <a:noFill/>
          </a:ln>
        </p:spPr>
      </p:pic>
      <p:pic>
        <p:nvPicPr>
          <p:cNvPr id="1277" name="Google Shape;1277;p190"/>
          <p:cNvPicPr preferRelativeResize="0"/>
          <p:nvPr/>
        </p:nvPicPr>
        <p:blipFill>
          <a:blip r:embed="rId4">
            <a:alphaModFix/>
          </a:blip>
          <a:stretch>
            <a:fillRect/>
          </a:stretch>
        </p:blipFill>
        <p:spPr>
          <a:xfrm rot="10800000">
            <a:off x="313967" y="1155867"/>
            <a:ext cx="2540000" cy="2540000"/>
          </a:xfrm>
          <a:prstGeom prst="rect">
            <a:avLst/>
          </a:prstGeom>
          <a:noFill/>
          <a:ln>
            <a:noFill/>
          </a:ln>
        </p:spPr>
      </p:pic>
      <p:pic>
        <p:nvPicPr>
          <p:cNvPr id="1278" name="Google Shape;1278;p190"/>
          <p:cNvPicPr preferRelativeResize="0"/>
          <p:nvPr/>
        </p:nvPicPr>
        <p:blipFill>
          <a:blip r:embed="rId5">
            <a:alphaModFix/>
          </a:blip>
          <a:stretch>
            <a:fillRect/>
          </a:stretch>
        </p:blipFill>
        <p:spPr>
          <a:xfrm>
            <a:off x="8603567" y="1094667"/>
            <a:ext cx="2540000" cy="2540000"/>
          </a:xfrm>
          <a:prstGeom prst="rect">
            <a:avLst/>
          </a:prstGeom>
          <a:noFill/>
          <a:ln>
            <a:noFill/>
          </a:ln>
        </p:spPr>
      </p:pic>
      <p:sp>
        <p:nvSpPr>
          <p:cNvPr id="1279" name="Google Shape;1279;p190"/>
          <p:cNvSpPr txBox="1"/>
          <p:nvPr/>
        </p:nvSpPr>
        <p:spPr>
          <a:xfrm>
            <a:off x="3029567" y="1702100"/>
            <a:ext cx="5574000" cy="1173200"/>
          </a:xfrm>
          <a:prstGeom prst="rect">
            <a:avLst/>
          </a:prstGeom>
          <a:noFill/>
          <a:ln>
            <a:noFill/>
          </a:ln>
        </p:spPr>
        <p:txBody>
          <a:bodyPr spcFirstLastPara="1" wrap="square" lIns="121900" tIns="121900" rIns="121900" bIns="121900" anchor="t" anchorCtr="0">
            <a:noAutofit/>
          </a:bodyPr>
          <a:lstStyle/>
          <a:p>
            <a:pPr marL="609585" indent="-677316" defTabSz="1219170">
              <a:buClr>
                <a:srgbClr val="000000"/>
              </a:buClr>
              <a:buSzPts val="4400"/>
              <a:buFont typeface="Arial"/>
              <a:buChar char="+"/>
            </a:pPr>
            <a:r>
              <a:rPr lang="en-GB" sz="5867" kern="0">
                <a:solidFill>
                  <a:srgbClr val="000000"/>
                </a:solidFill>
                <a:latin typeface="Arial"/>
                <a:cs typeface="Arial"/>
                <a:sym typeface="Arial"/>
              </a:rPr>
              <a:t>                 =</a:t>
            </a:r>
            <a:endParaRPr sz="5867" kern="0">
              <a:solidFill>
                <a:srgbClr val="000000"/>
              </a:solidFill>
              <a:latin typeface="Arial"/>
              <a:cs typeface="Arial"/>
              <a:sym typeface="Arial"/>
            </a:endParaRPr>
          </a:p>
        </p:txBody>
      </p:sp>
      <p:sp>
        <p:nvSpPr>
          <p:cNvPr id="1280" name="Google Shape;1280;p190"/>
          <p:cNvSpPr txBox="1"/>
          <p:nvPr/>
        </p:nvSpPr>
        <p:spPr>
          <a:xfrm>
            <a:off x="361800" y="3634667"/>
            <a:ext cx="11468400" cy="1311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5867" kern="0">
                <a:solidFill>
                  <a:srgbClr val="000000"/>
                </a:solidFill>
                <a:latin typeface="Arial"/>
                <a:cs typeface="Arial"/>
                <a:sym typeface="Arial"/>
              </a:rPr>
              <a:t> ⅗                 ⅖             </a:t>
            </a:r>
            <a:r>
              <a:rPr lang="en-GB" sz="4133" kern="0">
                <a:solidFill>
                  <a:srgbClr val="000000"/>
                </a:solidFill>
                <a:latin typeface="Arial"/>
                <a:cs typeface="Arial"/>
                <a:sym typeface="Arial"/>
              </a:rPr>
              <a:t>5/5 (1 whole)</a:t>
            </a:r>
            <a:endParaRPr sz="4133" kern="0">
              <a:solidFill>
                <a:srgbClr val="000000"/>
              </a:solidFill>
              <a:latin typeface="Arial"/>
              <a:cs typeface="Arial"/>
              <a:sym typeface="Arial"/>
            </a:endParaRPr>
          </a:p>
        </p:txBody>
      </p:sp>
    </p:spTree>
    <p:extLst>
      <p:ext uri="{BB962C8B-B14F-4D97-AF65-F5344CB8AC3E}">
        <p14:creationId xmlns:p14="http://schemas.microsoft.com/office/powerpoint/2010/main" val="2742147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84"/>
        <p:cNvGrpSpPr/>
        <p:nvPr/>
      </p:nvGrpSpPr>
      <p:grpSpPr>
        <a:xfrm>
          <a:off x="0" y="0"/>
          <a:ext cx="0" cy="0"/>
          <a:chOff x="0" y="0"/>
          <a:chExt cx="0" cy="0"/>
        </a:xfrm>
      </p:grpSpPr>
      <p:pic>
        <p:nvPicPr>
          <p:cNvPr id="1285" name="Google Shape;1285;p191"/>
          <p:cNvPicPr preferRelativeResize="0"/>
          <p:nvPr/>
        </p:nvPicPr>
        <p:blipFill rotWithShape="1">
          <a:blip r:embed="rId3">
            <a:alphaModFix/>
          </a:blip>
          <a:srcRect l="3887" t="26308" r="4200" b="7606"/>
          <a:stretch/>
        </p:blipFill>
        <p:spPr>
          <a:xfrm>
            <a:off x="0" y="1"/>
            <a:ext cx="6725083" cy="6857999"/>
          </a:xfrm>
          <a:prstGeom prst="rect">
            <a:avLst/>
          </a:prstGeom>
          <a:noFill/>
          <a:ln>
            <a:noFill/>
          </a:ln>
        </p:spPr>
      </p:pic>
    </p:spTree>
    <p:extLst>
      <p:ext uri="{BB962C8B-B14F-4D97-AF65-F5344CB8AC3E}">
        <p14:creationId xmlns:p14="http://schemas.microsoft.com/office/powerpoint/2010/main" val="18218641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89"/>
        <p:cNvGrpSpPr/>
        <p:nvPr/>
      </p:nvGrpSpPr>
      <p:grpSpPr>
        <a:xfrm>
          <a:off x="0" y="0"/>
          <a:ext cx="0" cy="0"/>
          <a:chOff x="0" y="0"/>
          <a:chExt cx="0" cy="0"/>
        </a:xfrm>
      </p:grpSpPr>
      <p:pic>
        <p:nvPicPr>
          <p:cNvPr id="1290" name="Google Shape;1290;p192"/>
          <p:cNvPicPr preferRelativeResize="0"/>
          <p:nvPr/>
        </p:nvPicPr>
        <p:blipFill rotWithShape="1">
          <a:blip r:embed="rId3">
            <a:alphaModFix/>
          </a:blip>
          <a:srcRect l="3887" t="26308" r="4200" b="7606"/>
          <a:stretch/>
        </p:blipFill>
        <p:spPr>
          <a:xfrm>
            <a:off x="0" y="1"/>
            <a:ext cx="6725083" cy="6857999"/>
          </a:xfrm>
          <a:prstGeom prst="rect">
            <a:avLst/>
          </a:prstGeom>
          <a:noFill/>
          <a:ln>
            <a:noFill/>
          </a:ln>
        </p:spPr>
      </p:pic>
      <p:sp>
        <p:nvSpPr>
          <p:cNvPr id="1291" name="Google Shape;1291;p192"/>
          <p:cNvSpPr txBox="1"/>
          <p:nvPr/>
        </p:nvSpPr>
        <p:spPr>
          <a:xfrm>
            <a:off x="6824933" y="115667"/>
            <a:ext cx="5271600" cy="665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u="sng" kern="0">
                <a:solidFill>
                  <a:srgbClr val="000000"/>
                </a:solidFill>
                <a:latin typeface="Arial"/>
                <a:cs typeface="Arial"/>
                <a:sym typeface="Arial"/>
              </a:rPr>
              <a:t>Answers</a:t>
            </a:r>
            <a:endParaRPr sz="3200" u="sng"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⅝ </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8/15</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9/13</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3/6</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11/19</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7/17</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¾</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4/9</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10/12</a:t>
            </a:r>
            <a:endParaRPr sz="3200" kern="0">
              <a:solidFill>
                <a:srgbClr val="000000"/>
              </a:solidFill>
              <a:latin typeface="Arial"/>
              <a:cs typeface="Arial"/>
              <a:sym typeface="Arial"/>
            </a:endParaRPr>
          </a:p>
          <a:p>
            <a:pPr marL="609585" indent="-507987" defTabSz="1219170">
              <a:buClr>
                <a:srgbClr val="000000"/>
              </a:buClr>
              <a:buSzPts val="2400"/>
              <a:buFont typeface="Arial"/>
              <a:buAutoNum type="arabicParenR"/>
            </a:pPr>
            <a:r>
              <a:rPr lang="en-GB" sz="3200" kern="0">
                <a:solidFill>
                  <a:srgbClr val="000000"/>
                </a:solidFill>
                <a:latin typeface="Arial"/>
                <a:cs typeface="Arial"/>
                <a:sym typeface="Arial"/>
              </a:rPr>
              <a:t>8/14</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4403462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95"/>
        <p:cNvGrpSpPr/>
        <p:nvPr/>
      </p:nvGrpSpPr>
      <p:grpSpPr>
        <a:xfrm>
          <a:off x="0" y="0"/>
          <a:ext cx="0" cy="0"/>
          <a:chOff x="0" y="0"/>
          <a:chExt cx="0" cy="0"/>
        </a:xfrm>
      </p:grpSpPr>
      <p:sp>
        <p:nvSpPr>
          <p:cNvPr id="1296" name="Google Shape;1296;p193"/>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297" name="Google Shape;1297;p193"/>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298" name="Google Shape;1298;p193"/>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9184806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02"/>
        <p:cNvGrpSpPr/>
        <p:nvPr/>
      </p:nvGrpSpPr>
      <p:grpSpPr>
        <a:xfrm>
          <a:off x="0" y="0"/>
          <a:ext cx="0" cy="0"/>
          <a:chOff x="0" y="0"/>
          <a:chExt cx="0" cy="0"/>
        </a:xfrm>
      </p:grpSpPr>
      <p:sp>
        <p:nvSpPr>
          <p:cNvPr id="1303" name="Google Shape;1303;p194"/>
          <p:cNvSpPr txBox="1">
            <a:spLocks noGrp="1"/>
          </p:cNvSpPr>
          <p:nvPr>
            <p:ph type="ctrTitle"/>
          </p:nvPr>
        </p:nvSpPr>
        <p:spPr>
          <a:xfrm>
            <a:off x="248333" y="398633"/>
            <a:ext cx="11360800" cy="3948000"/>
          </a:xfrm>
          <a:prstGeom prst="rect">
            <a:avLst/>
          </a:prstGeom>
          <a:noFill/>
          <a:ln>
            <a:noFill/>
          </a:ln>
        </p:spPr>
        <p:txBody>
          <a:bodyPr spcFirstLastPara="1" wrap="square" lIns="121900" tIns="121900" rIns="121900" bIns="121900" anchor="b" anchorCtr="0">
            <a:noAutofit/>
          </a:bodyPr>
          <a:lstStyle/>
          <a:p>
            <a:pPr algn="l">
              <a:buSzPts val="1100"/>
            </a:pPr>
            <a:r>
              <a:rPr lang="en-GB" sz="3200"/>
              <a:t>Today we would like you to put your skills into practice.</a:t>
            </a:r>
            <a:endParaRPr sz="3200"/>
          </a:p>
          <a:p>
            <a:pPr algn="l">
              <a:buSzPts val="1100"/>
            </a:pPr>
            <a:endParaRPr sz="3200"/>
          </a:p>
          <a:p>
            <a:pPr algn="l">
              <a:buSzPts val="1100"/>
            </a:pPr>
            <a:r>
              <a:rPr lang="en-GB" sz="6400" u="sng"/>
              <a:t>WALT: use inverted commas accurately in dialogue.</a:t>
            </a:r>
            <a:endParaRPr sz="6400"/>
          </a:p>
        </p:txBody>
      </p:sp>
    </p:spTree>
    <p:extLst>
      <p:ext uri="{BB962C8B-B14F-4D97-AF65-F5344CB8AC3E}">
        <p14:creationId xmlns:p14="http://schemas.microsoft.com/office/powerpoint/2010/main" val="14201865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07"/>
        <p:cNvGrpSpPr/>
        <p:nvPr/>
      </p:nvGrpSpPr>
      <p:grpSpPr>
        <a:xfrm>
          <a:off x="0" y="0"/>
          <a:ext cx="0" cy="0"/>
          <a:chOff x="0" y="0"/>
          <a:chExt cx="0" cy="0"/>
        </a:xfrm>
      </p:grpSpPr>
      <p:sp>
        <p:nvSpPr>
          <p:cNvPr id="1308" name="Google Shape;1308;p195"/>
          <p:cNvSpPr txBox="1">
            <a:spLocks noGrp="1"/>
          </p:cNvSpPr>
          <p:nvPr>
            <p:ph type="ctrTitle"/>
          </p:nvPr>
        </p:nvSpPr>
        <p:spPr>
          <a:xfrm>
            <a:off x="415600" y="363933"/>
            <a:ext cx="11360800" cy="4442800"/>
          </a:xfrm>
          <a:prstGeom prst="rect">
            <a:avLst/>
          </a:prstGeom>
          <a:noFill/>
          <a:ln>
            <a:noFill/>
          </a:ln>
        </p:spPr>
        <p:txBody>
          <a:bodyPr spcFirstLastPara="1" wrap="square" lIns="121900" tIns="121900" rIns="121900" bIns="121900" anchor="b" anchorCtr="0">
            <a:noAutofit/>
          </a:bodyPr>
          <a:lstStyle/>
          <a:p>
            <a:pPr marL="609585" indent="-558786" algn="l">
              <a:buSzPts val="3000"/>
              <a:buAutoNum type="arabicPeriod"/>
            </a:pPr>
            <a:r>
              <a:rPr lang="en-GB" sz="4000"/>
              <a:t>Look at the picture on the next page.</a:t>
            </a:r>
            <a:endParaRPr sz="4000"/>
          </a:p>
          <a:p>
            <a:pPr marL="609585" indent="-558786" algn="l">
              <a:buSzPts val="3000"/>
              <a:buAutoNum type="arabicPeriod"/>
            </a:pPr>
            <a:r>
              <a:rPr lang="en-GB" sz="4000"/>
              <a:t>Choose four of the pirates and write some speech bubbles for them.</a:t>
            </a:r>
            <a:endParaRPr sz="4000"/>
          </a:p>
          <a:p>
            <a:pPr marL="609585" indent="-558786" algn="l">
              <a:buSzPts val="3000"/>
              <a:buAutoNum type="arabicPeriod"/>
            </a:pPr>
            <a:r>
              <a:rPr lang="en-GB" sz="4000"/>
              <a:t>Turn the speech bubbles into direct speech.</a:t>
            </a:r>
            <a:endParaRPr sz="4000"/>
          </a:p>
          <a:p>
            <a:pPr marL="609585" indent="-558786" algn="l">
              <a:buSzPts val="3000"/>
              <a:buAutoNum type="arabicPeriod"/>
            </a:pPr>
            <a:r>
              <a:rPr lang="en-GB" sz="4000"/>
              <a:t>Use this checklist to help you.</a:t>
            </a:r>
            <a:endParaRPr sz="4000"/>
          </a:p>
          <a:p>
            <a:pPr marL="609585" algn="l"/>
            <a:endParaRPr sz="4000"/>
          </a:p>
        </p:txBody>
      </p:sp>
      <p:sp>
        <p:nvSpPr>
          <p:cNvPr id="1309" name="Google Shape;1309;p195"/>
          <p:cNvSpPr txBox="1"/>
          <p:nvPr/>
        </p:nvSpPr>
        <p:spPr>
          <a:xfrm>
            <a:off x="2844700" y="4223433"/>
            <a:ext cx="8405200" cy="2446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FF0000"/>
                </a:solidFill>
                <a:latin typeface="Arial"/>
                <a:ea typeface="Arial"/>
                <a:cs typeface="Arial"/>
                <a:sym typeface="Arial"/>
              </a:rPr>
              <a:t>Turn the speech bubbles into direct speech.</a:t>
            </a:r>
            <a:endParaRPr sz="1867" kern="0">
              <a:solidFill>
                <a:srgbClr val="FF0000"/>
              </a:solidFill>
              <a:latin typeface="Arial"/>
              <a:ea typeface="Arial"/>
              <a:cs typeface="Arial"/>
              <a:sym typeface="Arial"/>
            </a:endParaRPr>
          </a:p>
          <a:p>
            <a:pPr defTabSz="1219170">
              <a:buClr>
                <a:srgbClr val="000000"/>
              </a:buClr>
              <a:buSzPts val="1400"/>
            </a:pPr>
            <a:r>
              <a:rPr lang="en-GB" sz="1867" kern="0">
                <a:solidFill>
                  <a:srgbClr val="4A86E8"/>
                </a:solidFill>
                <a:latin typeface="Arial"/>
                <a:ea typeface="Arial"/>
                <a:cs typeface="Arial"/>
                <a:sym typeface="Arial"/>
              </a:rPr>
              <a:t>Remembered to open and close the words being spoken with inverted commas. “ “</a:t>
            </a:r>
            <a:endParaRPr sz="1867" kern="0">
              <a:solidFill>
                <a:srgbClr val="4A86E8"/>
              </a:solidFill>
              <a:latin typeface="Arial"/>
              <a:ea typeface="Arial"/>
              <a:cs typeface="Arial"/>
              <a:sym typeface="Arial"/>
            </a:endParaRPr>
          </a:p>
          <a:p>
            <a:pPr defTabSz="1219170">
              <a:buClr>
                <a:srgbClr val="000000"/>
              </a:buClr>
              <a:buSzPts val="1400"/>
            </a:pPr>
            <a:r>
              <a:rPr lang="en-GB" sz="1867" kern="0">
                <a:solidFill>
                  <a:srgbClr val="274E13"/>
                </a:solidFill>
                <a:latin typeface="Arial"/>
                <a:ea typeface="Arial"/>
                <a:cs typeface="Arial"/>
                <a:sym typeface="Arial"/>
              </a:rPr>
              <a:t>Remembered the capital letter to begin the speech and  the end piece of punctuation before the inverted commas are closed.</a:t>
            </a:r>
            <a:endParaRPr sz="1867" kern="0">
              <a:solidFill>
                <a:srgbClr val="274E13"/>
              </a:solidFill>
              <a:latin typeface="Arial"/>
              <a:ea typeface="Arial"/>
              <a:cs typeface="Arial"/>
              <a:sym typeface="Arial"/>
            </a:endParaRPr>
          </a:p>
          <a:p>
            <a:pPr defTabSz="1219170">
              <a:buClr>
                <a:srgbClr val="000000"/>
              </a:buClr>
              <a:buSzPts val="1400"/>
            </a:pPr>
            <a:r>
              <a:rPr lang="en-GB" sz="1867" u="sng" kern="0">
                <a:solidFill>
                  <a:srgbClr val="000000"/>
                </a:solidFill>
                <a:latin typeface="Arial"/>
                <a:ea typeface="Arial"/>
                <a:cs typeface="Arial"/>
                <a:sym typeface="Arial"/>
              </a:rPr>
              <a:t>Remember to include a reporting clause to tell us who said it.</a:t>
            </a:r>
            <a:endParaRPr sz="1867" u="sng" kern="0">
              <a:solidFill>
                <a:srgbClr val="000000"/>
              </a:solidFill>
              <a:latin typeface="Arial"/>
              <a:ea typeface="Arial"/>
              <a:cs typeface="Arial"/>
              <a:sym typeface="Arial"/>
            </a:endParaRPr>
          </a:p>
          <a:p>
            <a:pPr defTabSz="1219170">
              <a:buClr>
                <a:srgbClr val="000000"/>
              </a:buClr>
              <a:buSzPts val="1400"/>
            </a:pPr>
            <a:r>
              <a:rPr lang="en-GB" sz="1867" b="1" kern="0">
                <a:solidFill>
                  <a:srgbClr val="000000"/>
                </a:solidFill>
                <a:latin typeface="Arial"/>
                <a:ea typeface="Arial"/>
                <a:cs typeface="Arial"/>
                <a:sym typeface="Arial"/>
              </a:rPr>
              <a:t>Remember to use a synonym for said.</a:t>
            </a:r>
            <a:endParaRPr sz="1867"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142259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13"/>
        <p:cNvGrpSpPr/>
        <p:nvPr/>
      </p:nvGrpSpPr>
      <p:grpSpPr>
        <a:xfrm>
          <a:off x="0" y="0"/>
          <a:ext cx="0" cy="0"/>
          <a:chOff x="0" y="0"/>
          <a:chExt cx="0" cy="0"/>
        </a:xfrm>
      </p:grpSpPr>
      <p:sp>
        <p:nvSpPr>
          <p:cNvPr id="1314" name="Google Shape;1314;p19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endParaRPr/>
          </a:p>
        </p:txBody>
      </p:sp>
      <p:sp>
        <p:nvSpPr>
          <p:cNvPr id="1315" name="Google Shape;1315;p196"/>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316" name="Google Shape;1316;p196"/>
          <p:cNvPicPr preferRelativeResize="0"/>
          <p:nvPr/>
        </p:nvPicPr>
        <p:blipFill rotWithShape="1">
          <a:blip r:embed="rId3">
            <a:alphaModFix/>
          </a:blip>
          <a:srcRect/>
          <a:stretch/>
        </p:blipFill>
        <p:spPr>
          <a:xfrm rot="5400000">
            <a:off x="3026600" y="-1663797"/>
            <a:ext cx="6138800" cy="10185599"/>
          </a:xfrm>
          <a:prstGeom prst="rect">
            <a:avLst/>
          </a:prstGeom>
          <a:noFill/>
          <a:ln>
            <a:noFill/>
          </a:ln>
        </p:spPr>
      </p:pic>
    </p:spTree>
    <p:extLst>
      <p:ext uri="{BB962C8B-B14F-4D97-AF65-F5344CB8AC3E}">
        <p14:creationId xmlns:p14="http://schemas.microsoft.com/office/powerpoint/2010/main" val="4895341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320"/>
        <p:cNvGrpSpPr/>
        <p:nvPr/>
      </p:nvGrpSpPr>
      <p:grpSpPr>
        <a:xfrm>
          <a:off x="0" y="0"/>
          <a:ext cx="0" cy="0"/>
          <a:chOff x="0" y="0"/>
          <a:chExt cx="0" cy="0"/>
        </a:xfrm>
      </p:grpSpPr>
      <p:sp>
        <p:nvSpPr>
          <p:cNvPr id="1321" name="Google Shape;1321;p197"/>
          <p:cNvSpPr txBox="1">
            <a:spLocks noGrp="1"/>
          </p:cNvSpPr>
          <p:nvPr>
            <p:ph type="ctrTitle"/>
          </p:nvPr>
        </p:nvSpPr>
        <p:spPr>
          <a:xfrm>
            <a:off x="415600" y="419533"/>
            <a:ext cx="11360800" cy="6335200"/>
          </a:xfrm>
          <a:prstGeom prst="rect">
            <a:avLst/>
          </a:prstGeom>
          <a:noFill/>
          <a:ln>
            <a:noFill/>
          </a:ln>
        </p:spPr>
        <p:txBody>
          <a:bodyPr spcFirstLastPara="1" wrap="square" lIns="121900" tIns="121900" rIns="121900" bIns="121900" anchor="b" anchorCtr="0">
            <a:noAutofit/>
          </a:bodyPr>
          <a:lstStyle/>
          <a:p>
            <a:pPr algn="l"/>
            <a:r>
              <a:rPr lang="en-GB" sz="4000"/>
              <a:t>Reread your work to check it, edit your direct speech using the checklist below.</a:t>
            </a:r>
            <a:endParaRPr sz="4000"/>
          </a:p>
          <a:p>
            <a:pPr algn="l"/>
            <a:endParaRPr sz="4000"/>
          </a:p>
          <a:p>
            <a:pPr algn="l"/>
            <a:endParaRPr sz="4000"/>
          </a:p>
          <a:p>
            <a:pPr algn="l"/>
            <a:endParaRPr sz="4000"/>
          </a:p>
          <a:p>
            <a:pPr algn="l"/>
            <a:endParaRPr sz="4000"/>
          </a:p>
          <a:p>
            <a:pPr algn="l"/>
            <a:endParaRPr sz="4000"/>
          </a:p>
          <a:p>
            <a:pPr algn="l"/>
            <a:r>
              <a:rPr lang="en-GB" sz="4000"/>
              <a:t>You will be able to use this writing you have done today to include into your work tomorrow.</a:t>
            </a:r>
            <a:endParaRPr sz="4000"/>
          </a:p>
          <a:p>
            <a:pPr marL="609585" algn="l"/>
            <a:endParaRPr sz="4000"/>
          </a:p>
        </p:txBody>
      </p:sp>
      <p:sp>
        <p:nvSpPr>
          <p:cNvPr id="1322" name="Google Shape;1322;p197"/>
          <p:cNvSpPr txBox="1"/>
          <p:nvPr/>
        </p:nvSpPr>
        <p:spPr>
          <a:xfrm>
            <a:off x="1611100" y="2205800"/>
            <a:ext cx="8405200" cy="2446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FF0000"/>
                </a:solidFill>
                <a:latin typeface="Arial"/>
                <a:ea typeface="Arial"/>
                <a:cs typeface="Arial"/>
                <a:sym typeface="Arial"/>
              </a:rPr>
              <a:t>Turn the speech bubbles into direct speech.</a:t>
            </a:r>
            <a:endParaRPr sz="1867" kern="0">
              <a:solidFill>
                <a:srgbClr val="FF0000"/>
              </a:solidFill>
              <a:latin typeface="Arial"/>
              <a:ea typeface="Arial"/>
              <a:cs typeface="Arial"/>
              <a:sym typeface="Arial"/>
            </a:endParaRPr>
          </a:p>
          <a:p>
            <a:pPr defTabSz="1219170">
              <a:buClr>
                <a:srgbClr val="000000"/>
              </a:buClr>
              <a:buSzPts val="1400"/>
            </a:pPr>
            <a:r>
              <a:rPr lang="en-GB" sz="1867" kern="0">
                <a:solidFill>
                  <a:srgbClr val="4A86E8"/>
                </a:solidFill>
                <a:latin typeface="Arial"/>
                <a:ea typeface="Arial"/>
                <a:cs typeface="Arial"/>
                <a:sym typeface="Arial"/>
              </a:rPr>
              <a:t>Remembered to open and close the words being spoken with inverted commas. “ “</a:t>
            </a:r>
            <a:endParaRPr sz="1867" kern="0">
              <a:solidFill>
                <a:srgbClr val="4A86E8"/>
              </a:solidFill>
              <a:latin typeface="Arial"/>
              <a:ea typeface="Arial"/>
              <a:cs typeface="Arial"/>
              <a:sym typeface="Arial"/>
            </a:endParaRPr>
          </a:p>
          <a:p>
            <a:pPr defTabSz="1219170">
              <a:buClr>
                <a:srgbClr val="000000"/>
              </a:buClr>
              <a:buSzPts val="1400"/>
            </a:pPr>
            <a:r>
              <a:rPr lang="en-GB" sz="1867" kern="0">
                <a:solidFill>
                  <a:srgbClr val="274E13"/>
                </a:solidFill>
                <a:latin typeface="Arial"/>
                <a:ea typeface="Arial"/>
                <a:cs typeface="Arial"/>
                <a:sym typeface="Arial"/>
              </a:rPr>
              <a:t>Remembered the capital letter to begin the speech and  the end piece of punctuation before the inverted commas are closed.</a:t>
            </a:r>
            <a:endParaRPr sz="1867" kern="0">
              <a:solidFill>
                <a:srgbClr val="274E13"/>
              </a:solidFill>
              <a:latin typeface="Arial"/>
              <a:ea typeface="Arial"/>
              <a:cs typeface="Arial"/>
              <a:sym typeface="Arial"/>
            </a:endParaRPr>
          </a:p>
          <a:p>
            <a:pPr defTabSz="1219170">
              <a:buClr>
                <a:srgbClr val="000000"/>
              </a:buClr>
              <a:buSzPts val="1400"/>
            </a:pPr>
            <a:r>
              <a:rPr lang="en-GB" sz="1867" u="sng" kern="0">
                <a:solidFill>
                  <a:srgbClr val="000000"/>
                </a:solidFill>
                <a:latin typeface="Arial"/>
                <a:ea typeface="Arial"/>
                <a:cs typeface="Arial"/>
                <a:sym typeface="Arial"/>
              </a:rPr>
              <a:t>Remember to include a reporting clause to tell us who said it.</a:t>
            </a:r>
            <a:endParaRPr sz="1867" u="sng" kern="0">
              <a:solidFill>
                <a:srgbClr val="000000"/>
              </a:solidFill>
              <a:latin typeface="Arial"/>
              <a:ea typeface="Arial"/>
              <a:cs typeface="Arial"/>
              <a:sym typeface="Arial"/>
            </a:endParaRPr>
          </a:p>
          <a:p>
            <a:pPr defTabSz="1219170">
              <a:buClr>
                <a:srgbClr val="000000"/>
              </a:buClr>
              <a:buSzPts val="1400"/>
            </a:pPr>
            <a:r>
              <a:rPr lang="en-GB" sz="1867" b="1" kern="0">
                <a:solidFill>
                  <a:srgbClr val="000000"/>
                </a:solidFill>
                <a:latin typeface="Arial"/>
                <a:ea typeface="Arial"/>
                <a:cs typeface="Arial"/>
                <a:sym typeface="Arial"/>
              </a:rPr>
              <a:t>Remember to use a synonym for said.</a:t>
            </a:r>
            <a:endParaRPr sz="1867"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715042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26"/>
        <p:cNvGrpSpPr/>
        <p:nvPr/>
      </p:nvGrpSpPr>
      <p:grpSpPr>
        <a:xfrm>
          <a:off x="0" y="0"/>
          <a:ext cx="0" cy="0"/>
          <a:chOff x="0" y="0"/>
          <a:chExt cx="0" cy="0"/>
        </a:xfrm>
      </p:grpSpPr>
      <p:sp>
        <p:nvSpPr>
          <p:cNvPr id="1327" name="Google Shape;1327;p198"/>
          <p:cNvSpPr txBox="1">
            <a:spLocks noGrp="1"/>
          </p:cNvSpPr>
          <p:nvPr>
            <p:ph type="ctrTitle"/>
          </p:nvPr>
        </p:nvSpPr>
        <p:spPr>
          <a:xfrm>
            <a:off x="251267" y="2844900"/>
            <a:ext cx="11360800" cy="2804000"/>
          </a:xfrm>
          <a:prstGeom prst="rect">
            <a:avLst/>
          </a:prstGeom>
          <a:noFill/>
          <a:ln>
            <a:noFill/>
          </a:ln>
        </p:spPr>
        <p:txBody>
          <a:bodyPr spcFirstLastPara="1" wrap="square" lIns="121900" tIns="121900" rIns="121900" bIns="121900" anchor="b" anchorCtr="0">
            <a:noAutofit/>
          </a:bodyPr>
          <a:lstStyle/>
          <a:p>
            <a:r>
              <a:rPr lang="en-GB" sz="4000"/>
              <a:t>More practise... </a:t>
            </a:r>
            <a:endParaRPr sz="4000"/>
          </a:p>
          <a:p>
            <a:r>
              <a:rPr lang="en-GB" sz="4000"/>
              <a:t>Spelling long vowel sound A with ei and eigh.</a:t>
            </a:r>
            <a:endParaRPr sz="4000"/>
          </a:p>
          <a:p>
            <a:endParaRPr sz="4000"/>
          </a:p>
          <a:p>
            <a:endParaRPr sz="2400"/>
          </a:p>
          <a:p>
            <a:endParaRPr sz="2400"/>
          </a:p>
        </p:txBody>
      </p:sp>
      <p:sp>
        <p:nvSpPr>
          <p:cNvPr id="1328" name="Google Shape;1328;p198"/>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329" name="Google Shape;1329;p198"/>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8681543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33"/>
        <p:cNvGrpSpPr/>
        <p:nvPr/>
      </p:nvGrpSpPr>
      <p:grpSpPr>
        <a:xfrm>
          <a:off x="0" y="0"/>
          <a:ext cx="0" cy="0"/>
          <a:chOff x="0" y="0"/>
          <a:chExt cx="0" cy="0"/>
        </a:xfrm>
      </p:grpSpPr>
      <p:graphicFrame>
        <p:nvGraphicFramePr>
          <p:cNvPr id="1334" name="Google Shape;1334;p199"/>
          <p:cNvGraphicFramePr/>
          <p:nvPr/>
        </p:nvGraphicFramePr>
        <p:xfrm>
          <a:off x="415600" y="451600"/>
          <a:ext cx="5680400" cy="6301560"/>
        </p:xfrm>
        <a:graphic>
          <a:graphicData uri="http://schemas.openxmlformats.org/drawingml/2006/table">
            <a:tbl>
              <a:tblPr>
                <a:noFill/>
              </a:tblPr>
              <a:tblGrid>
                <a:gridCol w="5680400">
                  <a:extLst>
                    <a:ext uri="{9D8B030D-6E8A-4147-A177-3AD203B41FA5}">
                      <a16:colId xmlns:a16="http://schemas.microsoft.com/office/drawing/2014/main" val="20000"/>
                    </a:ext>
                  </a:extLst>
                </a:gridCol>
              </a:tblGrid>
              <a:tr h="121916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Match the long vowel A word</a:t>
                      </a:r>
                      <a:endParaRPr sz="3200" u="none" strike="noStrike" cap="none"/>
                    </a:p>
                    <a:p>
                      <a:pPr marL="0" marR="0" lvl="0" indent="0" algn="l" rtl="0">
                        <a:lnSpc>
                          <a:spcPct val="100000"/>
                        </a:lnSpc>
                        <a:spcBef>
                          <a:spcPts val="0"/>
                        </a:spcBef>
                        <a:spcAft>
                          <a:spcPts val="0"/>
                        </a:spcAft>
                        <a:buClr>
                          <a:srgbClr val="000000"/>
                        </a:buClr>
                        <a:buSzPts val="2400"/>
                        <a:buFont typeface="Arial"/>
                        <a:buNone/>
                      </a:pPr>
                      <a:r>
                        <a:rPr lang="en-GB" sz="3200" u="none" strike="noStrike" cap="none"/>
                        <a:t>to the picture.</a:t>
                      </a:r>
                      <a:endParaRPr sz="3200" u="none" strike="noStrike" cap="none"/>
                    </a:p>
                  </a:txBody>
                  <a:tcPr marL="121900" marR="121900" marT="121900" marB="121900"/>
                </a:tc>
                <a:extLst>
                  <a:ext uri="{0D108BD9-81ED-4DB2-BD59-A6C34878D82A}">
                    <a16:rowId xmlns:a16="http://schemas.microsoft.com/office/drawing/2014/main" val="10000"/>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sleigh</a:t>
                      </a:r>
                      <a:endParaRPr sz="3200" u="none" strike="noStrike" cap="none"/>
                    </a:p>
                  </a:txBody>
                  <a:tcPr marL="121900" marR="121900" marT="121900" marB="121900"/>
                </a:tc>
                <a:extLst>
                  <a:ext uri="{0D108BD9-81ED-4DB2-BD59-A6C34878D82A}">
                    <a16:rowId xmlns:a16="http://schemas.microsoft.com/office/drawing/2014/main" val="10001"/>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vein</a:t>
                      </a:r>
                      <a:endParaRPr sz="3200" u="none" strike="noStrike" cap="none"/>
                    </a:p>
                  </a:txBody>
                  <a:tcPr marL="121900" marR="121900" marT="121900" marB="121900"/>
                </a:tc>
                <a:extLst>
                  <a:ext uri="{0D108BD9-81ED-4DB2-BD59-A6C34878D82A}">
                    <a16:rowId xmlns:a16="http://schemas.microsoft.com/office/drawing/2014/main" val="10002"/>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freight train</a:t>
                      </a:r>
                      <a:endParaRPr sz="3200" u="none" strike="noStrike" cap="none"/>
                    </a:p>
                  </a:txBody>
                  <a:tcPr marL="121900" marR="121900" marT="121900" marB="121900"/>
                </a:tc>
                <a:extLst>
                  <a:ext uri="{0D108BD9-81ED-4DB2-BD59-A6C34878D82A}">
                    <a16:rowId xmlns:a16="http://schemas.microsoft.com/office/drawing/2014/main" val="10003"/>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neighbour</a:t>
                      </a:r>
                      <a:endParaRPr sz="3200" u="none" strike="noStrike" cap="none"/>
                    </a:p>
                  </a:txBody>
                  <a:tcPr marL="121900" marR="121900" marT="121900" marB="121900"/>
                </a:tc>
                <a:extLst>
                  <a:ext uri="{0D108BD9-81ED-4DB2-BD59-A6C34878D82A}">
                    <a16:rowId xmlns:a16="http://schemas.microsoft.com/office/drawing/2014/main" val="10004"/>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weight</a:t>
                      </a:r>
                      <a:endParaRPr sz="3200" u="none" strike="noStrike" cap="none"/>
                    </a:p>
                  </a:txBody>
                  <a:tcPr marL="121900" marR="121900" marT="121900" marB="121900"/>
                </a:tc>
                <a:extLst>
                  <a:ext uri="{0D108BD9-81ED-4DB2-BD59-A6C34878D82A}">
                    <a16:rowId xmlns:a16="http://schemas.microsoft.com/office/drawing/2014/main" val="10005"/>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veil</a:t>
                      </a:r>
                      <a:endParaRPr sz="3200" u="none" strike="noStrike" cap="none"/>
                    </a:p>
                  </a:txBody>
                  <a:tcPr marL="121900" marR="121900" marT="121900" marB="121900"/>
                </a:tc>
                <a:extLst>
                  <a:ext uri="{0D108BD9-81ED-4DB2-BD59-A6C34878D82A}">
                    <a16:rowId xmlns:a16="http://schemas.microsoft.com/office/drawing/2014/main" val="10006"/>
                  </a:ext>
                </a:extLst>
              </a:tr>
            </a:tbl>
          </a:graphicData>
        </a:graphic>
      </p:graphicFrame>
      <p:pic>
        <p:nvPicPr>
          <p:cNvPr id="1335" name="Google Shape;1335;p199"/>
          <p:cNvPicPr preferRelativeResize="0"/>
          <p:nvPr/>
        </p:nvPicPr>
        <p:blipFill rotWithShape="1">
          <a:blip r:embed="rId3">
            <a:alphaModFix/>
          </a:blip>
          <a:srcRect/>
          <a:stretch/>
        </p:blipFill>
        <p:spPr>
          <a:xfrm>
            <a:off x="6419234" y="242501"/>
            <a:ext cx="3230133" cy="1347900"/>
          </a:xfrm>
          <a:prstGeom prst="rect">
            <a:avLst/>
          </a:prstGeom>
          <a:noFill/>
          <a:ln>
            <a:noFill/>
          </a:ln>
        </p:spPr>
      </p:pic>
      <p:pic>
        <p:nvPicPr>
          <p:cNvPr id="1336" name="Google Shape;1336;p199"/>
          <p:cNvPicPr preferRelativeResize="0"/>
          <p:nvPr/>
        </p:nvPicPr>
        <p:blipFill rotWithShape="1">
          <a:blip r:embed="rId4">
            <a:alphaModFix/>
          </a:blip>
          <a:srcRect/>
          <a:stretch/>
        </p:blipFill>
        <p:spPr>
          <a:xfrm>
            <a:off x="9193400" y="2073367"/>
            <a:ext cx="2401133" cy="1147900"/>
          </a:xfrm>
          <a:prstGeom prst="rect">
            <a:avLst/>
          </a:prstGeom>
          <a:noFill/>
          <a:ln>
            <a:noFill/>
          </a:ln>
        </p:spPr>
      </p:pic>
      <p:pic>
        <p:nvPicPr>
          <p:cNvPr id="1337" name="Google Shape;1337;p199"/>
          <p:cNvPicPr preferRelativeResize="0"/>
          <p:nvPr/>
        </p:nvPicPr>
        <p:blipFill rotWithShape="1">
          <a:blip r:embed="rId5">
            <a:alphaModFix/>
          </a:blip>
          <a:srcRect/>
          <a:stretch/>
        </p:blipFill>
        <p:spPr>
          <a:xfrm>
            <a:off x="9853667" y="242501"/>
            <a:ext cx="2173763" cy="1347900"/>
          </a:xfrm>
          <a:prstGeom prst="rect">
            <a:avLst/>
          </a:prstGeom>
          <a:noFill/>
          <a:ln>
            <a:noFill/>
          </a:ln>
        </p:spPr>
      </p:pic>
      <p:pic>
        <p:nvPicPr>
          <p:cNvPr id="1338" name="Google Shape;1338;p199"/>
          <p:cNvPicPr preferRelativeResize="0"/>
          <p:nvPr/>
        </p:nvPicPr>
        <p:blipFill rotWithShape="1">
          <a:blip r:embed="rId6">
            <a:alphaModFix/>
          </a:blip>
          <a:srcRect/>
          <a:stretch/>
        </p:blipFill>
        <p:spPr>
          <a:xfrm>
            <a:off x="6741215" y="2073367"/>
            <a:ext cx="1447088" cy="1942533"/>
          </a:xfrm>
          <a:prstGeom prst="rect">
            <a:avLst/>
          </a:prstGeom>
          <a:noFill/>
          <a:ln>
            <a:noFill/>
          </a:ln>
        </p:spPr>
      </p:pic>
      <p:pic>
        <p:nvPicPr>
          <p:cNvPr id="1339" name="Google Shape;1339;p199"/>
          <p:cNvPicPr preferRelativeResize="0"/>
          <p:nvPr/>
        </p:nvPicPr>
        <p:blipFill rotWithShape="1">
          <a:blip r:embed="rId7">
            <a:alphaModFix/>
          </a:blip>
          <a:srcRect/>
          <a:stretch/>
        </p:blipFill>
        <p:spPr>
          <a:xfrm>
            <a:off x="9266401" y="3865201"/>
            <a:ext cx="2761033" cy="1574567"/>
          </a:xfrm>
          <a:prstGeom prst="rect">
            <a:avLst/>
          </a:prstGeom>
          <a:noFill/>
          <a:ln>
            <a:noFill/>
          </a:ln>
        </p:spPr>
      </p:pic>
      <p:pic>
        <p:nvPicPr>
          <p:cNvPr id="1340" name="Google Shape;1340;p199"/>
          <p:cNvPicPr preferRelativeResize="0"/>
          <p:nvPr/>
        </p:nvPicPr>
        <p:blipFill rotWithShape="1">
          <a:blip r:embed="rId8">
            <a:alphaModFix/>
          </a:blip>
          <a:srcRect/>
          <a:stretch/>
        </p:blipFill>
        <p:spPr>
          <a:xfrm>
            <a:off x="6480634" y="4359720"/>
            <a:ext cx="2401133" cy="2046680"/>
          </a:xfrm>
          <a:prstGeom prst="rect">
            <a:avLst/>
          </a:prstGeom>
          <a:noFill/>
          <a:ln>
            <a:noFill/>
          </a:ln>
        </p:spPr>
      </p:pic>
    </p:spTree>
    <p:extLst>
      <p:ext uri="{BB962C8B-B14F-4D97-AF65-F5344CB8AC3E}">
        <p14:creationId xmlns:p14="http://schemas.microsoft.com/office/powerpoint/2010/main" val="1431550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44"/>
        <p:cNvGrpSpPr/>
        <p:nvPr/>
      </p:nvGrpSpPr>
      <p:grpSpPr>
        <a:xfrm>
          <a:off x="0" y="0"/>
          <a:ext cx="0" cy="0"/>
          <a:chOff x="0" y="0"/>
          <a:chExt cx="0" cy="0"/>
        </a:xfrm>
      </p:grpSpPr>
      <p:graphicFrame>
        <p:nvGraphicFramePr>
          <p:cNvPr id="1345" name="Google Shape;1345;p200"/>
          <p:cNvGraphicFramePr/>
          <p:nvPr/>
        </p:nvGraphicFramePr>
        <p:xfrm>
          <a:off x="415600" y="451600"/>
          <a:ext cx="5680400" cy="6301560"/>
        </p:xfrm>
        <a:graphic>
          <a:graphicData uri="http://schemas.openxmlformats.org/drawingml/2006/table">
            <a:tbl>
              <a:tblPr>
                <a:noFill/>
              </a:tblPr>
              <a:tblGrid>
                <a:gridCol w="5680400">
                  <a:extLst>
                    <a:ext uri="{9D8B030D-6E8A-4147-A177-3AD203B41FA5}">
                      <a16:colId xmlns:a16="http://schemas.microsoft.com/office/drawing/2014/main" val="20000"/>
                    </a:ext>
                  </a:extLst>
                </a:gridCol>
              </a:tblGrid>
              <a:tr h="121916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Match the long vowel A word</a:t>
                      </a:r>
                      <a:endParaRPr sz="3200" u="none" strike="noStrike" cap="none"/>
                    </a:p>
                    <a:p>
                      <a:pPr marL="0" marR="0" lvl="0" indent="0" algn="l" rtl="0">
                        <a:lnSpc>
                          <a:spcPct val="100000"/>
                        </a:lnSpc>
                        <a:spcBef>
                          <a:spcPts val="0"/>
                        </a:spcBef>
                        <a:spcAft>
                          <a:spcPts val="0"/>
                        </a:spcAft>
                        <a:buClr>
                          <a:srgbClr val="000000"/>
                        </a:buClr>
                        <a:buSzPts val="2400"/>
                        <a:buFont typeface="Arial"/>
                        <a:buNone/>
                      </a:pPr>
                      <a:r>
                        <a:rPr lang="en-GB" sz="3200" u="none" strike="noStrike" cap="none"/>
                        <a:t>to the picture.</a:t>
                      </a:r>
                      <a:endParaRPr sz="3200" u="none" strike="noStrike" cap="none"/>
                    </a:p>
                  </a:txBody>
                  <a:tcPr marL="121900" marR="121900" marT="121900" marB="121900"/>
                </a:tc>
                <a:extLst>
                  <a:ext uri="{0D108BD9-81ED-4DB2-BD59-A6C34878D82A}">
                    <a16:rowId xmlns:a16="http://schemas.microsoft.com/office/drawing/2014/main" val="10000"/>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sleigh</a:t>
                      </a:r>
                      <a:endParaRPr sz="3200" u="none" strike="noStrike" cap="none"/>
                    </a:p>
                  </a:txBody>
                  <a:tcPr marL="121900" marR="121900" marT="121900" marB="121900"/>
                </a:tc>
                <a:extLst>
                  <a:ext uri="{0D108BD9-81ED-4DB2-BD59-A6C34878D82A}">
                    <a16:rowId xmlns:a16="http://schemas.microsoft.com/office/drawing/2014/main" val="10001"/>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vein</a:t>
                      </a:r>
                      <a:endParaRPr sz="3200" u="none" strike="noStrike" cap="none"/>
                    </a:p>
                  </a:txBody>
                  <a:tcPr marL="121900" marR="121900" marT="121900" marB="121900"/>
                </a:tc>
                <a:extLst>
                  <a:ext uri="{0D108BD9-81ED-4DB2-BD59-A6C34878D82A}">
                    <a16:rowId xmlns:a16="http://schemas.microsoft.com/office/drawing/2014/main" val="10002"/>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freight train</a:t>
                      </a:r>
                      <a:endParaRPr sz="3200" u="none" strike="noStrike" cap="none"/>
                    </a:p>
                  </a:txBody>
                  <a:tcPr marL="121900" marR="121900" marT="121900" marB="121900"/>
                </a:tc>
                <a:extLst>
                  <a:ext uri="{0D108BD9-81ED-4DB2-BD59-A6C34878D82A}">
                    <a16:rowId xmlns:a16="http://schemas.microsoft.com/office/drawing/2014/main" val="10003"/>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neighbour</a:t>
                      </a:r>
                      <a:endParaRPr sz="3200" u="none" strike="noStrike" cap="none"/>
                    </a:p>
                  </a:txBody>
                  <a:tcPr marL="121900" marR="121900" marT="121900" marB="121900"/>
                </a:tc>
                <a:extLst>
                  <a:ext uri="{0D108BD9-81ED-4DB2-BD59-A6C34878D82A}">
                    <a16:rowId xmlns:a16="http://schemas.microsoft.com/office/drawing/2014/main" val="10004"/>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weight</a:t>
                      </a:r>
                      <a:endParaRPr sz="3200" u="none" strike="noStrike" cap="none"/>
                    </a:p>
                  </a:txBody>
                  <a:tcPr marL="121900" marR="121900" marT="121900" marB="121900"/>
                </a:tc>
                <a:extLst>
                  <a:ext uri="{0D108BD9-81ED-4DB2-BD59-A6C34878D82A}">
                    <a16:rowId xmlns:a16="http://schemas.microsoft.com/office/drawing/2014/main" val="10005"/>
                  </a:ext>
                </a:extLst>
              </a:tr>
              <a:tr h="847067">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veil</a:t>
                      </a:r>
                      <a:endParaRPr sz="3200" u="none" strike="noStrike" cap="none"/>
                    </a:p>
                  </a:txBody>
                  <a:tcPr marL="121900" marR="121900" marT="121900" marB="121900"/>
                </a:tc>
                <a:extLst>
                  <a:ext uri="{0D108BD9-81ED-4DB2-BD59-A6C34878D82A}">
                    <a16:rowId xmlns:a16="http://schemas.microsoft.com/office/drawing/2014/main" val="10006"/>
                  </a:ext>
                </a:extLst>
              </a:tr>
            </a:tbl>
          </a:graphicData>
        </a:graphic>
      </p:graphicFrame>
      <p:pic>
        <p:nvPicPr>
          <p:cNvPr id="1346" name="Google Shape;1346;p200"/>
          <p:cNvPicPr preferRelativeResize="0"/>
          <p:nvPr/>
        </p:nvPicPr>
        <p:blipFill rotWithShape="1">
          <a:blip r:embed="rId3">
            <a:alphaModFix/>
          </a:blip>
          <a:srcRect/>
          <a:stretch/>
        </p:blipFill>
        <p:spPr>
          <a:xfrm>
            <a:off x="6419234" y="242501"/>
            <a:ext cx="3230133" cy="1347900"/>
          </a:xfrm>
          <a:prstGeom prst="rect">
            <a:avLst/>
          </a:prstGeom>
          <a:noFill/>
          <a:ln>
            <a:noFill/>
          </a:ln>
        </p:spPr>
      </p:pic>
      <p:pic>
        <p:nvPicPr>
          <p:cNvPr id="1347" name="Google Shape;1347;p200"/>
          <p:cNvPicPr preferRelativeResize="0"/>
          <p:nvPr/>
        </p:nvPicPr>
        <p:blipFill rotWithShape="1">
          <a:blip r:embed="rId4">
            <a:alphaModFix/>
          </a:blip>
          <a:srcRect/>
          <a:stretch/>
        </p:blipFill>
        <p:spPr>
          <a:xfrm>
            <a:off x="9193400" y="2073367"/>
            <a:ext cx="2401133" cy="1147900"/>
          </a:xfrm>
          <a:prstGeom prst="rect">
            <a:avLst/>
          </a:prstGeom>
          <a:noFill/>
          <a:ln>
            <a:noFill/>
          </a:ln>
        </p:spPr>
      </p:pic>
      <p:pic>
        <p:nvPicPr>
          <p:cNvPr id="1348" name="Google Shape;1348;p200"/>
          <p:cNvPicPr preferRelativeResize="0"/>
          <p:nvPr/>
        </p:nvPicPr>
        <p:blipFill rotWithShape="1">
          <a:blip r:embed="rId5">
            <a:alphaModFix/>
          </a:blip>
          <a:srcRect/>
          <a:stretch/>
        </p:blipFill>
        <p:spPr>
          <a:xfrm>
            <a:off x="9853667" y="242501"/>
            <a:ext cx="2173763" cy="1347900"/>
          </a:xfrm>
          <a:prstGeom prst="rect">
            <a:avLst/>
          </a:prstGeom>
          <a:noFill/>
          <a:ln>
            <a:noFill/>
          </a:ln>
        </p:spPr>
      </p:pic>
      <p:pic>
        <p:nvPicPr>
          <p:cNvPr id="1349" name="Google Shape;1349;p200"/>
          <p:cNvPicPr preferRelativeResize="0"/>
          <p:nvPr/>
        </p:nvPicPr>
        <p:blipFill rotWithShape="1">
          <a:blip r:embed="rId6">
            <a:alphaModFix/>
          </a:blip>
          <a:srcRect/>
          <a:stretch/>
        </p:blipFill>
        <p:spPr>
          <a:xfrm>
            <a:off x="6741215" y="2073367"/>
            <a:ext cx="1447088" cy="1942533"/>
          </a:xfrm>
          <a:prstGeom prst="rect">
            <a:avLst/>
          </a:prstGeom>
          <a:noFill/>
          <a:ln>
            <a:noFill/>
          </a:ln>
        </p:spPr>
      </p:pic>
      <p:pic>
        <p:nvPicPr>
          <p:cNvPr id="1350" name="Google Shape;1350;p200"/>
          <p:cNvPicPr preferRelativeResize="0"/>
          <p:nvPr/>
        </p:nvPicPr>
        <p:blipFill rotWithShape="1">
          <a:blip r:embed="rId7">
            <a:alphaModFix/>
          </a:blip>
          <a:srcRect/>
          <a:stretch/>
        </p:blipFill>
        <p:spPr>
          <a:xfrm>
            <a:off x="9266401" y="3865201"/>
            <a:ext cx="2761033" cy="1574567"/>
          </a:xfrm>
          <a:prstGeom prst="rect">
            <a:avLst/>
          </a:prstGeom>
          <a:noFill/>
          <a:ln>
            <a:noFill/>
          </a:ln>
        </p:spPr>
      </p:pic>
      <p:pic>
        <p:nvPicPr>
          <p:cNvPr id="1351" name="Google Shape;1351;p200"/>
          <p:cNvPicPr preferRelativeResize="0"/>
          <p:nvPr/>
        </p:nvPicPr>
        <p:blipFill rotWithShape="1">
          <a:blip r:embed="rId8">
            <a:alphaModFix/>
          </a:blip>
          <a:srcRect/>
          <a:stretch/>
        </p:blipFill>
        <p:spPr>
          <a:xfrm>
            <a:off x="6480634" y="4359720"/>
            <a:ext cx="2401133" cy="2046680"/>
          </a:xfrm>
          <a:prstGeom prst="rect">
            <a:avLst/>
          </a:prstGeom>
          <a:noFill/>
          <a:ln>
            <a:noFill/>
          </a:ln>
        </p:spPr>
      </p:pic>
      <p:cxnSp>
        <p:nvCxnSpPr>
          <p:cNvPr id="1352" name="Google Shape;1352;p200"/>
          <p:cNvCxnSpPr/>
          <p:nvPr/>
        </p:nvCxnSpPr>
        <p:spPr>
          <a:xfrm>
            <a:off x="5917467" y="1945867"/>
            <a:ext cx="3617200" cy="292800"/>
          </a:xfrm>
          <a:prstGeom prst="straightConnector1">
            <a:avLst/>
          </a:prstGeom>
          <a:noFill/>
          <a:ln w="9525" cap="flat" cmpd="sng">
            <a:solidFill>
              <a:schemeClr val="dk2"/>
            </a:solidFill>
            <a:prstDash val="solid"/>
            <a:round/>
            <a:headEnd type="none" w="med" len="med"/>
            <a:tailEnd type="none" w="med" len="med"/>
          </a:ln>
        </p:spPr>
      </p:cxnSp>
      <p:cxnSp>
        <p:nvCxnSpPr>
          <p:cNvPr id="1353" name="Google Shape;1353;p200"/>
          <p:cNvCxnSpPr/>
          <p:nvPr/>
        </p:nvCxnSpPr>
        <p:spPr>
          <a:xfrm rot="10800000" flipH="1">
            <a:off x="4746600" y="816767"/>
            <a:ext cx="5687200" cy="2153600"/>
          </a:xfrm>
          <a:prstGeom prst="straightConnector1">
            <a:avLst/>
          </a:prstGeom>
          <a:noFill/>
          <a:ln w="9525" cap="flat" cmpd="sng">
            <a:solidFill>
              <a:schemeClr val="dk2"/>
            </a:solidFill>
            <a:prstDash val="solid"/>
            <a:round/>
            <a:headEnd type="none" w="med" len="med"/>
            <a:tailEnd type="none" w="med" len="med"/>
          </a:ln>
        </p:spPr>
      </p:cxnSp>
      <p:cxnSp>
        <p:nvCxnSpPr>
          <p:cNvPr id="1354" name="Google Shape;1354;p200"/>
          <p:cNvCxnSpPr/>
          <p:nvPr/>
        </p:nvCxnSpPr>
        <p:spPr>
          <a:xfrm>
            <a:off x="5562033" y="4643067"/>
            <a:ext cx="1442800" cy="480800"/>
          </a:xfrm>
          <a:prstGeom prst="straightConnector1">
            <a:avLst/>
          </a:prstGeom>
          <a:noFill/>
          <a:ln w="9525" cap="flat" cmpd="sng">
            <a:solidFill>
              <a:schemeClr val="dk2"/>
            </a:solidFill>
            <a:prstDash val="solid"/>
            <a:round/>
            <a:headEnd type="none" w="med" len="med"/>
            <a:tailEnd type="none" w="med" len="med"/>
          </a:ln>
        </p:spPr>
      </p:cxnSp>
      <p:cxnSp>
        <p:nvCxnSpPr>
          <p:cNvPr id="1355" name="Google Shape;1355;p200"/>
          <p:cNvCxnSpPr/>
          <p:nvPr/>
        </p:nvCxnSpPr>
        <p:spPr>
          <a:xfrm rot="10800000" flipH="1">
            <a:off x="5102033" y="5102833"/>
            <a:ext cx="4871600" cy="418400"/>
          </a:xfrm>
          <a:prstGeom prst="straightConnector1">
            <a:avLst/>
          </a:prstGeom>
          <a:noFill/>
          <a:ln w="9525" cap="flat" cmpd="sng">
            <a:solidFill>
              <a:schemeClr val="dk2"/>
            </a:solidFill>
            <a:prstDash val="solid"/>
            <a:round/>
            <a:headEnd type="none" w="med" len="med"/>
            <a:tailEnd type="none" w="med" len="med"/>
          </a:ln>
        </p:spPr>
      </p:cxnSp>
      <p:cxnSp>
        <p:nvCxnSpPr>
          <p:cNvPr id="1356" name="Google Shape;1356;p200"/>
          <p:cNvCxnSpPr>
            <a:endCxn id="1349" idx="1"/>
          </p:cNvCxnSpPr>
          <p:nvPr/>
        </p:nvCxnSpPr>
        <p:spPr>
          <a:xfrm rot="10800000" flipH="1">
            <a:off x="5520015" y="3044633"/>
            <a:ext cx="1221200" cy="33964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3083060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60"/>
        <p:cNvGrpSpPr/>
        <p:nvPr/>
      </p:nvGrpSpPr>
      <p:grpSpPr>
        <a:xfrm>
          <a:off x="0" y="0"/>
          <a:ext cx="0" cy="0"/>
          <a:chOff x="0" y="0"/>
          <a:chExt cx="0" cy="0"/>
        </a:xfrm>
      </p:grpSpPr>
      <p:sp>
        <p:nvSpPr>
          <p:cNvPr id="1361" name="Google Shape;1361;p201"/>
          <p:cNvSpPr txBox="1">
            <a:spLocks noGrp="1"/>
          </p:cNvSpPr>
          <p:nvPr>
            <p:ph type="ctrTitle"/>
          </p:nvPr>
        </p:nvSpPr>
        <p:spPr>
          <a:xfrm>
            <a:off x="5018400" y="279500"/>
            <a:ext cx="3704800" cy="3149600"/>
          </a:xfrm>
          <a:prstGeom prst="rect">
            <a:avLst/>
          </a:prstGeom>
          <a:noFill/>
          <a:ln>
            <a:noFill/>
          </a:ln>
        </p:spPr>
        <p:txBody>
          <a:bodyPr spcFirstLastPara="1" wrap="square" lIns="121900" tIns="121900" rIns="121900" bIns="121900" anchor="b" anchorCtr="0">
            <a:noAutofit/>
          </a:bodyPr>
          <a:lstStyle/>
          <a:p>
            <a:r>
              <a:rPr lang="en-GB" sz="4000"/>
              <a:t>Rainbow write each</a:t>
            </a:r>
            <a:endParaRPr sz="4000"/>
          </a:p>
          <a:p>
            <a:r>
              <a:rPr lang="en-GB" sz="4000"/>
              <a:t> word 3 times.</a:t>
            </a:r>
            <a:endParaRPr sz="4000"/>
          </a:p>
          <a:p>
            <a:endParaRPr sz="3200"/>
          </a:p>
          <a:p>
            <a:endParaRPr sz="3200"/>
          </a:p>
        </p:txBody>
      </p:sp>
      <p:graphicFrame>
        <p:nvGraphicFramePr>
          <p:cNvPr id="1362" name="Google Shape;1362;p201"/>
          <p:cNvGraphicFramePr/>
          <p:nvPr/>
        </p:nvGraphicFramePr>
        <p:xfrm>
          <a:off x="415600" y="451600"/>
          <a:ext cx="3924800" cy="4388880"/>
        </p:xfrm>
        <a:graphic>
          <a:graphicData uri="http://schemas.openxmlformats.org/drawingml/2006/table">
            <a:tbl>
              <a:tblPr>
                <a:noFill/>
              </a:tblPr>
              <a:tblGrid>
                <a:gridCol w="3924800">
                  <a:extLst>
                    <a:ext uri="{9D8B030D-6E8A-4147-A177-3AD203B41FA5}">
                      <a16:colId xmlns:a16="http://schemas.microsoft.com/office/drawing/2014/main" val="20000"/>
                    </a:ext>
                  </a:extLst>
                </a:gridCol>
              </a:tblGrid>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sleigh</a:t>
                      </a:r>
                      <a:endParaRPr sz="3200" u="none" strike="noStrike" cap="none"/>
                    </a:p>
                  </a:txBody>
                  <a:tcPr marL="121900" marR="121900" marT="121900" marB="121900"/>
                </a:tc>
                <a:extLst>
                  <a:ext uri="{0D108BD9-81ED-4DB2-BD59-A6C34878D82A}">
                    <a16:rowId xmlns:a16="http://schemas.microsoft.com/office/drawing/2014/main" val="10000"/>
                  </a:ext>
                </a:extLst>
              </a:tr>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vein</a:t>
                      </a:r>
                      <a:endParaRPr sz="3200" u="none" strike="noStrike" cap="none"/>
                    </a:p>
                  </a:txBody>
                  <a:tcPr marL="121900" marR="121900" marT="121900" marB="121900"/>
                </a:tc>
                <a:extLst>
                  <a:ext uri="{0D108BD9-81ED-4DB2-BD59-A6C34878D82A}">
                    <a16:rowId xmlns:a16="http://schemas.microsoft.com/office/drawing/2014/main" val="10001"/>
                  </a:ext>
                </a:extLst>
              </a:tr>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freight train</a:t>
                      </a:r>
                      <a:endParaRPr sz="3200" u="none" strike="noStrike" cap="none"/>
                    </a:p>
                  </a:txBody>
                  <a:tcPr marL="121900" marR="121900" marT="121900" marB="121900"/>
                </a:tc>
                <a:extLst>
                  <a:ext uri="{0D108BD9-81ED-4DB2-BD59-A6C34878D82A}">
                    <a16:rowId xmlns:a16="http://schemas.microsoft.com/office/drawing/2014/main" val="10002"/>
                  </a:ext>
                </a:extLst>
              </a:tr>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neighbour</a:t>
                      </a:r>
                      <a:endParaRPr sz="3200" u="none" strike="noStrike" cap="none"/>
                    </a:p>
                  </a:txBody>
                  <a:tcPr marL="121900" marR="121900" marT="121900" marB="121900"/>
                </a:tc>
                <a:extLst>
                  <a:ext uri="{0D108BD9-81ED-4DB2-BD59-A6C34878D82A}">
                    <a16:rowId xmlns:a16="http://schemas.microsoft.com/office/drawing/2014/main" val="10003"/>
                  </a:ext>
                </a:extLst>
              </a:tr>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weight</a:t>
                      </a:r>
                      <a:endParaRPr sz="3200" u="none" strike="noStrike" cap="none"/>
                    </a:p>
                  </a:txBody>
                  <a:tcPr marL="121900" marR="121900" marT="121900" marB="121900"/>
                </a:tc>
                <a:extLst>
                  <a:ext uri="{0D108BD9-81ED-4DB2-BD59-A6C34878D82A}">
                    <a16:rowId xmlns:a16="http://schemas.microsoft.com/office/drawing/2014/main" val="10004"/>
                  </a:ext>
                </a:extLst>
              </a:tr>
              <a:tr h="731480">
                <a:tc>
                  <a:txBody>
                    <a:bodyPr/>
                    <a:lstStyle/>
                    <a:p>
                      <a:pPr marL="0" marR="0" lvl="0" indent="0" algn="ctr" rtl="0">
                        <a:lnSpc>
                          <a:spcPct val="100000"/>
                        </a:lnSpc>
                        <a:spcBef>
                          <a:spcPts val="0"/>
                        </a:spcBef>
                        <a:spcAft>
                          <a:spcPts val="0"/>
                        </a:spcAft>
                        <a:buClr>
                          <a:srgbClr val="000000"/>
                        </a:buClr>
                        <a:buSzPts val="2400"/>
                        <a:buFont typeface="Arial"/>
                        <a:buNone/>
                      </a:pPr>
                      <a:r>
                        <a:rPr lang="en-GB" sz="3200" u="none" strike="noStrike" cap="none"/>
                        <a:t>veil</a:t>
                      </a:r>
                      <a:endParaRPr sz="3200" u="none" strike="noStrike" cap="none"/>
                    </a:p>
                  </a:txBody>
                  <a:tcPr marL="121900" marR="121900" marT="121900" marB="121900"/>
                </a:tc>
                <a:extLst>
                  <a:ext uri="{0D108BD9-81ED-4DB2-BD59-A6C34878D82A}">
                    <a16:rowId xmlns:a16="http://schemas.microsoft.com/office/drawing/2014/main" val="10005"/>
                  </a:ext>
                </a:extLst>
              </a:tr>
            </a:tbl>
          </a:graphicData>
        </a:graphic>
      </p:graphicFrame>
      <p:pic>
        <p:nvPicPr>
          <p:cNvPr id="1363" name="Google Shape;1363;p201"/>
          <p:cNvPicPr preferRelativeResize="0"/>
          <p:nvPr/>
        </p:nvPicPr>
        <p:blipFill rotWithShape="1">
          <a:blip r:embed="rId3">
            <a:alphaModFix/>
          </a:blip>
          <a:srcRect/>
          <a:stretch/>
        </p:blipFill>
        <p:spPr>
          <a:xfrm>
            <a:off x="4585400" y="3993301"/>
            <a:ext cx="7442467" cy="1925167"/>
          </a:xfrm>
          <a:prstGeom prst="rect">
            <a:avLst/>
          </a:prstGeom>
          <a:noFill/>
          <a:ln>
            <a:noFill/>
          </a:ln>
        </p:spPr>
      </p:pic>
      <p:pic>
        <p:nvPicPr>
          <p:cNvPr id="1364" name="Google Shape;1364;p201"/>
          <p:cNvPicPr preferRelativeResize="0"/>
          <p:nvPr/>
        </p:nvPicPr>
        <p:blipFill rotWithShape="1">
          <a:blip r:embed="rId4">
            <a:alphaModFix/>
          </a:blip>
          <a:srcRect/>
          <a:stretch/>
        </p:blipFill>
        <p:spPr>
          <a:xfrm>
            <a:off x="9765633" y="374600"/>
            <a:ext cx="1818267" cy="3216933"/>
          </a:xfrm>
          <a:prstGeom prst="rect">
            <a:avLst/>
          </a:prstGeom>
          <a:noFill/>
          <a:ln>
            <a:noFill/>
          </a:ln>
        </p:spPr>
      </p:pic>
    </p:spTree>
    <p:extLst>
      <p:ext uri="{BB962C8B-B14F-4D97-AF65-F5344CB8AC3E}">
        <p14:creationId xmlns:p14="http://schemas.microsoft.com/office/powerpoint/2010/main" val="3805918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68"/>
        <p:cNvGrpSpPr/>
        <p:nvPr/>
      </p:nvGrpSpPr>
      <p:grpSpPr>
        <a:xfrm>
          <a:off x="0" y="0"/>
          <a:ext cx="0" cy="0"/>
          <a:chOff x="0" y="0"/>
          <a:chExt cx="0" cy="0"/>
        </a:xfrm>
      </p:grpSpPr>
      <p:sp>
        <p:nvSpPr>
          <p:cNvPr id="1369" name="Google Shape;1369;p202"/>
          <p:cNvSpPr txBox="1">
            <a:spLocks noGrp="1"/>
          </p:cNvSpPr>
          <p:nvPr>
            <p:ph type="ctrTitle"/>
          </p:nvPr>
        </p:nvSpPr>
        <p:spPr>
          <a:xfrm>
            <a:off x="415600" y="992767"/>
            <a:ext cx="11360800" cy="4047600"/>
          </a:xfrm>
          <a:prstGeom prst="rect">
            <a:avLst/>
          </a:prstGeom>
        </p:spPr>
        <p:txBody>
          <a:bodyPr spcFirstLastPara="1" wrap="square" lIns="121900" tIns="121900" rIns="121900" bIns="121900" anchor="b" anchorCtr="0">
            <a:noAutofit/>
          </a:bodyPr>
          <a:lstStyle/>
          <a:p>
            <a:pPr>
              <a:buSzPts val="1100"/>
            </a:pPr>
            <a:r>
              <a:rPr lang="en-GB" sz="3200"/>
              <a:t>Use some of the words to complete the sentences correctly.</a:t>
            </a:r>
            <a:endParaRPr sz="3200"/>
          </a:p>
          <a:p>
            <a:pPr>
              <a:buSzPts val="1100"/>
            </a:pPr>
            <a:r>
              <a:rPr lang="en-GB" sz="3200"/>
              <a:t>Make sure you are accurate with the spellings.</a:t>
            </a:r>
            <a:endParaRPr sz="4000"/>
          </a:p>
          <a:p>
            <a:pPr algn="l"/>
            <a:endParaRPr sz="3200"/>
          </a:p>
          <a:p>
            <a:pPr marL="609585" indent="-507987" algn="l">
              <a:buSzPts val="2400"/>
              <a:buAutoNum type="arabicPeriod"/>
            </a:pPr>
            <a:r>
              <a:rPr lang="en-GB" sz="3200"/>
              <a:t>The _____ pulled into the station.</a:t>
            </a:r>
            <a:endParaRPr sz="3200"/>
          </a:p>
          <a:p>
            <a:pPr marL="609585" indent="-507987" algn="l">
              <a:buSzPts val="2400"/>
              <a:buAutoNum type="arabicPeriod"/>
            </a:pPr>
            <a:r>
              <a:rPr lang="en-GB" sz="3200"/>
              <a:t>She wore a ____ to her wedding.</a:t>
            </a:r>
            <a:endParaRPr sz="3200"/>
          </a:p>
          <a:p>
            <a:pPr marL="609585" indent="-507987" algn="l">
              <a:buSzPts val="2400"/>
              <a:buAutoNum type="arabicPeriod"/>
            </a:pPr>
            <a:r>
              <a:rPr lang="en-GB" sz="3200"/>
              <a:t>Across the snow, they sped in their ____.</a:t>
            </a:r>
            <a:endParaRPr sz="3200"/>
          </a:p>
          <a:p>
            <a:pPr marL="609585" indent="-507987" algn="l">
              <a:buSzPts val="2400"/>
              <a:buAutoNum type="arabicPeriod"/>
            </a:pPr>
            <a:r>
              <a:rPr lang="en-GB" sz="3200"/>
              <a:t>The friendly ______ spoke over the fence.</a:t>
            </a:r>
            <a:endParaRPr sz="3200"/>
          </a:p>
          <a:p>
            <a:pPr marL="609585" indent="-507987" algn="l">
              <a:buSzPts val="2400"/>
              <a:buAutoNum type="arabicPeriod"/>
            </a:pPr>
            <a:r>
              <a:rPr lang="en-GB" sz="3200"/>
              <a:t>The body builder enjoyed lifting the ______.</a:t>
            </a:r>
            <a:endParaRPr sz="3200"/>
          </a:p>
          <a:p>
            <a:pPr marL="609585" indent="-507987" algn="l">
              <a:buSzPts val="2400"/>
              <a:buAutoNum type="arabicPeriod"/>
            </a:pPr>
            <a:r>
              <a:rPr lang="en-GB" sz="3200">
                <a:solidFill>
                  <a:srgbClr val="000000"/>
                </a:solidFill>
              </a:rPr>
              <a:t>______ </a:t>
            </a:r>
            <a:r>
              <a:rPr lang="en-GB" sz="3200"/>
              <a:t>allow the blood to travel around our bodies.</a:t>
            </a:r>
            <a:endParaRPr sz="3200"/>
          </a:p>
        </p:txBody>
      </p:sp>
    </p:spTree>
    <p:extLst>
      <p:ext uri="{BB962C8B-B14F-4D97-AF65-F5344CB8AC3E}">
        <p14:creationId xmlns:p14="http://schemas.microsoft.com/office/powerpoint/2010/main" val="10502767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73"/>
        <p:cNvGrpSpPr/>
        <p:nvPr/>
      </p:nvGrpSpPr>
      <p:grpSpPr>
        <a:xfrm>
          <a:off x="0" y="0"/>
          <a:ext cx="0" cy="0"/>
          <a:chOff x="0" y="0"/>
          <a:chExt cx="0" cy="0"/>
        </a:xfrm>
      </p:grpSpPr>
      <p:sp>
        <p:nvSpPr>
          <p:cNvPr id="1374" name="Google Shape;1374;p203"/>
          <p:cNvSpPr txBox="1">
            <a:spLocks noGrp="1"/>
          </p:cNvSpPr>
          <p:nvPr>
            <p:ph type="ctrTitle"/>
          </p:nvPr>
        </p:nvSpPr>
        <p:spPr>
          <a:xfrm>
            <a:off x="415600" y="992767"/>
            <a:ext cx="11360800" cy="4047600"/>
          </a:xfrm>
          <a:prstGeom prst="rect">
            <a:avLst/>
          </a:prstGeom>
          <a:noFill/>
          <a:ln>
            <a:noFill/>
          </a:ln>
        </p:spPr>
        <p:txBody>
          <a:bodyPr spcFirstLastPara="1" wrap="square" lIns="121900" tIns="121900" rIns="121900" bIns="121900" anchor="b" anchorCtr="0">
            <a:noAutofit/>
          </a:bodyPr>
          <a:lstStyle/>
          <a:p>
            <a:r>
              <a:rPr lang="en-GB" sz="4000"/>
              <a:t>Check your answers. Were your spellings correct.?</a:t>
            </a:r>
            <a:endParaRPr sz="4000"/>
          </a:p>
          <a:p>
            <a:pPr algn="l"/>
            <a:endParaRPr sz="3200"/>
          </a:p>
          <a:p>
            <a:pPr marL="609585" indent="-507987" algn="l">
              <a:buSzPts val="2400"/>
              <a:buAutoNum type="arabicPeriod"/>
            </a:pPr>
            <a:r>
              <a:rPr lang="en-GB" sz="3200"/>
              <a:t>The </a:t>
            </a:r>
            <a:r>
              <a:rPr lang="en-GB" sz="3200">
                <a:solidFill>
                  <a:srgbClr val="FF0000"/>
                </a:solidFill>
              </a:rPr>
              <a:t>freight train</a:t>
            </a:r>
            <a:r>
              <a:rPr lang="en-GB" sz="3200"/>
              <a:t> pulled into the station.</a:t>
            </a:r>
            <a:endParaRPr sz="3200"/>
          </a:p>
          <a:p>
            <a:pPr marL="609585" indent="-507987" algn="l">
              <a:buSzPts val="2400"/>
              <a:buAutoNum type="arabicPeriod"/>
            </a:pPr>
            <a:r>
              <a:rPr lang="en-GB" sz="3200"/>
              <a:t>She wore a </a:t>
            </a:r>
            <a:r>
              <a:rPr lang="en-GB" sz="3200">
                <a:solidFill>
                  <a:srgbClr val="FF0000"/>
                </a:solidFill>
              </a:rPr>
              <a:t>veil</a:t>
            </a:r>
            <a:r>
              <a:rPr lang="en-GB" sz="3200"/>
              <a:t> to her wedding.</a:t>
            </a:r>
            <a:endParaRPr sz="3200"/>
          </a:p>
          <a:p>
            <a:pPr marL="609585" indent="-507987" algn="l">
              <a:buSzPts val="2400"/>
              <a:buAutoNum type="arabicPeriod"/>
            </a:pPr>
            <a:r>
              <a:rPr lang="en-GB" sz="3200"/>
              <a:t>Across the snow, they sped in their </a:t>
            </a:r>
            <a:r>
              <a:rPr lang="en-GB" sz="3200">
                <a:solidFill>
                  <a:srgbClr val="FF0000"/>
                </a:solidFill>
              </a:rPr>
              <a:t>sleigh</a:t>
            </a:r>
            <a:r>
              <a:rPr lang="en-GB" sz="3200"/>
              <a:t>.</a:t>
            </a:r>
            <a:endParaRPr sz="3200"/>
          </a:p>
          <a:p>
            <a:pPr marL="609585" indent="-507987" algn="l">
              <a:buSzPts val="2400"/>
              <a:buAutoNum type="arabicPeriod"/>
            </a:pPr>
            <a:r>
              <a:rPr lang="en-GB" sz="3200"/>
              <a:t>The friendly </a:t>
            </a:r>
            <a:r>
              <a:rPr lang="en-GB" sz="3200">
                <a:solidFill>
                  <a:srgbClr val="FF0000"/>
                </a:solidFill>
              </a:rPr>
              <a:t>neighbours</a:t>
            </a:r>
            <a:r>
              <a:rPr lang="en-GB" sz="3200"/>
              <a:t> spoke over the fence.</a:t>
            </a:r>
            <a:endParaRPr sz="3200"/>
          </a:p>
          <a:p>
            <a:pPr marL="609585" indent="-507987" algn="l">
              <a:buSzPts val="2400"/>
              <a:buAutoNum type="arabicPeriod"/>
            </a:pPr>
            <a:r>
              <a:rPr lang="en-GB" sz="3200"/>
              <a:t>The body builder enjoyed lifting the </a:t>
            </a:r>
            <a:r>
              <a:rPr lang="en-GB" sz="3200">
                <a:solidFill>
                  <a:srgbClr val="FF0000"/>
                </a:solidFill>
              </a:rPr>
              <a:t>weights</a:t>
            </a:r>
            <a:r>
              <a:rPr lang="en-GB" sz="3200"/>
              <a:t>.</a:t>
            </a:r>
            <a:endParaRPr sz="3200"/>
          </a:p>
          <a:p>
            <a:pPr marL="609585" indent="-507987" algn="l">
              <a:buSzPts val="2400"/>
              <a:buAutoNum type="arabicPeriod"/>
            </a:pPr>
            <a:r>
              <a:rPr lang="en-GB" sz="3200">
                <a:solidFill>
                  <a:srgbClr val="FF0000"/>
                </a:solidFill>
              </a:rPr>
              <a:t>Veins</a:t>
            </a:r>
            <a:r>
              <a:rPr lang="en-GB" sz="3200"/>
              <a:t> allow the blood to travel around our bodies.</a:t>
            </a:r>
            <a:endParaRPr sz="3200"/>
          </a:p>
        </p:txBody>
      </p:sp>
    </p:spTree>
    <p:extLst>
      <p:ext uri="{BB962C8B-B14F-4D97-AF65-F5344CB8AC3E}">
        <p14:creationId xmlns:p14="http://schemas.microsoft.com/office/powerpoint/2010/main" val="27726291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378"/>
        <p:cNvGrpSpPr/>
        <p:nvPr/>
      </p:nvGrpSpPr>
      <p:grpSpPr>
        <a:xfrm>
          <a:off x="0" y="0"/>
          <a:ext cx="0" cy="0"/>
          <a:chOff x="0" y="0"/>
          <a:chExt cx="0" cy="0"/>
        </a:xfrm>
      </p:grpSpPr>
      <p:sp>
        <p:nvSpPr>
          <p:cNvPr id="1379" name="Google Shape;1379;p204"/>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380" name="Google Shape;1380;p204"/>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381" name="Google Shape;1381;p204"/>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794399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85"/>
        <p:cNvGrpSpPr/>
        <p:nvPr/>
      </p:nvGrpSpPr>
      <p:grpSpPr>
        <a:xfrm>
          <a:off x="0" y="0"/>
          <a:ext cx="0" cy="0"/>
          <a:chOff x="0" y="0"/>
          <a:chExt cx="0" cy="0"/>
        </a:xfrm>
      </p:grpSpPr>
      <p:sp>
        <p:nvSpPr>
          <p:cNvPr id="1386" name="Google Shape;1386;p205"/>
          <p:cNvSpPr txBox="1">
            <a:spLocks noGrp="1"/>
          </p:cNvSpPr>
          <p:nvPr>
            <p:ph type="ctrTitle"/>
          </p:nvPr>
        </p:nvSpPr>
        <p:spPr>
          <a:xfrm>
            <a:off x="415600" y="1234967"/>
            <a:ext cx="11360800" cy="4586800"/>
          </a:xfrm>
          <a:prstGeom prst="rect">
            <a:avLst/>
          </a:prstGeom>
          <a:noFill/>
          <a:ln>
            <a:noFill/>
          </a:ln>
        </p:spPr>
        <p:txBody>
          <a:bodyPr spcFirstLastPara="1" wrap="square" lIns="121900" tIns="121900" rIns="121900" bIns="121900" anchor="b" anchorCtr="0">
            <a:noAutofit/>
          </a:bodyPr>
          <a:lstStyle/>
          <a:p>
            <a:pPr algn="l"/>
            <a:r>
              <a:rPr lang="en-GB" sz="4000"/>
              <a:t>WALT: find out about the history of pirate boats.</a:t>
            </a:r>
            <a:endParaRPr sz="4000"/>
          </a:p>
          <a:p>
            <a:pPr algn="l"/>
            <a:endParaRPr sz="4000"/>
          </a:p>
          <a:p>
            <a:pPr algn="l"/>
            <a:r>
              <a:rPr lang="en-GB" sz="3200"/>
              <a:t>The following slides are from Twinkl. You can find out about which boats were used during the Golden Age of Piracy and discover more about how they worked.</a:t>
            </a:r>
            <a:endParaRPr sz="3200"/>
          </a:p>
          <a:p>
            <a:pPr algn="l"/>
            <a:endParaRPr sz="3200"/>
          </a:p>
          <a:p>
            <a:pPr algn="l"/>
            <a:r>
              <a:rPr lang="en-GB" sz="3200"/>
              <a:t>You will need to identify and label a boat in your lesson tomorrow afternoon.</a:t>
            </a:r>
            <a:endParaRPr sz="3200"/>
          </a:p>
          <a:p>
            <a:pPr algn="l"/>
            <a:endParaRPr sz="3200"/>
          </a:p>
          <a:p>
            <a:pPr algn="l"/>
            <a:endParaRPr sz="3200"/>
          </a:p>
        </p:txBody>
      </p:sp>
    </p:spTree>
    <p:extLst>
      <p:ext uri="{BB962C8B-B14F-4D97-AF65-F5344CB8AC3E}">
        <p14:creationId xmlns:p14="http://schemas.microsoft.com/office/powerpoint/2010/main" val="38642854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390"/>
        <p:cNvGrpSpPr/>
        <p:nvPr/>
      </p:nvGrpSpPr>
      <p:grpSpPr>
        <a:xfrm>
          <a:off x="0" y="0"/>
          <a:ext cx="0" cy="0"/>
          <a:chOff x="0" y="0"/>
          <a:chExt cx="0" cy="0"/>
        </a:xfrm>
      </p:grpSpPr>
      <p:sp>
        <p:nvSpPr>
          <p:cNvPr id="1391" name="Google Shape;1391;p206"/>
          <p:cNvSpPr/>
          <p:nvPr/>
        </p:nvSpPr>
        <p:spPr>
          <a:xfrm>
            <a:off x="1042833" y="2117933"/>
            <a:ext cx="7501600" cy="3170000"/>
          </a:xfrm>
          <a:prstGeom prst="rect">
            <a:avLst/>
          </a:prstGeom>
          <a:solidFill>
            <a:schemeClr val="lt1"/>
          </a:solidFill>
          <a:ln w="38100" cap="flat" cmpd="sng">
            <a:solidFill>
              <a:srgbClr val="00639A"/>
            </a:solidFill>
            <a:prstDash val="solid"/>
            <a:miter lim="800000"/>
            <a:headEnd type="none" w="sm" len="sm"/>
            <a:tailEnd type="none" w="sm" len="sm"/>
          </a:ln>
        </p:spPr>
        <p:txBody>
          <a:bodyPr spcFirstLastPara="1" wrap="square" lIns="121900" tIns="60933" rIns="3360000" bIns="60933" anchor="ctr" anchorCtr="0">
            <a:noAutofit/>
          </a:bodyPr>
          <a:lstStyle/>
          <a:p>
            <a:pPr defTabSz="1219170">
              <a:buClr>
                <a:srgbClr val="000000"/>
              </a:buClr>
            </a:pPr>
            <a:r>
              <a:rPr lang="en-GB" sz="2133" kern="0">
                <a:solidFill>
                  <a:srgbClr val="1C1C1C"/>
                </a:solidFill>
                <a:latin typeface="Arial"/>
                <a:ea typeface="Arial"/>
                <a:cs typeface="Arial"/>
                <a:sym typeface="Arial"/>
              </a:rPr>
              <a:t>Pirates are people from any country who steal from ships at sea. (Yes, this still happens now but not quite as often!)</a:t>
            </a:r>
            <a:endParaRPr sz="1867" kern="0">
              <a:solidFill>
                <a:srgbClr val="000000"/>
              </a:solidFill>
              <a:latin typeface="Arial"/>
              <a:cs typeface="Arial"/>
              <a:sym typeface="Arial"/>
            </a:endParaRPr>
          </a:p>
          <a:p>
            <a:pPr defTabSz="1219170">
              <a:buClr>
                <a:srgbClr val="000000"/>
              </a:buClr>
            </a:pPr>
            <a:endParaRPr sz="2133" kern="0">
              <a:solidFill>
                <a:srgbClr val="1C1C1C"/>
              </a:solidFill>
              <a:latin typeface="Arial"/>
              <a:ea typeface="Arial"/>
              <a:cs typeface="Arial"/>
              <a:sym typeface="Arial"/>
            </a:endParaRPr>
          </a:p>
          <a:p>
            <a:pPr defTabSz="1219170">
              <a:buClr>
                <a:srgbClr val="000000"/>
              </a:buClr>
            </a:pPr>
            <a:r>
              <a:rPr lang="en-GB" sz="2133" kern="0">
                <a:solidFill>
                  <a:srgbClr val="1C1C1C"/>
                </a:solidFill>
                <a:latin typeface="Arial"/>
                <a:ea typeface="Arial"/>
                <a:cs typeface="Arial"/>
                <a:sym typeface="Arial"/>
              </a:rPr>
              <a:t>Pirates needed ships of their own (which they stole too) as they worked at sea, stealing loot from other ships.</a:t>
            </a:r>
            <a:endParaRPr sz="1867" kern="0">
              <a:solidFill>
                <a:srgbClr val="000000"/>
              </a:solidFill>
              <a:latin typeface="Arial"/>
              <a:cs typeface="Arial"/>
              <a:sym typeface="Arial"/>
            </a:endParaRPr>
          </a:p>
        </p:txBody>
      </p:sp>
      <p:pic>
        <p:nvPicPr>
          <p:cNvPr id="1392" name="Google Shape;1392;p206"/>
          <p:cNvPicPr preferRelativeResize="0"/>
          <p:nvPr/>
        </p:nvPicPr>
        <p:blipFill rotWithShape="1">
          <a:blip r:embed="rId3">
            <a:alphaModFix/>
          </a:blip>
          <a:srcRect l="14644" r="14644"/>
          <a:stretch/>
        </p:blipFill>
        <p:spPr>
          <a:xfrm>
            <a:off x="5837468" y="2042024"/>
            <a:ext cx="4030000" cy="4030000"/>
          </a:xfrm>
          <a:prstGeom prst="flowChartConnector">
            <a:avLst/>
          </a:prstGeom>
          <a:noFill/>
          <a:ln>
            <a:noFill/>
          </a:ln>
        </p:spPr>
      </p:pic>
      <p:sp>
        <p:nvSpPr>
          <p:cNvPr id="1393" name="Google Shape;1393;p206"/>
          <p:cNvSpPr/>
          <p:nvPr/>
        </p:nvSpPr>
        <p:spPr>
          <a:xfrm>
            <a:off x="5837467" y="2042024"/>
            <a:ext cx="5373600" cy="4030000"/>
          </a:xfrm>
          <a:prstGeom prst="ellipse">
            <a:avLst/>
          </a:prstGeom>
          <a:noFill/>
          <a:ln w="5715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394" name="Google Shape;1394;p206"/>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What Is a Pirate?</a:t>
            </a:r>
            <a:endParaRPr/>
          </a:p>
        </p:txBody>
      </p:sp>
      <p:pic>
        <p:nvPicPr>
          <p:cNvPr id="1395" name="Google Shape;1395;p206"/>
          <p:cNvPicPr preferRelativeResize="0"/>
          <p:nvPr/>
        </p:nvPicPr>
        <p:blipFill rotWithShape="1">
          <a:blip r:embed="rId4">
            <a:alphaModFix/>
          </a:blip>
          <a:srcRect b="3679"/>
          <a:stretch/>
        </p:blipFill>
        <p:spPr>
          <a:xfrm>
            <a:off x="4852659" y="2008651"/>
            <a:ext cx="6590496" cy="4849348"/>
          </a:xfrm>
          <a:prstGeom prst="rect">
            <a:avLst/>
          </a:prstGeom>
          <a:noFill/>
          <a:ln>
            <a:noFill/>
          </a:ln>
        </p:spPr>
      </p:pic>
      <p:pic>
        <p:nvPicPr>
          <p:cNvPr id="1396" name="Google Shape;1396;p206"/>
          <p:cNvPicPr preferRelativeResize="0"/>
          <p:nvPr/>
        </p:nvPicPr>
        <p:blipFill rotWithShape="1">
          <a:blip r:embed="rId5">
            <a:alphaModFix/>
          </a:blip>
          <a:srcRect b="1912"/>
          <a:stretch/>
        </p:blipFill>
        <p:spPr>
          <a:xfrm>
            <a:off x="4793543" y="1928388"/>
            <a:ext cx="4544148" cy="4929613"/>
          </a:xfrm>
          <a:prstGeom prst="rect">
            <a:avLst/>
          </a:prstGeom>
          <a:noFill/>
          <a:ln>
            <a:noFill/>
          </a:ln>
        </p:spPr>
      </p:pic>
    </p:spTree>
    <p:extLst>
      <p:ext uri="{BB962C8B-B14F-4D97-AF65-F5344CB8AC3E}">
        <p14:creationId xmlns:p14="http://schemas.microsoft.com/office/powerpoint/2010/main" val="30804359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400"/>
        <p:cNvGrpSpPr/>
        <p:nvPr/>
      </p:nvGrpSpPr>
      <p:grpSpPr>
        <a:xfrm>
          <a:off x="0" y="0"/>
          <a:ext cx="0" cy="0"/>
          <a:chOff x="0" y="0"/>
          <a:chExt cx="0" cy="0"/>
        </a:xfrm>
      </p:grpSpPr>
      <p:sp>
        <p:nvSpPr>
          <p:cNvPr id="1401" name="Google Shape;1401;p207"/>
          <p:cNvSpPr/>
          <p:nvPr/>
        </p:nvSpPr>
        <p:spPr>
          <a:xfrm>
            <a:off x="1007535" y="1830059"/>
            <a:ext cx="10176800" cy="9060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1C1C1C"/>
                </a:solidFill>
                <a:latin typeface="Arial"/>
                <a:ea typeface="Arial"/>
                <a:cs typeface="Arial"/>
                <a:sym typeface="Arial"/>
              </a:rPr>
              <a:t>The period between 1650 and 1730 is commonly known as the Golden Age of Piracy as this was a time when piracy was common. The age can be divided into three main sections:</a:t>
            </a:r>
            <a:endParaRPr sz="1867" kern="0">
              <a:solidFill>
                <a:srgbClr val="000000"/>
              </a:solidFill>
              <a:latin typeface="Arial"/>
              <a:cs typeface="Arial"/>
              <a:sym typeface="Arial"/>
            </a:endParaRPr>
          </a:p>
        </p:txBody>
      </p:sp>
      <p:sp>
        <p:nvSpPr>
          <p:cNvPr id="1402" name="Google Shape;1402;p207"/>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The Golden Age of Piracy</a:t>
            </a:r>
            <a:endParaRPr/>
          </a:p>
        </p:txBody>
      </p:sp>
      <p:sp>
        <p:nvSpPr>
          <p:cNvPr id="1403" name="Google Shape;1403;p207"/>
          <p:cNvSpPr/>
          <p:nvPr/>
        </p:nvSpPr>
        <p:spPr>
          <a:xfrm>
            <a:off x="1007533" y="3626127"/>
            <a:ext cx="2583200" cy="2466800"/>
          </a:xfrm>
          <a:prstGeom prst="rect">
            <a:avLst/>
          </a:prstGeom>
          <a:solidFill>
            <a:srgbClr val="00639A"/>
          </a:solidFill>
          <a:ln>
            <a:noFill/>
          </a:ln>
        </p:spPr>
        <p:txBody>
          <a:bodyPr spcFirstLastPara="1" wrap="square" lIns="121900" tIns="60933" rIns="121900" bIns="60933" anchor="t" anchorCtr="0">
            <a:noAutofit/>
          </a:bodyPr>
          <a:lstStyle/>
          <a:p>
            <a:pPr defTabSz="1219170">
              <a:buClr>
                <a:srgbClr val="000000"/>
              </a:buClr>
            </a:pPr>
            <a:r>
              <a:rPr lang="en-GB" sz="1867" kern="0">
                <a:solidFill>
                  <a:srgbClr val="FFFFFF"/>
                </a:solidFill>
                <a:latin typeface="Arial"/>
                <a:ea typeface="Arial"/>
                <a:cs typeface="Arial"/>
                <a:sym typeface="Arial"/>
              </a:rPr>
              <a:t>Buccaneers were pirates that worked specifically in the Caribbean (where a lot was happening) plundering Spanish ships.</a:t>
            </a:r>
            <a:endParaRPr sz="1867" kern="0">
              <a:solidFill>
                <a:srgbClr val="000000"/>
              </a:solidFill>
              <a:latin typeface="Arial"/>
              <a:cs typeface="Arial"/>
              <a:sym typeface="Arial"/>
            </a:endParaRPr>
          </a:p>
        </p:txBody>
      </p:sp>
      <p:sp>
        <p:nvSpPr>
          <p:cNvPr id="1404" name="Google Shape;1404;p207"/>
          <p:cNvSpPr/>
          <p:nvPr/>
        </p:nvSpPr>
        <p:spPr>
          <a:xfrm>
            <a:off x="4804373" y="3626127"/>
            <a:ext cx="2583200" cy="2466800"/>
          </a:xfrm>
          <a:prstGeom prst="rect">
            <a:avLst/>
          </a:prstGeom>
          <a:solidFill>
            <a:srgbClr val="00639A"/>
          </a:solidFill>
          <a:ln>
            <a:noFill/>
          </a:ln>
        </p:spPr>
        <p:txBody>
          <a:bodyPr spcFirstLastPara="1" wrap="square" lIns="121900" tIns="60933" rIns="121900" bIns="60933" anchor="t" anchorCtr="0">
            <a:noAutofit/>
          </a:bodyPr>
          <a:lstStyle/>
          <a:p>
            <a:pPr defTabSz="1219170">
              <a:buClr>
                <a:srgbClr val="000000"/>
              </a:buClr>
            </a:pPr>
            <a:r>
              <a:rPr lang="en-GB" sz="2133" kern="0">
                <a:solidFill>
                  <a:srgbClr val="FFFFFF"/>
                </a:solidFill>
                <a:latin typeface="Arial"/>
                <a:ea typeface="Arial"/>
                <a:cs typeface="Arial"/>
                <a:sym typeface="Arial"/>
              </a:rPr>
              <a:t>Pirates worked on the specific trade route that covered the Indian Ocean and Red Sea.</a:t>
            </a:r>
            <a:endParaRPr sz="1867" kern="0">
              <a:solidFill>
                <a:srgbClr val="000000"/>
              </a:solidFill>
              <a:latin typeface="Arial"/>
              <a:cs typeface="Arial"/>
              <a:sym typeface="Arial"/>
            </a:endParaRPr>
          </a:p>
        </p:txBody>
      </p:sp>
      <p:sp>
        <p:nvSpPr>
          <p:cNvPr id="1405" name="Google Shape;1405;p207"/>
          <p:cNvSpPr/>
          <p:nvPr/>
        </p:nvSpPr>
        <p:spPr>
          <a:xfrm>
            <a:off x="8601211" y="3646913"/>
            <a:ext cx="2583200" cy="2466800"/>
          </a:xfrm>
          <a:prstGeom prst="rect">
            <a:avLst/>
          </a:prstGeom>
          <a:solidFill>
            <a:srgbClr val="00639A"/>
          </a:solidFill>
          <a:ln>
            <a:noFill/>
          </a:ln>
        </p:spPr>
        <p:txBody>
          <a:bodyPr spcFirstLastPara="1" wrap="square" lIns="121900" tIns="60933" rIns="121900" bIns="60933" anchor="t" anchorCtr="0">
            <a:noAutofit/>
          </a:bodyPr>
          <a:lstStyle/>
          <a:p>
            <a:pPr defTabSz="1219170">
              <a:buClr>
                <a:srgbClr val="000000"/>
              </a:buClr>
            </a:pPr>
            <a:r>
              <a:rPr lang="en-GB" sz="1867" kern="0">
                <a:solidFill>
                  <a:srgbClr val="FFFFFF"/>
                </a:solidFill>
                <a:latin typeface="Arial"/>
                <a:ea typeface="Arial"/>
                <a:cs typeface="Arial"/>
                <a:sym typeface="Arial"/>
              </a:rPr>
              <a:t>After the war of the Spanish Succession, there were many English and American unemployed sailors who turned to piracy and privateering.</a:t>
            </a:r>
            <a:endParaRPr sz="1867" kern="0">
              <a:solidFill>
                <a:srgbClr val="000000"/>
              </a:solidFill>
              <a:latin typeface="Arial"/>
              <a:cs typeface="Arial"/>
              <a:sym typeface="Arial"/>
            </a:endParaRPr>
          </a:p>
        </p:txBody>
      </p:sp>
      <p:sp>
        <p:nvSpPr>
          <p:cNvPr id="1406" name="Google Shape;1406;p207"/>
          <p:cNvSpPr/>
          <p:nvPr/>
        </p:nvSpPr>
        <p:spPr>
          <a:xfrm>
            <a:off x="922823" y="2953277"/>
            <a:ext cx="2752800" cy="476000"/>
          </a:xfrm>
          <a:prstGeom prst="rect">
            <a:avLst/>
          </a:prstGeom>
          <a:noFill/>
          <a:ln>
            <a:noFill/>
          </a:ln>
        </p:spPr>
        <p:txBody>
          <a:bodyPr spcFirstLastPara="1" wrap="square" lIns="121900" tIns="60933" rIns="144000" bIns="60933" anchor="t" anchorCtr="0">
            <a:noAutofit/>
          </a:bodyPr>
          <a:lstStyle/>
          <a:p>
            <a:pPr algn="ctr" defTabSz="1219170">
              <a:buClr>
                <a:srgbClr val="000000"/>
              </a:buClr>
            </a:pPr>
            <a:r>
              <a:rPr lang="en-GB" sz="2133" b="1" kern="0">
                <a:solidFill>
                  <a:srgbClr val="1C1C1C"/>
                </a:solidFill>
                <a:latin typeface="Arial"/>
                <a:ea typeface="Arial"/>
                <a:cs typeface="Arial"/>
                <a:sym typeface="Arial"/>
              </a:rPr>
              <a:t>1650-1680 </a:t>
            </a:r>
            <a:endParaRPr sz="1867" kern="0">
              <a:solidFill>
                <a:srgbClr val="000000"/>
              </a:solidFill>
              <a:latin typeface="Arial"/>
              <a:cs typeface="Arial"/>
              <a:sym typeface="Arial"/>
            </a:endParaRPr>
          </a:p>
          <a:p>
            <a:pPr algn="ctr" defTabSz="1219170">
              <a:buClr>
                <a:srgbClr val="000000"/>
              </a:buClr>
            </a:pPr>
            <a:r>
              <a:rPr lang="en-GB" sz="2133" b="1" kern="0">
                <a:solidFill>
                  <a:srgbClr val="1C1C1C"/>
                </a:solidFill>
                <a:latin typeface="Arial"/>
                <a:ea typeface="Arial"/>
                <a:cs typeface="Arial"/>
                <a:sym typeface="Arial"/>
              </a:rPr>
              <a:t>The Buccaneers</a:t>
            </a:r>
            <a:endParaRPr sz="1867" kern="0">
              <a:solidFill>
                <a:srgbClr val="000000"/>
              </a:solidFill>
              <a:latin typeface="Arial"/>
              <a:cs typeface="Arial"/>
              <a:sym typeface="Arial"/>
            </a:endParaRPr>
          </a:p>
        </p:txBody>
      </p:sp>
      <p:sp>
        <p:nvSpPr>
          <p:cNvPr id="1407" name="Google Shape;1407;p207"/>
          <p:cNvSpPr/>
          <p:nvPr/>
        </p:nvSpPr>
        <p:spPr>
          <a:xfrm>
            <a:off x="4719663" y="2669263"/>
            <a:ext cx="2752800" cy="476000"/>
          </a:xfrm>
          <a:prstGeom prst="rect">
            <a:avLst/>
          </a:prstGeom>
          <a:noFill/>
          <a:ln>
            <a:noFill/>
          </a:ln>
        </p:spPr>
        <p:txBody>
          <a:bodyPr spcFirstLastPara="1" wrap="square" lIns="121900" tIns="60933" rIns="144000" bIns="60933" anchor="t" anchorCtr="0">
            <a:noAutofit/>
          </a:bodyPr>
          <a:lstStyle/>
          <a:p>
            <a:pPr algn="ctr" defTabSz="1219170">
              <a:buClr>
                <a:srgbClr val="000000"/>
              </a:buClr>
            </a:pPr>
            <a:r>
              <a:rPr lang="en-GB" sz="2133" b="1" kern="0">
                <a:solidFill>
                  <a:srgbClr val="1C1C1C"/>
                </a:solidFill>
                <a:latin typeface="Arial"/>
                <a:ea typeface="Arial"/>
                <a:cs typeface="Arial"/>
                <a:sym typeface="Arial"/>
              </a:rPr>
              <a:t>1690</a:t>
            </a:r>
            <a:endParaRPr sz="1867" kern="0">
              <a:solidFill>
                <a:srgbClr val="000000"/>
              </a:solidFill>
              <a:latin typeface="Arial"/>
              <a:cs typeface="Arial"/>
              <a:sym typeface="Arial"/>
            </a:endParaRPr>
          </a:p>
          <a:p>
            <a:pPr algn="ctr" defTabSz="1219170">
              <a:buClr>
                <a:srgbClr val="000000"/>
              </a:buClr>
            </a:pPr>
            <a:r>
              <a:rPr lang="en-GB" sz="2133" b="1" kern="0">
                <a:solidFill>
                  <a:srgbClr val="1C1C1C"/>
                </a:solidFill>
                <a:latin typeface="Arial"/>
                <a:ea typeface="Arial"/>
                <a:cs typeface="Arial"/>
                <a:sym typeface="Arial"/>
              </a:rPr>
              <a:t>The Pirate Round</a:t>
            </a:r>
            <a:endParaRPr sz="1867" kern="0">
              <a:solidFill>
                <a:srgbClr val="000000"/>
              </a:solidFill>
              <a:latin typeface="Arial"/>
              <a:cs typeface="Arial"/>
              <a:sym typeface="Arial"/>
            </a:endParaRPr>
          </a:p>
        </p:txBody>
      </p:sp>
      <p:sp>
        <p:nvSpPr>
          <p:cNvPr id="1408" name="Google Shape;1408;p207"/>
          <p:cNvSpPr/>
          <p:nvPr/>
        </p:nvSpPr>
        <p:spPr>
          <a:xfrm>
            <a:off x="8516500" y="2603373"/>
            <a:ext cx="2752800" cy="770000"/>
          </a:xfrm>
          <a:prstGeom prst="rect">
            <a:avLst/>
          </a:prstGeom>
          <a:noFill/>
          <a:ln>
            <a:noFill/>
          </a:ln>
        </p:spPr>
        <p:txBody>
          <a:bodyPr spcFirstLastPara="1" wrap="square" lIns="121900" tIns="60933" rIns="144000" bIns="60933" anchor="t" anchorCtr="0">
            <a:noAutofit/>
          </a:bodyPr>
          <a:lstStyle/>
          <a:p>
            <a:pPr algn="ctr" defTabSz="1219170">
              <a:buClr>
                <a:srgbClr val="000000"/>
              </a:buClr>
            </a:pPr>
            <a:r>
              <a:rPr lang="en-GB" sz="2133" b="1" kern="0">
                <a:solidFill>
                  <a:srgbClr val="1C1C1C"/>
                </a:solidFill>
                <a:latin typeface="Arial"/>
                <a:ea typeface="Arial"/>
                <a:cs typeface="Arial"/>
                <a:sym typeface="Arial"/>
              </a:rPr>
              <a:t>1716-1726 </a:t>
            </a:r>
            <a:br>
              <a:rPr lang="en-GB" sz="2133" b="1" kern="0">
                <a:solidFill>
                  <a:srgbClr val="1C1C1C"/>
                </a:solidFill>
                <a:latin typeface="Arial"/>
                <a:ea typeface="Arial"/>
                <a:cs typeface="Arial"/>
                <a:sym typeface="Arial"/>
              </a:rPr>
            </a:br>
            <a:r>
              <a:rPr lang="en-GB" sz="2133" b="1" kern="0">
                <a:solidFill>
                  <a:srgbClr val="1C1C1C"/>
                </a:solidFill>
                <a:latin typeface="Arial"/>
                <a:ea typeface="Arial"/>
                <a:cs typeface="Arial"/>
                <a:sym typeface="Arial"/>
              </a:rPr>
              <a:t>The Post-Spanish Succession</a:t>
            </a:r>
            <a:r>
              <a:rPr lang="en-GB" sz="2133" b="1" kern="0">
                <a:solidFill>
                  <a:srgbClr val="FFFFFF"/>
                </a:solidFill>
                <a:latin typeface="Arial"/>
                <a:ea typeface="Arial"/>
                <a:cs typeface="Arial"/>
                <a:sym typeface="Arial"/>
              </a:rPr>
              <a:t>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9653991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cxnSp>
        <p:nvCxnSpPr>
          <p:cNvPr id="1413" name="Google Shape;1413;p208"/>
          <p:cNvCxnSpPr>
            <a:stCxn id="1414" idx="1"/>
          </p:cNvCxnSpPr>
          <p:nvPr/>
        </p:nvCxnSpPr>
        <p:spPr>
          <a:xfrm flipH="1">
            <a:off x="6801464" y="3121673"/>
            <a:ext cx="238400" cy="195200"/>
          </a:xfrm>
          <a:prstGeom prst="straightConnector1">
            <a:avLst/>
          </a:prstGeom>
          <a:noFill/>
          <a:ln w="38100" cap="flat" cmpd="sng">
            <a:solidFill>
              <a:srgbClr val="BC0105"/>
            </a:solidFill>
            <a:prstDash val="solid"/>
            <a:miter lim="800000"/>
            <a:headEnd type="none" w="sm" len="sm"/>
            <a:tailEnd type="triangle" w="med" len="med"/>
          </a:ln>
        </p:spPr>
      </p:cxnSp>
      <p:cxnSp>
        <p:nvCxnSpPr>
          <p:cNvPr id="1415" name="Google Shape;1415;p208"/>
          <p:cNvCxnSpPr/>
          <p:nvPr/>
        </p:nvCxnSpPr>
        <p:spPr>
          <a:xfrm flipH="1">
            <a:off x="7389368" y="3671021"/>
            <a:ext cx="312400" cy="69200"/>
          </a:xfrm>
          <a:prstGeom prst="straightConnector1">
            <a:avLst/>
          </a:prstGeom>
          <a:noFill/>
          <a:ln w="38100" cap="flat" cmpd="sng">
            <a:solidFill>
              <a:srgbClr val="BC0105"/>
            </a:solidFill>
            <a:prstDash val="solid"/>
            <a:miter lim="800000"/>
            <a:headEnd type="none" w="sm" len="sm"/>
            <a:tailEnd type="triangle" w="med" len="med"/>
          </a:ln>
        </p:spPr>
      </p:cxnSp>
      <p:sp>
        <p:nvSpPr>
          <p:cNvPr id="1416" name="Google Shape;1416;p208"/>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Part of a Pirate Ship</a:t>
            </a:r>
            <a:endParaRPr/>
          </a:p>
        </p:txBody>
      </p:sp>
      <p:pic>
        <p:nvPicPr>
          <p:cNvPr id="1417" name="Google Shape;1417;p208"/>
          <p:cNvPicPr preferRelativeResize="0"/>
          <p:nvPr/>
        </p:nvPicPr>
        <p:blipFill rotWithShape="1">
          <a:blip r:embed="rId3">
            <a:alphaModFix/>
          </a:blip>
          <a:srcRect/>
          <a:stretch/>
        </p:blipFill>
        <p:spPr>
          <a:xfrm>
            <a:off x="4323869" y="2274269"/>
            <a:ext cx="3038443" cy="3356831"/>
          </a:xfrm>
          <a:prstGeom prst="rect">
            <a:avLst/>
          </a:prstGeom>
          <a:noFill/>
          <a:ln>
            <a:noFill/>
          </a:ln>
        </p:spPr>
      </p:pic>
      <p:sp>
        <p:nvSpPr>
          <p:cNvPr id="1418" name="Google Shape;1418;p208"/>
          <p:cNvSpPr/>
          <p:nvPr/>
        </p:nvSpPr>
        <p:spPr>
          <a:xfrm>
            <a:off x="7688172" y="3505968"/>
            <a:ext cx="11288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rigging</a:t>
            </a:r>
            <a:endParaRPr sz="1867" kern="0">
              <a:solidFill>
                <a:srgbClr val="000000"/>
              </a:solidFill>
              <a:latin typeface="Arial"/>
              <a:cs typeface="Arial"/>
              <a:sym typeface="Arial"/>
            </a:endParaRPr>
          </a:p>
        </p:txBody>
      </p:sp>
      <p:sp>
        <p:nvSpPr>
          <p:cNvPr id="1419" name="Google Shape;1419;p208"/>
          <p:cNvSpPr/>
          <p:nvPr/>
        </p:nvSpPr>
        <p:spPr>
          <a:xfrm>
            <a:off x="7736269" y="4522217"/>
            <a:ext cx="7568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jib</a:t>
            </a:r>
            <a:endParaRPr sz="1867" kern="0">
              <a:solidFill>
                <a:srgbClr val="000000"/>
              </a:solidFill>
              <a:latin typeface="Arial"/>
              <a:cs typeface="Arial"/>
              <a:sym typeface="Arial"/>
            </a:endParaRPr>
          </a:p>
        </p:txBody>
      </p:sp>
      <p:sp>
        <p:nvSpPr>
          <p:cNvPr id="1420" name="Google Shape;1420;p208"/>
          <p:cNvSpPr/>
          <p:nvPr/>
        </p:nvSpPr>
        <p:spPr>
          <a:xfrm>
            <a:off x="7707495" y="5013855"/>
            <a:ext cx="13352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bowsprit</a:t>
            </a:r>
            <a:endParaRPr sz="1867" kern="0">
              <a:solidFill>
                <a:srgbClr val="000000"/>
              </a:solidFill>
              <a:latin typeface="Arial"/>
              <a:cs typeface="Arial"/>
              <a:sym typeface="Arial"/>
            </a:endParaRPr>
          </a:p>
        </p:txBody>
      </p:sp>
      <p:sp>
        <p:nvSpPr>
          <p:cNvPr id="1421" name="Google Shape;1421;p208"/>
          <p:cNvSpPr/>
          <p:nvPr/>
        </p:nvSpPr>
        <p:spPr>
          <a:xfrm>
            <a:off x="6786900" y="5312468"/>
            <a:ext cx="802800" cy="385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2133" kern="0">
                <a:solidFill>
                  <a:srgbClr val="1C1C1C"/>
                </a:solidFill>
                <a:latin typeface="Arial"/>
                <a:ea typeface="Arial"/>
                <a:cs typeface="Arial"/>
                <a:sym typeface="Arial"/>
              </a:rPr>
              <a:t>bow</a:t>
            </a:r>
            <a:endParaRPr sz="1867" kern="0">
              <a:solidFill>
                <a:srgbClr val="000000"/>
              </a:solidFill>
              <a:latin typeface="Arial"/>
              <a:cs typeface="Arial"/>
              <a:sym typeface="Arial"/>
            </a:endParaRPr>
          </a:p>
        </p:txBody>
      </p:sp>
      <p:sp>
        <p:nvSpPr>
          <p:cNvPr id="1422" name="Google Shape;1422;p208"/>
          <p:cNvSpPr/>
          <p:nvPr/>
        </p:nvSpPr>
        <p:spPr>
          <a:xfrm>
            <a:off x="3656233" y="5312467"/>
            <a:ext cx="1198000" cy="385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2133" kern="0">
                <a:solidFill>
                  <a:srgbClr val="1C1C1C"/>
                </a:solidFill>
                <a:latin typeface="Arial"/>
                <a:ea typeface="Arial"/>
                <a:cs typeface="Arial"/>
                <a:sym typeface="Arial"/>
              </a:rPr>
              <a:t>stern</a:t>
            </a:r>
            <a:endParaRPr sz="1867" kern="0">
              <a:solidFill>
                <a:srgbClr val="000000"/>
              </a:solidFill>
              <a:latin typeface="Arial"/>
              <a:cs typeface="Arial"/>
              <a:sym typeface="Arial"/>
            </a:endParaRPr>
          </a:p>
        </p:txBody>
      </p:sp>
      <p:sp>
        <p:nvSpPr>
          <p:cNvPr id="1414" name="Google Shape;1414;p208"/>
          <p:cNvSpPr/>
          <p:nvPr/>
        </p:nvSpPr>
        <p:spPr>
          <a:xfrm>
            <a:off x="7039864" y="2967273"/>
            <a:ext cx="13928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yardarm</a:t>
            </a:r>
            <a:endParaRPr sz="1867" kern="0">
              <a:solidFill>
                <a:srgbClr val="000000"/>
              </a:solidFill>
              <a:latin typeface="Arial"/>
              <a:cs typeface="Arial"/>
              <a:sym typeface="Arial"/>
            </a:endParaRPr>
          </a:p>
        </p:txBody>
      </p:sp>
      <p:sp>
        <p:nvSpPr>
          <p:cNvPr id="1423" name="Google Shape;1423;p208"/>
          <p:cNvSpPr/>
          <p:nvPr/>
        </p:nvSpPr>
        <p:spPr>
          <a:xfrm>
            <a:off x="3342867" y="3557535"/>
            <a:ext cx="18468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mizzenmast</a:t>
            </a:r>
            <a:endParaRPr sz="1867" kern="0">
              <a:solidFill>
                <a:srgbClr val="000000"/>
              </a:solidFill>
              <a:latin typeface="Arial"/>
              <a:cs typeface="Arial"/>
              <a:sym typeface="Arial"/>
            </a:endParaRPr>
          </a:p>
        </p:txBody>
      </p:sp>
      <p:sp>
        <p:nvSpPr>
          <p:cNvPr id="1424" name="Google Shape;1424;p208"/>
          <p:cNvSpPr/>
          <p:nvPr/>
        </p:nvSpPr>
        <p:spPr>
          <a:xfrm>
            <a:off x="3162667" y="4184567"/>
            <a:ext cx="1846800" cy="520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quarterdeck</a:t>
            </a:r>
            <a:endParaRPr sz="1867" kern="0">
              <a:solidFill>
                <a:srgbClr val="000000"/>
              </a:solidFill>
              <a:latin typeface="Arial"/>
              <a:cs typeface="Arial"/>
              <a:sym typeface="Arial"/>
            </a:endParaRPr>
          </a:p>
        </p:txBody>
      </p:sp>
      <p:sp>
        <p:nvSpPr>
          <p:cNvPr id="1425" name="Google Shape;1425;p208"/>
          <p:cNvSpPr/>
          <p:nvPr/>
        </p:nvSpPr>
        <p:spPr>
          <a:xfrm>
            <a:off x="5221567" y="5312468"/>
            <a:ext cx="1198000" cy="385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2133" kern="0">
                <a:solidFill>
                  <a:srgbClr val="1C1C1C"/>
                </a:solidFill>
                <a:latin typeface="Arial"/>
                <a:ea typeface="Arial"/>
                <a:cs typeface="Arial"/>
                <a:sym typeface="Arial"/>
              </a:rPr>
              <a:t>helm</a:t>
            </a:r>
            <a:endParaRPr sz="1867" kern="0">
              <a:solidFill>
                <a:srgbClr val="000000"/>
              </a:solidFill>
              <a:latin typeface="Arial"/>
              <a:cs typeface="Arial"/>
              <a:sym typeface="Arial"/>
            </a:endParaRPr>
          </a:p>
        </p:txBody>
      </p:sp>
      <p:sp>
        <p:nvSpPr>
          <p:cNvPr id="1426" name="Google Shape;1426;p208"/>
          <p:cNvSpPr/>
          <p:nvPr/>
        </p:nvSpPr>
        <p:spPr>
          <a:xfrm>
            <a:off x="6019967" y="4667700"/>
            <a:ext cx="1506800" cy="3460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2133" kern="0">
                <a:solidFill>
                  <a:srgbClr val="1C1C1C"/>
                </a:solidFill>
                <a:latin typeface="Arial"/>
                <a:ea typeface="Arial"/>
                <a:cs typeface="Arial"/>
                <a:sym typeface="Arial"/>
              </a:rPr>
              <a:t>ratlines</a:t>
            </a:r>
            <a:endParaRPr sz="1867" kern="0">
              <a:solidFill>
                <a:srgbClr val="000000"/>
              </a:solidFill>
              <a:latin typeface="Arial"/>
              <a:cs typeface="Arial"/>
              <a:sym typeface="Arial"/>
            </a:endParaRPr>
          </a:p>
        </p:txBody>
      </p:sp>
      <p:cxnSp>
        <p:nvCxnSpPr>
          <p:cNvPr id="1427" name="Google Shape;1427;p208"/>
          <p:cNvCxnSpPr>
            <a:stCxn id="1428" idx="1"/>
          </p:cNvCxnSpPr>
          <p:nvPr/>
        </p:nvCxnSpPr>
        <p:spPr>
          <a:xfrm rot="10800000">
            <a:off x="6419391" y="4146981"/>
            <a:ext cx="382000" cy="37600"/>
          </a:xfrm>
          <a:prstGeom prst="straightConnector1">
            <a:avLst/>
          </a:prstGeom>
          <a:noFill/>
          <a:ln w="38100" cap="flat" cmpd="sng">
            <a:solidFill>
              <a:srgbClr val="BC0105"/>
            </a:solidFill>
            <a:prstDash val="solid"/>
            <a:miter lim="800000"/>
            <a:headEnd type="none" w="sm" len="sm"/>
            <a:tailEnd type="triangle" w="med" len="med"/>
          </a:ln>
        </p:spPr>
      </p:cxnSp>
      <p:cxnSp>
        <p:nvCxnSpPr>
          <p:cNvPr id="1429" name="Google Shape;1429;p208"/>
          <p:cNvCxnSpPr/>
          <p:nvPr/>
        </p:nvCxnSpPr>
        <p:spPr>
          <a:xfrm>
            <a:off x="5358456" y="4956133"/>
            <a:ext cx="452000" cy="193200"/>
          </a:xfrm>
          <a:prstGeom prst="straightConnector1">
            <a:avLst/>
          </a:prstGeom>
          <a:noFill/>
          <a:ln w="38100" cap="flat" cmpd="sng">
            <a:solidFill>
              <a:srgbClr val="BC0105"/>
            </a:solidFill>
            <a:prstDash val="solid"/>
            <a:miter lim="800000"/>
            <a:headEnd type="none" w="sm" len="sm"/>
            <a:tailEnd type="triangle" w="med" len="med"/>
          </a:ln>
        </p:spPr>
      </p:cxnSp>
      <p:sp>
        <p:nvSpPr>
          <p:cNvPr id="1428" name="Google Shape;1428;p208"/>
          <p:cNvSpPr/>
          <p:nvPr/>
        </p:nvSpPr>
        <p:spPr>
          <a:xfrm>
            <a:off x="6801391" y="4037381"/>
            <a:ext cx="1392800" cy="2944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foremast</a:t>
            </a:r>
            <a:endParaRPr sz="1867" kern="0">
              <a:solidFill>
                <a:srgbClr val="000000"/>
              </a:solidFill>
              <a:latin typeface="Arial"/>
              <a:cs typeface="Arial"/>
              <a:sym typeface="Arial"/>
            </a:endParaRPr>
          </a:p>
        </p:txBody>
      </p:sp>
      <p:sp>
        <p:nvSpPr>
          <p:cNvPr id="1430" name="Google Shape;1430;p208"/>
          <p:cNvSpPr/>
          <p:nvPr/>
        </p:nvSpPr>
        <p:spPr>
          <a:xfrm>
            <a:off x="4930900" y="4628800"/>
            <a:ext cx="879600" cy="385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2133" kern="0">
                <a:solidFill>
                  <a:srgbClr val="1C1C1C"/>
                </a:solidFill>
                <a:latin typeface="Arial"/>
                <a:ea typeface="Arial"/>
                <a:cs typeface="Arial"/>
                <a:sym typeface="Arial"/>
              </a:rPr>
              <a:t>deck</a:t>
            </a:r>
            <a:endParaRPr sz="1867" kern="0">
              <a:solidFill>
                <a:srgbClr val="000000"/>
              </a:solidFill>
              <a:latin typeface="Arial"/>
              <a:cs typeface="Arial"/>
              <a:sym typeface="Arial"/>
            </a:endParaRPr>
          </a:p>
        </p:txBody>
      </p:sp>
      <p:cxnSp>
        <p:nvCxnSpPr>
          <p:cNvPr id="1431" name="Google Shape;1431;p208"/>
          <p:cNvCxnSpPr/>
          <p:nvPr/>
        </p:nvCxnSpPr>
        <p:spPr>
          <a:xfrm>
            <a:off x="4838109" y="5006361"/>
            <a:ext cx="351600" cy="156800"/>
          </a:xfrm>
          <a:prstGeom prst="straightConnector1">
            <a:avLst/>
          </a:prstGeom>
          <a:noFill/>
          <a:ln w="38100" cap="flat" cmpd="sng">
            <a:solidFill>
              <a:srgbClr val="BC0105"/>
            </a:solidFill>
            <a:prstDash val="solid"/>
            <a:miter lim="800000"/>
            <a:headEnd type="none" w="sm" len="sm"/>
            <a:tailEnd type="triangle" w="med" len="med"/>
          </a:ln>
        </p:spPr>
      </p:cxnSp>
      <p:sp>
        <p:nvSpPr>
          <p:cNvPr id="1432" name="Google Shape;1432;p208"/>
          <p:cNvSpPr/>
          <p:nvPr/>
        </p:nvSpPr>
        <p:spPr>
          <a:xfrm>
            <a:off x="1421167" y="4854500"/>
            <a:ext cx="3432800" cy="385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Spanker boom</a:t>
            </a:r>
            <a:endParaRPr sz="1867" kern="0">
              <a:solidFill>
                <a:srgbClr val="000000"/>
              </a:solidFill>
              <a:latin typeface="Arial"/>
              <a:cs typeface="Arial"/>
              <a:sym typeface="Arial"/>
            </a:endParaRPr>
          </a:p>
        </p:txBody>
      </p:sp>
      <p:cxnSp>
        <p:nvCxnSpPr>
          <p:cNvPr id="1433" name="Google Shape;1433;p208"/>
          <p:cNvCxnSpPr/>
          <p:nvPr/>
        </p:nvCxnSpPr>
        <p:spPr>
          <a:xfrm>
            <a:off x="5603695" y="2487747"/>
            <a:ext cx="408000" cy="81200"/>
          </a:xfrm>
          <a:prstGeom prst="straightConnector1">
            <a:avLst/>
          </a:prstGeom>
          <a:noFill/>
          <a:ln w="38100" cap="flat" cmpd="sng">
            <a:solidFill>
              <a:srgbClr val="BC0105"/>
            </a:solidFill>
            <a:prstDash val="solid"/>
            <a:miter lim="800000"/>
            <a:headEnd type="none" w="sm" len="sm"/>
            <a:tailEnd type="triangle" w="med" len="med"/>
          </a:ln>
        </p:spPr>
      </p:cxnSp>
      <p:sp>
        <p:nvSpPr>
          <p:cNvPr id="1434" name="Google Shape;1434;p208"/>
          <p:cNvSpPr/>
          <p:nvPr/>
        </p:nvSpPr>
        <p:spPr>
          <a:xfrm>
            <a:off x="4104528" y="2340299"/>
            <a:ext cx="1499200" cy="30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mainmast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6491067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438"/>
        <p:cNvGrpSpPr/>
        <p:nvPr/>
      </p:nvGrpSpPr>
      <p:grpSpPr>
        <a:xfrm>
          <a:off x="0" y="0"/>
          <a:ext cx="0" cy="0"/>
          <a:chOff x="0" y="0"/>
          <a:chExt cx="0" cy="0"/>
        </a:xfrm>
      </p:grpSpPr>
      <p:pic>
        <p:nvPicPr>
          <p:cNvPr id="1439" name="Google Shape;1439;p209"/>
          <p:cNvPicPr preferRelativeResize="0"/>
          <p:nvPr/>
        </p:nvPicPr>
        <p:blipFill rotWithShape="1">
          <a:blip r:embed="rId3">
            <a:alphaModFix/>
          </a:blip>
          <a:srcRect t="30213" r="2162" b="601"/>
          <a:stretch/>
        </p:blipFill>
        <p:spPr>
          <a:xfrm>
            <a:off x="3639353" y="2956959"/>
            <a:ext cx="1711200" cy="1711200"/>
          </a:xfrm>
          <a:prstGeom prst="flowChartConnector">
            <a:avLst/>
          </a:prstGeom>
          <a:noFill/>
          <a:ln>
            <a:noFill/>
          </a:ln>
        </p:spPr>
      </p:pic>
      <p:sp>
        <p:nvSpPr>
          <p:cNvPr id="1440" name="Google Shape;1440;p209"/>
          <p:cNvSpPr/>
          <p:nvPr/>
        </p:nvSpPr>
        <p:spPr>
          <a:xfrm>
            <a:off x="1007535" y="1830059"/>
            <a:ext cx="10176800" cy="9060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1C1C1C"/>
                </a:solidFill>
                <a:latin typeface="Arial"/>
                <a:ea typeface="Arial"/>
                <a:cs typeface="Arial"/>
                <a:sym typeface="Arial"/>
              </a:rPr>
              <a:t>Pirates not only stole loot and treasure from other ships, they also stole the ships as well! So pirates used any ships they could get their hands on. However, they did tend to favour the following vessels…</a:t>
            </a:r>
            <a:endParaRPr sz="1867" kern="0">
              <a:solidFill>
                <a:srgbClr val="000000"/>
              </a:solidFill>
              <a:latin typeface="Arial"/>
              <a:cs typeface="Arial"/>
              <a:sym typeface="Arial"/>
            </a:endParaRPr>
          </a:p>
        </p:txBody>
      </p:sp>
      <p:sp>
        <p:nvSpPr>
          <p:cNvPr id="1441" name="Google Shape;1441;p209"/>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Types of Pirate Ships</a:t>
            </a:r>
            <a:endParaRPr/>
          </a:p>
        </p:txBody>
      </p:sp>
      <p:sp>
        <p:nvSpPr>
          <p:cNvPr id="1442" name="Google Shape;1442;p209"/>
          <p:cNvSpPr/>
          <p:nvPr/>
        </p:nvSpPr>
        <p:spPr>
          <a:xfrm>
            <a:off x="1007533" y="2978591"/>
            <a:ext cx="2281600" cy="1711200"/>
          </a:xfrm>
          <a:prstGeom prst="ellipse">
            <a:avLst/>
          </a:prstGeom>
          <a:solidFill>
            <a:schemeClr val="lt1"/>
          </a:solid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43" name="Google Shape;1443;p209"/>
          <p:cNvSpPr/>
          <p:nvPr/>
        </p:nvSpPr>
        <p:spPr>
          <a:xfrm>
            <a:off x="8902995" y="2978591"/>
            <a:ext cx="2281600" cy="1711200"/>
          </a:xfrm>
          <a:prstGeom prst="ellipse">
            <a:avLst/>
          </a:prstGeom>
          <a:solidFill>
            <a:schemeClr val="lt1"/>
          </a:solid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44" name="Google Shape;1444;p209"/>
          <p:cNvSpPr/>
          <p:nvPr/>
        </p:nvSpPr>
        <p:spPr>
          <a:xfrm>
            <a:off x="6271173" y="2978591"/>
            <a:ext cx="2281600" cy="1711200"/>
          </a:xfrm>
          <a:prstGeom prst="ellipse">
            <a:avLst/>
          </a:prstGeom>
          <a:solidFill>
            <a:schemeClr val="lt1"/>
          </a:solid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45" name="Google Shape;1445;p209"/>
          <p:cNvSpPr/>
          <p:nvPr/>
        </p:nvSpPr>
        <p:spPr>
          <a:xfrm>
            <a:off x="3639353" y="2978591"/>
            <a:ext cx="2281600" cy="17112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46" name="Google Shape;1446;p209"/>
          <p:cNvSpPr/>
          <p:nvPr/>
        </p:nvSpPr>
        <p:spPr>
          <a:xfrm>
            <a:off x="1562599" y="4757301"/>
            <a:ext cx="1171200" cy="350000"/>
          </a:xfrm>
          <a:prstGeom prst="rect">
            <a:avLst/>
          </a:prstGeom>
          <a:noFill/>
          <a:ln>
            <a:noFill/>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sloop</a:t>
            </a:r>
            <a:endParaRPr sz="1867" kern="0">
              <a:solidFill>
                <a:srgbClr val="000000"/>
              </a:solidFill>
              <a:latin typeface="Arial"/>
              <a:cs typeface="Arial"/>
              <a:sym typeface="Arial"/>
            </a:endParaRPr>
          </a:p>
        </p:txBody>
      </p:sp>
      <p:sp>
        <p:nvSpPr>
          <p:cNvPr id="1447" name="Google Shape;1447;p209"/>
          <p:cNvSpPr/>
          <p:nvPr/>
        </p:nvSpPr>
        <p:spPr>
          <a:xfrm>
            <a:off x="3835120" y="4757301"/>
            <a:ext cx="1901600" cy="350000"/>
          </a:xfrm>
          <a:prstGeom prst="rect">
            <a:avLst/>
          </a:prstGeom>
          <a:noFill/>
          <a:ln>
            <a:noFill/>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brigantine</a:t>
            </a:r>
            <a:endParaRPr sz="1867" kern="0">
              <a:solidFill>
                <a:srgbClr val="000000"/>
              </a:solidFill>
              <a:latin typeface="Arial"/>
              <a:cs typeface="Arial"/>
              <a:sym typeface="Arial"/>
            </a:endParaRPr>
          </a:p>
        </p:txBody>
      </p:sp>
      <p:sp>
        <p:nvSpPr>
          <p:cNvPr id="1448" name="Google Shape;1448;p209"/>
          <p:cNvSpPr/>
          <p:nvPr/>
        </p:nvSpPr>
        <p:spPr>
          <a:xfrm>
            <a:off x="6466948" y="4757300"/>
            <a:ext cx="1901600" cy="350000"/>
          </a:xfrm>
          <a:prstGeom prst="rect">
            <a:avLst/>
          </a:prstGeom>
          <a:noFill/>
          <a:ln>
            <a:noFill/>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schooner</a:t>
            </a:r>
            <a:endParaRPr sz="1867" kern="0">
              <a:solidFill>
                <a:srgbClr val="000000"/>
              </a:solidFill>
              <a:latin typeface="Arial"/>
              <a:cs typeface="Arial"/>
              <a:sym typeface="Arial"/>
            </a:endParaRPr>
          </a:p>
        </p:txBody>
      </p:sp>
      <p:sp>
        <p:nvSpPr>
          <p:cNvPr id="1449" name="Google Shape;1449;p209"/>
          <p:cNvSpPr/>
          <p:nvPr/>
        </p:nvSpPr>
        <p:spPr>
          <a:xfrm>
            <a:off x="9098776" y="4757299"/>
            <a:ext cx="1901600" cy="350000"/>
          </a:xfrm>
          <a:prstGeom prst="rect">
            <a:avLst/>
          </a:prstGeom>
          <a:noFill/>
          <a:ln>
            <a:noFill/>
          </a:ln>
        </p:spPr>
        <p:txBody>
          <a:bodyPr spcFirstLastPara="1" wrap="square" lIns="121900" tIns="60933" rIns="144000" bIns="60933" anchor="ctr" anchorCtr="0">
            <a:noAutofit/>
          </a:bodyPr>
          <a:lstStyle/>
          <a:p>
            <a:pPr algn="ctr" defTabSz="1219170">
              <a:buClr>
                <a:srgbClr val="000000"/>
              </a:buClr>
            </a:pPr>
            <a:r>
              <a:rPr lang="en-GB" sz="2133" kern="0">
                <a:solidFill>
                  <a:srgbClr val="1C1C1C"/>
                </a:solidFill>
                <a:latin typeface="Arial"/>
                <a:ea typeface="Arial"/>
                <a:cs typeface="Arial"/>
                <a:sym typeface="Arial"/>
              </a:rPr>
              <a:t>square-rigger</a:t>
            </a:r>
            <a:endParaRPr sz="1867" kern="0">
              <a:solidFill>
                <a:srgbClr val="000000"/>
              </a:solidFill>
              <a:latin typeface="Arial"/>
              <a:cs typeface="Arial"/>
              <a:sym typeface="Arial"/>
            </a:endParaRPr>
          </a:p>
        </p:txBody>
      </p:sp>
      <p:sp>
        <p:nvSpPr>
          <p:cNvPr id="1450" name="Google Shape;1450;p209"/>
          <p:cNvSpPr/>
          <p:nvPr/>
        </p:nvSpPr>
        <p:spPr>
          <a:xfrm>
            <a:off x="1007533" y="5742848"/>
            <a:ext cx="10176800" cy="3500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1C1C1C"/>
                </a:solidFill>
                <a:latin typeface="Arial"/>
                <a:ea typeface="Arial"/>
                <a:cs typeface="Arial"/>
                <a:sym typeface="Arial"/>
              </a:rPr>
              <a:t>Let’s look at these ships in more detail…</a:t>
            </a:r>
            <a:endParaRPr sz="1867" kern="0">
              <a:solidFill>
                <a:srgbClr val="000000"/>
              </a:solidFill>
              <a:latin typeface="Arial"/>
              <a:cs typeface="Arial"/>
              <a:sym typeface="Arial"/>
            </a:endParaRPr>
          </a:p>
        </p:txBody>
      </p:sp>
      <p:sp>
        <p:nvSpPr>
          <p:cNvPr id="1451" name="Google Shape;1451;p209"/>
          <p:cNvSpPr/>
          <p:nvPr/>
        </p:nvSpPr>
        <p:spPr>
          <a:xfrm>
            <a:off x="8995048" y="5742845"/>
            <a:ext cx="2189600" cy="350000"/>
          </a:xfrm>
          <a:prstGeom prst="rect">
            <a:avLst/>
          </a:prstGeom>
          <a:solidFill>
            <a:srgbClr val="00639A"/>
          </a:solidFill>
          <a:ln>
            <a:noFill/>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Let’s Look…</a:t>
            </a:r>
            <a:endParaRPr sz="1867" kern="0">
              <a:solidFill>
                <a:srgbClr val="000000"/>
              </a:solidFill>
              <a:latin typeface="Arial"/>
              <a:cs typeface="Arial"/>
              <a:sym typeface="Arial"/>
            </a:endParaRPr>
          </a:p>
        </p:txBody>
      </p:sp>
      <p:pic>
        <p:nvPicPr>
          <p:cNvPr id="1452" name="Google Shape;1452;p209"/>
          <p:cNvPicPr preferRelativeResize="0"/>
          <p:nvPr/>
        </p:nvPicPr>
        <p:blipFill rotWithShape="1">
          <a:blip r:embed="rId4">
            <a:alphaModFix/>
          </a:blip>
          <a:srcRect/>
          <a:stretch/>
        </p:blipFill>
        <p:spPr>
          <a:xfrm>
            <a:off x="6511557" y="2927283"/>
            <a:ext cx="1599401" cy="1766999"/>
          </a:xfrm>
          <a:prstGeom prst="rect">
            <a:avLst/>
          </a:prstGeom>
          <a:noFill/>
          <a:ln>
            <a:noFill/>
          </a:ln>
        </p:spPr>
      </p:pic>
      <p:pic>
        <p:nvPicPr>
          <p:cNvPr id="1453" name="Google Shape;1453;p209"/>
          <p:cNvPicPr preferRelativeResize="0"/>
          <p:nvPr/>
        </p:nvPicPr>
        <p:blipFill rotWithShape="1">
          <a:blip r:embed="rId5">
            <a:alphaModFix/>
          </a:blip>
          <a:srcRect/>
          <a:stretch/>
        </p:blipFill>
        <p:spPr>
          <a:xfrm>
            <a:off x="675031" y="2946786"/>
            <a:ext cx="2370068" cy="1675911"/>
          </a:xfrm>
          <a:prstGeom prst="rect">
            <a:avLst/>
          </a:prstGeom>
          <a:noFill/>
          <a:ln>
            <a:noFill/>
          </a:ln>
        </p:spPr>
      </p:pic>
      <p:pic>
        <p:nvPicPr>
          <p:cNvPr id="1454" name="Google Shape;1454;p209"/>
          <p:cNvPicPr preferRelativeResize="0"/>
          <p:nvPr/>
        </p:nvPicPr>
        <p:blipFill rotWithShape="1">
          <a:blip r:embed="rId6">
            <a:alphaModFix/>
          </a:blip>
          <a:srcRect/>
          <a:stretch/>
        </p:blipFill>
        <p:spPr>
          <a:xfrm>
            <a:off x="8337190" y="2927283"/>
            <a:ext cx="2769399" cy="1958284"/>
          </a:xfrm>
          <a:prstGeom prst="rect">
            <a:avLst/>
          </a:prstGeom>
          <a:noFill/>
          <a:ln>
            <a:noFill/>
          </a:ln>
        </p:spPr>
      </p:pic>
    </p:spTree>
    <p:extLst>
      <p:ext uri="{BB962C8B-B14F-4D97-AF65-F5344CB8AC3E}">
        <p14:creationId xmlns:p14="http://schemas.microsoft.com/office/powerpoint/2010/main" val="32357248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458"/>
        <p:cNvGrpSpPr/>
        <p:nvPr/>
      </p:nvGrpSpPr>
      <p:grpSpPr>
        <a:xfrm>
          <a:off x="0" y="0"/>
          <a:ext cx="0" cy="0"/>
          <a:chOff x="0" y="0"/>
          <a:chExt cx="0" cy="0"/>
        </a:xfrm>
      </p:grpSpPr>
      <p:pic>
        <p:nvPicPr>
          <p:cNvPr id="1459" name="Google Shape;1459;p210"/>
          <p:cNvPicPr preferRelativeResize="0"/>
          <p:nvPr/>
        </p:nvPicPr>
        <p:blipFill rotWithShape="1">
          <a:blip r:embed="rId3">
            <a:alphaModFix/>
          </a:blip>
          <a:srcRect l="14644" r="14644"/>
          <a:stretch/>
        </p:blipFill>
        <p:spPr>
          <a:xfrm>
            <a:off x="3875911" y="2725825"/>
            <a:ext cx="3330000" cy="3330000"/>
          </a:xfrm>
          <a:prstGeom prst="flowChartConnector">
            <a:avLst/>
          </a:prstGeom>
          <a:noFill/>
          <a:ln>
            <a:noFill/>
          </a:ln>
        </p:spPr>
      </p:pic>
      <p:sp>
        <p:nvSpPr>
          <p:cNvPr id="1460" name="Google Shape;1460;p210"/>
          <p:cNvSpPr/>
          <p:nvPr/>
        </p:nvSpPr>
        <p:spPr>
          <a:xfrm>
            <a:off x="1007535" y="1830059"/>
            <a:ext cx="10176800" cy="6368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000000"/>
                </a:solidFill>
                <a:latin typeface="Arial"/>
                <a:ea typeface="Arial"/>
                <a:cs typeface="Arial"/>
                <a:sym typeface="Arial"/>
              </a:rPr>
              <a:t>The sloop was one of the quickest ships available and that’s why pirates liked them. Quick enough to out sail the enemy and good in shallow waters.</a:t>
            </a:r>
            <a:endParaRPr sz="1867" kern="0">
              <a:solidFill>
                <a:srgbClr val="000000"/>
              </a:solidFill>
              <a:latin typeface="Arial"/>
              <a:cs typeface="Arial"/>
              <a:sym typeface="Arial"/>
            </a:endParaRPr>
          </a:p>
        </p:txBody>
      </p:sp>
      <p:sp>
        <p:nvSpPr>
          <p:cNvPr id="1461" name="Google Shape;1461;p210"/>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A Sloop</a:t>
            </a:r>
            <a:endParaRPr/>
          </a:p>
        </p:txBody>
      </p:sp>
      <p:sp>
        <p:nvSpPr>
          <p:cNvPr id="1462" name="Google Shape;1462;p210"/>
          <p:cNvSpPr/>
          <p:nvPr/>
        </p:nvSpPr>
        <p:spPr>
          <a:xfrm>
            <a:off x="3875913" y="2725825"/>
            <a:ext cx="4440000" cy="33300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63" name="Google Shape;1463;p210"/>
          <p:cNvSpPr/>
          <p:nvPr/>
        </p:nvSpPr>
        <p:spPr>
          <a:xfrm>
            <a:off x="1007533" y="2725825"/>
            <a:ext cx="1998400" cy="343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1867" kern="0">
                <a:solidFill>
                  <a:srgbClr val="000000"/>
                </a:solidFill>
                <a:latin typeface="Arial"/>
                <a:ea typeface="Arial"/>
                <a:cs typeface="Arial"/>
                <a:sym typeface="Arial"/>
              </a:rPr>
              <a:t>One Mast</a:t>
            </a:r>
            <a:endParaRPr sz="1867" kern="0">
              <a:solidFill>
                <a:srgbClr val="000000"/>
              </a:solidFill>
              <a:latin typeface="Arial"/>
              <a:cs typeface="Arial"/>
              <a:sym typeface="Arial"/>
            </a:endParaRPr>
          </a:p>
        </p:txBody>
      </p:sp>
      <p:sp>
        <p:nvSpPr>
          <p:cNvPr id="1464" name="Google Shape;1464;p210"/>
          <p:cNvSpPr/>
          <p:nvPr/>
        </p:nvSpPr>
        <p:spPr>
          <a:xfrm>
            <a:off x="8582685" y="2725825"/>
            <a:ext cx="2601600" cy="8500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defTabSz="1219170">
              <a:buClr>
                <a:srgbClr val="000000"/>
              </a:buClr>
            </a:pPr>
            <a:r>
              <a:rPr lang="en-GB" sz="1867" kern="0">
                <a:solidFill>
                  <a:srgbClr val="000000"/>
                </a:solidFill>
                <a:latin typeface="Arial"/>
                <a:ea typeface="Arial"/>
                <a:cs typeface="Arial"/>
                <a:sym typeface="Arial"/>
              </a:rPr>
              <a:t>A small boat, which meant it was easier to hide.</a:t>
            </a:r>
            <a:endParaRPr sz="1867" kern="0">
              <a:solidFill>
                <a:srgbClr val="000000"/>
              </a:solidFill>
              <a:latin typeface="Arial"/>
              <a:cs typeface="Arial"/>
              <a:sym typeface="Arial"/>
            </a:endParaRPr>
          </a:p>
        </p:txBody>
      </p:sp>
      <p:sp>
        <p:nvSpPr>
          <p:cNvPr id="1465" name="Google Shape;1465;p210"/>
          <p:cNvSpPr/>
          <p:nvPr/>
        </p:nvSpPr>
        <p:spPr>
          <a:xfrm>
            <a:off x="1007533" y="3560201"/>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could hold around 75 pirates and 10 cannons.</a:t>
            </a:r>
            <a:endParaRPr sz="1867" kern="0">
              <a:solidFill>
                <a:srgbClr val="000000"/>
              </a:solidFill>
              <a:latin typeface="Arial"/>
              <a:cs typeface="Arial"/>
              <a:sym typeface="Arial"/>
            </a:endParaRPr>
          </a:p>
        </p:txBody>
      </p:sp>
      <p:sp>
        <p:nvSpPr>
          <p:cNvPr id="1466" name="Google Shape;1466;p210"/>
          <p:cNvSpPr/>
          <p:nvPr/>
        </p:nvSpPr>
        <p:spPr>
          <a:xfrm>
            <a:off x="1007533" y="4986405"/>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was shallow so it could sail in shallow waters.</a:t>
            </a:r>
            <a:endParaRPr sz="1867" kern="0">
              <a:solidFill>
                <a:srgbClr val="000000"/>
              </a:solidFill>
              <a:latin typeface="Arial"/>
              <a:cs typeface="Arial"/>
              <a:sym typeface="Arial"/>
            </a:endParaRPr>
          </a:p>
        </p:txBody>
      </p:sp>
      <p:sp>
        <p:nvSpPr>
          <p:cNvPr id="1467" name="Google Shape;1467;p210"/>
          <p:cNvSpPr/>
          <p:nvPr/>
        </p:nvSpPr>
        <p:spPr>
          <a:xfrm>
            <a:off x="8582685" y="5468293"/>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It had a top speed of 11 knots.</a:t>
            </a:r>
            <a:endParaRPr sz="1867" kern="0">
              <a:solidFill>
                <a:srgbClr val="000000"/>
              </a:solidFill>
              <a:latin typeface="Arial"/>
              <a:cs typeface="Arial"/>
              <a:sym typeface="Arial"/>
            </a:endParaRPr>
          </a:p>
        </p:txBody>
      </p:sp>
      <p:sp>
        <p:nvSpPr>
          <p:cNvPr id="1468" name="Google Shape;1468;p210"/>
          <p:cNvSpPr/>
          <p:nvPr/>
        </p:nvSpPr>
        <p:spPr>
          <a:xfrm>
            <a:off x="8582685" y="4218627"/>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super-long bowsprit for speed</a:t>
            </a:r>
            <a:endParaRPr sz="1867" kern="0">
              <a:solidFill>
                <a:srgbClr val="000000"/>
              </a:solidFill>
              <a:latin typeface="Arial"/>
              <a:cs typeface="Arial"/>
              <a:sym typeface="Arial"/>
            </a:endParaRPr>
          </a:p>
        </p:txBody>
      </p:sp>
      <p:pic>
        <p:nvPicPr>
          <p:cNvPr id="1469" name="Google Shape;1469;p210"/>
          <p:cNvPicPr preferRelativeResize="0"/>
          <p:nvPr/>
        </p:nvPicPr>
        <p:blipFill rotWithShape="1">
          <a:blip r:embed="rId4">
            <a:alphaModFix/>
          </a:blip>
          <a:srcRect/>
          <a:stretch/>
        </p:blipFill>
        <p:spPr>
          <a:xfrm>
            <a:off x="3794918" y="2894242"/>
            <a:ext cx="3640215" cy="2574053"/>
          </a:xfrm>
          <a:prstGeom prst="rect">
            <a:avLst/>
          </a:prstGeom>
          <a:noFill/>
          <a:ln>
            <a:noFill/>
          </a:ln>
        </p:spPr>
      </p:pic>
    </p:spTree>
    <p:extLst>
      <p:ext uri="{BB962C8B-B14F-4D97-AF65-F5344CB8AC3E}">
        <p14:creationId xmlns:p14="http://schemas.microsoft.com/office/powerpoint/2010/main" val="26745215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473"/>
        <p:cNvGrpSpPr/>
        <p:nvPr/>
      </p:nvGrpSpPr>
      <p:grpSpPr>
        <a:xfrm>
          <a:off x="0" y="0"/>
          <a:ext cx="0" cy="0"/>
          <a:chOff x="0" y="0"/>
          <a:chExt cx="0" cy="0"/>
        </a:xfrm>
      </p:grpSpPr>
      <p:pic>
        <p:nvPicPr>
          <p:cNvPr id="1474" name="Google Shape;1474;p211"/>
          <p:cNvPicPr preferRelativeResize="0"/>
          <p:nvPr/>
        </p:nvPicPr>
        <p:blipFill rotWithShape="1">
          <a:blip r:embed="rId3">
            <a:alphaModFix/>
          </a:blip>
          <a:srcRect t="30213" r="2162" b="601"/>
          <a:stretch/>
        </p:blipFill>
        <p:spPr>
          <a:xfrm>
            <a:off x="3875911" y="2725825"/>
            <a:ext cx="3330000" cy="3330000"/>
          </a:xfrm>
          <a:prstGeom prst="flowChartConnector">
            <a:avLst/>
          </a:prstGeom>
          <a:noFill/>
          <a:ln>
            <a:noFill/>
          </a:ln>
        </p:spPr>
      </p:pic>
      <p:sp>
        <p:nvSpPr>
          <p:cNvPr id="1475" name="Google Shape;1475;p211"/>
          <p:cNvSpPr/>
          <p:nvPr/>
        </p:nvSpPr>
        <p:spPr>
          <a:xfrm>
            <a:off x="1007535" y="1830059"/>
            <a:ext cx="10176800" cy="6368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000000"/>
                </a:solidFill>
                <a:latin typeface="Arial"/>
                <a:ea typeface="Arial"/>
                <a:cs typeface="Arial"/>
                <a:sym typeface="Arial"/>
              </a:rPr>
              <a:t>Larger than the sloop and the schooner, a brigantine had more room and was more powerful.</a:t>
            </a:r>
            <a:endParaRPr sz="1867" kern="0">
              <a:solidFill>
                <a:srgbClr val="000000"/>
              </a:solidFill>
              <a:latin typeface="Arial"/>
              <a:cs typeface="Arial"/>
              <a:sym typeface="Arial"/>
            </a:endParaRPr>
          </a:p>
        </p:txBody>
      </p:sp>
      <p:sp>
        <p:nvSpPr>
          <p:cNvPr id="1476" name="Google Shape;1476;p211"/>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A Brigantine</a:t>
            </a:r>
            <a:endParaRPr/>
          </a:p>
        </p:txBody>
      </p:sp>
      <p:sp>
        <p:nvSpPr>
          <p:cNvPr id="1477" name="Google Shape;1477;p211"/>
          <p:cNvSpPr/>
          <p:nvPr/>
        </p:nvSpPr>
        <p:spPr>
          <a:xfrm>
            <a:off x="3875913" y="2725825"/>
            <a:ext cx="4440000" cy="33300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78" name="Google Shape;1478;p211"/>
          <p:cNvSpPr/>
          <p:nvPr/>
        </p:nvSpPr>
        <p:spPr>
          <a:xfrm>
            <a:off x="1007533" y="2762769"/>
            <a:ext cx="1998400" cy="343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1867" kern="0">
                <a:solidFill>
                  <a:srgbClr val="000000"/>
                </a:solidFill>
                <a:latin typeface="Arial"/>
                <a:ea typeface="Arial"/>
                <a:cs typeface="Arial"/>
                <a:sym typeface="Arial"/>
              </a:rPr>
              <a:t>two masts</a:t>
            </a:r>
            <a:endParaRPr sz="1867" kern="0">
              <a:solidFill>
                <a:srgbClr val="000000"/>
              </a:solidFill>
              <a:latin typeface="Arial"/>
              <a:cs typeface="Arial"/>
              <a:sym typeface="Arial"/>
            </a:endParaRPr>
          </a:p>
        </p:txBody>
      </p:sp>
      <p:sp>
        <p:nvSpPr>
          <p:cNvPr id="1479" name="Google Shape;1479;p211"/>
          <p:cNvSpPr/>
          <p:nvPr/>
        </p:nvSpPr>
        <p:spPr>
          <a:xfrm>
            <a:off x="8582685" y="2725825"/>
            <a:ext cx="2601600" cy="8500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excellent steering and handling</a:t>
            </a:r>
            <a:endParaRPr sz="1867" kern="0">
              <a:solidFill>
                <a:srgbClr val="000000"/>
              </a:solidFill>
              <a:latin typeface="Arial"/>
              <a:cs typeface="Arial"/>
              <a:sym typeface="Arial"/>
            </a:endParaRPr>
          </a:p>
        </p:txBody>
      </p:sp>
      <p:sp>
        <p:nvSpPr>
          <p:cNvPr id="1480" name="Google Shape;1480;p211"/>
          <p:cNvSpPr/>
          <p:nvPr/>
        </p:nvSpPr>
        <p:spPr>
          <a:xfrm>
            <a:off x="1007533" y="3560201"/>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could hold around 125 pirates and 120 cannons.</a:t>
            </a:r>
            <a:endParaRPr sz="1867" kern="0">
              <a:solidFill>
                <a:srgbClr val="000000"/>
              </a:solidFill>
              <a:latin typeface="Arial"/>
              <a:cs typeface="Arial"/>
              <a:sym typeface="Arial"/>
            </a:endParaRPr>
          </a:p>
        </p:txBody>
      </p:sp>
      <p:sp>
        <p:nvSpPr>
          <p:cNvPr id="1481" name="Google Shape;1481;p211"/>
          <p:cNvSpPr/>
          <p:nvPr/>
        </p:nvSpPr>
        <p:spPr>
          <a:xfrm>
            <a:off x="8582685" y="5468293"/>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It had a top speed of over 11 knots.</a:t>
            </a:r>
            <a:endParaRPr sz="1867" kern="0">
              <a:solidFill>
                <a:srgbClr val="000000"/>
              </a:solidFill>
              <a:latin typeface="Arial"/>
              <a:cs typeface="Arial"/>
              <a:sym typeface="Arial"/>
            </a:endParaRPr>
          </a:p>
        </p:txBody>
      </p:sp>
      <p:sp>
        <p:nvSpPr>
          <p:cNvPr id="1482" name="Google Shape;1482;p211"/>
          <p:cNvSpPr/>
          <p:nvPr/>
        </p:nvSpPr>
        <p:spPr>
          <a:xfrm>
            <a:off x="8582685" y="4218627"/>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square-rigged foremast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025399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486"/>
        <p:cNvGrpSpPr/>
        <p:nvPr/>
      </p:nvGrpSpPr>
      <p:grpSpPr>
        <a:xfrm>
          <a:off x="0" y="0"/>
          <a:ext cx="0" cy="0"/>
          <a:chOff x="0" y="0"/>
          <a:chExt cx="0" cy="0"/>
        </a:xfrm>
      </p:grpSpPr>
      <p:pic>
        <p:nvPicPr>
          <p:cNvPr id="1487" name="Google Shape;1487;p212"/>
          <p:cNvPicPr preferRelativeResize="0"/>
          <p:nvPr/>
        </p:nvPicPr>
        <p:blipFill rotWithShape="1">
          <a:blip r:embed="rId3">
            <a:alphaModFix/>
          </a:blip>
          <a:srcRect l="14644" r="14644"/>
          <a:stretch/>
        </p:blipFill>
        <p:spPr>
          <a:xfrm>
            <a:off x="3875911" y="2725825"/>
            <a:ext cx="3330000" cy="3330000"/>
          </a:xfrm>
          <a:prstGeom prst="flowChartConnector">
            <a:avLst/>
          </a:prstGeom>
          <a:noFill/>
          <a:ln>
            <a:noFill/>
          </a:ln>
        </p:spPr>
      </p:pic>
      <p:sp>
        <p:nvSpPr>
          <p:cNvPr id="1488" name="Google Shape;1488;p212"/>
          <p:cNvSpPr/>
          <p:nvPr/>
        </p:nvSpPr>
        <p:spPr>
          <a:xfrm>
            <a:off x="1007535" y="1830059"/>
            <a:ext cx="10176800" cy="6368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000000"/>
                </a:solidFill>
                <a:latin typeface="Arial"/>
                <a:ea typeface="Arial"/>
                <a:cs typeface="Arial"/>
                <a:sym typeface="Arial"/>
              </a:rPr>
              <a:t>Very similar to the sloop. It was known for its speed and its small size which made it good for hiding.</a:t>
            </a:r>
            <a:endParaRPr sz="1867" kern="0">
              <a:solidFill>
                <a:srgbClr val="000000"/>
              </a:solidFill>
              <a:latin typeface="Arial"/>
              <a:cs typeface="Arial"/>
              <a:sym typeface="Arial"/>
            </a:endParaRPr>
          </a:p>
        </p:txBody>
      </p:sp>
      <p:sp>
        <p:nvSpPr>
          <p:cNvPr id="1489" name="Google Shape;1489;p212"/>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A Schooner</a:t>
            </a:r>
            <a:endParaRPr/>
          </a:p>
        </p:txBody>
      </p:sp>
      <p:sp>
        <p:nvSpPr>
          <p:cNvPr id="1490" name="Google Shape;1490;p212"/>
          <p:cNvSpPr/>
          <p:nvPr/>
        </p:nvSpPr>
        <p:spPr>
          <a:xfrm>
            <a:off x="3875913" y="2725825"/>
            <a:ext cx="4440000" cy="33300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491" name="Google Shape;1491;p212"/>
          <p:cNvSpPr/>
          <p:nvPr/>
        </p:nvSpPr>
        <p:spPr>
          <a:xfrm>
            <a:off x="1007533" y="2725825"/>
            <a:ext cx="1998400" cy="343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1867" kern="0">
                <a:solidFill>
                  <a:srgbClr val="000000"/>
                </a:solidFill>
                <a:latin typeface="Arial"/>
                <a:ea typeface="Arial"/>
                <a:cs typeface="Arial"/>
                <a:sym typeface="Arial"/>
              </a:rPr>
              <a:t>two masts</a:t>
            </a:r>
            <a:endParaRPr sz="1867" kern="0">
              <a:solidFill>
                <a:srgbClr val="000000"/>
              </a:solidFill>
              <a:latin typeface="Arial"/>
              <a:cs typeface="Arial"/>
              <a:sym typeface="Arial"/>
            </a:endParaRPr>
          </a:p>
        </p:txBody>
      </p:sp>
      <p:sp>
        <p:nvSpPr>
          <p:cNvPr id="1492" name="Google Shape;1492;p212"/>
          <p:cNvSpPr/>
          <p:nvPr/>
        </p:nvSpPr>
        <p:spPr>
          <a:xfrm>
            <a:off x="8582685" y="2725825"/>
            <a:ext cx="2601600" cy="8500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Larger than a sloop but it was still small enough to hide.</a:t>
            </a:r>
            <a:endParaRPr sz="1867" kern="0">
              <a:solidFill>
                <a:srgbClr val="000000"/>
              </a:solidFill>
              <a:latin typeface="Arial"/>
              <a:cs typeface="Arial"/>
              <a:sym typeface="Arial"/>
            </a:endParaRPr>
          </a:p>
        </p:txBody>
      </p:sp>
      <p:sp>
        <p:nvSpPr>
          <p:cNvPr id="1493" name="Google Shape;1493;p212"/>
          <p:cNvSpPr/>
          <p:nvPr/>
        </p:nvSpPr>
        <p:spPr>
          <a:xfrm>
            <a:off x="1007533" y="3560201"/>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could hold around 75 pirates and 10 cannons.</a:t>
            </a:r>
            <a:endParaRPr sz="1867" kern="0">
              <a:solidFill>
                <a:srgbClr val="000000"/>
              </a:solidFill>
              <a:latin typeface="Arial"/>
              <a:cs typeface="Arial"/>
              <a:sym typeface="Arial"/>
            </a:endParaRPr>
          </a:p>
        </p:txBody>
      </p:sp>
      <p:sp>
        <p:nvSpPr>
          <p:cNvPr id="1494" name="Google Shape;1494;p212"/>
          <p:cNvSpPr/>
          <p:nvPr/>
        </p:nvSpPr>
        <p:spPr>
          <a:xfrm>
            <a:off x="1007533" y="4986405"/>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was shallow so it could sail in shallow waters.</a:t>
            </a:r>
            <a:endParaRPr sz="1867" kern="0">
              <a:solidFill>
                <a:srgbClr val="000000"/>
              </a:solidFill>
              <a:latin typeface="Arial"/>
              <a:cs typeface="Arial"/>
              <a:sym typeface="Arial"/>
            </a:endParaRPr>
          </a:p>
        </p:txBody>
      </p:sp>
      <p:sp>
        <p:nvSpPr>
          <p:cNvPr id="1495" name="Google Shape;1495;p212"/>
          <p:cNvSpPr/>
          <p:nvPr/>
        </p:nvSpPr>
        <p:spPr>
          <a:xfrm>
            <a:off x="8582685" y="5468293"/>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It had a top speed of 11 knots.</a:t>
            </a:r>
            <a:endParaRPr sz="1867" kern="0">
              <a:solidFill>
                <a:srgbClr val="000000"/>
              </a:solidFill>
              <a:latin typeface="Arial"/>
              <a:cs typeface="Arial"/>
              <a:sym typeface="Arial"/>
            </a:endParaRPr>
          </a:p>
        </p:txBody>
      </p:sp>
      <p:sp>
        <p:nvSpPr>
          <p:cNvPr id="1496" name="Google Shape;1496;p212"/>
          <p:cNvSpPr/>
          <p:nvPr/>
        </p:nvSpPr>
        <p:spPr>
          <a:xfrm>
            <a:off x="8582685" y="4218627"/>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long bowsprit for speed</a:t>
            </a:r>
            <a:endParaRPr sz="1867" kern="0">
              <a:solidFill>
                <a:srgbClr val="000000"/>
              </a:solidFill>
              <a:latin typeface="Arial"/>
              <a:cs typeface="Arial"/>
              <a:sym typeface="Arial"/>
            </a:endParaRPr>
          </a:p>
        </p:txBody>
      </p:sp>
      <p:pic>
        <p:nvPicPr>
          <p:cNvPr id="1497" name="Google Shape;1497;p212"/>
          <p:cNvPicPr preferRelativeResize="0"/>
          <p:nvPr/>
        </p:nvPicPr>
        <p:blipFill rotWithShape="1">
          <a:blip r:embed="rId4">
            <a:alphaModFix/>
          </a:blip>
          <a:srcRect/>
          <a:stretch/>
        </p:blipFill>
        <p:spPr>
          <a:xfrm>
            <a:off x="3875911" y="2324190"/>
            <a:ext cx="3429508" cy="3788873"/>
          </a:xfrm>
          <a:prstGeom prst="rect">
            <a:avLst/>
          </a:prstGeom>
          <a:noFill/>
          <a:ln>
            <a:noFill/>
          </a:ln>
        </p:spPr>
      </p:pic>
    </p:spTree>
    <p:extLst>
      <p:ext uri="{BB962C8B-B14F-4D97-AF65-F5344CB8AC3E}">
        <p14:creationId xmlns:p14="http://schemas.microsoft.com/office/powerpoint/2010/main" val="37844701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501"/>
        <p:cNvGrpSpPr/>
        <p:nvPr/>
      </p:nvGrpSpPr>
      <p:grpSpPr>
        <a:xfrm>
          <a:off x="0" y="0"/>
          <a:ext cx="0" cy="0"/>
          <a:chOff x="0" y="0"/>
          <a:chExt cx="0" cy="0"/>
        </a:xfrm>
      </p:grpSpPr>
      <p:pic>
        <p:nvPicPr>
          <p:cNvPr id="1502" name="Google Shape;1502;p213"/>
          <p:cNvPicPr preferRelativeResize="0"/>
          <p:nvPr/>
        </p:nvPicPr>
        <p:blipFill rotWithShape="1">
          <a:blip r:embed="rId3">
            <a:alphaModFix/>
          </a:blip>
          <a:srcRect l="14644" r="14644"/>
          <a:stretch/>
        </p:blipFill>
        <p:spPr>
          <a:xfrm>
            <a:off x="3875911" y="2725825"/>
            <a:ext cx="3330000" cy="3330000"/>
          </a:xfrm>
          <a:prstGeom prst="flowChartConnector">
            <a:avLst/>
          </a:prstGeom>
          <a:noFill/>
          <a:ln>
            <a:noFill/>
          </a:ln>
        </p:spPr>
      </p:pic>
      <p:sp>
        <p:nvSpPr>
          <p:cNvPr id="1503" name="Google Shape;1503;p213"/>
          <p:cNvSpPr/>
          <p:nvPr/>
        </p:nvSpPr>
        <p:spPr>
          <a:xfrm>
            <a:off x="1007535" y="1830059"/>
            <a:ext cx="10176800" cy="636800"/>
          </a:xfrm>
          <a:prstGeom prst="rect">
            <a:avLst/>
          </a:prstGeom>
          <a:noFill/>
          <a:ln>
            <a:noFill/>
          </a:ln>
        </p:spPr>
        <p:txBody>
          <a:bodyPr spcFirstLastPara="1" wrap="square" lIns="121900" tIns="60933" rIns="144000" bIns="60933" anchor="ctr" anchorCtr="0">
            <a:noAutofit/>
          </a:bodyPr>
          <a:lstStyle/>
          <a:p>
            <a:pPr defTabSz="1219170">
              <a:buClr>
                <a:srgbClr val="000000"/>
              </a:buClr>
            </a:pPr>
            <a:r>
              <a:rPr lang="en-GB" sz="2133" kern="0">
                <a:solidFill>
                  <a:srgbClr val="000000"/>
                </a:solidFill>
                <a:latin typeface="Arial"/>
                <a:ea typeface="Arial"/>
                <a:cs typeface="Arial"/>
                <a:sym typeface="Arial"/>
              </a:rPr>
              <a:t>A pirate ship made for showing off! A square-rigger is so named because of its masts and sails. It includes the ship types of barques, brigs and full-rigged ships.</a:t>
            </a:r>
            <a:endParaRPr sz="1867" kern="0">
              <a:solidFill>
                <a:srgbClr val="000000"/>
              </a:solidFill>
              <a:latin typeface="Arial"/>
              <a:cs typeface="Arial"/>
              <a:sym typeface="Arial"/>
            </a:endParaRPr>
          </a:p>
        </p:txBody>
      </p:sp>
      <p:sp>
        <p:nvSpPr>
          <p:cNvPr id="1504" name="Google Shape;1504;p213"/>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600"/>
            </a:pPr>
            <a:r>
              <a:rPr lang="en-GB" sz="4800">
                <a:solidFill>
                  <a:schemeClr val="lt1"/>
                </a:solidFill>
              </a:rPr>
              <a:t>A Square-Rigger</a:t>
            </a:r>
            <a:endParaRPr/>
          </a:p>
        </p:txBody>
      </p:sp>
      <p:sp>
        <p:nvSpPr>
          <p:cNvPr id="1505" name="Google Shape;1505;p213"/>
          <p:cNvSpPr/>
          <p:nvPr/>
        </p:nvSpPr>
        <p:spPr>
          <a:xfrm>
            <a:off x="3875913" y="2725825"/>
            <a:ext cx="4440000" cy="33300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
        <p:nvSpPr>
          <p:cNvPr id="1506" name="Google Shape;1506;p213"/>
          <p:cNvSpPr/>
          <p:nvPr/>
        </p:nvSpPr>
        <p:spPr>
          <a:xfrm>
            <a:off x="1007533" y="2725825"/>
            <a:ext cx="1998400" cy="343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t" anchorCtr="0">
            <a:noAutofit/>
          </a:bodyPr>
          <a:lstStyle/>
          <a:p>
            <a:pPr algn="ctr" defTabSz="1219170">
              <a:buClr>
                <a:srgbClr val="000000"/>
              </a:buClr>
            </a:pPr>
            <a:r>
              <a:rPr lang="en-GB" sz="1867" kern="0">
                <a:solidFill>
                  <a:srgbClr val="000000"/>
                </a:solidFill>
                <a:latin typeface="Arial"/>
                <a:ea typeface="Arial"/>
                <a:cs typeface="Arial"/>
                <a:sym typeface="Arial"/>
              </a:rPr>
              <a:t>three masts</a:t>
            </a:r>
            <a:endParaRPr sz="1867" kern="0">
              <a:solidFill>
                <a:srgbClr val="000000"/>
              </a:solidFill>
              <a:latin typeface="Arial"/>
              <a:cs typeface="Arial"/>
              <a:sym typeface="Arial"/>
            </a:endParaRPr>
          </a:p>
        </p:txBody>
      </p:sp>
      <p:sp>
        <p:nvSpPr>
          <p:cNvPr id="1507" name="Google Shape;1507;p213"/>
          <p:cNvSpPr/>
          <p:nvPr/>
        </p:nvSpPr>
        <p:spPr>
          <a:xfrm>
            <a:off x="8582685" y="2725825"/>
            <a:ext cx="2601600" cy="636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A huge ship that would deter enemies. </a:t>
            </a:r>
            <a:endParaRPr sz="1867" kern="0">
              <a:solidFill>
                <a:srgbClr val="000000"/>
              </a:solidFill>
              <a:latin typeface="Arial"/>
              <a:cs typeface="Arial"/>
              <a:sym typeface="Arial"/>
            </a:endParaRPr>
          </a:p>
        </p:txBody>
      </p:sp>
      <p:sp>
        <p:nvSpPr>
          <p:cNvPr id="1508" name="Google Shape;1508;p213"/>
          <p:cNvSpPr/>
          <p:nvPr/>
        </p:nvSpPr>
        <p:spPr>
          <a:xfrm>
            <a:off x="1007533" y="3560201"/>
            <a:ext cx="1998400" cy="10888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algn="ctr" defTabSz="1219170">
              <a:buClr>
                <a:srgbClr val="000000"/>
              </a:buClr>
            </a:pPr>
            <a:r>
              <a:rPr lang="en-GB" sz="1867" kern="0">
                <a:solidFill>
                  <a:srgbClr val="000000"/>
                </a:solidFill>
                <a:latin typeface="Arial"/>
                <a:ea typeface="Arial"/>
                <a:cs typeface="Arial"/>
                <a:sym typeface="Arial"/>
              </a:rPr>
              <a:t>It could hold around 125 pirates and 120 cannons.</a:t>
            </a:r>
            <a:endParaRPr sz="1867" kern="0">
              <a:solidFill>
                <a:srgbClr val="000000"/>
              </a:solidFill>
              <a:latin typeface="Arial"/>
              <a:cs typeface="Arial"/>
              <a:sym typeface="Arial"/>
            </a:endParaRPr>
          </a:p>
        </p:txBody>
      </p:sp>
      <p:sp>
        <p:nvSpPr>
          <p:cNvPr id="1509" name="Google Shape;1509;p213"/>
          <p:cNvSpPr/>
          <p:nvPr/>
        </p:nvSpPr>
        <p:spPr>
          <a:xfrm>
            <a:off x="8582685" y="5468293"/>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Extra room for cargo (and loot!)</a:t>
            </a:r>
            <a:endParaRPr sz="1867" kern="0">
              <a:solidFill>
                <a:srgbClr val="000000"/>
              </a:solidFill>
              <a:latin typeface="Arial"/>
              <a:cs typeface="Arial"/>
              <a:sym typeface="Arial"/>
            </a:endParaRPr>
          </a:p>
        </p:txBody>
      </p:sp>
      <p:sp>
        <p:nvSpPr>
          <p:cNvPr id="1510" name="Google Shape;1510;p213"/>
          <p:cNvSpPr/>
          <p:nvPr/>
        </p:nvSpPr>
        <p:spPr>
          <a:xfrm>
            <a:off x="8582685" y="4218627"/>
            <a:ext cx="2601600" cy="607200"/>
          </a:xfrm>
          <a:prstGeom prst="rect">
            <a:avLst/>
          </a:prstGeom>
          <a:solidFill>
            <a:schemeClr val="lt1"/>
          </a:solidFill>
          <a:ln w="28575" cap="flat" cmpd="sng">
            <a:solidFill>
              <a:srgbClr val="00639A"/>
            </a:solidFill>
            <a:prstDash val="solid"/>
            <a:miter lim="800000"/>
            <a:headEnd type="none" w="sm" len="sm"/>
            <a:tailEnd type="none" w="sm" len="sm"/>
          </a:ln>
        </p:spPr>
        <p:txBody>
          <a:bodyPr spcFirstLastPara="1" wrap="square" lIns="121900" tIns="60933" rIns="144000" bIns="60933" anchor="ctr" anchorCtr="0">
            <a:noAutofit/>
          </a:bodyPr>
          <a:lstStyle/>
          <a:p>
            <a:pPr defTabSz="1219170">
              <a:buClr>
                <a:srgbClr val="000000"/>
              </a:buClr>
            </a:pPr>
            <a:r>
              <a:rPr lang="en-GB" sz="1867" kern="0">
                <a:solidFill>
                  <a:srgbClr val="000000"/>
                </a:solidFill>
                <a:latin typeface="Arial"/>
                <a:ea typeface="Arial"/>
                <a:cs typeface="Arial"/>
                <a:sym typeface="Arial"/>
              </a:rPr>
              <a:t>square sails hanging from the yardarms</a:t>
            </a:r>
            <a:endParaRPr sz="1867" kern="0">
              <a:solidFill>
                <a:srgbClr val="000000"/>
              </a:solidFill>
              <a:latin typeface="Arial"/>
              <a:cs typeface="Arial"/>
              <a:sym typeface="Arial"/>
            </a:endParaRPr>
          </a:p>
        </p:txBody>
      </p:sp>
      <p:pic>
        <p:nvPicPr>
          <p:cNvPr id="1511" name="Google Shape;1511;p213"/>
          <p:cNvPicPr preferRelativeResize="0"/>
          <p:nvPr/>
        </p:nvPicPr>
        <p:blipFill rotWithShape="1">
          <a:blip r:embed="rId4">
            <a:alphaModFix/>
          </a:blip>
          <a:srcRect/>
          <a:stretch/>
        </p:blipFill>
        <p:spPr>
          <a:xfrm>
            <a:off x="2148689" y="2590000"/>
            <a:ext cx="5465035" cy="3864411"/>
          </a:xfrm>
          <a:prstGeom prst="rect">
            <a:avLst/>
          </a:prstGeom>
          <a:noFill/>
          <a:ln>
            <a:noFill/>
          </a:ln>
        </p:spPr>
      </p:pic>
    </p:spTree>
    <p:extLst>
      <p:ext uri="{BB962C8B-B14F-4D97-AF65-F5344CB8AC3E}">
        <p14:creationId xmlns:p14="http://schemas.microsoft.com/office/powerpoint/2010/main" val="6660309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515"/>
        <p:cNvGrpSpPr/>
        <p:nvPr/>
      </p:nvGrpSpPr>
      <p:grpSpPr>
        <a:xfrm>
          <a:off x="0" y="0"/>
          <a:ext cx="0" cy="0"/>
          <a:chOff x="0" y="0"/>
          <a:chExt cx="0" cy="0"/>
        </a:xfrm>
      </p:grpSpPr>
      <p:sp>
        <p:nvSpPr>
          <p:cNvPr id="1516" name="Google Shape;1516;p214"/>
          <p:cNvSpPr/>
          <p:nvPr/>
        </p:nvSpPr>
        <p:spPr>
          <a:xfrm>
            <a:off x="2450471" y="2046083"/>
            <a:ext cx="6183600" cy="4046800"/>
          </a:xfrm>
          <a:prstGeom prst="rect">
            <a:avLst/>
          </a:prstGeom>
          <a:solidFill>
            <a:srgbClr val="00639A"/>
          </a:solidFill>
          <a:ln>
            <a:noFill/>
          </a:ln>
        </p:spPr>
        <p:txBody>
          <a:bodyPr spcFirstLastPara="1" wrap="square" lIns="121900" tIns="60933" rIns="121900" bIns="60933" anchor="ctr" anchorCtr="0">
            <a:noAutofit/>
          </a:bodyPr>
          <a:lstStyle/>
          <a:p>
            <a:pPr defTabSz="1219170">
              <a:buClr>
                <a:srgbClr val="000000"/>
              </a:buClr>
            </a:pPr>
            <a:r>
              <a:rPr lang="en-GB" sz="1867" b="1" kern="0">
                <a:solidFill>
                  <a:srgbClr val="FFFFFF"/>
                </a:solidFill>
                <a:latin typeface="Arial"/>
                <a:ea typeface="Arial"/>
                <a:cs typeface="Arial"/>
                <a:sym typeface="Arial"/>
              </a:rPr>
              <a:t>Belonged to: </a:t>
            </a:r>
            <a:r>
              <a:rPr lang="en-GB" sz="1867" kern="0">
                <a:solidFill>
                  <a:srgbClr val="FFFFFF"/>
                </a:solidFill>
                <a:latin typeface="Arial"/>
                <a:ea typeface="Arial"/>
                <a:cs typeface="Arial"/>
                <a:sym typeface="Arial"/>
              </a:rPr>
              <a:t>Sir Francis Drake </a:t>
            </a:r>
            <a:br>
              <a:rPr lang="en-GB" sz="1867" kern="0">
                <a:solidFill>
                  <a:srgbClr val="FFFFFF"/>
                </a:solidFill>
                <a:latin typeface="Arial"/>
                <a:ea typeface="Arial"/>
                <a:cs typeface="Arial"/>
                <a:sym typeface="Arial"/>
              </a:rPr>
            </a:br>
            <a:r>
              <a:rPr lang="en-GB" sz="1867" kern="0">
                <a:solidFill>
                  <a:srgbClr val="FFFFFF"/>
                </a:solidFill>
                <a:latin typeface="Arial"/>
                <a:ea typeface="Arial"/>
                <a:cs typeface="Arial"/>
                <a:sym typeface="Arial"/>
              </a:rPr>
              <a:t>(Privateer for Queen Elizabeth I)</a:t>
            </a:r>
            <a:endParaRPr sz="1867"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Type: </a:t>
            </a:r>
            <a:r>
              <a:rPr lang="en-GB" sz="1867" kern="0">
                <a:solidFill>
                  <a:srgbClr val="FFFFFF"/>
                </a:solidFill>
                <a:latin typeface="Arial"/>
                <a:ea typeface="Arial"/>
                <a:cs typeface="Arial"/>
                <a:sym typeface="Arial"/>
              </a:rPr>
              <a:t>Galleon</a:t>
            </a:r>
            <a:endParaRPr sz="1867" kern="0">
              <a:solidFill>
                <a:srgbClr val="000000"/>
              </a:solidFill>
              <a:latin typeface="Arial"/>
              <a:cs typeface="Arial"/>
              <a:sym typeface="Arial"/>
            </a:endParaRPr>
          </a:p>
          <a:p>
            <a:pPr defTabSz="1219170">
              <a:buClr>
                <a:srgbClr val="000000"/>
              </a:buClr>
            </a:pPr>
            <a:endParaRPr sz="1867" b="1"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Used to be: </a:t>
            </a:r>
            <a:r>
              <a:rPr lang="en-GB" sz="1867" kern="0">
                <a:solidFill>
                  <a:srgbClr val="FFFFFF"/>
                </a:solidFill>
                <a:latin typeface="Arial"/>
                <a:ea typeface="Arial"/>
                <a:cs typeface="Arial"/>
                <a:sym typeface="Arial"/>
              </a:rPr>
              <a:t>‘The Pelican’ </a:t>
            </a:r>
            <a:endParaRPr sz="1867" kern="0">
              <a:solidFill>
                <a:srgbClr val="000000"/>
              </a:solidFill>
              <a:latin typeface="Arial"/>
              <a:cs typeface="Arial"/>
              <a:sym typeface="Arial"/>
            </a:endParaRPr>
          </a:p>
          <a:p>
            <a:pPr defTabSz="1219170">
              <a:buClr>
                <a:srgbClr val="000000"/>
              </a:buClr>
            </a:pPr>
            <a:r>
              <a:rPr lang="en-GB" sz="1867" kern="0">
                <a:solidFill>
                  <a:srgbClr val="FFFFFF"/>
                </a:solidFill>
                <a:latin typeface="Arial"/>
                <a:ea typeface="Arial"/>
                <a:cs typeface="Arial"/>
                <a:sym typeface="Arial"/>
              </a:rPr>
              <a:t>		</a:t>
            </a:r>
            <a:endParaRPr sz="1867" kern="0">
              <a:solidFill>
                <a:srgbClr val="000000"/>
              </a:solidFill>
              <a:latin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Cannons:	</a:t>
            </a:r>
            <a:r>
              <a:rPr lang="en-GB" sz="1867" kern="0">
                <a:solidFill>
                  <a:srgbClr val="FFFFFF"/>
                </a:solidFill>
                <a:latin typeface="Arial"/>
                <a:ea typeface="Arial"/>
                <a:cs typeface="Arial"/>
                <a:sym typeface="Arial"/>
              </a:rPr>
              <a:t>18–22</a:t>
            </a:r>
            <a:endParaRPr sz="1867"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Crew: </a:t>
            </a:r>
            <a:r>
              <a:rPr lang="en-GB" sz="1867" kern="0">
                <a:solidFill>
                  <a:srgbClr val="FFFFFF"/>
                </a:solidFill>
                <a:latin typeface="Arial"/>
                <a:ea typeface="Arial"/>
                <a:cs typeface="Arial"/>
                <a:sym typeface="Arial"/>
              </a:rPr>
              <a:t>80 men</a:t>
            </a:r>
            <a:endParaRPr sz="1867"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The End: </a:t>
            </a:r>
            <a:r>
              <a:rPr lang="en-GB" sz="1867" kern="0">
                <a:solidFill>
                  <a:srgbClr val="FFFFFF"/>
                </a:solidFill>
                <a:latin typeface="Arial"/>
                <a:ea typeface="Arial"/>
                <a:cs typeface="Arial"/>
                <a:sym typeface="Arial"/>
              </a:rPr>
              <a:t>It stayed on display in London until the mid 1600s when it eventually rotted away.</a:t>
            </a:r>
            <a:endParaRPr sz="1867" kern="0">
              <a:solidFill>
                <a:srgbClr val="000000"/>
              </a:solidFill>
              <a:latin typeface="Arial"/>
              <a:cs typeface="Arial"/>
              <a:sym typeface="Arial"/>
            </a:endParaRPr>
          </a:p>
        </p:txBody>
      </p:sp>
      <p:pic>
        <p:nvPicPr>
          <p:cNvPr id="1517" name="Google Shape;1517;p214"/>
          <p:cNvPicPr preferRelativeResize="0"/>
          <p:nvPr/>
        </p:nvPicPr>
        <p:blipFill rotWithShape="1">
          <a:blip r:embed="rId3">
            <a:alphaModFix/>
          </a:blip>
          <a:srcRect l="20760" t="890" r="4237" b="-889"/>
          <a:stretch/>
        </p:blipFill>
        <p:spPr>
          <a:xfrm>
            <a:off x="6871789" y="2046083"/>
            <a:ext cx="2643600" cy="2643600"/>
          </a:xfrm>
          <a:prstGeom prst="flowChartConnector">
            <a:avLst/>
          </a:prstGeom>
          <a:noFill/>
          <a:ln>
            <a:noFill/>
          </a:ln>
        </p:spPr>
      </p:pic>
      <p:sp>
        <p:nvSpPr>
          <p:cNvPr id="1518" name="Google Shape;1518;p214"/>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000"/>
            </a:pPr>
            <a:r>
              <a:rPr lang="en-GB">
                <a:solidFill>
                  <a:schemeClr val="lt1"/>
                </a:solidFill>
              </a:rPr>
              <a:t>Famous Pirate Ships The Golden Hind</a:t>
            </a:r>
            <a:endParaRPr/>
          </a:p>
        </p:txBody>
      </p:sp>
      <p:sp>
        <p:nvSpPr>
          <p:cNvPr id="1519" name="Google Shape;1519;p214"/>
          <p:cNvSpPr/>
          <p:nvPr/>
        </p:nvSpPr>
        <p:spPr>
          <a:xfrm>
            <a:off x="6871789" y="2046083"/>
            <a:ext cx="3524800" cy="26436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33695592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523"/>
        <p:cNvGrpSpPr/>
        <p:nvPr/>
      </p:nvGrpSpPr>
      <p:grpSpPr>
        <a:xfrm>
          <a:off x="0" y="0"/>
          <a:ext cx="0" cy="0"/>
          <a:chOff x="0" y="0"/>
          <a:chExt cx="0" cy="0"/>
        </a:xfrm>
      </p:grpSpPr>
      <p:sp>
        <p:nvSpPr>
          <p:cNvPr id="1524" name="Google Shape;1524;p215"/>
          <p:cNvSpPr/>
          <p:nvPr/>
        </p:nvSpPr>
        <p:spPr>
          <a:xfrm>
            <a:off x="1609867" y="1759167"/>
            <a:ext cx="6956400" cy="4636000"/>
          </a:xfrm>
          <a:prstGeom prst="rect">
            <a:avLst/>
          </a:prstGeom>
          <a:solidFill>
            <a:srgbClr val="00639A"/>
          </a:solidFill>
          <a:ln>
            <a:noFill/>
          </a:ln>
        </p:spPr>
        <p:txBody>
          <a:bodyPr spcFirstLastPara="1" wrap="square" lIns="121900" tIns="60933" rIns="121900" bIns="60933" anchor="ctr" anchorCtr="0">
            <a:noAutofit/>
          </a:bodyPr>
          <a:lstStyle/>
          <a:p>
            <a:pPr defTabSz="1219170">
              <a:buClr>
                <a:srgbClr val="000000"/>
              </a:buClr>
            </a:pPr>
            <a:r>
              <a:rPr lang="en-GB" sz="1867" b="1" kern="0">
                <a:solidFill>
                  <a:srgbClr val="FFFFFF"/>
                </a:solidFill>
                <a:latin typeface="Arial"/>
                <a:ea typeface="Arial"/>
                <a:cs typeface="Arial"/>
                <a:sym typeface="Arial"/>
              </a:rPr>
              <a:t>Belonged to: </a:t>
            </a:r>
            <a:r>
              <a:rPr lang="en-GB" sz="1867" kern="0">
                <a:solidFill>
                  <a:srgbClr val="FFFFFF"/>
                </a:solidFill>
                <a:latin typeface="Arial"/>
                <a:ea typeface="Arial"/>
                <a:cs typeface="Arial"/>
                <a:sym typeface="Arial"/>
              </a:rPr>
              <a:t>Blackbeard (Edward Teach)</a:t>
            </a:r>
            <a:endParaRPr sz="1600" kern="0">
              <a:solidFill>
                <a:srgbClr val="000000"/>
              </a:solidFill>
              <a:latin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Type: </a:t>
            </a:r>
            <a:r>
              <a:rPr lang="en-GB" sz="1867" kern="0">
                <a:solidFill>
                  <a:srgbClr val="FFFFFF"/>
                </a:solidFill>
                <a:latin typeface="Arial"/>
                <a:ea typeface="Arial"/>
                <a:cs typeface="Arial"/>
                <a:sym typeface="Arial"/>
              </a:rPr>
              <a:t>Guineaman (a large cargo ship)</a:t>
            </a:r>
            <a:endParaRPr sz="1600" kern="0">
              <a:solidFill>
                <a:srgbClr val="000000"/>
              </a:solidFill>
              <a:latin typeface="Arial"/>
              <a:cs typeface="Arial"/>
              <a:sym typeface="Arial"/>
            </a:endParaRPr>
          </a:p>
          <a:p>
            <a:pPr defTabSz="1219170">
              <a:buClr>
                <a:srgbClr val="000000"/>
              </a:buClr>
            </a:pPr>
            <a:endParaRPr sz="1867" b="1"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Used to be: </a:t>
            </a:r>
            <a:r>
              <a:rPr lang="en-GB" sz="1867" kern="0">
                <a:solidFill>
                  <a:srgbClr val="FFFFFF"/>
                </a:solidFill>
                <a:latin typeface="Arial"/>
                <a:ea typeface="Arial"/>
                <a:cs typeface="Arial"/>
                <a:sym typeface="Arial"/>
              </a:rPr>
              <a:t>‘La Concorde’ – a French ship</a:t>
            </a:r>
            <a:endParaRPr sz="1600" kern="0">
              <a:solidFill>
                <a:srgbClr val="000000"/>
              </a:solidFill>
              <a:latin typeface="Arial"/>
              <a:cs typeface="Arial"/>
              <a:sym typeface="Arial"/>
            </a:endParaRPr>
          </a:p>
          <a:p>
            <a:pPr defTabSz="1219170">
              <a:buClr>
                <a:srgbClr val="000000"/>
              </a:buClr>
            </a:pPr>
            <a:r>
              <a:rPr lang="en-GB" sz="1867" kern="0">
                <a:solidFill>
                  <a:srgbClr val="FFFFFF"/>
                </a:solidFill>
                <a:latin typeface="Arial"/>
                <a:ea typeface="Arial"/>
                <a:cs typeface="Arial"/>
                <a:sym typeface="Arial"/>
              </a:rPr>
              <a:t>		</a:t>
            </a:r>
            <a:endParaRPr sz="1600" kern="0">
              <a:solidFill>
                <a:srgbClr val="000000"/>
              </a:solidFill>
              <a:latin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Cannons:	</a:t>
            </a:r>
            <a:r>
              <a:rPr lang="en-GB" sz="1867" kern="0">
                <a:solidFill>
                  <a:srgbClr val="FFFFFF"/>
                </a:solidFill>
                <a:latin typeface="Arial"/>
                <a:ea typeface="Arial"/>
                <a:cs typeface="Arial"/>
                <a:sym typeface="Arial"/>
              </a:rPr>
              <a:t>It had 14 originally but </a:t>
            </a:r>
            <a:br>
              <a:rPr lang="en-GB" sz="1867" kern="0">
                <a:solidFill>
                  <a:srgbClr val="FFFFFF"/>
                </a:solidFill>
                <a:latin typeface="Arial"/>
                <a:ea typeface="Arial"/>
                <a:cs typeface="Arial"/>
                <a:sym typeface="Arial"/>
              </a:rPr>
            </a:br>
            <a:r>
              <a:rPr lang="en-GB" sz="1867" kern="0">
                <a:solidFill>
                  <a:srgbClr val="FFFFFF"/>
                </a:solidFill>
                <a:latin typeface="Arial"/>
                <a:ea typeface="Arial"/>
                <a:cs typeface="Arial"/>
                <a:sym typeface="Arial"/>
              </a:rPr>
              <a:t>blackbeard added 26 more!</a:t>
            </a:r>
            <a:endParaRPr sz="1600"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Crew: </a:t>
            </a:r>
            <a:r>
              <a:rPr lang="en-GB" sz="1867" kern="0">
                <a:solidFill>
                  <a:srgbClr val="FFFFFF"/>
                </a:solidFill>
                <a:latin typeface="Arial"/>
                <a:ea typeface="Arial"/>
                <a:cs typeface="Arial"/>
                <a:sym typeface="Arial"/>
              </a:rPr>
              <a:t>280 men</a:t>
            </a:r>
            <a:endParaRPr sz="1600"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Flag: </a:t>
            </a:r>
            <a:r>
              <a:rPr lang="en-GB" sz="1867" kern="0">
                <a:solidFill>
                  <a:srgbClr val="FFFFFF"/>
                </a:solidFill>
                <a:latin typeface="Arial"/>
                <a:ea typeface="Arial"/>
                <a:cs typeface="Arial"/>
                <a:sym typeface="Arial"/>
              </a:rPr>
              <a:t>His flag showed a skeleton piercing a heart with an arrow.</a:t>
            </a:r>
            <a:endParaRPr sz="1600" kern="0">
              <a:solidFill>
                <a:srgbClr val="000000"/>
              </a:solidFill>
              <a:latin typeface="Arial"/>
              <a:cs typeface="Arial"/>
              <a:sym typeface="Arial"/>
            </a:endParaRPr>
          </a:p>
          <a:p>
            <a:pPr defTabSz="1219170">
              <a:buClr>
                <a:srgbClr val="000000"/>
              </a:buClr>
            </a:pPr>
            <a:endParaRPr sz="1867" kern="0">
              <a:solidFill>
                <a:srgbClr val="FFFFFF"/>
              </a:solidFill>
              <a:latin typeface="Arial"/>
              <a:ea typeface="Arial"/>
              <a:cs typeface="Arial"/>
              <a:sym typeface="Arial"/>
            </a:endParaRPr>
          </a:p>
          <a:p>
            <a:pPr defTabSz="1219170">
              <a:buClr>
                <a:srgbClr val="000000"/>
              </a:buClr>
            </a:pPr>
            <a:r>
              <a:rPr lang="en-GB" sz="1867" b="1" kern="0">
                <a:solidFill>
                  <a:srgbClr val="FFFFFF"/>
                </a:solidFill>
                <a:latin typeface="Arial"/>
                <a:ea typeface="Arial"/>
                <a:cs typeface="Arial"/>
                <a:sym typeface="Arial"/>
              </a:rPr>
              <a:t>The End: </a:t>
            </a:r>
            <a:r>
              <a:rPr lang="en-GB" sz="1867" kern="0">
                <a:solidFill>
                  <a:srgbClr val="FFFFFF"/>
                </a:solidFill>
                <a:latin typeface="Arial"/>
                <a:ea typeface="Arial"/>
                <a:cs typeface="Arial"/>
                <a:sym typeface="Arial"/>
              </a:rPr>
              <a:t>In May 1718, after looting five ships, it was finally run aground.</a:t>
            </a:r>
            <a:endParaRPr sz="1600" kern="0">
              <a:solidFill>
                <a:srgbClr val="000000"/>
              </a:solidFill>
              <a:latin typeface="Arial"/>
              <a:cs typeface="Arial"/>
              <a:sym typeface="Arial"/>
            </a:endParaRPr>
          </a:p>
        </p:txBody>
      </p:sp>
      <p:sp>
        <p:nvSpPr>
          <p:cNvPr id="1525" name="Google Shape;1525;p215"/>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000"/>
            </a:pPr>
            <a:r>
              <a:rPr lang="en-GB">
                <a:solidFill>
                  <a:schemeClr val="lt1"/>
                </a:solidFill>
              </a:rPr>
              <a:t>Famous Pirate Ships Queen Anne’s Revenge</a:t>
            </a:r>
            <a:endParaRPr/>
          </a:p>
        </p:txBody>
      </p:sp>
      <p:sp>
        <p:nvSpPr>
          <p:cNvPr id="1526" name="Google Shape;1526;p215"/>
          <p:cNvSpPr/>
          <p:nvPr/>
        </p:nvSpPr>
        <p:spPr>
          <a:xfrm>
            <a:off x="7745336" y="1963483"/>
            <a:ext cx="3524800" cy="26436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pic>
        <p:nvPicPr>
          <p:cNvPr id="1527" name="Google Shape;1527;p215"/>
          <p:cNvPicPr preferRelativeResize="0"/>
          <p:nvPr/>
        </p:nvPicPr>
        <p:blipFill rotWithShape="1">
          <a:blip r:embed="rId3">
            <a:alphaModFix/>
          </a:blip>
          <a:srcRect l="5012" r="14910"/>
          <a:stretch/>
        </p:blipFill>
        <p:spPr>
          <a:xfrm>
            <a:off x="8116536" y="1944483"/>
            <a:ext cx="2643600" cy="2643600"/>
          </a:xfrm>
          <a:prstGeom prst="flowChartConnector">
            <a:avLst/>
          </a:prstGeom>
          <a:noFill/>
          <a:ln>
            <a:noFill/>
          </a:ln>
        </p:spPr>
      </p:pic>
    </p:spTree>
    <p:extLst>
      <p:ext uri="{BB962C8B-B14F-4D97-AF65-F5344CB8AC3E}">
        <p14:creationId xmlns:p14="http://schemas.microsoft.com/office/powerpoint/2010/main" val="18471343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531"/>
        <p:cNvGrpSpPr/>
        <p:nvPr/>
      </p:nvGrpSpPr>
      <p:grpSpPr>
        <a:xfrm>
          <a:off x="0" y="0"/>
          <a:ext cx="0" cy="0"/>
          <a:chOff x="0" y="0"/>
          <a:chExt cx="0" cy="0"/>
        </a:xfrm>
      </p:grpSpPr>
      <p:sp>
        <p:nvSpPr>
          <p:cNvPr id="1532" name="Google Shape;1532;p216"/>
          <p:cNvSpPr/>
          <p:nvPr/>
        </p:nvSpPr>
        <p:spPr>
          <a:xfrm>
            <a:off x="1855751" y="2046083"/>
            <a:ext cx="8480400" cy="4046800"/>
          </a:xfrm>
          <a:prstGeom prst="rect">
            <a:avLst/>
          </a:prstGeom>
          <a:solidFill>
            <a:srgbClr val="00639A"/>
          </a:solidFill>
          <a:ln>
            <a:noFill/>
          </a:ln>
        </p:spPr>
        <p:txBody>
          <a:bodyPr spcFirstLastPara="1" wrap="square" lIns="121900" tIns="60933" rIns="121900" bIns="60933" anchor="ctr" anchorCtr="0">
            <a:noAutofit/>
          </a:bodyPr>
          <a:lstStyle/>
          <a:p>
            <a:pPr defTabSz="1219170">
              <a:buClr>
                <a:srgbClr val="000000"/>
              </a:buClr>
            </a:pPr>
            <a:r>
              <a:rPr lang="en-GB" sz="2133" b="1" kern="0">
                <a:solidFill>
                  <a:srgbClr val="FFFFFF"/>
                </a:solidFill>
                <a:latin typeface="Arial"/>
                <a:ea typeface="Arial"/>
                <a:cs typeface="Arial"/>
                <a:sym typeface="Arial"/>
              </a:rPr>
              <a:t>Belonged to: </a:t>
            </a:r>
            <a:r>
              <a:rPr lang="en-GB" sz="2133" kern="0">
                <a:solidFill>
                  <a:srgbClr val="FFFFFF"/>
                </a:solidFill>
                <a:latin typeface="Arial"/>
                <a:ea typeface="Arial"/>
                <a:cs typeface="Arial"/>
                <a:sym typeface="Arial"/>
              </a:rPr>
              <a:t>Captain Bartholomew Roberts </a:t>
            </a:r>
            <a:br>
              <a:rPr lang="en-GB" sz="2133" kern="0">
                <a:solidFill>
                  <a:srgbClr val="FFFFFF"/>
                </a:solidFill>
                <a:latin typeface="Arial"/>
                <a:ea typeface="Arial"/>
                <a:cs typeface="Arial"/>
                <a:sym typeface="Arial"/>
              </a:rPr>
            </a:br>
            <a:r>
              <a:rPr lang="en-GB" sz="2133" kern="0">
                <a:solidFill>
                  <a:srgbClr val="FFFFFF"/>
                </a:solidFill>
                <a:latin typeface="Arial"/>
                <a:ea typeface="Arial"/>
                <a:cs typeface="Arial"/>
                <a:sym typeface="Arial"/>
              </a:rPr>
              <a:t>(also known as Black Bart)</a:t>
            </a:r>
            <a:endParaRPr sz="1867" kern="0">
              <a:solidFill>
                <a:srgbClr val="000000"/>
              </a:solidFill>
              <a:latin typeface="Arial"/>
              <a:cs typeface="Arial"/>
              <a:sym typeface="Arial"/>
            </a:endParaRPr>
          </a:p>
          <a:p>
            <a:pPr defTabSz="1219170">
              <a:buClr>
                <a:srgbClr val="000000"/>
              </a:buClr>
            </a:pPr>
            <a:r>
              <a:rPr lang="en-GB" sz="1600" kern="0">
                <a:solidFill>
                  <a:srgbClr val="FFFFFF"/>
                </a:solidFill>
                <a:latin typeface="Arial"/>
                <a:ea typeface="Arial"/>
                <a:cs typeface="Arial"/>
                <a:sym typeface="Arial"/>
              </a:rPr>
              <a:t>				</a:t>
            </a:r>
            <a:endParaRPr sz="1600" kern="0">
              <a:solidFill>
                <a:srgbClr val="000000"/>
              </a:solidFill>
              <a:latin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Type: </a:t>
            </a:r>
            <a:r>
              <a:rPr lang="en-GB" sz="1600" kern="0">
                <a:solidFill>
                  <a:srgbClr val="FFFFFF"/>
                </a:solidFill>
                <a:latin typeface="Arial"/>
                <a:ea typeface="Arial"/>
                <a:cs typeface="Arial"/>
                <a:sym typeface="Arial"/>
              </a:rPr>
              <a:t>Frigate</a:t>
            </a:r>
            <a:endParaRPr sz="1600" kern="0">
              <a:solidFill>
                <a:srgbClr val="000000"/>
              </a:solidFill>
              <a:latin typeface="Arial"/>
              <a:cs typeface="Arial"/>
              <a:sym typeface="Arial"/>
            </a:endParaRPr>
          </a:p>
          <a:p>
            <a:pPr defTabSz="1219170">
              <a:buClr>
                <a:srgbClr val="000000"/>
              </a:buClr>
            </a:pPr>
            <a:endParaRPr sz="1600" b="1" kern="0">
              <a:solidFill>
                <a:srgbClr val="FFFFFF"/>
              </a:solidFill>
              <a:latin typeface="Arial"/>
              <a:ea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Used to be: </a:t>
            </a:r>
            <a:r>
              <a:rPr lang="en-GB" sz="1600" kern="0">
                <a:solidFill>
                  <a:srgbClr val="FFFFFF"/>
                </a:solidFill>
                <a:latin typeface="Arial"/>
                <a:ea typeface="Arial"/>
                <a:cs typeface="Arial"/>
                <a:sym typeface="Arial"/>
              </a:rPr>
              <a:t>‘Onslow’</a:t>
            </a:r>
            <a:endParaRPr sz="1600" kern="0">
              <a:solidFill>
                <a:srgbClr val="000000"/>
              </a:solidFill>
              <a:latin typeface="Arial"/>
              <a:cs typeface="Arial"/>
              <a:sym typeface="Arial"/>
            </a:endParaRPr>
          </a:p>
          <a:p>
            <a:pPr defTabSz="1219170">
              <a:buClr>
                <a:srgbClr val="000000"/>
              </a:buClr>
            </a:pPr>
            <a:r>
              <a:rPr lang="en-GB" sz="1600" kern="0">
                <a:solidFill>
                  <a:srgbClr val="FFFFFF"/>
                </a:solidFill>
                <a:latin typeface="Arial"/>
                <a:ea typeface="Arial"/>
                <a:cs typeface="Arial"/>
                <a:sym typeface="Arial"/>
              </a:rPr>
              <a:t>		</a:t>
            </a:r>
            <a:endParaRPr sz="1600" kern="0">
              <a:solidFill>
                <a:srgbClr val="000000"/>
              </a:solidFill>
              <a:latin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Cannons:	</a:t>
            </a:r>
            <a:r>
              <a:rPr lang="en-GB" sz="1600" kern="0">
                <a:solidFill>
                  <a:srgbClr val="FFFFFF"/>
                </a:solidFill>
                <a:latin typeface="Arial"/>
                <a:ea typeface="Arial"/>
                <a:cs typeface="Arial"/>
                <a:sym typeface="Arial"/>
              </a:rPr>
              <a:t>42</a:t>
            </a:r>
            <a:endParaRPr sz="1600" kern="0">
              <a:solidFill>
                <a:srgbClr val="000000"/>
              </a:solidFill>
              <a:latin typeface="Arial"/>
              <a:cs typeface="Arial"/>
              <a:sym typeface="Arial"/>
            </a:endParaRPr>
          </a:p>
          <a:p>
            <a:pPr defTabSz="1219170">
              <a:buClr>
                <a:srgbClr val="000000"/>
              </a:buClr>
            </a:pPr>
            <a:endParaRPr sz="1600" kern="0">
              <a:solidFill>
                <a:srgbClr val="FFFFFF"/>
              </a:solidFill>
              <a:latin typeface="Arial"/>
              <a:ea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Crew: </a:t>
            </a:r>
            <a:r>
              <a:rPr lang="en-GB" sz="1600" kern="0">
                <a:solidFill>
                  <a:srgbClr val="FFFFFF"/>
                </a:solidFill>
                <a:latin typeface="Arial"/>
                <a:ea typeface="Arial"/>
                <a:cs typeface="Arial"/>
                <a:sym typeface="Arial"/>
              </a:rPr>
              <a:t>157 men</a:t>
            </a:r>
            <a:endParaRPr sz="1600" kern="0">
              <a:solidFill>
                <a:srgbClr val="000000"/>
              </a:solidFill>
              <a:latin typeface="Arial"/>
              <a:cs typeface="Arial"/>
              <a:sym typeface="Arial"/>
            </a:endParaRPr>
          </a:p>
          <a:p>
            <a:pPr defTabSz="1219170">
              <a:buClr>
                <a:srgbClr val="000000"/>
              </a:buClr>
            </a:pPr>
            <a:endParaRPr sz="1600" kern="0">
              <a:solidFill>
                <a:srgbClr val="FFFFFF"/>
              </a:solidFill>
              <a:latin typeface="Arial"/>
              <a:ea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Flag: </a:t>
            </a:r>
            <a:r>
              <a:rPr lang="en-GB" sz="1600" kern="0">
                <a:solidFill>
                  <a:srgbClr val="FFFFFF"/>
                </a:solidFill>
                <a:latin typeface="Arial"/>
                <a:ea typeface="Arial"/>
                <a:cs typeface="Arial"/>
                <a:sym typeface="Arial"/>
              </a:rPr>
              <a:t>His first flag depicted him holding an hourglass with death. His second showed him standing on two skulls.</a:t>
            </a:r>
            <a:endParaRPr sz="1600" kern="0">
              <a:solidFill>
                <a:srgbClr val="000000"/>
              </a:solidFill>
              <a:latin typeface="Arial"/>
              <a:cs typeface="Arial"/>
              <a:sym typeface="Arial"/>
            </a:endParaRPr>
          </a:p>
          <a:p>
            <a:pPr defTabSz="1219170">
              <a:buClr>
                <a:srgbClr val="000000"/>
              </a:buClr>
            </a:pPr>
            <a:endParaRPr sz="1600" kern="0">
              <a:solidFill>
                <a:srgbClr val="FFFFFF"/>
              </a:solidFill>
              <a:latin typeface="Arial"/>
              <a:ea typeface="Arial"/>
              <a:cs typeface="Arial"/>
              <a:sym typeface="Arial"/>
            </a:endParaRPr>
          </a:p>
          <a:p>
            <a:pPr defTabSz="1219170">
              <a:buClr>
                <a:srgbClr val="000000"/>
              </a:buClr>
            </a:pPr>
            <a:r>
              <a:rPr lang="en-GB" sz="1600" b="1" kern="0">
                <a:solidFill>
                  <a:srgbClr val="FFFFFF"/>
                </a:solidFill>
                <a:latin typeface="Arial"/>
                <a:ea typeface="Arial"/>
                <a:cs typeface="Arial"/>
                <a:sym typeface="Arial"/>
              </a:rPr>
              <a:t>The End:</a:t>
            </a:r>
            <a:r>
              <a:rPr lang="en-GB" sz="1600" kern="0">
                <a:solidFill>
                  <a:srgbClr val="FFFFFF"/>
                </a:solidFill>
                <a:latin typeface="Arial"/>
                <a:ea typeface="Arial"/>
                <a:cs typeface="Arial"/>
                <a:sym typeface="Arial"/>
              </a:rPr>
              <a:t>Captain Roberts died in battle on the Royal Fortune in 1722.</a:t>
            </a:r>
            <a:endParaRPr sz="1600" kern="0">
              <a:solidFill>
                <a:srgbClr val="000000"/>
              </a:solidFill>
              <a:latin typeface="Arial"/>
              <a:cs typeface="Arial"/>
              <a:sym typeface="Arial"/>
            </a:endParaRPr>
          </a:p>
        </p:txBody>
      </p:sp>
      <p:pic>
        <p:nvPicPr>
          <p:cNvPr id="1533" name="Google Shape;1533;p216"/>
          <p:cNvPicPr preferRelativeResize="0"/>
          <p:nvPr/>
        </p:nvPicPr>
        <p:blipFill rotWithShape="1">
          <a:blip r:embed="rId3">
            <a:alphaModFix/>
          </a:blip>
          <a:srcRect l="2565" r="22433"/>
          <a:stretch/>
        </p:blipFill>
        <p:spPr>
          <a:xfrm>
            <a:off x="7659649" y="1865015"/>
            <a:ext cx="2643600" cy="2643600"/>
          </a:xfrm>
          <a:prstGeom prst="flowChartConnector">
            <a:avLst/>
          </a:prstGeom>
          <a:noFill/>
          <a:ln>
            <a:noFill/>
          </a:ln>
        </p:spPr>
      </p:pic>
      <p:sp>
        <p:nvSpPr>
          <p:cNvPr id="1534" name="Google Shape;1534;p216"/>
          <p:cNvSpPr>
            <a:spLocks noGrp="1"/>
          </p:cNvSpPr>
          <p:nvPr>
            <p:ph type="title"/>
          </p:nvPr>
        </p:nvSpPr>
        <p:spPr>
          <a:xfrm>
            <a:off x="579421" y="765175"/>
            <a:ext cx="11021200" cy="994000"/>
          </a:xfrm>
          <a:prstGeom prst="roundRect">
            <a:avLst>
              <a:gd name="adj" fmla="val 0"/>
            </a:avLst>
          </a:prstGeom>
          <a:solidFill>
            <a:srgbClr val="EBAF0F"/>
          </a:solidFill>
          <a:ln>
            <a:noFill/>
          </a:ln>
        </p:spPr>
        <p:txBody>
          <a:bodyPr spcFirstLastPara="1" wrap="square" lIns="336000" tIns="336000" rIns="336000" bIns="336000" anchor="ctr" anchorCtr="1">
            <a:noAutofit/>
          </a:bodyPr>
          <a:lstStyle/>
          <a:p>
            <a:pPr>
              <a:buClr>
                <a:schemeClr val="lt1"/>
              </a:buClr>
              <a:buSzPts val="3000"/>
            </a:pPr>
            <a:r>
              <a:rPr lang="en-GB">
                <a:solidFill>
                  <a:schemeClr val="lt1"/>
                </a:solidFill>
              </a:rPr>
              <a:t>Famous Pirate Ships Royal Fortune</a:t>
            </a:r>
            <a:endParaRPr/>
          </a:p>
        </p:txBody>
      </p:sp>
      <p:sp>
        <p:nvSpPr>
          <p:cNvPr id="1535" name="Google Shape;1535;p216"/>
          <p:cNvSpPr/>
          <p:nvPr/>
        </p:nvSpPr>
        <p:spPr>
          <a:xfrm>
            <a:off x="7263017" y="1865015"/>
            <a:ext cx="3524800" cy="2643600"/>
          </a:xfrm>
          <a:prstGeom prst="ellipse">
            <a:avLst/>
          </a:prstGeom>
          <a:noFill/>
          <a:ln w="38100" cap="flat" cmpd="sng">
            <a:solidFill>
              <a:srgbClr val="00639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endParaRPr sz="2400"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33791641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39"/>
        <p:cNvGrpSpPr/>
        <p:nvPr/>
      </p:nvGrpSpPr>
      <p:grpSpPr>
        <a:xfrm>
          <a:off x="0" y="0"/>
          <a:ext cx="0" cy="0"/>
          <a:chOff x="0" y="0"/>
          <a:chExt cx="0" cy="0"/>
        </a:xfrm>
      </p:grpSpPr>
      <p:sp>
        <p:nvSpPr>
          <p:cNvPr id="1540" name="Google Shape;1540;p217"/>
          <p:cNvSpPr txBox="1">
            <a:spLocks noGrp="1"/>
          </p:cNvSpPr>
          <p:nvPr>
            <p:ph type="ctrTitle"/>
          </p:nvPr>
        </p:nvSpPr>
        <p:spPr>
          <a:xfrm>
            <a:off x="3638433" y="992767"/>
            <a:ext cx="8138000" cy="3211200"/>
          </a:xfrm>
          <a:prstGeom prst="rect">
            <a:avLst/>
          </a:prstGeom>
          <a:noFill/>
          <a:ln>
            <a:noFill/>
          </a:ln>
        </p:spPr>
        <p:txBody>
          <a:bodyPr spcFirstLastPara="1" wrap="square" lIns="121900" tIns="121900" rIns="121900" bIns="121900" anchor="b" anchorCtr="0">
            <a:noAutofit/>
          </a:bodyPr>
          <a:lstStyle/>
          <a:p>
            <a:r>
              <a:rPr lang="en-GB" sz="3200"/>
              <a:t>Do you remember reading about the Jolly Roger pirate flags.</a:t>
            </a:r>
            <a:endParaRPr sz="3200"/>
          </a:p>
          <a:p>
            <a:endParaRPr sz="3200"/>
          </a:p>
          <a:p>
            <a:r>
              <a:rPr lang="en-GB" sz="3200"/>
              <a:t>Design one of your own that you can hoist to the top of the mast on your boat.</a:t>
            </a:r>
            <a:endParaRPr sz="3200"/>
          </a:p>
          <a:p>
            <a:endParaRPr sz="3200"/>
          </a:p>
          <a:p>
            <a:r>
              <a:rPr lang="en-GB" sz="3200"/>
              <a:t>You can use this tomorrow.</a:t>
            </a:r>
            <a:endParaRPr sz="3200"/>
          </a:p>
        </p:txBody>
      </p:sp>
      <p:pic>
        <p:nvPicPr>
          <p:cNvPr id="1541" name="Google Shape;1541;p217"/>
          <p:cNvPicPr preferRelativeResize="0"/>
          <p:nvPr/>
        </p:nvPicPr>
        <p:blipFill rotWithShape="1">
          <a:blip r:embed="rId3">
            <a:alphaModFix/>
          </a:blip>
          <a:srcRect/>
          <a:stretch/>
        </p:blipFill>
        <p:spPr>
          <a:xfrm>
            <a:off x="415585" y="107934"/>
            <a:ext cx="2679700" cy="6642100"/>
          </a:xfrm>
          <a:prstGeom prst="rect">
            <a:avLst/>
          </a:prstGeom>
          <a:noFill/>
          <a:ln>
            <a:noFill/>
          </a:ln>
        </p:spPr>
      </p:pic>
    </p:spTree>
    <p:extLst>
      <p:ext uri="{BB962C8B-B14F-4D97-AF65-F5344CB8AC3E}">
        <p14:creationId xmlns:p14="http://schemas.microsoft.com/office/powerpoint/2010/main" val="10199363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545"/>
        <p:cNvGrpSpPr/>
        <p:nvPr/>
      </p:nvGrpSpPr>
      <p:grpSpPr>
        <a:xfrm>
          <a:off x="0" y="0"/>
          <a:ext cx="0" cy="0"/>
          <a:chOff x="0" y="0"/>
          <a:chExt cx="0" cy="0"/>
        </a:xfrm>
      </p:grpSpPr>
      <p:sp>
        <p:nvSpPr>
          <p:cNvPr id="1546" name="Google Shape;1546;p218"/>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1547" name="Google Shape;1547;p218"/>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2603620745"/>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2556</Words>
  <Application>Microsoft Office PowerPoint</Application>
  <PresentationFormat>Widescreen</PresentationFormat>
  <Paragraphs>475</Paragraphs>
  <Slides>59</Slides>
  <Notes>59</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59</vt:i4>
      </vt:variant>
    </vt:vector>
  </HeadingPairs>
  <TitlesOfParts>
    <vt:vector size="66" baseType="lpstr">
      <vt:lpstr>Arial</vt:lpstr>
      <vt:lpstr>Calibri</vt:lpstr>
      <vt:lpstr>Comic Sans MS</vt:lpstr>
      <vt:lpstr>Times New Roman</vt:lpstr>
      <vt:lpstr>Simple Light</vt:lpstr>
      <vt:lpstr>1_Simple Light</vt:lpstr>
      <vt:lpstr>1_Office Theme</vt:lpstr>
      <vt:lpstr>Monday 27th April   We will begin our day with Morning Maths - just like in school!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add and subtract fractions.</vt:lpstr>
      <vt:lpstr>PowerPoint Presentation</vt:lpstr>
      <vt:lpstr>PowerPoint Presentation</vt:lpstr>
      <vt:lpstr>PowerPoint Presentation</vt:lpstr>
      <vt:lpstr>PowerPoint Presentation</vt:lpstr>
      <vt:lpstr>Time for a break. Have a drink and a snack.</vt:lpstr>
      <vt:lpstr>  Our English tasks for today begin with a Close Reading Task WALT: retrieve and infer information from a text.  Ask an adult to read the Fact Box about pirates (on the next page) to you.  2. Here are some meanings of words that might help you - sloop - type of pirate boat mast - an upright pole average - common or popular size spoil - go off or decay infested - lots of beetles living in them limb - arms or legs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Now here is a short exercise to practise the work you began last week.  WALT: use inverted commas accurately in dialogue.</vt:lpstr>
      <vt:lpstr>captain purple-beard said Heave, you scurvy sea dogs There be treasure ahead  heave you scurvy sea dogs! there be treasure ahead said captain purple-beard.  heave, you scurvy sea dogs said captain purple-beard. There be treasure ahead</vt:lpstr>
      <vt:lpstr>Captain Purple-beard bellowed, “Heave, you scurvy sea dogs! There be treasure ahead.”  “Heave, you scurvy sea dogs! There be treasure ahead,” thundered Captain Purple-beard.  “Heave, you scurvy sea dogs!” ordered Captain Purple-beard. “There be treasure ahead.”</vt:lpstr>
      <vt:lpstr>Spelling long vowel sound A with ei and eigh.   </vt:lpstr>
      <vt:lpstr>PowerPoint Presentation</vt:lpstr>
      <vt:lpstr>PowerPoint Presentation</vt:lpstr>
      <vt:lpstr>Your morning lessons are completed.      Time for lunch.   Then come back this afternoon for your curriculum activity. </vt:lpstr>
      <vt:lpstr>  Let’s Go Noodle Remember what you did last week….  Well here is another version to join in with https://family.gonoodle.com/activities/the-pirate-life    Now try this! https://family.gonoodle.com/activities/pirate-prep</vt:lpstr>
      <vt:lpstr>PowerPoint Presentation</vt:lpstr>
      <vt:lpstr>PowerPoint Presentation</vt:lpstr>
      <vt:lpstr>We hope your day went well. See you tomorrow.</vt:lpstr>
      <vt:lpstr>Tuesday 28th April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identify two fractions that make a whole.</vt:lpstr>
      <vt:lpstr>PowerPoint Presentation</vt:lpstr>
      <vt:lpstr>PowerPoint Presentation</vt:lpstr>
      <vt:lpstr>PowerPoint Presentation</vt:lpstr>
      <vt:lpstr>Time for a break. Have a drink and a snack.</vt:lpstr>
      <vt:lpstr>Today we would like you to put your skills into practice.  WALT: use inverted commas accurately in dialogue.</vt:lpstr>
      <vt:lpstr>Look at the picture on the next page. Choose four of the pirates and write some speech bubbles for them. Turn the speech bubbles into direct speech. Use this checklist to help you. </vt:lpstr>
      <vt:lpstr>PowerPoint Presentation</vt:lpstr>
      <vt:lpstr>Reread your work to check it, edit your direct speech using the checklist below.      You will be able to use this writing you have done today to include into your work tomorrow. </vt:lpstr>
      <vt:lpstr>More practise...  Spelling long vowel sound A with ei and eigh.   </vt:lpstr>
      <vt:lpstr>PowerPoint Presentation</vt:lpstr>
      <vt:lpstr>PowerPoint Presentation</vt:lpstr>
      <vt:lpstr>Rainbow write each  word 3 times.  </vt:lpstr>
      <vt:lpstr>Use some of the words to complete the sentences correctly. Make sure you are accurate with the spellings.  The _____ pulled into the station. She wore a ____ to her wedding. Across the snow, they sped in their ____. The friendly ______ spoke over the fence. The body builder enjoyed lifting the ______. ______ allow the blood to travel around our bodies.</vt:lpstr>
      <vt:lpstr>Check your answers. Were your spellings correct.?  The freight train pulled into the station. She wore a veil to her wedding. Across the snow, they sped in their sleigh. The friendly neighbours spoke over the fence. The body builder enjoyed lifting the weights. Veins allow the blood to travel around our bodies.</vt:lpstr>
      <vt:lpstr>Your morning lessons are completed.      Time for lunch.   Then come back this afternoon for your curriculum activity. </vt:lpstr>
      <vt:lpstr>WALT: find out about the history of pirate boats.  The following slides are from Twinkl. You can find out about which boats were used during the Golden Age of Piracy and discover more about how they worked.  You will need to identify and label a boat in your lesson tomorrow afternoon.  </vt:lpstr>
      <vt:lpstr>What Is a Pirate?</vt:lpstr>
      <vt:lpstr>The Golden Age of Piracy</vt:lpstr>
      <vt:lpstr>Part of a Pirate Ship</vt:lpstr>
      <vt:lpstr>Types of Pirate Ships</vt:lpstr>
      <vt:lpstr>A Sloop</vt:lpstr>
      <vt:lpstr>A Brigantine</vt:lpstr>
      <vt:lpstr>A Schooner</vt:lpstr>
      <vt:lpstr>A Square-Rigger</vt:lpstr>
      <vt:lpstr>Famous Pirate Ships The Golden Hind</vt:lpstr>
      <vt:lpstr>Famous Pirate Ships Queen Anne’s Revenge</vt:lpstr>
      <vt:lpstr>Famous Pirate Ships Royal Fortune</vt:lpstr>
      <vt:lpstr>Do you remember reading about the Jolly Roger pirate flags.  Design one of your own that you can hoist to the top of the mast on your boat.  You can use this tomorrow.</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27th April   We will begin our day with Morning Maths - just like in school!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4</cp:revision>
  <dcterms:created xsi:type="dcterms:W3CDTF">2020-04-20T09:02:35Z</dcterms:created>
  <dcterms:modified xsi:type="dcterms:W3CDTF">2020-04-20T09:16:01Z</dcterms:modified>
</cp:coreProperties>
</file>