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4"/>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1" r:id="rId76"/>
    <p:sldId id="332" r:id="rId77"/>
    <p:sldId id="333" r:id="rId78"/>
    <p:sldId id="334" r:id="rId79"/>
    <p:sldId id="335" r:id="rId80"/>
    <p:sldId id="336" r:id="rId81"/>
    <p:sldId id="337" r:id="rId82"/>
    <p:sldId id="338" r:id="rId8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5566305-2B6E-4D0F-84E9-D7E5998A8611}" type="datetimeFigureOut">
              <a:rPr lang="en-US" smtClean="0"/>
              <a:t>5/1/2020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388B7D-334D-4C3E-A1D3-F4540A2390B7}" type="slidenum">
              <a:rPr lang="en-US" smtClean="0"/>
              <a:t>‹#›</a:t>
            </a:fld>
            <a:endParaRPr lang="en-US"/>
          </a:p>
        </p:txBody>
      </p:sp>
    </p:spTree>
    <p:extLst>
      <p:ext uri="{BB962C8B-B14F-4D97-AF65-F5344CB8AC3E}">
        <p14:creationId xmlns:p14="http://schemas.microsoft.com/office/powerpoint/2010/main" val="2078321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9"/>
        <p:cNvGrpSpPr/>
        <p:nvPr/>
      </p:nvGrpSpPr>
      <p:grpSpPr>
        <a:xfrm>
          <a:off x="0" y="0"/>
          <a:ext cx="0" cy="0"/>
          <a:chOff x="0" y="0"/>
          <a:chExt cx="0" cy="0"/>
        </a:xfrm>
      </p:grpSpPr>
      <p:sp>
        <p:nvSpPr>
          <p:cNvPr id="1130" name="Google Shape;1130;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31" name="Google Shape;1131;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5470210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5"/>
        <p:cNvGrpSpPr/>
        <p:nvPr/>
      </p:nvGrpSpPr>
      <p:grpSpPr>
        <a:xfrm>
          <a:off x="0" y="0"/>
          <a:ext cx="0" cy="0"/>
          <a:chOff x="0" y="0"/>
          <a:chExt cx="0" cy="0"/>
        </a:xfrm>
      </p:grpSpPr>
      <p:sp>
        <p:nvSpPr>
          <p:cNvPr id="1136" name="Google Shape;1136;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37" name="Google Shape;1137;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2244592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1"/>
        <p:cNvGrpSpPr/>
        <p:nvPr/>
      </p:nvGrpSpPr>
      <p:grpSpPr>
        <a:xfrm>
          <a:off x="0" y="0"/>
          <a:ext cx="0" cy="0"/>
          <a:chOff x="0" y="0"/>
          <a:chExt cx="0" cy="0"/>
        </a:xfrm>
      </p:grpSpPr>
      <p:sp>
        <p:nvSpPr>
          <p:cNvPr id="1142" name="Google Shape;1142;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3" name="Google Shape;1143;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800064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7"/>
        <p:cNvGrpSpPr/>
        <p:nvPr/>
      </p:nvGrpSpPr>
      <p:grpSpPr>
        <a:xfrm>
          <a:off x="0" y="0"/>
          <a:ext cx="0" cy="0"/>
          <a:chOff x="0" y="0"/>
          <a:chExt cx="0" cy="0"/>
        </a:xfrm>
      </p:grpSpPr>
      <p:sp>
        <p:nvSpPr>
          <p:cNvPr id="1158" name="Google Shape;1158;g7312aabb38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9" name="Google Shape;1159;g7312aabb38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796912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4"/>
        <p:cNvGrpSpPr/>
        <p:nvPr/>
      </p:nvGrpSpPr>
      <p:grpSpPr>
        <a:xfrm>
          <a:off x="0" y="0"/>
          <a:ext cx="0" cy="0"/>
          <a:chOff x="0" y="0"/>
          <a:chExt cx="0" cy="0"/>
        </a:xfrm>
      </p:grpSpPr>
      <p:sp>
        <p:nvSpPr>
          <p:cNvPr id="1165" name="Google Shape;1165;p3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66" name="Google Shape;1166;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115096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2"/>
        <p:cNvGrpSpPr/>
        <p:nvPr/>
      </p:nvGrpSpPr>
      <p:grpSpPr>
        <a:xfrm>
          <a:off x="0" y="0"/>
          <a:ext cx="0" cy="0"/>
          <a:chOff x="0" y="0"/>
          <a:chExt cx="0" cy="0"/>
        </a:xfrm>
      </p:grpSpPr>
      <p:sp>
        <p:nvSpPr>
          <p:cNvPr id="1173" name="Google Shape;1173;g842c65cc07_0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4" name="Google Shape;1174;g842c65cc07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063921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7"/>
        <p:cNvGrpSpPr/>
        <p:nvPr/>
      </p:nvGrpSpPr>
      <p:grpSpPr>
        <a:xfrm>
          <a:off x="0" y="0"/>
          <a:ext cx="0" cy="0"/>
          <a:chOff x="0" y="0"/>
          <a:chExt cx="0" cy="0"/>
        </a:xfrm>
      </p:grpSpPr>
      <p:sp>
        <p:nvSpPr>
          <p:cNvPr id="1178" name="Google Shape;1178;g842c65cc07_2_1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9" name="Google Shape;1179;g842c65cc07_2_1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201474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3"/>
        <p:cNvGrpSpPr/>
        <p:nvPr/>
      </p:nvGrpSpPr>
      <p:grpSpPr>
        <a:xfrm>
          <a:off x="0" y="0"/>
          <a:ext cx="0" cy="0"/>
          <a:chOff x="0" y="0"/>
          <a:chExt cx="0" cy="0"/>
        </a:xfrm>
      </p:grpSpPr>
      <p:sp>
        <p:nvSpPr>
          <p:cNvPr id="1184" name="Google Shape;1184;g842c65cc07_2_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85" name="Google Shape;1185;g842c65cc07_2_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700410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2"/>
        <p:cNvGrpSpPr/>
        <p:nvPr/>
      </p:nvGrpSpPr>
      <p:grpSpPr>
        <a:xfrm>
          <a:off x="0" y="0"/>
          <a:ext cx="0" cy="0"/>
          <a:chOff x="0" y="0"/>
          <a:chExt cx="0" cy="0"/>
        </a:xfrm>
      </p:grpSpPr>
      <p:sp>
        <p:nvSpPr>
          <p:cNvPr id="1203" name="Google Shape;1203;g842c65cc07_2_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4" name="Google Shape;1204;g842c65cc07_2_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320220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9"/>
        <p:cNvGrpSpPr/>
        <p:nvPr/>
      </p:nvGrpSpPr>
      <p:grpSpPr>
        <a:xfrm>
          <a:off x="0" y="0"/>
          <a:ext cx="0" cy="0"/>
          <a:chOff x="0" y="0"/>
          <a:chExt cx="0" cy="0"/>
        </a:xfrm>
      </p:grpSpPr>
      <p:sp>
        <p:nvSpPr>
          <p:cNvPr id="1210" name="Google Shape;1210;g842c65cc07_2_1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1" name="Google Shape;1211;g842c65cc07_2_1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432711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0"/>
        <p:cNvGrpSpPr/>
        <p:nvPr/>
      </p:nvGrpSpPr>
      <p:grpSpPr>
        <a:xfrm>
          <a:off x="0" y="0"/>
          <a:ext cx="0" cy="0"/>
          <a:chOff x="0" y="0"/>
          <a:chExt cx="0" cy="0"/>
        </a:xfrm>
      </p:grpSpPr>
      <p:sp>
        <p:nvSpPr>
          <p:cNvPr id="1231" name="Google Shape;1231;g842c65cc07_2_1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2" name="Google Shape;1232;g842c65cc07_2_1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534954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5"/>
        <p:cNvGrpSpPr/>
        <p:nvPr/>
      </p:nvGrpSpPr>
      <p:grpSpPr>
        <a:xfrm>
          <a:off x="0" y="0"/>
          <a:ext cx="0" cy="0"/>
          <a:chOff x="0" y="0"/>
          <a:chExt cx="0" cy="0"/>
        </a:xfrm>
      </p:grpSpPr>
      <p:sp>
        <p:nvSpPr>
          <p:cNvPr id="1236" name="Google Shape;1236;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37" name="Google Shape;1237;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1658993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2"/>
        <p:cNvGrpSpPr/>
        <p:nvPr/>
      </p:nvGrpSpPr>
      <p:grpSpPr>
        <a:xfrm>
          <a:off x="0" y="0"/>
          <a:ext cx="0" cy="0"/>
          <a:chOff x="0" y="0"/>
          <a:chExt cx="0" cy="0"/>
        </a:xfrm>
      </p:grpSpPr>
      <p:sp>
        <p:nvSpPr>
          <p:cNvPr id="1243" name="Google Shape;1243;g8403d55284_0_8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44" name="Google Shape;1244;g8403d55284_0_80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9701177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7"/>
        <p:cNvGrpSpPr/>
        <p:nvPr/>
      </p:nvGrpSpPr>
      <p:grpSpPr>
        <a:xfrm>
          <a:off x="0" y="0"/>
          <a:ext cx="0" cy="0"/>
          <a:chOff x="0" y="0"/>
          <a:chExt cx="0" cy="0"/>
        </a:xfrm>
      </p:grpSpPr>
      <p:sp>
        <p:nvSpPr>
          <p:cNvPr id="1248" name="Google Shape;1248;g8403d55284_0_8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9" name="Google Shape;1249;g8403d55284_0_8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809958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4"/>
        <p:cNvGrpSpPr/>
        <p:nvPr/>
      </p:nvGrpSpPr>
      <p:grpSpPr>
        <a:xfrm>
          <a:off x="0" y="0"/>
          <a:ext cx="0" cy="0"/>
          <a:chOff x="0" y="0"/>
          <a:chExt cx="0" cy="0"/>
        </a:xfrm>
      </p:grpSpPr>
      <p:sp>
        <p:nvSpPr>
          <p:cNvPr id="1255" name="Google Shape;1255;g8403d55284_0_9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6" name="Google Shape;1256;g8403d55284_0_9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375174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1"/>
        <p:cNvGrpSpPr/>
        <p:nvPr/>
      </p:nvGrpSpPr>
      <p:grpSpPr>
        <a:xfrm>
          <a:off x="0" y="0"/>
          <a:ext cx="0" cy="0"/>
          <a:chOff x="0" y="0"/>
          <a:chExt cx="0" cy="0"/>
        </a:xfrm>
      </p:grpSpPr>
      <p:sp>
        <p:nvSpPr>
          <p:cNvPr id="1262" name="Google Shape;1262;g8403d55284_0_9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3" name="Google Shape;1263;g8403d55284_0_9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19858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8"/>
        <p:cNvGrpSpPr/>
        <p:nvPr/>
      </p:nvGrpSpPr>
      <p:grpSpPr>
        <a:xfrm>
          <a:off x="0" y="0"/>
          <a:ext cx="0" cy="0"/>
          <a:chOff x="0" y="0"/>
          <a:chExt cx="0" cy="0"/>
        </a:xfrm>
      </p:grpSpPr>
      <p:sp>
        <p:nvSpPr>
          <p:cNvPr id="1269" name="Google Shape;1269;g7f9451dd78_0_7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0" name="Google Shape;1270;g7f9451dd78_0_7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384546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5"/>
        <p:cNvGrpSpPr/>
        <p:nvPr/>
      </p:nvGrpSpPr>
      <p:grpSpPr>
        <a:xfrm>
          <a:off x="0" y="0"/>
          <a:ext cx="0" cy="0"/>
          <a:chOff x="0" y="0"/>
          <a:chExt cx="0" cy="0"/>
        </a:xfrm>
      </p:grpSpPr>
      <p:sp>
        <p:nvSpPr>
          <p:cNvPr id="1276" name="Google Shape;1276;g7f9451dd78_0_7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7" name="Google Shape;1277;g7f9451dd78_0_7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998095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1"/>
        <p:cNvGrpSpPr/>
        <p:nvPr/>
      </p:nvGrpSpPr>
      <p:grpSpPr>
        <a:xfrm>
          <a:off x="0" y="0"/>
          <a:ext cx="0" cy="0"/>
          <a:chOff x="0" y="0"/>
          <a:chExt cx="0" cy="0"/>
        </a:xfrm>
      </p:grpSpPr>
      <p:sp>
        <p:nvSpPr>
          <p:cNvPr id="1282" name="Google Shape;1282;g7f9451dd78_0_6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3" name="Google Shape;1283;g7f9451dd78_0_6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211522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6"/>
        <p:cNvGrpSpPr/>
        <p:nvPr/>
      </p:nvGrpSpPr>
      <p:grpSpPr>
        <a:xfrm>
          <a:off x="0" y="0"/>
          <a:ext cx="0" cy="0"/>
          <a:chOff x="0" y="0"/>
          <a:chExt cx="0" cy="0"/>
        </a:xfrm>
      </p:grpSpPr>
      <p:sp>
        <p:nvSpPr>
          <p:cNvPr id="1287" name="Google Shape;1287;g7f9451dd78_0_6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8" name="Google Shape;1288;g7f9451dd78_0_6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809327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8"/>
        <p:cNvGrpSpPr/>
        <p:nvPr/>
      </p:nvGrpSpPr>
      <p:grpSpPr>
        <a:xfrm>
          <a:off x="0" y="0"/>
          <a:ext cx="0" cy="0"/>
          <a:chOff x="0" y="0"/>
          <a:chExt cx="0" cy="0"/>
        </a:xfrm>
      </p:grpSpPr>
      <p:sp>
        <p:nvSpPr>
          <p:cNvPr id="1299" name="Google Shape;1299;g74f2807aa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00" name="Google Shape;1300;g74f2807aa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278195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6"/>
        <p:cNvGrpSpPr/>
        <p:nvPr/>
      </p:nvGrpSpPr>
      <p:grpSpPr>
        <a:xfrm>
          <a:off x="0" y="0"/>
          <a:ext cx="0" cy="0"/>
          <a:chOff x="0" y="0"/>
          <a:chExt cx="0" cy="0"/>
        </a:xfrm>
      </p:grpSpPr>
      <p:sp>
        <p:nvSpPr>
          <p:cNvPr id="1307" name="Google Shape;1307;g7312aabb38_0_1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8" name="Google Shape;1308;g7312aabb38_0_1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391743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3"/>
        <p:cNvGrpSpPr/>
        <p:nvPr/>
      </p:nvGrpSpPr>
      <p:grpSpPr>
        <a:xfrm>
          <a:off x="0" y="0"/>
          <a:ext cx="0" cy="0"/>
          <a:chOff x="0" y="0"/>
          <a:chExt cx="0" cy="0"/>
        </a:xfrm>
      </p:grpSpPr>
      <p:sp>
        <p:nvSpPr>
          <p:cNvPr id="1314" name="Google Shape;1314;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15" name="Google Shape;1315;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1259322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9"/>
        <p:cNvGrpSpPr/>
        <p:nvPr/>
      </p:nvGrpSpPr>
      <p:grpSpPr>
        <a:xfrm>
          <a:off x="0" y="0"/>
          <a:ext cx="0" cy="0"/>
          <a:chOff x="0" y="0"/>
          <a:chExt cx="0" cy="0"/>
        </a:xfrm>
      </p:grpSpPr>
      <p:sp>
        <p:nvSpPr>
          <p:cNvPr id="1320" name="Google Shape;1320;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21" name="Google Shape;1321;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6284884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5"/>
        <p:cNvGrpSpPr/>
        <p:nvPr/>
      </p:nvGrpSpPr>
      <p:grpSpPr>
        <a:xfrm>
          <a:off x="0" y="0"/>
          <a:ext cx="0" cy="0"/>
          <a:chOff x="0" y="0"/>
          <a:chExt cx="0" cy="0"/>
        </a:xfrm>
      </p:grpSpPr>
      <p:sp>
        <p:nvSpPr>
          <p:cNvPr id="1326" name="Google Shape;1326;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27" name="Google Shape;1327;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3426478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8"/>
        <p:cNvGrpSpPr/>
        <p:nvPr/>
      </p:nvGrpSpPr>
      <p:grpSpPr>
        <a:xfrm>
          <a:off x="0" y="0"/>
          <a:ext cx="0" cy="0"/>
          <a:chOff x="0" y="0"/>
          <a:chExt cx="0" cy="0"/>
        </a:xfrm>
      </p:grpSpPr>
      <p:sp>
        <p:nvSpPr>
          <p:cNvPr id="1349" name="Google Shape;1349;g7312aabb38_0_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50" name="Google Shape;1350;g7312aabb38_0_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9433158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5"/>
        <p:cNvGrpSpPr/>
        <p:nvPr/>
      </p:nvGrpSpPr>
      <p:grpSpPr>
        <a:xfrm>
          <a:off x="0" y="0"/>
          <a:ext cx="0" cy="0"/>
          <a:chOff x="0" y="0"/>
          <a:chExt cx="0" cy="0"/>
        </a:xfrm>
      </p:grpSpPr>
      <p:sp>
        <p:nvSpPr>
          <p:cNvPr id="1356" name="Google Shape;1356;p4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57" name="Google Shape;1357;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634460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3"/>
        <p:cNvGrpSpPr/>
        <p:nvPr/>
      </p:nvGrpSpPr>
      <p:grpSpPr>
        <a:xfrm>
          <a:off x="0" y="0"/>
          <a:ext cx="0" cy="0"/>
          <a:chOff x="0" y="0"/>
          <a:chExt cx="0" cy="0"/>
        </a:xfrm>
      </p:grpSpPr>
      <p:sp>
        <p:nvSpPr>
          <p:cNvPr id="1364" name="Google Shape;1364;g842c65cc07_2_1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5" name="Google Shape;1365;g842c65cc07_2_1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4278661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8"/>
        <p:cNvGrpSpPr/>
        <p:nvPr/>
      </p:nvGrpSpPr>
      <p:grpSpPr>
        <a:xfrm>
          <a:off x="0" y="0"/>
          <a:ext cx="0" cy="0"/>
          <a:chOff x="0" y="0"/>
          <a:chExt cx="0" cy="0"/>
        </a:xfrm>
      </p:grpSpPr>
      <p:sp>
        <p:nvSpPr>
          <p:cNvPr id="1369" name="Google Shape;1369;g84529fb418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0" name="Google Shape;1370;g84529fb418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823154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4"/>
        <p:cNvGrpSpPr/>
        <p:nvPr/>
      </p:nvGrpSpPr>
      <p:grpSpPr>
        <a:xfrm>
          <a:off x="0" y="0"/>
          <a:ext cx="0" cy="0"/>
          <a:chOff x="0" y="0"/>
          <a:chExt cx="0" cy="0"/>
        </a:xfrm>
      </p:grpSpPr>
      <p:sp>
        <p:nvSpPr>
          <p:cNvPr id="1375" name="Google Shape;1375;g84529fb418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6" name="Google Shape;1376;g84529fb418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7863442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3"/>
        <p:cNvGrpSpPr/>
        <p:nvPr/>
      </p:nvGrpSpPr>
      <p:grpSpPr>
        <a:xfrm>
          <a:off x="0" y="0"/>
          <a:ext cx="0" cy="0"/>
          <a:chOff x="0" y="0"/>
          <a:chExt cx="0" cy="0"/>
        </a:xfrm>
      </p:grpSpPr>
      <p:sp>
        <p:nvSpPr>
          <p:cNvPr id="1384" name="Google Shape;1384;g84529fb418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5" name="Google Shape;1385;g84529fb418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6012415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0"/>
        <p:cNvGrpSpPr/>
        <p:nvPr/>
      </p:nvGrpSpPr>
      <p:grpSpPr>
        <a:xfrm>
          <a:off x="0" y="0"/>
          <a:ext cx="0" cy="0"/>
          <a:chOff x="0" y="0"/>
          <a:chExt cx="0" cy="0"/>
        </a:xfrm>
      </p:grpSpPr>
      <p:sp>
        <p:nvSpPr>
          <p:cNvPr id="1391" name="Google Shape;1391;g84529fb418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2" name="Google Shape;1392;g84529fb418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9175654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5"/>
        <p:cNvGrpSpPr/>
        <p:nvPr/>
      </p:nvGrpSpPr>
      <p:grpSpPr>
        <a:xfrm>
          <a:off x="0" y="0"/>
          <a:ext cx="0" cy="0"/>
          <a:chOff x="0" y="0"/>
          <a:chExt cx="0" cy="0"/>
        </a:xfrm>
      </p:grpSpPr>
      <p:sp>
        <p:nvSpPr>
          <p:cNvPr id="1396" name="Google Shape;1396;g84529fb418_0_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7" name="Google Shape;1397;g84529fb418_0_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8465814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0"/>
        <p:cNvGrpSpPr/>
        <p:nvPr/>
      </p:nvGrpSpPr>
      <p:grpSpPr>
        <a:xfrm>
          <a:off x="0" y="0"/>
          <a:ext cx="0" cy="0"/>
          <a:chOff x="0" y="0"/>
          <a:chExt cx="0" cy="0"/>
        </a:xfrm>
      </p:grpSpPr>
      <p:sp>
        <p:nvSpPr>
          <p:cNvPr id="1401" name="Google Shape;1401;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02" name="Google Shape;1402;p4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28568458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7"/>
        <p:cNvGrpSpPr/>
        <p:nvPr/>
      </p:nvGrpSpPr>
      <p:grpSpPr>
        <a:xfrm>
          <a:off x="0" y="0"/>
          <a:ext cx="0" cy="0"/>
          <a:chOff x="0" y="0"/>
          <a:chExt cx="0" cy="0"/>
        </a:xfrm>
      </p:grpSpPr>
      <p:sp>
        <p:nvSpPr>
          <p:cNvPr id="1408" name="Google Shape;1408;g83fd8705f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9" name="Google Shape;1409;g83fd8705f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5323930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5"/>
        <p:cNvGrpSpPr/>
        <p:nvPr/>
      </p:nvGrpSpPr>
      <p:grpSpPr>
        <a:xfrm>
          <a:off x="0" y="0"/>
          <a:ext cx="0" cy="0"/>
          <a:chOff x="0" y="0"/>
          <a:chExt cx="0" cy="0"/>
        </a:xfrm>
      </p:grpSpPr>
      <p:sp>
        <p:nvSpPr>
          <p:cNvPr id="1416" name="Google Shape;1416;g83fd8705f4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17" name="Google Shape;1417;g83fd8705f4_0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6185376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6"/>
        <p:cNvGrpSpPr/>
        <p:nvPr/>
      </p:nvGrpSpPr>
      <p:grpSpPr>
        <a:xfrm>
          <a:off x="0" y="0"/>
          <a:ext cx="0" cy="0"/>
          <a:chOff x="0" y="0"/>
          <a:chExt cx="0" cy="0"/>
        </a:xfrm>
      </p:grpSpPr>
      <p:sp>
        <p:nvSpPr>
          <p:cNvPr id="1427" name="Google Shape;1427;g83fd8705f4_0_1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8" name="Google Shape;1428;g83fd8705f4_0_1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0774499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6"/>
        <p:cNvGrpSpPr/>
        <p:nvPr/>
      </p:nvGrpSpPr>
      <p:grpSpPr>
        <a:xfrm>
          <a:off x="0" y="0"/>
          <a:ext cx="0" cy="0"/>
          <a:chOff x="0" y="0"/>
          <a:chExt cx="0" cy="0"/>
        </a:xfrm>
      </p:grpSpPr>
      <p:sp>
        <p:nvSpPr>
          <p:cNvPr id="1437" name="Google Shape;1437;g83fd8705f4_0_1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8" name="Google Shape;1438;g83fd8705f4_0_1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6796459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4"/>
        <p:cNvGrpSpPr/>
        <p:nvPr/>
      </p:nvGrpSpPr>
      <p:grpSpPr>
        <a:xfrm>
          <a:off x="0" y="0"/>
          <a:ext cx="0" cy="0"/>
          <a:chOff x="0" y="0"/>
          <a:chExt cx="0" cy="0"/>
        </a:xfrm>
      </p:grpSpPr>
      <p:sp>
        <p:nvSpPr>
          <p:cNvPr id="1455" name="Google Shape;1455;g7f9451dd78_0_9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6" name="Google Shape;1456;g7f9451dd78_0_9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7584331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1"/>
        <p:cNvGrpSpPr/>
        <p:nvPr/>
      </p:nvGrpSpPr>
      <p:grpSpPr>
        <a:xfrm>
          <a:off x="0" y="0"/>
          <a:ext cx="0" cy="0"/>
          <a:chOff x="0" y="0"/>
          <a:chExt cx="0" cy="0"/>
        </a:xfrm>
      </p:grpSpPr>
      <p:sp>
        <p:nvSpPr>
          <p:cNvPr id="1462" name="Google Shape;1462;g7f9451dd78_0_9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3" name="Google Shape;1463;g7f9451dd78_0_9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5811683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7"/>
        <p:cNvGrpSpPr/>
        <p:nvPr/>
      </p:nvGrpSpPr>
      <p:grpSpPr>
        <a:xfrm>
          <a:off x="0" y="0"/>
          <a:ext cx="0" cy="0"/>
          <a:chOff x="0" y="0"/>
          <a:chExt cx="0" cy="0"/>
        </a:xfrm>
      </p:grpSpPr>
      <p:sp>
        <p:nvSpPr>
          <p:cNvPr id="1468" name="Google Shape;1468;g7f9451dd78_0_8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9" name="Google Shape;1469;g7f9451dd78_0_8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2451421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2"/>
        <p:cNvGrpSpPr/>
        <p:nvPr/>
      </p:nvGrpSpPr>
      <p:grpSpPr>
        <a:xfrm>
          <a:off x="0" y="0"/>
          <a:ext cx="0" cy="0"/>
          <a:chOff x="0" y="0"/>
          <a:chExt cx="0" cy="0"/>
        </a:xfrm>
      </p:grpSpPr>
      <p:sp>
        <p:nvSpPr>
          <p:cNvPr id="1473" name="Google Shape;1473;g7f9451dd78_0_8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4" name="Google Shape;1474;g7f9451dd78_0_8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6880937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7"/>
        <p:cNvGrpSpPr/>
        <p:nvPr/>
      </p:nvGrpSpPr>
      <p:grpSpPr>
        <a:xfrm>
          <a:off x="0" y="0"/>
          <a:ext cx="0" cy="0"/>
          <a:chOff x="0" y="0"/>
          <a:chExt cx="0" cy="0"/>
        </a:xfrm>
      </p:grpSpPr>
      <p:sp>
        <p:nvSpPr>
          <p:cNvPr id="1478" name="Google Shape;1478;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79" name="Google Shape;1479;p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13965996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4"/>
        <p:cNvGrpSpPr/>
        <p:nvPr/>
      </p:nvGrpSpPr>
      <p:grpSpPr>
        <a:xfrm>
          <a:off x="0" y="0"/>
          <a:ext cx="0" cy="0"/>
          <a:chOff x="0" y="0"/>
          <a:chExt cx="0" cy="0"/>
        </a:xfrm>
      </p:grpSpPr>
      <p:sp>
        <p:nvSpPr>
          <p:cNvPr id="1485" name="Google Shape;1485;g84250c053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6" name="Google Shape;1486;g84250c053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890303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0"/>
        <p:cNvGrpSpPr/>
        <p:nvPr/>
      </p:nvGrpSpPr>
      <p:grpSpPr>
        <a:xfrm>
          <a:off x="0" y="0"/>
          <a:ext cx="0" cy="0"/>
          <a:chOff x="0" y="0"/>
          <a:chExt cx="0" cy="0"/>
        </a:xfrm>
      </p:grpSpPr>
      <p:sp>
        <p:nvSpPr>
          <p:cNvPr id="1491" name="Google Shape;1491;g84250c0531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92" name="Google Shape;1492;g84250c0531_0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6729792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4"/>
        <p:cNvGrpSpPr/>
        <p:nvPr/>
      </p:nvGrpSpPr>
      <p:grpSpPr>
        <a:xfrm>
          <a:off x="0" y="0"/>
          <a:ext cx="0" cy="0"/>
          <a:chOff x="0" y="0"/>
          <a:chExt cx="0" cy="0"/>
        </a:xfrm>
      </p:grpSpPr>
      <p:sp>
        <p:nvSpPr>
          <p:cNvPr id="1505" name="Google Shape;1505;g84250c0531_0_1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6" name="Google Shape;1506;g84250c0531_0_1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2528985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5"/>
        <p:cNvGrpSpPr/>
        <p:nvPr/>
      </p:nvGrpSpPr>
      <p:grpSpPr>
        <a:xfrm>
          <a:off x="0" y="0"/>
          <a:ext cx="0" cy="0"/>
          <a:chOff x="0" y="0"/>
          <a:chExt cx="0" cy="0"/>
        </a:xfrm>
      </p:grpSpPr>
      <p:sp>
        <p:nvSpPr>
          <p:cNvPr id="1516" name="Google Shape;1516;g84250c0531_0_1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7" name="Google Shape;1517;g84250c0531_0_1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0332149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0"/>
        <p:cNvGrpSpPr/>
        <p:nvPr/>
      </p:nvGrpSpPr>
      <p:grpSpPr>
        <a:xfrm>
          <a:off x="0" y="0"/>
          <a:ext cx="0" cy="0"/>
          <a:chOff x="0" y="0"/>
          <a:chExt cx="0" cy="0"/>
        </a:xfrm>
      </p:grpSpPr>
      <p:sp>
        <p:nvSpPr>
          <p:cNvPr id="1521" name="Google Shape;1521;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22" name="Google Shape;1522;p4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99957831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6"/>
        <p:cNvGrpSpPr/>
        <p:nvPr/>
      </p:nvGrpSpPr>
      <p:grpSpPr>
        <a:xfrm>
          <a:off x="0" y="0"/>
          <a:ext cx="0" cy="0"/>
          <a:chOff x="0" y="0"/>
          <a:chExt cx="0" cy="0"/>
        </a:xfrm>
      </p:grpSpPr>
      <p:sp>
        <p:nvSpPr>
          <p:cNvPr id="1527" name="Google Shape;1527;p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28" name="Google Shape;1528;p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68403911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2"/>
        <p:cNvGrpSpPr/>
        <p:nvPr/>
      </p:nvGrpSpPr>
      <p:grpSpPr>
        <a:xfrm>
          <a:off x="0" y="0"/>
          <a:ext cx="0" cy="0"/>
          <a:chOff x="0" y="0"/>
          <a:chExt cx="0" cy="0"/>
        </a:xfrm>
      </p:grpSpPr>
      <p:sp>
        <p:nvSpPr>
          <p:cNvPr id="1533" name="Google Shape;1533;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34" name="Google Shape;1534;p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63062565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7"/>
        <p:cNvGrpSpPr/>
        <p:nvPr/>
      </p:nvGrpSpPr>
      <p:grpSpPr>
        <a:xfrm>
          <a:off x="0" y="0"/>
          <a:ext cx="0" cy="0"/>
          <a:chOff x="0" y="0"/>
          <a:chExt cx="0" cy="0"/>
        </a:xfrm>
      </p:grpSpPr>
      <p:sp>
        <p:nvSpPr>
          <p:cNvPr id="1548" name="Google Shape;1548;g7312aabb38_0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49" name="Google Shape;1549;g7312aabb38_0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7696930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4"/>
        <p:cNvGrpSpPr/>
        <p:nvPr/>
      </p:nvGrpSpPr>
      <p:grpSpPr>
        <a:xfrm>
          <a:off x="0" y="0"/>
          <a:ext cx="0" cy="0"/>
          <a:chOff x="0" y="0"/>
          <a:chExt cx="0" cy="0"/>
        </a:xfrm>
      </p:grpSpPr>
      <p:sp>
        <p:nvSpPr>
          <p:cNvPr id="1555" name="Google Shape;1555;p4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56" name="Google Shape;1556;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66411623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2"/>
        <p:cNvGrpSpPr/>
        <p:nvPr/>
      </p:nvGrpSpPr>
      <p:grpSpPr>
        <a:xfrm>
          <a:off x="0" y="0"/>
          <a:ext cx="0" cy="0"/>
          <a:chOff x="0" y="0"/>
          <a:chExt cx="0" cy="0"/>
        </a:xfrm>
      </p:grpSpPr>
      <p:sp>
        <p:nvSpPr>
          <p:cNvPr id="1563" name="Google Shape;1563;g84529fb418_0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64" name="Google Shape;1564;g84529fb418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1149322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7"/>
        <p:cNvGrpSpPr/>
        <p:nvPr/>
      </p:nvGrpSpPr>
      <p:grpSpPr>
        <a:xfrm>
          <a:off x="0" y="0"/>
          <a:ext cx="0" cy="0"/>
          <a:chOff x="0" y="0"/>
          <a:chExt cx="0" cy="0"/>
        </a:xfrm>
      </p:grpSpPr>
      <p:sp>
        <p:nvSpPr>
          <p:cNvPr id="1568" name="Google Shape;1568;g84529fb418_0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69" name="Google Shape;1569;g84529fb418_0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4885149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3"/>
        <p:cNvGrpSpPr/>
        <p:nvPr/>
      </p:nvGrpSpPr>
      <p:grpSpPr>
        <a:xfrm>
          <a:off x="0" y="0"/>
          <a:ext cx="0" cy="0"/>
          <a:chOff x="0" y="0"/>
          <a:chExt cx="0" cy="0"/>
        </a:xfrm>
      </p:grpSpPr>
      <p:sp>
        <p:nvSpPr>
          <p:cNvPr id="1574" name="Google Shape;1574;g84529fb418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5" name="Google Shape;1575;g84529fb418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5784098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9"/>
        <p:cNvGrpSpPr/>
        <p:nvPr/>
      </p:nvGrpSpPr>
      <p:grpSpPr>
        <a:xfrm>
          <a:off x="0" y="0"/>
          <a:ext cx="0" cy="0"/>
          <a:chOff x="0" y="0"/>
          <a:chExt cx="0" cy="0"/>
        </a:xfrm>
      </p:grpSpPr>
      <p:sp>
        <p:nvSpPr>
          <p:cNvPr id="1580" name="Google Shape;1580;g84529fb418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1" name="Google Shape;1581;g84529fb418_0_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819407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4"/>
        <p:cNvGrpSpPr/>
        <p:nvPr/>
      </p:nvGrpSpPr>
      <p:grpSpPr>
        <a:xfrm>
          <a:off x="0" y="0"/>
          <a:ext cx="0" cy="0"/>
          <a:chOff x="0" y="0"/>
          <a:chExt cx="0" cy="0"/>
        </a:xfrm>
      </p:grpSpPr>
      <p:sp>
        <p:nvSpPr>
          <p:cNvPr id="1595" name="Google Shape;1595;g7546f19022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6" name="Google Shape;1596;g7546f19022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089844"/>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2"/>
        <p:cNvGrpSpPr/>
        <p:nvPr/>
      </p:nvGrpSpPr>
      <p:grpSpPr>
        <a:xfrm>
          <a:off x="0" y="0"/>
          <a:ext cx="0" cy="0"/>
          <a:chOff x="0" y="0"/>
          <a:chExt cx="0" cy="0"/>
        </a:xfrm>
      </p:grpSpPr>
      <p:sp>
        <p:nvSpPr>
          <p:cNvPr id="1613" name="Google Shape;1613;g84529fb418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4" name="Google Shape;1614;g84529fb418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4848848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9"/>
        <p:cNvGrpSpPr/>
        <p:nvPr/>
      </p:nvGrpSpPr>
      <p:grpSpPr>
        <a:xfrm>
          <a:off x="0" y="0"/>
          <a:ext cx="0" cy="0"/>
          <a:chOff x="0" y="0"/>
          <a:chExt cx="0" cy="0"/>
        </a:xfrm>
      </p:grpSpPr>
      <p:sp>
        <p:nvSpPr>
          <p:cNvPr id="1620" name="Google Shape;1620;g7546f19022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1" name="Google Shape;1621;g7546f19022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4075668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5"/>
        <p:cNvGrpSpPr/>
        <p:nvPr/>
      </p:nvGrpSpPr>
      <p:grpSpPr>
        <a:xfrm>
          <a:off x="0" y="0"/>
          <a:ext cx="0" cy="0"/>
          <a:chOff x="0" y="0"/>
          <a:chExt cx="0" cy="0"/>
        </a:xfrm>
      </p:grpSpPr>
      <p:sp>
        <p:nvSpPr>
          <p:cNvPr id="1636" name="Google Shape;1636;p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37" name="Google Shape;1637;p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80990087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2"/>
        <p:cNvGrpSpPr/>
        <p:nvPr/>
      </p:nvGrpSpPr>
      <p:grpSpPr>
        <a:xfrm>
          <a:off x="0" y="0"/>
          <a:ext cx="0" cy="0"/>
          <a:chOff x="0" y="0"/>
          <a:chExt cx="0" cy="0"/>
        </a:xfrm>
      </p:grpSpPr>
      <p:sp>
        <p:nvSpPr>
          <p:cNvPr id="1643" name="Google Shape;1643;g83fd8705f4_0_6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4" name="Google Shape;1644;g83fd8705f4_0_6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72659092"/>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0"/>
        <p:cNvGrpSpPr/>
        <p:nvPr/>
      </p:nvGrpSpPr>
      <p:grpSpPr>
        <a:xfrm>
          <a:off x="0" y="0"/>
          <a:ext cx="0" cy="0"/>
          <a:chOff x="0" y="0"/>
          <a:chExt cx="0" cy="0"/>
        </a:xfrm>
      </p:grpSpPr>
      <p:sp>
        <p:nvSpPr>
          <p:cNvPr id="1651" name="Google Shape;1651;g83fd8705f4_0_7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2" name="Google Shape;1652;g83fd8705f4_0_7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1046161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9"/>
        <p:cNvGrpSpPr/>
        <p:nvPr/>
      </p:nvGrpSpPr>
      <p:grpSpPr>
        <a:xfrm>
          <a:off x="0" y="0"/>
          <a:ext cx="0" cy="0"/>
          <a:chOff x="0" y="0"/>
          <a:chExt cx="0" cy="0"/>
        </a:xfrm>
      </p:grpSpPr>
      <p:sp>
        <p:nvSpPr>
          <p:cNvPr id="1660" name="Google Shape;1660;g83fd8705f4_0_7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61" name="Google Shape;1661;g83fd8705f4_0_7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99016079"/>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1"/>
        <p:cNvGrpSpPr/>
        <p:nvPr/>
      </p:nvGrpSpPr>
      <p:grpSpPr>
        <a:xfrm>
          <a:off x="0" y="0"/>
          <a:ext cx="0" cy="0"/>
          <a:chOff x="0" y="0"/>
          <a:chExt cx="0" cy="0"/>
        </a:xfrm>
      </p:grpSpPr>
      <p:sp>
        <p:nvSpPr>
          <p:cNvPr id="1672" name="Google Shape;1672;g83fd8705f4_0_8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3" name="Google Shape;1673;g83fd8705f4_0_8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16397937"/>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8"/>
        <p:cNvGrpSpPr/>
        <p:nvPr/>
      </p:nvGrpSpPr>
      <p:grpSpPr>
        <a:xfrm>
          <a:off x="0" y="0"/>
          <a:ext cx="0" cy="0"/>
          <a:chOff x="0" y="0"/>
          <a:chExt cx="0" cy="0"/>
        </a:xfrm>
      </p:grpSpPr>
      <p:sp>
        <p:nvSpPr>
          <p:cNvPr id="1679" name="Google Shape;1679;g7fe306ca39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0" name="Google Shape;1680;g7fe306ca39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41619971"/>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4"/>
        <p:cNvGrpSpPr/>
        <p:nvPr/>
      </p:nvGrpSpPr>
      <p:grpSpPr>
        <a:xfrm>
          <a:off x="0" y="0"/>
          <a:ext cx="0" cy="0"/>
          <a:chOff x="0" y="0"/>
          <a:chExt cx="0" cy="0"/>
        </a:xfrm>
      </p:grpSpPr>
      <p:sp>
        <p:nvSpPr>
          <p:cNvPr id="1685" name="Google Shape;1685;g7f9451dd78_0_12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6" name="Google Shape;1686;g7f9451dd78_0_12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83674627"/>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1"/>
        <p:cNvGrpSpPr/>
        <p:nvPr/>
      </p:nvGrpSpPr>
      <p:grpSpPr>
        <a:xfrm>
          <a:off x="0" y="0"/>
          <a:ext cx="0" cy="0"/>
          <a:chOff x="0" y="0"/>
          <a:chExt cx="0" cy="0"/>
        </a:xfrm>
      </p:grpSpPr>
      <p:sp>
        <p:nvSpPr>
          <p:cNvPr id="1692" name="Google Shape;1692;g7f9451dd78_0_11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3" name="Google Shape;1693;g7f9451dd78_0_11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9038801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8"/>
        <p:cNvGrpSpPr/>
        <p:nvPr/>
      </p:nvGrpSpPr>
      <p:grpSpPr>
        <a:xfrm>
          <a:off x="0" y="0"/>
          <a:ext cx="0" cy="0"/>
          <a:chOff x="0" y="0"/>
          <a:chExt cx="0" cy="0"/>
        </a:xfrm>
      </p:grpSpPr>
      <p:sp>
        <p:nvSpPr>
          <p:cNvPr id="1699" name="Google Shape;1699;g7f9451dd78_0_11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0" name="Google Shape;1700;g7f9451dd78_0_11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55571921"/>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5"/>
        <p:cNvGrpSpPr/>
        <p:nvPr/>
      </p:nvGrpSpPr>
      <p:grpSpPr>
        <a:xfrm>
          <a:off x="0" y="0"/>
          <a:ext cx="0" cy="0"/>
          <a:chOff x="0" y="0"/>
          <a:chExt cx="0" cy="0"/>
        </a:xfrm>
      </p:grpSpPr>
      <p:sp>
        <p:nvSpPr>
          <p:cNvPr id="1706" name="Google Shape;1706;g7f9451dd78_0_10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7" name="Google Shape;1707;g7f9451dd78_0_10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20955049"/>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1"/>
        <p:cNvGrpSpPr/>
        <p:nvPr/>
      </p:nvGrpSpPr>
      <p:grpSpPr>
        <a:xfrm>
          <a:off x="0" y="0"/>
          <a:ext cx="0" cy="0"/>
          <a:chOff x="0" y="0"/>
          <a:chExt cx="0" cy="0"/>
        </a:xfrm>
      </p:grpSpPr>
      <p:sp>
        <p:nvSpPr>
          <p:cNvPr id="1712" name="Google Shape;1712;g7f9451dd78_0_10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13" name="Google Shape;1713;g7f9451dd78_0_10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10153798"/>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6"/>
        <p:cNvGrpSpPr/>
        <p:nvPr/>
      </p:nvGrpSpPr>
      <p:grpSpPr>
        <a:xfrm>
          <a:off x="0" y="0"/>
          <a:ext cx="0" cy="0"/>
          <a:chOff x="0" y="0"/>
          <a:chExt cx="0" cy="0"/>
        </a:xfrm>
      </p:grpSpPr>
      <p:sp>
        <p:nvSpPr>
          <p:cNvPr id="1717" name="Google Shape;1717;p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18" name="Google Shape;1718;p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96529859"/>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3"/>
        <p:cNvGrpSpPr/>
        <p:nvPr/>
      </p:nvGrpSpPr>
      <p:grpSpPr>
        <a:xfrm>
          <a:off x="0" y="0"/>
          <a:ext cx="0" cy="0"/>
          <a:chOff x="0" y="0"/>
          <a:chExt cx="0" cy="0"/>
        </a:xfrm>
      </p:grpSpPr>
      <p:sp>
        <p:nvSpPr>
          <p:cNvPr id="1724" name="Google Shape;1724;g84250c0531_0_2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25" name="Google Shape;1725;g84250c0531_0_2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35540067"/>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9"/>
        <p:cNvGrpSpPr/>
        <p:nvPr/>
      </p:nvGrpSpPr>
      <p:grpSpPr>
        <a:xfrm>
          <a:off x="0" y="0"/>
          <a:ext cx="0" cy="0"/>
          <a:chOff x="0" y="0"/>
          <a:chExt cx="0" cy="0"/>
        </a:xfrm>
      </p:grpSpPr>
      <p:sp>
        <p:nvSpPr>
          <p:cNvPr id="1730" name="Google Shape;1730;g84250c0531_0_2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1" name="Google Shape;1731;g84250c0531_0_2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60148394"/>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6"/>
        <p:cNvGrpSpPr/>
        <p:nvPr/>
      </p:nvGrpSpPr>
      <p:grpSpPr>
        <a:xfrm>
          <a:off x="0" y="0"/>
          <a:ext cx="0" cy="0"/>
          <a:chOff x="0" y="0"/>
          <a:chExt cx="0" cy="0"/>
        </a:xfrm>
      </p:grpSpPr>
      <p:sp>
        <p:nvSpPr>
          <p:cNvPr id="1737" name="Google Shape;1737;g84250c0531_0_3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8" name="Google Shape;1738;g84250c0531_0_3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52270216"/>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3"/>
        <p:cNvGrpSpPr/>
        <p:nvPr/>
      </p:nvGrpSpPr>
      <p:grpSpPr>
        <a:xfrm>
          <a:off x="0" y="0"/>
          <a:ext cx="0" cy="0"/>
          <a:chOff x="0" y="0"/>
          <a:chExt cx="0" cy="0"/>
        </a:xfrm>
      </p:grpSpPr>
      <p:sp>
        <p:nvSpPr>
          <p:cNvPr id="1744" name="Google Shape;1744;g84250c0531_0_3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45" name="Google Shape;1745;g84250c0531_0_3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18591912"/>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0"/>
        <p:cNvGrpSpPr/>
        <p:nvPr/>
      </p:nvGrpSpPr>
      <p:grpSpPr>
        <a:xfrm>
          <a:off x="0" y="0"/>
          <a:ext cx="0" cy="0"/>
          <a:chOff x="0" y="0"/>
          <a:chExt cx="0" cy="0"/>
        </a:xfrm>
      </p:grpSpPr>
      <p:sp>
        <p:nvSpPr>
          <p:cNvPr id="1751" name="Google Shape;1751;g84250c0531_0_4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2" name="Google Shape;1752;g84250c0531_0_4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56479260"/>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7"/>
        <p:cNvGrpSpPr/>
        <p:nvPr/>
      </p:nvGrpSpPr>
      <p:grpSpPr>
        <a:xfrm>
          <a:off x="0" y="0"/>
          <a:ext cx="0" cy="0"/>
          <a:chOff x="0" y="0"/>
          <a:chExt cx="0" cy="0"/>
        </a:xfrm>
      </p:grpSpPr>
      <p:sp>
        <p:nvSpPr>
          <p:cNvPr id="1758" name="Google Shape;1758;g84250c0531_0_4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9" name="Google Shape;1759;g84250c0531_0_4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57739729"/>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4"/>
        <p:cNvGrpSpPr/>
        <p:nvPr/>
      </p:nvGrpSpPr>
      <p:grpSpPr>
        <a:xfrm>
          <a:off x="0" y="0"/>
          <a:ext cx="0" cy="0"/>
          <a:chOff x="0" y="0"/>
          <a:chExt cx="0" cy="0"/>
        </a:xfrm>
      </p:grpSpPr>
      <p:sp>
        <p:nvSpPr>
          <p:cNvPr id="1765" name="Google Shape;1765;g84250c0531_0_5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66" name="Google Shape;1766;g84250c0531_0_5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64149900"/>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1"/>
        <p:cNvGrpSpPr/>
        <p:nvPr/>
      </p:nvGrpSpPr>
      <p:grpSpPr>
        <a:xfrm>
          <a:off x="0" y="0"/>
          <a:ext cx="0" cy="0"/>
          <a:chOff x="0" y="0"/>
          <a:chExt cx="0" cy="0"/>
        </a:xfrm>
      </p:grpSpPr>
      <p:sp>
        <p:nvSpPr>
          <p:cNvPr id="1772" name="Google Shape;1772;g84250c0531_0_5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73" name="Google Shape;1773;g84250c0531_0_5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12033381"/>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1"/>
        <p:cNvGrpSpPr/>
        <p:nvPr/>
      </p:nvGrpSpPr>
      <p:grpSpPr>
        <a:xfrm>
          <a:off x="0" y="0"/>
          <a:ext cx="0" cy="0"/>
          <a:chOff x="0" y="0"/>
          <a:chExt cx="0" cy="0"/>
        </a:xfrm>
      </p:grpSpPr>
      <p:sp>
        <p:nvSpPr>
          <p:cNvPr id="1782" name="Google Shape;1782;g84250c0531_0_6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83" name="Google Shape;1783;g84250c0531_0_6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93389290"/>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3"/>
        <p:cNvGrpSpPr/>
        <p:nvPr/>
      </p:nvGrpSpPr>
      <p:grpSpPr>
        <a:xfrm>
          <a:off x="0" y="0"/>
          <a:ext cx="0" cy="0"/>
          <a:chOff x="0" y="0"/>
          <a:chExt cx="0" cy="0"/>
        </a:xfrm>
      </p:grpSpPr>
      <p:sp>
        <p:nvSpPr>
          <p:cNvPr id="1794" name="Google Shape;1794;g84250c0531_0_7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5" name="Google Shape;1795;g84250c0531_0_7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36913113"/>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6"/>
        <p:cNvGrpSpPr/>
        <p:nvPr/>
      </p:nvGrpSpPr>
      <p:grpSpPr>
        <a:xfrm>
          <a:off x="0" y="0"/>
          <a:ext cx="0" cy="0"/>
          <a:chOff x="0" y="0"/>
          <a:chExt cx="0" cy="0"/>
        </a:xfrm>
      </p:grpSpPr>
      <p:sp>
        <p:nvSpPr>
          <p:cNvPr id="1807" name="Google Shape;1807;p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08" name="Google Shape;1808;p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6437731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2"/>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45496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3"/>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3"/>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3"/>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3"/>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81980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9"/>
        <p:cNvGrpSpPr/>
        <p:nvPr/>
      </p:nvGrpSpPr>
      <p:grpSpPr>
        <a:xfrm>
          <a:off x="0" y="0"/>
          <a:ext cx="0" cy="0"/>
          <a:chOff x="0" y="0"/>
          <a:chExt cx="0" cy="0"/>
        </a:xfrm>
      </p:grpSpPr>
      <p:sp>
        <p:nvSpPr>
          <p:cNvPr id="20" name="Google Shape;20;p4"/>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4"/>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2" name="Google Shape;22;p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137993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5" name="Google Shape;25;p5"/>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6" name="Google Shape;26;p5"/>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7" name="Google Shape;27;p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348551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0" name="Google Shape;30;p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656663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33" name="Google Shape;33;p7"/>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4" name="Google Shape;34;p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26240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7" name="Google Shape;37;p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226706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8"/>
        <p:cNvGrpSpPr/>
        <p:nvPr/>
      </p:nvGrpSpPr>
      <p:grpSpPr>
        <a:xfrm>
          <a:off x="0" y="0"/>
          <a:ext cx="0" cy="0"/>
          <a:chOff x="0" y="0"/>
          <a:chExt cx="0" cy="0"/>
        </a:xfrm>
      </p:grpSpPr>
      <p:sp>
        <p:nvSpPr>
          <p:cNvPr id="39" name="Google Shape;39;p9"/>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40" name="Google Shape;40;p9"/>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41" name="Google Shape;41;p9"/>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42" name="Google Shape;42;p9"/>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43" name="Google Shape;43;p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094919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4"/>
        <p:cNvGrpSpPr/>
        <p:nvPr/>
      </p:nvGrpSpPr>
      <p:grpSpPr>
        <a:xfrm>
          <a:off x="0" y="0"/>
          <a:ext cx="0" cy="0"/>
          <a:chOff x="0" y="0"/>
          <a:chExt cx="0" cy="0"/>
        </a:xfrm>
      </p:grpSpPr>
      <p:sp>
        <p:nvSpPr>
          <p:cNvPr id="45" name="Google Shape;45;p10"/>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6" name="Google Shape;46;p1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92752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7"/>
        <p:cNvGrpSpPr/>
        <p:nvPr/>
      </p:nvGrpSpPr>
      <p:grpSpPr>
        <a:xfrm>
          <a:off x="0" y="0"/>
          <a:ext cx="0" cy="0"/>
          <a:chOff x="0" y="0"/>
          <a:chExt cx="0" cy="0"/>
        </a:xfrm>
      </p:grpSpPr>
      <p:sp>
        <p:nvSpPr>
          <p:cNvPr id="48" name="Google Shape;48;p11"/>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9" name="Google Shape;49;p11"/>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50" name="Google Shape;50;p1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20206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1"/>
        <p:cNvGrpSpPr/>
        <p:nvPr/>
      </p:nvGrpSpPr>
      <p:grpSpPr>
        <a:xfrm>
          <a:off x="0" y="0"/>
          <a:ext cx="0" cy="0"/>
          <a:chOff x="0" y="0"/>
          <a:chExt cx="0" cy="0"/>
        </a:xfrm>
      </p:grpSpPr>
      <p:sp>
        <p:nvSpPr>
          <p:cNvPr id="52" name="Google Shape;52;p1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2867278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53"/>
        <p:cNvGrpSpPr/>
        <p:nvPr/>
      </p:nvGrpSpPr>
      <p:grpSpPr>
        <a:xfrm>
          <a:off x="0" y="0"/>
          <a:ext cx="0" cy="0"/>
          <a:chOff x="0" y="0"/>
          <a:chExt cx="0" cy="0"/>
        </a:xfrm>
      </p:grpSpPr>
      <p:pic>
        <p:nvPicPr>
          <p:cNvPr id="54" name="Google Shape;54;p13"/>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2156994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34194200"/>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uk.video.search.yahoo.com/yhs/search;_ylt=AwrJ6tXpLI5eEQYAszie3olQ?p=wooly+mammoth+stampede+for+kids&amp;hsimp=yhs-001&amp;hspart=itm&amp;type=pds_sjiqmxum1acegikmuebkmoqsuwl96p7j8qmodg_19_21_ssg00&amp;param1=1&amp;param2=f%3D4%26b%3Dchrome%26ip%3D62.252.176.123%26pa%3Dpdfconverterds%26type%3Dpds_sjiqmxum1acegikmuebkmoqsuwl96p7j8qmodg_19_21_ssg00%26cat%3Dweb%26a%3Dpds_sjiqmxum1acegikmuebkmoqsuwl96p7j8qmodg_19_21_ssg00%26xlp_pers_guid%3Daf929fc4210e4abac6f2a4042b064d6d%26xlp_sess_guid%3Daf929fc4210e4abac6f2a4042b064d6d-ad1e-09fb78766ee3%26uref%3D%26abid%3D%26xt_abg%3D%26xt_ver%3D10.1.4.64%26ls_ts%3D1558379397&amp;fr=yhs-itm-001&amp;fr2=p:s,v:i,m:pivot#id=1&amp;vid=98310529583f781317f7208de96a89cc&amp;action=view" TargetMode="External"/><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www.ictgames.com/mobilePage/hickoryDickory/index.html" TargetMode="External"/><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hyperlink" Target="https://readon.myon.co.uk/reader/index.html?a=iaa_wmamm_s15" TargetMode="External"/><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36.xml"/><Relationship Id="rId1" Type="http://schemas.openxmlformats.org/officeDocument/2006/relationships/slideLayout" Target="../slideLayouts/slideLayout1.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7.xml"/><Relationship Id="rId1" Type="http://schemas.openxmlformats.org/officeDocument/2006/relationships/slideLayout" Target="../slideLayouts/slideLayout1.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3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8.xml"/><Relationship Id="rId1" Type="http://schemas.openxmlformats.org/officeDocument/2006/relationships/slideLayout" Target="../slideLayouts/slideLayout1.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3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3.xml"/><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6.xml"/><Relationship Id="rId1" Type="http://schemas.openxmlformats.org/officeDocument/2006/relationships/slideLayout" Target="../slideLayouts/slideLayout3.xml"/><Relationship Id="rId4" Type="http://schemas.openxmlformats.org/officeDocument/2006/relationships/image" Target="../media/image46.pn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0.xml"/><Relationship Id="rId1" Type="http://schemas.openxmlformats.org/officeDocument/2006/relationships/slideLayout" Target="../slideLayouts/slideLayout1.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6.xml"/><Relationship Id="rId1" Type="http://schemas.openxmlformats.org/officeDocument/2006/relationships/slideLayout" Target="../slideLayouts/slideLayout2.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5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7.xml"/><Relationship Id="rId1" Type="http://schemas.openxmlformats.org/officeDocument/2006/relationships/slideLayout" Target="../slideLayouts/slideLayout2.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5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58.xml"/><Relationship Id="rId1" Type="http://schemas.openxmlformats.org/officeDocument/2006/relationships/slideLayout" Target="../slideLayouts/slideLayout2.xml"/><Relationship Id="rId4" Type="http://schemas.openxmlformats.org/officeDocument/2006/relationships/image" Target="../media/image53.png"/></Relationships>
</file>

<file path=ppt/slides/_rels/slide5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59.xml"/><Relationship Id="rId1" Type="http://schemas.openxmlformats.org/officeDocument/2006/relationships/slideLayout" Target="../slideLayouts/slideLayout2.xml"/><Relationship Id="rId4" Type="http://schemas.openxmlformats.org/officeDocument/2006/relationships/image" Target="../media/image53.png"/></Relationships>
</file>

<file path=ppt/slides/_rels/slide6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0.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hyperlink" Target="https://www.bbc.co.uk/teach/class-clips-video/story-of-britain-middle-stone-age-animation/zvkg92p" TargetMode="External"/><Relationship Id="rId2" Type="http://schemas.openxmlformats.org/officeDocument/2006/relationships/notesSlide" Target="../notesSlides/notesSlide61.xml"/><Relationship Id="rId1" Type="http://schemas.openxmlformats.org/officeDocument/2006/relationships/slideLayout" Target="../slideLayouts/slideLayout1.xml"/><Relationship Id="rId4" Type="http://schemas.openxmlformats.org/officeDocument/2006/relationships/image" Target="../media/image58.png"/></Relationships>
</file>

<file path=ppt/slides/_rels/slide6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62.xml"/><Relationship Id="rId1" Type="http://schemas.openxmlformats.org/officeDocument/2006/relationships/slideLayout" Target="../slideLayouts/slideLayout1.xml"/><Relationship Id="rId4" Type="http://schemas.openxmlformats.org/officeDocument/2006/relationships/image" Target="../media/image59.png"/></Relationships>
</file>

<file path=ppt/slides/_rels/slide6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63.xml"/><Relationship Id="rId1" Type="http://schemas.openxmlformats.org/officeDocument/2006/relationships/slideLayout" Target="../slideLayouts/slideLayout1.xml"/><Relationship Id="rId4" Type="http://schemas.openxmlformats.org/officeDocument/2006/relationships/image" Target="../media/image61.png"/></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6.xm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67.xm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71.xml"/><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73.xml"/><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74.xml"/><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75.xml"/><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76.xml"/><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77.xml"/><Relationship Id="rId1" Type="http://schemas.openxmlformats.org/officeDocument/2006/relationships/slideLayout" Target="../slideLayouts/slideLayout3.xml"/></Relationships>
</file>

<file path=ppt/slides/_rels/slide78.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78.xml"/><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3" Type="http://schemas.openxmlformats.org/officeDocument/2006/relationships/image" Target="../media/image69.png"/><Relationship Id="rId7" Type="http://schemas.openxmlformats.org/officeDocument/2006/relationships/image" Target="../media/image73.png"/><Relationship Id="rId2" Type="http://schemas.openxmlformats.org/officeDocument/2006/relationships/notesSlide" Target="../notesSlides/notesSlide79.xml"/><Relationship Id="rId1" Type="http://schemas.openxmlformats.org/officeDocument/2006/relationships/slideLayout" Target="../slideLayouts/slideLayout3.x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image" Target="../media/image70.png"/></Relationships>
</file>

<file path=ppt/slides/_rels/slide80.xml.rels><?xml version="1.0" encoding="UTF-8" standalone="yes"?>
<Relationships xmlns="http://schemas.openxmlformats.org/package/2006/relationships"><Relationship Id="rId3" Type="http://schemas.openxmlformats.org/officeDocument/2006/relationships/image" Target="../media/image69.png"/><Relationship Id="rId7" Type="http://schemas.openxmlformats.org/officeDocument/2006/relationships/image" Target="../media/image73.png"/><Relationship Id="rId2" Type="http://schemas.openxmlformats.org/officeDocument/2006/relationships/notesSlide" Target="../notesSlides/notesSlide80.xml"/><Relationship Id="rId1" Type="http://schemas.openxmlformats.org/officeDocument/2006/relationships/slideLayout" Target="../slideLayouts/slideLayout3.x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image" Target="../media/image70.png"/></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3.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32"/>
        <p:cNvGrpSpPr/>
        <p:nvPr/>
      </p:nvGrpSpPr>
      <p:grpSpPr>
        <a:xfrm>
          <a:off x="0" y="0"/>
          <a:ext cx="0" cy="0"/>
          <a:chOff x="0" y="0"/>
          <a:chExt cx="0" cy="0"/>
        </a:xfrm>
      </p:grpSpPr>
      <p:sp>
        <p:nvSpPr>
          <p:cNvPr id="1133" name="Google Shape;1133;p158"/>
          <p:cNvSpPr txBox="1">
            <a:spLocks noGrp="1"/>
          </p:cNvSpPr>
          <p:nvPr>
            <p:ph type="ctrTitle"/>
          </p:nvPr>
        </p:nvSpPr>
        <p:spPr>
          <a:xfrm>
            <a:off x="415600" y="992767"/>
            <a:ext cx="11360800" cy="2436400"/>
          </a:xfrm>
          <a:prstGeom prst="rect">
            <a:avLst/>
          </a:prstGeom>
          <a:noFill/>
          <a:ln>
            <a:noFill/>
          </a:ln>
        </p:spPr>
        <p:txBody>
          <a:bodyPr spcFirstLastPara="1" wrap="square" lIns="121900" tIns="121900" rIns="121900" bIns="121900" anchor="b" anchorCtr="0">
            <a:noAutofit/>
          </a:bodyPr>
          <a:lstStyle/>
          <a:p>
            <a:r>
              <a:rPr lang="en-GB" sz="4000"/>
              <a:t>Welcome back to our second Stone Age themed week</a:t>
            </a:r>
            <a:endParaRPr sz="4000"/>
          </a:p>
          <a:p>
            <a:r>
              <a:rPr lang="en-GB" sz="4000"/>
              <a:t>We hope you had a  good weekend break.</a:t>
            </a:r>
            <a:endParaRPr sz="4000"/>
          </a:p>
          <a:p>
            <a:r>
              <a:rPr lang="en-GB" sz="4000"/>
              <a:t>Are you raring to go?</a:t>
            </a:r>
            <a:endParaRPr sz="4000"/>
          </a:p>
        </p:txBody>
      </p:sp>
      <p:pic>
        <p:nvPicPr>
          <p:cNvPr id="1134" name="Google Shape;1134;p158"/>
          <p:cNvPicPr preferRelativeResize="0"/>
          <p:nvPr/>
        </p:nvPicPr>
        <p:blipFill>
          <a:blip r:embed="rId3">
            <a:alphaModFix/>
          </a:blip>
          <a:stretch>
            <a:fillRect/>
          </a:stretch>
        </p:blipFill>
        <p:spPr>
          <a:xfrm>
            <a:off x="3641234" y="3561134"/>
            <a:ext cx="4449533" cy="3054333"/>
          </a:xfrm>
          <a:prstGeom prst="rect">
            <a:avLst/>
          </a:prstGeom>
          <a:noFill/>
          <a:ln>
            <a:noFill/>
          </a:ln>
        </p:spPr>
      </p:pic>
    </p:spTree>
    <p:extLst>
      <p:ext uri="{BB962C8B-B14F-4D97-AF65-F5344CB8AC3E}">
        <p14:creationId xmlns:p14="http://schemas.microsoft.com/office/powerpoint/2010/main" val="11075711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38"/>
        <p:cNvGrpSpPr/>
        <p:nvPr/>
      </p:nvGrpSpPr>
      <p:grpSpPr>
        <a:xfrm>
          <a:off x="0" y="0"/>
          <a:ext cx="0" cy="0"/>
          <a:chOff x="0" y="0"/>
          <a:chExt cx="0" cy="0"/>
        </a:xfrm>
      </p:grpSpPr>
      <p:sp>
        <p:nvSpPr>
          <p:cNvPr id="1139" name="Google Shape;1139;p159"/>
          <p:cNvSpPr txBox="1">
            <a:spLocks noGrp="1"/>
          </p:cNvSpPr>
          <p:nvPr>
            <p:ph type="ctrTitle"/>
          </p:nvPr>
        </p:nvSpPr>
        <p:spPr>
          <a:xfrm>
            <a:off x="302900" y="1945733"/>
            <a:ext cx="11360800" cy="4600000"/>
          </a:xfrm>
          <a:prstGeom prst="rect">
            <a:avLst/>
          </a:prstGeom>
          <a:noFill/>
          <a:ln>
            <a:noFill/>
          </a:ln>
        </p:spPr>
        <p:txBody>
          <a:bodyPr spcFirstLastPara="1" wrap="square" lIns="121900" tIns="121900" rIns="121900" bIns="121900" anchor="b" anchorCtr="0">
            <a:noAutofit/>
          </a:bodyPr>
          <a:lstStyle/>
          <a:p>
            <a:pPr algn="l"/>
            <a:r>
              <a:rPr lang="en-GB" u="sng"/>
              <a:t>Monday 11</a:t>
            </a:r>
            <a:r>
              <a:rPr lang="en-GB" u="sng" baseline="30000"/>
              <a:t>th</a:t>
            </a:r>
            <a:r>
              <a:rPr lang="en-GB" u="sng"/>
              <a:t> May</a:t>
            </a:r>
            <a:endParaRPr u="sng"/>
          </a:p>
          <a:p>
            <a:endParaRPr sz="3200"/>
          </a:p>
          <a:p>
            <a:endParaRPr sz="3200"/>
          </a:p>
          <a:p>
            <a:r>
              <a:rPr lang="en-GB" sz="3200" b="1"/>
              <a:t>We will begin our day with Morning Maths - just like in school!</a:t>
            </a:r>
            <a:endParaRPr sz="3200" b="1"/>
          </a:p>
          <a:p>
            <a:endParaRPr sz="3200"/>
          </a:p>
          <a:p>
            <a:r>
              <a:rPr lang="en-GB" sz="3200"/>
              <a:t>You can do these independently then share them with an adult.</a:t>
            </a:r>
            <a:endParaRPr sz="3200"/>
          </a:p>
          <a:p>
            <a:endParaRPr sz="3200"/>
          </a:p>
          <a:p>
            <a:r>
              <a:rPr lang="en-GB" sz="3200"/>
              <a:t>Remember question 10 may have more than one answer.</a:t>
            </a:r>
            <a:endParaRPr sz="3200"/>
          </a:p>
          <a:p>
            <a:r>
              <a:rPr lang="en-GB" sz="3200"/>
              <a:t>Don’t worry about always finding the answer it is how you try to work out and reason that is important.</a:t>
            </a:r>
            <a:endParaRPr sz="3200"/>
          </a:p>
        </p:txBody>
      </p:sp>
      <p:pic>
        <p:nvPicPr>
          <p:cNvPr id="1140" name="Google Shape;1140;p159"/>
          <p:cNvPicPr preferRelativeResize="0"/>
          <p:nvPr/>
        </p:nvPicPr>
        <p:blipFill rotWithShape="1">
          <a:blip r:embed="rId3">
            <a:alphaModFix/>
          </a:blip>
          <a:srcRect/>
          <a:stretch/>
        </p:blipFill>
        <p:spPr>
          <a:xfrm>
            <a:off x="9409201" y="125434"/>
            <a:ext cx="1944500" cy="1717767"/>
          </a:xfrm>
          <a:prstGeom prst="rect">
            <a:avLst/>
          </a:prstGeom>
          <a:noFill/>
          <a:ln>
            <a:noFill/>
          </a:ln>
        </p:spPr>
      </p:pic>
    </p:spTree>
    <p:extLst>
      <p:ext uri="{BB962C8B-B14F-4D97-AF65-F5344CB8AC3E}">
        <p14:creationId xmlns:p14="http://schemas.microsoft.com/office/powerpoint/2010/main" val="14949592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44"/>
        <p:cNvGrpSpPr/>
        <p:nvPr/>
      </p:nvGrpSpPr>
      <p:grpSpPr>
        <a:xfrm>
          <a:off x="0" y="0"/>
          <a:ext cx="0" cy="0"/>
          <a:chOff x="0" y="0"/>
          <a:chExt cx="0" cy="0"/>
        </a:xfrm>
      </p:grpSpPr>
      <p:sp>
        <p:nvSpPr>
          <p:cNvPr id="1145" name="Google Shape;1145;p160"/>
          <p:cNvSpPr/>
          <p:nvPr/>
        </p:nvSpPr>
        <p:spPr>
          <a:xfrm>
            <a:off x="198800" y="523200"/>
            <a:ext cx="6138800" cy="33664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146" name="Google Shape;1146;p160"/>
          <p:cNvSpPr txBox="1"/>
          <p:nvPr/>
        </p:nvSpPr>
        <p:spPr>
          <a:xfrm>
            <a:off x="69667" y="429600"/>
            <a:ext cx="5964400" cy="6428400"/>
          </a:xfrm>
          <a:prstGeom prst="rect">
            <a:avLst/>
          </a:prstGeom>
          <a:noFill/>
          <a:ln>
            <a:noFill/>
          </a:ln>
        </p:spPr>
        <p:txBody>
          <a:bodyPr spcFirstLastPara="1" wrap="square" lIns="121900" tIns="121900" rIns="121900" bIns="121900" anchor="t" anchorCtr="0">
            <a:noAutofit/>
          </a:bodyPr>
          <a:lstStyle/>
          <a:p>
            <a:pPr marL="609585" indent="-440256" defTabSz="1219170">
              <a:buClr>
                <a:srgbClr val="000000"/>
              </a:buClr>
              <a:buSzPts val="1600"/>
              <a:buFont typeface="Arial"/>
              <a:buAutoNum type="arabicPeriod"/>
            </a:pPr>
            <a:r>
              <a:rPr lang="en-GB" sz="2133" kern="0">
                <a:solidFill>
                  <a:srgbClr val="000000"/>
                </a:solidFill>
                <a:latin typeface="Arial"/>
                <a:ea typeface="Arial"/>
                <a:cs typeface="Arial"/>
                <a:sym typeface="Arial"/>
              </a:rPr>
              <a:t>45 + 7</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2. 100 = 35 +</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3. 435 - 138</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4. One tenth of 30 </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5. What number is a multiple of both 5 and 3 </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			45, 42, 40</a:t>
            </a: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6. Order these fractions from largest to smallest:</a:t>
            </a:r>
            <a:endParaRPr sz="2133" kern="0">
              <a:solidFill>
                <a:srgbClr val="000000"/>
              </a:solidFill>
              <a:latin typeface="Arial"/>
              <a:ea typeface="Arial"/>
              <a:cs typeface="Arial"/>
              <a:sym typeface="Arial"/>
            </a:endParaRPr>
          </a:p>
          <a:p>
            <a:pPr marL="1219170" defTabSz="1219170">
              <a:buClr>
                <a:srgbClr val="000000"/>
              </a:buClr>
              <a:buSzPts val="1600"/>
            </a:pPr>
            <a:r>
              <a:rPr lang="en-GB" sz="2133" u="sng" kern="0">
                <a:solidFill>
                  <a:srgbClr val="000000"/>
                </a:solidFill>
                <a:latin typeface="Arial"/>
                <a:ea typeface="Arial"/>
                <a:cs typeface="Arial"/>
                <a:sym typeface="Arial"/>
              </a:rPr>
              <a:t>1	1	1	1</a:t>
            </a:r>
            <a:endParaRPr sz="2133" u="sng" kern="0">
              <a:solidFill>
                <a:srgbClr val="000000"/>
              </a:solidFill>
              <a:latin typeface="Arial"/>
              <a:ea typeface="Arial"/>
              <a:cs typeface="Arial"/>
              <a:sym typeface="Arial"/>
            </a:endParaRPr>
          </a:p>
          <a:p>
            <a:pPr marL="1219170" defTabSz="1219170">
              <a:buClr>
                <a:srgbClr val="000000"/>
              </a:buClr>
              <a:buSzPts val="1600"/>
            </a:pPr>
            <a:r>
              <a:rPr lang="en-GB" sz="2133" kern="0">
                <a:solidFill>
                  <a:srgbClr val="000000"/>
                </a:solidFill>
                <a:latin typeface="Arial"/>
                <a:ea typeface="Arial"/>
                <a:cs typeface="Arial"/>
                <a:sym typeface="Arial"/>
              </a:rPr>
              <a:t>3	2	8     12</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7. Write the two division statements related to this: 	</a:t>
            </a:r>
            <a:endParaRPr sz="2133" kern="0">
              <a:solidFill>
                <a:srgbClr val="000000"/>
              </a:solidFill>
              <a:latin typeface="Arial"/>
              <a:ea typeface="Arial"/>
              <a:cs typeface="Arial"/>
              <a:sym typeface="Arial"/>
            </a:endParaRPr>
          </a:p>
          <a:p>
            <a:pPr marL="1828754" defTabSz="1219170">
              <a:buClr>
                <a:srgbClr val="000000"/>
              </a:buClr>
              <a:buSzPts val="1600"/>
            </a:pPr>
            <a:r>
              <a:rPr lang="en-GB" sz="2133" kern="0">
                <a:solidFill>
                  <a:srgbClr val="000000"/>
                </a:solidFill>
                <a:latin typeface="Arial"/>
                <a:ea typeface="Arial"/>
                <a:cs typeface="Arial"/>
                <a:sym typeface="Arial"/>
              </a:rPr>
              <a:t>8 x 11 = 88</a:t>
            </a:r>
            <a:endParaRPr sz="2133"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p:txBody>
      </p:sp>
      <p:sp>
        <p:nvSpPr>
          <p:cNvPr id="1147" name="Google Shape;1147;p160"/>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ea typeface="Arial"/>
                <a:cs typeface="Arial"/>
                <a:sym typeface="Arial"/>
              </a:rPr>
              <a:t>11.05.20</a:t>
            </a:r>
            <a:endParaRPr sz="2400" b="1" u="sng" kern="0">
              <a:solidFill>
                <a:srgbClr val="000000"/>
              </a:solidFill>
              <a:latin typeface="Arial"/>
              <a:ea typeface="Arial"/>
              <a:cs typeface="Arial"/>
              <a:sym typeface="Arial"/>
            </a:endParaRPr>
          </a:p>
        </p:txBody>
      </p:sp>
      <p:sp>
        <p:nvSpPr>
          <p:cNvPr id="1148" name="Google Shape;1148;p160"/>
          <p:cNvSpPr txBox="1"/>
          <p:nvPr/>
        </p:nvSpPr>
        <p:spPr>
          <a:xfrm>
            <a:off x="6700133" y="175400"/>
            <a:ext cx="5262000" cy="65304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8. Football card packs cost £1.15. How much for 4 packs?</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9.Nan bakes a cake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and cuts it into 14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slices. She gives </a:t>
            </a:r>
            <a:r>
              <a:rPr lang="en-GB" sz="1867" kern="0">
                <a:solidFill>
                  <a:srgbClr val="000000"/>
                </a:solidFill>
                <a:latin typeface="Arial"/>
                <a:cs typeface="Arial"/>
                <a:sym typeface="Arial"/>
              </a:rPr>
              <a:t>1/7</a:t>
            </a:r>
            <a:r>
              <a:rPr lang="en-GB" sz="1867" kern="0">
                <a:solidFill>
                  <a:srgbClr val="000000"/>
                </a:solidFill>
                <a:latin typeface="Arial"/>
                <a:ea typeface="Arial"/>
                <a:cs typeface="Arial"/>
                <a:sym typeface="Arial"/>
              </a:rPr>
              <a:t> to her friends.</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She then gives a quarter of what is left to her </a:t>
            </a:r>
            <a:r>
              <a:rPr lang="en-GB" sz="1867" kern="0">
                <a:solidFill>
                  <a:srgbClr val="000000"/>
                </a:solidFill>
                <a:latin typeface="Arial"/>
                <a:cs typeface="Arial"/>
                <a:sym typeface="Arial"/>
              </a:rPr>
              <a:t>granddaughter</a:t>
            </a:r>
            <a:r>
              <a:rPr lang="en-GB" sz="1867" kern="0">
                <a:solidFill>
                  <a:srgbClr val="000000"/>
                </a:solidFill>
                <a:latin typeface="Arial"/>
                <a:ea typeface="Arial"/>
                <a:cs typeface="Arial"/>
                <a:sym typeface="Arial"/>
              </a:rPr>
              <a:t>. How much did her </a:t>
            </a:r>
            <a:r>
              <a:rPr lang="en-GB" sz="1867" kern="0">
                <a:solidFill>
                  <a:srgbClr val="000000"/>
                </a:solidFill>
                <a:latin typeface="Arial"/>
                <a:cs typeface="Arial"/>
                <a:sym typeface="Arial"/>
              </a:rPr>
              <a:t>granddaughter</a:t>
            </a:r>
            <a:r>
              <a:rPr lang="en-GB" sz="1867" kern="0">
                <a:solidFill>
                  <a:srgbClr val="000000"/>
                </a:solidFill>
                <a:latin typeface="Arial"/>
                <a:ea typeface="Arial"/>
                <a:cs typeface="Arial"/>
                <a:sym typeface="Arial"/>
              </a:rPr>
              <a:t> have?</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10. How many 4 digit numbers can you make from the digits 4,6,2,7 (using each digit once)?</a:t>
            </a:r>
            <a:endParaRPr sz="1867"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sp>
        <p:nvSpPr>
          <p:cNvPr id="1149" name="Google Shape;1149;p160"/>
          <p:cNvSpPr txBox="1"/>
          <p:nvPr/>
        </p:nvSpPr>
        <p:spPr>
          <a:xfrm>
            <a:off x="5033633" y="1962433"/>
            <a:ext cx="700800" cy="4364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150" name="Google Shape;1150;p160"/>
          <p:cNvSpPr/>
          <p:nvPr/>
        </p:nvSpPr>
        <p:spPr>
          <a:xfrm>
            <a:off x="2371333" y="1310467"/>
            <a:ext cx="338000" cy="3188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pic>
        <p:nvPicPr>
          <p:cNvPr id="1151" name="Google Shape;1151;p160"/>
          <p:cNvPicPr preferRelativeResize="0"/>
          <p:nvPr/>
        </p:nvPicPr>
        <p:blipFill rotWithShape="1">
          <a:blip r:embed="rId3">
            <a:alphaModFix/>
          </a:blip>
          <a:srcRect/>
          <a:stretch/>
        </p:blipFill>
        <p:spPr>
          <a:xfrm>
            <a:off x="5734434" y="132034"/>
            <a:ext cx="904433" cy="1284700"/>
          </a:xfrm>
          <a:prstGeom prst="rect">
            <a:avLst/>
          </a:prstGeom>
          <a:noFill/>
          <a:ln>
            <a:noFill/>
          </a:ln>
        </p:spPr>
      </p:pic>
      <p:pic>
        <p:nvPicPr>
          <p:cNvPr id="1152" name="Google Shape;1152;p160"/>
          <p:cNvPicPr preferRelativeResize="0"/>
          <p:nvPr/>
        </p:nvPicPr>
        <p:blipFill rotWithShape="1">
          <a:blip r:embed="rId4">
            <a:alphaModFix/>
          </a:blip>
          <a:srcRect/>
          <a:stretch/>
        </p:blipFill>
        <p:spPr>
          <a:xfrm>
            <a:off x="9413201" y="755167"/>
            <a:ext cx="2038100" cy="2038133"/>
          </a:xfrm>
          <a:prstGeom prst="rect">
            <a:avLst/>
          </a:prstGeom>
          <a:noFill/>
          <a:ln>
            <a:noFill/>
          </a:ln>
        </p:spPr>
      </p:pic>
      <p:pic>
        <p:nvPicPr>
          <p:cNvPr id="1153" name="Google Shape;1153;p160"/>
          <p:cNvPicPr preferRelativeResize="0"/>
          <p:nvPr/>
        </p:nvPicPr>
        <p:blipFill rotWithShape="1">
          <a:blip r:embed="rId5">
            <a:alphaModFix/>
          </a:blip>
          <a:srcRect l="5051" r="-9"/>
          <a:stretch/>
        </p:blipFill>
        <p:spPr>
          <a:xfrm rot="-1030258">
            <a:off x="6752967" y="5711768"/>
            <a:ext cx="544533" cy="994033"/>
          </a:xfrm>
          <a:prstGeom prst="rect">
            <a:avLst/>
          </a:prstGeom>
          <a:noFill/>
          <a:ln>
            <a:noFill/>
          </a:ln>
        </p:spPr>
      </p:pic>
      <p:pic>
        <p:nvPicPr>
          <p:cNvPr id="1154" name="Google Shape;1154;p160"/>
          <p:cNvPicPr preferRelativeResize="0"/>
          <p:nvPr/>
        </p:nvPicPr>
        <p:blipFill rotWithShape="1">
          <a:blip r:embed="rId6">
            <a:alphaModFix/>
          </a:blip>
          <a:srcRect/>
          <a:stretch/>
        </p:blipFill>
        <p:spPr>
          <a:xfrm>
            <a:off x="7501067" y="5653533"/>
            <a:ext cx="621467" cy="982600"/>
          </a:xfrm>
          <a:prstGeom prst="rect">
            <a:avLst/>
          </a:prstGeom>
          <a:noFill/>
          <a:ln>
            <a:noFill/>
          </a:ln>
        </p:spPr>
      </p:pic>
      <p:pic>
        <p:nvPicPr>
          <p:cNvPr id="1155" name="Google Shape;1155;p160"/>
          <p:cNvPicPr preferRelativeResize="0"/>
          <p:nvPr/>
        </p:nvPicPr>
        <p:blipFill rotWithShape="1">
          <a:blip r:embed="rId7">
            <a:alphaModFix/>
          </a:blip>
          <a:srcRect/>
          <a:stretch/>
        </p:blipFill>
        <p:spPr>
          <a:xfrm rot="-1164330">
            <a:off x="8231662" y="5717477"/>
            <a:ext cx="572471" cy="982600"/>
          </a:xfrm>
          <a:prstGeom prst="rect">
            <a:avLst/>
          </a:prstGeom>
          <a:noFill/>
          <a:ln>
            <a:noFill/>
          </a:ln>
        </p:spPr>
      </p:pic>
      <p:pic>
        <p:nvPicPr>
          <p:cNvPr id="1156" name="Google Shape;1156;p160"/>
          <p:cNvPicPr preferRelativeResize="0"/>
          <p:nvPr/>
        </p:nvPicPr>
        <p:blipFill rotWithShape="1">
          <a:blip r:embed="rId8">
            <a:alphaModFix/>
          </a:blip>
          <a:srcRect l="12480"/>
          <a:stretch/>
        </p:blipFill>
        <p:spPr>
          <a:xfrm rot="930003">
            <a:off x="9137486" y="5726029"/>
            <a:ext cx="448999" cy="982608"/>
          </a:xfrm>
          <a:prstGeom prst="rect">
            <a:avLst/>
          </a:prstGeom>
          <a:noFill/>
          <a:ln>
            <a:noFill/>
          </a:ln>
        </p:spPr>
      </p:pic>
    </p:spTree>
    <p:extLst>
      <p:ext uri="{BB962C8B-B14F-4D97-AF65-F5344CB8AC3E}">
        <p14:creationId xmlns:p14="http://schemas.microsoft.com/office/powerpoint/2010/main" val="1220041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60"/>
        <p:cNvGrpSpPr/>
        <p:nvPr/>
      </p:nvGrpSpPr>
      <p:grpSpPr>
        <a:xfrm>
          <a:off x="0" y="0"/>
          <a:ext cx="0" cy="0"/>
          <a:chOff x="0" y="0"/>
          <a:chExt cx="0" cy="0"/>
        </a:xfrm>
      </p:grpSpPr>
      <p:sp>
        <p:nvSpPr>
          <p:cNvPr id="1161" name="Google Shape;1161;p161"/>
          <p:cNvSpPr txBox="1"/>
          <p:nvPr/>
        </p:nvSpPr>
        <p:spPr>
          <a:xfrm>
            <a:off x="460333" y="377733"/>
            <a:ext cx="5457200" cy="61260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sp>
        <p:nvSpPr>
          <p:cNvPr id="1162" name="Google Shape;1162;p161"/>
          <p:cNvSpPr txBox="1"/>
          <p:nvPr/>
        </p:nvSpPr>
        <p:spPr>
          <a:xfrm>
            <a:off x="6210200" y="377733"/>
            <a:ext cx="5603600" cy="60424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sp>
        <p:nvSpPr>
          <p:cNvPr id="1163" name="Google Shape;1163;p161"/>
          <p:cNvSpPr txBox="1"/>
          <p:nvPr/>
        </p:nvSpPr>
        <p:spPr>
          <a:xfrm>
            <a:off x="297467" y="446167"/>
            <a:ext cx="10543200" cy="5833600"/>
          </a:xfrm>
          <a:prstGeom prst="rect">
            <a:avLst/>
          </a:prstGeom>
          <a:noFill/>
          <a:ln>
            <a:noFill/>
          </a:ln>
        </p:spPr>
        <p:txBody>
          <a:bodyPr spcFirstLastPara="1" wrap="square" lIns="121900" tIns="121900" rIns="121900" bIns="121900" anchor="t" anchorCtr="0">
            <a:noAutofit/>
          </a:bodyPr>
          <a:lstStyle/>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52</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65</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297</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3</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45</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1/2 , 1/3 , 1/8 ,  1/12</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88 ÷ 11 = 8 and 88 ÷ 8 = 11</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£4.60 or 460p</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3</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16 different options.</a:t>
            </a:r>
            <a:endParaRPr sz="2533" kern="0">
              <a:solidFill>
                <a:srgbClr val="000000"/>
              </a:solidFill>
              <a:latin typeface="Arial"/>
              <a:cs typeface="Arial"/>
              <a:sym typeface="Arial"/>
            </a:endParaRPr>
          </a:p>
          <a:p>
            <a:pPr defTabSz="1219170">
              <a:buClr>
                <a:srgbClr val="000000"/>
              </a:buClr>
            </a:pPr>
            <a:r>
              <a:rPr lang="en-GB" sz="2533" kern="0">
                <a:solidFill>
                  <a:srgbClr val="000000"/>
                </a:solidFill>
                <a:latin typeface="Arial"/>
                <a:cs typeface="Arial"/>
                <a:sym typeface="Arial"/>
              </a:rPr>
              <a:t>2467 , 2476 , 2674 , 2647 , 2764 , 2746</a:t>
            </a:r>
            <a:endParaRPr sz="2533" kern="0">
              <a:solidFill>
                <a:srgbClr val="000000"/>
              </a:solidFill>
              <a:latin typeface="Arial"/>
              <a:cs typeface="Arial"/>
              <a:sym typeface="Arial"/>
            </a:endParaRPr>
          </a:p>
          <a:p>
            <a:pPr defTabSz="1219170">
              <a:buClr>
                <a:srgbClr val="000000"/>
              </a:buClr>
            </a:pPr>
            <a:r>
              <a:rPr lang="en-GB" sz="2533" kern="0">
                <a:solidFill>
                  <a:srgbClr val="000000"/>
                </a:solidFill>
                <a:latin typeface="Arial"/>
                <a:cs typeface="Arial"/>
                <a:sym typeface="Arial"/>
              </a:rPr>
              <a:t>4267 , 4276 , 4672 , 4627 , 4726 , 4762</a:t>
            </a:r>
            <a:endParaRPr sz="2533" kern="0">
              <a:solidFill>
                <a:srgbClr val="000000"/>
              </a:solidFill>
              <a:latin typeface="Arial"/>
              <a:cs typeface="Arial"/>
              <a:sym typeface="Arial"/>
            </a:endParaRPr>
          </a:p>
          <a:p>
            <a:pPr defTabSz="1219170">
              <a:buClr>
                <a:srgbClr val="000000"/>
              </a:buClr>
            </a:pPr>
            <a:r>
              <a:rPr lang="en-GB" sz="2533" kern="0">
                <a:solidFill>
                  <a:srgbClr val="000000"/>
                </a:solidFill>
                <a:latin typeface="Arial"/>
                <a:cs typeface="Arial"/>
                <a:sym typeface="Arial"/>
              </a:rPr>
              <a:t>6247 , 6274 , 6472 , 6427 , 6742 , 6724</a:t>
            </a:r>
            <a:endParaRPr sz="2533" kern="0">
              <a:solidFill>
                <a:srgbClr val="000000"/>
              </a:solidFill>
              <a:latin typeface="Arial"/>
              <a:cs typeface="Arial"/>
              <a:sym typeface="Arial"/>
            </a:endParaRPr>
          </a:p>
          <a:p>
            <a:pPr defTabSz="1219170">
              <a:buClr>
                <a:srgbClr val="000000"/>
              </a:buClr>
            </a:pPr>
            <a:r>
              <a:rPr lang="en-GB" sz="2533" kern="0">
                <a:solidFill>
                  <a:srgbClr val="000000"/>
                </a:solidFill>
                <a:latin typeface="Arial"/>
                <a:cs typeface="Arial"/>
                <a:sym typeface="Arial"/>
              </a:rPr>
              <a:t>7624 , 7642 , 7246 , 7264 , 7462 , 7426</a:t>
            </a:r>
            <a:endParaRPr sz="2533" kern="0">
              <a:solidFill>
                <a:srgbClr val="000000"/>
              </a:solidFill>
              <a:latin typeface="Arial"/>
              <a:cs typeface="Arial"/>
              <a:sym typeface="Arial"/>
            </a:endParaRPr>
          </a:p>
        </p:txBody>
      </p:sp>
    </p:spTree>
    <p:extLst>
      <p:ext uri="{BB962C8B-B14F-4D97-AF65-F5344CB8AC3E}">
        <p14:creationId xmlns:p14="http://schemas.microsoft.com/office/powerpoint/2010/main" val="34226980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167"/>
        <p:cNvGrpSpPr/>
        <p:nvPr/>
      </p:nvGrpSpPr>
      <p:grpSpPr>
        <a:xfrm>
          <a:off x="0" y="0"/>
          <a:ext cx="0" cy="0"/>
          <a:chOff x="0" y="0"/>
          <a:chExt cx="0" cy="0"/>
        </a:xfrm>
      </p:grpSpPr>
      <p:sp>
        <p:nvSpPr>
          <p:cNvPr id="1168" name="Google Shape;1168;p162"/>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1169" name="Google Shape;1169;p162"/>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170" name="Google Shape;1170;p162"/>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1171" name="Google Shape;1171;p162"/>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2553267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175"/>
        <p:cNvGrpSpPr/>
        <p:nvPr/>
      </p:nvGrpSpPr>
      <p:grpSpPr>
        <a:xfrm>
          <a:off x="0" y="0"/>
          <a:ext cx="0" cy="0"/>
          <a:chOff x="0" y="0"/>
          <a:chExt cx="0" cy="0"/>
        </a:xfrm>
      </p:grpSpPr>
      <p:sp>
        <p:nvSpPr>
          <p:cNvPr id="1176" name="Google Shape;1176;p163"/>
          <p:cNvSpPr txBox="1"/>
          <p:nvPr/>
        </p:nvSpPr>
        <p:spPr>
          <a:xfrm>
            <a:off x="1041100" y="1883900"/>
            <a:ext cx="10493600" cy="2148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733" u="sng" kern="0">
                <a:solidFill>
                  <a:srgbClr val="000000"/>
                </a:solidFill>
                <a:latin typeface="Arial"/>
                <a:cs typeface="Arial"/>
                <a:sym typeface="Arial"/>
              </a:rPr>
              <a:t>WALT: read the time to the nearest 5 minutes</a:t>
            </a:r>
            <a:endParaRPr sz="3733" u="sng" kern="0">
              <a:solidFill>
                <a:srgbClr val="000000"/>
              </a:solidFill>
              <a:latin typeface="Arial"/>
              <a:cs typeface="Arial"/>
              <a:sym typeface="Arial"/>
            </a:endParaRPr>
          </a:p>
        </p:txBody>
      </p:sp>
    </p:spTree>
    <p:extLst>
      <p:ext uri="{BB962C8B-B14F-4D97-AF65-F5344CB8AC3E}">
        <p14:creationId xmlns:p14="http://schemas.microsoft.com/office/powerpoint/2010/main" val="12996258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180"/>
        <p:cNvGrpSpPr/>
        <p:nvPr/>
      </p:nvGrpSpPr>
      <p:grpSpPr>
        <a:xfrm>
          <a:off x="0" y="0"/>
          <a:ext cx="0" cy="0"/>
          <a:chOff x="0" y="0"/>
          <a:chExt cx="0" cy="0"/>
        </a:xfrm>
      </p:grpSpPr>
      <p:sp>
        <p:nvSpPr>
          <p:cNvPr id="1181" name="Google Shape;1181;p164"/>
          <p:cNvSpPr txBox="1"/>
          <p:nvPr/>
        </p:nvSpPr>
        <p:spPr>
          <a:xfrm>
            <a:off x="413133" y="0"/>
            <a:ext cx="8791600" cy="6858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Have a go at practicing your 5x tables. Remember we go up up 12 x 5. </a:t>
            </a:r>
            <a:endParaRPr sz="2800" kern="0">
              <a:solidFill>
                <a:srgbClr val="000000"/>
              </a:solidFill>
              <a:latin typeface="Arial"/>
              <a:cs typeface="Arial"/>
              <a:sym typeface="Arial"/>
            </a:endParaRPr>
          </a:p>
          <a:p>
            <a:pPr defTabSz="1219170">
              <a:buClr>
                <a:srgbClr val="000000"/>
              </a:buClr>
            </a:pP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1 x 5 = </a:t>
            </a: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2 x 5 = </a:t>
            </a: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3 x 5 =</a:t>
            </a: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4 x 5 =</a:t>
            </a: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5 x 5 =</a:t>
            </a: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6 x 5 =</a:t>
            </a: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7 x 5 =</a:t>
            </a: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8 x 5 =</a:t>
            </a: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9 x 5 =</a:t>
            </a: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10 x 5 =</a:t>
            </a: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11 x 5 =</a:t>
            </a: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12 x 5 =</a:t>
            </a:r>
            <a:endParaRPr sz="2800" kern="0">
              <a:solidFill>
                <a:srgbClr val="000000"/>
              </a:solidFill>
              <a:latin typeface="Arial"/>
              <a:cs typeface="Arial"/>
              <a:sym typeface="Arial"/>
            </a:endParaRPr>
          </a:p>
        </p:txBody>
      </p:sp>
      <p:pic>
        <p:nvPicPr>
          <p:cNvPr id="1182" name="Google Shape;1182;p164"/>
          <p:cNvPicPr preferRelativeResize="0"/>
          <p:nvPr/>
        </p:nvPicPr>
        <p:blipFill rotWithShape="1">
          <a:blip r:embed="rId3">
            <a:alphaModFix/>
          </a:blip>
          <a:srcRect l="30873" r="29921"/>
          <a:stretch/>
        </p:blipFill>
        <p:spPr>
          <a:xfrm rot="1181945">
            <a:off x="8411368" y="1723018"/>
            <a:ext cx="2575033" cy="3411967"/>
          </a:xfrm>
          <a:prstGeom prst="rect">
            <a:avLst/>
          </a:prstGeom>
          <a:noFill/>
          <a:ln>
            <a:noFill/>
          </a:ln>
        </p:spPr>
      </p:pic>
    </p:spTree>
    <p:extLst>
      <p:ext uri="{BB962C8B-B14F-4D97-AF65-F5344CB8AC3E}">
        <p14:creationId xmlns:p14="http://schemas.microsoft.com/office/powerpoint/2010/main" val="25992288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186"/>
        <p:cNvGrpSpPr/>
        <p:nvPr/>
      </p:nvGrpSpPr>
      <p:grpSpPr>
        <a:xfrm>
          <a:off x="0" y="0"/>
          <a:ext cx="0" cy="0"/>
          <a:chOff x="0" y="0"/>
          <a:chExt cx="0" cy="0"/>
        </a:xfrm>
      </p:grpSpPr>
      <p:grpSp>
        <p:nvGrpSpPr>
          <p:cNvPr id="1187" name="Google Shape;1187;p165"/>
          <p:cNvGrpSpPr/>
          <p:nvPr/>
        </p:nvGrpSpPr>
        <p:grpSpPr>
          <a:xfrm>
            <a:off x="517233" y="996400"/>
            <a:ext cx="6350000" cy="4546600"/>
            <a:chOff x="2346150" y="982800"/>
            <a:chExt cx="4762500" cy="3409950"/>
          </a:xfrm>
        </p:grpSpPr>
        <p:pic>
          <p:nvPicPr>
            <p:cNvPr id="1188" name="Google Shape;1188;p165"/>
            <p:cNvPicPr preferRelativeResize="0"/>
            <p:nvPr/>
          </p:nvPicPr>
          <p:blipFill>
            <a:blip r:embed="rId3">
              <a:alphaModFix/>
            </a:blip>
            <a:stretch>
              <a:fillRect/>
            </a:stretch>
          </p:blipFill>
          <p:spPr>
            <a:xfrm>
              <a:off x="2346150" y="982800"/>
              <a:ext cx="4762500" cy="3409950"/>
            </a:xfrm>
            <a:prstGeom prst="rect">
              <a:avLst/>
            </a:prstGeom>
            <a:noFill/>
            <a:ln>
              <a:noFill/>
            </a:ln>
          </p:spPr>
        </p:pic>
        <p:sp>
          <p:nvSpPr>
            <p:cNvPr id="1189" name="Google Shape;1189;p165"/>
            <p:cNvSpPr/>
            <p:nvPr/>
          </p:nvSpPr>
          <p:spPr>
            <a:xfrm>
              <a:off x="5392225" y="3804950"/>
              <a:ext cx="1053600" cy="2727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190" name="Google Shape;1190;p165"/>
            <p:cNvSpPr/>
            <p:nvPr/>
          </p:nvSpPr>
          <p:spPr>
            <a:xfrm>
              <a:off x="5922950" y="3263300"/>
              <a:ext cx="1053600" cy="2727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191" name="Google Shape;1191;p165"/>
            <p:cNvSpPr/>
            <p:nvPr/>
          </p:nvSpPr>
          <p:spPr>
            <a:xfrm>
              <a:off x="6055050" y="2551425"/>
              <a:ext cx="1053600" cy="2727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192" name="Google Shape;1192;p165"/>
            <p:cNvSpPr/>
            <p:nvPr/>
          </p:nvSpPr>
          <p:spPr>
            <a:xfrm>
              <a:off x="5922950" y="1746175"/>
              <a:ext cx="1053600" cy="2727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193" name="Google Shape;1193;p165"/>
            <p:cNvSpPr/>
            <p:nvPr/>
          </p:nvSpPr>
          <p:spPr>
            <a:xfrm>
              <a:off x="5392225" y="1239425"/>
              <a:ext cx="1053600" cy="2727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194" name="Google Shape;1194;p165"/>
            <p:cNvSpPr/>
            <p:nvPr/>
          </p:nvSpPr>
          <p:spPr>
            <a:xfrm>
              <a:off x="4200600" y="1059450"/>
              <a:ext cx="1053600" cy="2727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195" name="Google Shape;1195;p165"/>
            <p:cNvSpPr/>
            <p:nvPr/>
          </p:nvSpPr>
          <p:spPr>
            <a:xfrm>
              <a:off x="3008975" y="1239425"/>
              <a:ext cx="1053600" cy="2727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196" name="Google Shape;1196;p165"/>
            <p:cNvSpPr/>
            <p:nvPr/>
          </p:nvSpPr>
          <p:spPr>
            <a:xfrm>
              <a:off x="2370025" y="2522200"/>
              <a:ext cx="1001100" cy="2727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197" name="Google Shape;1197;p165"/>
            <p:cNvSpPr/>
            <p:nvPr/>
          </p:nvSpPr>
          <p:spPr>
            <a:xfrm>
              <a:off x="2483400" y="3263300"/>
              <a:ext cx="1053600" cy="2727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198" name="Google Shape;1198;p165"/>
            <p:cNvSpPr/>
            <p:nvPr/>
          </p:nvSpPr>
          <p:spPr>
            <a:xfrm>
              <a:off x="3008975" y="3804950"/>
              <a:ext cx="1053600" cy="2727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199" name="Google Shape;1199;p165"/>
            <p:cNvSpPr/>
            <p:nvPr/>
          </p:nvSpPr>
          <p:spPr>
            <a:xfrm>
              <a:off x="4287875" y="3990400"/>
              <a:ext cx="1053600" cy="2727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00" name="Google Shape;1200;p165"/>
            <p:cNvSpPr/>
            <p:nvPr/>
          </p:nvSpPr>
          <p:spPr>
            <a:xfrm>
              <a:off x="2483400" y="1781100"/>
              <a:ext cx="1053600" cy="2727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1201" name="Google Shape;1201;p165"/>
          <p:cNvSpPr txBox="1"/>
          <p:nvPr/>
        </p:nvSpPr>
        <p:spPr>
          <a:xfrm>
            <a:off x="7337233" y="413133"/>
            <a:ext cx="4577600" cy="5536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067" kern="0">
                <a:solidFill>
                  <a:srgbClr val="000000"/>
                </a:solidFill>
                <a:latin typeface="Arial"/>
                <a:cs typeface="Arial"/>
                <a:sym typeface="Arial"/>
              </a:rPr>
              <a:t>Practice counting in 5’s going around the clock. Use the red numbers on the inside of the clock to help you. </a:t>
            </a:r>
            <a:endParaRPr sz="3067" kern="0">
              <a:solidFill>
                <a:srgbClr val="000000"/>
              </a:solidFill>
              <a:latin typeface="Arial"/>
              <a:cs typeface="Arial"/>
              <a:sym typeface="Arial"/>
            </a:endParaRPr>
          </a:p>
          <a:p>
            <a:pPr defTabSz="1219170">
              <a:buClr>
                <a:srgbClr val="000000"/>
              </a:buClr>
            </a:pPr>
            <a:endParaRPr sz="3067" kern="0">
              <a:solidFill>
                <a:srgbClr val="000000"/>
              </a:solidFill>
              <a:latin typeface="Arial"/>
              <a:cs typeface="Arial"/>
              <a:sym typeface="Arial"/>
            </a:endParaRPr>
          </a:p>
          <a:p>
            <a:pPr defTabSz="1219170">
              <a:buClr>
                <a:srgbClr val="000000"/>
              </a:buClr>
            </a:pPr>
            <a:r>
              <a:rPr lang="en-GB" sz="3067" kern="0">
                <a:solidFill>
                  <a:srgbClr val="000000"/>
                </a:solidFill>
                <a:latin typeface="Arial"/>
                <a:cs typeface="Arial"/>
                <a:sym typeface="Arial"/>
              </a:rPr>
              <a:t>To challenge yourself, try not using the red numbers. </a:t>
            </a:r>
            <a:endParaRPr sz="3067" kern="0">
              <a:solidFill>
                <a:srgbClr val="000000"/>
              </a:solidFill>
              <a:latin typeface="Arial"/>
              <a:cs typeface="Arial"/>
              <a:sym typeface="Arial"/>
            </a:endParaRPr>
          </a:p>
        </p:txBody>
      </p:sp>
    </p:spTree>
    <p:extLst>
      <p:ext uri="{BB962C8B-B14F-4D97-AF65-F5344CB8AC3E}">
        <p14:creationId xmlns:p14="http://schemas.microsoft.com/office/powerpoint/2010/main" val="6490355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205"/>
        <p:cNvGrpSpPr/>
        <p:nvPr/>
      </p:nvGrpSpPr>
      <p:grpSpPr>
        <a:xfrm>
          <a:off x="0" y="0"/>
          <a:ext cx="0" cy="0"/>
          <a:chOff x="0" y="0"/>
          <a:chExt cx="0" cy="0"/>
        </a:xfrm>
      </p:grpSpPr>
      <p:pic>
        <p:nvPicPr>
          <p:cNvPr id="1206" name="Google Shape;1206;p166"/>
          <p:cNvPicPr preferRelativeResize="0"/>
          <p:nvPr/>
        </p:nvPicPr>
        <p:blipFill rotWithShape="1">
          <a:blip r:embed="rId3">
            <a:alphaModFix/>
          </a:blip>
          <a:srcRect l="8671" t="4249" r="5814" b="4750"/>
          <a:stretch/>
        </p:blipFill>
        <p:spPr>
          <a:xfrm>
            <a:off x="247901" y="239618"/>
            <a:ext cx="6420100" cy="4891500"/>
          </a:xfrm>
          <a:prstGeom prst="rect">
            <a:avLst/>
          </a:prstGeom>
          <a:noFill/>
          <a:ln w="19050" cap="flat" cmpd="sng">
            <a:solidFill>
              <a:schemeClr val="dk2"/>
            </a:solidFill>
            <a:prstDash val="solid"/>
            <a:round/>
            <a:headEnd type="none" w="sm" len="sm"/>
            <a:tailEnd type="none" w="sm" len="sm"/>
          </a:ln>
        </p:spPr>
      </p:pic>
      <p:sp>
        <p:nvSpPr>
          <p:cNvPr id="1207" name="Google Shape;1207;p166"/>
          <p:cNvSpPr txBox="1"/>
          <p:nvPr/>
        </p:nvSpPr>
        <p:spPr>
          <a:xfrm>
            <a:off x="7403333" y="239567"/>
            <a:ext cx="4296400" cy="489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Arial"/>
                <a:cs typeface="Arial"/>
                <a:sym typeface="Arial"/>
              </a:rPr>
              <a:t>Now count round the clock like you did on the previous slide but now say the words that are around the edge for each number. </a:t>
            </a: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Start at O’clock then five past then ten past … </a:t>
            </a: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You should notice the first 6 times all end in “past” and the last five end in “to”.</a:t>
            </a:r>
            <a:endParaRPr sz="2400" kern="0">
              <a:solidFill>
                <a:srgbClr val="000000"/>
              </a:solidFill>
              <a:latin typeface="Arial"/>
              <a:cs typeface="Arial"/>
              <a:sym typeface="Arial"/>
            </a:endParaRPr>
          </a:p>
        </p:txBody>
      </p:sp>
      <p:sp>
        <p:nvSpPr>
          <p:cNvPr id="1208" name="Google Shape;1208;p166"/>
          <p:cNvSpPr/>
          <p:nvPr/>
        </p:nvSpPr>
        <p:spPr>
          <a:xfrm>
            <a:off x="7023267" y="5205467"/>
            <a:ext cx="4395600" cy="1305600"/>
          </a:xfrm>
          <a:prstGeom prst="roundRect">
            <a:avLst>
              <a:gd name="adj" fmla="val 16667"/>
            </a:avLst>
          </a:prstGeom>
          <a:solidFill>
            <a:schemeClr val="lt2"/>
          </a:solidFill>
          <a:ln w="2857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2667" kern="0">
                <a:solidFill>
                  <a:srgbClr val="000000"/>
                </a:solidFill>
                <a:latin typeface="Arial"/>
                <a:cs typeface="Arial"/>
                <a:sym typeface="Arial"/>
              </a:rPr>
              <a:t>Spend plenty of time on this stage. This is a key part of telling the time!</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41471109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212"/>
        <p:cNvGrpSpPr/>
        <p:nvPr/>
      </p:nvGrpSpPr>
      <p:grpSpPr>
        <a:xfrm>
          <a:off x="0" y="0"/>
          <a:ext cx="0" cy="0"/>
          <a:chOff x="0" y="0"/>
          <a:chExt cx="0" cy="0"/>
        </a:xfrm>
      </p:grpSpPr>
      <p:pic>
        <p:nvPicPr>
          <p:cNvPr id="1213" name="Google Shape;1213;p167"/>
          <p:cNvPicPr preferRelativeResize="0"/>
          <p:nvPr/>
        </p:nvPicPr>
        <p:blipFill rotWithShape="1">
          <a:blip r:embed="rId3">
            <a:alphaModFix/>
          </a:blip>
          <a:srcRect l="2410"/>
          <a:stretch/>
        </p:blipFill>
        <p:spPr>
          <a:xfrm>
            <a:off x="132201" y="63151"/>
            <a:ext cx="6081300" cy="6731700"/>
          </a:xfrm>
          <a:prstGeom prst="rect">
            <a:avLst/>
          </a:prstGeom>
          <a:noFill/>
          <a:ln>
            <a:noFill/>
          </a:ln>
        </p:spPr>
      </p:pic>
      <p:sp>
        <p:nvSpPr>
          <p:cNvPr id="1214" name="Google Shape;1214;p167"/>
          <p:cNvSpPr/>
          <p:nvPr/>
        </p:nvSpPr>
        <p:spPr>
          <a:xfrm>
            <a:off x="5304633" y="1999567"/>
            <a:ext cx="413200" cy="2148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15" name="Google Shape;1215;p167"/>
          <p:cNvSpPr/>
          <p:nvPr/>
        </p:nvSpPr>
        <p:spPr>
          <a:xfrm>
            <a:off x="5304633" y="6342933"/>
            <a:ext cx="413200" cy="2148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16" name="Google Shape;1216;p167"/>
          <p:cNvSpPr/>
          <p:nvPr/>
        </p:nvSpPr>
        <p:spPr>
          <a:xfrm>
            <a:off x="3890600" y="6342933"/>
            <a:ext cx="413200" cy="2148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17" name="Google Shape;1217;p167"/>
          <p:cNvSpPr/>
          <p:nvPr/>
        </p:nvSpPr>
        <p:spPr>
          <a:xfrm>
            <a:off x="2421767" y="6342933"/>
            <a:ext cx="413200" cy="2148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18" name="Google Shape;1218;p167"/>
          <p:cNvSpPr/>
          <p:nvPr/>
        </p:nvSpPr>
        <p:spPr>
          <a:xfrm>
            <a:off x="952933" y="6342933"/>
            <a:ext cx="413200" cy="2148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19" name="Google Shape;1219;p167"/>
          <p:cNvSpPr/>
          <p:nvPr/>
        </p:nvSpPr>
        <p:spPr>
          <a:xfrm>
            <a:off x="5304633" y="4885967"/>
            <a:ext cx="413200" cy="2148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20" name="Google Shape;1220;p167"/>
          <p:cNvSpPr/>
          <p:nvPr/>
        </p:nvSpPr>
        <p:spPr>
          <a:xfrm>
            <a:off x="3934233" y="4885967"/>
            <a:ext cx="413200" cy="2148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21" name="Google Shape;1221;p167"/>
          <p:cNvSpPr/>
          <p:nvPr/>
        </p:nvSpPr>
        <p:spPr>
          <a:xfrm>
            <a:off x="2501433" y="4885967"/>
            <a:ext cx="413200" cy="2148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22" name="Google Shape;1222;p167"/>
          <p:cNvSpPr/>
          <p:nvPr/>
        </p:nvSpPr>
        <p:spPr>
          <a:xfrm>
            <a:off x="952933" y="4885967"/>
            <a:ext cx="413200" cy="2148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23" name="Google Shape;1223;p167"/>
          <p:cNvSpPr/>
          <p:nvPr/>
        </p:nvSpPr>
        <p:spPr>
          <a:xfrm>
            <a:off x="5304633" y="3429000"/>
            <a:ext cx="413200" cy="2148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24" name="Google Shape;1224;p167"/>
          <p:cNvSpPr/>
          <p:nvPr/>
        </p:nvSpPr>
        <p:spPr>
          <a:xfrm>
            <a:off x="3863200" y="3429000"/>
            <a:ext cx="413200" cy="2148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25" name="Google Shape;1225;p167"/>
          <p:cNvSpPr/>
          <p:nvPr/>
        </p:nvSpPr>
        <p:spPr>
          <a:xfrm>
            <a:off x="2421767" y="3429000"/>
            <a:ext cx="413200" cy="2148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26" name="Google Shape;1226;p167"/>
          <p:cNvSpPr/>
          <p:nvPr/>
        </p:nvSpPr>
        <p:spPr>
          <a:xfrm>
            <a:off x="1034233" y="3429000"/>
            <a:ext cx="413200" cy="2148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27" name="Google Shape;1227;p167"/>
          <p:cNvSpPr/>
          <p:nvPr/>
        </p:nvSpPr>
        <p:spPr>
          <a:xfrm>
            <a:off x="2421767" y="1999567"/>
            <a:ext cx="413200" cy="2148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28" name="Google Shape;1228;p167"/>
          <p:cNvSpPr/>
          <p:nvPr/>
        </p:nvSpPr>
        <p:spPr>
          <a:xfrm>
            <a:off x="3863200" y="1999567"/>
            <a:ext cx="413200" cy="2148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229" name="Google Shape;1229;p167"/>
          <p:cNvSpPr txBox="1"/>
          <p:nvPr/>
        </p:nvSpPr>
        <p:spPr>
          <a:xfrm>
            <a:off x="6990200" y="380067"/>
            <a:ext cx="4560800" cy="6414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Have a go at including the minutes in the following time. Luckily, we have given you the hours already so all you have to do is work out the minutes part of the time. Look at the first one as an example. </a:t>
            </a:r>
            <a:endParaRPr sz="2533" kern="0">
              <a:solidFill>
                <a:srgbClr val="000000"/>
              </a:solidFill>
              <a:latin typeface="Arial"/>
              <a:cs typeface="Arial"/>
              <a:sym typeface="Arial"/>
            </a:endParaRPr>
          </a:p>
          <a:p>
            <a:pPr defTabSz="1219170">
              <a:buClr>
                <a:srgbClr val="000000"/>
              </a:buClr>
            </a:pPr>
            <a:endParaRPr sz="2533" kern="0">
              <a:solidFill>
                <a:srgbClr val="000000"/>
              </a:solidFill>
              <a:latin typeface="Arial"/>
              <a:cs typeface="Arial"/>
              <a:sym typeface="Arial"/>
            </a:endParaRPr>
          </a:p>
          <a:p>
            <a:pPr algn="ctr" defTabSz="1219170">
              <a:buClr>
                <a:srgbClr val="000000"/>
              </a:buClr>
            </a:pPr>
            <a:r>
              <a:rPr lang="en-GB" sz="2533" u="sng" kern="0">
                <a:solidFill>
                  <a:srgbClr val="000000"/>
                </a:solidFill>
                <a:latin typeface="Arial"/>
                <a:cs typeface="Arial"/>
                <a:sym typeface="Arial"/>
              </a:rPr>
              <a:t>For a challenge</a:t>
            </a:r>
            <a:endParaRPr sz="2533" u="sng" kern="0">
              <a:solidFill>
                <a:srgbClr val="000000"/>
              </a:solidFill>
              <a:latin typeface="Arial"/>
              <a:cs typeface="Arial"/>
              <a:sym typeface="Arial"/>
            </a:endParaRPr>
          </a:p>
          <a:p>
            <a:pPr defTabSz="1219170">
              <a:buClr>
                <a:srgbClr val="000000"/>
              </a:buClr>
            </a:pPr>
            <a:r>
              <a:rPr lang="en-GB" sz="2533" kern="0">
                <a:solidFill>
                  <a:srgbClr val="000000"/>
                </a:solidFill>
                <a:latin typeface="Arial"/>
                <a:cs typeface="Arial"/>
                <a:sym typeface="Arial"/>
              </a:rPr>
              <a:t>For each one, try saying the time outloud in the proper mathematical way.</a:t>
            </a:r>
            <a:endParaRPr sz="2533" kern="0">
              <a:solidFill>
                <a:srgbClr val="000000"/>
              </a:solidFill>
              <a:latin typeface="Arial"/>
              <a:cs typeface="Arial"/>
              <a:sym typeface="Arial"/>
            </a:endParaRPr>
          </a:p>
          <a:p>
            <a:pPr defTabSz="1219170">
              <a:buClr>
                <a:srgbClr val="000000"/>
              </a:buClr>
            </a:pPr>
            <a:r>
              <a:rPr lang="en-GB" sz="2533" kern="0">
                <a:solidFill>
                  <a:srgbClr val="000000"/>
                </a:solidFill>
                <a:latin typeface="Arial"/>
                <a:cs typeface="Arial"/>
                <a:sym typeface="Arial"/>
              </a:rPr>
              <a:t>For example the time on the first clock would be said “Five past”.</a:t>
            </a:r>
            <a:endParaRPr sz="2533" kern="0">
              <a:solidFill>
                <a:srgbClr val="000000"/>
              </a:solidFill>
              <a:latin typeface="Arial"/>
              <a:cs typeface="Arial"/>
              <a:sym typeface="Arial"/>
            </a:endParaRPr>
          </a:p>
        </p:txBody>
      </p:sp>
    </p:spTree>
    <p:extLst>
      <p:ext uri="{BB962C8B-B14F-4D97-AF65-F5344CB8AC3E}">
        <p14:creationId xmlns:p14="http://schemas.microsoft.com/office/powerpoint/2010/main" val="17820887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233"/>
        <p:cNvGrpSpPr/>
        <p:nvPr/>
      </p:nvGrpSpPr>
      <p:grpSpPr>
        <a:xfrm>
          <a:off x="0" y="0"/>
          <a:ext cx="0" cy="0"/>
          <a:chOff x="0" y="0"/>
          <a:chExt cx="0" cy="0"/>
        </a:xfrm>
      </p:grpSpPr>
      <p:pic>
        <p:nvPicPr>
          <p:cNvPr id="1234" name="Google Shape;1234;p168"/>
          <p:cNvPicPr preferRelativeResize="0"/>
          <p:nvPr/>
        </p:nvPicPr>
        <p:blipFill rotWithShape="1">
          <a:blip r:embed="rId3">
            <a:alphaModFix/>
          </a:blip>
          <a:srcRect l="2410"/>
          <a:stretch/>
        </p:blipFill>
        <p:spPr>
          <a:xfrm>
            <a:off x="132201" y="63151"/>
            <a:ext cx="6081300" cy="6731700"/>
          </a:xfrm>
          <a:prstGeom prst="rect">
            <a:avLst/>
          </a:prstGeom>
          <a:noFill/>
          <a:ln>
            <a:noFill/>
          </a:ln>
        </p:spPr>
      </p:pic>
    </p:spTree>
    <p:extLst>
      <p:ext uri="{BB962C8B-B14F-4D97-AF65-F5344CB8AC3E}">
        <p14:creationId xmlns:p14="http://schemas.microsoft.com/office/powerpoint/2010/main" val="35636732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238"/>
        <p:cNvGrpSpPr/>
        <p:nvPr/>
      </p:nvGrpSpPr>
      <p:grpSpPr>
        <a:xfrm>
          <a:off x="0" y="0"/>
          <a:ext cx="0" cy="0"/>
          <a:chOff x="0" y="0"/>
          <a:chExt cx="0" cy="0"/>
        </a:xfrm>
      </p:grpSpPr>
      <p:sp>
        <p:nvSpPr>
          <p:cNvPr id="1239" name="Google Shape;1239;p169"/>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1240" name="Google Shape;1240;p169"/>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1241" name="Google Shape;1241;p169"/>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23486997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45"/>
        <p:cNvGrpSpPr/>
        <p:nvPr/>
      </p:nvGrpSpPr>
      <p:grpSpPr>
        <a:xfrm>
          <a:off x="0" y="0"/>
          <a:ext cx="0" cy="0"/>
          <a:chOff x="0" y="0"/>
          <a:chExt cx="0" cy="0"/>
        </a:xfrm>
      </p:grpSpPr>
      <p:sp>
        <p:nvSpPr>
          <p:cNvPr id="1246" name="Google Shape;1246;p170"/>
          <p:cNvSpPr txBox="1">
            <a:spLocks noGrp="1"/>
          </p:cNvSpPr>
          <p:nvPr>
            <p:ph type="ctrTitle"/>
          </p:nvPr>
        </p:nvSpPr>
        <p:spPr>
          <a:xfrm>
            <a:off x="415600" y="315000"/>
            <a:ext cx="11360800" cy="6349600"/>
          </a:xfrm>
          <a:prstGeom prst="rect">
            <a:avLst/>
          </a:prstGeom>
          <a:noFill/>
          <a:ln>
            <a:noFill/>
          </a:ln>
        </p:spPr>
        <p:txBody>
          <a:bodyPr spcFirstLastPara="1" wrap="square" lIns="121900" tIns="121900" rIns="121900" bIns="121900" anchor="b" anchorCtr="0">
            <a:noAutofit/>
          </a:bodyPr>
          <a:lstStyle/>
          <a:p>
            <a:pPr algn="l"/>
            <a:r>
              <a:rPr lang="en-GB" sz="2400"/>
              <a:t> </a:t>
            </a:r>
            <a:endParaRPr sz="2400"/>
          </a:p>
          <a:p>
            <a:pPr algn="l"/>
            <a:r>
              <a:rPr lang="en-GB" sz="3200" b="1"/>
              <a:t>Our English task for today is a Close Reading Task</a:t>
            </a:r>
            <a:br>
              <a:rPr lang="en-GB" sz="3200" b="1"/>
            </a:br>
            <a:endParaRPr sz="3200" b="1"/>
          </a:p>
          <a:p>
            <a:pPr algn="l"/>
            <a:r>
              <a:rPr lang="en-GB" sz="3200" b="1" u="sng"/>
              <a:t>WALT: retrieve and infer information from a text.</a:t>
            </a:r>
            <a:endParaRPr sz="3200" b="1" u="sng"/>
          </a:p>
          <a:p>
            <a:pPr algn="l"/>
            <a:endParaRPr sz="2400" b="1" u="sng"/>
          </a:p>
          <a:p>
            <a:pPr marL="609585" indent="-457189" algn="l">
              <a:buSzPts val="1800"/>
              <a:buAutoNum type="arabicPeriod"/>
            </a:pPr>
            <a:r>
              <a:rPr lang="en-GB" sz="2400"/>
              <a:t>Ask an adult to read the information (on the next page) to you. </a:t>
            </a:r>
            <a:endParaRPr sz="2400"/>
          </a:p>
          <a:p>
            <a:pPr marL="609585" indent="-457189" algn="l">
              <a:buSzPts val="1800"/>
              <a:buAutoNum type="arabicPeriod"/>
            </a:pPr>
            <a:r>
              <a:rPr lang="en-GB" sz="2400"/>
              <a:t>Here are some meanings of words that might help you –</a:t>
            </a:r>
            <a:br>
              <a:rPr lang="en-GB" sz="2400"/>
            </a:br>
            <a:r>
              <a:rPr lang="en-GB" sz="2400"/>
              <a:t>shoals - a group of fish</a:t>
            </a:r>
            <a:endParaRPr sz="2400"/>
          </a:p>
          <a:p>
            <a:pPr algn="l"/>
            <a:r>
              <a:rPr lang="en-GB" sz="2400"/>
              <a:t>       primitive - basic and simple</a:t>
            </a:r>
            <a:endParaRPr sz="2400"/>
          </a:p>
          <a:p>
            <a:pPr algn="l"/>
            <a:r>
              <a:rPr lang="en-GB" sz="2400"/>
              <a:t>       effective - good for the job</a:t>
            </a:r>
            <a:endParaRPr sz="2400"/>
          </a:p>
          <a:p>
            <a:pPr algn="l"/>
            <a:r>
              <a:rPr lang="en-GB" sz="2400"/>
              <a:t>       shaft - a long thin pole</a:t>
            </a:r>
            <a:endParaRPr sz="2400"/>
          </a:p>
          <a:p>
            <a:pPr algn="l"/>
            <a:r>
              <a:rPr lang="en-GB" sz="2400"/>
              <a:t>       sundried - hung up in the sun to dry out</a:t>
            </a:r>
            <a:endParaRPr sz="2400"/>
          </a:p>
          <a:p>
            <a:pPr algn="l"/>
            <a:r>
              <a:rPr lang="en-GB" sz="2400"/>
              <a:t>       preserved -able to be kept for a long time</a:t>
            </a:r>
            <a:endParaRPr sz="2400"/>
          </a:p>
          <a:p>
            <a:pPr algn="l"/>
            <a:r>
              <a:rPr lang="en-GB" sz="2400"/>
              <a:t>       trance - as if they are hypnotised and sleeplike</a:t>
            </a:r>
            <a:endParaRPr sz="2400"/>
          </a:p>
          <a:p>
            <a:pPr marL="609585" indent="-457189" algn="l">
              <a:buSzPts val="1800"/>
              <a:buAutoNum type="arabicPeriod"/>
            </a:pPr>
            <a:r>
              <a:rPr lang="en-GB" sz="2400"/>
              <a:t>Now read it with your adult twice, they can help you with expression.</a:t>
            </a:r>
            <a:endParaRPr sz="2400"/>
          </a:p>
          <a:p>
            <a:pPr marL="609585" indent="-457189" algn="l">
              <a:buSzPts val="1800"/>
              <a:buAutoNum type="arabicPeriod"/>
            </a:pPr>
            <a:r>
              <a:rPr lang="en-GB" sz="2400"/>
              <a:t>Now read it twice by yourself.</a:t>
            </a:r>
            <a:endParaRPr sz="2400"/>
          </a:p>
          <a:p>
            <a:pPr marL="609585" indent="-457189" algn="l">
              <a:buSzPts val="1800"/>
              <a:buAutoNum type="arabicPeriod"/>
            </a:pPr>
            <a:r>
              <a:rPr lang="en-GB" sz="2400"/>
              <a:t>Read the questions and look for evidence in the text to help you answer them.</a:t>
            </a:r>
            <a:endParaRPr sz="2400"/>
          </a:p>
          <a:p>
            <a:pPr marL="609585" indent="-457189" algn="l">
              <a:buSzPts val="1800"/>
              <a:buAutoNum type="arabicPeriod"/>
            </a:pPr>
            <a:r>
              <a:rPr lang="en-GB" sz="2400"/>
              <a:t>Write your answers in full sentences.</a:t>
            </a:r>
            <a:endParaRPr sz="2400"/>
          </a:p>
        </p:txBody>
      </p:sp>
    </p:spTree>
    <p:extLst>
      <p:ext uri="{BB962C8B-B14F-4D97-AF65-F5344CB8AC3E}">
        <p14:creationId xmlns:p14="http://schemas.microsoft.com/office/powerpoint/2010/main" val="8607151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250"/>
        <p:cNvGrpSpPr/>
        <p:nvPr/>
      </p:nvGrpSpPr>
      <p:grpSpPr>
        <a:xfrm>
          <a:off x="0" y="0"/>
          <a:ext cx="0" cy="0"/>
          <a:chOff x="0" y="0"/>
          <a:chExt cx="0" cy="0"/>
        </a:xfrm>
      </p:grpSpPr>
      <p:sp>
        <p:nvSpPr>
          <p:cNvPr id="1251" name="Google Shape;1251;p171"/>
          <p:cNvSpPr txBox="1">
            <a:spLocks noGrp="1"/>
          </p:cNvSpPr>
          <p:nvPr>
            <p:ph type="ctrTitle"/>
          </p:nvPr>
        </p:nvSpPr>
        <p:spPr>
          <a:xfrm>
            <a:off x="415611" y="992767"/>
            <a:ext cx="11360800" cy="2736800"/>
          </a:xfrm>
          <a:prstGeom prst="rect">
            <a:avLst/>
          </a:prstGeom>
        </p:spPr>
        <p:txBody>
          <a:bodyPr spcFirstLastPara="1" wrap="square" lIns="121900" tIns="121900" rIns="121900" bIns="121900" anchor="b" anchorCtr="0">
            <a:noAutofit/>
          </a:bodyPr>
          <a:lstStyle/>
          <a:p>
            <a:endParaRPr/>
          </a:p>
        </p:txBody>
      </p:sp>
      <p:sp>
        <p:nvSpPr>
          <p:cNvPr id="1252" name="Google Shape;1252;p171"/>
          <p:cNvSpPr txBox="1">
            <a:spLocks noGrp="1"/>
          </p:cNvSpPr>
          <p:nvPr>
            <p:ph type="subTitle" idx="1"/>
          </p:nvPr>
        </p:nvSpPr>
        <p:spPr>
          <a:xfrm>
            <a:off x="415600" y="3778833"/>
            <a:ext cx="11360800" cy="1056800"/>
          </a:xfrm>
          <a:prstGeom prst="rect">
            <a:avLst/>
          </a:prstGeom>
        </p:spPr>
        <p:txBody>
          <a:bodyPr spcFirstLastPara="1" wrap="square" lIns="121900" tIns="121900" rIns="121900" bIns="121900" anchor="t" anchorCtr="0">
            <a:noAutofit/>
          </a:bodyPr>
          <a:lstStyle/>
          <a:p>
            <a:pPr marL="0" indent="0"/>
            <a:endParaRPr/>
          </a:p>
        </p:txBody>
      </p:sp>
      <p:pic>
        <p:nvPicPr>
          <p:cNvPr id="1253" name="Google Shape;1253;p171"/>
          <p:cNvPicPr preferRelativeResize="0"/>
          <p:nvPr/>
        </p:nvPicPr>
        <p:blipFill>
          <a:blip r:embed="rId3">
            <a:alphaModFix/>
          </a:blip>
          <a:stretch>
            <a:fillRect/>
          </a:stretch>
        </p:blipFill>
        <p:spPr>
          <a:xfrm>
            <a:off x="1987551" y="158751"/>
            <a:ext cx="8216900" cy="6540500"/>
          </a:xfrm>
          <a:prstGeom prst="rect">
            <a:avLst/>
          </a:prstGeom>
          <a:noFill/>
          <a:ln>
            <a:noFill/>
          </a:ln>
        </p:spPr>
      </p:pic>
    </p:spTree>
    <p:extLst>
      <p:ext uri="{BB962C8B-B14F-4D97-AF65-F5344CB8AC3E}">
        <p14:creationId xmlns:p14="http://schemas.microsoft.com/office/powerpoint/2010/main" val="42312975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257"/>
        <p:cNvGrpSpPr/>
        <p:nvPr/>
      </p:nvGrpSpPr>
      <p:grpSpPr>
        <a:xfrm>
          <a:off x="0" y="0"/>
          <a:ext cx="0" cy="0"/>
          <a:chOff x="0" y="0"/>
          <a:chExt cx="0" cy="0"/>
        </a:xfrm>
      </p:grpSpPr>
      <p:sp>
        <p:nvSpPr>
          <p:cNvPr id="1258" name="Google Shape;1258;p172"/>
          <p:cNvSpPr txBox="1">
            <a:spLocks noGrp="1"/>
          </p:cNvSpPr>
          <p:nvPr>
            <p:ph type="ctrTitle"/>
          </p:nvPr>
        </p:nvSpPr>
        <p:spPr>
          <a:xfrm>
            <a:off x="415611" y="992767"/>
            <a:ext cx="11360800" cy="2736800"/>
          </a:xfrm>
          <a:prstGeom prst="rect">
            <a:avLst/>
          </a:prstGeom>
        </p:spPr>
        <p:txBody>
          <a:bodyPr spcFirstLastPara="1" wrap="square" lIns="121900" tIns="121900" rIns="121900" bIns="121900" anchor="b" anchorCtr="0">
            <a:noAutofit/>
          </a:bodyPr>
          <a:lstStyle/>
          <a:p>
            <a:endParaRPr/>
          </a:p>
        </p:txBody>
      </p:sp>
      <p:sp>
        <p:nvSpPr>
          <p:cNvPr id="1259" name="Google Shape;1259;p172"/>
          <p:cNvSpPr txBox="1">
            <a:spLocks noGrp="1"/>
          </p:cNvSpPr>
          <p:nvPr>
            <p:ph type="subTitle" idx="1"/>
          </p:nvPr>
        </p:nvSpPr>
        <p:spPr>
          <a:xfrm>
            <a:off x="415600" y="3778833"/>
            <a:ext cx="11360800" cy="1056800"/>
          </a:xfrm>
          <a:prstGeom prst="rect">
            <a:avLst/>
          </a:prstGeom>
        </p:spPr>
        <p:txBody>
          <a:bodyPr spcFirstLastPara="1" wrap="square" lIns="121900" tIns="121900" rIns="121900" bIns="121900" anchor="t" anchorCtr="0">
            <a:noAutofit/>
          </a:bodyPr>
          <a:lstStyle/>
          <a:p>
            <a:pPr marL="0" indent="0"/>
            <a:endParaRPr/>
          </a:p>
        </p:txBody>
      </p:sp>
      <p:pic>
        <p:nvPicPr>
          <p:cNvPr id="1260" name="Google Shape;1260;p172"/>
          <p:cNvPicPr preferRelativeResize="0"/>
          <p:nvPr/>
        </p:nvPicPr>
        <p:blipFill>
          <a:blip r:embed="rId3">
            <a:alphaModFix/>
          </a:blip>
          <a:stretch>
            <a:fillRect/>
          </a:stretch>
        </p:blipFill>
        <p:spPr>
          <a:xfrm>
            <a:off x="624267" y="475590"/>
            <a:ext cx="11152135" cy="5798343"/>
          </a:xfrm>
          <a:prstGeom prst="rect">
            <a:avLst/>
          </a:prstGeom>
          <a:noFill/>
          <a:ln>
            <a:noFill/>
          </a:ln>
        </p:spPr>
      </p:pic>
    </p:spTree>
    <p:extLst>
      <p:ext uri="{BB962C8B-B14F-4D97-AF65-F5344CB8AC3E}">
        <p14:creationId xmlns:p14="http://schemas.microsoft.com/office/powerpoint/2010/main" val="18269417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64"/>
        <p:cNvGrpSpPr/>
        <p:nvPr/>
      </p:nvGrpSpPr>
      <p:grpSpPr>
        <a:xfrm>
          <a:off x="0" y="0"/>
          <a:ext cx="0" cy="0"/>
          <a:chOff x="0" y="0"/>
          <a:chExt cx="0" cy="0"/>
        </a:xfrm>
      </p:grpSpPr>
      <p:sp>
        <p:nvSpPr>
          <p:cNvPr id="1265" name="Google Shape;1265;p173"/>
          <p:cNvSpPr txBox="1">
            <a:spLocks noGrp="1"/>
          </p:cNvSpPr>
          <p:nvPr>
            <p:ph type="ctrTitle"/>
          </p:nvPr>
        </p:nvSpPr>
        <p:spPr>
          <a:xfrm>
            <a:off x="415611" y="992767"/>
            <a:ext cx="11360800" cy="2736800"/>
          </a:xfrm>
          <a:prstGeom prst="rect">
            <a:avLst/>
          </a:prstGeom>
        </p:spPr>
        <p:txBody>
          <a:bodyPr spcFirstLastPara="1" wrap="square" lIns="121900" tIns="121900" rIns="121900" bIns="121900" anchor="b" anchorCtr="0">
            <a:noAutofit/>
          </a:bodyPr>
          <a:lstStyle/>
          <a:p>
            <a:endParaRPr/>
          </a:p>
        </p:txBody>
      </p:sp>
      <p:sp>
        <p:nvSpPr>
          <p:cNvPr id="1266" name="Google Shape;1266;p173"/>
          <p:cNvSpPr txBox="1">
            <a:spLocks noGrp="1"/>
          </p:cNvSpPr>
          <p:nvPr>
            <p:ph type="subTitle" idx="1"/>
          </p:nvPr>
        </p:nvSpPr>
        <p:spPr>
          <a:xfrm>
            <a:off x="415600" y="3778833"/>
            <a:ext cx="11360800" cy="1056800"/>
          </a:xfrm>
          <a:prstGeom prst="rect">
            <a:avLst/>
          </a:prstGeom>
        </p:spPr>
        <p:txBody>
          <a:bodyPr spcFirstLastPara="1" wrap="square" lIns="121900" tIns="121900" rIns="121900" bIns="121900" anchor="t" anchorCtr="0">
            <a:noAutofit/>
          </a:bodyPr>
          <a:lstStyle/>
          <a:p>
            <a:pPr marL="0" indent="0"/>
            <a:endParaRPr/>
          </a:p>
        </p:txBody>
      </p:sp>
      <p:pic>
        <p:nvPicPr>
          <p:cNvPr id="1267" name="Google Shape;1267;p173"/>
          <p:cNvPicPr preferRelativeResize="0"/>
          <p:nvPr/>
        </p:nvPicPr>
        <p:blipFill>
          <a:blip r:embed="rId3">
            <a:alphaModFix/>
          </a:blip>
          <a:stretch>
            <a:fillRect/>
          </a:stretch>
        </p:blipFill>
        <p:spPr>
          <a:xfrm>
            <a:off x="1902501" y="288467"/>
            <a:ext cx="8447567" cy="6236367"/>
          </a:xfrm>
          <a:prstGeom prst="rect">
            <a:avLst/>
          </a:prstGeom>
          <a:noFill/>
          <a:ln>
            <a:noFill/>
          </a:ln>
        </p:spPr>
      </p:pic>
    </p:spTree>
    <p:extLst>
      <p:ext uri="{BB962C8B-B14F-4D97-AF65-F5344CB8AC3E}">
        <p14:creationId xmlns:p14="http://schemas.microsoft.com/office/powerpoint/2010/main" val="41191131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271"/>
        <p:cNvGrpSpPr/>
        <p:nvPr/>
      </p:nvGrpSpPr>
      <p:grpSpPr>
        <a:xfrm>
          <a:off x="0" y="0"/>
          <a:ext cx="0" cy="0"/>
          <a:chOff x="0" y="0"/>
          <a:chExt cx="0" cy="0"/>
        </a:xfrm>
      </p:grpSpPr>
      <p:sp>
        <p:nvSpPr>
          <p:cNvPr id="1272" name="Google Shape;1272;p174"/>
          <p:cNvSpPr txBox="1">
            <a:spLocks noGrp="1"/>
          </p:cNvSpPr>
          <p:nvPr>
            <p:ph type="ctrTitle"/>
          </p:nvPr>
        </p:nvSpPr>
        <p:spPr>
          <a:xfrm>
            <a:off x="101967" y="1424600"/>
            <a:ext cx="11360800" cy="5248800"/>
          </a:xfrm>
          <a:prstGeom prst="rect">
            <a:avLst/>
          </a:prstGeom>
        </p:spPr>
        <p:txBody>
          <a:bodyPr spcFirstLastPara="1" wrap="square" lIns="121900" tIns="121900" rIns="121900" bIns="121900" anchor="b" anchorCtr="0">
            <a:noAutofit/>
          </a:bodyPr>
          <a:lstStyle/>
          <a:p>
            <a:r>
              <a:rPr lang="en-GB" sz="4000"/>
              <a:t>What is a prefix? (mis)</a:t>
            </a:r>
            <a:endParaRPr sz="4000"/>
          </a:p>
          <a:p>
            <a:endParaRPr sz="2400"/>
          </a:p>
          <a:p>
            <a:r>
              <a:rPr lang="en-GB" sz="2400"/>
              <a:t>Do you remember that a  prefix is a group of letters which we add to the beginning of a word to make a new word with a different meaning?</a:t>
            </a:r>
            <a:endParaRPr sz="2400"/>
          </a:p>
          <a:p>
            <a:r>
              <a:rPr lang="en-GB" sz="2400"/>
              <a:t>For example:</a:t>
            </a:r>
            <a:endParaRPr sz="2400"/>
          </a:p>
          <a:p>
            <a:r>
              <a:rPr lang="en-GB" sz="2400"/>
              <a:t>un + happy = unhappy</a:t>
            </a:r>
            <a:endParaRPr sz="2400"/>
          </a:p>
          <a:p>
            <a:r>
              <a:rPr lang="en-GB" sz="2400"/>
              <a:t>dis + like = dislike</a:t>
            </a:r>
            <a:endParaRPr sz="2400"/>
          </a:p>
          <a:p>
            <a:endParaRPr sz="2400"/>
          </a:p>
          <a:p>
            <a:r>
              <a:rPr lang="en-GB" sz="2400"/>
              <a:t>Today we will look at the prefix </a:t>
            </a:r>
            <a:r>
              <a:rPr lang="en-GB" sz="2400" b="1"/>
              <a:t>mis</a:t>
            </a:r>
            <a:r>
              <a:rPr lang="en-GB" sz="2400"/>
              <a:t> which usually means wrongly</a:t>
            </a:r>
            <a:endParaRPr sz="2400"/>
          </a:p>
          <a:p>
            <a:r>
              <a:rPr lang="en-GB" sz="2400"/>
              <a:t>For example:</a:t>
            </a:r>
            <a:endParaRPr sz="2400"/>
          </a:p>
          <a:p>
            <a:r>
              <a:rPr lang="en-GB" sz="2400"/>
              <a:t>I understood the book - means that you accurately made sense of it </a:t>
            </a:r>
            <a:endParaRPr sz="2400"/>
          </a:p>
          <a:p>
            <a:r>
              <a:rPr lang="en-GB" sz="2400"/>
              <a:t>I </a:t>
            </a:r>
            <a:r>
              <a:rPr lang="en-GB" sz="2400" b="1"/>
              <a:t>mis</a:t>
            </a:r>
            <a:r>
              <a:rPr lang="en-GB" sz="2400"/>
              <a:t>understood the books means that you did not understand it</a:t>
            </a:r>
            <a:endParaRPr sz="2400"/>
          </a:p>
          <a:p>
            <a:r>
              <a:rPr lang="en-GB" sz="2400"/>
              <a:t>Or </a:t>
            </a:r>
            <a:endParaRPr sz="2400"/>
          </a:p>
          <a:p>
            <a:r>
              <a:rPr lang="en-GB" sz="2400"/>
              <a:t>I made a </a:t>
            </a:r>
            <a:r>
              <a:rPr lang="en-GB" sz="2400" b="1"/>
              <a:t>mis</a:t>
            </a:r>
            <a:r>
              <a:rPr lang="en-GB" sz="2400"/>
              <a:t>take means that you got something wrong</a:t>
            </a:r>
            <a:endParaRPr sz="2400"/>
          </a:p>
        </p:txBody>
      </p:sp>
      <p:sp>
        <p:nvSpPr>
          <p:cNvPr id="1273" name="Google Shape;1273;p174"/>
          <p:cNvSpPr txBox="1">
            <a:spLocks noGrp="1"/>
          </p:cNvSpPr>
          <p:nvPr>
            <p:ph type="subTitle" idx="1"/>
          </p:nvPr>
        </p:nvSpPr>
        <p:spPr>
          <a:xfrm>
            <a:off x="1714200" y="116900"/>
            <a:ext cx="87636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1274" name="Google Shape;1274;p174"/>
          <p:cNvPicPr preferRelativeResize="0"/>
          <p:nvPr/>
        </p:nvPicPr>
        <p:blipFill>
          <a:blip r:embed="rId3">
            <a:alphaModFix/>
          </a:blip>
          <a:stretch>
            <a:fillRect/>
          </a:stretch>
        </p:blipFill>
        <p:spPr>
          <a:xfrm>
            <a:off x="251267" y="284168"/>
            <a:ext cx="1756133" cy="1760633"/>
          </a:xfrm>
          <a:prstGeom prst="rect">
            <a:avLst/>
          </a:prstGeom>
          <a:noFill/>
          <a:ln>
            <a:noFill/>
          </a:ln>
        </p:spPr>
      </p:pic>
    </p:spTree>
    <p:extLst>
      <p:ext uri="{BB962C8B-B14F-4D97-AF65-F5344CB8AC3E}">
        <p14:creationId xmlns:p14="http://schemas.microsoft.com/office/powerpoint/2010/main" val="5776633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278"/>
        <p:cNvGrpSpPr/>
        <p:nvPr/>
      </p:nvGrpSpPr>
      <p:grpSpPr>
        <a:xfrm>
          <a:off x="0" y="0"/>
          <a:ext cx="0" cy="0"/>
          <a:chOff x="0" y="0"/>
          <a:chExt cx="0" cy="0"/>
        </a:xfrm>
      </p:grpSpPr>
      <p:sp>
        <p:nvSpPr>
          <p:cNvPr id="1279" name="Google Shape;1279;p175"/>
          <p:cNvSpPr txBox="1">
            <a:spLocks noGrp="1"/>
          </p:cNvSpPr>
          <p:nvPr>
            <p:ph type="ctrTitle"/>
          </p:nvPr>
        </p:nvSpPr>
        <p:spPr>
          <a:xfrm>
            <a:off x="791967" y="3593700"/>
            <a:ext cx="11063600" cy="3140400"/>
          </a:xfrm>
          <a:prstGeom prst="rect">
            <a:avLst/>
          </a:prstGeom>
        </p:spPr>
        <p:txBody>
          <a:bodyPr spcFirstLastPara="1" wrap="square" lIns="121900" tIns="121900" rIns="121900" bIns="121900" anchor="b" anchorCtr="0">
            <a:noAutofit/>
          </a:bodyPr>
          <a:lstStyle/>
          <a:p>
            <a:pPr marL="609585" indent="-507987" algn="l">
              <a:buSzPts val="2400"/>
              <a:buAutoNum type="arabicPeriod"/>
            </a:pPr>
            <a:r>
              <a:rPr lang="en-GB" sz="3200"/>
              <a:t>Put the prefix mis in front of these words and write down your new words.</a:t>
            </a:r>
            <a:endParaRPr sz="3200"/>
          </a:p>
          <a:p>
            <a:pPr marL="609585" indent="-507987" algn="l">
              <a:buSzPts val="2400"/>
              <a:buAutoNum type="arabicPeriod"/>
            </a:pPr>
            <a:r>
              <a:rPr lang="en-GB" sz="3200"/>
              <a:t>Read the new words aloud.</a:t>
            </a:r>
            <a:endParaRPr sz="3200"/>
          </a:p>
          <a:p>
            <a:pPr marL="609585" indent="-507987" algn="l">
              <a:buSzPts val="2400"/>
              <a:buAutoNum type="arabicPeriod"/>
            </a:pPr>
            <a:r>
              <a:rPr lang="en-GB" sz="3200"/>
              <a:t>Practise writing each word 3 times.</a:t>
            </a:r>
            <a:endParaRPr sz="3200"/>
          </a:p>
          <a:p>
            <a:pPr marL="609585" indent="-507987" algn="l">
              <a:buSzPts val="2400"/>
              <a:buAutoNum type="arabicPeriod"/>
            </a:pPr>
            <a:r>
              <a:rPr lang="en-GB" sz="3200"/>
              <a:t>Which words would you use in the sentences on the next slide?</a:t>
            </a:r>
            <a:endParaRPr sz="3200"/>
          </a:p>
        </p:txBody>
      </p:sp>
      <p:graphicFrame>
        <p:nvGraphicFramePr>
          <p:cNvPr id="1280" name="Google Shape;1280;p175"/>
          <p:cNvGraphicFramePr/>
          <p:nvPr/>
        </p:nvGraphicFramePr>
        <p:xfrm>
          <a:off x="1040000" y="328333"/>
          <a:ext cx="10394667" cy="2868600"/>
        </p:xfrm>
        <a:graphic>
          <a:graphicData uri="http://schemas.openxmlformats.org/drawingml/2006/table">
            <a:tbl>
              <a:tblPr>
                <a:noFill/>
              </a:tblPr>
              <a:tblGrid>
                <a:gridCol w="2598667">
                  <a:extLst>
                    <a:ext uri="{9D8B030D-6E8A-4147-A177-3AD203B41FA5}">
                      <a16:colId xmlns:a16="http://schemas.microsoft.com/office/drawing/2014/main" val="20000"/>
                    </a:ext>
                  </a:extLst>
                </a:gridCol>
                <a:gridCol w="2598667">
                  <a:extLst>
                    <a:ext uri="{9D8B030D-6E8A-4147-A177-3AD203B41FA5}">
                      <a16:colId xmlns:a16="http://schemas.microsoft.com/office/drawing/2014/main" val="20001"/>
                    </a:ext>
                  </a:extLst>
                </a:gridCol>
                <a:gridCol w="2598667">
                  <a:extLst>
                    <a:ext uri="{9D8B030D-6E8A-4147-A177-3AD203B41FA5}">
                      <a16:colId xmlns:a16="http://schemas.microsoft.com/office/drawing/2014/main" val="20002"/>
                    </a:ext>
                  </a:extLst>
                </a:gridCol>
                <a:gridCol w="2598667">
                  <a:extLst>
                    <a:ext uri="{9D8B030D-6E8A-4147-A177-3AD203B41FA5}">
                      <a16:colId xmlns:a16="http://schemas.microsoft.com/office/drawing/2014/main" val="20003"/>
                    </a:ext>
                  </a:extLst>
                </a:gridCol>
              </a:tblGrid>
              <a:tr h="1604633">
                <a:tc>
                  <a:txBody>
                    <a:bodyPr/>
                    <a:lstStyle/>
                    <a:p>
                      <a:pPr marL="0" lvl="0" indent="0" algn="ctr" rtl="0">
                        <a:spcBef>
                          <a:spcPts val="0"/>
                        </a:spcBef>
                        <a:spcAft>
                          <a:spcPts val="0"/>
                        </a:spcAft>
                        <a:buNone/>
                      </a:pPr>
                      <a:r>
                        <a:rPr lang="en-GB" sz="4000"/>
                        <a:t>calculate</a:t>
                      </a:r>
                      <a:endParaRPr sz="4000"/>
                    </a:p>
                  </a:txBody>
                  <a:tcPr marL="121900" marR="121900" marT="121900" marB="121900">
                    <a:solidFill>
                      <a:srgbClr val="FFFFFF"/>
                    </a:solidFill>
                  </a:tcPr>
                </a:tc>
                <a:tc>
                  <a:txBody>
                    <a:bodyPr/>
                    <a:lstStyle/>
                    <a:p>
                      <a:pPr marL="0" lvl="0" indent="0" algn="ctr" rtl="0">
                        <a:spcBef>
                          <a:spcPts val="0"/>
                        </a:spcBef>
                        <a:spcAft>
                          <a:spcPts val="0"/>
                        </a:spcAft>
                        <a:buNone/>
                      </a:pPr>
                      <a:r>
                        <a:rPr lang="en-GB" sz="4000"/>
                        <a:t>place</a:t>
                      </a:r>
                      <a:endParaRPr sz="4000"/>
                    </a:p>
                  </a:txBody>
                  <a:tcPr marL="121900" marR="121900" marT="121900" marB="121900">
                    <a:solidFill>
                      <a:srgbClr val="FFFFFF"/>
                    </a:solidFill>
                  </a:tcPr>
                </a:tc>
                <a:tc>
                  <a:txBody>
                    <a:bodyPr/>
                    <a:lstStyle/>
                    <a:p>
                      <a:pPr marL="0" lvl="0" indent="0" algn="ctr" rtl="0">
                        <a:spcBef>
                          <a:spcPts val="0"/>
                        </a:spcBef>
                        <a:spcAft>
                          <a:spcPts val="0"/>
                        </a:spcAft>
                        <a:buNone/>
                      </a:pPr>
                      <a:r>
                        <a:rPr lang="en-GB" sz="4000"/>
                        <a:t>hear</a:t>
                      </a:r>
                      <a:endParaRPr sz="4000"/>
                    </a:p>
                  </a:txBody>
                  <a:tcPr marL="121900" marR="121900" marT="121900" marB="121900">
                    <a:solidFill>
                      <a:srgbClr val="FFFFFF"/>
                    </a:solidFill>
                  </a:tcPr>
                </a:tc>
                <a:tc>
                  <a:txBody>
                    <a:bodyPr/>
                    <a:lstStyle/>
                    <a:p>
                      <a:pPr marL="0" lvl="0" indent="0" algn="ctr" rtl="0">
                        <a:spcBef>
                          <a:spcPts val="0"/>
                        </a:spcBef>
                        <a:spcAft>
                          <a:spcPts val="0"/>
                        </a:spcAft>
                        <a:buNone/>
                      </a:pPr>
                      <a:r>
                        <a:rPr lang="en-GB" sz="4000"/>
                        <a:t>take</a:t>
                      </a:r>
                      <a:endParaRPr sz="4000"/>
                    </a:p>
                  </a:txBody>
                  <a:tcPr marL="121900" marR="121900" marT="121900" marB="121900">
                    <a:solidFill>
                      <a:srgbClr val="FFFFFF"/>
                    </a:solidFill>
                  </a:tcPr>
                </a:tc>
                <a:extLst>
                  <a:ext uri="{0D108BD9-81ED-4DB2-BD59-A6C34878D82A}">
                    <a16:rowId xmlns:a16="http://schemas.microsoft.com/office/drawing/2014/main" val="10000"/>
                  </a:ext>
                </a:extLst>
              </a:tr>
              <a:tr h="1263967">
                <a:tc>
                  <a:txBody>
                    <a:bodyPr/>
                    <a:lstStyle/>
                    <a:p>
                      <a:pPr marL="0" lvl="0" indent="0" algn="ctr" rtl="0">
                        <a:spcBef>
                          <a:spcPts val="0"/>
                        </a:spcBef>
                        <a:spcAft>
                          <a:spcPts val="0"/>
                        </a:spcAft>
                        <a:buNone/>
                      </a:pPr>
                      <a:r>
                        <a:rPr lang="en-GB" sz="4000"/>
                        <a:t>spell</a:t>
                      </a:r>
                      <a:endParaRPr sz="4000"/>
                    </a:p>
                  </a:txBody>
                  <a:tcPr marL="121900" marR="121900" marT="121900" marB="121900">
                    <a:solidFill>
                      <a:srgbClr val="FFFFFF"/>
                    </a:solidFill>
                  </a:tcPr>
                </a:tc>
                <a:tc>
                  <a:txBody>
                    <a:bodyPr/>
                    <a:lstStyle/>
                    <a:p>
                      <a:pPr marL="0" lvl="0" indent="0" algn="ctr" rtl="0">
                        <a:spcBef>
                          <a:spcPts val="0"/>
                        </a:spcBef>
                        <a:spcAft>
                          <a:spcPts val="0"/>
                        </a:spcAft>
                        <a:buNone/>
                      </a:pPr>
                      <a:r>
                        <a:rPr lang="en-GB" sz="4000"/>
                        <a:t>use</a:t>
                      </a:r>
                      <a:endParaRPr sz="4000"/>
                    </a:p>
                  </a:txBody>
                  <a:tcPr marL="121900" marR="121900" marT="121900" marB="121900">
                    <a:solidFill>
                      <a:srgbClr val="FFFFFF"/>
                    </a:solidFill>
                  </a:tcPr>
                </a:tc>
                <a:tc>
                  <a:txBody>
                    <a:bodyPr/>
                    <a:lstStyle/>
                    <a:p>
                      <a:pPr marL="0" lvl="0" indent="0" algn="ctr" rtl="0">
                        <a:spcBef>
                          <a:spcPts val="0"/>
                        </a:spcBef>
                        <a:spcAft>
                          <a:spcPts val="0"/>
                        </a:spcAft>
                        <a:buNone/>
                      </a:pPr>
                      <a:r>
                        <a:rPr lang="en-GB" sz="4000"/>
                        <a:t>behave</a:t>
                      </a:r>
                      <a:endParaRPr sz="4000"/>
                    </a:p>
                  </a:txBody>
                  <a:tcPr marL="121900" marR="121900" marT="121900" marB="121900">
                    <a:solidFill>
                      <a:srgbClr val="FFFFFF"/>
                    </a:solidFill>
                  </a:tcPr>
                </a:tc>
                <a:tc>
                  <a:txBody>
                    <a:bodyPr/>
                    <a:lstStyle/>
                    <a:p>
                      <a:pPr marL="0" lvl="0" indent="0" algn="ctr" rtl="0">
                        <a:spcBef>
                          <a:spcPts val="0"/>
                        </a:spcBef>
                        <a:spcAft>
                          <a:spcPts val="0"/>
                        </a:spcAft>
                        <a:buNone/>
                      </a:pPr>
                      <a:r>
                        <a:rPr lang="en-GB" sz="4000"/>
                        <a:t>read</a:t>
                      </a:r>
                      <a:endParaRPr sz="4000"/>
                    </a:p>
                  </a:txBody>
                  <a:tcPr marL="121900" marR="121900" marT="121900" marB="121900">
                    <a:solidFill>
                      <a:srgbClr val="FFFFFF"/>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5662647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284"/>
        <p:cNvGrpSpPr/>
        <p:nvPr/>
      </p:nvGrpSpPr>
      <p:grpSpPr>
        <a:xfrm>
          <a:off x="0" y="0"/>
          <a:ext cx="0" cy="0"/>
          <a:chOff x="0" y="0"/>
          <a:chExt cx="0" cy="0"/>
        </a:xfrm>
      </p:grpSpPr>
      <p:sp>
        <p:nvSpPr>
          <p:cNvPr id="1285" name="Google Shape;1285;p176"/>
          <p:cNvSpPr txBox="1">
            <a:spLocks noGrp="1"/>
          </p:cNvSpPr>
          <p:nvPr>
            <p:ph type="ctrTitle"/>
          </p:nvPr>
        </p:nvSpPr>
        <p:spPr>
          <a:xfrm>
            <a:off x="415600" y="335900"/>
            <a:ext cx="11360800" cy="5781600"/>
          </a:xfrm>
          <a:prstGeom prst="rect">
            <a:avLst/>
          </a:prstGeom>
        </p:spPr>
        <p:txBody>
          <a:bodyPr spcFirstLastPara="1" wrap="square" lIns="121900" tIns="121900" rIns="121900" bIns="121900" anchor="b" anchorCtr="0">
            <a:noAutofit/>
          </a:bodyPr>
          <a:lstStyle/>
          <a:p>
            <a:pPr algn="l"/>
            <a:r>
              <a:rPr lang="en-GB" sz="2400" b="1"/>
              <a:t>Write these sentences out filling in the missing spellings accurately.</a:t>
            </a:r>
            <a:endParaRPr sz="2400" b="1"/>
          </a:p>
          <a:p>
            <a:pPr algn="l"/>
            <a:endParaRPr sz="2400" b="1"/>
          </a:p>
          <a:p>
            <a:pPr marL="609585" indent="-507987" algn="l">
              <a:buSzPts val="2400"/>
              <a:buAutoNum type="arabicPeriod"/>
            </a:pPr>
            <a:r>
              <a:rPr lang="en-GB" sz="3200"/>
              <a:t>Do not _______ in class! You will move down the zone board.</a:t>
            </a:r>
            <a:endParaRPr sz="3200"/>
          </a:p>
          <a:p>
            <a:pPr marL="609585" indent="-507987" algn="l">
              <a:buSzPts val="2400"/>
              <a:buAutoNum type="arabicPeriod"/>
            </a:pPr>
            <a:r>
              <a:rPr lang="en-GB" sz="3200"/>
              <a:t>I can’t find my bag. Where did I _____ it?</a:t>
            </a:r>
            <a:endParaRPr sz="3200"/>
          </a:p>
          <a:p>
            <a:pPr marL="609585" indent="-507987" algn="l">
              <a:buSzPts val="2400"/>
              <a:buAutoNum type="arabicPeriod"/>
            </a:pPr>
            <a:r>
              <a:rPr lang="en-GB" sz="3200"/>
              <a:t>This is the wrong there. Why do I always _____ it?</a:t>
            </a:r>
            <a:endParaRPr sz="3200"/>
          </a:p>
          <a:p>
            <a:pPr marL="609585" indent="-507987" algn="l">
              <a:buSzPts val="2400"/>
              <a:buAutoNum type="arabicPeriod"/>
            </a:pPr>
            <a:r>
              <a:rPr lang="en-GB" sz="3200"/>
              <a:t>The cake is too dry. I must have _____ the recipe.</a:t>
            </a:r>
            <a:endParaRPr sz="3200"/>
          </a:p>
          <a:p>
            <a:pPr marL="609585" indent="-507987" algn="l">
              <a:buSzPts val="2400"/>
              <a:buAutoNum type="arabicPeriod"/>
            </a:pPr>
            <a:r>
              <a:rPr lang="en-GB" sz="3200"/>
              <a:t>I’m sorry I don’t have enough money. I must have _______.</a:t>
            </a:r>
            <a:endParaRPr sz="3200"/>
          </a:p>
          <a:p>
            <a:pPr marL="609585" algn="l"/>
            <a:endParaRPr sz="2400"/>
          </a:p>
          <a:p>
            <a:pPr marL="609585" algn="l"/>
            <a:r>
              <a:rPr lang="en-GB" sz="2400"/>
              <a:t>Now check your answers on the next page.</a:t>
            </a:r>
            <a:endParaRPr sz="2400"/>
          </a:p>
        </p:txBody>
      </p:sp>
    </p:spTree>
    <p:extLst>
      <p:ext uri="{BB962C8B-B14F-4D97-AF65-F5344CB8AC3E}">
        <p14:creationId xmlns:p14="http://schemas.microsoft.com/office/powerpoint/2010/main" val="32668021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89"/>
        <p:cNvGrpSpPr/>
        <p:nvPr/>
      </p:nvGrpSpPr>
      <p:grpSpPr>
        <a:xfrm>
          <a:off x="0" y="0"/>
          <a:ext cx="0" cy="0"/>
          <a:chOff x="0" y="0"/>
          <a:chExt cx="0" cy="0"/>
        </a:xfrm>
      </p:grpSpPr>
      <p:sp>
        <p:nvSpPr>
          <p:cNvPr id="1290" name="Google Shape;1290;p177"/>
          <p:cNvSpPr txBox="1">
            <a:spLocks noGrp="1"/>
          </p:cNvSpPr>
          <p:nvPr>
            <p:ph type="ctrTitle"/>
          </p:nvPr>
        </p:nvSpPr>
        <p:spPr>
          <a:xfrm>
            <a:off x="415600" y="335900"/>
            <a:ext cx="11360800" cy="5781600"/>
          </a:xfrm>
          <a:prstGeom prst="rect">
            <a:avLst/>
          </a:prstGeom>
        </p:spPr>
        <p:txBody>
          <a:bodyPr spcFirstLastPara="1" wrap="square" lIns="121900" tIns="121900" rIns="121900" bIns="121900" anchor="b" anchorCtr="0">
            <a:noAutofit/>
          </a:bodyPr>
          <a:lstStyle/>
          <a:p>
            <a:pPr algn="l"/>
            <a:r>
              <a:rPr lang="en-GB" sz="2400" b="1"/>
              <a:t>Write these sentences out filling in the missing spellings accurately.</a:t>
            </a:r>
            <a:endParaRPr sz="2400" b="1"/>
          </a:p>
          <a:p>
            <a:pPr algn="l"/>
            <a:endParaRPr sz="2400" b="1"/>
          </a:p>
          <a:p>
            <a:pPr marL="609585" indent="-507987" algn="l">
              <a:buSzPts val="2400"/>
              <a:buAutoNum type="arabicPeriod"/>
            </a:pPr>
            <a:r>
              <a:rPr lang="en-GB" sz="3200"/>
              <a:t>Do not </a:t>
            </a:r>
            <a:r>
              <a:rPr lang="en-GB" sz="3200">
                <a:solidFill>
                  <a:srgbClr val="FF0000"/>
                </a:solidFill>
              </a:rPr>
              <a:t>misbehave </a:t>
            </a:r>
            <a:r>
              <a:rPr lang="en-GB" sz="3200"/>
              <a:t>in class! You will move down the zone board.</a:t>
            </a:r>
            <a:endParaRPr sz="3200"/>
          </a:p>
          <a:p>
            <a:pPr marL="609585" indent="-507987" algn="l">
              <a:buSzPts val="2400"/>
              <a:buAutoNum type="arabicPeriod"/>
            </a:pPr>
            <a:r>
              <a:rPr lang="en-GB" sz="3200"/>
              <a:t>I can’t find my bag. Where did I </a:t>
            </a:r>
            <a:r>
              <a:rPr lang="en-GB" sz="3200">
                <a:solidFill>
                  <a:srgbClr val="FF0000"/>
                </a:solidFill>
              </a:rPr>
              <a:t>misplace</a:t>
            </a:r>
            <a:r>
              <a:rPr lang="en-GB" sz="3200"/>
              <a:t> it?</a:t>
            </a:r>
            <a:endParaRPr sz="3200"/>
          </a:p>
          <a:p>
            <a:pPr marL="609585" indent="-507987" algn="l">
              <a:buSzPts val="2400"/>
              <a:buAutoNum type="arabicPeriod"/>
            </a:pPr>
            <a:r>
              <a:rPr lang="en-GB" sz="3200"/>
              <a:t>This is the wrong there. Why do I always </a:t>
            </a:r>
            <a:r>
              <a:rPr lang="en-GB" sz="3200">
                <a:solidFill>
                  <a:srgbClr val="FF0000"/>
                </a:solidFill>
              </a:rPr>
              <a:t>misspell</a:t>
            </a:r>
            <a:r>
              <a:rPr lang="en-GB" sz="3200"/>
              <a:t> it?</a:t>
            </a:r>
            <a:endParaRPr sz="3200"/>
          </a:p>
          <a:p>
            <a:pPr marL="609585" indent="-507987" algn="l">
              <a:buSzPts val="2400"/>
              <a:buAutoNum type="arabicPeriod"/>
            </a:pPr>
            <a:r>
              <a:rPr lang="en-GB" sz="3200"/>
              <a:t>The cake is too dry. I must have </a:t>
            </a:r>
            <a:r>
              <a:rPr lang="en-GB" sz="3200">
                <a:solidFill>
                  <a:srgbClr val="FF0000"/>
                </a:solidFill>
              </a:rPr>
              <a:t>misread</a:t>
            </a:r>
            <a:r>
              <a:rPr lang="en-GB" sz="3200"/>
              <a:t> the recipe.</a:t>
            </a:r>
            <a:endParaRPr sz="3200"/>
          </a:p>
          <a:p>
            <a:pPr marL="609585" indent="-507987" algn="l">
              <a:buSzPts val="2400"/>
              <a:buAutoNum type="arabicPeriod"/>
            </a:pPr>
            <a:r>
              <a:rPr lang="en-GB" sz="3200"/>
              <a:t>I’m sorry I don’t have enough money. I must have </a:t>
            </a:r>
            <a:r>
              <a:rPr lang="en-GB" sz="3200">
                <a:solidFill>
                  <a:srgbClr val="FF0000"/>
                </a:solidFill>
              </a:rPr>
              <a:t>miscalculated</a:t>
            </a:r>
            <a:r>
              <a:rPr lang="en-GB" sz="3200"/>
              <a:t>.</a:t>
            </a:r>
            <a:endParaRPr sz="3200"/>
          </a:p>
          <a:p>
            <a:pPr marL="609585" algn="l"/>
            <a:endParaRPr sz="2400"/>
          </a:p>
          <a:p>
            <a:pPr marL="609585" algn="l"/>
            <a:r>
              <a:rPr lang="en-GB" sz="2400"/>
              <a:t>Now check your answers on the next page.</a:t>
            </a:r>
            <a:endParaRPr sz="2400"/>
          </a:p>
        </p:txBody>
      </p:sp>
    </p:spTree>
    <p:extLst>
      <p:ext uri="{BB962C8B-B14F-4D97-AF65-F5344CB8AC3E}">
        <p14:creationId xmlns:p14="http://schemas.microsoft.com/office/powerpoint/2010/main" val="18148400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301"/>
        <p:cNvGrpSpPr/>
        <p:nvPr/>
      </p:nvGrpSpPr>
      <p:grpSpPr>
        <a:xfrm>
          <a:off x="0" y="0"/>
          <a:ext cx="0" cy="0"/>
          <a:chOff x="0" y="0"/>
          <a:chExt cx="0" cy="0"/>
        </a:xfrm>
      </p:grpSpPr>
      <p:sp>
        <p:nvSpPr>
          <p:cNvPr id="1302" name="Google Shape;1302;p179"/>
          <p:cNvSpPr txBox="1">
            <a:spLocks noGrp="1"/>
          </p:cNvSpPr>
          <p:nvPr>
            <p:ph type="title"/>
          </p:nvPr>
        </p:nvSpPr>
        <p:spPr>
          <a:xfrm>
            <a:off x="594783" y="-182563"/>
            <a:ext cx="10972800" cy="1143200"/>
          </a:xfrm>
          <a:prstGeom prst="rect">
            <a:avLst/>
          </a:prstGeom>
          <a:noFill/>
          <a:ln>
            <a:noFill/>
          </a:ln>
        </p:spPr>
        <p:txBody>
          <a:bodyPr spcFirstLastPara="1" wrap="square" lIns="121900" tIns="60933" rIns="121900" bIns="60933" anchor="ctr" anchorCtr="0">
            <a:noAutofit/>
          </a:bodyPr>
          <a:lstStyle/>
          <a:p>
            <a:pPr algn="ctr">
              <a:lnSpc>
                <a:spcPct val="100000"/>
              </a:lnSpc>
              <a:buClr>
                <a:schemeClr val="dk2"/>
              </a:buClr>
              <a:buSzPts val="6000"/>
            </a:pPr>
            <a:r>
              <a:rPr lang="en-GB" sz="4000">
                <a:solidFill>
                  <a:schemeClr val="dk2"/>
                </a:solidFill>
                <a:latin typeface="Comic Sans MS"/>
                <a:ea typeface="Comic Sans MS"/>
                <a:cs typeface="Comic Sans MS"/>
                <a:sym typeface="Comic Sans MS"/>
              </a:rPr>
              <a:t>The days of the week</a:t>
            </a:r>
            <a:endParaRPr sz="4000"/>
          </a:p>
        </p:txBody>
      </p:sp>
      <p:sp>
        <p:nvSpPr>
          <p:cNvPr id="1303" name="Google Shape;1303;p179"/>
          <p:cNvSpPr txBox="1">
            <a:spLocks noGrp="1"/>
          </p:cNvSpPr>
          <p:nvPr>
            <p:ph type="body" idx="1"/>
          </p:nvPr>
        </p:nvSpPr>
        <p:spPr>
          <a:xfrm>
            <a:off x="-21167" y="765175"/>
            <a:ext cx="12192000" cy="5689600"/>
          </a:xfrm>
          <a:prstGeom prst="rect">
            <a:avLst/>
          </a:prstGeom>
          <a:noFill/>
          <a:ln>
            <a:noFill/>
          </a:ln>
        </p:spPr>
        <p:txBody>
          <a:bodyPr spcFirstLastPara="1" wrap="square" lIns="121900" tIns="60933" rIns="121900" bIns="60933" anchor="t" anchorCtr="0">
            <a:noAutofit/>
          </a:bodyPr>
          <a:lstStyle/>
          <a:p>
            <a:pPr marL="0" indent="0" algn="ctr">
              <a:lnSpc>
                <a:spcPct val="100000"/>
              </a:lnSpc>
              <a:spcBef>
                <a:spcPts val="0"/>
              </a:spcBef>
              <a:buSzPts val="3200"/>
              <a:buNone/>
            </a:pPr>
            <a:r>
              <a:rPr lang="en-GB" sz="3200" b="1" u="sng">
                <a:solidFill>
                  <a:schemeClr val="dk1"/>
                </a:solidFill>
                <a:latin typeface="Comic Sans MS"/>
                <a:ea typeface="Comic Sans MS"/>
                <a:cs typeface="Comic Sans MS"/>
                <a:sym typeface="Comic Sans MS"/>
              </a:rPr>
              <a:t>Task 3 from Miss Wheeler</a:t>
            </a:r>
            <a:endParaRPr sz="3200">
              <a:solidFill>
                <a:schemeClr val="dk1"/>
              </a:solidFill>
              <a:latin typeface="Comic Sans MS"/>
              <a:ea typeface="Comic Sans MS"/>
              <a:cs typeface="Comic Sans MS"/>
              <a:sym typeface="Comic Sans MS"/>
            </a:endParaRPr>
          </a:p>
          <a:p>
            <a:pPr marL="0" indent="0" algn="ctr">
              <a:lnSpc>
                <a:spcPct val="100000"/>
              </a:lnSpc>
              <a:spcBef>
                <a:spcPts val="853"/>
              </a:spcBef>
              <a:buSzPts val="3200"/>
              <a:buNone/>
            </a:pPr>
            <a:r>
              <a:rPr lang="en-GB" sz="3200" b="1">
                <a:solidFill>
                  <a:schemeClr val="dk1"/>
                </a:solidFill>
                <a:latin typeface="Comic Sans MS"/>
                <a:ea typeface="Comic Sans MS"/>
                <a:cs typeface="Comic Sans MS"/>
                <a:sym typeface="Comic Sans MS"/>
              </a:rPr>
              <a:t>Remind yourself how to express your opinion in Spanish.</a:t>
            </a:r>
            <a:endParaRPr sz="3200"/>
          </a:p>
          <a:p>
            <a:pPr marL="0" indent="0" algn="ctr">
              <a:lnSpc>
                <a:spcPct val="100000"/>
              </a:lnSpc>
              <a:spcBef>
                <a:spcPts val="667"/>
              </a:spcBef>
              <a:buClr>
                <a:srgbClr val="00B050"/>
              </a:buClr>
              <a:buSzPts val="2500"/>
              <a:buNone/>
            </a:pPr>
            <a:r>
              <a:rPr lang="en-GB" sz="3333" b="1">
                <a:solidFill>
                  <a:srgbClr val="00B050"/>
                </a:solidFill>
                <a:latin typeface="Comic Sans MS"/>
                <a:ea typeface="Comic Sans MS"/>
                <a:cs typeface="Comic Sans MS"/>
                <a:sym typeface="Comic Sans MS"/>
              </a:rPr>
              <a:t>Me gusta (n) = I like</a:t>
            </a:r>
            <a:endParaRPr/>
          </a:p>
          <a:p>
            <a:pPr marL="0" indent="0" algn="ctr">
              <a:lnSpc>
                <a:spcPct val="100000"/>
              </a:lnSpc>
              <a:spcBef>
                <a:spcPts val="667"/>
              </a:spcBef>
              <a:buClr>
                <a:srgbClr val="00B050"/>
              </a:buClr>
              <a:buSzPts val="2500"/>
              <a:buNone/>
            </a:pPr>
            <a:r>
              <a:rPr lang="en-GB" sz="3333" b="1">
                <a:solidFill>
                  <a:srgbClr val="00B050"/>
                </a:solidFill>
                <a:latin typeface="Comic Sans MS"/>
                <a:ea typeface="Comic Sans MS"/>
                <a:cs typeface="Comic Sans MS"/>
                <a:sym typeface="Comic Sans MS"/>
              </a:rPr>
              <a:t>No me gusta (n)= I don’t like</a:t>
            </a:r>
            <a:endParaRPr/>
          </a:p>
          <a:p>
            <a:pPr marL="0" indent="0" algn="ctr">
              <a:lnSpc>
                <a:spcPct val="100000"/>
              </a:lnSpc>
              <a:spcBef>
                <a:spcPts val="667"/>
              </a:spcBef>
              <a:buClr>
                <a:srgbClr val="00B050"/>
              </a:buClr>
              <a:buSzPts val="2500"/>
              <a:buNone/>
            </a:pPr>
            <a:r>
              <a:rPr lang="en-GB" sz="3333" b="1">
                <a:solidFill>
                  <a:srgbClr val="00B050"/>
                </a:solidFill>
                <a:latin typeface="Comic Sans MS"/>
                <a:ea typeface="Comic Sans MS"/>
                <a:cs typeface="Comic Sans MS"/>
                <a:sym typeface="Comic Sans MS"/>
              </a:rPr>
              <a:t>Me encanta (n) = I love</a:t>
            </a:r>
            <a:endParaRPr/>
          </a:p>
          <a:p>
            <a:pPr marL="0" indent="0" algn="ctr">
              <a:lnSpc>
                <a:spcPct val="100000"/>
              </a:lnSpc>
              <a:spcBef>
                <a:spcPts val="667"/>
              </a:spcBef>
              <a:buClr>
                <a:srgbClr val="00B050"/>
              </a:buClr>
              <a:buSzPts val="2500"/>
              <a:buNone/>
            </a:pPr>
            <a:r>
              <a:rPr lang="en-GB" sz="3333" b="1">
                <a:solidFill>
                  <a:srgbClr val="00B050"/>
                </a:solidFill>
                <a:latin typeface="Comic Sans MS"/>
                <a:ea typeface="Comic Sans MS"/>
                <a:cs typeface="Comic Sans MS"/>
                <a:sym typeface="Comic Sans MS"/>
              </a:rPr>
              <a:t>Odio = I hate</a:t>
            </a:r>
            <a:endParaRPr sz="2400" b="1">
              <a:solidFill>
                <a:srgbClr val="00B050"/>
              </a:solidFill>
              <a:latin typeface="Comic Sans MS"/>
              <a:ea typeface="Comic Sans MS"/>
              <a:cs typeface="Comic Sans MS"/>
              <a:sym typeface="Comic Sans MS"/>
            </a:endParaRPr>
          </a:p>
          <a:p>
            <a:pPr marL="0" indent="0" algn="ctr">
              <a:lnSpc>
                <a:spcPct val="100000"/>
              </a:lnSpc>
              <a:spcBef>
                <a:spcPts val="427"/>
              </a:spcBef>
              <a:buSzPts val="1600"/>
              <a:buNone/>
            </a:pPr>
            <a:endParaRPr sz="2133">
              <a:solidFill>
                <a:schemeClr val="dk1"/>
              </a:solidFill>
              <a:latin typeface="Comic Sans MS"/>
              <a:ea typeface="Comic Sans MS"/>
              <a:cs typeface="Comic Sans MS"/>
              <a:sym typeface="Comic Sans MS"/>
            </a:endParaRPr>
          </a:p>
          <a:p>
            <a:pPr marL="0" indent="0" algn="ctr">
              <a:lnSpc>
                <a:spcPct val="100000"/>
              </a:lnSpc>
              <a:spcBef>
                <a:spcPts val="640"/>
              </a:spcBef>
              <a:buSzPts val="2400"/>
              <a:buNone/>
            </a:pPr>
            <a:r>
              <a:rPr lang="en-GB" b="0" i="0" u="none">
                <a:solidFill>
                  <a:schemeClr val="dk1"/>
                </a:solidFill>
                <a:latin typeface="Comic Sans MS"/>
                <a:ea typeface="Comic Sans MS"/>
                <a:cs typeface="Comic Sans MS"/>
                <a:sym typeface="Comic Sans MS"/>
              </a:rPr>
              <a:t>Write sentences or tell your family how you feel about certain days of the week.</a:t>
            </a:r>
            <a:endParaRPr/>
          </a:p>
          <a:p>
            <a:pPr marL="0" indent="0" algn="ctr">
              <a:lnSpc>
                <a:spcPct val="100000"/>
              </a:lnSpc>
              <a:spcBef>
                <a:spcPts val="640"/>
              </a:spcBef>
              <a:buSzPts val="2400"/>
              <a:buNone/>
            </a:pPr>
            <a:r>
              <a:rPr lang="en-GB" b="0" i="0" u="none">
                <a:solidFill>
                  <a:schemeClr val="dk1"/>
                </a:solidFill>
                <a:latin typeface="Comic Sans MS"/>
                <a:ea typeface="Comic Sans MS"/>
                <a:cs typeface="Comic Sans MS"/>
                <a:sym typeface="Comic Sans MS"/>
              </a:rPr>
              <a:t>Eg/ Me gustan los lunes </a:t>
            </a:r>
            <a:r>
              <a:rPr lang="en-GB" b="0" i="0" u="none">
                <a:solidFill>
                  <a:srgbClr val="FF0000"/>
                </a:solidFill>
                <a:latin typeface="Comic Sans MS"/>
                <a:ea typeface="Comic Sans MS"/>
                <a:cs typeface="Comic Sans MS"/>
                <a:sym typeface="Comic Sans MS"/>
              </a:rPr>
              <a:t>pero</a:t>
            </a:r>
            <a:r>
              <a:rPr lang="en-GB" b="0" i="0" u="none">
                <a:solidFill>
                  <a:schemeClr val="dk1"/>
                </a:solidFill>
                <a:latin typeface="Comic Sans MS"/>
                <a:ea typeface="Comic Sans MS"/>
                <a:cs typeface="Comic Sans MS"/>
                <a:sym typeface="Comic Sans MS"/>
              </a:rPr>
              <a:t> no me gustan los martes.</a:t>
            </a:r>
            <a:endParaRPr/>
          </a:p>
          <a:p>
            <a:pPr marL="0" indent="0" algn="ctr">
              <a:lnSpc>
                <a:spcPct val="100000"/>
              </a:lnSpc>
              <a:spcBef>
                <a:spcPts val="640"/>
              </a:spcBef>
              <a:buSzPts val="2400"/>
              <a:buNone/>
            </a:pPr>
            <a:r>
              <a:rPr lang="en-GB" b="0" i="0" u="none">
                <a:solidFill>
                  <a:schemeClr val="dk1"/>
                </a:solidFill>
                <a:latin typeface="Comic Sans MS"/>
                <a:ea typeface="Comic Sans MS"/>
                <a:cs typeface="Comic Sans MS"/>
                <a:sym typeface="Comic Sans MS"/>
              </a:rPr>
              <a:t>Odio los martes </a:t>
            </a:r>
            <a:r>
              <a:rPr lang="en-GB" b="0" i="0" u="none">
                <a:solidFill>
                  <a:srgbClr val="FF0000"/>
                </a:solidFill>
                <a:latin typeface="Comic Sans MS"/>
                <a:ea typeface="Comic Sans MS"/>
                <a:cs typeface="Comic Sans MS"/>
                <a:sym typeface="Comic Sans MS"/>
              </a:rPr>
              <a:t>y</a:t>
            </a:r>
            <a:r>
              <a:rPr lang="en-GB" b="0" i="0" u="none">
                <a:solidFill>
                  <a:schemeClr val="dk1"/>
                </a:solidFill>
                <a:latin typeface="Comic Sans MS"/>
                <a:ea typeface="Comic Sans MS"/>
                <a:cs typeface="Comic Sans MS"/>
                <a:sym typeface="Comic Sans MS"/>
              </a:rPr>
              <a:t> los domingos</a:t>
            </a:r>
            <a:endParaRPr/>
          </a:p>
          <a:p>
            <a:pPr marL="0" indent="0" algn="ctr">
              <a:lnSpc>
                <a:spcPct val="100000"/>
              </a:lnSpc>
              <a:spcBef>
                <a:spcPts val="640"/>
              </a:spcBef>
              <a:buClr>
                <a:srgbClr val="FF0000"/>
              </a:buClr>
              <a:buSzPts val="2400"/>
              <a:buNone/>
            </a:pPr>
            <a:r>
              <a:rPr lang="en-GB" b="0" i="0" u="none">
                <a:solidFill>
                  <a:srgbClr val="FF0000"/>
                </a:solidFill>
                <a:latin typeface="Comic Sans MS"/>
                <a:ea typeface="Comic Sans MS"/>
                <a:cs typeface="Comic Sans MS"/>
                <a:sym typeface="Comic Sans MS"/>
              </a:rPr>
              <a:t>*pero = but      y = and </a:t>
            </a:r>
            <a:endParaRPr/>
          </a:p>
          <a:p>
            <a:pPr marL="0" indent="0" algn="ctr">
              <a:lnSpc>
                <a:spcPct val="100000"/>
              </a:lnSpc>
              <a:spcBef>
                <a:spcPts val="640"/>
              </a:spcBef>
              <a:buSzPts val="2400"/>
              <a:buNone/>
            </a:pPr>
            <a:endParaRPr b="0" i="0" u="none">
              <a:solidFill>
                <a:schemeClr val="dk1"/>
              </a:solidFill>
              <a:latin typeface="Comic Sans MS"/>
              <a:ea typeface="Comic Sans MS"/>
              <a:cs typeface="Comic Sans MS"/>
              <a:sym typeface="Comic Sans MS"/>
            </a:endParaRPr>
          </a:p>
          <a:p>
            <a:pPr marL="457189" indent="-253994">
              <a:spcBef>
                <a:spcPts val="640"/>
              </a:spcBef>
              <a:buSzPts val="2400"/>
              <a:buNone/>
            </a:pPr>
            <a:endParaRPr sz="3200">
              <a:solidFill>
                <a:schemeClr val="dk1"/>
              </a:solidFill>
              <a:latin typeface="Comic Sans MS"/>
              <a:ea typeface="Comic Sans MS"/>
              <a:cs typeface="Comic Sans MS"/>
              <a:sym typeface="Comic Sans MS"/>
            </a:endParaRPr>
          </a:p>
        </p:txBody>
      </p:sp>
      <p:sp>
        <p:nvSpPr>
          <p:cNvPr id="1304" name="Google Shape;1304;p179"/>
          <p:cNvSpPr/>
          <p:nvPr/>
        </p:nvSpPr>
        <p:spPr>
          <a:xfrm>
            <a:off x="2474433" y="1987667"/>
            <a:ext cx="7200800" cy="2430400"/>
          </a:xfrm>
          <a:prstGeom prst="roundRect">
            <a:avLst>
              <a:gd name="adj" fmla="val 16667"/>
            </a:avLst>
          </a:prstGeom>
          <a:noFill/>
          <a:ln w="57150" cap="flat" cmpd="sng">
            <a:solidFill>
              <a:srgbClr val="89A4A7"/>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000000"/>
              </a:solidFill>
              <a:latin typeface="Arial"/>
              <a:ea typeface="Arial"/>
              <a:cs typeface="Arial"/>
              <a:sym typeface="Arial"/>
            </a:endParaRPr>
          </a:p>
        </p:txBody>
      </p:sp>
      <p:pic>
        <p:nvPicPr>
          <p:cNvPr id="1305" name="Google Shape;1305;p179"/>
          <p:cNvPicPr preferRelativeResize="0"/>
          <p:nvPr/>
        </p:nvPicPr>
        <p:blipFill rotWithShape="1">
          <a:blip r:embed="rId3">
            <a:alphaModFix/>
          </a:blip>
          <a:srcRect/>
          <a:stretch/>
        </p:blipFill>
        <p:spPr>
          <a:xfrm>
            <a:off x="260467" y="274534"/>
            <a:ext cx="1705301" cy="959100"/>
          </a:xfrm>
          <a:prstGeom prst="rect">
            <a:avLst/>
          </a:prstGeom>
          <a:noFill/>
          <a:ln>
            <a:noFill/>
          </a:ln>
        </p:spPr>
      </p:pic>
    </p:spTree>
    <p:extLst>
      <p:ext uri="{BB962C8B-B14F-4D97-AF65-F5344CB8AC3E}">
        <p14:creationId xmlns:p14="http://schemas.microsoft.com/office/powerpoint/2010/main" val="18706916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309"/>
        <p:cNvGrpSpPr/>
        <p:nvPr/>
      </p:nvGrpSpPr>
      <p:grpSpPr>
        <a:xfrm>
          <a:off x="0" y="0"/>
          <a:ext cx="0" cy="0"/>
          <a:chOff x="0" y="0"/>
          <a:chExt cx="0" cy="0"/>
        </a:xfrm>
      </p:grpSpPr>
      <p:sp>
        <p:nvSpPr>
          <p:cNvPr id="1310" name="Google Shape;1310;p180"/>
          <p:cNvSpPr txBox="1">
            <a:spLocks noGrp="1"/>
          </p:cNvSpPr>
          <p:nvPr>
            <p:ph type="ctrTitle"/>
          </p:nvPr>
        </p:nvSpPr>
        <p:spPr>
          <a:xfrm>
            <a:off x="415600" y="335900"/>
            <a:ext cx="11360800" cy="4844000"/>
          </a:xfrm>
          <a:prstGeom prst="rect">
            <a:avLst/>
          </a:prstGeom>
        </p:spPr>
        <p:txBody>
          <a:bodyPr spcFirstLastPara="1" wrap="square" lIns="121900" tIns="121900" rIns="121900" bIns="121900" anchor="b" anchorCtr="0">
            <a:noAutofit/>
          </a:bodyPr>
          <a:lstStyle/>
          <a:p>
            <a:r>
              <a:rPr lang="en-GB" sz="3200"/>
              <a:t>Finish your day with a fun clip about a Woolly Mammoths.</a:t>
            </a:r>
            <a:endParaRPr sz="3200"/>
          </a:p>
          <a:p>
            <a:endParaRPr sz="3200"/>
          </a:p>
          <a:p>
            <a:endParaRPr sz="3200"/>
          </a:p>
          <a:p>
            <a:endParaRPr sz="3200"/>
          </a:p>
          <a:p>
            <a:endParaRPr sz="4000"/>
          </a:p>
          <a:p>
            <a:endParaRPr sz="4000"/>
          </a:p>
          <a:p>
            <a:r>
              <a:rPr lang="en-GB" sz="3200"/>
              <a:t>It will give you a taster for our learning tomorrow in English.</a:t>
            </a:r>
            <a:endParaRPr sz="3200"/>
          </a:p>
          <a:p>
            <a:r>
              <a:rPr lang="en-GB" sz="3200"/>
              <a:t>Knowing about a mammoth ambush will also be helpful tomorrow afternoon.</a:t>
            </a:r>
            <a:endParaRPr sz="3200"/>
          </a:p>
        </p:txBody>
      </p:sp>
      <p:sp>
        <p:nvSpPr>
          <p:cNvPr id="1311" name="Google Shape;1311;p180"/>
          <p:cNvSpPr txBox="1">
            <a:spLocks noGrp="1"/>
          </p:cNvSpPr>
          <p:nvPr>
            <p:ph type="subTitle" idx="1"/>
          </p:nvPr>
        </p:nvSpPr>
        <p:spPr>
          <a:xfrm>
            <a:off x="415600" y="5179767"/>
            <a:ext cx="11360800" cy="1056800"/>
          </a:xfrm>
          <a:prstGeom prst="rect">
            <a:avLst/>
          </a:prstGeom>
        </p:spPr>
        <p:txBody>
          <a:bodyPr spcFirstLastPara="1" wrap="square" lIns="121900" tIns="121900" rIns="121900" bIns="121900" anchor="t" anchorCtr="0">
            <a:noAutofit/>
          </a:bodyPr>
          <a:lstStyle/>
          <a:p>
            <a:pPr marL="0" indent="0"/>
            <a:r>
              <a:rPr lang="en-GB" sz="800" u="sng">
                <a:solidFill>
                  <a:schemeClr val="hlink"/>
                </a:solidFill>
                <a:hlinkClick r:id="rId3"/>
              </a:rPr>
              <a:t>https://uk.video.search.yahoo.com/yhs/search;_ylt=AwrJ6tXpLI5eEQYAszie3olQ?p=wooly+mammoth+stampede+for+kids&amp;hsimp=yhs-001&amp;hspart=itm&amp;type=pds_sjiqmxum1acegikmuebkmoqsuwl96p7j8qmodg_19_21_ssg00&amp;param1=1&amp;param2=f%3D4%26b%3Dchrome%26ip%3D62.252.176.123%26pa%3Dpdfconverterds%26type%3Dpds_sjiqmxum1acegikmuebkmoqsuwl96p7j8qmodg_19_21_ssg00%26cat%3Dweb%26a%3Dpds_sjiqmxum1acegikmuebkmoqsuwl96p7j8qmodg_19_21_ssg00%26xlp_pers_guid%3Daf929fc4210e4abac6f2a4042b064d6d%26xlp_sess_guid%3Daf929fc4210e4abac6f2a4042b064d6d-ad1e-09fb78766ee3%26uref%3D%26abid%3D%26xt_abg%3D%26xt_ver%3D10.1.4.64%26ls_ts%3D1558379397&amp;fr=yhs-itm-001&amp;fr2=p%3As%2Cv%3Ai%2Cm%3Apivot#id=1&amp;vid=98310529583f781317f7208de96a89cc&amp;action=view</a:t>
            </a:r>
            <a:endParaRPr sz="800"/>
          </a:p>
        </p:txBody>
      </p:sp>
      <p:pic>
        <p:nvPicPr>
          <p:cNvPr id="1312" name="Google Shape;1312;p180"/>
          <p:cNvPicPr preferRelativeResize="0"/>
          <p:nvPr/>
        </p:nvPicPr>
        <p:blipFill>
          <a:blip r:embed="rId4">
            <a:alphaModFix/>
          </a:blip>
          <a:stretch>
            <a:fillRect/>
          </a:stretch>
        </p:blipFill>
        <p:spPr>
          <a:xfrm>
            <a:off x="4557418" y="1250067"/>
            <a:ext cx="3077165" cy="1860600"/>
          </a:xfrm>
          <a:prstGeom prst="rect">
            <a:avLst/>
          </a:prstGeom>
          <a:noFill/>
          <a:ln>
            <a:noFill/>
          </a:ln>
        </p:spPr>
      </p:pic>
    </p:spTree>
    <p:extLst>
      <p:ext uri="{BB962C8B-B14F-4D97-AF65-F5344CB8AC3E}">
        <p14:creationId xmlns:p14="http://schemas.microsoft.com/office/powerpoint/2010/main" val="207503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1316"/>
        <p:cNvGrpSpPr/>
        <p:nvPr/>
      </p:nvGrpSpPr>
      <p:grpSpPr>
        <a:xfrm>
          <a:off x="0" y="0"/>
          <a:ext cx="0" cy="0"/>
          <a:chOff x="0" y="0"/>
          <a:chExt cx="0" cy="0"/>
        </a:xfrm>
      </p:grpSpPr>
      <p:sp>
        <p:nvSpPr>
          <p:cNvPr id="1317" name="Google Shape;1317;p181"/>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We hope your day went well.</a:t>
            </a:r>
            <a:endParaRPr/>
          </a:p>
          <a:p>
            <a:r>
              <a:rPr lang="en-GB"/>
              <a:t>See you tomorrow.</a:t>
            </a:r>
            <a:endParaRPr/>
          </a:p>
        </p:txBody>
      </p:sp>
      <p:pic>
        <p:nvPicPr>
          <p:cNvPr id="1318" name="Google Shape;1318;p181"/>
          <p:cNvPicPr preferRelativeResize="0"/>
          <p:nvPr/>
        </p:nvPicPr>
        <p:blipFill rotWithShape="1">
          <a:blip r:embed="rId3">
            <a:alphaModFix/>
          </a:blip>
          <a:srcRect/>
          <a:stretch/>
        </p:blipFill>
        <p:spPr>
          <a:xfrm>
            <a:off x="8205768" y="3778833"/>
            <a:ext cx="3127033" cy="2526200"/>
          </a:xfrm>
          <a:prstGeom prst="rect">
            <a:avLst/>
          </a:prstGeom>
          <a:noFill/>
          <a:ln>
            <a:noFill/>
          </a:ln>
        </p:spPr>
      </p:pic>
    </p:spTree>
    <p:extLst>
      <p:ext uri="{BB962C8B-B14F-4D97-AF65-F5344CB8AC3E}">
        <p14:creationId xmlns:p14="http://schemas.microsoft.com/office/powerpoint/2010/main" val="34825503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22"/>
        <p:cNvGrpSpPr/>
        <p:nvPr/>
      </p:nvGrpSpPr>
      <p:grpSpPr>
        <a:xfrm>
          <a:off x="0" y="0"/>
          <a:ext cx="0" cy="0"/>
          <a:chOff x="0" y="0"/>
          <a:chExt cx="0" cy="0"/>
        </a:xfrm>
      </p:grpSpPr>
      <p:sp>
        <p:nvSpPr>
          <p:cNvPr id="1323" name="Google Shape;1323;p182"/>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Tuesday 12</a:t>
            </a:r>
            <a:r>
              <a:rPr lang="en-GB" u="sng" baseline="30000"/>
              <a:t>th</a:t>
            </a:r>
            <a:r>
              <a:rPr lang="en-GB" u="sng"/>
              <a:t> May</a:t>
            </a:r>
            <a:endParaRPr u="sng"/>
          </a:p>
          <a:p>
            <a:endParaRPr sz="3200"/>
          </a:p>
          <a:p>
            <a:endParaRPr sz="3200"/>
          </a:p>
          <a:p>
            <a:r>
              <a:rPr lang="en-GB" sz="3200" b="1"/>
              <a:t>Ready to wake up your maths brains?</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1324" name="Google Shape;1324;p182"/>
          <p:cNvPicPr preferRelativeResize="0"/>
          <p:nvPr/>
        </p:nvPicPr>
        <p:blipFill rotWithShape="1">
          <a:blip r:embed="rId3">
            <a:alphaModFix/>
          </a:blip>
          <a:srcRect/>
          <a:stretch/>
        </p:blipFill>
        <p:spPr>
          <a:xfrm>
            <a:off x="8450193" y="298692"/>
            <a:ext cx="3488967" cy="2147600"/>
          </a:xfrm>
          <a:prstGeom prst="rect">
            <a:avLst/>
          </a:prstGeom>
          <a:noFill/>
          <a:ln>
            <a:noFill/>
          </a:ln>
        </p:spPr>
      </p:pic>
    </p:spTree>
    <p:extLst>
      <p:ext uri="{BB962C8B-B14F-4D97-AF65-F5344CB8AC3E}">
        <p14:creationId xmlns:p14="http://schemas.microsoft.com/office/powerpoint/2010/main" val="3599558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328"/>
        <p:cNvGrpSpPr/>
        <p:nvPr/>
      </p:nvGrpSpPr>
      <p:grpSpPr>
        <a:xfrm>
          <a:off x="0" y="0"/>
          <a:ext cx="0" cy="0"/>
          <a:chOff x="0" y="0"/>
          <a:chExt cx="0" cy="0"/>
        </a:xfrm>
      </p:grpSpPr>
      <p:sp>
        <p:nvSpPr>
          <p:cNvPr id="1329" name="Google Shape;1329;p183"/>
          <p:cNvSpPr/>
          <p:nvPr/>
        </p:nvSpPr>
        <p:spPr>
          <a:xfrm>
            <a:off x="163103" y="563427"/>
            <a:ext cx="6138800" cy="56904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330" name="Google Shape;1330;p183"/>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ea typeface="Arial"/>
                <a:cs typeface="Arial"/>
                <a:sym typeface="Arial"/>
              </a:rPr>
              <a:t>What fraction is shaded?</a:t>
            </a:r>
            <a:endParaRPr sz="1867" kern="0">
              <a:solidFill>
                <a:srgbClr val="000000"/>
              </a:solidFill>
              <a:latin typeface="Arial"/>
              <a:cs typeface="Arial"/>
              <a:sym typeface="Arial"/>
            </a:endParaRPr>
          </a:p>
          <a:p>
            <a:pPr marL="609585" indent="-304792" defTabSz="1219170">
              <a:buClr>
                <a:srgbClr val="000000"/>
              </a:buClr>
              <a:buSzPts val="1800"/>
            </a:pPr>
            <a:endParaRPr sz="2400" kern="0">
              <a:solidFill>
                <a:srgbClr val="000000"/>
              </a:solidFill>
              <a:latin typeface="Arial"/>
              <a:ea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ea typeface="Arial"/>
                <a:cs typeface="Arial"/>
                <a:sym typeface="Arial"/>
              </a:rPr>
              <a:t>Which of these </a:t>
            </a:r>
            <a:r>
              <a:rPr lang="en-GB" sz="2400" kern="0">
                <a:solidFill>
                  <a:srgbClr val="000000"/>
                </a:solidFill>
                <a:latin typeface="Arial"/>
                <a:cs typeface="Arial"/>
                <a:sym typeface="Arial"/>
              </a:rPr>
              <a:t>calculations</a:t>
            </a:r>
            <a:r>
              <a:rPr lang="en-GB" sz="2400" kern="0">
                <a:solidFill>
                  <a:srgbClr val="000000"/>
                </a:solidFill>
                <a:latin typeface="Arial"/>
                <a:ea typeface="Arial"/>
                <a:cs typeface="Arial"/>
                <a:sym typeface="Arial"/>
              </a:rPr>
              <a:t> total 100?</a:t>
            </a:r>
            <a:endParaRPr sz="1867" kern="0">
              <a:solidFill>
                <a:srgbClr val="000000"/>
              </a:solidFill>
              <a:latin typeface="Arial"/>
              <a:cs typeface="Arial"/>
              <a:sym typeface="Arial"/>
            </a:endParaRPr>
          </a:p>
          <a:p>
            <a:pPr marL="152396" defTabSz="1219170">
              <a:buClr>
                <a:srgbClr val="000000"/>
              </a:buClr>
            </a:pPr>
            <a:endParaRPr sz="2400" kern="0">
              <a:solidFill>
                <a:srgbClr val="000000"/>
              </a:solidFill>
              <a:latin typeface="Arial"/>
              <a:ea typeface="Arial"/>
              <a:cs typeface="Arial"/>
              <a:sym typeface="Arial"/>
            </a:endParaRPr>
          </a:p>
          <a:p>
            <a:pPr marL="609585" indent="-304792"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3. 564 + 156</a:t>
            </a:r>
            <a:endParaRPr sz="1867" kern="0">
              <a:solidFill>
                <a:srgbClr val="000000"/>
              </a:solidFill>
              <a:latin typeface="Arial"/>
              <a:cs typeface="Arial"/>
              <a:sym typeface="Arial"/>
            </a:endParaRPr>
          </a:p>
          <a:p>
            <a:pPr marL="152396" defTabSz="1219170">
              <a:buClr>
                <a:srgbClr val="000000"/>
              </a:buClr>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4. 250 ➗10</a:t>
            </a:r>
            <a:endParaRPr sz="1867" kern="0">
              <a:solidFill>
                <a:srgbClr val="000000"/>
              </a:solidFill>
              <a:latin typeface="Arial"/>
              <a:cs typeface="Arial"/>
              <a:sym typeface="Arial"/>
            </a:endParaRPr>
          </a:p>
          <a:p>
            <a:pPr marL="152396" defTabSz="1219170">
              <a:buClr>
                <a:srgbClr val="000000"/>
              </a:buClr>
            </a:pPr>
            <a:endParaRPr sz="2400"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5. </a:t>
            </a:r>
            <a:r>
              <a:rPr lang="en-GB" sz="2133" kern="0">
                <a:solidFill>
                  <a:srgbClr val="000000"/>
                </a:solidFill>
                <a:latin typeface="Arial"/>
                <a:ea typeface="Arial"/>
                <a:cs typeface="Arial"/>
                <a:sym typeface="Arial"/>
              </a:rPr>
              <a:t>First Class stamps cost 70p. Second Class stamps cost 61p. How much for two First Class and one Second Class stamp?</a:t>
            </a:r>
            <a:endParaRPr sz="1867" kern="0">
              <a:solidFill>
                <a:srgbClr val="000000"/>
              </a:solidFill>
              <a:latin typeface="Arial"/>
              <a:cs typeface="Arial"/>
              <a:sym typeface="Arial"/>
            </a:endParaRPr>
          </a:p>
          <a:p>
            <a:pPr marL="152396" defTabSz="1219170">
              <a:buClr>
                <a:srgbClr val="000000"/>
              </a:buClr>
            </a:pPr>
            <a:endParaRPr sz="2133" kern="0">
              <a:solidFill>
                <a:srgbClr val="000000"/>
              </a:solidFill>
              <a:latin typeface="Arial"/>
              <a:ea typeface="Arial"/>
              <a:cs typeface="Arial"/>
              <a:sym typeface="Arial"/>
            </a:endParaRPr>
          </a:p>
          <a:p>
            <a:pPr marL="152396" defTabSz="1219170">
              <a:buClr>
                <a:srgbClr val="000000"/>
              </a:buClr>
            </a:pPr>
            <a:r>
              <a:rPr lang="en-GB" sz="2400" kern="0">
                <a:solidFill>
                  <a:srgbClr val="000000"/>
                </a:solidFill>
                <a:latin typeface="Arial"/>
                <a:ea typeface="Arial"/>
                <a:cs typeface="Arial"/>
                <a:sym typeface="Arial"/>
              </a:rPr>
              <a:t>6. 35 x 8             7. 350 x 8</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p:txBody>
      </p:sp>
      <p:sp>
        <p:nvSpPr>
          <p:cNvPr id="1331" name="Google Shape;1331;p183"/>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ea typeface="Arial"/>
                <a:cs typeface="Arial"/>
                <a:sym typeface="Arial"/>
              </a:rPr>
              <a:t>12.05.20</a:t>
            </a:r>
            <a:endParaRPr sz="2400" b="1" u="sng" kern="0">
              <a:solidFill>
                <a:srgbClr val="000000"/>
              </a:solidFill>
              <a:latin typeface="Arial"/>
              <a:ea typeface="Arial"/>
              <a:cs typeface="Arial"/>
              <a:sym typeface="Arial"/>
            </a:endParaRPr>
          </a:p>
        </p:txBody>
      </p:sp>
      <p:sp>
        <p:nvSpPr>
          <p:cNvPr id="1332" name="Google Shape;1332;p183"/>
          <p:cNvSpPr txBox="1"/>
          <p:nvPr/>
        </p:nvSpPr>
        <p:spPr>
          <a:xfrm>
            <a:off x="6337600" y="175400"/>
            <a:ext cx="5964400" cy="37656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8.  Which pairs of lines are  parallel?</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9. How many sides on 4 pentagons, 3 hexagons and 2 triangles?</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pic>
        <p:nvPicPr>
          <p:cNvPr id="1333" name="Google Shape;1333;p183"/>
          <p:cNvPicPr preferRelativeResize="0"/>
          <p:nvPr/>
        </p:nvPicPr>
        <p:blipFill rotWithShape="1">
          <a:blip r:embed="rId3">
            <a:alphaModFix/>
          </a:blip>
          <a:srcRect/>
          <a:stretch/>
        </p:blipFill>
        <p:spPr>
          <a:xfrm>
            <a:off x="4262327" y="-7049"/>
            <a:ext cx="2077000" cy="1316799"/>
          </a:xfrm>
          <a:prstGeom prst="rect">
            <a:avLst/>
          </a:prstGeom>
          <a:noFill/>
          <a:ln>
            <a:noFill/>
          </a:ln>
        </p:spPr>
      </p:pic>
      <p:pic>
        <p:nvPicPr>
          <p:cNvPr id="1334" name="Google Shape;1334;p183"/>
          <p:cNvPicPr preferRelativeResize="0"/>
          <p:nvPr/>
        </p:nvPicPr>
        <p:blipFill rotWithShape="1">
          <a:blip r:embed="rId4">
            <a:alphaModFix/>
          </a:blip>
          <a:srcRect/>
          <a:stretch/>
        </p:blipFill>
        <p:spPr>
          <a:xfrm>
            <a:off x="4906860" y="5129978"/>
            <a:ext cx="1320733" cy="941367"/>
          </a:xfrm>
          <a:prstGeom prst="rect">
            <a:avLst/>
          </a:prstGeom>
          <a:noFill/>
          <a:ln>
            <a:noFill/>
          </a:ln>
        </p:spPr>
      </p:pic>
      <p:grpSp>
        <p:nvGrpSpPr>
          <p:cNvPr id="1335" name="Google Shape;1335;p183"/>
          <p:cNvGrpSpPr/>
          <p:nvPr/>
        </p:nvGrpSpPr>
        <p:grpSpPr>
          <a:xfrm>
            <a:off x="8305845" y="833339"/>
            <a:ext cx="2836457" cy="1520179"/>
            <a:chOff x="5280138" y="516375"/>
            <a:chExt cx="2647925" cy="1628763"/>
          </a:xfrm>
        </p:grpSpPr>
        <p:pic>
          <p:nvPicPr>
            <p:cNvPr id="1336" name="Google Shape;1336;p183"/>
            <p:cNvPicPr preferRelativeResize="0"/>
            <p:nvPr/>
          </p:nvPicPr>
          <p:blipFill rotWithShape="1">
            <a:blip r:embed="rId5">
              <a:alphaModFix/>
            </a:blip>
            <a:srcRect/>
            <a:stretch/>
          </p:blipFill>
          <p:spPr>
            <a:xfrm>
              <a:off x="5280138" y="516375"/>
              <a:ext cx="2409825" cy="895350"/>
            </a:xfrm>
            <a:prstGeom prst="rect">
              <a:avLst/>
            </a:prstGeom>
            <a:noFill/>
            <a:ln>
              <a:noFill/>
            </a:ln>
          </p:spPr>
        </p:pic>
        <p:pic>
          <p:nvPicPr>
            <p:cNvPr id="1337" name="Google Shape;1337;p183"/>
            <p:cNvPicPr preferRelativeResize="0"/>
            <p:nvPr/>
          </p:nvPicPr>
          <p:blipFill rotWithShape="1">
            <a:blip r:embed="rId6">
              <a:alphaModFix/>
            </a:blip>
            <a:srcRect/>
            <a:stretch/>
          </p:blipFill>
          <p:spPr>
            <a:xfrm>
              <a:off x="5346788" y="1411713"/>
              <a:ext cx="2581275" cy="733425"/>
            </a:xfrm>
            <a:prstGeom prst="rect">
              <a:avLst/>
            </a:prstGeom>
            <a:noFill/>
            <a:ln>
              <a:noFill/>
            </a:ln>
          </p:spPr>
        </p:pic>
      </p:grpSp>
      <p:sp>
        <p:nvSpPr>
          <p:cNvPr id="1338" name="Google Shape;1338;p183"/>
          <p:cNvSpPr txBox="1"/>
          <p:nvPr/>
        </p:nvSpPr>
        <p:spPr>
          <a:xfrm>
            <a:off x="8079900" y="833333"/>
            <a:ext cx="367200" cy="4152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a</a:t>
            </a:r>
            <a:endParaRPr sz="1867" kern="0">
              <a:solidFill>
                <a:srgbClr val="000000"/>
              </a:solidFill>
              <a:latin typeface="Arial"/>
              <a:ea typeface="Arial"/>
              <a:cs typeface="Arial"/>
              <a:sym typeface="Arial"/>
            </a:endParaRPr>
          </a:p>
        </p:txBody>
      </p:sp>
      <p:sp>
        <p:nvSpPr>
          <p:cNvPr id="1339" name="Google Shape;1339;p183"/>
          <p:cNvSpPr txBox="1"/>
          <p:nvPr/>
        </p:nvSpPr>
        <p:spPr>
          <a:xfrm>
            <a:off x="10890700" y="895133"/>
            <a:ext cx="251600" cy="31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b</a:t>
            </a:r>
            <a:endParaRPr sz="1867" kern="0">
              <a:solidFill>
                <a:srgbClr val="000000"/>
              </a:solidFill>
              <a:latin typeface="Arial"/>
              <a:ea typeface="Arial"/>
              <a:cs typeface="Arial"/>
              <a:sym typeface="Arial"/>
            </a:endParaRPr>
          </a:p>
        </p:txBody>
      </p:sp>
      <p:sp>
        <p:nvSpPr>
          <p:cNvPr id="1340" name="Google Shape;1340;p183"/>
          <p:cNvSpPr txBox="1"/>
          <p:nvPr/>
        </p:nvSpPr>
        <p:spPr>
          <a:xfrm>
            <a:off x="8186133" y="1774100"/>
            <a:ext cx="260800" cy="290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c</a:t>
            </a:r>
            <a:endParaRPr sz="1867" kern="0">
              <a:solidFill>
                <a:srgbClr val="000000"/>
              </a:solidFill>
              <a:latin typeface="Arial"/>
              <a:ea typeface="Arial"/>
              <a:cs typeface="Arial"/>
              <a:sym typeface="Arial"/>
            </a:endParaRPr>
          </a:p>
        </p:txBody>
      </p:sp>
      <p:sp>
        <p:nvSpPr>
          <p:cNvPr id="1341" name="Google Shape;1341;p183"/>
          <p:cNvSpPr txBox="1"/>
          <p:nvPr/>
        </p:nvSpPr>
        <p:spPr>
          <a:xfrm>
            <a:off x="11064567" y="2005933"/>
            <a:ext cx="367200" cy="31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d</a:t>
            </a:r>
            <a:endParaRPr sz="1867" kern="0">
              <a:solidFill>
                <a:srgbClr val="000000"/>
              </a:solidFill>
              <a:latin typeface="Arial"/>
              <a:ea typeface="Arial"/>
              <a:cs typeface="Arial"/>
              <a:sym typeface="Arial"/>
            </a:endParaRPr>
          </a:p>
        </p:txBody>
      </p:sp>
      <p:pic>
        <p:nvPicPr>
          <p:cNvPr id="1342" name="Google Shape;1342;p183"/>
          <p:cNvPicPr preferRelativeResize="0"/>
          <p:nvPr/>
        </p:nvPicPr>
        <p:blipFill rotWithShape="1">
          <a:blip r:embed="rId7">
            <a:alphaModFix/>
          </a:blip>
          <a:srcRect/>
          <a:stretch/>
        </p:blipFill>
        <p:spPr>
          <a:xfrm>
            <a:off x="10099666" y="3022758"/>
            <a:ext cx="791033" cy="771740"/>
          </a:xfrm>
          <a:prstGeom prst="rect">
            <a:avLst/>
          </a:prstGeom>
          <a:noFill/>
          <a:ln>
            <a:noFill/>
          </a:ln>
        </p:spPr>
      </p:pic>
      <p:pic>
        <p:nvPicPr>
          <p:cNvPr id="1343" name="Google Shape;1343;p183"/>
          <p:cNvPicPr preferRelativeResize="0"/>
          <p:nvPr/>
        </p:nvPicPr>
        <p:blipFill rotWithShape="1">
          <a:blip r:embed="rId8">
            <a:alphaModFix/>
          </a:blip>
          <a:srcRect/>
          <a:stretch/>
        </p:blipFill>
        <p:spPr>
          <a:xfrm>
            <a:off x="10960733" y="3008668"/>
            <a:ext cx="900345" cy="771733"/>
          </a:xfrm>
          <a:prstGeom prst="rect">
            <a:avLst/>
          </a:prstGeom>
          <a:noFill/>
          <a:ln>
            <a:noFill/>
          </a:ln>
        </p:spPr>
      </p:pic>
      <p:pic>
        <p:nvPicPr>
          <p:cNvPr id="1344" name="Google Shape;1344;p183"/>
          <p:cNvPicPr preferRelativeResize="0"/>
          <p:nvPr/>
        </p:nvPicPr>
        <p:blipFill rotWithShape="1">
          <a:blip r:embed="rId9">
            <a:alphaModFix/>
          </a:blip>
          <a:srcRect/>
          <a:stretch/>
        </p:blipFill>
        <p:spPr>
          <a:xfrm>
            <a:off x="9148264" y="3257929"/>
            <a:ext cx="791033" cy="492723"/>
          </a:xfrm>
          <a:prstGeom prst="rect">
            <a:avLst/>
          </a:prstGeom>
          <a:noFill/>
          <a:ln>
            <a:noFill/>
          </a:ln>
        </p:spPr>
      </p:pic>
      <p:pic>
        <p:nvPicPr>
          <p:cNvPr id="1345" name="Google Shape;1345;p183"/>
          <p:cNvPicPr preferRelativeResize="0"/>
          <p:nvPr/>
        </p:nvPicPr>
        <p:blipFill rotWithShape="1">
          <a:blip r:embed="rId10">
            <a:alphaModFix/>
          </a:blip>
          <a:srcRect/>
          <a:stretch/>
        </p:blipFill>
        <p:spPr>
          <a:xfrm>
            <a:off x="10105027" y="4056633"/>
            <a:ext cx="2026167" cy="1563267"/>
          </a:xfrm>
          <a:prstGeom prst="rect">
            <a:avLst/>
          </a:prstGeom>
          <a:noFill/>
          <a:ln>
            <a:noFill/>
          </a:ln>
        </p:spPr>
      </p:pic>
      <p:graphicFrame>
        <p:nvGraphicFramePr>
          <p:cNvPr id="1346" name="Google Shape;1346;p183"/>
          <p:cNvGraphicFramePr/>
          <p:nvPr/>
        </p:nvGraphicFramePr>
        <p:xfrm>
          <a:off x="3629787" y="1746399"/>
          <a:ext cx="1242467" cy="1467367"/>
        </p:xfrm>
        <a:graphic>
          <a:graphicData uri="http://schemas.openxmlformats.org/drawingml/2006/table">
            <a:tbl>
              <a:tblPr firstRow="1" bandRow="1">
                <a:noFill/>
              </a:tblPr>
              <a:tblGrid>
                <a:gridCol w="1242467">
                  <a:extLst>
                    <a:ext uri="{9D8B030D-6E8A-4147-A177-3AD203B41FA5}">
                      <a16:colId xmlns:a16="http://schemas.microsoft.com/office/drawing/2014/main" val="20000"/>
                    </a:ext>
                  </a:extLst>
                </a:gridCol>
              </a:tblGrid>
              <a:tr h="478433">
                <a:tc>
                  <a:txBody>
                    <a:bodyPr/>
                    <a:lstStyle/>
                    <a:p>
                      <a:pPr marL="0" marR="0" lvl="0" indent="0" algn="l" rtl="0">
                        <a:lnSpc>
                          <a:spcPct val="100000"/>
                        </a:lnSpc>
                        <a:spcBef>
                          <a:spcPts val="0"/>
                        </a:spcBef>
                        <a:spcAft>
                          <a:spcPts val="0"/>
                        </a:spcAft>
                        <a:buClr>
                          <a:srgbClr val="000000"/>
                        </a:buClr>
                        <a:buSzPts val="1400"/>
                        <a:buFont typeface="Arial"/>
                        <a:buNone/>
                      </a:pPr>
                      <a:r>
                        <a:rPr lang="en-GB" sz="1900" b="0" i="0" u="none" strike="noStrike" cap="none">
                          <a:solidFill>
                            <a:srgbClr val="000000"/>
                          </a:solidFill>
                          <a:latin typeface="Arial"/>
                          <a:ea typeface="Arial"/>
                          <a:cs typeface="Arial"/>
                          <a:sym typeface="Arial"/>
                        </a:rPr>
                        <a:t>34 + 76</a:t>
                      </a:r>
                      <a:endParaRPr sz="2500"/>
                    </a:p>
                  </a:txBody>
                  <a:tcPr marL="121933" marR="121933" marT="60967" marB="60967"/>
                </a:tc>
                <a:extLst>
                  <a:ext uri="{0D108BD9-81ED-4DB2-BD59-A6C34878D82A}">
                    <a16:rowId xmlns:a16="http://schemas.microsoft.com/office/drawing/2014/main" val="10000"/>
                  </a:ext>
                </a:extLst>
              </a:tr>
              <a:tr h="494467">
                <a:tc>
                  <a:txBody>
                    <a:bodyPr/>
                    <a:lstStyle/>
                    <a:p>
                      <a:pPr marL="0" marR="0" lvl="0" indent="0" algn="l" rtl="0">
                        <a:lnSpc>
                          <a:spcPct val="100000"/>
                        </a:lnSpc>
                        <a:spcBef>
                          <a:spcPts val="0"/>
                        </a:spcBef>
                        <a:spcAft>
                          <a:spcPts val="0"/>
                        </a:spcAft>
                        <a:buClr>
                          <a:srgbClr val="000000"/>
                        </a:buClr>
                        <a:buSzPts val="1400"/>
                        <a:buFont typeface="Arial"/>
                        <a:buNone/>
                      </a:pPr>
                      <a:r>
                        <a:rPr lang="en-GB" sz="1900" b="0" i="0" u="none" strike="noStrike" cap="none">
                          <a:solidFill>
                            <a:srgbClr val="000000"/>
                          </a:solidFill>
                          <a:latin typeface="Arial"/>
                          <a:ea typeface="Arial"/>
                          <a:cs typeface="Arial"/>
                          <a:sym typeface="Arial"/>
                        </a:rPr>
                        <a:t>55 + 45</a:t>
                      </a:r>
                      <a:endParaRPr sz="2500"/>
                    </a:p>
                  </a:txBody>
                  <a:tcPr marL="121933" marR="121933" marT="60967" marB="60967"/>
                </a:tc>
                <a:extLst>
                  <a:ext uri="{0D108BD9-81ED-4DB2-BD59-A6C34878D82A}">
                    <a16:rowId xmlns:a16="http://schemas.microsoft.com/office/drawing/2014/main" val="10001"/>
                  </a:ext>
                </a:extLst>
              </a:tr>
              <a:tr h="494467">
                <a:tc>
                  <a:txBody>
                    <a:bodyPr/>
                    <a:lstStyle/>
                    <a:p>
                      <a:pPr marL="0" marR="0" lvl="0" indent="0" algn="l" rtl="0">
                        <a:lnSpc>
                          <a:spcPct val="100000"/>
                        </a:lnSpc>
                        <a:spcBef>
                          <a:spcPts val="0"/>
                        </a:spcBef>
                        <a:spcAft>
                          <a:spcPts val="0"/>
                        </a:spcAft>
                        <a:buNone/>
                      </a:pPr>
                      <a:r>
                        <a:rPr lang="en-GB" sz="1900" u="none" strike="noStrike" cap="none"/>
                        <a:t>17 + 83</a:t>
                      </a:r>
                      <a:endParaRPr sz="1900" u="none" strike="noStrike" cap="none"/>
                    </a:p>
                  </a:txBody>
                  <a:tcPr marL="121933" marR="121933" marT="60967" marB="60967"/>
                </a:tc>
                <a:extLst>
                  <a:ext uri="{0D108BD9-81ED-4DB2-BD59-A6C34878D82A}">
                    <a16:rowId xmlns:a16="http://schemas.microsoft.com/office/drawing/2014/main" val="10002"/>
                  </a:ext>
                </a:extLst>
              </a:tr>
            </a:tbl>
          </a:graphicData>
        </a:graphic>
      </p:graphicFrame>
      <p:sp>
        <p:nvSpPr>
          <p:cNvPr id="1347" name="Google Shape;1347;p183"/>
          <p:cNvSpPr txBox="1"/>
          <p:nvPr/>
        </p:nvSpPr>
        <p:spPr>
          <a:xfrm>
            <a:off x="6477933" y="3966067"/>
            <a:ext cx="4164400" cy="272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cs typeface="Arial"/>
                <a:sym typeface="Arial"/>
              </a:rPr>
              <a:t>10. Bill makes 24 cakes.What different amounts of friends can he share the cake between equally and have no cakes left over?(Bill does not give any cakes to himself)</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630293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51"/>
        <p:cNvGrpSpPr/>
        <p:nvPr/>
      </p:nvGrpSpPr>
      <p:grpSpPr>
        <a:xfrm>
          <a:off x="0" y="0"/>
          <a:ext cx="0" cy="0"/>
          <a:chOff x="0" y="0"/>
          <a:chExt cx="0" cy="0"/>
        </a:xfrm>
      </p:grpSpPr>
      <p:sp>
        <p:nvSpPr>
          <p:cNvPr id="1352" name="Google Shape;1352;p184"/>
          <p:cNvSpPr txBox="1"/>
          <p:nvPr/>
        </p:nvSpPr>
        <p:spPr>
          <a:xfrm>
            <a:off x="460333" y="377733"/>
            <a:ext cx="5457200" cy="61260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sp>
        <p:nvSpPr>
          <p:cNvPr id="1353" name="Google Shape;1353;p184"/>
          <p:cNvSpPr txBox="1"/>
          <p:nvPr/>
        </p:nvSpPr>
        <p:spPr>
          <a:xfrm>
            <a:off x="6210200" y="377733"/>
            <a:ext cx="5603600" cy="60424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sp>
        <p:nvSpPr>
          <p:cNvPr id="1354" name="Google Shape;1354;p184"/>
          <p:cNvSpPr txBox="1"/>
          <p:nvPr/>
        </p:nvSpPr>
        <p:spPr>
          <a:xfrm>
            <a:off x="413133" y="429667"/>
            <a:ext cx="11400800" cy="5916000"/>
          </a:xfrm>
          <a:prstGeom prst="rect">
            <a:avLst/>
          </a:prstGeom>
          <a:noFill/>
          <a:ln>
            <a:noFill/>
          </a:ln>
        </p:spPr>
        <p:txBody>
          <a:bodyPr spcFirstLastPara="1" wrap="square" lIns="121900" tIns="121900" rIns="121900" bIns="121900" anchor="t" anchorCtr="0">
            <a:noAutofit/>
          </a:bodyPr>
          <a:lstStyle/>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⅜</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55 + 45 and 87 + 13</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720</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25</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£2.01 or 201p</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280</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2800</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B</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44 </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He could share his cakes with: 1 friend, 2 friends, 3 friends, 4 friends, 6 friends, 8 friends, 12 friends or 24 friends.</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19274251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58"/>
        <p:cNvGrpSpPr/>
        <p:nvPr/>
      </p:nvGrpSpPr>
      <p:grpSpPr>
        <a:xfrm>
          <a:off x="0" y="0"/>
          <a:ext cx="0" cy="0"/>
          <a:chOff x="0" y="0"/>
          <a:chExt cx="0" cy="0"/>
        </a:xfrm>
      </p:grpSpPr>
      <p:sp>
        <p:nvSpPr>
          <p:cNvPr id="1359" name="Google Shape;1359;p185"/>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1360" name="Google Shape;1360;p185"/>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361" name="Google Shape;1361;p185"/>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1362" name="Google Shape;1362;p185"/>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25193190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366"/>
        <p:cNvGrpSpPr/>
        <p:nvPr/>
      </p:nvGrpSpPr>
      <p:grpSpPr>
        <a:xfrm>
          <a:off x="0" y="0"/>
          <a:ext cx="0" cy="0"/>
          <a:chOff x="0" y="0"/>
          <a:chExt cx="0" cy="0"/>
        </a:xfrm>
      </p:grpSpPr>
      <p:sp>
        <p:nvSpPr>
          <p:cNvPr id="1367" name="Google Shape;1367;p186"/>
          <p:cNvSpPr txBox="1"/>
          <p:nvPr/>
        </p:nvSpPr>
        <p:spPr>
          <a:xfrm>
            <a:off x="661000" y="1801267"/>
            <a:ext cx="11088400" cy="2082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867" u="sng" kern="0">
                <a:solidFill>
                  <a:srgbClr val="000000"/>
                </a:solidFill>
                <a:latin typeface="Arial"/>
                <a:cs typeface="Arial"/>
                <a:sym typeface="Arial"/>
              </a:rPr>
              <a:t>WALT: identify hours on an analogue clock.</a:t>
            </a:r>
            <a:endParaRPr sz="3867" u="sng" kern="0">
              <a:solidFill>
                <a:srgbClr val="000000"/>
              </a:solidFill>
              <a:latin typeface="Arial"/>
              <a:cs typeface="Arial"/>
              <a:sym typeface="Arial"/>
            </a:endParaRPr>
          </a:p>
        </p:txBody>
      </p:sp>
    </p:spTree>
    <p:extLst>
      <p:ext uri="{BB962C8B-B14F-4D97-AF65-F5344CB8AC3E}">
        <p14:creationId xmlns:p14="http://schemas.microsoft.com/office/powerpoint/2010/main" val="39892383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371"/>
        <p:cNvGrpSpPr/>
        <p:nvPr/>
      </p:nvGrpSpPr>
      <p:grpSpPr>
        <a:xfrm>
          <a:off x="0" y="0"/>
          <a:ext cx="0" cy="0"/>
          <a:chOff x="0" y="0"/>
          <a:chExt cx="0" cy="0"/>
        </a:xfrm>
      </p:grpSpPr>
      <p:pic>
        <p:nvPicPr>
          <p:cNvPr id="1372" name="Google Shape;1372;p187"/>
          <p:cNvPicPr preferRelativeResize="0"/>
          <p:nvPr/>
        </p:nvPicPr>
        <p:blipFill rotWithShape="1">
          <a:blip r:embed="rId3">
            <a:alphaModFix/>
          </a:blip>
          <a:srcRect l="31962" r="4367" b="2997"/>
          <a:stretch/>
        </p:blipFill>
        <p:spPr>
          <a:xfrm>
            <a:off x="661001" y="1244301"/>
            <a:ext cx="3314967" cy="3448900"/>
          </a:xfrm>
          <a:prstGeom prst="rect">
            <a:avLst/>
          </a:prstGeom>
          <a:noFill/>
          <a:ln>
            <a:noFill/>
          </a:ln>
        </p:spPr>
      </p:pic>
      <p:sp>
        <p:nvSpPr>
          <p:cNvPr id="1373" name="Google Shape;1373;p187"/>
          <p:cNvSpPr txBox="1"/>
          <p:nvPr/>
        </p:nvSpPr>
        <p:spPr>
          <a:xfrm>
            <a:off x="4273433" y="859333"/>
            <a:ext cx="6451600" cy="5274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So far with telling the time, we have focused on the minutes. This is shown with the large hand on the clock. </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We are now going to look at how to read the hours on an analogue clock. We need to look at the shorter hand on the clock now.</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As you can see the hour hand is pointing in between the 2 and 3. This means we have gone past 2 o’clock but haven’t got to 3 o’clock. </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39747650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377"/>
        <p:cNvGrpSpPr/>
        <p:nvPr/>
      </p:nvGrpSpPr>
      <p:grpSpPr>
        <a:xfrm>
          <a:off x="0" y="0"/>
          <a:ext cx="0" cy="0"/>
          <a:chOff x="0" y="0"/>
          <a:chExt cx="0" cy="0"/>
        </a:xfrm>
      </p:grpSpPr>
      <p:pic>
        <p:nvPicPr>
          <p:cNvPr id="1378" name="Google Shape;1378;p188"/>
          <p:cNvPicPr preferRelativeResize="0"/>
          <p:nvPr/>
        </p:nvPicPr>
        <p:blipFill rotWithShape="1">
          <a:blip r:embed="rId3">
            <a:alphaModFix/>
          </a:blip>
          <a:srcRect l="31856" t="1654" r="5546" b="2725"/>
          <a:stretch/>
        </p:blipFill>
        <p:spPr>
          <a:xfrm>
            <a:off x="448001" y="344634"/>
            <a:ext cx="2581801" cy="2567433"/>
          </a:xfrm>
          <a:prstGeom prst="rect">
            <a:avLst/>
          </a:prstGeom>
          <a:noFill/>
          <a:ln>
            <a:noFill/>
          </a:ln>
        </p:spPr>
      </p:pic>
      <p:pic>
        <p:nvPicPr>
          <p:cNvPr id="1379" name="Google Shape;1379;p188"/>
          <p:cNvPicPr preferRelativeResize="0"/>
          <p:nvPr/>
        </p:nvPicPr>
        <p:blipFill rotWithShape="1">
          <a:blip r:embed="rId4">
            <a:alphaModFix/>
          </a:blip>
          <a:srcRect l="31762" r="5066" b="2600"/>
          <a:stretch/>
        </p:blipFill>
        <p:spPr>
          <a:xfrm>
            <a:off x="448001" y="3325634"/>
            <a:ext cx="2581799" cy="2591517"/>
          </a:xfrm>
          <a:prstGeom prst="rect">
            <a:avLst/>
          </a:prstGeom>
          <a:noFill/>
          <a:ln>
            <a:noFill/>
          </a:ln>
        </p:spPr>
      </p:pic>
      <p:sp>
        <p:nvSpPr>
          <p:cNvPr id="1380" name="Google Shape;1380;p188"/>
          <p:cNvSpPr/>
          <p:nvPr/>
        </p:nvSpPr>
        <p:spPr>
          <a:xfrm>
            <a:off x="9149733" y="2240067"/>
            <a:ext cx="2581600" cy="18608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2400" kern="0">
                <a:solidFill>
                  <a:srgbClr val="000000"/>
                </a:solidFill>
                <a:latin typeface="Arial"/>
                <a:cs typeface="Arial"/>
                <a:sym typeface="Arial"/>
              </a:rPr>
              <a:t>Let’s have a look at how we read the time.</a:t>
            </a:r>
            <a:endParaRPr sz="2400" kern="0">
              <a:solidFill>
                <a:srgbClr val="000000"/>
              </a:solidFill>
              <a:latin typeface="Arial"/>
              <a:cs typeface="Arial"/>
              <a:sym typeface="Arial"/>
            </a:endParaRPr>
          </a:p>
        </p:txBody>
      </p:sp>
      <p:sp>
        <p:nvSpPr>
          <p:cNvPr id="1381" name="Google Shape;1381;p188"/>
          <p:cNvSpPr/>
          <p:nvPr/>
        </p:nvSpPr>
        <p:spPr>
          <a:xfrm>
            <a:off x="3015467" y="430767"/>
            <a:ext cx="5048800" cy="23264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1867" kern="0">
                <a:solidFill>
                  <a:srgbClr val="000000"/>
                </a:solidFill>
                <a:latin typeface="Arial"/>
                <a:cs typeface="Arial"/>
                <a:sym typeface="Arial"/>
              </a:rPr>
              <a:t>First we have to look at our minute hand. It’s pointing at the </a:t>
            </a:r>
            <a:r>
              <a:rPr lang="en-GB" sz="1867" u="sng" kern="0">
                <a:solidFill>
                  <a:srgbClr val="000000"/>
                </a:solidFill>
                <a:latin typeface="Arial"/>
                <a:cs typeface="Arial"/>
                <a:sym typeface="Arial"/>
              </a:rPr>
              <a:t>quarter past</a:t>
            </a:r>
            <a:r>
              <a:rPr lang="en-GB" sz="1867" kern="0">
                <a:solidFill>
                  <a:srgbClr val="000000"/>
                </a:solidFill>
                <a:latin typeface="Arial"/>
                <a:cs typeface="Arial"/>
                <a:sym typeface="Arial"/>
              </a:rPr>
              <a:t> position. </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Then we look at the the hour hand. We can see it has gone past the </a:t>
            </a:r>
            <a:r>
              <a:rPr lang="en-GB" sz="1867" u="sng" kern="0">
                <a:solidFill>
                  <a:srgbClr val="000000"/>
                </a:solidFill>
                <a:latin typeface="Arial"/>
                <a:cs typeface="Arial"/>
                <a:sym typeface="Arial"/>
              </a:rPr>
              <a:t>two</a:t>
            </a:r>
            <a:r>
              <a:rPr lang="en-GB" sz="1867" kern="0">
                <a:solidFill>
                  <a:srgbClr val="000000"/>
                </a:solidFill>
                <a:latin typeface="Arial"/>
                <a:cs typeface="Arial"/>
                <a:sym typeface="Arial"/>
              </a:rPr>
              <a:t>.</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The time is therefore </a:t>
            </a:r>
            <a:r>
              <a:rPr lang="en-GB" sz="1867" u="sng" kern="0">
                <a:solidFill>
                  <a:srgbClr val="000000"/>
                </a:solidFill>
                <a:latin typeface="Arial"/>
                <a:cs typeface="Arial"/>
                <a:sym typeface="Arial"/>
              </a:rPr>
              <a:t>quarter past two.</a:t>
            </a:r>
            <a:endParaRPr sz="1867" u="sng" kern="0">
              <a:solidFill>
                <a:srgbClr val="000000"/>
              </a:solidFill>
              <a:latin typeface="Arial"/>
              <a:cs typeface="Arial"/>
              <a:sym typeface="Arial"/>
            </a:endParaRPr>
          </a:p>
        </p:txBody>
      </p:sp>
      <p:sp>
        <p:nvSpPr>
          <p:cNvPr id="1382" name="Google Shape;1382;p188"/>
          <p:cNvSpPr/>
          <p:nvPr/>
        </p:nvSpPr>
        <p:spPr>
          <a:xfrm>
            <a:off x="3015467" y="3458200"/>
            <a:ext cx="5048800" cy="23264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r>
              <a:rPr lang="en-GB" sz="1867" kern="0">
                <a:solidFill>
                  <a:srgbClr val="000000"/>
                </a:solidFill>
                <a:latin typeface="Arial"/>
                <a:cs typeface="Arial"/>
                <a:sym typeface="Arial"/>
              </a:rPr>
              <a:t>First we have to look at our minute hand. It’s pointing at the </a:t>
            </a:r>
            <a:r>
              <a:rPr lang="en-GB" sz="1867" u="sng" kern="0">
                <a:solidFill>
                  <a:srgbClr val="000000"/>
                </a:solidFill>
                <a:latin typeface="Arial"/>
                <a:cs typeface="Arial"/>
                <a:sym typeface="Arial"/>
              </a:rPr>
              <a:t>quarter to</a:t>
            </a:r>
            <a:r>
              <a:rPr lang="en-GB" sz="1867" kern="0">
                <a:solidFill>
                  <a:srgbClr val="000000"/>
                </a:solidFill>
                <a:latin typeface="Arial"/>
                <a:cs typeface="Arial"/>
                <a:sym typeface="Arial"/>
              </a:rPr>
              <a:t> position. </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Then we look at the the hour hand. We can see it is going to the </a:t>
            </a:r>
            <a:r>
              <a:rPr lang="en-GB" sz="1867" u="sng" kern="0">
                <a:solidFill>
                  <a:srgbClr val="000000"/>
                </a:solidFill>
                <a:latin typeface="Arial"/>
                <a:cs typeface="Arial"/>
                <a:sym typeface="Arial"/>
              </a:rPr>
              <a:t>three</a:t>
            </a:r>
            <a:r>
              <a:rPr lang="en-GB" sz="1867" kern="0">
                <a:solidFill>
                  <a:srgbClr val="000000"/>
                </a:solidFill>
                <a:latin typeface="Arial"/>
                <a:cs typeface="Arial"/>
                <a:sym typeface="Arial"/>
              </a:rPr>
              <a:t>.</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The time is therefore </a:t>
            </a:r>
            <a:r>
              <a:rPr lang="en-GB" sz="1867" u="sng" kern="0">
                <a:solidFill>
                  <a:srgbClr val="000000"/>
                </a:solidFill>
                <a:latin typeface="Arial"/>
                <a:cs typeface="Arial"/>
                <a:sym typeface="Arial"/>
              </a:rPr>
              <a:t>quarter to three.</a:t>
            </a:r>
            <a:endParaRPr sz="1867" u="sng" kern="0">
              <a:solidFill>
                <a:srgbClr val="000000"/>
              </a:solidFill>
              <a:latin typeface="Arial"/>
              <a:cs typeface="Arial"/>
              <a:sym typeface="Arial"/>
            </a:endParaRPr>
          </a:p>
        </p:txBody>
      </p:sp>
    </p:spTree>
    <p:extLst>
      <p:ext uri="{BB962C8B-B14F-4D97-AF65-F5344CB8AC3E}">
        <p14:creationId xmlns:p14="http://schemas.microsoft.com/office/powerpoint/2010/main" val="23292332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386"/>
        <p:cNvGrpSpPr/>
        <p:nvPr/>
      </p:nvGrpSpPr>
      <p:grpSpPr>
        <a:xfrm>
          <a:off x="0" y="0"/>
          <a:ext cx="0" cy="0"/>
          <a:chOff x="0" y="0"/>
          <a:chExt cx="0" cy="0"/>
        </a:xfrm>
      </p:grpSpPr>
      <p:sp>
        <p:nvSpPr>
          <p:cNvPr id="1387" name="Google Shape;1387;p189"/>
          <p:cNvSpPr txBox="1"/>
          <p:nvPr/>
        </p:nvSpPr>
        <p:spPr>
          <a:xfrm>
            <a:off x="0" y="0"/>
            <a:ext cx="11865200" cy="1310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Arial"/>
                <a:cs typeface="Arial"/>
                <a:sym typeface="Arial"/>
              </a:rPr>
              <a:t>Let’s see what we can do with our hours. For the next few questions we are focusing on the hour part. The answers will all be either </a:t>
            </a:r>
            <a:r>
              <a:rPr lang="en-GB" sz="2267" b="1" i="1" u="sng" kern="0">
                <a:solidFill>
                  <a:srgbClr val="000000"/>
                </a:solidFill>
                <a:latin typeface="Arial"/>
                <a:cs typeface="Arial"/>
                <a:sym typeface="Arial"/>
              </a:rPr>
              <a:t>o’clock</a:t>
            </a:r>
            <a:r>
              <a:rPr lang="en-GB" sz="2267" i="1" kern="0">
                <a:solidFill>
                  <a:srgbClr val="000000"/>
                </a:solidFill>
                <a:latin typeface="Arial"/>
                <a:cs typeface="Arial"/>
                <a:sym typeface="Arial"/>
              </a:rPr>
              <a:t>, </a:t>
            </a:r>
            <a:r>
              <a:rPr lang="en-GB" sz="2267" b="1" i="1" u="sng" kern="0">
                <a:solidFill>
                  <a:srgbClr val="000000"/>
                </a:solidFill>
                <a:latin typeface="Arial"/>
                <a:cs typeface="Arial"/>
                <a:sym typeface="Arial"/>
              </a:rPr>
              <a:t>quarter past</a:t>
            </a:r>
            <a:r>
              <a:rPr lang="en-GB" sz="2267" i="1" kern="0">
                <a:solidFill>
                  <a:srgbClr val="000000"/>
                </a:solidFill>
                <a:latin typeface="Arial"/>
                <a:cs typeface="Arial"/>
                <a:sym typeface="Arial"/>
              </a:rPr>
              <a:t>, </a:t>
            </a:r>
            <a:r>
              <a:rPr lang="en-GB" sz="2267" b="1" i="1" u="sng" kern="0">
                <a:solidFill>
                  <a:srgbClr val="000000"/>
                </a:solidFill>
                <a:latin typeface="Arial"/>
                <a:cs typeface="Arial"/>
                <a:sym typeface="Arial"/>
              </a:rPr>
              <a:t>half past</a:t>
            </a:r>
            <a:r>
              <a:rPr lang="en-GB" sz="2267" i="1" kern="0">
                <a:solidFill>
                  <a:srgbClr val="000000"/>
                </a:solidFill>
                <a:latin typeface="Arial"/>
                <a:cs typeface="Arial"/>
                <a:sym typeface="Arial"/>
              </a:rPr>
              <a:t> </a:t>
            </a:r>
            <a:r>
              <a:rPr lang="en-GB" sz="2267" kern="0">
                <a:solidFill>
                  <a:srgbClr val="000000"/>
                </a:solidFill>
                <a:latin typeface="Arial"/>
                <a:cs typeface="Arial"/>
                <a:sym typeface="Arial"/>
              </a:rPr>
              <a:t>or </a:t>
            </a:r>
            <a:r>
              <a:rPr lang="en-GB" sz="2267" b="1" i="1" u="sng" kern="0">
                <a:solidFill>
                  <a:srgbClr val="000000"/>
                </a:solidFill>
                <a:latin typeface="Arial"/>
                <a:cs typeface="Arial"/>
                <a:sym typeface="Arial"/>
              </a:rPr>
              <a:t>quarter to</a:t>
            </a:r>
            <a:r>
              <a:rPr lang="en-GB" sz="2267" i="1" kern="0">
                <a:solidFill>
                  <a:srgbClr val="000000"/>
                </a:solidFill>
                <a:latin typeface="Arial"/>
                <a:cs typeface="Arial"/>
                <a:sym typeface="Arial"/>
              </a:rPr>
              <a:t>. </a:t>
            </a:r>
            <a:r>
              <a:rPr lang="en-GB" sz="2267" kern="0">
                <a:solidFill>
                  <a:srgbClr val="000000"/>
                </a:solidFill>
                <a:latin typeface="Arial"/>
                <a:cs typeface="Arial"/>
                <a:sym typeface="Arial"/>
              </a:rPr>
              <a:t> We are mainly focusing on the hours remember. </a:t>
            </a:r>
            <a:r>
              <a:rPr lang="en-GB" sz="2267" u="sng" kern="0">
                <a:solidFill>
                  <a:srgbClr val="000000"/>
                </a:solidFill>
                <a:latin typeface="Arial"/>
                <a:cs typeface="Arial"/>
                <a:sym typeface="Arial"/>
              </a:rPr>
              <a:t>Write your answer in words</a:t>
            </a:r>
            <a:r>
              <a:rPr lang="en-GB" sz="2267" kern="0">
                <a:solidFill>
                  <a:srgbClr val="000000"/>
                </a:solidFill>
                <a:latin typeface="Arial"/>
                <a:cs typeface="Arial"/>
                <a:sym typeface="Arial"/>
              </a:rPr>
              <a:t>.</a:t>
            </a:r>
            <a:endParaRPr sz="2267" kern="0">
              <a:solidFill>
                <a:srgbClr val="000000"/>
              </a:solidFill>
              <a:latin typeface="Arial"/>
              <a:cs typeface="Arial"/>
              <a:sym typeface="Arial"/>
            </a:endParaRPr>
          </a:p>
        </p:txBody>
      </p:sp>
      <p:pic>
        <p:nvPicPr>
          <p:cNvPr id="1388" name="Google Shape;1388;p189"/>
          <p:cNvPicPr preferRelativeResize="0"/>
          <p:nvPr/>
        </p:nvPicPr>
        <p:blipFill rotWithShape="1">
          <a:blip r:embed="rId3">
            <a:alphaModFix/>
          </a:blip>
          <a:srcRect b="33774"/>
          <a:stretch/>
        </p:blipFill>
        <p:spPr>
          <a:xfrm>
            <a:off x="0" y="1211301"/>
            <a:ext cx="6947067" cy="4027233"/>
          </a:xfrm>
          <a:prstGeom prst="rect">
            <a:avLst/>
          </a:prstGeom>
          <a:noFill/>
          <a:ln>
            <a:noFill/>
          </a:ln>
        </p:spPr>
      </p:pic>
      <p:pic>
        <p:nvPicPr>
          <p:cNvPr id="1389" name="Google Shape;1389;p189"/>
          <p:cNvPicPr preferRelativeResize="0"/>
          <p:nvPr/>
        </p:nvPicPr>
        <p:blipFill rotWithShape="1">
          <a:blip r:embed="rId3">
            <a:alphaModFix/>
          </a:blip>
          <a:srcRect t="65834" r="27299"/>
          <a:stretch/>
        </p:blipFill>
        <p:spPr>
          <a:xfrm>
            <a:off x="6947067" y="3195834"/>
            <a:ext cx="4965616" cy="2042700"/>
          </a:xfrm>
          <a:prstGeom prst="rect">
            <a:avLst/>
          </a:prstGeom>
          <a:noFill/>
          <a:ln>
            <a:noFill/>
          </a:ln>
        </p:spPr>
      </p:pic>
    </p:spTree>
    <p:extLst>
      <p:ext uri="{BB962C8B-B14F-4D97-AF65-F5344CB8AC3E}">
        <p14:creationId xmlns:p14="http://schemas.microsoft.com/office/powerpoint/2010/main" val="6541485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393"/>
        <p:cNvGrpSpPr/>
        <p:nvPr/>
      </p:nvGrpSpPr>
      <p:grpSpPr>
        <a:xfrm>
          <a:off x="0" y="0"/>
          <a:ext cx="0" cy="0"/>
          <a:chOff x="0" y="0"/>
          <a:chExt cx="0" cy="0"/>
        </a:xfrm>
      </p:grpSpPr>
      <p:sp>
        <p:nvSpPr>
          <p:cNvPr id="1394" name="Google Shape;1394;p190"/>
          <p:cNvSpPr txBox="1"/>
          <p:nvPr/>
        </p:nvSpPr>
        <p:spPr>
          <a:xfrm>
            <a:off x="214833" y="297467"/>
            <a:ext cx="7155600" cy="3820800"/>
          </a:xfrm>
          <a:prstGeom prst="rect">
            <a:avLst/>
          </a:prstGeom>
          <a:noFill/>
          <a:ln>
            <a:noFill/>
          </a:ln>
        </p:spPr>
        <p:txBody>
          <a:bodyPr spcFirstLastPara="1" wrap="square" lIns="121900" tIns="121900" rIns="121900" bIns="121900" anchor="t" anchorCtr="0">
            <a:noAutofit/>
          </a:bodyPr>
          <a:lstStyle/>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Half past three</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Eleven o’clock</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One o’clock</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One o’clock</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Quarter past 10</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Quarter to 5</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Half past eight</a:t>
            </a:r>
            <a:endParaRPr sz="2800" kern="0">
              <a:solidFill>
                <a:srgbClr val="000000"/>
              </a:solidFill>
              <a:latin typeface="Arial"/>
              <a:cs typeface="Arial"/>
              <a:sym typeface="Arial"/>
            </a:endParaRPr>
          </a:p>
          <a:p>
            <a:pPr marL="609585" indent="-482588" defTabSz="1219170">
              <a:buClr>
                <a:srgbClr val="000000"/>
              </a:buClr>
              <a:buSzPts val="2100"/>
              <a:buFont typeface="Arial"/>
              <a:buAutoNum type="arabicPeriod"/>
            </a:pPr>
            <a:r>
              <a:rPr lang="en-GB" sz="2800" kern="0">
                <a:solidFill>
                  <a:srgbClr val="000000"/>
                </a:solidFill>
                <a:latin typeface="Arial"/>
                <a:cs typeface="Arial"/>
                <a:sym typeface="Arial"/>
              </a:rPr>
              <a:t>Quarter to eleven</a:t>
            </a:r>
            <a:endParaRPr sz="2800" kern="0">
              <a:solidFill>
                <a:srgbClr val="000000"/>
              </a:solidFill>
              <a:latin typeface="Arial"/>
              <a:cs typeface="Arial"/>
              <a:sym typeface="Arial"/>
            </a:endParaRPr>
          </a:p>
          <a:p>
            <a:pPr defTabSz="1219170">
              <a:buClr>
                <a:srgbClr val="000000"/>
              </a:buClr>
            </a:pPr>
            <a:endParaRPr sz="2800" kern="0">
              <a:solidFill>
                <a:srgbClr val="000000"/>
              </a:solidFill>
              <a:latin typeface="Arial"/>
              <a:cs typeface="Arial"/>
              <a:sym typeface="Arial"/>
            </a:endParaRPr>
          </a:p>
        </p:txBody>
      </p:sp>
    </p:spTree>
    <p:extLst>
      <p:ext uri="{BB962C8B-B14F-4D97-AF65-F5344CB8AC3E}">
        <p14:creationId xmlns:p14="http://schemas.microsoft.com/office/powerpoint/2010/main" val="23279457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398"/>
        <p:cNvGrpSpPr/>
        <p:nvPr/>
      </p:nvGrpSpPr>
      <p:grpSpPr>
        <a:xfrm>
          <a:off x="0" y="0"/>
          <a:ext cx="0" cy="0"/>
          <a:chOff x="0" y="0"/>
          <a:chExt cx="0" cy="0"/>
        </a:xfrm>
      </p:grpSpPr>
      <p:sp>
        <p:nvSpPr>
          <p:cNvPr id="1399" name="Google Shape;1399;p191"/>
          <p:cNvSpPr txBox="1"/>
          <p:nvPr/>
        </p:nvSpPr>
        <p:spPr>
          <a:xfrm>
            <a:off x="214833" y="297467"/>
            <a:ext cx="11501600" cy="4263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For a bit of fun. Have a go at this time telling game. See how many you can get right.</a:t>
            </a:r>
            <a:endParaRPr sz="2800" kern="0">
              <a:solidFill>
                <a:srgbClr val="000000"/>
              </a:solidFill>
              <a:latin typeface="Arial"/>
              <a:cs typeface="Arial"/>
              <a:sym typeface="Arial"/>
            </a:endParaRPr>
          </a:p>
          <a:p>
            <a:pPr defTabSz="1219170">
              <a:buClr>
                <a:srgbClr val="000000"/>
              </a:buClr>
            </a:pPr>
            <a:endParaRPr sz="2800" kern="0">
              <a:solidFill>
                <a:srgbClr val="000000"/>
              </a:solidFill>
              <a:latin typeface="Arial"/>
              <a:cs typeface="Arial"/>
              <a:sym typeface="Arial"/>
            </a:endParaRPr>
          </a:p>
          <a:p>
            <a:pPr defTabSz="1219170">
              <a:buClr>
                <a:srgbClr val="000000"/>
              </a:buClr>
            </a:pPr>
            <a:r>
              <a:rPr lang="en-GB" sz="2400" u="sng" kern="0">
                <a:solidFill>
                  <a:srgbClr val="0097A7"/>
                </a:solidFill>
                <a:latin typeface="Arial"/>
                <a:cs typeface="Arial"/>
                <a:sym typeface="Arial"/>
                <a:hlinkClick r:id="rId3"/>
              </a:rPr>
              <a:t>http://www.ictgames.com/mobilePage/hickoryDickory/index.html</a:t>
            </a:r>
            <a:endParaRPr sz="3733" kern="0">
              <a:solidFill>
                <a:srgbClr val="000000"/>
              </a:solidFill>
              <a:latin typeface="Arial"/>
              <a:cs typeface="Arial"/>
              <a:sym typeface="Arial"/>
            </a:endParaRPr>
          </a:p>
          <a:p>
            <a:pPr defTabSz="1219170">
              <a:buClr>
                <a:srgbClr val="000000"/>
              </a:buClr>
            </a:pPr>
            <a:endParaRPr sz="3733" kern="0">
              <a:solidFill>
                <a:srgbClr val="000000"/>
              </a:solidFill>
              <a:latin typeface="Arial"/>
              <a:cs typeface="Arial"/>
              <a:sym typeface="Arial"/>
            </a:endParaRPr>
          </a:p>
          <a:p>
            <a:pPr defTabSz="1219170">
              <a:buClr>
                <a:srgbClr val="000000"/>
              </a:buClr>
            </a:pPr>
            <a:r>
              <a:rPr lang="en-GB" sz="3733" kern="0">
                <a:solidFill>
                  <a:srgbClr val="000000"/>
                </a:solidFill>
                <a:latin typeface="Arial"/>
                <a:cs typeface="Arial"/>
                <a:sym typeface="Arial"/>
              </a:rPr>
              <a:t>If you can’t click on the link. Go onto “Top Marks” and search for “Hickory Dickory Clock” and select level 1.</a:t>
            </a:r>
            <a:endParaRPr sz="3733" kern="0">
              <a:solidFill>
                <a:srgbClr val="000000"/>
              </a:solidFill>
              <a:latin typeface="Arial"/>
              <a:cs typeface="Arial"/>
              <a:sym typeface="Arial"/>
            </a:endParaRPr>
          </a:p>
          <a:p>
            <a:pPr defTabSz="1219170">
              <a:buClr>
                <a:srgbClr val="000000"/>
              </a:buClr>
            </a:pPr>
            <a:endParaRPr sz="2800" kern="0">
              <a:solidFill>
                <a:srgbClr val="000000"/>
              </a:solidFill>
              <a:latin typeface="Arial"/>
              <a:cs typeface="Arial"/>
              <a:sym typeface="Arial"/>
            </a:endParaRPr>
          </a:p>
        </p:txBody>
      </p:sp>
    </p:spTree>
    <p:extLst>
      <p:ext uri="{BB962C8B-B14F-4D97-AF65-F5344CB8AC3E}">
        <p14:creationId xmlns:p14="http://schemas.microsoft.com/office/powerpoint/2010/main" val="7034350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403"/>
        <p:cNvGrpSpPr/>
        <p:nvPr/>
      </p:nvGrpSpPr>
      <p:grpSpPr>
        <a:xfrm>
          <a:off x="0" y="0"/>
          <a:ext cx="0" cy="0"/>
          <a:chOff x="0" y="0"/>
          <a:chExt cx="0" cy="0"/>
        </a:xfrm>
      </p:grpSpPr>
      <p:sp>
        <p:nvSpPr>
          <p:cNvPr id="1404" name="Google Shape;1404;p192"/>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1405" name="Google Shape;1405;p192"/>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1406" name="Google Shape;1406;p192"/>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22642903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410"/>
        <p:cNvGrpSpPr/>
        <p:nvPr/>
      </p:nvGrpSpPr>
      <p:grpSpPr>
        <a:xfrm>
          <a:off x="0" y="0"/>
          <a:ext cx="0" cy="0"/>
          <a:chOff x="0" y="0"/>
          <a:chExt cx="0" cy="0"/>
        </a:xfrm>
      </p:grpSpPr>
      <p:sp>
        <p:nvSpPr>
          <p:cNvPr id="1411" name="Google Shape;1411;p193"/>
          <p:cNvSpPr txBox="1">
            <a:spLocks noGrp="1"/>
          </p:cNvSpPr>
          <p:nvPr>
            <p:ph type="ctrTitle"/>
          </p:nvPr>
        </p:nvSpPr>
        <p:spPr>
          <a:xfrm>
            <a:off x="3053000" y="691367"/>
            <a:ext cx="8723200" cy="947200"/>
          </a:xfrm>
          <a:prstGeom prst="rect">
            <a:avLst/>
          </a:prstGeom>
        </p:spPr>
        <p:txBody>
          <a:bodyPr spcFirstLastPara="1" wrap="square" lIns="121900" tIns="121900" rIns="121900" bIns="121900" anchor="b" anchorCtr="0">
            <a:noAutofit/>
          </a:bodyPr>
          <a:lstStyle/>
          <a:p>
            <a:r>
              <a:rPr lang="en-GB" sz="4800"/>
              <a:t>WALT: make notes from a text.</a:t>
            </a:r>
            <a:endParaRPr sz="4800"/>
          </a:p>
        </p:txBody>
      </p:sp>
      <p:sp>
        <p:nvSpPr>
          <p:cNvPr id="1412" name="Google Shape;1412;p193"/>
          <p:cNvSpPr txBox="1">
            <a:spLocks noGrp="1"/>
          </p:cNvSpPr>
          <p:nvPr>
            <p:ph type="subTitle" idx="1"/>
          </p:nvPr>
        </p:nvSpPr>
        <p:spPr>
          <a:xfrm>
            <a:off x="269267" y="1917967"/>
            <a:ext cx="11360800" cy="718000"/>
          </a:xfrm>
          <a:prstGeom prst="rect">
            <a:avLst/>
          </a:prstGeom>
        </p:spPr>
        <p:txBody>
          <a:bodyPr spcFirstLastPara="1" wrap="square" lIns="121900" tIns="121900" rIns="121900" bIns="121900" anchor="t" anchorCtr="0">
            <a:noAutofit/>
          </a:bodyPr>
          <a:lstStyle/>
          <a:p>
            <a:pPr marL="0" indent="0"/>
            <a:r>
              <a:rPr lang="en-GB" sz="1467" u="sng">
                <a:solidFill>
                  <a:schemeClr val="hlink"/>
                </a:solidFill>
                <a:hlinkClick r:id="rId3"/>
              </a:rPr>
              <a:t>https://readon.myon.co.uk/reader/index.html?a=iaa_wmamm_s15</a:t>
            </a:r>
            <a:endParaRPr/>
          </a:p>
        </p:txBody>
      </p:sp>
      <p:sp>
        <p:nvSpPr>
          <p:cNvPr id="1413" name="Google Shape;1413;p193"/>
          <p:cNvSpPr txBox="1"/>
          <p:nvPr/>
        </p:nvSpPr>
        <p:spPr>
          <a:xfrm>
            <a:off x="460333" y="3137633"/>
            <a:ext cx="11060800" cy="3240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Comic Sans MS"/>
                <a:ea typeface="Comic Sans MS"/>
                <a:cs typeface="Comic Sans MS"/>
                <a:sym typeface="Comic Sans MS"/>
              </a:rPr>
              <a:t>Use the link to read the e-book Woolly Mammoths.</a:t>
            </a:r>
            <a:endParaRPr sz="3200" kern="0">
              <a:solidFill>
                <a:srgbClr val="000000"/>
              </a:solidFill>
              <a:latin typeface="Comic Sans MS"/>
              <a:ea typeface="Comic Sans MS"/>
              <a:cs typeface="Comic Sans MS"/>
              <a:sym typeface="Comic Sans MS"/>
            </a:endParaRPr>
          </a:p>
          <a:p>
            <a:pPr defTabSz="1219170">
              <a:buClr>
                <a:srgbClr val="000000"/>
              </a:buClr>
            </a:pPr>
            <a:r>
              <a:rPr lang="en-GB" sz="3200" kern="0">
                <a:solidFill>
                  <a:srgbClr val="000000"/>
                </a:solidFill>
                <a:latin typeface="Comic Sans MS"/>
                <a:ea typeface="Comic Sans MS"/>
                <a:cs typeface="Comic Sans MS"/>
                <a:sym typeface="Comic Sans MS"/>
              </a:rPr>
              <a:t>You can listen to it first, then read along with it.</a:t>
            </a:r>
            <a:endParaRPr sz="3200" kern="0">
              <a:solidFill>
                <a:srgbClr val="000000"/>
              </a:solidFill>
              <a:latin typeface="Comic Sans MS"/>
              <a:ea typeface="Comic Sans MS"/>
              <a:cs typeface="Comic Sans MS"/>
              <a:sym typeface="Comic Sans MS"/>
            </a:endParaRPr>
          </a:p>
          <a:p>
            <a:pPr defTabSz="1219170">
              <a:buClr>
                <a:srgbClr val="000000"/>
              </a:buClr>
            </a:pPr>
            <a:endParaRPr sz="3200" kern="0">
              <a:solidFill>
                <a:srgbClr val="000000"/>
              </a:solidFill>
              <a:latin typeface="Comic Sans MS"/>
              <a:ea typeface="Comic Sans MS"/>
              <a:cs typeface="Comic Sans MS"/>
              <a:sym typeface="Comic Sans MS"/>
            </a:endParaRPr>
          </a:p>
          <a:p>
            <a:pPr defTabSz="1219170">
              <a:buClr>
                <a:srgbClr val="000000"/>
              </a:buClr>
            </a:pPr>
            <a:r>
              <a:rPr lang="en-GB" sz="3200" kern="0">
                <a:solidFill>
                  <a:srgbClr val="000000"/>
                </a:solidFill>
                <a:latin typeface="Comic Sans MS"/>
                <a:ea typeface="Comic Sans MS"/>
                <a:cs typeface="Comic Sans MS"/>
                <a:sym typeface="Comic Sans MS"/>
              </a:rPr>
              <a:t>Read it again thinking about how the mammoths body is good for helping it to live and survive.</a:t>
            </a:r>
            <a:endParaRPr sz="3200" kern="0">
              <a:solidFill>
                <a:srgbClr val="000000"/>
              </a:solidFill>
              <a:latin typeface="Comic Sans MS"/>
              <a:ea typeface="Comic Sans MS"/>
              <a:cs typeface="Comic Sans MS"/>
              <a:sym typeface="Comic Sans MS"/>
            </a:endParaRPr>
          </a:p>
        </p:txBody>
      </p:sp>
      <p:pic>
        <p:nvPicPr>
          <p:cNvPr id="1414" name="Google Shape;1414;p193"/>
          <p:cNvPicPr preferRelativeResize="0"/>
          <p:nvPr/>
        </p:nvPicPr>
        <p:blipFill>
          <a:blip r:embed="rId4">
            <a:alphaModFix/>
          </a:blip>
          <a:stretch>
            <a:fillRect/>
          </a:stretch>
        </p:blipFill>
        <p:spPr>
          <a:xfrm>
            <a:off x="415600" y="924467"/>
            <a:ext cx="2443933" cy="2045899"/>
          </a:xfrm>
          <a:prstGeom prst="rect">
            <a:avLst/>
          </a:prstGeom>
          <a:noFill/>
          <a:ln>
            <a:noFill/>
          </a:ln>
        </p:spPr>
      </p:pic>
    </p:spTree>
    <p:extLst>
      <p:ext uri="{BB962C8B-B14F-4D97-AF65-F5344CB8AC3E}">
        <p14:creationId xmlns:p14="http://schemas.microsoft.com/office/powerpoint/2010/main" val="3876619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418"/>
        <p:cNvGrpSpPr/>
        <p:nvPr/>
      </p:nvGrpSpPr>
      <p:grpSpPr>
        <a:xfrm>
          <a:off x="0" y="0"/>
          <a:ext cx="0" cy="0"/>
          <a:chOff x="0" y="0"/>
          <a:chExt cx="0" cy="0"/>
        </a:xfrm>
      </p:grpSpPr>
      <p:pic>
        <p:nvPicPr>
          <p:cNvPr id="1419" name="Google Shape;1419;p194"/>
          <p:cNvPicPr preferRelativeResize="0"/>
          <p:nvPr/>
        </p:nvPicPr>
        <p:blipFill>
          <a:blip r:embed="rId3">
            <a:alphaModFix/>
          </a:blip>
          <a:stretch>
            <a:fillRect/>
          </a:stretch>
        </p:blipFill>
        <p:spPr>
          <a:xfrm>
            <a:off x="461601" y="203703"/>
            <a:ext cx="3574100" cy="3075767"/>
          </a:xfrm>
          <a:prstGeom prst="rect">
            <a:avLst/>
          </a:prstGeom>
          <a:noFill/>
          <a:ln>
            <a:noFill/>
          </a:ln>
        </p:spPr>
      </p:pic>
      <p:pic>
        <p:nvPicPr>
          <p:cNvPr id="1420" name="Google Shape;1420;p194"/>
          <p:cNvPicPr preferRelativeResize="0"/>
          <p:nvPr/>
        </p:nvPicPr>
        <p:blipFill>
          <a:blip r:embed="rId4">
            <a:alphaModFix/>
          </a:blip>
          <a:stretch>
            <a:fillRect/>
          </a:stretch>
        </p:blipFill>
        <p:spPr>
          <a:xfrm>
            <a:off x="8300967" y="294101"/>
            <a:ext cx="3682300" cy="2593164"/>
          </a:xfrm>
          <a:prstGeom prst="rect">
            <a:avLst/>
          </a:prstGeom>
          <a:noFill/>
          <a:ln>
            <a:noFill/>
          </a:ln>
        </p:spPr>
      </p:pic>
      <p:pic>
        <p:nvPicPr>
          <p:cNvPr id="1421" name="Google Shape;1421;p194"/>
          <p:cNvPicPr preferRelativeResize="0"/>
          <p:nvPr/>
        </p:nvPicPr>
        <p:blipFill>
          <a:blip r:embed="rId5">
            <a:alphaModFix/>
          </a:blip>
          <a:stretch>
            <a:fillRect/>
          </a:stretch>
        </p:blipFill>
        <p:spPr>
          <a:xfrm>
            <a:off x="461601" y="3658418"/>
            <a:ext cx="3294567" cy="2835233"/>
          </a:xfrm>
          <a:prstGeom prst="rect">
            <a:avLst/>
          </a:prstGeom>
          <a:noFill/>
          <a:ln>
            <a:noFill/>
          </a:ln>
        </p:spPr>
      </p:pic>
      <p:pic>
        <p:nvPicPr>
          <p:cNvPr id="1422" name="Google Shape;1422;p194"/>
          <p:cNvPicPr preferRelativeResize="0"/>
          <p:nvPr/>
        </p:nvPicPr>
        <p:blipFill>
          <a:blip r:embed="rId6">
            <a:alphaModFix/>
          </a:blip>
          <a:stretch>
            <a:fillRect/>
          </a:stretch>
        </p:blipFill>
        <p:spPr>
          <a:xfrm>
            <a:off x="7614365" y="3752734"/>
            <a:ext cx="4189200" cy="2353933"/>
          </a:xfrm>
          <a:prstGeom prst="rect">
            <a:avLst/>
          </a:prstGeom>
          <a:noFill/>
          <a:ln>
            <a:noFill/>
          </a:ln>
        </p:spPr>
      </p:pic>
      <p:pic>
        <p:nvPicPr>
          <p:cNvPr id="1423" name="Google Shape;1423;p194"/>
          <p:cNvPicPr preferRelativeResize="0"/>
          <p:nvPr/>
        </p:nvPicPr>
        <p:blipFill>
          <a:blip r:embed="rId7">
            <a:alphaModFix/>
          </a:blip>
          <a:stretch>
            <a:fillRect/>
          </a:stretch>
        </p:blipFill>
        <p:spPr>
          <a:xfrm>
            <a:off x="4601117" y="4020234"/>
            <a:ext cx="2655232" cy="2325660"/>
          </a:xfrm>
          <a:prstGeom prst="rect">
            <a:avLst/>
          </a:prstGeom>
          <a:noFill/>
          <a:ln>
            <a:noFill/>
          </a:ln>
        </p:spPr>
      </p:pic>
      <p:sp>
        <p:nvSpPr>
          <p:cNvPr id="1424" name="Google Shape;1424;p194"/>
          <p:cNvSpPr txBox="1"/>
          <p:nvPr/>
        </p:nvSpPr>
        <p:spPr>
          <a:xfrm>
            <a:off x="4412067" y="231367"/>
            <a:ext cx="3574000" cy="30756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sp>
        <p:nvSpPr>
          <p:cNvPr id="1425" name="Google Shape;1425;p194"/>
          <p:cNvSpPr txBox="1"/>
          <p:nvPr/>
        </p:nvSpPr>
        <p:spPr>
          <a:xfrm>
            <a:off x="4349333" y="294100"/>
            <a:ext cx="3638000" cy="3134800"/>
          </a:xfrm>
          <a:prstGeom prst="rect">
            <a:avLst/>
          </a:prstGeom>
          <a:solidFill>
            <a:srgbClr val="FFF2CC"/>
          </a:solidFill>
          <a:ln>
            <a:noFill/>
          </a:ln>
        </p:spPr>
        <p:txBody>
          <a:bodyPr spcFirstLastPara="1" wrap="square" lIns="121900" tIns="121900" rIns="121900" bIns="121900" anchor="t" anchorCtr="0">
            <a:noAutofit/>
          </a:bodyPr>
          <a:lstStyle/>
          <a:p>
            <a:pPr algn="ctr" defTabSz="1219170">
              <a:buClr>
                <a:srgbClr val="000000"/>
              </a:buClr>
            </a:pPr>
            <a:r>
              <a:rPr lang="en-GB" sz="2667" kern="0">
                <a:solidFill>
                  <a:srgbClr val="000000"/>
                </a:solidFill>
                <a:latin typeface="Comic Sans MS"/>
                <a:ea typeface="Comic Sans MS"/>
                <a:cs typeface="Comic Sans MS"/>
                <a:sym typeface="Comic Sans MS"/>
              </a:rPr>
              <a:t>Read this information taken from the text again - you will be asked to make notes about this on the next slide.</a:t>
            </a:r>
            <a:endParaRPr sz="2667"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37425100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429"/>
        <p:cNvGrpSpPr/>
        <p:nvPr/>
      </p:nvGrpSpPr>
      <p:grpSpPr>
        <a:xfrm>
          <a:off x="0" y="0"/>
          <a:ext cx="0" cy="0"/>
          <a:chOff x="0" y="0"/>
          <a:chExt cx="0" cy="0"/>
        </a:xfrm>
      </p:grpSpPr>
      <p:pic>
        <p:nvPicPr>
          <p:cNvPr id="1430" name="Google Shape;1430;p195"/>
          <p:cNvPicPr preferRelativeResize="0"/>
          <p:nvPr/>
        </p:nvPicPr>
        <p:blipFill>
          <a:blip r:embed="rId3">
            <a:alphaModFix/>
          </a:blip>
          <a:stretch>
            <a:fillRect/>
          </a:stretch>
        </p:blipFill>
        <p:spPr>
          <a:xfrm>
            <a:off x="43434" y="146370"/>
            <a:ext cx="3013767" cy="2593567"/>
          </a:xfrm>
          <a:prstGeom prst="rect">
            <a:avLst/>
          </a:prstGeom>
          <a:noFill/>
          <a:ln>
            <a:noFill/>
          </a:ln>
        </p:spPr>
      </p:pic>
      <p:pic>
        <p:nvPicPr>
          <p:cNvPr id="1431" name="Google Shape;1431;p195"/>
          <p:cNvPicPr preferRelativeResize="0"/>
          <p:nvPr/>
        </p:nvPicPr>
        <p:blipFill>
          <a:blip r:embed="rId4">
            <a:alphaModFix/>
          </a:blip>
          <a:stretch>
            <a:fillRect/>
          </a:stretch>
        </p:blipFill>
        <p:spPr>
          <a:xfrm>
            <a:off x="2966467" y="146367"/>
            <a:ext cx="3013767" cy="2122363"/>
          </a:xfrm>
          <a:prstGeom prst="rect">
            <a:avLst/>
          </a:prstGeom>
          <a:noFill/>
          <a:ln>
            <a:noFill/>
          </a:ln>
        </p:spPr>
      </p:pic>
      <p:pic>
        <p:nvPicPr>
          <p:cNvPr id="1432" name="Google Shape;1432;p195"/>
          <p:cNvPicPr preferRelativeResize="0"/>
          <p:nvPr/>
        </p:nvPicPr>
        <p:blipFill>
          <a:blip r:embed="rId5">
            <a:alphaModFix/>
          </a:blip>
          <a:stretch>
            <a:fillRect/>
          </a:stretch>
        </p:blipFill>
        <p:spPr>
          <a:xfrm>
            <a:off x="5759201" y="203667"/>
            <a:ext cx="2880567" cy="2478949"/>
          </a:xfrm>
          <a:prstGeom prst="rect">
            <a:avLst/>
          </a:prstGeom>
          <a:noFill/>
          <a:ln>
            <a:noFill/>
          </a:ln>
        </p:spPr>
      </p:pic>
      <p:pic>
        <p:nvPicPr>
          <p:cNvPr id="1433" name="Google Shape;1433;p195"/>
          <p:cNvPicPr preferRelativeResize="0"/>
          <p:nvPr/>
        </p:nvPicPr>
        <p:blipFill>
          <a:blip r:embed="rId6">
            <a:alphaModFix/>
          </a:blip>
          <a:stretch>
            <a:fillRect/>
          </a:stretch>
        </p:blipFill>
        <p:spPr>
          <a:xfrm>
            <a:off x="8418979" y="199634"/>
            <a:ext cx="3682288" cy="2069100"/>
          </a:xfrm>
          <a:prstGeom prst="rect">
            <a:avLst/>
          </a:prstGeom>
          <a:noFill/>
          <a:ln>
            <a:noFill/>
          </a:ln>
        </p:spPr>
      </p:pic>
      <p:graphicFrame>
        <p:nvGraphicFramePr>
          <p:cNvPr id="1434" name="Google Shape;1434;p195"/>
          <p:cNvGraphicFramePr/>
          <p:nvPr/>
        </p:nvGraphicFramePr>
        <p:xfrm>
          <a:off x="841385" y="4633867"/>
          <a:ext cx="10509233" cy="1950640"/>
        </p:xfrm>
        <a:graphic>
          <a:graphicData uri="http://schemas.openxmlformats.org/drawingml/2006/table">
            <a:tbl>
              <a:tblPr>
                <a:noFill/>
              </a:tblPr>
              <a:tblGrid>
                <a:gridCol w="2465900">
                  <a:extLst>
                    <a:ext uri="{9D8B030D-6E8A-4147-A177-3AD203B41FA5}">
                      <a16:colId xmlns:a16="http://schemas.microsoft.com/office/drawing/2014/main" val="20000"/>
                    </a:ext>
                  </a:extLst>
                </a:gridCol>
                <a:gridCol w="1608667">
                  <a:extLst>
                    <a:ext uri="{9D8B030D-6E8A-4147-A177-3AD203B41FA5}">
                      <a16:colId xmlns:a16="http://schemas.microsoft.com/office/drawing/2014/main" val="20001"/>
                    </a:ext>
                  </a:extLst>
                </a:gridCol>
                <a:gridCol w="1608667">
                  <a:extLst>
                    <a:ext uri="{9D8B030D-6E8A-4147-A177-3AD203B41FA5}">
                      <a16:colId xmlns:a16="http://schemas.microsoft.com/office/drawing/2014/main" val="20002"/>
                    </a:ext>
                  </a:extLst>
                </a:gridCol>
                <a:gridCol w="1608667">
                  <a:extLst>
                    <a:ext uri="{9D8B030D-6E8A-4147-A177-3AD203B41FA5}">
                      <a16:colId xmlns:a16="http://schemas.microsoft.com/office/drawing/2014/main" val="20003"/>
                    </a:ext>
                  </a:extLst>
                </a:gridCol>
                <a:gridCol w="1608667">
                  <a:extLst>
                    <a:ext uri="{9D8B030D-6E8A-4147-A177-3AD203B41FA5}">
                      <a16:colId xmlns:a16="http://schemas.microsoft.com/office/drawing/2014/main" val="20004"/>
                    </a:ext>
                  </a:extLst>
                </a:gridCol>
                <a:gridCol w="1608667">
                  <a:extLst>
                    <a:ext uri="{9D8B030D-6E8A-4147-A177-3AD203B41FA5}">
                      <a16:colId xmlns:a16="http://schemas.microsoft.com/office/drawing/2014/main" val="20005"/>
                    </a:ext>
                  </a:extLst>
                </a:gridCol>
              </a:tblGrid>
              <a:tr h="609560">
                <a:tc>
                  <a:txBody>
                    <a:bodyPr/>
                    <a:lstStyle/>
                    <a:p>
                      <a:pPr marL="0" lvl="0" indent="0" algn="l" rtl="0">
                        <a:spcBef>
                          <a:spcPts val="0"/>
                        </a:spcBef>
                        <a:spcAft>
                          <a:spcPts val="0"/>
                        </a:spcAft>
                        <a:buNone/>
                      </a:pPr>
                      <a:endParaRPr sz="2400">
                        <a:latin typeface="Comic Sans MS"/>
                        <a:ea typeface="Comic Sans MS"/>
                        <a:cs typeface="Comic Sans MS"/>
                        <a:sym typeface="Comic Sans MS"/>
                      </a:endParaRPr>
                    </a:p>
                  </a:txBody>
                  <a:tcPr marL="121900" marR="121900" marT="121900" marB="121900"/>
                </a:tc>
                <a:tc>
                  <a:txBody>
                    <a:bodyPr/>
                    <a:lstStyle/>
                    <a:p>
                      <a:pPr marL="0" lvl="0" indent="0" algn="l" rtl="0">
                        <a:spcBef>
                          <a:spcPts val="0"/>
                        </a:spcBef>
                        <a:spcAft>
                          <a:spcPts val="0"/>
                        </a:spcAft>
                        <a:buNone/>
                      </a:pPr>
                      <a:r>
                        <a:rPr lang="en-GB" sz="2400">
                          <a:latin typeface="Comic Sans MS"/>
                          <a:ea typeface="Comic Sans MS"/>
                          <a:cs typeface="Comic Sans MS"/>
                          <a:sym typeface="Comic Sans MS"/>
                        </a:rPr>
                        <a:t>ears</a:t>
                      </a:r>
                      <a:endParaRPr sz="2400">
                        <a:latin typeface="Comic Sans MS"/>
                        <a:ea typeface="Comic Sans MS"/>
                        <a:cs typeface="Comic Sans MS"/>
                        <a:sym typeface="Comic Sans MS"/>
                      </a:endParaRPr>
                    </a:p>
                  </a:txBody>
                  <a:tcPr marL="121900" marR="121900" marT="121900" marB="121900"/>
                </a:tc>
                <a:tc>
                  <a:txBody>
                    <a:bodyPr/>
                    <a:lstStyle/>
                    <a:p>
                      <a:pPr marL="0" lvl="0" indent="0" algn="l" rtl="0">
                        <a:spcBef>
                          <a:spcPts val="0"/>
                        </a:spcBef>
                        <a:spcAft>
                          <a:spcPts val="0"/>
                        </a:spcAft>
                        <a:buNone/>
                      </a:pPr>
                      <a:r>
                        <a:rPr lang="en-GB" sz="2400">
                          <a:latin typeface="Comic Sans MS"/>
                          <a:ea typeface="Comic Sans MS"/>
                          <a:cs typeface="Comic Sans MS"/>
                          <a:sym typeface="Comic Sans MS"/>
                        </a:rPr>
                        <a:t>fur</a:t>
                      </a:r>
                      <a:endParaRPr sz="2400">
                        <a:latin typeface="Comic Sans MS"/>
                        <a:ea typeface="Comic Sans MS"/>
                        <a:cs typeface="Comic Sans MS"/>
                        <a:sym typeface="Comic Sans MS"/>
                      </a:endParaRPr>
                    </a:p>
                  </a:txBody>
                  <a:tcPr marL="121900" marR="121900" marT="121900" marB="121900"/>
                </a:tc>
                <a:tc>
                  <a:txBody>
                    <a:bodyPr/>
                    <a:lstStyle/>
                    <a:p>
                      <a:pPr marL="0" lvl="0" indent="0" algn="l" rtl="0">
                        <a:spcBef>
                          <a:spcPts val="0"/>
                        </a:spcBef>
                        <a:spcAft>
                          <a:spcPts val="0"/>
                        </a:spcAft>
                        <a:buNone/>
                      </a:pPr>
                      <a:r>
                        <a:rPr lang="en-GB" sz="2400">
                          <a:latin typeface="Comic Sans MS"/>
                          <a:ea typeface="Comic Sans MS"/>
                          <a:cs typeface="Comic Sans MS"/>
                          <a:sym typeface="Comic Sans MS"/>
                        </a:rPr>
                        <a:t>tusks</a:t>
                      </a:r>
                      <a:endParaRPr sz="2400">
                        <a:latin typeface="Comic Sans MS"/>
                        <a:ea typeface="Comic Sans MS"/>
                        <a:cs typeface="Comic Sans MS"/>
                        <a:sym typeface="Comic Sans MS"/>
                      </a:endParaRPr>
                    </a:p>
                  </a:txBody>
                  <a:tcPr marL="121900" marR="121900" marT="121900" marB="121900"/>
                </a:tc>
                <a:tc>
                  <a:txBody>
                    <a:bodyPr/>
                    <a:lstStyle/>
                    <a:p>
                      <a:pPr marL="0" lvl="0" indent="0" algn="l" rtl="0">
                        <a:spcBef>
                          <a:spcPts val="0"/>
                        </a:spcBef>
                        <a:spcAft>
                          <a:spcPts val="0"/>
                        </a:spcAft>
                        <a:buNone/>
                      </a:pPr>
                      <a:r>
                        <a:rPr lang="en-GB" sz="2400">
                          <a:latin typeface="Comic Sans MS"/>
                          <a:ea typeface="Comic Sans MS"/>
                          <a:cs typeface="Comic Sans MS"/>
                          <a:sym typeface="Comic Sans MS"/>
                        </a:rPr>
                        <a:t>trunks</a:t>
                      </a:r>
                      <a:endParaRPr sz="2400">
                        <a:latin typeface="Comic Sans MS"/>
                        <a:ea typeface="Comic Sans MS"/>
                        <a:cs typeface="Comic Sans MS"/>
                        <a:sym typeface="Comic Sans MS"/>
                      </a:endParaRPr>
                    </a:p>
                  </a:txBody>
                  <a:tcPr marL="121900" marR="121900" marT="121900" marB="121900"/>
                </a:tc>
                <a:tc>
                  <a:txBody>
                    <a:bodyPr/>
                    <a:lstStyle/>
                    <a:p>
                      <a:pPr marL="0" lvl="0" indent="0" algn="l" rtl="0">
                        <a:spcBef>
                          <a:spcPts val="0"/>
                        </a:spcBef>
                        <a:spcAft>
                          <a:spcPts val="0"/>
                        </a:spcAft>
                        <a:buNone/>
                      </a:pPr>
                      <a:r>
                        <a:rPr lang="en-GB" sz="2400">
                          <a:latin typeface="Comic Sans MS"/>
                          <a:ea typeface="Comic Sans MS"/>
                          <a:cs typeface="Comic Sans MS"/>
                          <a:sym typeface="Comic Sans MS"/>
                        </a:rPr>
                        <a:t>teeth</a:t>
                      </a:r>
                      <a:endParaRPr sz="24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0"/>
                  </a:ext>
                </a:extLst>
              </a:tr>
              <a:tr h="1341080">
                <a:tc>
                  <a:txBody>
                    <a:bodyPr/>
                    <a:lstStyle/>
                    <a:p>
                      <a:pPr marL="0" lvl="0" indent="0" algn="l" rtl="0">
                        <a:spcBef>
                          <a:spcPts val="0"/>
                        </a:spcBef>
                        <a:spcAft>
                          <a:spcPts val="0"/>
                        </a:spcAft>
                        <a:buNone/>
                      </a:pPr>
                      <a:r>
                        <a:rPr lang="en-GB" sz="2400">
                          <a:latin typeface="Comic Sans MS"/>
                          <a:ea typeface="Comic Sans MS"/>
                          <a:cs typeface="Comic Sans MS"/>
                          <a:sym typeface="Comic Sans MS"/>
                        </a:rPr>
                        <a:t>Purpose of the feature of the body</a:t>
                      </a:r>
                      <a:endParaRPr sz="2400">
                        <a:latin typeface="Comic Sans MS"/>
                        <a:ea typeface="Comic Sans MS"/>
                        <a:cs typeface="Comic Sans MS"/>
                        <a:sym typeface="Comic Sans MS"/>
                      </a:endParaRPr>
                    </a:p>
                  </a:txBody>
                  <a:tcPr marL="121900" marR="121900" marT="121900" marB="121900"/>
                </a:tc>
                <a:tc>
                  <a:txBody>
                    <a:bodyPr/>
                    <a:lstStyle/>
                    <a:p>
                      <a:pPr marL="0" lvl="0" indent="0" algn="l" rtl="0">
                        <a:spcBef>
                          <a:spcPts val="0"/>
                        </a:spcBef>
                        <a:spcAft>
                          <a:spcPts val="0"/>
                        </a:spcAft>
                        <a:buNone/>
                      </a:pPr>
                      <a:endParaRPr sz="2400">
                        <a:latin typeface="Comic Sans MS"/>
                        <a:ea typeface="Comic Sans MS"/>
                        <a:cs typeface="Comic Sans MS"/>
                        <a:sym typeface="Comic Sans MS"/>
                      </a:endParaRPr>
                    </a:p>
                  </a:txBody>
                  <a:tcPr marL="121900" marR="121900" marT="121900" marB="121900"/>
                </a:tc>
                <a:tc>
                  <a:txBody>
                    <a:bodyPr/>
                    <a:lstStyle/>
                    <a:p>
                      <a:pPr marL="0" lvl="0" indent="0" algn="l" rtl="0">
                        <a:spcBef>
                          <a:spcPts val="0"/>
                        </a:spcBef>
                        <a:spcAft>
                          <a:spcPts val="0"/>
                        </a:spcAft>
                        <a:buNone/>
                      </a:pPr>
                      <a:endParaRPr sz="2400">
                        <a:latin typeface="Comic Sans MS"/>
                        <a:ea typeface="Comic Sans MS"/>
                        <a:cs typeface="Comic Sans MS"/>
                        <a:sym typeface="Comic Sans MS"/>
                      </a:endParaRPr>
                    </a:p>
                  </a:txBody>
                  <a:tcPr marL="121900" marR="121900" marT="121900" marB="121900"/>
                </a:tc>
                <a:tc>
                  <a:txBody>
                    <a:bodyPr/>
                    <a:lstStyle/>
                    <a:p>
                      <a:pPr marL="0" lvl="0" indent="0" algn="l" rtl="0">
                        <a:spcBef>
                          <a:spcPts val="0"/>
                        </a:spcBef>
                        <a:spcAft>
                          <a:spcPts val="0"/>
                        </a:spcAft>
                        <a:buNone/>
                      </a:pPr>
                      <a:endParaRPr sz="2400">
                        <a:latin typeface="Comic Sans MS"/>
                        <a:ea typeface="Comic Sans MS"/>
                        <a:cs typeface="Comic Sans MS"/>
                        <a:sym typeface="Comic Sans MS"/>
                      </a:endParaRPr>
                    </a:p>
                  </a:txBody>
                  <a:tcPr marL="121900" marR="121900" marT="121900" marB="121900"/>
                </a:tc>
                <a:tc>
                  <a:txBody>
                    <a:bodyPr/>
                    <a:lstStyle/>
                    <a:p>
                      <a:pPr marL="0" lvl="0" indent="0" algn="l" rtl="0">
                        <a:spcBef>
                          <a:spcPts val="0"/>
                        </a:spcBef>
                        <a:spcAft>
                          <a:spcPts val="0"/>
                        </a:spcAft>
                        <a:buNone/>
                      </a:pPr>
                      <a:endParaRPr sz="2400">
                        <a:latin typeface="Comic Sans MS"/>
                        <a:ea typeface="Comic Sans MS"/>
                        <a:cs typeface="Comic Sans MS"/>
                        <a:sym typeface="Comic Sans MS"/>
                      </a:endParaRPr>
                    </a:p>
                  </a:txBody>
                  <a:tcPr marL="121900" marR="121900" marT="121900" marB="121900"/>
                </a:tc>
                <a:tc>
                  <a:txBody>
                    <a:bodyPr/>
                    <a:lstStyle/>
                    <a:p>
                      <a:pPr marL="0" lvl="0" indent="0" algn="l" rtl="0">
                        <a:spcBef>
                          <a:spcPts val="0"/>
                        </a:spcBef>
                        <a:spcAft>
                          <a:spcPts val="0"/>
                        </a:spcAft>
                        <a:buNone/>
                      </a:pPr>
                      <a:endParaRPr sz="24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1"/>
                  </a:ext>
                </a:extLst>
              </a:tr>
            </a:tbl>
          </a:graphicData>
        </a:graphic>
      </p:graphicFrame>
      <p:sp>
        <p:nvSpPr>
          <p:cNvPr id="1435" name="Google Shape;1435;p195"/>
          <p:cNvSpPr txBox="1"/>
          <p:nvPr/>
        </p:nvSpPr>
        <p:spPr>
          <a:xfrm>
            <a:off x="376700" y="3033100"/>
            <a:ext cx="11081600" cy="1343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Comic Sans MS"/>
                <a:ea typeface="Comic Sans MS"/>
                <a:cs typeface="Comic Sans MS"/>
                <a:sym typeface="Comic Sans MS"/>
              </a:rPr>
              <a:t>Use the text to find out how the mammoth uses each part of its body. Copy the table and fill in the answers. You only need to write notes NOT sentences.</a:t>
            </a:r>
            <a:endParaRPr sz="2400"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4988213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439"/>
        <p:cNvGrpSpPr/>
        <p:nvPr/>
      </p:nvGrpSpPr>
      <p:grpSpPr>
        <a:xfrm>
          <a:off x="0" y="0"/>
          <a:ext cx="0" cy="0"/>
          <a:chOff x="0" y="0"/>
          <a:chExt cx="0" cy="0"/>
        </a:xfrm>
      </p:grpSpPr>
      <p:pic>
        <p:nvPicPr>
          <p:cNvPr id="1440" name="Google Shape;1440;p196"/>
          <p:cNvPicPr preferRelativeResize="0"/>
          <p:nvPr/>
        </p:nvPicPr>
        <p:blipFill>
          <a:blip r:embed="rId3">
            <a:alphaModFix/>
          </a:blip>
          <a:stretch>
            <a:fillRect/>
          </a:stretch>
        </p:blipFill>
        <p:spPr>
          <a:xfrm>
            <a:off x="43434" y="146370"/>
            <a:ext cx="3013767" cy="2593567"/>
          </a:xfrm>
          <a:prstGeom prst="rect">
            <a:avLst/>
          </a:prstGeom>
          <a:noFill/>
          <a:ln>
            <a:noFill/>
          </a:ln>
        </p:spPr>
      </p:pic>
      <p:pic>
        <p:nvPicPr>
          <p:cNvPr id="1441" name="Google Shape;1441;p196"/>
          <p:cNvPicPr preferRelativeResize="0"/>
          <p:nvPr/>
        </p:nvPicPr>
        <p:blipFill>
          <a:blip r:embed="rId4">
            <a:alphaModFix/>
          </a:blip>
          <a:stretch>
            <a:fillRect/>
          </a:stretch>
        </p:blipFill>
        <p:spPr>
          <a:xfrm>
            <a:off x="2966467" y="146367"/>
            <a:ext cx="3013767" cy="2122363"/>
          </a:xfrm>
          <a:prstGeom prst="rect">
            <a:avLst/>
          </a:prstGeom>
          <a:noFill/>
          <a:ln>
            <a:noFill/>
          </a:ln>
        </p:spPr>
      </p:pic>
      <p:pic>
        <p:nvPicPr>
          <p:cNvPr id="1442" name="Google Shape;1442;p196"/>
          <p:cNvPicPr preferRelativeResize="0"/>
          <p:nvPr/>
        </p:nvPicPr>
        <p:blipFill>
          <a:blip r:embed="rId5">
            <a:alphaModFix/>
          </a:blip>
          <a:stretch>
            <a:fillRect/>
          </a:stretch>
        </p:blipFill>
        <p:spPr>
          <a:xfrm>
            <a:off x="5759201" y="203667"/>
            <a:ext cx="2880567" cy="2478949"/>
          </a:xfrm>
          <a:prstGeom prst="rect">
            <a:avLst/>
          </a:prstGeom>
          <a:noFill/>
          <a:ln>
            <a:noFill/>
          </a:ln>
        </p:spPr>
      </p:pic>
      <p:pic>
        <p:nvPicPr>
          <p:cNvPr id="1443" name="Google Shape;1443;p196"/>
          <p:cNvPicPr preferRelativeResize="0"/>
          <p:nvPr/>
        </p:nvPicPr>
        <p:blipFill>
          <a:blip r:embed="rId6">
            <a:alphaModFix/>
          </a:blip>
          <a:stretch>
            <a:fillRect/>
          </a:stretch>
        </p:blipFill>
        <p:spPr>
          <a:xfrm>
            <a:off x="8418979" y="199634"/>
            <a:ext cx="3682288" cy="2069100"/>
          </a:xfrm>
          <a:prstGeom prst="rect">
            <a:avLst/>
          </a:prstGeom>
          <a:noFill/>
          <a:ln>
            <a:noFill/>
          </a:ln>
        </p:spPr>
      </p:pic>
      <p:graphicFrame>
        <p:nvGraphicFramePr>
          <p:cNvPr id="1444" name="Google Shape;1444;p196"/>
          <p:cNvGraphicFramePr/>
          <p:nvPr/>
        </p:nvGraphicFramePr>
        <p:xfrm>
          <a:off x="715918" y="3429000"/>
          <a:ext cx="10509233" cy="2682160"/>
        </p:xfrm>
        <a:graphic>
          <a:graphicData uri="http://schemas.openxmlformats.org/drawingml/2006/table">
            <a:tbl>
              <a:tblPr>
                <a:noFill/>
              </a:tblPr>
              <a:tblGrid>
                <a:gridCol w="2465900">
                  <a:extLst>
                    <a:ext uri="{9D8B030D-6E8A-4147-A177-3AD203B41FA5}">
                      <a16:colId xmlns:a16="http://schemas.microsoft.com/office/drawing/2014/main" val="20000"/>
                    </a:ext>
                  </a:extLst>
                </a:gridCol>
                <a:gridCol w="1608667">
                  <a:extLst>
                    <a:ext uri="{9D8B030D-6E8A-4147-A177-3AD203B41FA5}">
                      <a16:colId xmlns:a16="http://schemas.microsoft.com/office/drawing/2014/main" val="20001"/>
                    </a:ext>
                  </a:extLst>
                </a:gridCol>
                <a:gridCol w="1608667">
                  <a:extLst>
                    <a:ext uri="{9D8B030D-6E8A-4147-A177-3AD203B41FA5}">
                      <a16:colId xmlns:a16="http://schemas.microsoft.com/office/drawing/2014/main" val="20002"/>
                    </a:ext>
                  </a:extLst>
                </a:gridCol>
                <a:gridCol w="1608667">
                  <a:extLst>
                    <a:ext uri="{9D8B030D-6E8A-4147-A177-3AD203B41FA5}">
                      <a16:colId xmlns:a16="http://schemas.microsoft.com/office/drawing/2014/main" val="20003"/>
                    </a:ext>
                  </a:extLst>
                </a:gridCol>
                <a:gridCol w="1608667">
                  <a:extLst>
                    <a:ext uri="{9D8B030D-6E8A-4147-A177-3AD203B41FA5}">
                      <a16:colId xmlns:a16="http://schemas.microsoft.com/office/drawing/2014/main" val="20004"/>
                    </a:ext>
                  </a:extLst>
                </a:gridCol>
                <a:gridCol w="1608667">
                  <a:extLst>
                    <a:ext uri="{9D8B030D-6E8A-4147-A177-3AD203B41FA5}">
                      <a16:colId xmlns:a16="http://schemas.microsoft.com/office/drawing/2014/main" val="20005"/>
                    </a:ext>
                  </a:extLst>
                </a:gridCol>
              </a:tblGrid>
              <a:tr h="609560">
                <a:tc>
                  <a:txBody>
                    <a:bodyPr/>
                    <a:lstStyle/>
                    <a:p>
                      <a:pPr marL="0" lvl="0" indent="0" algn="l" rtl="0">
                        <a:spcBef>
                          <a:spcPts val="0"/>
                        </a:spcBef>
                        <a:spcAft>
                          <a:spcPts val="0"/>
                        </a:spcAft>
                        <a:buNone/>
                      </a:pPr>
                      <a:r>
                        <a:rPr lang="en-GB" sz="2400">
                          <a:solidFill>
                            <a:srgbClr val="FF0000"/>
                          </a:solidFill>
                          <a:latin typeface="Comic Sans MS"/>
                          <a:ea typeface="Comic Sans MS"/>
                          <a:cs typeface="Comic Sans MS"/>
                          <a:sym typeface="Comic Sans MS"/>
                        </a:rPr>
                        <a:t>Answers</a:t>
                      </a:r>
                      <a:endParaRPr sz="2400">
                        <a:solidFill>
                          <a:srgbClr val="FF0000"/>
                        </a:solidFill>
                        <a:latin typeface="Comic Sans MS"/>
                        <a:ea typeface="Comic Sans MS"/>
                        <a:cs typeface="Comic Sans MS"/>
                        <a:sym typeface="Comic Sans MS"/>
                      </a:endParaRPr>
                    </a:p>
                  </a:txBody>
                  <a:tcPr marL="121900" marR="121900" marT="121900" marB="121900"/>
                </a:tc>
                <a:tc>
                  <a:txBody>
                    <a:bodyPr/>
                    <a:lstStyle/>
                    <a:p>
                      <a:pPr marL="0" lvl="0" indent="0" algn="l" rtl="0">
                        <a:spcBef>
                          <a:spcPts val="0"/>
                        </a:spcBef>
                        <a:spcAft>
                          <a:spcPts val="0"/>
                        </a:spcAft>
                        <a:buNone/>
                      </a:pPr>
                      <a:r>
                        <a:rPr lang="en-GB" sz="2400">
                          <a:latin typeface="Comic Sans MS"/>
                          <a:ea typeface="Comic Sans MS"/>
                          <a:cs typeface="Comic Sans MS"/>
                          <a:sym typeface="Comic Sans MS"/>
                        </a:rPr>
                        <a:t>ears</a:t>
                      </a:r>
                      <a:endParaRPr sz="2400">
                        <a:latin typeface="Comic Sans MS"/>
                        <a:ea typeface="Comic Sans MS"/>
                        <a:cs typeface="Comic Sans MS"/>
                        <a:sym typeface="Comic Sans MS"/>
                      </a:endParaRPr>
                    </a:p>
                  </a:txBody>
                  <a:tcPr marL="121900" marR="121900" marT="121900" marB="121900"/>
                </a:tc>
                <a:tc>
                  <a:txBody>
                    <a:bodyPr/>
                    <a:lstStyle/>
                    <a:p>
                      <a:pPr marL="0" lvl="0" indent="0" algn="l" rtl="0">
                        <a:spcBef>
                          <a:spcPts val="0"/>
                        </a:spcBef>
                        <a:spcAft>
                          <a:spcPts val="0"/>
                        </a:spcAft>
                        <a:buNone/>
                      </a:pPr>
                      <a:r>
                        <a:rPr lang="en-GB" sz="2400">
                          <a:latin typeface="Comic Sans MS"/>
                          <a:ea typeface="Comic Sans MS"/>
                          <a:cs typeface="Comic Sans MS"/>
                          <a:sym typeface="Comic Sans MS"/>
                        </a:rPr>
                        <a:t>fur</a:t>
                      </a:r>
                      <a:endParaRPr sz="2400">
                        <a:latin typeface="Comic Sans MS"/>
                        <a:ea typeface="Comic Sans MS"/>
                        <a:cs typeface="Comic Sans MS"/>
                        <a:sym typeface="Comic Sans MS"/>
                      </a:endParaRPr>
                    </a:p>
                  </a:txBody>
                  <a:tcPr marL="121900" marR="121900" marT="121900" marB="121900"/>
                </a:tc>
                <a:tc>
                  <a:txBody>
                    <a:bodyPr/>
                    <a:lstStyle/>
                    <a:p>
                      <a:pPr marL="0" lvl="0" indent="0" algn="l" rtl="0">
                        <a:spcBef>
                          <a:spcPts val="0"/>
                        </a:spcBef>
                        <a:spcAft>
                          <a:spcPts val="0"/>
                        </a:spcAft>
                        <a:buNone/>
                      </a:pPr>
                      <a:r>
                        <a:rPr lang="en-GB" sz="2400">
                          <a:latin typeface="Comic Sans MS"/>
                          <a:ea typeface="Comic Sans MS"/>
                          <a:cs typeface="Comic Sans MS"/>
                          <a:sym typeface="Comic Sans MS"/>
                        </a:rPr>
                        <a:t>tusks</a:t>
                      </a:r>
                      <a:endParaRPr sz="2400">
                        <a:latin typeface="Comic Sans MS"/>
                        <a:ea typeface="Comic Sans MS"/>
                        <a:cs typeface="Comic Sans MS"/>
                        <a:sym typeface="Comic Sans MS"/>
                      </a:endParaRPr>
                    </a:p>
                  </a:txBody>
                  <a:tcPr marL="121900" marR="121900" marT="121900" marB="121900"/>
                </a:tc>
                <a:tc>
                  <a:txBody>
                    <a:bodyPr/>
                    <a:lstStyle/>
                    <a:p>
                      <a:pPr marL="0" lvl="0" indent="0" algn="l" rtl="0">
                        <a:spcBef>
                          <a:spcPts val="0"/>
                        </a:spcBef>
                        <a:spcAft>
                          <a:spcPts val="0"/>
                        </a:spcAft>
                        <a:buNone/>
                      </a:pPr>
                      <a:r>
                        <a:rPr lang="en-GB" sz="2400">
                          <a:latin typeface="Comic Sans MS"/>
                          <a:ea typeface="Comic Sans MS"/>
                          <a:cs typeface="Comic Sans MS"/>
                          <a:sym typeface="Comic Sans MS"/>
                        </a:rPr>
                        <a:t>trunks</a:t>
                      </a:r>
                      <a:endParaRPr sz="2400">
                        <a:latin typeface="Comic Sans MS"/>
                        <a:ea typeface="Comic Sans MS"/>
                        <a:cs typeface="Comic Sans MS"/>
                        <a:sym typeface="Comic Sans MS"/>
                      </a:endParaRPr>
                    </a:p>
                  </a:txBody>
                  <a:tcPr marL="121900" marR="121900" marT="121900" marB="121900"/>
                </a:tc>
                <a:tc>
                  <a:txBody>
                    <a:bodyPr/>
                    <a:lstStyle/>
                    <a:p>
                      <a:pPr marL="0" lvl="0" indent="0" algn="l" rtl="0">
                        <a:spcBef>
                          <a:spcPts val="0"/>
                        </a:spcBef>
                        <a:spcAft>
                          <a:spcPts val="0"/>
                        </a:spcAft>
                        <a:buNone/>
                      </a:pPr>
                      <a:r>
                        <a:rPr lang="en-GB" sz="2400">
                          <a:latin typeface="Comic Sans MS"/>
                          <a:ea typeface="Comic Sans MS"/>
                          <a:cs typeface="Comic Sans MS"/>
                          <a:sym typeface="Comic Sans MS"/>
                        </a:rPr>
                        <a:t>teeth</a:t>
                      </a:r>
                      <a:endParaRPr sz="24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0"/>
                  </a:ext>
                </a:extLst>
              </a:tr>
              <a:tr h="2072600">
                <a:tc>
                  <a:txBody>
                    <a:bodyPr/>
                    <a:lstStyle/>
                    <a:p>
                      <a:pPr marL="0" lvl="0" indent="0" algn="l" rtl="0">
                        <a:spcBef>
                          <a:spcPts val="0"/>
                        </a:spcBef>
                        <a:spcAft>
                          <a:spcPts val="0"/>
                        </a:spcAft>
                        <a:buNone/>
                      </a:pPr>
                      <a:r>
                        <a:rPr lang="en-GB" sz="2400">
                          <a:latin typeface="Comic Sans MS"/>
                          <a:ea typeface="Comic Sans MS"/>
                          <a:cs typeface="Comic Sans MS"/>
                          <a:sym typeface="Comic Sans MS"/>
                        </a:rPr>
                        <a:t>Purpose of the feature of the body</a:t>
                      </a:r>
                      <a:endParaRPr sz="2400">
                        <a:latin typeface="Comic Sans MS"/>
                        <a:ea typeface="Comic Sans MS"/>
                        <a:cs typeface="Comic Sans MS"/>
                        <a:sym typeface="Comic Sans MS"/>
                      </a:endParaRPr>
                    </a:p>
                  </a:txBody>
                  <a:tcPr marL="121900" marR="121900" marT="121900" marB="121900"/>
                </a:tc>
                <a:tc>
                  <a:txBody>
                    <a:bodyPr/>
                    <a:lstStyle/>
                    <a:p>
                      <a:pPr marL="0" lvl="0" indent="0" algn="l" rtl="0">
                        <a:spcBef>
                          <a:spcPts val="0"/>
                        </a:spcBef>
                        <a:spcAft>
                          <a:spcPts val="0"/>
                        </a:spcAft>
                        <a:buNone/>
                      </a:pPr>
                      <a:r>
                        <a:rPr lang="en-GB" sz="2400">
                          <a:solidFill>
                            <a:srgbClr val="FF0000"/>
                          </a:solidFill>
                          <a:latin typeface="Comic Sans MS"/>
                          <a:ea typeface="Comic Sans MS"/>
                          <a:cs typeface="Comic Sans MS"/>
                          <a:sym typeface="Comic Sans MS"/>
                        </a:rPr>
                        <a:t>keep heat in</a:t>
                      </a:r>
                      <a:endParaRPr sz="2400">
                        <a:solidFill>
                          <a:srgbClr val="FF0000"/>
                        </a:solidFill>
                        <a:latin typeface="Comic Sans MS"/>
                        <a:ea typeface="Comic Sans MS"/>
                        <a:cs typeface="Comic Sans MS"/>
                        <a:sym typeface="Comic Sans MS"/>
                      </a:endParaRPr>
                    </a:p>
                  </a:txBody>
                  <a:tcPr marL="121900" marR="121900" marT="121900" marB="121900"/>
                </a:tc>
                <a:tc>
                  <a:txBody>
                    <a:bodyPr/>
                    <a:lstStyle/>
                    <a:p>
                      <a:pPr marL="0" lvl="0" indent="0" algn="l" rtl="0">
                        <a:spcBef>
                          <a:spcPts val="0"/>
                        </a:spcBef>
                        <a:spcAft>
                          <a:spcPts val="0"/>
                        </a:spcAft>
                        <a:buNone/>
                      </a:pPr>
                      <a:r>
                        <a:rPr lang="en-GB" sz="2400">
                          <a:solidFill>
                            <a:srgbClr val="FF0000"/>
                          </a:solidFill>
                          <a:latin typeface="Comic Sans MS"/>
                          <a:ea typeface="Comic Sans MS"/>
                          <a:cs typeface="Comic Sans MS"/>
                          <a:sym typeface="Comic Sans MS"/>
                        </a:rPr>
                        <a:t>keep warm</a:t>
                      </a:r>
                      <a:endParaRPr sz="2400">
                        <a:solidFill>
                          <a:srgbClr val="FF0000"/>
                        </a:solidFill>
                        <a:latin typeface="Comic Sans MS"/>
                        <a:ea typeface="Comic Sans MS"/>
                        <a:cs typeface="Comic Sans MS"/>
                        <a:sym typeface="Comic Sans MS"/>
                      </a:endParaRPr>
                    </a:p>
                  </a:txBody>
                  <a:tcPr marL="121900" marR="121900" marT="121900" marB="121900"/>
                </a:tc>
                <a:tc>
                  <a:txBody>
                    <a:bodyPr/>
                    <a:lstStyle/>
                    <a:p>
                      <a:pPr marL="0" lvl="0" indent="0" algn="l" rtl="0">
                        <a:spcBef>
                          <a:spcPts val="0"/>
                        </a:spcBef>
                        <a:spcAft>
                          <a:spcPts val="0"/>
                        </a:spcAft>
                        <a:buNone/>
                      </a:pPr>
                      <a:r>
                        <a:rPr lang="en-GB" sz="2400">
                          <a:solidFill>
                            <a:srgbClr val="FF0000"/>
                          </a:solidFill>
                          <a:latin typeface="Comic Sans MS"/>
                          <a:ea typeface="Comic Sans MS"/>
                          <a:cs typeface="Comic Sans MS"/>
                          <a:sym typeface="Comic Sans MS"/>
                        </a:rPr>
                        <a:t>dig for food,</a:t>
                      </a:r>
                      <a:endParaRPr sz="2400">
                        <a:solidFill>
                          <a:srgbClr val="FF0000"/>
                        </a:solidFill>
                        <a:latin typeface="Comic Sans MS"/>
                        <a:ea typeface="Comic Sans MS"/>
                        <a:cs typeface="Comic Sans MS"/>
                        <a:sym typeface="Comic Sans MS"/>
                      </a:endParaRPr>
                    </a:p>
                    <a:p>
                      <a:pPr marL="0" lvl="0" indent="0" algn="l" rtl="0">
                        <a:spcBef>
                          <a:spcPts val="0"/>
                        </a:spcBef>
                        <a:spcAft>
                          <a:spcPts val="0"/>
                        </a:spcAft>
                        <a:buNone/>
                      </a:pPr>
                      <a:r>
                        <a:rPr lang="en-GB" sz="2400">
                          <a:solidFill>
                            <a:srgbClr val="FF0000"/>
                          </a:solidFill>
                          <a:latin typeface="Comic Sans MS"/>
                          <a:ea typeface="Comic Sans MS"/>
                          <a:cs typeface="Comic Sans MS"/>
                          <a:sym typeface="Comic Sans MS"/>
                        </a:rPr>
                        <a:t>protect calves,</a:t>
                      </a:r>
                      <a:endParaRPr sz="2400">
                        <a:solidFill>
                          <a:srgbClr val="FF0000"/>
                        </a:solidFill>
                        <a:latin typeface="Comic Sans MS"/>
                        <a:ea typeface="Comic Sans MS"/>
                        <a:cs typeface="Comic Sans MS"/>
                        <a:sym typeface="Comic Sans MS"/>
                      </a:endParaRPr>
                    </a:p>
                    <a:p>
                      <a:pPr marL="0" lvl="0" indent="0" algn="l" rtl="0">
                        <a:spcBef>
                          <a:spcPts val="0"/>
                        </a:spcBef>
                        <a:spcAft>
                          <a:spcPts val="0"/>
                        </a:spcAft>
                        <a:buNone/>
                      </a:pPr>
                      <a:r>
                        <a:rPr lang="en-GB" sz="2400">
                          <a:solidFill>
                            <a:srgbClr val="FF0000"/>
                          </a:solidFill>
                          <a:latin typeface="Comic Sans MS"/>
                          <a:ea typeface="Comic Sans MS"/>
                          <a:cs typeface="Comic Sans MS"/>
                          <a:sym typeface="Comic Sans MS"/>
                        </a:rPr>
                        <a:t>fighting</a:t>
                      </a:r>
                      <a:endParaRPr sz="2400">
                        <a:solidFill>
                          <a:srgbClr val="FF0000"/>
                        </a:solidFill>
                        <a:latin typeface="Comic Sans MS"/>
                        <a:ea typeface="Comic Sans MS"/>
                        <a:cs typeface="Comic Sans MS"/>
                        <a:sym typeface="Comic Sans MS"/>
                      </a:endParaRPr>
                    </a:p>
                  </a:txBody>
                  <a:tcPr marL="121900" marR="121900" marT="121900" marB="121900"/>
                </a:tc>
                <a:tc>
                  <a:txBody>
                    <a:bodyPr/>
                    <a:lstStyle/>
                    <a:p>
                      <a:pPr marL="0" lvl="0" indent="0" algn="l" rtl="0">
                        <a:spcBef>
                          <a:spcPts val="0"/>
                        </a:spcBef>
                        <a:spcAft>
                          <a:spcPts val="0"/>
                        </a:spcAft>
                        <a:buNone/>
                      </a:pPr>
                      <a:r>
                        <a:rPr lang="en-GB" sz="2400">
                          <a:solidFill>
                            <a:srgbClr val="FF0000"/>
                          </a:solidFill>
                          <a:latin typeface="Comic Sans MS"/>
                          <a:ea typeface="Comic Sans MS"/>
                          <a:cs typeface="Comic Sans MS"/>
                          <a:sym typeface="Comic Sans MS"/>
                        </a:rPr>
                        <a:t>eat/pluck grass, drink</a:t>
                      </a:r>
                      <a:endParaRPr sz="2400">
                        <a:solidFill>
                          <a:srgbClr val="FF0000"/>
                        </a:solidFill>
                        <a:latin typeface="Comic Sans MS"/>
                        <a:ea typeface="Comic Sans MS"/>
                        <a:cs typeface="Comic Sans MS"/>
                        <a:sym typeface="Comic Sans MS"/>
                      </a:endParaRPr>
                    </a:p>
                  </a:txBody>
                  <a:tcPr marL="121900" marR="121900" marT="121900" marB="121900"/>
                </a:tc>
                <a:tc>
                  <a:txBody>
                    <a:bodyPr/>
                    <a:lstStyle/>
                    <a:p>
                      <a:pPr marL="0" lvl="0" indent="0" algn="l" rtl="0">
                        <a:spcBef>
                          <a:spcPts val="0"/>
                        </a:spcBef>
                        <a:spcAft>
                          <a:spcPts val="0"/>
                        </a:spcAft>
                        <a:buNone/>
                      </a:pPr>
                      <a:r>
                        <a:rPr lang="en-GB" sz="2400">
                          <a:solidFill>
                            <a:srgbClr val="FF0000"/>
                          </a:solidFill>
                          <a:latin typeface="Comic Sans MS"/>
                          <a:ea typeface="Comic Sans MS"/>
                          <a:cs typeface="Comic Sans MS"/>
                          <a:sym typeface="Comic Sans MS"/>
                        </a:rPr>
                        <a:t>grind tough plants</a:t>
                      </a:r>
                      <a:endParaRPr sz="2400">
                        <a:solidFill>
                          <a:srgbClr val="FF0000"/>
                        </a:solidFill>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1"/>
                  </a:ext>
                </a:extLst>
              </a:tr>
            </a:tbl>
          </a:graphicData>
        </a:graphic>
      </p:graphicFrame>
      <p:cxnSp>
        <p:nvCxnSpPr>
          <p:cNvPr id="1445" name="Google Shape;1445;p196"/>
          <p:cNvCxnSpPr/>
          <p:nvPr/>
        </p:nvCxnSpPr>
        <p:spPr>
          <a:xfrm>
            <a:off x="1024867" y="2196767"/>
            <a:ext cx="1547200" cy="0"/>
          </a:xfrm>
          <a:prstGeom prst="straightConnector1">
            <a:avLst/>
          </a:prstGeom>
          <a:noFill/>
          <a:ln w="9525" cap="flat" cmpd="sng">
            <a:solidFill>
              <a:srgbClr val="FF0000"/>
            </a:solidFill>
            <a:prstDash val="solid"/>
            <a:round/>
            <a:headEnd type="none" w="med" len="med"/>
            <a:tailEnd type="none" w="med" len="med"/>
          </a:ln>
        </p:spPr>
      </p:cxnSp>
      <p:cxnSp>
        <p:nvCxnSpPr>
          <p:cNvPr id="1446" name="Google Shape;1446;p196"/>
          <p:cNvCxnSpPr/>
          <p:nvPr/>
        </p:nvCxnSpPr>
        <p:spPr>
          <a:xfrm rot="10800000" flipH="1">
            <a:off x="1403951" y="2531336"/>
            <a:ext cx="1335600" cy="20400"/>
          </a:xfrm>
          <a:prstGeom prst="straightConnector1">
            <a:avLst/>
          </a:prstGeom>
          <a:noFill/>
          <a:ln w="9525" cap="flat" cmpd="sng">
            <a:solidFill>
              <a:srgbClr val="FF0000"/>
            </a:solidFill>
            <a:prstDash val="solid"/>
            <a:round/>
            <a:headEnd type="none" w="med" len="med"/>
            <a:tailEnd type="none" w="med" len="med"/>
          </a:ln>
        </p:spPr>
      </p:cxnSp>
      <p:cxnSp>
        <p:nvCxnSpPr>
          <p:cNvPr id="1447" name="Google Shape;1447;p196"/>
          <p:cNvCxnSpPr/>
          <p:nvPr/>
        </p:nvCxnSpPr>
        <p:spPr>
          <a:xfrm>
            <a:off x="5206567" y="586800"/>
            <a:ext cx="480800" cy="20800"/>
          </a:xfrm>
          <a:prstGeom prst="straightConnector1">
            <a:avLst/>
          </a:prstGeom>
          <a:noFill/>
          <a:ln w="9525" cap="flat" cmpd="sng">
            <a:solidFill>
              <a:srgbClr val="FF0000"/>
            </a:solidFill>
            <a:prstDash val="solid"/>
            <a:round/>
            <a:headEnd type="none" w="med" len="med"/>
            <a:tailEnd type="none" w="med" len="med"/>
          </a:ln>
        </p:spPr>
      </p:cxnSp>
      <p:cxnSp>
        <p:nvCxnSpPr>
          <p:cNvPr id="1448" name="Google Shape;1448;p196"/>
          <p:cNvCxnSpPr/>
          <p:nvPr/>
        </p:nvCxnSpPr>
        <p:spPr>
          <a:xfrm>
            <a:off x="2966467" y="914815"/>
            <a:ext cx="755600" cy="6400"/>
          </a:xfrm>
          <a:prstGeom prst="straightConnector1">
            <a:avLst/>
          </a:prstGeom>
          <a:noFill/>
          <a:ln w="9525" cap="flat" cmpd="sng">
            <a:solidFill>
              <a:srgbClr val="FF0000"/>
            </a:solidFill>
            <a:prstDash val="solid"/>
            <a:round/>
            <a:headEnd type="none" w="med" len="med"/>
            <a:tailEnd type="none" w="med" len="med"/>
          </a:ln>
        </p:spPr>
      </p:cxnSp>
      <p:cxnSp>
        <p:nvCxnSpPr>
          <p:cNvPr id="1449" name="Google Shape;1449;p196"/>
          <p:cNvCxnSpPr/>
          <p:nvPr/>
        </p:nvCxnSpPr>
        <p:spPr>
          <a:xfrm>
            <a:off x="4223867" y="1318600"/>
            <a:ext cx="1212800" cy="0"/>
          </a:xfrm>
          <a:prstGeom prst="straightConnector1">
            <a:avLst/>
          </a:prstGeom>
          <a:noFill/>
          <a:ln w="9525" cap="flat" cmpd="sng">
            <a:solidFill>
              <a:srgbClr val="FF0000"/>
            </a:solidFill>
            <a:prstDash val="solid"/>
            <a:round/>
            <a:headEnd type="none" w="med" len="med"/>
            <a:tailEnd type="none" w="med" len="med"/>
          </a:ln>
        </p:spPr>
      </p:cxnSp>
      <p:cxnSp>
        <p:nvCxnSpPr>
          <p:cNvPr id="1450" name="Google Shape;1450;p196"/>
          <p:cNvCxnSpPr/>
          <p:nvPr/>
        </p:nvCxnSpPr>
        <p:spPr>
          <a:xfrm>
            <a:off x="3366633" y="2113133"/>
            <a:ext cx="1610000" cy="0"/>
          </a:xfrm>
          <a:prstGeom prst="straightConnector1">
            <a:avLst/>
          </a:prstGeom>
          <a:noFill/>
          <a:ln w="9525" cap="flat" cmpd="sng">
            <a:solidFill>
              <a:srgbClr val="FF0000"/>
            </a:solidFill>
            <a:prstDash val="solid"/>
            <a:round/>
            <a:headEnd type="none" w="med" len="med"/>
            <a:tailEnd type="none" w="med" len="med"/>
          </a:ln>
        </p:spPr>
      </p:cxnSp>
      <p:cxnSp>
        <p:nvCxnSpPr>
          <p:cNvPr id="1451" name="Google Shape;1451;p196"/>
          <p:cNvCxnSpPr>
            <a:stCxn id="1442" idx="1"/>
          </p:cNvCxnSpPr>
          <p:nvPr/>
        </p:nvCxnSpPr>
        <p:spPr>
          <a:xfrm rot="10800000" flipH="1">
            <a:off x="5759200" y="1423141"/>
            <a:ext cx="1392000" cy="20000"/>
          </a:xfrm>
          <a:prstGeom prst="straightConnector1">
            <a:avLst/>
          </a:prstGeom>
          <a:noFill/>
          <a:ln w="9525" cap="flat" cmpd="sng">
            <a:solidFill>
              <a:srgbClr val="FF0000"/>
            </a:solidFill>
            <a:prstDash val="solid"/>
            <a:round/>
            <a:headEnd type="none" w="med" len="med"/>
            <a:tailEnd type="none" w="med" len="med"/>
          </a:ln>
        </p:spPr>
      </p:cxnSp>
      <p:cxnSp>
        <p:nvCxnSpPr>
          <p:cNvPr id="1452" name="Google Shape;1452;p196"/>
          <p:cNvCxnSpPr/>
          <p:nvPr/>
        </p:nvCxnSpPr>
        <p:spPr>
          <a:xfrm>
            <a:off x="9806467" y="1172233"/>
            <a:ext cx="2294800" cy="62000"/>
          </a:xfrm>
          <a:prstGeom prst="straightConnector1">
            <a:avLst/>
          </a:prstGeom>
          <a:noFill/>
          <a:ln w="9525" cap="flat" cmpd="sng">
            <a:solidFill>
              <a:srgbClr val="FF0000"/>
            </a:solidFill>
            <a:prstDash val="solid"/>
            <a:round/>
            <a:headEnd type="none" w="med" len="med"/>
            <a:tailEnd type="none" w="med" len="med"/>
          </a:ln>
        </p:spPr>
      </p:cxnSp>
      <p:cxnSp>
        <p:nvCxnSpPr>
          <p:cNvPr id="1453" name="Google Shape;1453;p196"/>
          <p:cNvCxnSpPr/>
          <p:nvPr/>
        </p:nvCxnSpPr>
        <p:spPr>
          <a:xfrm rot="10800000" flipH="1">
            <a:off x="8593767" y="2029300"/>
            <a:ext cx="3052800" cy="42000"/>
          </a:xfrm>
          <a:prstGeom prst="straightConnector1">
            <a:avLst/>
          </a:prstGeom>
          <a:noFill/>
          <a:ln w="9525" cap="flat" cmpd="sng">
            <a:solidFill>
              <a:srgbClr val="FF0000"/>
            </a:solidFill>
            <a:prstDash val="solid"/>
            <a:round/>
            <a:headEnd type="none" w="med" len="med"/>
            <a:tailEnd type="none" w="med" len="med"/>
          </a:ln>
        </p:spPr>
      </p:cxnSp>
    </p:spTree>
    <p:extLst>
      <p:ext uri="{BB962C8B-B14F-4D97-AF65-F5344CB8AC3E}">
        <p14:creationId xmlns:p14="http://schemas.microsoft.com/office/powerpoint/2010/main" val="1607535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457"/>
        <p:cNvGrpSpPr/>
        <p:nvPr/>
      </p:nvGrpSpPr>
      <p:grpSpPr>
        <a:xfrm>
          <a:off x="0" y="0"/>
          <a:ext cx="0" cy="0"/>
          <a:chOff x="0" y="0"/>
          <a:chExt cx="0" cy="0"/>
        </a:xfrm>
      </p:grpSpPr>
      <p:sp>
        <p:nvSpPr>
          <p:cNvPr id="1458" name="Google Shape;1458;p197"/>
          <p:cNvSpPr txBox="1">
            <a:spLocks noGrp="1"/>
          </p:cNvSpPr>
          <p:nvPr>
            <p:ph type="ctrTitle"/>
          </p:nvPr>
        </p:nvSpPr>
        <p:spPr>
          <a:xfrm>
            <a:off x="251267" y="1653133"/>
            <a:ext cx="11360800" cy="4225600"/>
          </a:xfrm>
          <a:prstGeom prst="rect">
            <a:avLst/>
          </a:prstGeom>
        </p:spPr>
        <p:txBody>
          <a:bodyPr spcFirstLastPara="1" wrap="square" lIns="121900" tIns="121900" rIns="121900" bIns="121900" anchor="b" anchorCtr="0">
            <a:noAutofit/>
          </a:bodyPr>
          <a:lstStyle/>
          <a:p>
            <a:r>
              <a:rPr lang="en-GB" sz="4000"/>
              <a:t>What is a prefix? (re)</a:t>
            </a:r>
            <a:endParaRPr sz="4000"/>
          </a:p>
          <a:p>
            <a:endParaRPr sz="2400"/>
          </a:p>
          <a:p>
            <a:r>
              <a:rPr lang="en-GB" sz="2400"/>
              <a:t>Do you remember that a  prefix is a group of letters which we add to the beginning of a word to make a new word with a different meaning?</a:t>
            </a:r>
            <a:endParaRPr sz="2400"/>
          </a:p>
          <a:p>
            <a:pPr algn="l"/>
            <a:endParaRPr sz="2400"/>
          </a:p>
          <a:p>
            <a:r>
              <a:rPr lang="en-GB" sz="2400"/>
              <a:t>Today we will look at the prefix </a:t>
            </a:r>
            <a:r>
              <a:rPr lang="en-GB" sz="2400" b="1"/>
              <a:t>re</a:t>
            </a:r>
            <a:r>
              <a:rPr lang="en-GB" sz="2400"/>
              <a:t> which usually means again or back</a:t>
            </a:r>
            <a:endParaRPr sz="2400"/>
          </a:p>
          <a:p>
            <a:r>
              <a:rPr lang="en-GB" sz="2400"/>
              <a:t>For example:</a:t>
            </a:r>
            <a:endParaRPr sz="2400"/>
          </a:p>
          <a:p>
            <a:r>
              <a:rPr lang="en-GB" sz="2400"/>
              <a:t>I read my book once - I </a:t>
            </a:r>
            <a:r>
              <a:rPr lang="en-GB" sz="2400" b="1"/>
              <a:t>re</a:t>
            </a:r>
            <a:r>
              <a:rPr lang="en-GB" sz="2400"/>
              <a:t>read my book again</a:t>
            </a:r>
            <a:endParaRPr sz="2400"/>
          </a:p>
          <a:p>
            <a:r>
              <a:rPr lang="en-GB" sz="2400"/>
              <a:t>I </a:t>
            </a:r>
            <a:r>
              <a:rPr lang="en-GB" sz="2400" b="1"/>
              <a:t>re</a:t>
            </a:r>
            <a:r>
              <a:rPr lang="en-GB" sz="2400"/>
              <a:t>turned to the camp site - means I went back again to the same site.</a:t>
            </a:r>
            <a:endParaRPr sz="2400"/>
          </a:p>
        </p:txBody>
      </p:sp>
      <p:sp>
        <p:nvSpPr>
          <p:cNvPr id="1459" name="Google Shape;1459;p197"/>
          <p:cNvSpPr txBox="1">
            <a:spLocks noGrp="1"/>
          </p:cNvSpPr>
          <p:nvPr>
            <p:ph type="subTitle" idx="1"/>
          </p:nvPr>
        </p:nvSpPr>
        <p:spPr>
          <a:xfrm>
            <a:off x="1714200" y="116900"/>
            <a:ext cx="87636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1460" name="Google Shape;1460;p197"/>
          <p:cNvPicPr preferRelativeResize="0"/>
          <p:nvPr/>
        </p:nvPicPr>
        <p:blipFill>
          <a:blip r:embed="rId3">
            <a:alphaModFix/>
          </a:blip>
          <a:stretch>
            <a:fillRect/>
          </a:stretch>
        </p:blipFill>
        <p:spPr>
          <a:xfrm>
            <a:off x="251267" y="284168"/>
            <a:ext cx="1756133" cy="1760633"/>
          </a:xfrm>
          <a:prstGeom prst="rect">
            <a:avLst/>
          </a:prstGeom>
          <a:noFill/>
          <a:ln>
            <a:noFill/>
          </a:ln>
        </p:spPr>
      </p:pic>
    </p:spTree>
    <p:extLst>
      <p:ext uri="{BB962C8B-B14F-4D97-AF65-F5344CB8AC3E}">
        <p14:creationId xmlns:p14="http://schemas.microsoft.com/office/powerpoint/2010/main" val="12350792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464"/>
        <p:cNvGrpSpPr/>
        <p:nvPr/>
      </p:nvGrpSpPr>
      <p:grpSpPr>
        <a:xfrm>
          <a:off x="0" y="0"/>
          <a:ext cx="0" cy="0"/>
          <a:chOff x="0" y="0"/>
          <a:chExt cx="0" cy="0"/>
        </a:xfrm>
      </p:grpSpPr>
      <p:sp>
        <p:nvSpPr>
          <p:cNvPr id="1465" name="Google Shape;1465;p198"/>
          <p:cNvSpPr txBox="1">
            <a:spLocks noGrp="1"/>
          </p:cNvSpPr>
          <p:nvPr>
            <p:ph type="ctrTitle"/>
          </p:nvPr>
        </p:nvSpPr>
        <p:spPr>
          <a:xfrm>
            <a:off x="791967" y="3593700"/>
            <a:ext cx="11063600" cy="3140400"/>
          </a:xfrm>
          <a:prstGeom prst="rect">
            <a:avLst/>
          </a:prstGeom>
        </p:spPr>
        <p:txBody>
          <a:bodyPr spcFirstLastPara="1" wrap="square" lIns="121900" tIns="121900" rIns="121900" bIns="121900" anchor="b" anchorCtr="0">
            <a:noAutofit/>
          </a:bodyPr>
          <a:lstStyle/>
          <a:p>
            <a:pPr marL="609585" indent="-507987" algn="l">
              <a:buSzPts val="2400"/>
              <a:buAutoNum type="arabicPeriod"/>
            </a:pPr>
            <a:r>
              <a:rPr lang="en-GB" sz="3200"/>
              <a:t>Put the prefix re in front of these words and write down your new words.</a:t>
            </a:r>
            <a:endParaRPr sz="3200"/>
          </a:p>
          <a:p>
            <a:pPr marL="609585" indent="-507987" algn="l">
              <a:buSzPts val="2400"/>
              <a:buAutoNum type="arabicPeriod"/>
            </a:pPr>
            <a:r>
              <a:rPr lang="en-GB" sz="3200"/>
              <a:t>Read the new words aloud.</a:t>
            </a:r>
            <a:endParaRPr sz="3200"/>
          </a:p>
          <a:p>
            <a:pPr marL="609585" indent="-507987" algn="l">
              <a:buSzPts val="2400"/>
              <a:buAutoNum type="arabicPeriod"/>
            </a:pPr>
            <a:r>
              <a:rPr lang="en-GB" sz="3200"/>
              <a:t>Practise writing each word 3 times.</a:t>
            </a:r>
            <a:endParaRPr sz="3200"/>
          </a:p>
          <a:p>
            <a:pPr marL="609585" indent="-507987" algn="l">
              <a:buSzPts val="2400"/>
              <a:buAutoNum type="arabicPeriod"/>
            </a:pPr>
            <a:r>
              <a:rPr lang="en-GB" sz="3200"/>
              <a:t>Which words would you use in the sentences on the next slide?</a:t>
            </a:r>
            <a:endParaRPr sz="3200"/>
          </a:p>
        </p:txBody>
      </p:sp>
      <p:graphicFrame>
        <p:nvGraphicFramePr>
          <p:cNvPr id="1466" name="Google Shape;1466;p198"/>
          <p:cNvGraphicFramePr/>
          <p:nvPr/>
        </p:nvGraphicFramePr>
        <p:xfrm>
          <a:off x="1040000" y="328333"/>
          <a:ext cx="10394667" cy="2868600"/>
        </p:xfrm>
        <a:graphic>
          <a:graphicData uri="http://schemas.openxmlformats.org/drawingml/2006/table">
            <a:tbl>
              <a:tblPr>
                <a:noFill/>
              </a:tblPr>
              <a:tblGrid>
                <a:gridCol w="2598667">
                  <a:extLst>
                    <a:ext uri="{9D8B030D-6E8A-4147-A177-3AD203B41FA5}">
                      <a16:colId xmlns:a16="http://schemas.microsoft.com/office/drawing/2014/main" val="20000"/>
                    </a:ext>
                  </a:extLst>
                </a:gridCol>
                <a:gridCol w="2598667">
                  <a:extLst>
                    <a:ext uri="{9D8B030D-6E8A-4147-A177-3AD203B41FA5}">
                      <a16:colId xmlns:a16="http://schemas.microsoft.com/office/drawing/2014/main" val="20001"/>
                    </a:ext>
                  </a:extLst>
                </a:gridCol>
                <a:gridCol w="2598667">
                  <a:extLst>
                    <a:ext uri="{9D8B030D-6E8A-4147-A177-3AD203B41FA5}">
                      <a16:colId xmlns:a16="http://schemas.microsoft.com/office/drawing/2014/main" val="20002"/>
                    </a:ext>
                  </a:extLst>
                </a:gridCol>
                <a:gridCol w="2598667">
                  <a:extLst>
                    <a:ext uri="{9D8B030D-6E8A-4147-A177-3AD203B41FA5}">
                      <a16:colId xmlns:a16="http://schemas.microsoft.com/office/drawing/2014/main" val="20003"/>
                    </a:ext>
                  </a:extLst>
                </a:gridCol>
              </a:tblGrid>
              <a:tr h="1604633">
                <a:tc>
                  <a:txBody>
                    <a:bodyPr/>
                    <a:lstStyle/>
                    <a:p>
                      <a:pPr marL="0" lvl="0" indent="0" algn="ctr" rtl="0">
                        <a:spcBef>
                          <a:spcPts val="0"/>
                        </a:spcBef>
                        <a:spcAft>
                          <a:spcPts val="0"/>
                        </a:spcAft>
                        <a:buNone/>
                      </a:pPr>
                      <a:r>
                        <a:rPr lang="en-GB" sz="4000"/>
                        <a:t>calculate</a:t>
                      </a:r>
                      <a:endParaRPr sz="4000"/>
                    </a:p>
                  </a:txBody>
                  <a:tcPr marL="121900" marR="121900" marT="121900" marB="121900">
                    <a:solidFill>
                      <a:srgbClr val="FFFFFF"/>
                    </a:solidFill>
                  </a:tcPr>
                </a:tc>
                <a:tc>
                  <a:txBody>
                    <a:bodyPr/>
                    <a:lstStyle/>
                    <a:p>
                      <a:pPr marL="0" lvl="0" indent="0" algn="ctr" rtl="0">
                        <a:spcBef>
                          <a:spcPts val="0"/>
                        </a:spcBef>
                        <a:spcAft>
                          <a:spcPts val="0"/>
                        </a:spcAft>
                        <a:buNone/>
                      </a:pPr>
                      <a:r>
                        <a:rPr lang="en-GB" sz="4000"/>
                        <a:t>place</a:t>
                      </a:r>
                      <a:endParaRPr sz="4000"/>
                    </a:p>
                  </a:txBody>
                  <a:tcPr marL="121900" marR="121900" marT="121900" marB="121900">
                    <a:solidFill>
                      <a:srgbClr val="FFFFFF"/>
                    </a:solidFill>
                  </a:tcPr>
                </a:tc>
                <a:tc>
                  <a:txBody>
                    <a:bodyPr/>
                    <a:lstStyle/>
                    <a:p>
                      <a:pPr marL="0" lvl="0" indent="0" algn="ctr" rtl="0">
                        <a:spcBef>
                          <a:spcPts val="0"/>
                        </a:spcBef>
                        <a:spcAft>
                          <a:spcPts val="0"/>
                        </a:spcAft>
                        <a:buNone/>
                      </a:pPr>
                      <a:r>
                        <a:rPr lang="en-GB" sz="4000"/>
                        <a:t>reappear</a:t>
                      </a:r>
                      <a:endParaRPr sz="4000"/>
                    </a:p>
                  </a:txBody>
                  <a:tcPr marL="121900" marR="121900" marT="121900" marB="121900">
                    <a:solidFill>
                      <a:srgbClr val="FFFFFF"/>
                    </a:solidFill>
                  </a:tcPr>
                </a:tc>
                <a:tc>
                  <a:txBody>
                    <a:bodyPr/>
                    <a:lstStyle/>
                    <a:p>
                      <a:pPr marL="0" lvl="0" indent="0" algn="ctr" rtl="0">
                        <a:spcBef>
                          <a:spcPts val="0"/>
                        </a:spcBef>
                        <a:spcAft>
                          <a:spcPts val="0"/>
                        </a:spcAft>
                        <a:buNone/>
                      </a:pPr>
                      <a:r>
                        <a:rPr lang="en-GB" sz="4000"/>
                        <a:t>take</a:t>
                      </a:r>
                      <a:endParaRPr sz="4000"/>
                    </a:p>
                  </a:txBody>
                  <a:tcPr marL="121900" marR="121900" marT="121900" marB="121900">
                    <a:solidFill>
                      <a:srgbClr val="FFFFFF"/>
                    </a:solidFill>
                  </a:tcPr>
                </a:tc>
                <a:extLst>
                  <a:ext uri="{0D108BD9-81ED-4DB2-BD59-A6C34878D82A}">
                    <a16:rowId xmlns:a16="http://schemas.microsoft.com/office/drawing/2014/main" val="10000"/>
                  </a:ext>
                </a:extLst>
              </a:tr>
              <a:tr h="1263967">
                <a:tc>
                  <a:txBody>
                    <a:bodyPr/>
                    <a:lstStyle/>
                    <a:p>
                      <a:pPr marL="0" lvl="0" indent="0" algn="ctr" rtl="0">
                        <a:spcBef>
                          <a:spcPts val="0"/>
                        </a:spcBef>
                        <a:spcAft>
                          <a:spcPts val="0"/>
                        </a:spcAft>
                        <a:buNone/>
                      </a:pPr>
                      <a:r>
                        <a:rPr lang="en-GB" sz="4000"/>
                        <a:t>build</a:t>
                      </a:r>
                      <a:endParaRPr sz="4000"/>
                    </a:p>
                  </a:txBody>
                  <a:tcPr marL="121900" marR="121900" marT="121900" marB="121900">
                    <a:solidFill>
                      <a:srgbClr val="FFFFFF"/>
                    </a:solidFill>
                  </a:tcPr>
                </a:tc>
                <a:tc>
                  <a:txBody>
                    <a:bodyPr/>
                    <a:lstStyle/>
                    <a:p>
                      <a:pPr marL="0" lvl="0" indent="0" algn="ctr" rtl="0">
                        <a:spcBef>
                          <a:spcPts val="0"/>
                        </a:spcBef>
                        <a:spcAft>
                          <a:spcPts val="0"/>
                        </a:spcAft>
                        <a:buNone/>
                      </a:pPr>
                      <a:r>
                        <a:rPr lang="en-GB" sz="4000"/>
                        <a:t>play</a:t>
                      </a:r>
                      <a:endParaRPr sz="4000"/>
                    </a:p>
                  </a:txBody>
                  <a:tcPr marL="121900" marR="121900" marT="121900" marB="121900">
                    <a:solidFill>
                      <a:srgbClr val="FFFFFF"/>
                    </a:solidFill>
                  </a:tcPr>
                </a:tc>
                <a:tc>
                  <a:txBody>
                    <a:bodyPr/>
                    <a:lstStyle/>
                    <a:p>
                      <a:pPr marL="0" lvl="0" indent="0" algn="ctr" rtl="0">
                        <a:spcBef>
                          <a:spcPts val="0"/>
                        </a:spcBef>
                        <a:spcAft>
                          <a:spcPts val="0"/>
                        </a:spcAft>
                        <a:buNone/>
                      </a:pPr>
                      <a:r>
                        <a:rPr lang="en-GB" sz="4000"/>
                        <a:t>apply</a:t>
                      </a:r>
                      <a:endParaRPr sz="4000"/>
                    </a:p>
                  </a:txBody>
                  <a:tcPr marL="121900" marR="121900" marT="121900" marB="121900">
                    <a:solidFill>
                      <a:srgbClr val="FFFFFF"/>
                    </a:solidFill>
                  </a:tcPr>
                </a:tc>
                <a:tc>
                  <a:txBody>
                    <a:bodyPr/>
                    <a:lstStyle/>
                    <a:p>
                      <a:pPr marL="0" lvl="0" indent="0" algn="ctr" rtl="0">
                        <a:spcBef>
                          <a:spcPts val="0"/>
                        </a:spcBef>
                        <a:spcAft>
                          <a:spcPts val="0"/>
                        </a:spcAft>
                        <a:buNone/>
                      </a:pPr>
                      <a:r>
                        <a:rPr lang="en-GB" sz="4000"/>
                        <a:t>write</a:t>
                      </a:r>
                      <a:endParaRPr sz="4000"/>
                    </a:p>
                  </a:txBody>
                  <a:tcPr marL="121900" marR="121900" marT="121900" marB="121900">
                    <a:solidFill>
                      <a:srgbClr val="FFFFFF"/>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6215544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470"/>
        <p:cNvGrpSpPr/>
        <p:nvPr/>
      </p:nvGrpSpPr>
      <p:grpSpPr>
        <a:xfrm>
          <a:off x="0" y="0"/>
          <a:ext cx="0" cy="0"/>
          <a:chOff x="0" y="0"/>
          <a:chExt cx="0" cy="0"/>
        </a:xfrm>
      </p:grpSpPr>
      <p:sp>
        <p:nvSpPr>
          <p:cNvPr id="1471" name="Google Shape;1471;p199"/>
          <p:cNvSpPr txBox="1">
            <a:spLocks noGrp="1"/>
          </p:cNvSpPr>
          <p:nvPr>
            <p:ph type="ctrTitle"/>
          </p:nvPr>
        </p:nvSpPr>
        <p:spPr>
          <a:xfrm>
            <a:off x="415600" y="335900"/>
            <a:ext cx="11360800" cy="5781600"/>
          </a:xfrm>
          <a:prstGeom prst="rect">
            <a:avLst/>
          </a:prstGeom>
        </p:spPr>
        <p:txBody>
          <a:bodyPr spcFirstLastPara="1" wrap="square" lIns="121900" tIns="121900" rIns="121900" bIns="121900" anchor="b" anchorCtr="0">
            <a:noAutofit/>
          </a:bodyPr>
          <a:lstStyle/>
          <a:p>
            <a:pPr algn="l"/>
            <a:r>
              <a:rPr lang="en-GB" sz="2400" b="1"/>
              <a:t>Write these sentences out filling in the missing spellings accurately.</a:t>
            </a:r>
            <a:endParaRPr sz="2400" b="1"/>
          </a:p>
          <a:p>
            <a:pPr algn="l"/>
            <a:endParaRPr sz="2400" b="1"/>
          </a:p>
          <a:p>
            <a:pPr marL="609585" indent="-507987" algn="l">
              <a:buSzPts val="2400"/>
              <a:buAutoNum type="arabicPeriod"/>
            </a:pPr>
            <a:r>
              <a:rPr lang="en-GB" sz="3200"/>
              <a:t>I had to </a:t>
            </a:r>
            <a:r>
              <a:rPr lang="en-GB" sz="3200">
                <a:solidFill>
                  <a:srgbClr val="000000"/>
                </a:solidFill>
              </a:rPr>
              <a:t>______ </a:t>
            </a:r>
            <a:r>
              <a:rPr lang="en-GB" sz="3200"/>
              <a:t>the vase when I broke it.</a:t>
            </a:r>
            <a:endParaRPr sz="3200"/>
          </a:p>
          <a:p>
            <a:pPr marL="609585" indent="-507987" algn="l">
              <a:buSzPts val="2400"/>
              <a:buAutoNum type="arabicPeriod"/>
            </a:pPr>
            <a:r>
              <a:rPr lang="en-GB" sz="3200"/>
              <a:t>I had to ______ the jenga tower when my friend knocked it over.</a:t>
            </a:r>
            <a:endParaRPr sz="3200"/>
          </a:p>
          <a:p>
            <a:pPr marL="609585" indent="-507987" algn="l">
              <a:buSzPts val="2400"/>
              <a:buAutoNum type="arabicPeriod"/>
            </a:pPr>
            <a:r>
              <a:rPr lang="en-GB" sz="3200"/>
              <a:t>The magician made the rabbit ________ in the hat.</a:t>
            </a:r>
            <a:endParaRPr sz="3200"/>
          </a:p>
          <a:p>
            <a:pPr marL="609585" indent="-507987" algn="l">
              <a:buSzPts val="2400"/>
              <a:buAutoNum type="arabicPeriod"/>
            </a:pPr>
            <a:r>
              <a:rPr lang="en-GB" sz="3200"/>
              <a:t>I had to ______ my book quiz when it stopped working the first time.</a:t>
            </a:r>
            <a:endParaRPr sz="3200"/>
          </a:p>
          <a:p>
            <a:pPr marL="609585" indent="-507987" algn="l">
              <a:buSzPts val="2400"/>
              <a:buAutoNum type="arabicPeriod"/>
            </a:pPr>
            <a:r>
              <a:rPr lang="en-GB" sz="3200"/>
              <a:t>The referee looked at the _______  to see if the ball was in.</a:t>
            </a:r>
            <a:endParaRPr sz="3200"/>
          </a:p>
          <a:p>
            <a:pPr marL="609585" algn="l"/>
            <a:endParaRPr sz="2400"/>
          </a:p>
          <a:p>
            <a:pPr marL="609585" algn="l"/>
            <a:r>
              <a:rPr lang="en-GB" sz="2400"/>
              <a:t>Now check your answers on the next page.</a:t>
            </a:r>
            <a:endParaRPr sz="2400"/>
          </a:p>
        </p:txBody>
      </p:sp>
    </p:spTree>
    <p:extLst>
      <p:ext uri="{BB962C8B-B14F-4D97-AF65-F5344CB8AC3E}">
        <p14:creationId xmlns:p14="http://schemas.microsoft.com/office/powerpoint/2010/main" val="21474352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475"/>
        <p:cNvGrpSpPr/>
        <p:nvPr/>
      </p:nvGrpSpPr>
      <p:grpSpPr>
        <a:xfrm>
          <a:off x="0" y="0"/>
          <a:ext cx="0" cy="0"/>
          <a:chOff x="0" y="0"/>
          <a:chExt cx="0" cy="0"/>
        </a:xfrm>
      </p:grpSpPr>
      <p:sp>
        <p:nvSpPr>
          <p:cNvPr id="1476" name="Google Shape;1476;p200"/>
          <p:cNvSpPr txBox="1">
            <a:spLocks noGrp="1"/>
          </p:cNvSpPr>
          <p:nvPr>
            <p:ph type="ctrTitle"/>
          </p:nvPr>
        </p:nvSpPr>
        <p:spPr>
          <a:xfrm>
            <a:off x="415600" y="335900"/>
            <a:ext cx="11360800" cy="5781600"/>
          </a:xfrm>
          <a:prstGeom prst="rect">
            <a:avLst/>
          </a:prstGeom>
        </p:spPr>
        <p:txBody>
          <a:bodyPr spcFirstLastPara="1" wrap="square" lIns="121900" tIns="121900" rIns="121900" bIns="121900" anchor="b" anchorCtr="0">
            <a:noAutofit/>
          </a:bodyPr>
          <a:lstStyle/>
          <a:p>
            <a:pPr algn="l"/>
            <a:r>
              <a:rPr lang="en-GB" sz="2400" b="1"/>
              <a:t>Write these sentences out filling in the missing spellings accurately.</a:t>
            </a:r>
            <a:endParaRPr sz="2400" b="1"/>
          </a:p>
          <a:p>
            <a:pPr algn="l"/>
            <a:endParaRPr sz="2400" b="1"/>
          </a:p>
          <a:p>
            <a:pPr marL="609585" indent="-507987" algn="l">
              <a:buSzPts val="2400"/>
              <a:buAutoNum type="arabicPeriod"/>
            </a:pPr>
            <a:r>
              <a:rPr lang="en-GB" sz="3200"/>
              <a:t>I had to </a:t>
            </a:r>
            <a:r>
              <a:rPr lang="en-GB" sz="3200">
                <a:solidFill>
                  <a:srgbClr val="FF0000"/>
                </a:solidFill>
              </a:rPr>
              <a:t>replace</a:t>
            </a:r>
            <a:r>
              <a:rPr lang="en-GB" sz="3200"/>
              <a:t> the vase when I broke it.</a:t>
            </a:r>
            <a:endParaRPr sz="3200"/>
          </a:p>
          <a:p>
            <a:pPr marL="609585" indent="-507987" algn="l">
              <a:buSzPts val="2400"/>
              <a:buAutoNum type="arabicPeriod"/>
            </a:pPr>
            <a:r>
              <a:rPr lang="en-GB" sz="3200"/>
              <a:t>I had to </a:t>
            </a:r>
            <a:r>
              <a:rPr lang="en-GB" sz="3200">
                <a:solidFill>
                  <a:srgbClr val="FF0000"/>
                </a:solidFill>
              </a:rPr>
              <a:t>rebuild</a:t>
            </a:r>
            <a:r>
              <a:rPr lang="en-GB" sz="3200"/>
              <a:t> the jenga tower when my friend knocked it over.</a:t>
            </a:r>
            <a:endParaRPr sz="3200"/>
          </a:p>
          <a:p>
            <a:pPr marL="609585" indent="-507987" algn="l">
              <a:buSzPts val="2400"/>
              <a:buAutoNum type="arabicPeriod"/>
            </a:pPr>
            <a:r>
              <a:rPr lang="en-GB" sz="3200"/>
              <a:t>The magician made the rabbit </a:t>
            </a:r>
            <a:r>
              <a:rPr lang="en-GB" sz="3200">
                <a:solidFill>
                  <a:srgbClr val="FF0000"/>
                </a:solidFill>
              </a:rPr>
              <a:t>reappear</a:t>
            </a:r>
            <a:r>
              <a:rPr lang="en-GB" sz="3200"/>
              <a:t> in the hat.</a:t>
            </a:r>
            <a:endParaRPr sz="3200"/>
          </a:p>
          <a:p>
            <a:pPr marL="609585" indent="-507987" algn="l">
              <a:buSzPts val="2400"/>
              <a:buAutoNum type="arabicPeriod"/>
            </a:pPr>
            <a:r>
              <a:rPr lang="en-GB" sz="3200"/>
              <a:t>I had to </a:t>
            </a:r>
            <a:r>
              <a:rPr lang="en-GB" sz="3200">
                <a:solidFill>
                  <a:srgbClr val="FF0000"/>
                </a:solidFill>
              </a:rPr>
              <a:t>retake</a:t>
            </a:r>
            <a:r>
              <a:rPr lang="en-GB" sz="3200"/>
              <a:t> my book quiz when it stopped working the first time.</a:t>
            </a:r>
            <a:endParaRPr sz="3200"/>
          </a:p>
          <a:p>
            <a:pPr marL="609585" indent="-507987" algn="l">
              <a:buSzPts val="2400"/>
              <a:buAutoNum type="arabicPeriod"/>
            </a:pPr>
            <a:r>
              <a:rPr lang="en-GB" sz="3200"/>
              <a:t>The referee looked at the </a:t>
            </a:r>
            <a:r>
              <a:rPr lang="en-GB" sz="3200">
                <a:solidFill>
                  <a:srgbClr val="FF0000"/>
                </a:solidFill>
              </a:rPr>
              <a:t>replay</a:t>
            </a:r>
            <a:r>
              <a:rPr lang="en-GB" sz="3200"/>
              <a:t> to see if the ball was in.</a:t>
            </a:r>
            <a:endParaRPr sz="3200"/>
          </a:p>
          <a:p>
            <a:pPr marL="609585" algn="l"/>
            <a:endParaRPr sz="2400"/>
          </a:p>
          <a:p>
            <a:pPr marL="609585" algn="l"/>
            <a:r>
              <a:rPr lang="en-GB" sz="2400"/>
              <a:t>Now check your answers on the next page.</a:t>
            </a:r>
            <a:endParaRPr sz="2400"/>
          </a:p>
        </p:txBody>
      </p:sp>
    </p:spTree>
    <p:extLst>
      <p:ext uri="{BB962C8B-B14F-4D97-AF65-F5344CB8AC3E}">
        <p14:creationId xmlns:p14="http://schemas.microsoft.com/office/powerpoint/2010/main" val="141473893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480"/>
        <p:cNvGrpSpPr/>
        <p:nvPr/>
      </p:nvGrpSpPr>
      <p:grpSpPr>
        <a:xfrm>
          <a:off x="0" y="0"/>
          <a:ext cx="0" cy="0"/>
          <a:chOff x="0" y="0"/>
          <a:chExt cx="0" cy="0"/>
        </a:xfrm>
      </p:grpSpPr>
      <p:sp>
        <p:nvSpPr>
          <p:cNvPr id="1481" name="Google Shape;1481;p201"/>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1482" name="Google Shape;1482;p201"/>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1483" name="Google Shape;1483;p201"/>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219087457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487"/>
        <p:cNvGrpSpPr/>
        <p:nvPr/>
      </p:nvGrpSpPr>
      <p:grpSpPr>
        <a:xfrm>
          <a:off x="0" y="0"/>
          <a:ext cx="0" cy="0"/>
          <a:chOff x="0" y="0"/>
          <a:chExt cx="0" cy="0"/>
        </a:xfrm>
      </p:grpSpPr>
      <p:sp>
        <p:nvSpPr>
          <p:cNvPr id="1488" name="Google Shape;1488;p202"/>
          <p:cNvSpPr txBox="1">
            <a:spLocks noGrp="1"/>
          </p:cNvSpPr>
          <p:nvPr>
            <p:ph type="ctrTitle"/>
          </p:nvPr>
        </p:nvSpPr>
        <p:spPr>
          <a:xfrm>
            <a:off x="415611" y="992767"/>
            <a:ext cx="11360800" cy="2736800"/>
          </a:xfrm>
          <a:prstGeom prst="rect">
            <a:avLst/>
          </a:prstGeom>
        </p:spPr>
        <p:txBody>
          <a:bodyPr spcFirstLastPara="1" wrap="square" lIns="121900" tIns="121900" rIns="121900" bIns="121900" anchor="b" anchorCtr="0">
            <a:noAutofit/>
          </a:bodyPr>
          <a:lstStyle/>
          <a:p>
            <a:r>
              <a:rPr lang="en-GB"/>
              <a:t>An afternoon of History, Art and Design!</a:t>
            </a:r>
            <a:endParaRPr/>
          </a:p>
        </p:txBody>
      </p:sp>
      <p:sp>
        <p:nvSpPr>
          <p:cNvPr id="1489" name="Google Shape;1489;p202"/>
          <p:cNvSpPr txBox="1">
            <a:spLocks noGrp="1"/>
          </p:cNvSpPr>
          <p:nvPr>
            <p:ph type="subTitle" idx="1"/>
          </p:nvPr>
        </p:nvSpPr>
        <p:spPr>
          <a:xfrm>
            <a:off x="415600" y="3778833"/>
            <a:ext cx="11360800" cy="2736800"/>
          </a:xfrm>
          <a:prstGeom prst="rect">
            <a:avLst/>
          </a:prstGeom>
        </p:spPr>
        <p:txBody>
          <a:bodyPr spcFirstLastPara="1" wrap="square" lIns="121900" tIns="121900" rIns="121900" bIns="121900" anchor="t" anchorCtr="0">
            <a:noAutofit/>
          </a:bodyPr>
          <a:lstStyle/>
          <a:p>
            <a:pPr marL="0" indent="0"/>
            <a:r>
              <a:rPr lang="en-GB" sz="3200"/>
              <a:t>On the following two slides you can see some illustrations of four different types of hunting methods used by Stone Age hunters to catch, trap and kill their food.</a:t>
            </a:r>
            <a:endParaRPr sz="3200"/>
          </a:p>
        </p:txBody>
      </p:sp>
    </p:spTree>
    <p:extLst>
      <p:ext uri="{BB962C8B-B14F-4D97-AF65-F5344CB8AC3E}">
        <p14:creationId xmlns:p14="http://schemas.microsoft.com/office/powerpoint/2010/main" val="298404615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493"/>
        <p:cNvGrpSpPr/>
        <p:nvPr/>
      </p:nvGrpSpPr>
      <p:grpSpPr>
        <a:xfrm>
          <a:off x="0" y="0"/>
          <a:ext cx="0" cy="0"/>
          <a:chOff x="0" y="0"/>
          <a:chExt cx="0" cy="0"/>
        </a:xfrm>
      </p:grpSpPr>
      <p:sp>
        <p:nvSpPr>
          <p:cNvPr id="1494" name="Google Shape;1494;p203"/>
          <p:cNvSpPr txBox="1">
            <a:spLocks noGrp="1"/>
          </p:cNvSpPr>
          <p:nvPr>
            <p:ph type="title"/>
          </p:nvPr>
        </p:nvSpPr>
        <p:spPr>
          <a:xfrm>
            <a:off x="150000" y="207000"/>
            <a:ext cx="2458400" cy="1750400"/>
          </a:xfrm>
          <a:prstGeom prst="rect">
            <a:avLst/>
          </a:prstGeom>
        </p:spPr>
        <p:txBody>
          <a:bodyPr spcFirstLastPara="1" wrap="square" lIns="121900" tIns="121900" rIns="121900" bIns="121900" anchor="t" anchorCtr="0">
            <a:noAutofit/>
          </a:bodyPr>
          <a:lstStyle/>
          <a:p>
            <a:r>
              <a:rPr lang="en-GB" sz="1867"/>
              <a:t>This is an extract from Stone Age, Bone Age! By Mick Manning and Brian Granstrom.</a:t>
            </a:r>
            <a:endParaRPr sz="1867"/>
          </a:p>
        </p:txBody>
      </p:sp>
      <p:pic>
        <p:nvPicPr>
          <p:cNvPr id="1495" name="Google Shape;1495;p203"/>
          <p:cNvPicPr preferRelativeResize="0"/>
          <p:nvPr/>
        </p:nvPicPr>
        <p:blipFill>
          <a:blip r:embed="rId3">
            <a:alphaModFix/>
          </a:blip>
          <a:stretch>
            <a:fillRect/>
          </a:stretch>
        </p:blipFill>
        <p:spPr>
          <a:xfrm>
            <a:off x="3382618" y="0"/>
            <a:ext cx="5426765" cy="6858000"/>
          </a:xfrm>
          <a:prstGeom prst="rect">
            <a:avLst/>
          </a:prstGeom>
          <a:noFill/>
          <a:ln>
            <a:noFill/>
          </a:ln>
        </p:spPr>
      </p:pic>
      <p:sp>
        <p:nvSpPr>
          <p:cNvPr id="1496" name="Google Shape;1496;p203"/>
          <p:cNvSpPr/>
          <p:nvPr/>
        </p:nvSpPr>
        <p:spPr>
          <a:xfrm>
            <a:off x="39000" y="2271533"/>
            <a:ext cx="2680400" cy="2004400"/>
          </a:xfrm>
          <a:prstGeom prst="wedgeEllipseCallout">
            <a:avLst>
              <a:gd name="adj1" fmla="val 84592"/>
              <a:gd name="adj2" fmla="val -24702"/>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97" name="Google Shape;1497;p203"/>
          <p:cNvSpPr txBox="1"/>
          <p:nvPr/>
        </p:nvSpPr>
        <p:spPr>
          <a:xfrm>
            <a:off x="290033" y="2633733"/>
            <a:ext cx="1980000" cy="1280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400" kern="0">
                <a:solidFill>
                  <a:srgbClr val="000000"/>
                </a:solidFill>
                <a:latin typeface="Arial"/>
                <a:cs typeface="Arial"/>
                <a:sym typeface="Arial"/>
              </a:rPr>
              <a:t>What is the bait for?</a:t>
            </a:r>
            <a:endParaRPr sz="2400" kern="0">
              <a:solidFill>
                <a:srgbClr val="000000"/>
              </a:solidFill>
              <a:latin typeface="Arial"/>
              <a:cs typeface="Arial"/>
              <a:sym typeface="Arial"/>
            </a:endParaRPr>
          </a:p>
        </p:txBody>
      </p:sp>
      <p:sp>
        <p:nvSpPr>
          <p:cNvPr id="1498" name="Google Shape;1498;p203"/>
          <p:cNvSpPr/>
          <p:nvPr/>
        </p:nvSpPr>
        <p:spPr>
          <a:xfrm>
            <a:off x="-60167" y="4853600"/>
            <a:ext cx="2680400" cy="2004400"/>
          </a:xfrm>
          <a:prstGeom prst="wedgeEllipseCallout">
            <a:avLst>
              <a:gd name="adj1" fmla="val 89193"/>
              <a:gd name="adj2" fmla="val -75215"/>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499" name="Google Shape;1499;p203"/>
          <p:cNvSpPr txBox="1"/>
          <p:nvPr/>
        </p:nvSpPr>
        <p:spPr>
          <a:xfrm>
            <a:off x="531533" y="5048500"/>
            <a:ext cx="1859200" cy="1569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What happens when the animal eats the bait?</a:t>
            </a:r>
            <a:endParaRPr sz="1867" kern="0">
              <a:solidFill>
                <a:srgbClr val="000000"/>
              </a:solidFill>
              <a:latin typeface="Arial"/>
              <a:cs typeface="Arial"/>
              <a:sym typeface="Arial"/>
            </a:endParaRPr>
          </a:p>
        </p:txBody>
      </p:sp>
      <p:sp>
        <p:nvSpPr>
          <p:cNvPr id="1500" name="Google Shape;1500;p203"/>
          <p:cNvSpPr/>
          <p:nvPr/>
        </p:nvSpPr>
        <p:spPr>
          <a:xfrm>
            <a:off x="8921333" y="1301500"/>
            <a:ext cx="2680400" cy="2004400"/>
          </a:xfrm>
          <a:prstGeom prst="wedgeEllipseCallout">
            <a:avLst>
              <a:gd name="adj1" fmla="val -82823"/>
              <a:gd name="adj2" fmla="val 61039"/>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501" name="Google Shape;1501;p203"/>
          <p:cNvSpPr/>
          <p:nvPr/>
        </p:nvSpPr>
        <p:spPr>
          <a:xfrm>
            <a:off x="9341833" y="4160967"/>
            <a:ext cx="2680400" cy="2004400"/>
          </a:xfrm>
          <a:prstGeom prst="wedgeEllipseCallout">
            <a:avLst>
              <a:gd name="adj1" fmla="val -90403"/>
              <a:gd name="adj2" fmla="val 21988"/>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502" name="Google Shape;1502;p203"/>
          <p:cNvSpPr txBox="1"/>
          <p:nvPr/>
        </p:nvSpPr>
        <p:spPr>
          <a:xfrm>
            <a:off x="9466233" y="1571200"/>
            <a:ext cx="1569600" cy="1280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What stops the bear seeing the hole?</a:t>
            </a:r>
            <a:endParaRPr sz="1867" kern="0">
              <a:solidFill>
                <a:srgbClr val="000000"/>
              </a:solidFill>
              <a:latin typeface="Arial"/>
              <a:cs typeface="Arial"/>
              <a:sym typeface="Arial"/>
            </a:endParaRPr>
          </a:p>
        </p:txBody>
      </p:sp>
      <p:sp>
        <p:nvSpPr>
          <p:cNvPr id="1503" name="Google Shape;1503;p203"/>
          <p:cNvSpPr txBox="1"/>
          <p:nvPr/>
        </p:nvSpPr>
        <p:spPr>
          <a:xfrm>
            <a:off x="9801267" y="4656167"/>
            <a:ext cx="1980000" cy="1280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Why did the hunters put stakes into the pit?</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48027711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507"/>
        <p:cNvGrpSpPr/>
        <p:nvPr/>
      </p:nvGrpSpPr>
      <p:grpSpPr>
        <a:xfrm>
          <a:off x="0" y="0"/>
          <a:ext cx="0" cy="0"/>
          <a:chOff x="0" y="0"/>
          <a:chExt cx="0" cy="0"/>
        </a:xfrm>
      </p:grpSpPr>
      <p:sp>
        <p:nvSpPr>
          <p:cNvPr id="1508" name="Google Shape;1508;p204"/>
          <p:cNvSpPr txBox="1">
            <a:spLocks noGrp="1"/>
          </p:cNvSpPr>
          <p:nvPr>
            <p:ph type="title"/>
          </p:nvPr>
        </p:nvSpPr>
        <p:spPr>
          <a:xfrm>
            <a:off x="145633" y="217367"/>
            <a:ext cx="4317600" cy="1243600"/>
          </a:xfrm>
          <a:prstGeom prst="rect">
            <a:avLst/>
          </a:prstGeom>
        </p:spPr>
        <p:txBody>
          <a:bodyPr spcFirstLastPara="1" wrap="square" lIns="121900" tIns="121900" rIns="121900" bIns="121900" anchor="t" anchorCtr="0">
            <a:noAutofit/>
          </a:bodyPr>
          <a:lstStyle/>
          <a:p>
            <a:r>
              <a:rPr lang="en-GB" sz="1867"/>
              <a:t>This is an extract from Horrible Histories - Savage Stone Age by Terry Deary.</a:t>
            </a:r>
            <a:endParaRPr sz="1867"/>
          </a:p>
        </p:txBody>
      </p:sp>
      <p:pic>
        <p:nvPicPr>
          <p:cNvPr id="1509" name="Google Shape;1509;p204"/>
          <p:cNvPicPr preferRelativeResize="0"/>
          <p:nvPr/>
        </p:nvPicPr>
        <p:blipFill>
          <a:blip r:embed="rId3">
            <a:alphaModFix/>
          </a:blip>
          <a:stretch>
            <a:fillRect/>
          </a:stretch>
        </p:blipFill>
        <p:spPr>
          <a:xfrm>
            <a:off x="6096000" y="217368"/>
            <a:ext cx="5770867" cy="3500833"/>
          </a:xfrm>
          <a:prstGeom prst="rect">
            <a:avLst/>
          </a:prstGeom>
          <a:noFill/>
          <a:ln>
            <a:noFill/>
          </a:ln>
        </p:spPr>
      </p:pic>
      <p:pic>
        <p:nvPicPr>
          <p:cNvPr id="1510" name="Google Shape;1510;p204"/>
          <p:cNvPicPr preferRelativeResize="0"/>
          <p:nvPr/>
        </p:nvPicPr>
        <p:blipFill>
          <a:blip r:embed="rId4">
            <a:alphaModFix/>
          </a:blip>
          <a:stretch>
            <a:fillRect/>
          </a:stretch>
        </p:blipFill>
        <p:spPr>
          <a:xfrm>
            <a:off x="145633" y="3573934"/>
            <a:ext cx="6053067" cy="3082700"/>
          </a:xfrm>
          <a:prstGeom prst="rect">
            <a:avLst/>
          </a:prstGeom>
          <a:noFill/>
          <a:ln>
            <a:noFill/>
          </a:ln>
        </p:spPr>
      </p:pic>
      <p:sp>
        <p:nvSpPr>
          <p:cNvPr id="1511" name="Google Shape;1511;p204"/>
          <p:cNvSpPr/>
          <p:nvPr/>
        </p:nvSpPr>
        <p:spPr>
          <a:xfrm>
            <a:off x="990333" y="1595333"/>
            <a:ext cx="3742800" cy="1448800"/>
          </a:xfrm>
          <a:prstGeom prst="wedgeRectCallout">
            <a:avLst>
              <a:gd name="adj1" fmla="val -8708"/>
              <a:gd name="adj2" fmla="val 108343"/>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512" name="Google Shape;1512;p204"/>
          <p:cNvSpPr txBox="1"/>
          <p:nvPr/>
        </p:nvSpPr>
        <p:spPr>
          <a:xfrm>
            <a:off x="1135233" y="1764367"/>
            <a:ext cx="3328000" cy="106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How did the hunters use the land where they lived to help them capture their food?</a:t>
            </a:r>
            <a:endParaRPr sz="1867" kern="0">
              <a:solidFill>
                <a:srgbClr val="000000"/>
              </a:solidFill>
              <a:latin typeface="Arial"/>
              <a:cs typeface="Arial"/>
              <a:sym typeface="Arial"/>
            </a:endParaRPr>
          </a:p>
        </p:txBody>
      </p:sp>
      <p:sp>
        <p:nvSpPr>
          <p:cNvPr id="1513" name="Google Shape;1513;p204"/>
          <p:cNvSpPr/>
          <p:nvPr/>
        </p:nvSpPr>
        <p:spPr>
          <a:xfrm>
            <a:off x="7278800" y="4744567"/>
            <a:ext cx="3742800" cy="1448800"/>
          </a:xfrm>
          <a:prstGeom prst="wedgeRectCallout">
            <a:avLst>
              <a:gd name="adj1" fmla="val -40590"/>
              <a:gd name="adj2" fmla="val -14403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514" name="Google Shape;1514;p204"/>
          <p:cNvSpPr txBox="1"/>
          <p:nvPr/>
        </p:nvSpPr>
        <p:spPr>
          <a:xfrm>
            <a:off x="7437833" y="4976033"/>
            <a:ext cx="3328000" cy="106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Why was this a good method to hunt larger animals?</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06899969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518"/>
        <p:cNvGrpSpPr/>
        <p:nvPr/>
      </p:nvGrpSpPr>
      <p:grpSpPr>
        <a:xfrm>
          <a:off x="0" y="0"/>
          <a:ext cx="0" cy="0"/>
          <a:chOff x="0" y="0"/>
          <a:chExt cx="0" cy="0"/>
        </a:xfrm>
      </p:grpSpPr>
      <p:sp>
        <p:nvSpPr>
          <p:cNvPr id="1519" name="Google Shape;1519;p205"/>
          <p:cNvSpPr txBox="1">
            <a:spLocks noGrp="1"/>
          </p:cNvSpPr>
          <p:nvPr>
            <p:ph type="title"/>
          </p:nvPr>
        </p:nvSpPr>
        <p:spPr>
          <a:xfrm>
            <a:off x="415600" y="593367"/>
            <a:ext cx="11360800" cy="763600"/>
          </a:xfrm>
          <a:prstGeom prst="rect">
            <a:avLst/>
          </a:prstGeom>
        </p:spPr>
        <p:txBody>
          <a:bodyPr spcFirstLastPara="1" wrap="square" lIns="121900" tIns="121900" rIns="121900" bIns="121900" anchor="t" anchorCtr="0">
            <a:noAutofit/>
          </a:bodyPr>
          <a:lstStyle/>
          <a:p>
            <a:r>
              <a:rPr lang="en-GB"/>
              <a:t>Here are some activities for you to choose from. You can do one of them or all of them.</a:t>
            </a:r>
            <a:endParaRPr/>
          </a:p>
          <a:p>
            <a:endParaRPr/>
          </a:p>
          <a:p>
            <a:pPr marL="609585" indent="-541853">
              <a:buAutoNum type="arabicPeriod"/>
            </a:pPr>
            <a:r>
              <a:rPr lang="en-GB"/>
              <a:t>Write a short explanation of how each trap worked, saying why you think it was good for its purpose. In other words why it worked well.</a:t>
            </a:r>
            <a:endParaRPr/>
          </a:p>
          <a:p>
            <a:pPr marL="609585" indent="-541853">
              <a:buAutoNum type="arabicPeriod"/>
            </a:pPr>
            <a:r>
              <a:rPr lang="en-GB"/>
              <a:t>Research more hunting methods from the Stone Age and draw your own illustrations with labels.</a:t>
            </a:r>
            <a:endParaRPr/>
          </a:p>
          <a:p>
            <a:pPr marL="609585" indent="-541853">
              <a:buAutoNum type="arabicPeriod"/>
            </a:pPr>
            <a:r>
              <a:rPr lang="en-GB"/>
              <a:t>Design a trap of your own for a Stone Age hunter. Draw it, label it and explain how it works.</a:t>
            </a:r>
            <a:endParaRPr/>
          </a:p>
        </p:txBody>
      </p:sp>
    </p:spTree>
    <p:extLst>
      <p:ext uri="{BB962C8B-B14F-4D97-AF65-F5344CB8AC3E}">
        <p14:creationId xmlns:p14="http://schemas.microsoft.com/office/powerpoint/2010/main" val="9591437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1523"/>
        <p:cNvGrpSpPr/>
        <p:nvPr/>
      </p:nvGrpSpPr>
      <p:grpSpPr>
        <a:xfrm>
          <a:off x="0" y="0"/>
          <a:ext cx="0" cy="0"/>
          <a:chOff x="0" y="0"/>
          <a:chExt cx="0" cy="0"/>
        </a:xfrm>
      </p:grpSpPr>
      <p:sp>
        <p:nvSpPr>
          <p:cNvPr id="1524" name="Google Shape;1524;p206"/>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We hope you had fun today.</a:t>
            </a:r>
            <a:endParaRPr/>
          </a:p>
          <a:p>
            <a:r>
              <a:rPr lang="en-GB"/>
              <a:t>See you tomorrow.</a:t>
            </a:r>
            <a:endParaRPr/>
          </a:p>
        </p:txBody>
      </p:sp>
      <p:pic>
        <p:nvPicPr>
          <p:cNvPr id="1525" name="Google Shape;1525;p206"/>
          <p:cNvPicPr preferRelativeResize="0"/>
          <p:nvPr/>
        </p:nvPicPr>
        <p:blipFill rotWithShape="1">
          <a:blip r:embed="rId3">
            <a:alphaModFix/>
          </a:blip>
          <a:srcRect/>
          <a:stretch/>
        </p:blipFill>
        <p:spPr>
          <a:xfrm>
            <a:off x="1144068" y="3729568"/>
            <a:ext cx="3542273" cy="2722033"/>
          </a:xfrm>
          <a:prstGeom prst="rect">
            <a:avLst/>
          </a:prstGeom>
          <a:noFill/>
          <a:ln>
            <a:noFill/>
          </a:ln>
        </p:spPr>
      </p:pic>
    </p:spTree>
    <p:extLst>
      <p:ext uri="{BB962C8B-B14F-4D97-AF65-F5344CB8AC3E}">
        <p14:creationId xmlns:p14="http://schemas.microsoft.com/office/powerpoint/2010/main" val="19475388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29"/>
        <p:cNvGrpSpPr/>
        <p:nvPr/>
      </p:nvGrpSpPr>
      <p:grpSpPr>
        <a:xfrm>
          <a:off x="0" y="0"/>
          <a:ext cx="0" cy="0"/>
          <a:chOff x="0" y="0"/>
          <a:chExt cx="0" cy="0"/>
        </a:xfrm>
      </p:grpSpPr>
      <p:sp>
        <p:nvSpPr>
          <p:cNvPr id="1530" name="Google Shape;1530;p207"/>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Wednesday 13</a:t>
            </a:r>
            <a:r>
              <a:rPr lang="en-GB" u="sng" baseline="30000"/>
              <a:t>th</a:t>
            </a:r>
            <a:r>
              <a:rPr lang="en-GB" u="sng"/>
              <a:t> May</a:t>
            </a:r>
            <a:endParaRPr u="sng"/>
          </a:p>
          <a:p>
            <a:endParaRPr sz="3200"/>
          </a:p>
          <a:p>
            <a:endParaRPr sz="3200"/>
          </a:p>
          <a:p>
            <a:r>
              <a:rPr lang="en-GB" sz="3200" b="1"/>
              <a:t>Ready to crunch some numbers?</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1531" name="Google Shape;1531;p207"/>
          <p:cNvPicPr preferRelativeResize="0"/>
          <p:nvPr/>
        </p:nvPicPr>
        <p:blipFill rotWithShape="1">
          <a:blip r:embed="rId3">
            <a:alphaModFix/>
          </a:blip>
          <a:srcRect/>
          <a:stretch/>
        </p:blipFill>
        <p:spPr>
          <a:xfrm>
            <a:off x="9510133" y="874285"/>
            <a:ext cx="2514600" cy="2349500"/>
          </a:xfrm>
          <a:prstGeom prst="rect">
            <a:avLst/>
          </a:prstGeom>
          <a:noFill/>
          <a:ln>
            <a:noFill/>
          </a:ln>
        </p:spPr>
      </p:pic>
    </p:spTree>
    <p:extLst>
      <p:ext uri="{BB962C8B-B14F-4D97-AF65-F5344CB8AC3E}">
        <p14:creationId xmlns:p14="http://schemas.microsoft.com/office/powerpoint/2010/main" val="179271517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1535"/>
        <p:cNvGrpSpPr/>
        <p:nvPr/>
      </p:nvGrpSpPr>
      <p:grpSpPr>
        <a:xfrm>
          <a:off x="0" y="0"/>
          <a:ext cx="0" cy="0"/>
          <a:chOff x="0" y="0"/>
          <a:chExt cx="0" cy="0"/>
        </a:xfrm>
      </p:grpSpPr>
      <p:sp>
        <p:nvSpPr>
          <p:cNvPr id="1536" name="Google Shape;1536;p208"/>
          <p:cNvSpPr/>
          <p:nvPr/>
        </p:nvSpPr>
        <p:spPr>
          <a:xfrm>
            <a:off x="198800" y="523200"/>
            <a:ext cx="6138800" cy="34436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537" name="Google Shape;1537;p208"/>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ea typeface="Arial"/>
                <a:cs typeface="Arial"/>
                <a:sym typeface="Arial"/>
              </a:rPr>
              <a:t>57 +        = 100</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2. 59 + 60</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3. 40 x 8</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4. 345 + 122</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5. 45 x 7</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6. What is </a:t>
            </a:r>
            <a:r>
              <a:rPr lang="en-GB" sz="2400" u="sng" kern="0">
                <a:solidFill>
                  <a:srgbClr val="000000"/>
                </a:solidFill>
                <a:latin typeface="Arial"/>
                <a:ea typeface="Arial"/>
                <a:cs typeface="Arial"/>
                <a:sym typeface="Arial"/>
              </a:rPr>
              <a:t>3 </a:t>
            </a:r>
            <a:r>
              <a:rPr lang="en-GB" sz="2400" kern="0">
                <a:solidFill>
                  <a:srgbClr val="000000"/>
                </a:solidFill>
                <a:latin typeface="Arial"/>
                <a:ea typeface="Arial"/>
                <a:cs typeface="Arial"/>
                <a:sym typeface="Arial"/>
              </a:rPr>
              <a:t> of 30?</a:t>
            </a:r>
            <a:endParaRPr sz="2400" kern="0">
              <a:solidFill>
                <a:srgbClr val="000000"/>
              </a:solidFill>
              <a:latin typeface="Arial"/>
              <a:ea typeface="Arial"/>
              <a:cs typeface="Arial"/>
              <a:sym typeface="Arial"/>
            </a:endParaRPr>
          </a:p>
          <a:p>
            <a:pPr marL="609585" defTabSz="1219170">
              <a:buClr>
                <a:srgbClr val="000000"/>
              </a:buClr>
              <a:buSzPts val="1800"/>
            </a:pPr>
            <a:r>
              <a:rPr lang="en-GB" sz="2400" u="sng" kern="0">
                <a:solidFill>
                  <a:srgbClr val="000000"/>
                </a:solidFill>
                <a:latin typeface="Arial"/>
                <a:ea typeface="Arial"/>
                <a:cs typeface="Arial"/>
                <a:sym typeface="Arial"/>
              </a:rPr>
              <a:t>	</a:t>
            </a:r>
            <a:r>
              <a:rPr lang="en-GB" sz="2400" kern="0">
                <a:solidFill>
                  <a:srgbClr val="000000"/>
                </a:solidFill>
                <a:latin typeface="Arial"/>
                <a:ea typeface="Arial"/>
                <a:cs typeface="Arial"/>
                <a:sym typeface="Arial"/>
              </a:rPr>
              <a:t>    </a:t>
            </a:r>
            <a:r>
              <a:rPr lang="en-GB" sz="2400" kern="0">
                <a:solidFill>
                  <a:srgbClr val="000000"/>
                </a:solidFill>
                <a:latin typeface="Arial"/>
                <a:cs typeface="Arial"/>
                <a:sym typeface="Arial"/>
              </a:rPr>
              <a:t> </a:t>
            </a:r>
            <a:r>
              <a:rPr lang="en-GB" sz="2400" kern="0">
                <a:solidFill>
                  <a:srgbClr val="000000"/>
                </a:solidFill>
                <a:latin typeface="Arial"/>
                <a:ea typeface="Arial"/>
                <a:cs typeface="Arial"/>
                <a:sym typeface="Arial"/>
              </a:rPr>
              <a:t>5</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7. Pencils cost 80p. I buy three. How much change from £5 ?</a:t>
            </a:r>
            <a:endParaRPr sz="2400" b="1"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p:txBody>
      </p:sp>
      <p:sp>
        <p:nvSpPr>
          <p:cNvPr id="1538" name="Google Shape;1538;p208"/>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ea typeface="Arial"/>
                <a:cs typeface="Arial"/>
                <a:sym typeface="Arial"/>
              </a:rPr>
              <a:t>13.05.20</a:t>
            </a:r>
            <a:endParaRPr sz="2400" b="1" u="sng" kern="0">
              <a:solidFill>
                <a:srgbClr val="000000"/>
              </a:solidFill>
              <a:latin typeface="Arial"/>
              <a:ea typeface="Arial"/>
              <a:cs typeface="Arial"/>
              <a:sym typeface="Arial"/>
            </a:endParaRPr>
          </a:p>
        </p:txBody>
      </p:sp>
      <p:sp>
        <p:nvSpPr>
          <p:cNvPr id="1539" name="Google Shape;1539;p208"/>
          <p:cNvSpPr txBox="1"/>
          <p:nvPr/>
        </p:nvSpPr>
        <p:spPr>
          <a:xfrm>
            <a:off x="6700133" y="175400"/>
            <a:ext cx="53904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8. </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9. How many cm in 140mm?</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10. Captain Sam Seaweed is thinking of two 1-digit numbers. Their product is 41 more than their sum. What are the numbers he is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thinking of? </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sp>
        <p:nvSpPr>
          <p:cNvPr id="1540" name="Google Shape;1540;p208"/>
          <p:cNvSpPr/>
          <p:nvPr/>
        </p:nvSpPr>
        <p:spPr>
          <a:xfrm>
            <a:off x="1588933" y="644000"/>
            <a:ext cx="434800" cy="2896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pic>
        <p:nvPicPr>
          <p:cNvPr id="1541" name="Google Shape;1541;p208"/>
          <p:cNvPicPr preferRelativeResize="0"/>
          <p:nvPr/>
        </p:nvPicPr>
        <p:blipFill rotWithShape="1">
          <a:blip r:embed="rId3">
            <a:alphaModFix/>
          </a:blip>
          <a:srcRect t="6829"/>
          <a:stretch/>
        </p:blipFill>
        <p:spPr>
          <a:xfrm>
            <a:off x="3233034" y="4101766"/>
            <a:ext cx="3467100" cy="1195100"/>
          </a:xfrm>
          <a:prstGeom prst="rect">
            <a:avLst/>
          </a:prstGeom>
          <a:noFill/>
          <a:ln>
            <a:noFill/>
          </a:ln>
        </p:spPr>
      </p:pic>
      <p:pic>
        <p:nvPicPr>
          <p:cNvPr id="1542" name="Google Shape;1542;p208"/>
          <p:cNvPicPr preferRelativeResize="0"/>
          <p:nvPr/>
        </p:nvPicPr>
        <p:blipFill rotWithShape="1">
          <a:blip r:embed="rId4">
            <a:alphaModFix/>
          </a:blip>
          <a:srcRect/>
          <a:stretch/>
        </p:blipFill>
        <p:spPr>
          <a:xfrm>
            <a:off x="4192600" y="6055767"/>
            <a:ext cx="1790067" cy="648800"/>
          </a:xfrm>
          <a:prstGeom prst="rect">
            <a:avLst/>
          </a:prstGeom>
          <a:noFill/>
          <a:ln>
            <a:noFill/>
          </a:ln>
        </p:spPr>
      </p:pic>
      <p:pic>
        <p:nvPicPr>
          <p:cNvPr id="1543" name="Google Shape;1543;p208"/>
          <p:cNvPicPr preferRelativeResize="0"/>
          <p:nvPr/>
        </p:nvPicPr>
        <p:blipFill rotWithShape="1">
          <a:blip r:embed="rId5">
            <a:alphaModFix/>
          </a:blip>
          <a:srcRect/>
          <a:stretch/>
        </p:blipFill>
        <p:spPr>
          <a:xfrm>
            <a:off x="7705630" y="175400"/>
            <a:ext cx="2692433" cy="2191733"/>
          </a:xfrm>
          <a:prstGeom prst="rect">
            <a:avLst/>
          </a:prstGeom>
          <a:noFill/>
          <a:ln>
            <a:noFill/>
          </a:ln>
        </p:spPr>
      </p:pic>
      <p:sp>
        <p:nvSpPr>
          <p:cNvPr id="1544" name="Google Shape;1544;p208"/>
          <p:cNvSpPr/>
          <p:nvPr/>
        </p:nvSpPr>
        <p:spPr>
          <a:xfrm>
            <a:off x="9364567" y="1300833"/>
            <a:ext cx="502400" cy="463600"/>
          </a:xfrm>
          <a:prstGeom prst="rect">
            <a:avLst/>
          </a:prstGeom>
          <a:solidFill>
            <a:srgbClr val="FFFFFF"/>
          </a:solidFill>
          <a:ln w="2857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545" name="Google Shape;1545;p208"/>
          <p:cNvSpPr txBox="1"/>
          <p:nvPr/>
        </p:nvSpPr>
        <p:spPr>
          <a:xfrm>
            <a:off x="8775367" y="1580933"/>
            <a:ext cx="376800" cy="396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2400"/>
            </a:pPr>
            <a:r>
              <a:rPr lang="en-GB" sz="3200" kern="0">
                <a:solidFill>
                  <a:srgbClr val="000000"/>
                </a:solidFill>
                <a:latin typeface="Arial"/>
                <a:ea typeface="Arial"/>
                <a:cs typeface="Arial"/>
                <a:sym typeface="Arial"/>
              </a:rPr>
              <a:t>=</a:t>
            </a:r>
            <a:endParaRPr sz="3200" kern="0">
              <a:solidFill>
                <a:srgbClr val="000000"/>
              </a:solidFill>
              <a:latin typeface="Arial"/>
              <a:ea typeface="Arial"/>
              <a:cs typeface="Arial"/>
              <a:sym typeface="Arial"/>
            </a:endParaRPr>
          </a:p>
        </p:txBody>
      </p:sp>
      <p:pic>
        <p:nvPicPr>
          <p:cNvPr id="1546" name="Google Shape;1546;p208"/>
          <p:cNvPicPr preferRelativeResize="0"/>
          <p:nvPr/>
        </p:nvPicPr>
        <p:blipFill rotWithShape="1">
          <a:blip r:embed="rId6">
            <a:alphaModFix/>
          </a:blip>
          <a:srcRect/>
          <a:stretch/>
        </p:blipFill>
        <p:spPr>
          <a:xfrm>
            <a:off x="9764095" y="4575267"/>
            <a:ext cx="1912333" cy="1972933"/>
          </a:xfrm>
          <a:prstGeom prst="rect">
            <a:avLst/>
          </a:prstGeom>
          <a:noFill/>
          <a:ln>
            <a:noFill/>
          </a:ln>
        </p:spPr>
      </p:pic>
    </p:spTree>
    <p:extLst>
      <p:ext uri="{BB962C8B-B14F-4D97-AF65-F5344CB8AC3E}">
        <p14:creationId xmlns:p14="http://schemas.microsoft.com/office/powerpoint/2010/main" val="309101500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50"/>
        <p:cNvGrpSpPr/>
        <p:nvPr/>
      </p:nvGrpSpPr>
      <p:grpSpPr>
        <a:xfrm>
          <a:off x="0" y="0"/>
          <a:ext cx="0" cy="0"/>
          <a:chOff x="0" y="0"/>
          <a:chExt cx="0" cy="0"/>
        </a:xfrm>
      </p:grpSpPr>
      <p:sp>
        <p:nvSpPr>
          <p:cNvPr id="1551" name="Google Shape;1551;p209"/>
          <p:cNvSpPr txBox="1"/>
          <p:nvPr/>
        </p:nvSpPr>
        <p:spPr>
          <a:xfrm>
            <a:off x="460333" y="377733"/>
            <a:ext cx="5457200" cy="61260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sp>
        <p:nvSpPr>
          <p:cNvPr id="1552" name="Google Shape;1552;p209"/>
          <p:cNvSpPr txBox="1"/>
          <p:nvPr/>
        </p:nvSpPr>
        <p:spPr>
          <a:xfrm>
            <a:off x="6210200" y="377733"/>
            <a:ext cx="5603600" cy="60424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sp>
        <p:nvSpPr>
          <p:cNvPr id="1553" name="Google Shape;1553;p209"/>
          <p:cNvSpPr txBox="1"/>
          <p:nvPr/>
        </p:nvSpPr>
        <p:spPr>
          <a:xfrm>
            <a:off x="148733" y="264400"/>
            <a:ext cx="11848800" cy="63456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43</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119</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320</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467</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315</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18</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£2.60 or 260p</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8/16</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14</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7 and 8</a:t>
            </a:r>
            <a:endParaRPr sz="2400" kern="0">
              <a:solidFill>
                <a:srgbClr val="000000"/>
              </a:solidFill>
              <a:latin typeface="Arial"/>
              <a:cs typeface="Arial"/>
              <a:sym typeface="Arial"/>
            </a:endParaRPr>
          </a:p>
        </p:txBody>
      </p:sp>
    </p:spTree>
    <p:extLst>
      <p:ext uri="{BB962C8B-B14F-4D97-AF65-F5344CB8AC3E}">
        <p14:creationId xmlns:p14="http://schemas.microsoft.com/office/powerpoint/2010/main" val="260398584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57"/>
        <p:cNvGrpSpPr/>
        <p:nvPr/>
      </p:nvGrpSpPr>
      <p:grpSpPr>
        <a:xfrm>
          <a:off x="0" y="0"/>
          <a:ext cx="0" cy="0"/>
          <a:chOff x="0" y="0"/>
          <a:chExt cx="0" cy="0"/>
        </a:xfrm>
      </p:grpSpPr>
      <p:sp>
        <p:nvSpPr>
          <p:cNvPr id="1558" name="Google Shape;1558;p210"/>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1559" name="Google Shape;1559;p210"/>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560" name="Google Shape;1560;p210"/>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1561" name="Google Shape;1561;p210"/>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43335787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565"/>
        <p:cNvGrpSpPr/>
        <p:nvPr/>
      </p:nvGrpSpPr>
      <p:grpSpPr>
        <a:xfrm>
          <a:off x="0" y="0"/>
          <a:ext cx="0" cy="0"/>
          <a:chOff x="0" y="0"/>
          <a:chExt cx="0" cy="0"/>
        </a:xfrm>
      </p:grpSpPr>
      <p:sp>
        <p:nvSpPr>
          <p:cNvPr id="1566" name="Google Shape;1566;p211"/>
          <p:cNvSpPr txBox="1"/>
          <p:nvPr/>
        </p:nvSpPr>
        <p:spPr>
          <a:xfrm>
            <a:off x="448000" y="1723100"/>
            <a:ext cx="11045200" cy="1706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600" u="sng" kern="0">
                <a:solidFill>
                  <a:srgbClr val="000000"/>
                </a:solidFill>
                <a:latin typeface="Arial"/>
                <a:cs typeface="Arial"/>
                <a:sym typeface="Arial"/>
              </a:rPr>
              <a:t>WALT: read the time in minutes and hours.</a:t>
            </a:r>
            <a:endParaRPr sz="3600" u="sng" kern="0">
              <a:solidFill>
                <a:srgbClr val="000000"/>
              </a:solidFill>
              <a:latin typeface="Arial"/>
              <a:cs typeface="Arial"/>
              <a:sym typeface="Arial"/>
            </a:endParaRPr>
          </a:p>
        </p:txBody>
      </p:sp>
    </p:spTree>
    <p:extLst>
      <p:ext uri="{BB962C8B-B14F-4D97-AF65-F5344CB8AC3E}">
        <p14:creationId xmlns:p14="http://schemas.microsoft.com/office/powerpoint/2010/main" val="185194105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570"/>
        <p:cNvGrpSpPr/>
        <p:nvPr/>
      </p:nvGrpSpPr>
      <p:grpSpPr>
        <a:xfrm>
          <a:off x="0" y="0"/>
          <a:ext cx="0" cy="0"/>
          <a:chOff x="0" y="0"/>
          <a:chExt cx="0" cy="0"/>
        </a:xfrm>
      </p:grpSpPr>
      <p:pic>
        <p:nvPicPr>
          <p:cNvPr id="1571" name="Google Shape;1571;p212"/>
          <p:cNvPicPr preferRelativeResize="0"/>
          <p:nvPr/>
        </p:nvPicPr>
        <p:blipFill rotWithShape="1">
          <a:blip r:embed="rId3">
            <a:alphaModFix/>
          </a:blip>
          <a:srcRect l="31962" r="4367" b="2997"/>
          <a:stretch/>
        </p:blipFill>
        <p:spPr>
          <a:xfrm>
            <a:off x="545334" y="1806167"/>
            <a:ext cx="3314967" cy="3448900"/>
          </a:xfrm>
          <a:prstGeom prst="rect">
            <a:avLst/>
          </a:prstGeom>
          <a:noFill/>
          <a:ln>
            <a:noFill/>
          </a:ln>
        </p:spPr>
      </p:pic>
      <p:sp>
        <p:nvSpPr>
          <p:cNvPr id="1572" name="Google Shape;1572;p212"/>
          <p:cNvSpPr txBox="1"/>
          <p:nvPr/>
        </p:nvSpPr>
        <p:spPr>
          <a:xfrm>
            <a:off x="4577533" y="462800"/>
            <a:ext cx="6907600" cy="593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As you can see the hour hand is pointing between the 2 and 3. This means we have gone past 2 o’clock but haven’t got to 3 o’clock. </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If you look at your minute hand it’s on the number 4. Can you remember how many minutes past that is? (It’s not 4 minutes past)</a:t>
            </a:r>
            <a:endParaRPr sz="2800" kern="0">
              <a:solidFill>
                <a:srgbClr val="000000"/>
              </a:solidFill>
              <a:latin typeface="Arial"/>
              <a:cs typeface="Arial"/>
              <a:sym typeface="Arial"/>
            </a:endParaRPr>
          </a:p>
        </p:txBody>
      </p:sp>
    </p:spTree>
    <p:extLst>
      <p:ext uri="{BB962C8B-B14F-4D97-AF65-F5344CB8AC3E}">
        <p14:creationId xmlns:p14="http://schemas.microsoft.com/office/powerpoint/2010/main" val="176767255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576"/>
        <p:cNvGrpSpPr/>
        <p:nvPr/>
      </p:nvGrpSpPr>
      <p:grpSpPr>
        <a:xfrm>
          <a:off x="0" y="0"/>
          <a:ext cx="0" cy="0"/>
          <a:chOff x="0" y="0"/>
          <a:chExt cx="0" cy="0"/>
        </a:xfrm>
      </p:grpSpPr>
      <p:pic>
        <p:nvPicPr>
          <p:cNvPr id="1577" name="Google Shape;1577;p213"/>
          <p:cNvPicPr preferRelativeResize="0"/>
          <p:nvPr/>
        </p:nvPicPr>
        <p:blipFill rotWithShape="1">
          <a:blip r:embed="rId3">
            <a:alphaModFix/>
          </a:blip>
          <a:srcRect l="31962" r="4367" b="2997"/>
          <a:stretch/>
        </p:blipFill>
        <p:spPr>
          <a:xfrm>
            <a:off x="545334" y="1806167"/>
            <a:ext cx="3314967" cy="3448900"/>
          </a:xfrm>
          <a:prstGeom prst="rect">
            <a:avLst/>
          </a:prstGeom>
          <a:noFill/>
          <a:ln>
            <a:noFill/>
          </a:ln>
        </p:spPr>
      </p:pic>
      <p:sp>
        <p:nvSpPr>
          <p:cNvPr id="1578" name="Google Shape;1578;p213"/>
          <p:cNvSpPr txBox="1"/>
          <p:nvPr/>
        </p:nvSpPr>
        <p:spPr>
          <a:xfrm>
            <a:off x="4577533" y="462800"/>
            <a:ext cx="6907600" cy="59324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If you look at your minute hand it’s gone 20 minutes past o’clock. The time is therefore twenty minutes past 2 or 2:20.</a:t>
            </a:r>
            <a:r>
              <a:rPr lang="en-GB" sz="2800" kern="0">
                <a:solidFill>
                  <a:srgbClr val="000000"/>
                </a:solidFill>
                <a:latin typeface="Arial"/>
                <a:cs typeface="Arial"/>
                <a:sym typeface="Arial"/>
              </a:rPr>
              <a:t>  </a:t>
            </a:r>
            <a:endParaRPr sz="2800" kern="0">
              <a:solidFill>
                <a:srgbClr val="000000"/>
              </a:solidFill>
              <a:latin typeface="Arial"/>
              <a:cs typeface="Arial"/>
              <a:sym typeface="Arial"/>
            </a:endParaRPr>
          </a:p>
          <a:p>
            <a:pPr defTabSz="1219170">
              <a:buClr>
                <a:srgbClr val="000000"/>
              </a:buClr>
            </a:pPr>
            <a:endParaRPr sz="2800" kern="0">
              <a:solidFill>
                <a:srgbClr val="000000"/>
              </a:solidFill>
              <a:latin typeface="Arial"/>
              <a:cs typeface="Arial"/>
              <a:sym typeface="Arial"/>
            </a:endParaRPr>
          </a:p>
          <a:p>
            <a:pPr defTabSz="1219170">
              <a:buClr>
                <a:srgbClr val="000000"/>
              </a:buClr>
            </a:pPr>
            <a:endParaRPr sz="2800" kern="0">
              <a:solidFill>
                <a:srgbClr val="000000"/>
              </a:solidFill>
              <a:latin typeface="Arial"/>
              <a:cs typeface="Arial"/>
              <a:sym typeface="Arial"/>
            </a:endParaRPr>
          </a:p>
        </p:txBody>
      </p:sp>
    </p:spTree>
    <p:extLst>
      <p:ext uri="{BB962C8B-B14F-4D97-AF65-F5344CB8AC3E}">
        <p14:creationId xmlns:p14="http://schemas.microsoft.com/office/powerpoint/2010/main" val="121366326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582"/>
        <p:cNvGrpSpPr/>
        <p:nvPr/>
      </p:nvGrpSpPr>
      <p:grpSpPr>
        <a:xfrm>
          <a:off x="0" y="0"/>
          <a:ext cx="0" cy="0"/>
          <a:chOff x="0" y="0"/>
          <a:chExt cx="0" cy="0"/>
        </a:xfrm>
      </p:grpSpPr>
      <p:pic>
        <p:nvPicPr>
          <p:cNvPr id="1583" name="Google Shape;1583;p214"/>
          <p:cNvPicPr preferRelativeResize="0"/>
          <p:nvPr/>
        </p:nvPicPr>
        <p:blipFill>
          <a:blip r:embed="rId3">
            <a:alphaModFix/>
          </a:blip>
          <a:stretch>
            <a:fillRect/>
          </a:stretch>
        </p:blipFill>
        <p:spPr>
          <a:xfrm>
            <a:off x="203201" y="203200"/>
            <a:ext cx="4600367" cy="3729832"/>
          </a:xfrm>
          <a:prstGeom prst="rect">
            <a:avLst/>
          </a:prstGeom>
          <a:noFill/>
          <a:ln>
            <a:noFill/>
          </a:ln>
        </p:spPr>
      </p:pic>
      <p:sp>
        <p:nvSpPr>
          <p:cNvPr id="1584" name="Google Shape;1584;p214"/>
          <p:cNvSpPr txBox="1"/>
          <p:nvPr/>
        </p:nvSpPr>
        <p:spPr>
          <a:xfrm>
            <a:off x="231367" y="4147867"/>
            <a:ext cx="4544400" cy="2098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Remember this only shows you the </a:t>
            </a:r>
            <a:r>
              <a:rPr lang="en-GB" sz="2933" u="sng" kern="0">
                <a:solidFill>
                  <a:srgbClr val="000000"/>
                </a:solidFill>
                <a:latin typeface="Arial"/>
                <a:cs typeface="Arial"/>
                <a:sym typeface="Arial"/>
              </a:rPr>
              <a:t>minutes </a:t>
            </a:r>
            <a:r>
              <a:rPr lang="en-GB" sz="2933" kern="0">
                <a:solidFill>
                  <a:srgbClr val="000000"/>
                </a:solidFill>
                <a:latin typeface="Arial"/>
                <a:cs typeface="Arial"/>
                <a:sym typeface="Arial"/>
              </a:rPr>
              <a:t>part of telling the time. It does not tell you the hour.</a:t>
            </a:r>
            <a:endParaRPr sz="2933" kern="0">
              <a:solidFill>
                <a:srgbClr val="000000"/>
              </a:solidFill>
              <a:latin typeface="Arial"/>
              <a:cs typeface="Arial"/>
              <a:sym typeface="Arial"/>
            </a:endParaRPr>
          </a:p>
        </p:txBody>
      </p:sp>
      <p:cxnSp>
        <p:nvCxnSpPr>
          <p:cNvPr id="1585" name="Google Shape;1585;p214"/>
          <p:cNvCxnSpPr/>
          <p:nvPr/>
        </p:nvCxnSpPr>
        <p:spPr>
          <a:xfrm>
            <a:off x="5321133" y="214833"/>
            <a:ext cx="16400" cy="6329200"/>
          </a:xfrm>
          <a:prstGeom prst="straightConnector1">
            <a:avLst/>
          </a:prstGeom>
          <a:noFill/>
          <a:ln w="9525" cap="flat" cmpd="sng">
            <a:solidFill>
              <a:schemeClr val="dk2"/>
            </a:solidFill>
            <a:prstDash val="solid"/>
            <a:round/>
            <a:headEnd type="none" w="med" len="med"/>
            <a:tailEnd type="none" w="med" len="med"/>
          </a:ln>
        </p:spPr>
      </p:cxnSp>
      <p:grpSp>
        <p:nvGrpSpPr>
          <p:cNvPr id="1586" name="Google Shape;1586;p214"/>
          <p:cNvGrpSpPr/>
          <p:nvPr/>
        </p:nvGrpSpPr>
        <p:grpSpPr>
          <a:xfrm>
            <a:off x="5441600" y="863367"/>
            <a:ext cx="2244333" cy="5893040"/>
            <a:chOff x="4155550" y="152400"/>
            <a:chExt cx="1683250" cy="4419780"/>
          </a:xfrm>
        </p:grpSpPr>
        <p:pic>
          <p:nvPicPr>
            <p:cNvPr id="1587" name="Google Shape;1587;p214"/>
            <p:cNvPicPr preferRelativeResize="0"/>
            <p:nvPr/>
          </p:nvPicPr>
          <p:blipFill>
            <a:blip r:embed="rId4">
              <a:alphaModFix/>
            </a:blip>
            <a:stretch>
              <a:fillRect/>
            </a:stretch>
          </p:blipFill>
          <p:spPr>
            <a:xfrm>
              <a:off x="4155550" y="152400"/>
              <a:ext cx="1683250" cy="1458825"/>
            </a:xfrm>
            <a:prstGeom prst="rect">
              <a:avLst/>
            </a:prstGeom>
            <a:noFill/>
            <a:ln>
              <a:noFill/>
            </a:ln>
          </p:spPr>
        </p:pic>
        <p:pic>
          <p:nvPicPr>
            <p:cNvPr id="1588" name="Google Shape;1588;p214"/>
            <p:cNvPicPr preferRelativeResize="0"/>
            <p:nvPr/>
          </p:nvPicPr>
          <p:blipFill>
            <a:blip r:embed="rId5">
              <a:alphaModFix/>
            </a:blip>
            <a:stretch>
              <a:fillRect/>
            </a:stretch>
          </p:blipFill>
          <p:spPr>
            <a:xfrm>
              <a:off x="4155550" y="1611225"/>
              <a:ext cx="1683250" cy="1527070"/>
            </a:xfrm>
            <a:prstGeom prst="rect">
              <a:avLst/>
            </a:prstGeom>
            <a:noFill/>
            <a:ln>
              <a:noFill/>
            </a:ln>
          </p:spPr>
        </p:pic>
        <p:pic>
          <p:nvPicPr>
            <p:cNvPr id="1589" name="Google Shape;1589;p214"/>
            <p:cNvPicPr preferRelativeResize="0"/>
            <p:nvPr/>
          </p:nvPicPr>
          <p:blipFill>
            <a:blip r:embed="rId6">
              <a:alphaModFix/>
            </a:blip>
            <a:stretch>
              <a:fillRect/>
            </a:stretch>
          </p:blipFill>
          <p:spPr>
            <a:xfrm>
              <a:off x="4155550" y="3138300"/>
              <a:ext cx="1683250" cy="1433880"/>
            </a:xfrm>
            <a:prstGeom prst="rect">
              <a:avLst/>
            </a:prstGeom>
            <a:noFill/>
            <a:ln>
              <a:noFill/>
            </a:ln>
          </p:spPr>
        </p:pic>
      </p:grpSp>
      <p:sp>
        <p:nvSpPr>
          <p:cNvPr id="1590" name="Google Shape;1590;p214"/>
          <p:cNvSpPr txBox="1"/>
          <p:nvPr/>
        </p:nvSpPr>
        <p:spPr>
          <a:xfrm>
            <a:off x="5552500" y="49567"/>
            <a:ext cx="6213600" cy="72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Use the diagram on the left to help you tell the time on the following three clocks. </a:t>
            </a:r>
            <a:endParaRPr sz="1867" kern="0">
              <a:solidFill>
                <a:srgbClr val="000000"/>
              </a:solidFill>
              <a:latin typeface="Arial"/>
              <a:cs typeface="Arial"/>
              <a:sym typeface="Arial"/>
            </a:endParaRPr>
          </a:p>
        </p:txBody>
      </p:sp>
      <p:cxnSp>
        <p:nvCxnSpPr>
          <p:cNvPr id="1591" name="Google Shape;1591;p214"/>
          <p:cNvCxnSpPr/>
          <p:nvPr/>
        </p:nvCxnSpPr>
        <p:spPr>
          <a:xfrm>
            <a:off x="8146967" y="2032600"/>
            <a:ext cx="3652000" cy="0"/>
          </a:xfrm>
          <a:prstGeom prst="straightConnector1">
            <a:avLst/>
          </a:prstGeom>
          <a:noFill/>
          <a:ln w="9525" cap="flat" cmpd="sng">
            <a:solidFill>
              <a:schemeClr val="dk2"/>
            </a:solidFill>
            <a:prstDash val="solid"/>
            <a:round/>
            <a:headEnd type="none" w="med" len="med"/>
            <a:tailEnd type="none" w="med" len="med"/>
          </a:ln>
        </p:spPr>
      </p:cxnSp>
      <p:cxnSp>
        <p:nvCxnSpPr>
          <p:cNvPr id="1592" name="Google Shape;1592;p214"/>
          <p:cNvCxnSpPr/>
          <p:nvPr/>
        </p:nvCxnSpPr>
        <p:spPr>
          <a:xfrm>
            <a:off x="8146967" y="4038600"/>
            <a:ext cx="3652000" cy="0"/>
          </a:xfrm>
          <a:prstGeom prst="straightConnector1">
            <a:avLst/>
          </a:prstGeom>
          <a:noFill/>
          <a:ln w="9525" cap="flat" cmpd="sng">
            <a:solidFill>
              <a:schemeClr val="dk2"/>
            </a:solidFill>
            <a:prstDash val="solid"/>
            <a:round/>
            <a:headEnd type="none" w="med" len="med"/>
            <a:tailEnd type="none" w="med" len="med"/>
          </a:ln>
        </p:spPr>
      </p:cxnSp>
      <p:cxnSp>
        <p:nvCxnSpPr>
          <p:cNvPr id="1593" name="Google Shape;1593;p214"/>
          <p:cNvCxnSpPr/>
          <p:nvPr/>
        </p:nvCxnSpPr>
        <p:spPr>
          <a:xfrm>
            <a:off x="8146967" y="6172200"/>
            <a:ext cx="3652000" cy="0"/>
          </a:xfrm>
          <a:prstGeom prst="straightConnector1">
            <a:avLst/>
          </a:prstGeom>
          <a:noFill/>
          <a:ln w="9525"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119226876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597"/>
        <p:cNvGrpSpPr/>
        <p:nvPr/>
      </p:nvGrpSpPr>
      <p:grpSpPr>
        <a:xfrm>
          <a:off x="0" y="0"/>
          <a:ext cx="0" cy="0"/>
          <a:chOff x="0" y="0"/>
          <a:chExt cx="0" cy="0"/>
        </a:xfrm>
      </p:grpSpPr>
      <p:pic>
        <p:nvPicPr>
          <p:cNvPr id="1598" name="Google Shape;1598;p215"/>
          <p:cNvPicPr preferRelativeResize="0"/>
          <p:nvPr/>
        </p:nvPicPr>
        <p:blipFill>
          <a:blip r:embed="rId3">
            <a:alphaModFix/>
          </a:blip>
          <a:stretch>
            <a:fillRect/>
          </a:stretch>
        </p:blipFill>
        <p:spPr>
          <a:xfrm>
            <a:off x="203201" y="203200"/>
            <a:ext cx="4600367" cy="3729832"/>
          </a:xfrm>
          <a:prstGeom prst="rect">
            <a:avLst/>
          </a:prstGeom>
          <a:noFill/>
          <a:ln>
            <a:noFill/>
          </a:ln>
        </p:spPr>
      </p:pic>
      <p:sp>
        <p:nvSpPr>
          <p:cNvPr id="1599" name="Google Shape;1599;p215"/>
          <p:cNvSpPr txBox="1"/>
          <p:nvPr/>
        </p:nvSpPr>
        <p:spPr>
          <a:xfrm>
            <a:off x="231367" y="4147867"/>
            <a:ext cx="4544400" cy="2098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Remember this only shows you the </a:t>
            </a:r>
            <a:r>
              <a:rPr lang="en-GB" sz="2933" u="sng" kern="0">
                <a:solidFill>
                  <a:srgbClr val="000000"/>
                </a:solidFill>
                <a:latin typeface="Arial"/>
                <a:cs typeface="Arial"/>
                <a:sym typeface="Arial"/>
              </a:rPr>
              <a:t>minutes </a:t>
            </a:r>
            <a:r>
              <a:rPr lang="en-GB" sz="2933" kern="0">
                <a:solidFill>
                  <a:srgbClr val="000000"/>
                </a:solidFill>
                <a:latin typeface="Arial"/>
                <a:cs typeface="Arial"/>
                <a:sym typeface="Arial"/>
              </a:rPr>
              <a:t>part of telling the time. It does not tell you the hour.</a:t>
            </a:r>
            <a:endParaRPr sz="2933" kern="0">
              <a:solidFill>
                <a:srgbClr val="000000"/>
              </a:solidFill>
              <a:latin typeface="Arial"/>
              <a:cs typeface="Arial"/>
              <a:sym typeface="Arial"/>
            </a:endParaRPr>
          </a:p>
        </p:txBody>
      </p:sp>
      <p:cxnSp>
        <p:nvCxnSpPr>
          <p:cNvPr id="1600" name="Google Shape;1600;p215"/>
          <p:cNvCxnSpPr/>
          <p:nvPr/>
        </p:nvCxnSpPr>
        <p:spPr>
          <a:xfrm>
            <a:off x="5321133" y="214833"/>
            <a:ext cx="16400" cy="6329200"/>
          </a:xfrm>
          <a:prstGeom prst="straightConnector1">
            <a:avLst/>
          </a:prstGeom>
          <a:noFill/>
          <a:ln w="9525" cap="flat" cmpd="sng">
            <a:solidFill>
              <a:schemeClr val="dk2"/>
            </a:solidFill>
            <a:prstDash val="solid"/>
            <a:round/>
            <a:headEnd type="none" w="med" len="med"/>
            <a:tailEnd type="none" w="med" len="med"/>
          </a:ln>
        </p:spPr>
      </p:cxnSp>
      <p:grpSp>
        <p:nvGrpSpPr>
          <p:cNvPr id="1601" name="Google Shape;1601;p215"/>
          <p:cNvGrpSpPr/>
          <p:nvPr/>
        </p:nvGrpSpPr>
        <p:grpSpPr>
          <a:xfrm>
            <a:off x="5441600" y="863367"/>
            <a:ext cx="2244333" cy="5893040"/>
            <a:chOff x="4155550" y="152400"/>
            <a:chExt cx="1683250" cy="4419780"/>
          </a:xfrm>
        </p:grpSpPr>
        <p:pic>
          <p:nvPicPr>
            <p:cNvPr id="1602" name="Google Shape;1602;p215"/>
            <p:cNvPicPr preferRelativeResize="0"/>
            <p:nvPr/>
          </p:nvPicPr>
          <p:blipFill>
            <a:blip r:embed="rId4">
              <a:alphaModFix/>
            </a:blip>
            <a:stretch>
              <a:fillRect/>
            </a:stretch>
          </p:blipFill>
          <p:spPr>
            <a:xfrm>
              <a:off x="4155550" y="152400"/>
              <a:ext cx="1683250" cy="1458825"/>
            </a:xfrm>
            <a:prstGeom prst="rect">
              <a:avLst/>
            </a:prstGeom>
            <a:noFill/>
            <a:ln>
              <a:noFill/>
            </a:ln>
          </p:spPr>
        </p:pic>
        <p:pic>
          <p:nvPicPr>
            <p:cNvPr id="1603" name="Google Shape;1603;p215"/>
            <p:cNvPicPr preferRelativeResize="0"/>
            <p:nvPr/>
          </p:nvPicPr>
          <p:blipFill>
            <a:blip r:embed="rId5">
              <a:alphaModFix/>
            </a:blip>
            <a:stretch>
              <a:fillRect/>
            </a:stretch>
          </p:blipFill>
          <p:spPr>
            <a:xfrm>
              <a:off x="4155550" y="1611225"/>
              <a:ext cx="1683250" cy="1527070"/>
            </a:xfrm>
            <a:prstGeom prst="rect">
              <a:avLst/>
            </a:prstGeom>
            <a:noFill/>
            <a:ln>
              <a:noFill/>
            </a:ln>
          </p:spPr>
        </p:pic>
        <p:pic>
          <p:nvPicPr>
            <p:cNvPr id="1604" name="Google Shape;1604;p215"/>
            <p:cNvPicPr preferRelativeResize="0"/>
            <p:nvPr/>
          </p:nvPicPr>
          <p:blipFill>
            <a:blip r:embed="rId6">
              <a:alphaModFix/>
            </a:blip>
            <a:stretch>
              <a:fillRect/>
            </a:stretch>
          </p:blipFill>
          <p:spPr>
            <a:xfrm>
              <a:off x="4155550" y="3138300"/>
              <a:ext cx="1683250" cy="1433880"/>
            </a:xfrm>
            <a:prstGeom prst="rect">
              <a:avLst/>
            </a:prstGeom>
            <a:noFill/>
            <a:ln>
              <a:noFill/>
            </a:ln>
          </p:spPr>
        </p:pic>
      </p:grpSp>
      <p:sp>
        <p:nvSpPr>
          <p:cNvPr id="1605" name="Google Shape;1605;p215"/>
          <p:cNvSpPr txBox="1"/>
          <p:nvPr/>
        </p:nvSpPr>
        <p:spPr>
          <a:xfrm>
            <a:off x="5552500" y="49567"/>
            <a:ext cx="6213600" cy="72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Use the diagram on the left to help you tell the time on the following three clocks. </a:t>
            </a:r>
            <a:endParaRPr sz="1867" kern="0">
              <a:solidFill>
                <a:srgbClr val="000000"/>
              </a:solidFill>
              <a:latin typeface="Arial"/>
              <a:cs typeface="Arial"/>
              <a:sym typeface="Arial"/>
            </a:endParaRPr>
          </a:p>
        </p:txBody>
      </p:sp>
      <p:cxnSp>
        <p:nvCxnSpPr>
          <p:cNvPr id="1606" name="Google Shape;1606;p215"/>
          <p:cNvCxnSpPr/>
          <p:nvPr/>
        </p:nvCxnSpPr>
        <p:spPr>
          <a:xfrm>
            <a:off x="8146967" y="2032600"/>
            <a:ext cx="3652000" cy="0"/>
          </a:xfrm>
          <a:prstGeom prst="straightConnector1">
            <a:avLst/>
          </a:prstGeom>
          <a:noFill/>
          <a:ln w="9525" cap="flat" cmpd="sng">
            <a:solidFill>
              <a:schemeClr val="dk2"/>
            </a:solidFill>
            <a:prstDash val="solid"/>
            <a:round/>
            <a:headEnd type="none" w="med" len="med"/>
            <a:tailEnd type="none" w="med" len="med"/>
          </a:ln>
        </p:spPr>
      </p:cxnSp>
      <p:cxnSp>
        <p:nvCxnSpPr>
          <p:cNvPr id="1607" name="Google Shape;1607;p215"/>
          <p:cNvCxnSpPr/>
          <p:nvPr/>
        </p:nvCxnSpPr>
        <p:spPr>
          <a:xfrm>
            <a:off x="8146967" y="4038600"/>
            <a:ext cx="3652000" cy="0"/>
          </a:xfrm>
          <a:prstGeom prst="straightConnector1">
            <a:avLst/>
          </a:prstGeom>
          <a:noFill/>
          <a:ln w="9525" cap="flat" cmpd="sng">
            <a:solidFill>
              <a:schemeClr val="dk2"/>
            </a:solidFill>
            <a:prstDash val="solid"/>
            <a:round/>
            <a:headEnd type="none" w="med" len="med"/>
            <a:tailEnd type="none" w="med" len="med"/>
          </a:ln>
        </p:spPr>
      </p:cxnSp>
      <p:cxnSp>
        <p:nvCxnSpPr>
          <p:cNvPr id="1608" name="Google Shape;1608;p215"/>
          <p:cNvCxnSpPr/>
          <p:nvPr/>
        </p:nvCxnSpPr>
        <p:spPr>
          <a:xfrm>
            <a:off x="8146967" y="6172200"/>
            <a:ext cx="3652000" cy="0"/>
          </a:xfrm>
          <a:prstGeom prst="straightConnector1">
            <a:avLst/>
          </a:prstGeom>
          <a:noFill/>
          <a:ln w="9525" cap="flat" cmpd="sng">
            <a:solidFill>
              <a:schemeClr val="dk2"/>
            </a:solidFill>
            <a:prstDash val="solid"/>
            <a:round/>
            <a:headEnd type="none" w="med" len="med"/>
            <a:tailEnd type="none" w="med" len="med"/>
          </a:ln>
        </p:spPr>
      </p:cxnSp>
      <p:sp>
        <p:nvSpPr>
          <p:cNvPr id="1609" name="Google Shape;1609;p215"/>
          <p:cNvSpPr txBox="1"/>
          <p:nvPr/>
        </p:nvSpPr>
        <p:spPr>
          <a:xfrm>
            <a:off x="8180033" y="1487267"/>
            <a:ext cx="3503200" cy="545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867" kern="0">
                <a:solidFill>
                  <a:srgbClr val="000000"/>
                </a:solidFill>
                <a:latin typeface="Arial"/>
                <a:cs typeface="Arial"/>
                <a:sym typeface="Arial"/>
              </a:rPr>
              <a:t>Twenty past ten</a:t>
            </a:r>
            <a:endParaRPr sz="1867" kern="0">
              <a:solidFill>
                <a:srgbClr val="000000"/>
              </a:solidFill>
              <a:latin typeface="Arial"/>
              <a:cs typeface="Arial"/>
              <a:sym typeface="Arial"/>
            </a:endParaRPr>
          </a:p>
        </p:txBody>
      </p:sp>
      <p:sp>
        <p:nvSpPr>
          <p:cNvPr id="1610" name="Google Shape;1610;p215"/>
          <p:cNvSpPr txBox="1"/>
          <p:nvPr/>
        </p:nvSpPr>
        <p:spPr>
          <a:xfrm>
            <a:off x="8221367" y="3429000"/>
            <a:ext cx="3503200" cy="545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867" kern="0">
                <a:solidFill>
                  <a:srgbClr val="000000"/>
                </a:solidFill>
                <a:latin typeface="Arial"/>
                <a:cs typeface="Arial"/>
                <a:sym typeface="Arial"/>
              </a:rPr>
              <a:t>Twenty to twelve</a:t>
            </a:r>
            <a:endParaRPr sz="1867" kern="0">
              <a:solidFill>
                <a:srgbClr val="000000"/>
              </a:solidFill>
              <a:latin typeface="Arial"/>
              <a:cs typeface="Arial"/>
              <a:sym typeface="Arial"/>
            </a:endParaRPr>
          </a:p>
        </p:txBody>
      </p:sp>
      <p:sp>
        <p:nvSpPr>
          <p:cNvPr id="1611" name="Google Shape;1611;p215"/>
          <p:cNvSpPr txBox="1"/>
          <p:nvPr/>
        </p:nvSpPr>
        <p:spPr>
          <a:xfrm>
            <a:off x="8180033" y="5479633"/>
            <a:ext cx="3503200" cy="545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867" kern="0">
                <a:solidFill>
                  <a:srgbClr val="000000"/>
                </a:solidFill>
                <a:latin typeface="Arial"/>
                <a:cs typeface="Arial"/>
                <a:sym typeface="Arial"/>
              </a:rPr>
              <a:t>Twenty five to 5</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86094207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615"/>
        <p:cNvGrpSpPr/>
        <p:nvPr/>
      </p:nvGrpSpPr>
      <p:grpSpPr>
        <a:xfrm>
          <a:off x="0" y="0"/>
          <a:ext cx="0" cy="0"/>
          <a:chOff x="0" y="0"/>
          <a:chExt cx="0" cy="0"/>
        </a:xfrm>
      </p:grpSpPr>
      <p:pic>
        <p:nvPicPr>
          <p:cNvPr id="1616" name="Google Shape;1616;p216"/>
          <p:cNvPicPr preferRelativeResize="0"/>
          <p:nvPr/>
        </p:nvPicPr>
        <p:blipFill>
          <a:blip r:embed="rId3">
            <a:alphaModFix/>
          </a:blip>
          <a:stretch>
            <a:fillRect/>
          </a:stretch>
        </p:blipFill>
        <p:spPr>
          <a:xfrm>
            <a:off x="5210367" y="1679767"/>
            <a:ext cx="6862400" cy="3498467"/>
          </a:xfrm>
          <a:prstGeom prst="rect">
            <a:avLst/>
          </a:prstGeom>
          <a:noFill/>
          <a:ln>
            <a:noFill/>
          </a:ln>
        </p:spPr>
      </p:pic>
      <p:pic>
        <p:nvPicPr>
          <p:cNvPr id="1617" name="Google Shape;1617;p216"/>
          <p:cNvPicPr preferRelativeResize="0"/>
          <p:nvPr/>
        </p:nvPicPr>
        <p:blipFill>
          <a:blip r:embed="rId4">
            <a:alphaModFix/>
          </a:blip>
          <a:stretch>
            <a:fillRect/>
          </a:stretch>
        </p:blipFill>
        <p:spPr>
          <a:xfrm>
            <a:off x="170134" y="1564084"/>
            <a:ext cx="4600367" cy="3729832"/>
          </a:xfrm>
          <a:prstGeom prst="rect">
            <a:avLst/>
          </a:prstGeom>
          <a:noFill/>
          <a:ln>
            <a:noFill/>
          </a:ln>
        </p:spPr>
      </p:pic>
      <p:sp>
        <p:nvSpPr>
          <p:cNvPr id="1618" name="Google Shape;1618;p216"/>
          <p:cNvSpPr txBox="1"/>
          <p:nvPr/>
        </p:nvSpPr>
        <p:spPr>
          <a:xfrm>
            <a:off x="5288100" y="115667"/>
            <a:ext cx="6527600" cy="1448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Have a go at the following times. Only use the diagram if you have to. Remember you say the minutes first, then the hour.</a:t>
            </a:r>
            <a:endParaRPr sz="2533" kern="0">
              <a:solidFill>
                <a:srgbClr val="000000"/>
              </a:solidFill>
              <a:latin typeface="Arial"/>
              <a:cs typeface="Arial"/>
              <a:sym typeface="Arial"/>
            </a:endParaRPr>
          </a:p>
        </p:txBody>
      </p:sp>
    </p:spTree>
    <p:extLst>
      <p:ext uri="{BB962C8B-B14F-4D97-AF65-F5344CB8AC3E}">
        <p14:creationId xmlns:p14="http://schemas.microsoft.com/office/powerpoint/2010/main" val="88408259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622"/>
        <p:cNvGrpSpPr/>
        <p:nvPr/>
      </p:nvGrpSpPr>
      <p:grpSpPr>
        <a:xfrm>
          <a:off x="0" y="0"/>
          <a:ext cx="0" cy="0"/>
          <a:chOff x="0" y="0"/>
          <a:chExt cx="0" cy="0"/>
        </a:xfrm>
      </p:grpSpPr>
      <p:pic>
        <p:nvPicPr>
          <p:cNvPr id="1623" name="Google Shape;1623;p217"/>
          <p:cNvPicPr preferRelativeResize="0"/>
          <p:nvPr/>
        </p:nvPicPr>
        <p:blipFill>
          <a:blip r:embed="rId3">
            <a:alphaModFix/>
          </a:blip>
          <a:stretch>
            <a:fillRect/>
          </a:stretch>
        </p:blipFill>
        <p:spPr>
          <a:xfrm>
            <a:off x="5210367" y="1679767"/>
            <a:ext cx="6862400" cy="3498467"/>
          </a:xfrm>
          <a:prstGeom prst="rect">
            <a:avLst/>
          </a:prstGeom>
          <a:noFill/>
          <a:ln>
            <a:noFill/>
          </a:ln>
        </p:spPr>
      </p:pic>
      <p:pic>
        <p:nvPicPr>
          <p:cNvPr id="1624" name="Google Shape;1624;p217"/>
          <p:cNvPicPr preferRelativeResize="0"/>
          <p:nvPr/>
        </p:nvPicPr>
        <p:blipFill>
          <a:blip r:embed="rId4">
            <a:alphaModFix/>
          </a:blip>
          <a:stretch>
            <a:fillRect/>
          </a:stretch>
        </p:blipFill>
        <p:spPr>
          <a:xfrm>
            <a:off x="170134" y="1564084"/>
            <a:ext cx="4600367" cy="3729832"/>
          </a:xfrm>
          <a:prstGeom prst="rect">
            <a:avLst/>
          </a:prstGeom>
          <a:noFill/>
          <a:ln>
            <a:noFill/>
          </a:ln>
        </p:spPr>
      </p:pic>
      <p:sp>
        <p:nvSpPr>
          <p:cNvPr id="1625" name="Google Shape;1625;p217"/>
          <p:cNvSpPr txBox="1"/>
          <p:nvPr/>
        </p:nvSpPr>
        <p:spPr>
          <a:xfrm>
            <a:off x="5288100" y="115667"/>
            <a:ext cx="6527600" cy="1448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Have a go at the following times. Only use the diagram if you have to. Remember you say the minutes first, then the hour.</a:t>
            </a:r>
            <a:endParaRPr sz="2533" kern="0">
              <a:solidFill>
                <a:srgbClr val="000000"/>
              </a:solidFill>
              <a:latin typeface="Arial"/>
              <a:cs typeface="Arial"/>
              <a:sym typeface="Arial"/>
            </a:endParaRPr>
          </a:p>
        </p:txBody>
      </p:sp>
      <p:sp>
        <p:nvSpPr>
          <p:cNvPr id="1626" name="Google Shape;1626;p217"/>
          <p:cNvSpPr txBox="1"/>
          <p:nvPr/>
        </p:nvSpPr>
        <p:spPr>
          <a:xfrm>
            <a:off x="5255033" y="3021667"/>
            <a:ext cx="1669200" cy="396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600" kern="0">
                <a:solidFill>
                  <a:srgbClr val="000000"/>
                </a:solidFill>
                <a:latin typeface="Arial"/>
                <a:cs typeface="Arial"/>
                <a:sym typeface="Arial"/>
              </a:rPr>
              <a:t>Ten to nine</a:t>
            </a:r>
            <a:endParaRPr sz="1600" kern="0">
              <a:solidFill>
                <a:srgbClr val="000000"/>
              </a:solidFill>
              <a:latin typeface="Arial"/>
              <a:cs typeface="Arial"/>
              <a:sym typeface="Arial"/>
            </a:endParaRPr>
          </a:p>
        </p:txBody>
      </p:sp>
      <p:sp>
        <p:nvSpPr>
          <p:cNvPr id="1627" name="Google Shape;1627;p217"/>
          <p:cNvSpPr txBox="1"/>
          <p:nvPr/>
        </p:nvSpPr>
        <p:spPr>
          <a:xfrm>
            <a:off x="6924233" y="3021667"/>
            <a:ext cx="1669200" cy="396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600" kern="0">
                <a:solidFill>
                  <a:srgbClr val="000000"/>
                </a:solidFill>
                <a:latin typeface="Arial"/>
                <a:cs typeface="Arial"/>
                <a:sym typeface="Arial"/>
              </a:rPr>
              <a:t>Twenty to one</a:t>
            </a:r>
            <a:endParaRPr sz="1600" kern="0">
              <a:solidFill>
                <a:srgbClr val="000000"/>
              </a:solidFill>
              <a:latin typeface="Arial"/>
              <a:cs typeface="Arial"/>
              <a:sym typeface="Arial"/>
            </a:endParaRPr>
          </a:p>
        </p:txBody>
      </p:sp>
      <p:sp>
        <p:nvSpPr>
          <p:cNvPr id="1628" name="Google Shape;1628;p217"/>
          <p:cNvSpPr txBox="1"/>
          <p:nvPr/>
        </p:nvSpPr>
        <p:spPr>
          <a:xfrm>
            <a:off x="8361800" y="3021667"/>
            <a:ext cx="2346800" cy="396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467" kern="0">
                <a:solidFill>
                  <a:srgbClr val="000000"/>
                </a:solidFill>
                <a:latin typeface="Arial"/>
                <a:cs typeface="Arial"/>
                <a:sym typeface="Arial"/>
              </a:rPr>
              <a:t>Quarter past eleven</a:t>
            </a:r>
            <a:endParaRPr sz="1467" kern="0">
              <a:solidFill>
                <a:srgbClr val="000000"/>
              </a:solidFill>
              <a:latin typeface="Arial"/>
              <a:cs typeface="Arial"/>
              <a:sym typeface="Arial"/>
            </a:endParaRPr>
          </a:p>
        </p:txBody>
      </p:sp>
      <p:sp>
        <p:nvSpPr>
          <p:cNvPr id="1629" name="Google Shape;1629;p217"/>
          <p:cNvSpPr txBox="1"/>
          <p:nvPr/>
        </p:nvSpPr>
        <p:spPr>
          <a:xfrm>
            <a:off x="10403567" y="3021667"/>
            <a:ext cx="1669200" cy="396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600" kern="0">
                <a:solidFill>
                  <a:srgbClr val="000000"/>
                </a:solidFill>
                <a:latin typeface="Arial"/>
                <a:cs typeface="Arial"/>
                <a:sym typeface="Arial"/>
              </a:rPr>
              <a:t>Twenty past 5</a:t>
            </a:r>
            <a:endParaRPr sz="1600" kern="0">
              <a:solidFill>
                <a:srgbClr val="000000"/>
              </a:solidFill>
              <a:latin typeface="Arial"/>
              <a:cs typeface="Arial"/>
              <a:sym typeface="Arial"/>
            </a:endParaRPr>
          </a:p>
        </p:txBody>
      </p:sp>
      <p:sp>
        <p:nvSpPr>
          <p:cNvPr id="1630" name="Google Shape;1630;p217"/>
          <p:cNvSpPr txBox="1"/>
          <p:nvPr/>
        </p:nvSpPr>
        <p:spPr>
          <a:xfrm>
            <a:off x="5255033" y="4781433"/>
            <a:ext cx="1669200" cy="396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600" kern="0">
                <a:solidFill>
                  <a:srgbClr val="000000"/>
                </a:solidFill>
                <a:latin typeface="Arial"/>
                <a:cs typeface="Arial"/>
                <a:sym typeface="Arial"/>
              </a:rPr>
              <a:t>Five to four</a:t>
            </a:r>
            <a:endParaRPr sz="1600" kern="0">
              <a:solidFill>
                <a:srgbClr val="000000"/>
              </a:solidFill>
              <a:latin typeface="Arial"/>
              <a:cs typeface="Arial"/>
              <a:sym typeface="Arial"/>
            </a:endParaRPr>
          </a:p>
        </p:txBody>
      </p:sp>
      <p:sp>
        <p:nvSpPr>
          <p:cNvPr id="1631" name="Google Shape;1631;p217"/>
          <p:cNvSpPr txBox="1"/>
          <p:nvPr/>
        </p:nvSpPr>
        <p:spPr>
          <a:xfrm>
            <a:off x="6924233" y="4781433"/>
            <a:ext cx="1669200" cy="688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600" kern="0">
                <a:solidFill>
                  <a:srgbClr val="000000"/>
                </a:solidFill>
                <a:latin typeface="Arial"/>
                <a:cs typeface="Arial"/>
                <a:sym typeface="Arial"/>
              </a:rPr>
              <a:t>Twenty five past three</a:t>
            </a:r>
            <a:endParaRPr sz="1600" kern="0">
              <a:solidFill>
                <a:srgbClr val="000000"/>
              </a:solidFill>
              <a:latin typeface="Arial"/>
              <a:cs typeface="Arial"/>
              <a:sym typeface="Arial"/>
            </a:endParaRPr>
          </a:p>
        </p:txBody>
      </p:sp>
      <p:sp>
        <p:nvSpPr>
          <p:cNvPr id="1632" name="Google Shape;1632;p217"/>
          <p:cNvSpPr txBox="1"/>
          <p:nvPr/>
        </p:nvSpPr>
        <p:spPr>
          <a:xfrm>
            <a:off x="8700600" y="4781433"/>
            <a:ext cx="1669200" cy="396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600" kern="0">
                <a:solidFill>
                  <a:srgbClr val="000000"/>
                </a:solidFill>
                <a:latin typeface="Arial"/>
                <a:cs typeface="Arial"/>
                <a:sym typeface="Arial"/>
              </a:rPr>
              <a:t>Twenty to eleven</a:t>
            </a:r>
            <a:endParaRPr sz="1600" kern="0">
              <a:solidFill>
                <a:srgbClr val="000000"/>
              </a:solidFill>
              <a:latin typeface="Arial"/>
              <a:cs typeface="Arial"/>
              <a:sym typeface="Arial"/>
            </a:endParaRPr>
          </a:p>
        </p:txBody>
      </p:sp>
      <p:sp>
        <p:nvSpPr>
          <p:cNvPr id="1633" name="Google Shape;1633;p217"/>
          <p:cNvSpPr txBox="1"/>
          <p:nvPr/>
        </p:nvSpPr>
        <p:spPr>
          <a:xfrm>
            <a:off x="6677433" y="4444067"/>
            <a:ext cx="1669200" cy="396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600" kern="0">
                <a:solidFill>
                  <a:srgbClr val="000000"/>
                </a:solidFill>
                <a:latin typeface="Arial"/>
                <a:cs typeface="Arial"/>
                <a:sym typeface="Arial"/>
              </a:rPr>
              <a:t>Ten to nine</a:t>
            </a:r>
            <a:endParaRPr sz="1600" kern="0">
              <a:solidFill>
                <a:srgbClr val="000000"/>
              </a:solidFill>
              <a:latin typeface="Arial"/>
              <a:cs typeface="Arial"/>
              <a:sym typeface="Arial"/>
            </a:endParaRPr>
          </a:p>
        </p:txBody>
      </p:sp>
      <p:sp>
        <p:nvSpPr>
          <p:cNvPr id="1634" name="Google Shape;1634;p217"/>
          <p:cNvSpPr txBox="1"/>
          <p:nvPr/>
        </p:nvSpPr>
        <p:spPr>
          <a:xfrm>
            <a:off x="10403567" y="4781433"/>
            <a:ext cx="1669200" cy="396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600" kern="0">
                <a:solidFill>
                  <a:srgbClr val="000000"/>
                </a:solidFill>
                <a:latin typeface="Arial"/>
                <a:cs typeface="Arial"/>
                <a:sym typeface="Arial"/>
              </a:rPr>
              <a:t>Quarter to seven</a:t>
            </a:r>
            <a:endParaRPr sz="1600" kern="0">
              <a:solidFill>
                <a:srgbClr val="000000"/>
              </a:solidFill>
              <a:latin typeface="Arial"/>
              <a:cs typeface="Arial"/>
              <a:sym typeface="Arial"/>
            </a:endParaRPr>
          </a:p>
        </p:txBody>
      </p:sp>
    </p:spTree>
    <p:extLst>
      <p:ext uri="{BB962C8B-B14F-4D97-AF65-F5344CB8AC3E}">
        <p14:creationId xmlns:p14="http://schemas.microsoft.com/office/powerpoint/2010/main" val="374950709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638"/>
        <p:cNvGrpSpPr/>
        <p:nvPr/>
      </p:nvGrpSpPr>
      <p:grpSpPr>
        <a:xfrm>
          <a:off x="0" y="0"/>
          <a:ext cx="0" cy="0"/>
          <a:chOff x="0" y="0"/>
          <a:chExt cx="0" cy="0"/>
        </a:xfrm>
      </p:grpSpPr>
      <p:sp>
        <p:nvSpPr>
          <p:cNvPr id="1639" name="Google Shape;1639;p218"/>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1640" name="Google Shape;1640;p218"/>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1641" name="Google Shape;1641;p218"/>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323866806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645"/>
        <p:cNvGrpSpPr/>
        <p:nvPr/>
      </p:nvGrpSpPr>
      <p:grpSpPr>
        <a:xfrm>
          <a:off x="0" y="0"/>
          <a:ext cx="0" cy="0"/>
          <a:chOff x="0" y="0"/>
          <a:chExt cx="0" cy="0"/>
        </a:xfrm>
      </p:grpSpPr>
      <p:sp>
        <p:nvSpPr>
          <p:cNvPr id="1646" name="Google Shape;1646;p219"/>
          <p:cNvSpPr txBox="1">
            <a:spLocks noGrp="1"/>
          </p:cNvSpPr>
          <p:nvPr>
            <p:ph type="ctrTitle"/>
          </p:nvPr>
        </p:nvSpPr>
        <p:spPr>
          <a:xfrm>
            <a:off x="311033" y="377733"/>
            <a:ext cx="11360800" cy="1317200"/>
          </a:xfrm>
          <a:prstGeom prst="rect">
            <a:avLst/>
          </a:prstGeom>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WALT: turn notes into a paragraph</a:t>
            </a:r>
            <a:endParaRPr sz="4000">
              <a:latin typeface="Comic Sans MS"/>
              <a:ea typeface="Comic Sans MS"/>
              <a:cs typeface="Comic Sans MS"/>
              <a:sym typeface="Comic Sans MS"/>
            </a:endParaRPr>
          </a:p>
          <a:p>
            <a:endParaRPr sz="4000">
              <a:latin typeface="Comic Sans MS"/>
              <a:ea typeface="Comic Sans MS"/>
              <a:cs typeface="Comic Sans MS"/>
              <a:sym typeface="Comic Sans MS"/>
            </a:endParaRPr>
          </a:p>
        </p:txBody>
      </p:sp>
      <p:sp>
        <p:nvSpPr>
          <p:cNvPr id="1647" name="Google Shape;1647;p219"/>
          <p:cNvSpPr txBox="1">
            <a:spLocks noGrp="1"/>
          </p:cNvSpPr>
          <p:nvPr>
            <p:ph type="subTitle" idx="1"/>
          </p:nvPr>
        </p:nvSpPr>
        <p:spPr>
          <a:xfrm>
            <a:off x="415600" y="1694933"/>
            <a:ext cx="11360800" cy="1056800"/>
          </a:xfrm>
          <a:prstGeom prst="rect">
            <a:avLst/>
          </a:prstGeom>
        </p:spPr>
        <p:txBody>
          <a:bodyPr spcFirstLastPara="1" wrap="square" lIns="121900" tIns="121900" rIns="121900" bIns="121900" anchor="t" anchorCtr="0">
            <a:noAutofit/>
          </a:bodyPr>
          <a:lstStyle/>
          <a:p>
            <a:pPr marL="0" indent="0"/>
            <a:r>
              <a:rPr lang="en-GB" sz="1467" u="sng">
                <a:solidFill>
                  <a:schemeClr val="hlink"/>
                </a:solidFill>
                <a:hlinkClick r:id="rId3"/>
              </a:rPr>
              <a:t>https://www.bbc.co.uk/teach/class-clips-video/story-of-britain-middle-stone-age-animation/zvkg92p</a:t>
            </a:r>
            <a:endParaRPr/>
          </a:p>
        </p:txBody>
      </p:sp>
      <p:sp>
        <p:nvSpPr>
          <p:cNvPr id="1648" name="Google Shape;1648;p219"/>
          <p:cNvSpPr txBox="1"/>
          <p:nvPr/>
        </p:nvSpPr>
        <p:spPr>
          <a:xfrm>
            <a:off x="2864833" y="3304900"/>
            <a:ext cx="8956400" cy="2132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Comic Sans MS"/>
                <a:ea typeface="Comic Sans MS"/>
                <a:cs typeface="Comic Sans MS"/>
                <a:sym typeface="Comic Sans MS"/>
              </a:rPr>
              <a:t>Mr Mottershead watched a short story about life in the middle Stone Age.</a:t>
            </a:r>
            <a:endParaRPr sz="3200" kern="0">
              <a:solidFill>
                <a:srgbClr val="000000"/>
              </a:solidFill>
              <a:latin typeface="Comic Sans MS"/>
              <a:ea typeface="Comic Sans MS"/>
              <a:cs typeface="Comic Sans MS"/>
              <a:sym typeface="Comic Sans MS"/>
            </a:endParaRPr>
          </a:p>
          <a:p>
            <a:pPr defTabSz="1219170">
              <a:buClr>
                <a:srgbClr val="000000"/>
              </a:buClr>
            </a:pPr>
            <a:r>
              <a:rPr lang="en-GB" sz="3200" kern="0">
                <a:solidFill>
                  <a:srgbClr val="000000"/>
                </a:solidFill>
                <a:latin typeface="Comic Sans MS"/>
                <a:ea typeface="Comic Sans MS"/>
                <a:cs typeface="Comic Sans MS"/>
                <a:sym typeface="Comic Sans MS"/>
              </a:rPr>
              <a:t>If you click on the link above. You can watch it too.</a:t>
            </a:r>
            <a:endParaRPr sz="3200" kern="0">
              <a:solidFill>
                <a:srgbClr val="000000"/>
              </a:solidFill>
              <a:latin typeface="Comic Sans MS"/>
              <a:ea typeface="Comic Sans MS"/>
              <a:cs typeface="Comic Sans MS"/>
              <a:sym typeface="Comic Sans MS"/>
            </a:endParaRPr>
          </a:p>
        </p:txBody>
      </p:sp>
      <p:pic>
        <p:nvPicPr>
          <p:cNvPr id="1649" name="Google Shape;1649;p219"/>
          <p:cNvPicPr preferRelativeResize="0"/>
          <p:nvPr/>
        </p:nvPicPr>
        <p:blipFill>
          <a:blip r:embed="rId4">
            <a:alphaModFix/>
          </a:blip>
          <a:stretch>
            <a:fillRect/>
          </a:stretch>
        </p:blipFill>
        <p:spPr>
          <a:xfrm>
            <a:off x="613767" y="3304885"/>
            <a:ext cx="2057400" cy="2019300"/>
          </a:xfrm>
          <a:prstGeom prst="rect">
            <a:avLst/>
          </a:prstGeom>
          <a:noFill/>
          <a:ln>
            <a:noFill/>
          </a:ln>
        </p:spPr>
      </p:pic>
    </p:spTree>
    <p:extLst>
      <p:ext uri="{BB962C8B-B14F-4D97-AF65-F5344CB8AC3E}">
        <p14:creationId xmlns:p14="http://schemas.microsoft.com/office/powerpoint/2010/main" val="214785889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653"/>
        <p:cNvGrpSpPr/>
        <p:nvPr/>
      </p:nvGrpSpPr>
      <p:grpSpPr>
        <a:xfrm>
          <a:off x="0" y="0"/>
          <a:ext cx="0" cy="0"/>
          <a:chOff x="0" y="0"/>
          <a:chExt cx="0" cy="0"/>
        </a:xfrm>
      </p:grpSpPr>
      <p:sp>
        <p:nvSpPr>
          <p:cNvPr id="1654" name="Google Shape;1654;p220"/>
          <p:cNvSpPr txBox="1">
            <a:spLocks noGrp="1"/>
          </p:cNvSpPr>
          <p:nvPr>
            <p:ph type="subTitle" idx="1"/>
          </p:nvPr>
        </p:nvSpPr>
        <p:spPr>
          <a:xfrm>
            <a:off x="206533" y="486233"/>
            <a:ext cx="2742000" cy="1627200"/>
          </a:xfrm>
          <a:prstGeom prst="rect">
            <a:avLst/>
          </a:prstGeom>
        </p:spPr>
        <p:txBody>
          <a:bodyPr spcFirstLastPara="1" wrap="square" lIns="121900" tIns="121900" rIns="121900" bIns="121900" anchor="t" anchorCtr="0">
            <a:noAutofit/>
          </a:bodyPr>
          <a:lstStyle/>
          <a:p>
            <a:pPr marL="0" indent="0"/>
            <a:r>
              <a:rPr lang="en-GB" sz="3200" b="1">
                <a:solidFill>
                  <a:srgbClr val="000000"/>
                </a:solidFill>
              </a:rPr>
              <a:t>While he watched the film, he made some notes.  Read the notes.</a:t>
            </a:r>
            <a:endParaRPr sz="2667"/>
          </a:p>
          <a:p>
            <a:pPr marL="0" indent="0"/>
            <a:r>
              <a:rPr lang="en-GB" sz="2667"/>
              <a:t>Remember these are not sentences just key words to help you remember what you found out about.</a:t>
            </a:r>
            <a:endParaRPr sz="2667"/>
          </a:p>
        </p:txBody>
      </p:sp>
      <p:pic>
        <p:nvPicPr>
          <p:cNvPr id="1655" name="Google Shape;1655;p220"/>
          <p:cNvPicPr preferRelativeResize="0"/>
          <p:nvPr/>
        </p:nvPicPr>
        <p:blipFill>
          <a:blip r:embed="rId3">
            <a:alphaModFix/>
          </a:blip>
          <a:stretch>
            <a:fillRect/>
          </a:stretch>
        </p:blipFill>
        <p:spPr>
          <a:xfrm>
            <a:off x="2495834" y="0"/>
            <a:ext cx="1076745" cy="1056800"/>
          </a:xfrm>
          <a:prstGeom prst="rect">
            <a:avLst/>
          </a:prstGeom>
          <a:noFill/>
          <a:ln>
            <a:noFill/>
          </a:ln>
        </p:spPr>
      </p:pic>
      <p:pic>
        <p:nvPicPr>
          <p:cNvPr id="1656" name="Google Shape;1656;p220"/>
          <p:cNvPicPr preferRelativeResize="0"/>
          <p:nvPr/>
        </p:nvPicPr>
        <p:blipFill>
          <a:blip r:embed="rId4">
            <a:alphaModFix/>
          </a:blip>
          <a:stretch>
            <a:fillRect/>
          </a:stretch>
        </p:blipFill>
        <p:spPr>
          <a:xfrm>
            <a:off x="3468034" y="1"/>
            <a:ext cx="8723967" cy="6814257"/>
          </a:xfrm>
          <a:prstGeom prst="rect">
            <a:avLst/>
          </a:prstGeom>
          <a:noFill/>
          <a:ln>
            <a:noFill/>
          </a:ln>
        </p:spPr>
      </p:pic>
      <p:sp>
        <p:nvSpPr>
          <p:cNvPr id="1657" name="Google Shape;1657;p220"/>
          <p:cNvSpPr txBox="1"/>
          <p:nvPr/>
        </p:nvSpPr>
        <p:spPr>
          <a:xfrm>
            <a:off x="4579333" y="335900"/>
            <a:ext cx="7150800" cy="5854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133" b="1" kern="0">
                <a:solidFill>
                  <a:srgbClr val="000000"/>
                </a:solidFill>
                <a:latin typeface="Comic Sans MS"/>
                <a:ea typeface="Comic Sans MS"/>
                <a:cs typeface="Comic Sans MS"/>
                <a:sym typeface="Comic Sans MS"/>
              </a:rPr>
              <a:t>Middle Stone Age</a:t>
            </a:r>
            <a:endParaRPr sz="2133" b="1" kern="0">
              <a:solidFill>
                <a:srgbClr val="000000"/>
              </a:solidFill>
              <a:latin typeface="Comic Sans MS"/>
              <a:ea typeface="Comic Sans MS"/>
              <a:cs typeface="Comic Sans MS"/>
              <a:sym typeface="Comic Sans MS"/>
            </a:endParaRPr>
          </a:p>
          <a:p>
            <a:pPr defTabSz="1219170">
              <a:buClr>
                <a:srgbClr val="000000"/>
              </a:buClr>
            </a:pPr>
            <a:endParaRPr sz="1867" kern="0">
              <a:solidFill>
                <a:srgbClr val="000000"/>
              </a:solidFill>
              <a:latin typeface="Comic Sans MS"/>
              <a:ea typeface="Comic Sans MS"/>
              <a:cs typeface="Comic Sans MS"/>
              <a:sym typeface="Comic Sans MS"/>
            </a:endParaRPr>
          </a:p>
          <a:p>
            <a:pPr defTabSz="1219170">
              <a:buClr>
                <a:srgbClr val="000000"/>
              </a:buClr>
            </a:pPr>
            <a:r>
              <a:rPr lang="en-GB" sz="1867" kern="0">
                <a:solidFill>
                  <a:srgbClr val="000000"/>
                </a:solidFill>
                <a:latin typeface="Comic Sans MS"/>
                <a:ea typeface="Comic Sans MS"/>
                <a:cs typeface="Comic Sans MS"/>
                <a:sym typeface="Comic Sans MS"/>
              </a:rPr>
              <a:t>Ice Age - ice melted - seawater rose - Britain island</a:t>
            </a:r>
            <a:endParaRPr sz="1867" kern="0">
              <a:solidFill>
                <a:srgbClr val="000000"/>
              </a:solidFill>
              <a:latin typeface="Comic Sans MS"/>
              <a:ea typeface="Comic Sans MS"/>
              <a:cs typeface="Comic Sans MS"/>
              <a:sym typeface="Comic Sans MS"/>
            </a:endParaRPr>
          </a:p>
          <a:p>
            <a:pPr defTabSz="1219170">
              <a:buClr>
                <a:srgbClr val="000000"/>
              </a:buClr>
            </a:pPr>
            <a:r>
              <a:rPr lang="en-GB" sz="1867" kern="0">
                <a:solidFill>
                  <a:srgbClr val="000000"/>
                </a:solidFill>
                <a:latin typeface="Comic Sans MS"/>
                <a:ea typeface="Comic Sans MS"/>
                <a:cs typeface="Comic Sans MS"/>
                <a:sym typeface="Comic Sans MS"/>
              </a:rPr>
              <a:t>Deep forest - boar, deer, wild cattle, wolves (dangerous)</a:t>
            </a:r>
            <a:endParaRPr sz="1867" kern="0">
              <a:solidFill>
                <a:srgbClr val="000000"/>
              </a:solidFill>
              <a:latin typeface="Comic Sans MS"/>
              <a:ea typeface="Comic Sans MS"/>
              <a:cs typeface="Comic Sans MS"/>
              <a:sym typeface="Comic Sans MS"/>
            </a:endParaRPr>
          </a:p>
          <a:p>
            <a:pPr defTabSz="1219170">
              <a:buClr>
                <a:srgbClr val="000000"/>
              </a:buClr>
            </a:pPr>
            <a:endParaRPr sz="1867" kern="0">
              <a:solidFill>
                <a:srgbClr val="000000"/>
              </a:solidFill>
              <a:latin typeface="Comic Sans MS"/>
              <a:ea typeface="Comic Sans MS"/>
              <a:cs typeface="Comic Sans MS"/>
              <a:sym typeface="Comic Sans MS"/>
            </a:endParaRPr>
          </a:p>
          <a:p>
            <a:pPr defTabSz="1219170">
              <a:buClr>
                <a:srgbClr val="000000"/>
              </a:buClr>
            </a:pPr>
            <a:r>
              <a:rPr lang="en-GB" sz="1867" kern="0">
                <a:solidFill>
                  <a:srgbClr val="000000"/>
                </a:solidFill>
                <a:latin typeface="Comic Sans MS"/>
                <a:ea typeface="Comic Sans MS"/>
                <a:cs typeface="Comic Sans MS"/>
                <a:sym typeface="Comic Sans MS"/>
              </a:rPr>
              <a:t>Humans - nomadic - walked and moved (long distances) - find food</a:t>
            </a:r>
            <a:endParaRPr sz="1867" kern="0">
              <a:solidFill>
                <a:srgbClr val="000000"/>
              </a:solidFill>
              <a:latin typeface="Comic Sans MS"/>
              <a:ea typeface="Comic Sans MS"/>
              <a:cs typeface="Comic Sans MS"/>
              <a:sym typeface="Comic Sans MS"/>
            </a:endParaRPr>
          </a:p>
          <a:p>
            <a:pPr defTabSz="1219170">
              <a:buClr>
                <a:srgbClr val="000000"/>
              </a:buClr>
            </a:pPr>
            <a:endParaRPr sz="1867" kern="0">
              <a:solidFill>
                <a:srgbClr val="000000"/>
              </a:solidFill>
              <a:latin typeface="Comic Sans MS"/>
              <a:ea typeface="Comic Sans MS"/>
              <a:cs typeface="Comic Sans MS"/>
              <a:sym typeface="Comic Sans MS"/>
            </a:endParaRPr>
          </a:p>
          <a:p>
            <a:pPr defTabSz="1219170">
              <a:buClr>
                <a:srgbClr val="000000"/>
              </a:buClr>
            </a:pPr>
            <a:r>
              <a:rPr lang="en-GB" sz="1867" kern="0">
                <a:solidFill>
                  <a:srgbClr val="000000"/>
                </a:solidFill>
                <a:latin typeface="Comic Sans MS"/>
                <a:ea typeface="Comic Sans MS"/>
                <a:cs typeface="Comic Sans MS"/>
                <a:sym typeface="Comic Sans MS"/>
              </a:rPr>
              <a:t>Hunter gatherers.</a:t>
            </a:r>
            <a:endParaRPr sz="1867" kern="0">
              <a:solidFill>
                <a:srgbClr val="000000"/>
              </a:solidFill>
              <a:latin typeface="Comic Sans MS"/>
              <a:ea typeface="Comic Sans MS"/>
              <a:cs typeface="Comic Sans MS"/>
              <a:sym typeface="Comic Sans MS"/>
            </a:endParaRPr>
          </a:p>
          <a:p>
            <a:pPr defTabSz="1219170">
              <a:buClr>
                <a:srgbClr val="000000"/>
              </a:buClr>
            </a:pPr>
            <a:r>
              <a:rPr lang="en-GB" sz="1867" kern="0">
                <a:solidFill>
                  <a:srgbClr val="000000"/>
                </a:solidFill>
                <a:latin typeface="Comic Sans MS"/>
                <a:ea typeface="Comic Sans MS"/>
                <a:cs typeface="Comic Sans MS"/>
                <a:sym typeface="Comic Sans MS"/>
              </a:rPr>
              <a:t>Gathered - leaves, nuts (ate roasted), berries - learned which poisonous</a:t>
            </a:r>
            <a:endParaRPr sz="1867" kern="0">
              <a:solidFill>
                <a:srgbClr val="000000"/>
              </a:solidFill>
              <a:latin typeface="Comic Sans MS"/>
              <a:ea typeface="Comic Sans MS"/>
              <a:cs typeface="Comic Sans MS"/>
              <a:sym typeface="Comic Sans MS"/>
            </a:endParaRPr>
          </a:p>
          <a:p>
            <a:pPr defTabSz="1219170">
              <a:buClr>
                <a:srgbClr val="000000"/>
              </a:buClr>
            </a:pPr>
            <a:r>
              <a:rPr lang="en-GB" sz="1867" kern="0">
                <a:solidFill>
                  <a:srgbClr val="000000"/>
                </a:solidFill>
                <a:latin typeface="Comic Sans MS"/>
                <a:ea typeface="Comic Sans MS"/>
                <a:cs typeface="Comic Sans MS"/>
                <a:sym typeface="Comic Sans MS"/>
              </a:rPr>
              <a:t>Hunted - fish, boar, deer - spear</a:t>
            </a:r>
            <a:endParaRPr sz="1867" kern="0">
              <a:solidFill>
                <a:srgbClr val="000000"/>
              </a:solidFill>
              <a:latin typeface="Comic Sans MS"/>
              <a:ea typeface="Comic Sans MS"/>
              <a:cs typeface="Comic Sans MS"/>
              <a:sym typeface="Comic Sans MS"/>
            </a:endParaRPr>
          </a:p>
          <a:p>
            <a:pPr defTabSz="1219170">
              <a:buClr>
                <a:srgbClr val="000000"/>
              </a:buClr>
            </a:pPr>
            <a:endParaRPr sz="1867" kern="0">
              <a:solidFill>
                <a:srgbClr val="000000"/>
              </a:solidFill>
              <a:latin typeface="Comic Sans MS"/>
              <a:ea typeface="Comic Sans MS"/>
              <a:cs typeface="Comic Sans MS"/>
              <a:sym typeface="Comic Sans MS"/>
            </a:endParaRPr>
          </a:p>
          <a:p>
            <a:pPr defTabSz="1219170">
              <a:buClr>
                <a:srgbClr val="000000"/>
              </a:buClr>
            </a:pPr>
            <a:r>
              <a:rPr lang="en-GB" sz="1867" kern="0">
                <a:solidFill>
                  <a:srgbClr val="000000"/>
                </a:solidFill>
                <a:latin typeface="Comic Sans MS"/>
                <a:ea typeface="Comic Sans MS"/>
                <a:cs typeface="Comic Sans MS"/>
                <a:sym typeface="Comic Sans MS"/>
              </a:rPr>
              <a:t>Stone age - flint stone - shapes easy - tools / weapons</a:t>
            </a:r>
            <a:endParaRPr sz="1867" kern="0">
              <a:solidFill>
                <a:srgbClr val="000000"/>
              </a:solidFill>
              <a:latin typeface="Comic Sans MS"/>
              <a:ea typeface="Comic Sans MS"/>
              <a:cs typeface="Comic Sans MS"/>
              <a:sym typeface="Comic Sans MS"/>
            </a:endParaRPr>
          </a:p>
          <a:p>
            <a:pPr defTabSz="1219170">
              <a:buClr>
                <a:srgbClr val="000000"/>
              </a:buClr>
            </a:pPr>
            <a:r>
              <a:rPr lang="en-GB" sz="1867" kern="0">
                <a:solidFill>
                  <a:srgbClr val="000000"/>
                </a:solidFill>
                <a:latin typeface="Comic Sans MS"/>
                <a:ea typeface="Comic Sans MS"/>
                <a:cs typeface="Comic Sans MS"/>
                <a:sym typeface="Comic Sans MS"/>
              </a:rPr>
              <a:t>Flint/bone/antlers-  spear head - fix to wood shaft</a:t>
            </a:r>
            <a:endParaRPr sz="1867" kern="0">
              <a:solidFill>
                <a:srgbClr val="000000"/>
              </a:solidFill>
              <a:latin typeface="Comic Sans MS"/>
              <a:ea typeface="Comic Sans MS"/>
              <a:cs typeface="Comic Sans MS"/>
              <a:sym typeface="Comic Sans MS"/>
            </a:endParaRPr>
          </a:p>
          <a:p>
            <a:pPr defTabSz="1219170">
              <a:buClr>
                <a:srgbClr val="000000"/>
              </a:buClr>
            </a:pPr>
            <a:endParaRPr sz="1867" kern="0">
              <a:solidFill>
                <a:srgbClr val="000000"/>
              </a:solidFill>
              <a:latin typeface="Comic Sans MS"/>
              <a:ea typeface="Comic Sans MS"/>
              <a:cs typeface="Comic Sans MS"/>
              <a:sym typeface="Comic Sans MS"/>
            </a:endParaRPr>
          </a:p>
          <a:p>
            <a:pPr defTabSz="1219170">
              <a:buClr>
                <a:srgbClr val="000000"/>
              </a:buClr>
            </a:pPr>
            <a:r>
              <a:rPr lang="en-GB" sz="1867" kern="0">
                <a:solidFill>
                  <a:srgbClr val="000000"/>
                </a:solidFill>
                <a:latin typeface="Comic Sans MS"/>
                <a:ea typeface="Comic Sans MS"/>
                <a:cs typeface="Comic Sans MS"/>
                <a:sym typeface="Comic Sans MS"/>
              </a:rPr>
              <a:t>Cave paintings evidence! Headdress - animal antlers/skulls</a:t>
            </a:r>
            <a:endParaRPr sz="1867" kern="0">
              <a:solidFill>
                <a:srgbClr val="000000"/>
              </a:solidFill>
              <a:latin typeface="Comic Sans MS"/>
              <a:ea typeface="Comic Sans MS"/>
              <a:cs typeface="Comic Sans MS"/>
              <a:sym typeface="Comic Sans MS"/>
            </a:endParaRPr>
          </a:p>
          <a:p>
            <a:pPr defTabSz="1219170">
              <a:buClr>
                <a:srgbClr val="000000"/>
              </a:buClr>
            </a:pPr>
            <a:endParaRPr sz="2133" kern="0">
              <a:solidFill>
                <a:srgbClr val="000000"/>
              </a:solidFill>
              <a:latin typeface="Comic Sans MS"/>
              <a:ea typeface="Comic Sans MS"/>
              <a:cs typeface="Comic Sans MS"/>
              <a:sym typeface="Comic Sans MS"/>
            </a:endParaRPr>
          </a:p>
        </p:txBody>
      </p:sp>
      <p:sp>
        <p:nvSpPr>
          <p:cNvPr id="1658" name="Google Shape;1658;p220"/>
          <p:cNvSpPr txBox="1"/>
          <p:nvPr/>
        </p:nvSpPr>
        <p:spPr>
          <a:xfrm>
            <a:off x="4882533" y="5776067"/>
            <a:ext cx="6544400" cy="9200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He gave the notes to Mrs Shipley so that she could write about the Middle Stone Age. Look on the next slide.</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78928910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662"/>
        <p:cNvGrpSpPr/>
        <p:nvPr/>
      </p:nvGrpSpPr>
      <p:grpSpPr>
        <a:xfrm>
          <a:off x="0" y="0"/>
          <a:ext cx="0" cy="0"/>
          <a:chOff x="0" y="0"/>
          <a:chExt cx="0" cy="0"/>
        </a:xfrm>
      </p:grpSpPr>
      <p:sp>
        <p:nvSpPr>
          <p:cNvPr id="1663" name="Google Shape;1663;p221"/>
          <p:cNvSpPr txBox="1">
            <a:spLocks noGrp="1"/>
          </p:cNvSpPr>
          <p:nvPr>
            <p:ph type="subTitle" idx="1"/>
          </p:nvPr>
        </p:nvSpPr>
        <p:spPr>
          <a:xfrm>
            <a:off x="1714833" y="104533"/>
            <a:ext cx="9806400" cy="1224000"/>
          </a:xfrm>
          <a:prstGeom prst="rect">
            <a:avLst/>
          </a:prstGeom>
        </p:spPr>
        <p:txBody>
          <a:bodyPr spcFirstLastPara="1" wrap="square" lIns="121900" tIns="121900" rIns="121900" bIns="121900" anchor="t" anchorCtr="0">
            <a:noAutofit/>
          </a:bodyPr>
          <a:lstStyle/>
          <a:p>
            <a:pPr marL="0" indent="0"/>
            <a:r>
              <a:rPr lang="en-GB" sz="2667" b="1">
                <a:solidFill>
                  <a:srgbClr val="000000"/>
                </a:solidFill>
              </a:rPr>
              <a:t>Mrs Shipley used the notes to write this text. Read the text with an adult and then by yourself.</a:t>
            </a:r>
            <a:endParaRPr sz="2667" b="1">
              <a:solidFill>
                <a:srgbClr val="000000"/>
              </a:solidFill>
            </a:endParaRPr>
          </a:p>
          <a:p>
            <a:pPr marL="0" indent="0"/>
            <a:endParaRPr sz="2400"/>
          </a:p>
        </p:txBody>
      </p:sp>
      <p:pic>
        <p:nvPicPr>
          <p:cNvPr id="1664" name="Google Shape;1664;p221"/>
          <p:cNvPicPr preferRelativeResize="0"/>
          <p:nvPr/>
        </p:nvPicPr>
        <p:blipFill>
          <a:blip r:embed="rId3">
            <a:alphaModFix/>
          </a:blip>
          <a:stretch>
            <a:fillRect/>
          </a:stretch>
        </p:blipFill>
        <p:spPr>
          <a:xfrm>
            <a:off x="0" y="2211201"/>
            <a:ext cx="4370133" cy="3391300"/>
          </a:xfrm>
          <a:prstGeom prst="rect">
            <a:avLst/>
          </a:prstGeom>
          <a:noFill/>
          <a:ln>
            <a:noFill/>
          </a:ln>
        </p:spPr>
      </p:pic>
      <p:pic>
        <p:nvPicPr>
          <p:cNvPr id="1665" name="Google Shape;1665;p221"/>
          <p:cNvPicPr preferRelativeResize="0"/>
          <p:nvPr/>
        </p:nvPicPr>
        <p:blipFill>
          <a:blip r:embed="rId4">
            <a:alphaModFix/>
          </a:blip>
          <a:stretch>
            <a:fillRect/>
          </a:stretch>
        </p:blipFill>
        <p:spPr>
          <a:xfrm>
            <a:off x="10496667" y="857301"/>
            <a:ext cx="1024567" cy="876967"/>
          </a:xfrm>
          <a:prstGeom prst="rect">
            <a:avLst/>
          </a:prstGeom>
          <a:noFill/>
          <a:ln>
            <a:noFill/>
          </a:ln>
        </p:spPr>
      </p:pic>
      <p:sp>
        <p:nvSpPr>
          <p:cNvPr id="1666" name="Google Shape;1666;p221"/>
          <p:cNvSpPr txBox="1"/>
          <p:nvPr/>
        </p:nvSpPr>
        <p:spPr>
          <a:xfrm>
            <a:off x="4475000" y="1328600"/>
            <a:ext cx="7234400" cy="4464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867" b="1" u="sng" kern="0">
                <a:solidFill>
                  <a:srgbClr val="000000"/>
                </a:solidFill>
                <a:latin typeface="Comic Sans MS"/>
                <a:ea typeface="Comic Sans MS"/>
                <a:cs typeface="Comic Sans MS"/>
                <a:sym typeface="Comic Sans MS"/>
              </a:rPr>
              <a:t>Middle Stone Age</a:t>
            </a:r>
            <a:endParaRPr sz="1867" b="1" u="sng" kern="0">
              <a:solidFill>
                <a:srgbClr val="000000"/>
              </a:solidFill>
              <a:latin typeface="Comic Sans MS"/>
              <a:ea typeface="Comic Sans MS"/>
              <a:cs typeface="Comic Sans MS"/>
              <a:sym typeface="Comic Sans MS"/>
            </a:endParaRPr>
          </a:p>
          <a:p>
            <a:pPr defTabSz="1219170">
              <a:buClr>
                <a:srgbClr val="000000"/>
              </a:buClr>
            </a:pPr>
            <a:endParaRPr sz="1867" kern="0">
              <a:solidFill>
                <a:srgbClr val="000000"/>
              </a:solidFill>
              <a:latin typeface="Comic Sans MS"/>
              <a:ea typeface="Comic Sans MS"/>
              <a:cs typeface="Comic Sans MS"/>
              <a:sym typeface="Comic Sans MS"/>
            </a:endParaRPr>
          </a:p>
          <a:p>
            <a:pPr defTabSz="1219170">
              <a:buClr>
                <a:srgbClr val="000000"/>
              </a:buClr>
            </a:pPr>
            <a:r>
              <a:rPr lang="en-GB" sz="1867" kern="0">
                <a:solidFill>
                  <a:srgbClr val="000000"/>
                </a:solidFill>
                <a:latin typeface="Comic Sans MS"/>
                <a:ea typeface="Comic Sans MS"/>
                <a:cs typeface="Comic Sans MS"/>
                <a:sym typeface="Comic Sans MS"/>
              </a:rPr>
              <a:t>At the end of the Ice age, when the ice melted, Britain became an island because the sea level rose. Deep forests covered the land, and wild animals such as boar, deer, wild cattle and dangerous wolves inhabited them.</a:t>
            </a:r>
            <a:endParaRPr sz="1867" kern="0">
              <a:solidFill>
                <a:srgbClr val="000000"/>
              </a:solidFill>
              <a:latin typeface="Comic Sans MS"/>
              <a:ea typeface="Comic Sans MS"/>
              <a:cs typeface="Comic Sans MS"/>
              <a:sym typeface="Comic Sans MS"/>
            </a:endParaRPr>
          </a:p>
          <a:p>
            <a:pPr defTabSz="1219170">
              <a:buClr>
                <a:srgbClr val="000000"/>
              </a:buClr>
            </a:pPr>
            <a:r>
              <a:rPr lang="en-GB" sz="1867" kern="0">
                <a:solidFill>
                  <a:srgbClr val="000000"/>
                </a:solidFill>
                <a:latin typeface="Comic Sans MS"/>
                <a:ea typeface="Comic Sans MS"/>
                <a:cs typeface="Comic Sans MS"/>
                <a:sym typeface="Comic Sans MS"/>
              </a:rPr>
              <a:t>     At this time, humans were nomadic, as they had to travel to search for food. Sometimes their journey took them long distances, before they found food.</a:t>
            </a:r>
            <a:endParaRPr sz="1867" kern="0">
              <a:solidFill>
                <a:srgbClr val="000000"/>
              </a:solidFill>
              <a:latin typeface="Comic Sans MS"/>
              <a:ea typeface="Comic Sans MS"/>
              <a:cs typeface="Comic Sans MS"/>
              <a:sym typeface="Comic Sans MS"/>
            </a:endParaRPr>
          </a:p>
          <a:p>
            <a:pPr defTabSz="1219170">
              <a:buClr>
                <a:srgbClr val="000000"/>
              </a:buClr>
            </a:pPr>
            <a:r>
              <a:rPr lang="en-GB" sz="1867" kern="0">
                <a:solidFill>
                  <a:srgbClr val="000000"/>
                </a:solidFill>
                <a:latin typeface="Comic Sans MS"/>
                <a:ea typeface="Comic Sans MS"/>
                <a:cs typeface="Comic Sans MS"/>
                <a:sym typeface="Comic Sans MS"/>
              </a:rPr>
              <a:t>     These people are known as hunter-gatherers because they foraged for leaves, nuts and berries, as well as hunting for fish and forest animals.</a:t>
            </a:r>
            <a:endParaRPr sz="1867" kern="0">
              <a:solidFill>
                <a:srgbClr val="000000"/>
              </a:solidFill>
              <a:latin typeface="Comic Sans MS"/>
              <a:ea typeface="Comic Sans MS"/>
              <a:cs typeface="Comic Sans MS"/>
              <a:sym typeface="Comic Sans MS"/>
            </a:endParaRPr>
          </a:p>
          <a:p>
            <a:pPr defTabSz="1219170">
              <a:buClr>
                <a:srgbClr val="000000"/>
              </a:buClr>
            </a:pPr>
            <a:r>
              <a:rPr lang="en-GB" sz="1867" kern="0">
                <a:solidFill>
                  <a:srgbClr val="000000"/>
                </a:solidFill>
                <a:latin typeface="Comic Sans MS"/>
                <a:ea typeface="Comic Sans MS"/>
                <a:cs typeface="Comic Sans MS"/>
                <a:sym typeface="Comic Sans MS"/>
              </a:rPr>
              <a:t>     Spears and tools were made with flint stone, which was easily shaped into arrowheads and tied onto a wooden shaft, although antlers and bones were also used.</a:t>
            </a:r>
            <a:endParaRPr sz="1867" kern="0">
              <a:solidFill>
                <a:srgbClr val="000000"/>
              </a:solidFill>
              <a:latin typeface="Comic Sans MS"/>
              <a:ea typeface="Comic Sans MS"/>
              <a:cs typeface="Comic Sans MS"/>
              <a:sym typeface="Comic Sans MS"/>
            </a:endParaRPr>
          </a:p>
          <a:p>
            <a:pPr defTabSz="1219170">
              <a:buClr>
                <a:srgbClr val="000000"/>
              </a:buClr>
            </a:pPr>
            <a:r>
              <a:rPr lang="en-GB" sz="1867" kern="0">
                <a:solidFill>
                  <a:srgbClr val="000000"/>
                </a:solidFill>
                <a:latin typeface="Comic Sans MS"/>
                <a:ea typeface="Comic Sans MS"/>
                <a:cs typeface="Comic Sans MS"/>
                <a:sym typeface="Comic Sans MS"/>
              </a:rPr>
              <a:t>     </a:t>
            </a:r>
            <a:endParaRPr sz="1867" kern="0">
              <a:solidFill>
                <a:srgbClr val="000000"/>
              </a:solidFill>
              <a:latin typeface="Comic Sans MS"/>
              <a:ea typeface="Comic Sans MS"/>
              <a:cs typeface="Comic Sans MS"/>
              <a:sym typeface="Comic Sans MS"/>
            </a:endParaRPr>
          </a:p>
        </p:txBody>
      </p:sp>
      <p:sp>
        <p:nvSpPr>
          <p:cNvPr id="1667" name="Google Shape;1667;p221"/>
          <p:cNvSpPr txBox="1"/>
          <p:nvPr/>
        </p:nvSpPr>
        <p:spPr>
          <a:xfrm>
            <a:off x="220800" y="5960267"/>
            <a:ext cx="11750400" cy="9620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You do not have to use all of the notes if you decide they are not the main focus of your writing.</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For example: Mrs Shipley did not include the information about roasting nuts to eat them as her piece of writing was not about how they cooked food.</a:t>
            </a:r>
            <a:endParaRPr sz="1867" kern="0">
              <a:solidFill>
                <a:srgbClr val="000000"/>
              </a:solidFill>
              <a:latin typeface="Arial"/>
              <a:cs typeface="Arial"/>
              <a:sym typeface="Arial"/>
            </a:endParaRPr>
          </a:p>
        </p:txBody>
      </p:sp>
      <p:cxnSp>
        <p:nvCxnSpPr>
          <p:cNvPr id="1668" name="Google Shape;1668;p221"/>
          <p:cNvCxnSpPr/>
          <p:nvPr/>
        </p:nvCxnSpPr>
        <p:spPr>
          <a:xfrm>
            <a:off x="1850467" y="3890200"/>
            <a:ext cx="669200" cy="0"/>
          </a:xfrm>
          <a:prstGeom prst="straightConnector1">
            <a:avLst/>
          </a:prstGeom>
          <a:noFill/>
          <a:ln w="9525" cap="flat" cmpd="sng">
            <a:solidFill>
              <a:srgbClr val="FF0000"/>
            </a:solidFill>
            <a:prstDash val="solid"/>
            <a:round/>
            <a:headEnd type="none" w="med" len="med"/>
            <a:tailEnd type="none" w="med" len="med"/>
          </a:ln>
        </p:spPr>
      </p:cxnSp>
      <p:cxnSp>
        <p:nvCxnSpPr>
          <p:cNvPr id="1669" name="Google Shape;1669;p221"/>
          <p:cNvCxnSpPr/>
          <p:nvPr/>
        </p:nvCxnSpPr>
        <p:spPr>
          <a:xfrm>
            <a:off x="585867" y="4914833"/>
            <a:ext cx="3387200" cy="20800"/>
          </a:xfrm>
          <a:prstGeom prst="straightConnector1">
            <a:avLst/>
          </a:prstGeom>
          <a:noFill/>
          <a:ln w="9525" cap="flat" cmpd="sng">
            <a:solidFill>
              <a:srgbClr val="FF0000"/>
            </a:solidFill>
            <a:prstDash val="solid"/>
            <a:round/>
            <a:headEnd type="none" w="med" len="med"/>
            <a:tailEnd type="none" w="med" len="med"/>
          </a:ln>
        </p:spPr>
      </p:cxnSp>
      <p:sp>
        <p:nvSpPr>
          <p:cNvPr id="1670" name="Google Shape;1670;p221"/>
          <p:cNvSpPr txBox="1"/>
          <p:nvPr/>
        </p:nvSpPr>
        <p:spPr>
          <a:xfrm>
            <a:off x="0" y="1044800"/>
            <a:ext cx="3973200" cy="962000"/>
          </a:xfrm>
          <a:prstGeom prst="rect">
            <a:avLst/>
          </a:prstGeom>
          <a:solidFill>
            <a:srgbClr val="FFF2CC"/>
          </a:solidFill>
          <a:ln>
            <a:noFill/>
          </a:ln>
        </p:spPr>
        <p:txBody>
          <a:bodyPr spcFirstLastPara="1" wrap="square" lIns="121900" tIns="121900" rIns="121900" bIns="121900" anchor="t" anchorCtr="0">
            <a:noAutofit/>
          </a:bodyPr>
          <a:lstStyle/>
          <a:p>
            <a:pPr algn="ctr" defTabSz="1219170">
              <a:buClr>
                <a:srgbClr val="000000"/>
              </a:buClr>
              <a:buSzPts val="1100"/>
            </a:pPr>
            <a:r>
              <a:rPr lang="en-GB" sz="1867" kern="0">
                <a:solidFill>
                  <a:srgbClr val="595959"/>
                </a:solidFill>
                <a:latin typeface="Arial"/>
                <a:cs typeface="Arial"/>
                <a:sym typeface="Arial"/>
              </a:rPr>
              <a:t>Remember when you write up notes you have to use full sentences.</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80463996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674"/>
        <p:cNvGrpSpPr/>
        <p:nvPr/>
      </p:nvGrpSpPr>
      <p:grpSpPr>
        <a:xfrm>
          <a:off x="0" y="0"/>
          <a:ext cx="0" cy="0"/>
          <a:chOff x="0" y="0"/>
          <a:chExt cx="0" cy="0"/>
        </a:xfrm>
      </p:grpSpPr>
      <p:sp>
        <p:nvSpPr>
          <p:cNvPr id="1675" name="Google Shape;1675;p222"/>
          <p:cNvSpPr txBox="1">
            <a:spLocks noGrp="1"/>
          </p:cNvSpPr>
          <p:nvPr>
            <p:ph type="ctrTitle"/>
          </p:nvPr>
        </p:nvSpPr>
        <p:spPr>
          <a:xfrm>
            <a:off x="415600" y="2183300"/>
            <a:ext cx="11360800" cy="4446000"/>
          </a:xfrm>
          <a:prstGeom prst="rect">
            <a:avLst/>
          </a:prstGeom>
        </p:spPr>
        <p:txBody>
          <a:bodyPr spcFirstLastPara="1" wrap="square" lIns="121900" tIns="121900" rIns="121900" bIns="121900" anchor="b" anchorCtr="0">
            <a:noAutofit/>
          </a:bodyPr>
          <a:lstStyle/>
          <a:p>
            <a:pPr>
              <a:buSzPts val="1100"/>
            </a:pPr>
            <a:r>
              <a:rPr lang="en-GB" sz="2400" b="1" u="sng">
                <a:latin typeface="Comic Sans MS"/>
                <a:ea typeface="Comic Sans MS"/>
                <a:cs typeface="Comic Sans MS"/>
                <a:sym typeface="Comic Sans MS"/>
              </a:rPr>
              <a:t>Middle Stone Age</a:t>
            </a:r>
            <a:endParaRPr sz="2400" b="1" u="sng">
              <a:latin typeface="Comic Sans MS"/>
              <a:ea typeface="Comic Sans MS"/>
              <a:cs typeface="Comic Sans MS"/>
              <a:sym typeface="Comic Sans MS"/>
            </a:endParaRPr>
          </a:p>
          <a:p>
            <a:pPr algn="l">
              <a:buSzPts val="1100"/>
            </a:pPr>
            <a:endParaRPr sz="2400">
              <a:latin typeface="Comic Sans MS"/>
              <a:ea typeface="Comic Sans MS"/>
              <a:cs typeface="Comic Sans MS"/>
              <a:sym typeface="Comic Sans MS"/>
            </a:endParaRPr>
          </a:p>
          <a:p>
            <a:pPr algn="l">
              <a:buSzPts val="1100"/>
            </a:pPr>
            <a:r>
              <a:rPr lang="en-GB" sz="2400">
                <a:latin typeface="Comic Sans MS"/>
                <a:ea typeface="Comic Sans MS"/>
                <a:cs typeface="Comic Sans MS"/>
                <a:sym typeface="Comic Sans MS"/>
              </a:rPr>
              <a:t>At the end of the Ice age, ____ the ice melted, Britain became an island _______ the sea level rose. Deep forests covered the land, ___ wild animals such as boar, deer, wild cattle </a:t>
            </a:r>
            <a:r>
              <a:rPr lang="en-GB" sz="2400">
                <a:solidFill>
                  <a:srgbClr val="000000"/>
                </a:solidFill>
                <a:latin typeface="Comic Sans MS"/>
                <a:ea typeface="Comic Sans MS"/>
                <a:cs typeface="Comic Sans MS"/>
                <a:sym typeface="Comic Sans MS"/>
              </a:rPr>
              <a:t>___ </a:t>
            </a:r>
            <a:r>
              <a:rPr lang="en-GB" sz="2400">
                <a:latin typeface="Comic Sans MS"/>
                <a:ea typeface="Comic Sans MS"/>
                <a:cs typeface="Comic Sans MS"/>
                <a:sym typeface="Comic Sans MS"/>
              </a:rPr>
              <a:t>dangerous wolves inhabited them.</a:t>
            </a:r>
            <a:endParaRPr sz="2400">
              <a:latin typeface="Comic Sans MS"/>
              <a:ea typeface="Comic Sans MS"/>
              <a:cs typeface="Comic Sans MS"/>
              <a:sym typeface="Comic Sans MS"/>
            </a:endParaRPr>
          </a:p>
          <a:p>
            <a:pPr algn="l">
              <a:buSzPts val="1100"/>
            </a:pPr>
            <a:r>
              <a:rPr lang="en-GB" sz="2400">
                <a:latin typeface="Comic Sans MS"/>
                <a:ea typeface="Comic Sans MS"/>
                <a:cs typeface="Comic Sans MS"/>
                <a:sym typeface="Comic Sans MS"/>
              </a:rPr>
              <a:t>     At this time, humans were nomadic, __ they had to travel to search for food. Sometimes their journey took them long distances ______ they found food.</a:t>
            </a:r>
            <a:endParaRPr sz="2400">
              <a:latin typeface="Comic Sans MS"/>
              <a:ea typeface="Comic Sans MS"/>
              <a:cs typeface="Comic Sans MS"/>
              <a:sym typeface="Comic Sans MS"/>
            </a:endParaRPr>
          </a:p>
          <a:p>
            <a:pPr algn="l">
              <a:buSzPts val="1100"/>
            </a:pPr>
            <a:r>
              <a:rPr lang="en-GB" sz="2400">
                <a:latin typeface="Comic Sans MS"/>
                <a:ea typeface="Comic Sans MS"/>
                <a:cs typeface="Comic Sans MS"/>
                <a:sym typeface="Comic Sans MS"/>
              </a:rPr>
              <a:t>     These people are known as hunter-gatherers _______ they foraged for leaves, nuts, berries, as well as hunting for fish ___ forest animals.</a:t>
            </a:r>
            <a:endParaRPr sz="2400">
              <a:latin typeface="Comic Sans MS"/>
              <a:ea typeface="Comic Sans MS"/>
              <a:cs typeface="Comic Sans MS"/>
              <a:sym typeface="Comic Sans MS"/>
            </a:endParaRPr>
          </a:p>
          <a:p>
            <a:pPr algn="l">
              <a:buSzPts val="1100"/>
            </a:pPr>
            <a:r>
              <a:rPr lang="en-GB" sz="2400">
                <a:latin typeface="Comic Sans MS"/>
                <a:ea typeface="Comic Sans MS"/>
                <a:cs typeface="Comic Sans MS"/>
                <a:sym typeface="Comic Sans MS"/>
              </a:rPr>
              <a:t>     Spears and tools were made with flint stone, which was easily shaped into arrowheads ___tied onto a wooden shaft, ________ antlers and bones were also used.</a:t>
            </a:r>
            <a:endParaRPr sz="2400">
              <a:latin typeface="Comic Sans MS"/>
              <a:ea typeface="Comic Sans MS"/>
              <a:cs typeface="Comic Sans MS"/>
              <a:sym typeface="Comic Sans MS"/>
            </a:endParaRPr>
          </a:p>
          <a:p>
            <a:endParaRPr sz="2400"/>
          </a:p>
        </p:txBody>
      </p:sp>
      <p:sp>
        <p:nvSpPr>
          <p:cNvPr id="1676" name="Google Shape;1676;p222"/>
          <p:cNvSpPr txBox="1">
            <a:spLocks noGrp="1"/>
          </p:cNvSpPr>
          <p:nvPr>
            <p:ph type="subTitle" idx="1"/>
          </p:nvPr>
        </p:nvSpPr>
        <p:spPr>
          <a:xfrm>
            <a:off x="2676633" y="182567"/>
            <a:ext cx="9099600" cy="1056800"/>
          </a:xfrm>
          <a:prstGeom prst="rect">
            <a:avLst/>
          </a:prstGeom>
        </p:spPr>
        <p:txBody>
          <a:bodyPr spcFirstLastPara="1" wrap="square" lIns="121900" tIns="121900" rIns="121900" bIns="121900" anchor="t" anchorCtr="0">
            <a:noAutofit/>
          </a:bodyPr>
          <a:lstStyle/>
          <a:p>
            <a:pPr marL="0" indent="0"/>
            <a:r>
              <a:rPr lang="en-GB" sz="2400"/>
              <a:t>Without looking back can you add the conjunctions in this text?</a:t>
            </a:r>
            <a:endParaRPr sz="2400"/>
          </a:p>
          <a:p>
            <a:pPr marL="0" indent="0"/>
            <a:r>
              <a:rPr lang="en-GB" sz="2400"/>
              <a:t> Write them down in the order you think they go.</a:t>
            </a:r>
            <a:endParaRPr sz="2400"/>
          </a:p>
        </p:txBody>
      </p:sp>
      <p:sp>
        <p:nvSpPr>
          <p:cNvPr id="1677" name="Google Shape;1677;p222"/>
          <p:cNvSpPr txBox="1"/>
          <p:nvPr/>
        </p:nvSpPr>
        <p:spPr>
          <a:xfrm>
            <a:off x="415600" y="795900"/>
            <a:ext cx="3533600" cy="10568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400" b="1" kern="0">
                <a:solidFill>
                  <a:srgbClr val="000000"/>
                </a:solidFill>
                <a:latin typeface="Arial"/>
                <a:cs typeface="Arial"/>
                <a:sym typeface="Arial"/>
              </a:rPr>
              <a:t>and, although, as, because, before, when</a:t>
            </a:r>
            <a:endParaRPr sz="2400" b="1" kern="0">
              <a:solidFill>
                <a:srgbClr val="000000"/>
              </a:solidFill>
              <a:latin typeface="Arial"/>
              <a:cs typeface="Arial"/>
              <a:sym typeface="Arial"/>
            </a:endParaRPr>
          </a:p>
        </p:txBody>
      </p:sp>
    </p:spTree>
    <p:extLst>
      <p:ext uri="{BB962C8B-B14F-4D97-AF65-F5344CB8AC3E}">
        <p14:creationId xmlns:p14="http://schemas.microsoft.com/office/powerpoint/2010/main" val="272318319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681"/>
        <p:cNvGrpSpPr/>
        <p:nvPr/>
      </p:nvGrpSpPr>
      <p:grpSpPr>
        <a:xfrm>
          <a:off x="0" y="0"/>
          <a:ext cx="0" cy="0"/>
          <a:chOff x="0" y="0"/>
          <a:chExt cx="0" cy="0"/>
        </a:xfrm>
      </p:grpSpPr>
      <p:sp>
        <p:nvSpPr>
          <p:cNvPr id="1682" name="Google Shape;1682;p223"/>
          <p:cNvSpPr txBox="1">
            <a:spLocks noGrp="1"/>
          </p:cNvSpPr>
          <p:nvPr>
            <p:ph type="ctrTitle"/>
          </p:nvPr>
        </p:nvSpPr>
        <p:spPr>
          <a:xfrm>
            <a:off x="415600" y="1966767"/>
            <a:ext cx="11360800" cy="4662400"/>
          </a:xfrm>
          <a:prstGeom prst="rect">
            <a:avLst/>
          </a:prstGeom>
        </p:spPr>
        <p:txBody>
          <a:bodyPr spcFirstLastPara="1" wrap="square" lIns="121900" tIns="121900" rIns="121900" bIns="121900" anchor="b" anchorCtr="0">
            <a:noAutofit/>
          </a:bodyPr>
          <a:lstStyle/>
          <a:p>
            <a:pPr>
              <a:buSzPts val="1100"/>
            </a:pPr>
            <a:r>
              <a:rPr lang="en-GB" sz="2400" b="1" u="sng">
                <a:latin typeface="Comic Sans MS"/>
                <a:ea typeface="Comic Sans MS"/>
                <a:cs typeface="Comic Sans MS"/>
                <a:sym typeface="Comic Sans MS"/>
              </a:rPr>
              <a:t>Middle Stone Age</a:t>
            </a:r>
            <a:endParaRPr sz="2400" b="1" u="sng">
              <a:latin typeface="Comic Sans MS"/>
              <a:ea typeface="Comic Sans MS"/>
              <a:cs typeface="Comic Sans MS"/>
              <a:sym typeface="Comic Sans MS"/>
            </a:endParaRPr>
          </a:p>
          <a:p>
            <a:pPr algn="l">
              <a:buSzPts val="1100"/>
            </a:pPr>
            <a:endParaRPr sz="2400">
              <a:latin typeface="Comic Sans MS"/>
              <a:ea typeface="Comic Sans MS"/>
              <a:cs typeface="Comic Sans MS"/>
              <a:sym typeface="Comic Sans MS"/>
            </a:endParaRPr>
          </a:p>
          <a:p>
            <a:pPr algn="l">
              <a:buSzPts val="1100"/>
            </a:pPr>
            <a:r>
              <a:rPr lang="en-GB" sz="2400">
                <a:latin typeface="Comic Sans MS"/>
                <a:ea typeface="Comic Sans MS"/>
                <a:cs typeface="Comic Sans MS"/>
                <a:sym typeface="Comic Sans MS"/>
              </a:rPr>
              <a:t>At the end of the Ice age, </a:t>
            </a:r>
            <a:r>
              <a:rPr lang="en-GB" sz="2400">
                <a:solidFill>
                  <a:srgbClr val="FF0000"/>
                </a:solidFill>
                <a:latin typeface="Comic Sans MS"/>
                <a:ea typeface="Comic Sans MS"/>
                <a:cs typeface="Comic Sans MS"/>
                <a:sym typeface="Comic Sans MS"/>
              </a:rPr>
              <a:t>when</a:t>
            </a:r>
            <a:r>
              <a:rPr lang="en-GB" sz="2400">
                <a:latin typeface="Comic Sans MS"/>
                <a:ea typeface="Comic Sans MS"/>
                <a:cs typeface="Comic Sans MS"/>
                <a:sym typeface="Comic Sans MS"/>
              </a:rPr>
              <a:t> the ice melted, Britain became an island </a:t>
            </a:r>
            <a:r>
              <a:rPr lang="en-GB" sz="2400">
                <a:solidFill>
                  <a:srgbClr val="FF0000"/>
                </a:solidFill>
                <a:latin typeface="Comic Sans MS"/>
                <a:ea typeface="Comic Sans MS"/>
                <a:cs typeface="Comic Sans MS"/>
                <a:sym typeface="Comic Sans MS"/>
              </a:rPr>
              <a:t>because</a:t>
            </a:r>
            <a:r>
              <a:rPr lang="en-GB" sz="2400">
                <a:latin typeface="Comic Sans MS"/>
                <a:ea typeface="Comic Sans MS"/>
                <a:cs typeface="Comic Sans MS"/>
                <a:sym typeface="Comic Sans MS"/>
              </a:rPr>
              <a:t> the sea level rose. Deep forests covered the land, </a:t>
            </a:r>
            <a:r>
              <a:rPr lang="en-GB" sz="2400">
                <a:solidFill>
                  <a:srgbClr val="FF0000"/>
                </a:solidFill>
                <a:latin typeface="Comic Sans MS"/>
                <a:ea typeface="Comic Sans MS"/>
                <a:cs typeface="Comic Sans MS"/>
                <a:sym typeface="Comic Sans MS"/>
              </a:rPr>
              <a:t>and</a:t>
            </a:r>
            <a:r>
              <a:rPr lang="en-GB" sz="2400">
                <a:latin typeface="Comic Sans MS"/>
                <a:ea typeface="Comic Sans MS"/>
                <a:cs typeface="Comic Sans MS"/>
                <a:sym typeface="Comic Sans MS"/>
              </a:rPr>
              <a:t> wild animals such as boar, deer, wild cattle </a:t>
            </a:r>
            <a:r>
              <a:rPr lang="en-GB" sz="2400">
                <a:solidFill>
                  <a:srgbClr val="FF0000"/>
                </a:solidFill>
                <a:latin typeface="Comic Sans MS"/>
                <a:ea typeface="Comic Sans MS"/>
                <a:cs typeface="Comic Sans MS"/>
                <a:sym typeface="Comic Sans MS"/>
              </a:rPr>
              <a:t>and</a:t>
            </a:r>
            <a:r>
              <a:rPr lang="en-GB" sz="2400">
                <a:solidFill>
                  <a:srgbClr val="000000"/>
                </a:solidFill>
                <a:latin typeface="Comic Sans MS"/>
                <a:ea typeface="Comic Sans MS"/>
                <a:cs typeface="Comic Sans MS"/>
                <a:sym typeface="Comic Sans MS"/>
              </a:rPr>
              <a:t> </a:t>
            </a:r>
            <a:r>
              <a:rPr lang="en-GB" sz="2400">
                <a:latin typeface="Comic Sans MS"/>
                <a:ea typeface="Comic Sans MS"/>
                <a:cs typeface="Comic Sans MS"/>
                <a:sym typeface="Comic Sans MS"/>
              </a:rPr>
              <a:t>dangerous wolves inhabited them.</a:t>
            </a:r>
            <a:endParaRPr sz="2400">
              <a:latin typeface="Comic Sans MS"/>
              <a:ea typeface="Comic Sans MS"/>
              <a:cs typeface="Comic Sans MS"/>
              <a:sym typeface="Comic Sans MS"/>
            </a:endParaRPr>
          </a:p>
          <a:p>
            <a:pPr algn="l">
              <a:buSzPts val="1100"/>
            </a:pPr>
            <a:r>
              <a:rPr lang="en-GB" sz="2400">
                <a:latin typeface="Comic Sans MS"/>
                <a:ea typeface="Comic Sans MS"/>
                <a:cs typeface="Comic Sans MS"/>
                <a:sym typeface="Comic Sans MS"/>
              </a:rPr>
              <a:t>     At this time, humans were nomadic, </a:t>
            </a:r>
            <a:r>
              <a:rPr lang="en-GB" sz="2400">
                <a:solidFill>
                  <a:srgbClr val="FF0000"/>
                </a:solidFill>
                <a:latin typeface="Comic Sans MS"/>
                <a:ea typeface="Comic Sans MS"/>
                <a:cs typeface="Comic Sans MS"/>
                <a:sym typeface="Comic Sans MS"/>
              </a:rPr>
              <a:t>as </a:t>
            </a:r>
            <a:r>
              <a:rPr lang="en-GB" sz="2400">
                <a:latin typeface="Comic Sans MS"/>
                <a:ea typeface="Comic Sans MS"/>
                <a:cs typeface="Comic Sans MS"/>
                <a:sym typeface="Comic Sans MS"/>
              </a:rPr>
              <a:t>they had to travel to search for food. Sometimes their journey took them long distances </a:t>
            </a:r>
            <a:r>
              <a:rPr lang="en-GB" sz="2400">
                <a:solidFill>
                  <a:srgbClr val="FF0000"/>
                </a:solidFill>
                <a:latin typeface="Comic Sans MS"/>
                <a:ea typeface="Comic Sans MS"/>
                <a:cs typeface="Comic Sans MS"/>
                <a:sym typeface="Comic Sans MS"/>
              </a:rPr>
              <a:t>before </a:t>
            </a:r>
            <a:r>
              <a:rPr lang="en-GB" sz="2400">
                <a:latin typeface="Comic Sans MS"/>
                <a:ea typeface="Comic Sans MS"/>
                <a:cs typeface="Comic Sans MS"/>
                <a:sym typeface="Comic Sans MS"/>
              </a:rPr>
              <a:t>they found food.</a:t>
            </a:r>
            <a:endParaRPr sz="2400">
              <a:latin typeface="Comic Sans MS"/>
              <a:ea typeface="Comic Sans MS"/>
              <a:cs typeface="Comic Sans MS"/>
              <a:sym typeface="Comic Sans MS"/>
            </a:endParaRPr>
          </a:p>
          <a:p>
            <a:pPr algn="l">
              <a:buSzPts val="1100"/>
            </a:pPr>
            <a:r>
              <a:rPr lang="en-GB" sz="2400">
                <a:latin typeface="Comic Sans MS"/>
                <a:ea typeface="Comic Sans MS"/>
                <a:cs typeface="Comic Sans MS"/>
                <a:sym typeface="Comic Sans MS"/>
              </a:rPr>
              <a:t>     These people are known as hunter-gatherers </a:t>
            </a:r>
            <a:r>
              <a:rPr lang="en-GB" sz="2400">
                <a:solidFill>
                  <a:srgbClr val="FF0000"/>
                </a:solidFill>
                <a:latin typeface="Comic Sans MS"/>
                <a:ea typeface="Comic Sans MS"/>
                <a:cs typeface="Comic Sans MS"/>
                <a:sym typeface="Comic Sans MS"/>
              </a:rPr>
              <a:t>because </a:t>
            </a:r>
            <a:r>
              <a:rPr lang="en-GB" sz="2400">
                <a:latin typeface="Comic Sans MS"/>
                <a:ea typeface="Comic Sans MS"/>
                <a:cs typeface="Comic Sans MS"/>
                <a:sym typeface="Comic Sans MS"/>
              </a:rPr>
              <a:t>they foraged for leaves, nuts, berries, as well as hunting for fish </a:t>
            </a:r>
            <a:r>
              <a:rPr lang="en-GB" sz="2400">
                <a:solidFill>
                  <a:srgbClr val="FF0000"/>
                </a:solidFill>
                <a:latin typeface="Comic Sans MS"/>
                <a:ea typeface="Comic Sans MS"/>
                <a:cs typeface="Comic Sans MS"/>
                <a:sym typeface="Comic Sans MS"/>
              </a:rPr>
              <a:t>and </a:t>
            </a:r>
            <a:r>
              <a:rPr lang="en-GB" sz="2400">
                <a:latin typeface="Comic Sans MS"/>
                <a:ea typeface="Comic Sans MS"/>
                <a:cs typeface="Comic Sans MS"/>
                <a:sym typeface="Comic Sans MS"/>
              </a:rPr>
              <a:t>forest animals.</a:t>
            </a:r>
            <a:endParaRPr sz="2400">
              <a:latin typeface="Comic Sans MS"/>
              <a:ea typeface="Comic Sans MS"/>
              <a:cs typeface="Comic Sans MS"/>
              <a:sym typeface="Comic Sans MS"/>
            </a:endParaRPr>
          </a:p>
          <a:p>
            <a:pPr algn="l">
              <a:buSzPts val="1100"/>
            </a:pPr>
            <a:r>
              <a:rPr lang="en-GB" sz="2400">
                <a:latin typeface="Comic Sans MS"/>
                <a:ea typeface="Comic Sans MS"/>
                <a:cs typeface="Comic Sans MS"/>
                <a:sym typeface="Comic Sans MS"/>
              </a:rPr>
              <a:t>     Spears and tools were made with flint stone, which was easily shaped into arrowheads </a:t>
            </a:r>
            <a:r>
              <a:rPr lang="en-GB" sz="2400">
                <a:solidFill>
                  <a:srgbClr val="FF0000"/>
                </a:solidFill>
                <a:latin typeface="Comic Sans MS"/>
                <a:ea typeface="Comic Sans MS"/>
                <a:cs typeface="Comic Sans MS"/>
                <a:sym typeface="Comic Sans MS"/>
              </a:rPr>
              <a:t>and </a:t>
            </a:r>
            <a:r>
              <a:rPr lang="en-GB" sz="2400">
                <a:latin typeface="Comic Sans MS"/>
                <a:ea typeface="Comic Sans MS"/>
                <a:cs typeface="Comic Sans MS"/>
                <a:sym typeface="Comic Sans MS"/>
              </a:rPr>
              <a:t>tied onto a wooden shaft, </a:t>
            </a:r>
            <a:r>
              <a:rPr lang="en-GB" sz="2400">
                <a:solidFill>
                  <a:srgbClr val="FF0000"/>
                </a:solidFill>
                <a:latin typeface="Comic Sans MS"/>
                <a:ea typeface="Comic Sans MS"/>
                <a:cs typeface="Comic Sans MS"/>
                <a:sym typeface="Comic Sans MS"/>
              </a:rPr>
              <a:t>although</a:t>
            </a:r>
            <a:r>
              <a:rPr lang="en-GB" sz="2400">
                <a:latin typeface="Comic Sans MS"/>
                <a:ea typeface="Comic Sans MS"/>
                <a:cs typeface="Comic Sans MS"/>
                <a:sym typeface="Comic Sans MS"/>
              </a:rPr>
              <a:t> antlers and bones were also used.</a:t>
            </a:r>
            <a:endParaRPr sz="2400">
              <a:latin typeface="Comic Sans MS"/>
              <a:ea typeface="Comic Sans MS"/>
              <a:cs typeface="Comic Sans MS"/>
              <a:sym typeface="Comic Sans MS"/>
            </a:endParaRPr>
          </a:p>
          <a:p>
            <a:endParaRPr sz="2400"/>
          </a:p>
        </p:txBody>
      </p:sp>
      <p:sp>
        <p:nvSpPr>
          <p:cNvPr id="1683" name="Google Shape;1683;p223"/>
          <p:cNvSpPr txBox="1"/>
          <p:nvPr/>
        </p:nvSpPr>
        <p:spPr>
          <a:xfrm>
            <a:off x="272167" y="356833"/>
            <a:ext cx="3533600" cy="10568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400" b="1" kern="0">
                <a:solidFill>
                  <a:srgbClr val="000000"/>
                </a:solidFill>
                <a:latin typeface="Arial"/>
                <a:cs typeface="Arial"/>
                <a:sym typeface="Arial"/>
              </a:rPr>
              <a:t>and, although, as, because, before, when</a:t>
            </a:r>
            <a:endParaRPr sz="2400" b="1" kern="0">
              <a:solidFill>
                <a:srgbClr val="000000"/>
              </a:solidFill>
              <a:latin typeface="Arial"/>
              <a:cs typeface="Arial"/>
              <a:sym typeface="Arial"/>
            </a:endParaRPr>
          </a:p>
        </p:txBody>
      </p:sp>
    </p:spTree>
    <p:extLst>
      <p:ext uri="{BB962C8B-B14F-4D97-AF65-F5344CB8AC3E}">
        <p14:creationId xmlns:p14="http://schemas.microsoft.com/office/powerpoint/2010/main" val="11271856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687"/>
        <p:cNvGrpSpPr/>
        <p:nvPr/>
      </p:nvGrpSpPr>
      <p:grpSpPr>
        <a:xfrm>
          <a:off x="0" y="0"/>
          <a:ext cx="0" cy="0"/>
          <a:chOff x="0" y="0"/>
          <a:chExt cx="0" cy="0"/>
        </a:xfrm>
      </p:grpSpPr>
      <p:sp>
        <p:nvSpPr>
          <p:cNvPr id="1688" name="Google Shape;1688;p224"/>
          <p:cNvSpPr txBox="1">
            <a:spLocks noGrp="1"/>
          </p:cNvSpPr>
          <p:nvPr>
            <p:ph type="ctrTitle"/>
          </p:nvPr>
        </p:nvSpPr>
        <p:spPr>
          <a:xfrm>
            <a:off x="101967" y="1424600"/>
            <a:ext cx="11360800" cy="5248800"/>
          </a:xfrm>
          <a:prstGeom prst="rect">
            <a:avLst/>
          </a:prstGeom>
        </p:spPr>
        <p:txBody>
          <a:bodyPr spcFirstLastPara="1" wrap="square" lIns="121900" tIns="121900" rIns="121900" bIns="121900" anchor="b" anchorCtr="0">
            <a:noAutofit/>
          </a:bodyPr>
          <a:lstStyle/>
          <a:p>
            <a:r>
              <a:rPr lang="en-GB" sz="4000"/>
              <a:t>What is a prefix?</a:t>
            </a:r>
            <a:endParaRPr sz="4000"/>
          </a:p>
          <a:p>
            <a:endParaRPr sz="2400"/>
          </a:p>
          <a:p>
            <a:r>
              <a:rPr lang="en-GB" sz="2400"/>
              <a:t>A prefix is a group of letters which we add to the beginning of a word to make a new word with a different meaning.</a:t>
            </a:r>
            <a:endParaRPr sz="2400"/>
          </a:p>
          <a:p>
            <a:endParaRPr sz="2400"/>
          </a:p>
          <a:p>
            <a:endParaRPr sz="2400"/>
          </a:p>
          <a:p>
            <a:r>
              <a:rPr lang="en-GB" sz="2400"/>
              <a:t>You have been working on spellings and meanings of words with mis and re as a prefix.</a:t>
            </a:r>
            <a:endParaRPr sz="2400"/>
          </a:p>
          <a:p>
            <a:r>
              <a:rPr lang="en-GB" sz="2400"/>
              <a:t>Remember mis means wrongly</a:t>
            </a:r>
            <a:endParaRPr sz="2400"/>
          </a:p>
          <a:p>
            <a:r>
              <a:rPr lang="en-GB" sz="2400"/>
              <a:t>and re means back or again</a:t>
            </a:r>
            <a:endParaRPr sz="2400"/>
          </a:p>
          <a:p>
            <a:endParaRPr sz="2400"/>
          </a:p>
          <a:p>
            <a:r>
              <a:rPr lang="en-GB" sz="2400"/>
              <a:t>Today we will test you out to see how you are doing.</a:t>
            </a:r>
            <a:endParaRPr sz="2400"/>
          </a:p>
          <a:p>
            <a:endParaRPr sz="2400"/>
          </a:p>
        </p:txBody>
      </p:sp>
      <p:sp>
        <p:nvSpPr>
          <p:cNvPr id="1689" name="Google Shape;1689;p224"/>
          <p:cNvSpPr txBox="1">
            <a:spLocks noGrp="1"/>
          </p:cNvSpPr>
          <p:nvPr>
            <p:ph type="subTitle" idx="1"/>
          </p:nvPr>
        </p:nvSpPr>
        <p:spPr>
          <a:xfrm>
            <a:off x="1714200" y="116900"/>
            <a:ext cx="87636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1690" name="Google Shape;1690;p224"/>
          <p:cNvPicPr preferRelativeResize="0"/>
          <p:nvPr/>
        </p:nvPicPr>
        <p:blipFill>
          <a:blip r:embed="rId3">
            <a:alphaModFix/>
          </a:blip>
          <a:stretch>
            <a:fillRect/>
          </a:stretch>
        </p:blipFill>
        <p:spPr>
          <a:xfrm>
            <a:off x="251267" y="284168"/>
            <a:ext cx="1756133" cy="1760633"/>
          </a:xfrm>
          <a:prstGeom prst="rect">
            <a:avLst/>
          </a:prstGeom>
          <a:noFill/>
          <a:ln>
            <a:noFill/>
          </a:ln>
        </p:spPr>
      </p:pic>
    </p:spTree>
    <p:extLst>
      <p:ext uri="{BB962C8B-B14F-4D97-AF65-F5344CB8AC3E}">
        <p14:creationId xmlns:p14="http://schemas.microsoft.com/office/powerpoint/2010/main" val="301362881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694"/>
        <p:cNvGrpSpPr/>
        <p:nvPr/>
      </p:nvGrpSpPr>
      <p:grpSpPr>
        <a:xfrm>
          <a:off x="0" y="0"/>
          <a:ext cx="0" cy="0"/>
          <a:chOff x="0" y="0"/>
          <a:chExt cx="0" cy="0"/>
        </a:xfrm>
      </p:grpSpPr>
      <p:sp>
        <p:nvSpPr>
          <p:cNvPr id="1695" name="Google Shape;1695;p225"/>
          <p:cNvSpPr txBox="1">
            <a:spLocks noGrp="1"/>
          </p:cNvSpPr>
          <p:nvPr>
            <p:ph type="ctrTitle"/>
          </p:nvPr>
        </p:nvSpPr>
        <p:spPr>
          <a:xfrm>
            <a:off x="415600" y="524067"/>
            <a:ext cx="11360800" cy="1742000"/>
          </a:xfrm>
          <a:prstGeom prst="rect">
            <a:avLst/>
          </a:prstGeom>
        </p:spPr>
        <p:txBody>
          <a:bodyPr spcFirstLastPara="1" wrap="square" lIns="121900" tIns="121900" rIns="121900" bIns="121900" anchor="b" anchorCtr="0">
            <a:noAutofit/>
          </a:bodyPr>
          <a:lstStyle/>
          <a:p>
            <a:pPr>
              <a:buSzPts val="1100"/>
            </a:pPr>
            <a:r>
              <a:rPr lang="en-GB" sz="4000"/>
              <a:t>Add the correct prefix mis or re to these root words.</a:t>
            </a:r>
            <a:endParaRPr/>
          </a:p>
        </p:txBody>
      </p:sp>
      <p:pic>
        <p:nvPicPr>
          <p:cNvPr id="1696" name="Google Shape;1696;p225"/>
          <p:cNvPicPr preferRelativeResize="0"/>
          <p:nvPr/>
        </p:nvPicPr>
        <p:blipFill>
          <a:blip r:embed="rId3">
            <a:alphaModFix/>
          </a:blip>
          <a:stretch>
            <a:fillRect/>
          </a:stretch>
        </p:blipFill>
        <p:spPr>
          <a:xfrm>
            <a:off x="1837434" y="2266068"/>
            <a:ext cx="9139900" cy="3490833"/>
          </a:xfrm>
          <a:prstGeom prst="rect">
            <a:avLst/>
          </a:prstGeom>
          <a:noFill/>
          <a:ln>
            <a:noFill/>
          </a:ln>
        </p:spPr>
      </p:pic>
      <p:sp>
        <p:nvSpPr>
          <p:cNvPr id="1697" name="Google Shape;1697;p225"/>
          <p:cNvSpPr txBox="1"/>
          <p:nvPr/>
        </p:nvSpPr>
        <p:spPr>
          <a:xfrm>
            <a:off x="1442533" y="5938033"/>
            <a:ext cx="9973600" cy="712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200" kern="0">
                <a:solidFill>
                  <a:srgbClr val="000000"/>
                </a:solidFill>
                <a:latin typeface="Arial"/>
                <a:cs typeface="Arial"/>
                <a:sym typeface="Arial"/>
              </a:rPr>
              <a:t>Now check your answers.</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39519068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701"/>
        <p:cNvGrpSpPr/>
        <p:nvPr/>
      </p:nvGrpSpPr>
      <p:grpSpPr>
        <a:xfrm>
          <a:off x="0" y="0"/>
          <a:ext cx="0" cy="0"/>
          <a:chOff x="0" y="0"/>
          <a:chExt cx="0" cy="0"/>
        </a:xfrm>
      </p:grpSpPr>
      <p:sp>
        <p:nvSpPr>
          <p:cNvPr id="1702" name="Google Shape;1702;p226"/>
          <p:cNvSpPr txBox="1">
            <a:spLocks noGrp="1"/>
          </p:cNvSpPr>
          <p:nvPr>
            <p:ph type="ctrTitle"/>
          </p:nvPr>
        </p:nvSpPr>
        <p:spPr>
          <a:xfrm>
            <a:off x="415600" y="524067"/>
            <a:ext cx="11360800" cy="1742000"/>
          </a:xfrm>
          <a:prstGeom prst="rect">
            <a:avLst/>
          </a:prstGeom>
        </p:spPr>
        <p:txBody>
          <a:bodyPr spcFirstLastPara="1" wrap="square" lIns="121900" tIns="121900" rIns="121900" bIns="121900" anchor="b" anchorCtr="0">
            <a:noAutofit/>
          </a:bodyPr>
          <a:lstStyle/>
          <a:p>
            <a:r>
              <a:rPr lang="en-GB" sz="4000"/>
              <a:t>Add the correct prefix mis or re to these root words.</a:t>
            </a:r>
            <a:endParaRPr/>
          </a:p>
        </p:txBody>
      </p:sp>
      <p:sp>
        <p:nvSpPr>
          <p:cNvPr id="1703" name="Google Shape;1703;p226"/>
          <p:cNvSpPr txBox="1"/>
          <p:nvPr/>
        </p:nvSpPr>
        <p:spPr>
          <a:xfrm>
            <a:off x="1526167" y="5979867"/>
            <a:ext cx="9973600" cy="712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200" kern="0">
                <a:solidFill>
                  <a:srgbClr val="000000"/>
                </a:solidFill>
                <a:latin typeface="Arial"/>
                <a:cs typeface="Arial"/>
                <a:sym typeface="Arial"/>
              </a:rPr>
              <a:t>Now check your answers.</a:t>
            </a:r>
            <a:endParaRPr sz="1867" kern="0">
              <a:solidFill>
                <a:srgbClr val="000000"/>
              </a:solidFill>
              <a:latin typeface="Arial"/>
              <a:cs typeface="Arial"/>
              <a:sym typeface="Arial"/>
            </a:endParaRPr>
          </a:p>
        </p:txBody>
      </p:sp>
      <p:graphicFrame>
        <p:nvGraphicFramePr>
          <p:cNvPr id="1704" name="Google Shape;1704;p226"/>
          <p:cNvGraphicFramePr/>
          <p:nvPr/>
        </p:nvGraphicFramePr>
        <p:xfrm>
          <a:off x="674501" y="2159000"/>
          <a:ext cx="10247499" cy="3947320"/>
        </p:xfrm>
        <a:graphic>
          <a:graphicData uri="http://schemas.openxmlformats.org/drawingml/2006/table">
            <a:tbl>
              <a:tblPr>
                <a:noFill/>
              </a:tblPr>
              <a:tblGrid>
                <a:gridCol w="3415833">
                  <a:extLst>
                    <a:ext uri="{9D8B030D-6E8A-4147-A177-3AD203B41FA5}">
                      <a16:colId xmlns:a16="http://schemas.microsoft.com/office/drawing/2014/main" val="20000"/>
                    </a:ext>
                  </a:extLst>
                </a:gridCol>
                <a:gridCol w="3415833">
                  <a:extLst>
                    <a:ext uri="{9D8B030D-6E8A-4147-A177-3AD203B41FA5}">
                      <a16:colId xmlns:a16="http://schemas.microsoft.com/office/drawing/2014/main" val="20001"/>
                    </a:ext>
                  </a:extLst>
                </a:gridCol>
                <a:gridCol w="3415833">
                  <a:extLst>
                    <a:ext uri="{9D8B030D-6E8A-4147-A177-3AD203B41FA5}">
                      <a16:colId xmlns:a16="http://schemas.microsoft.com/office/drawing/2014/main" val="20002"/>
                    </a:ext>
                  </a:extLst>
                </a:gridCol>
              </a:tblGrid>
              <a:tr h="743000">
                <a:tc>
                  <a:txBody>
                    <a:bodyPr/>
                    <a:lstStyle/>
                    <a:p>
                      <a:pPr marL="0" lvl="0" indent="0" algn="l" rtl="0">
                        <a:spcBef>
                          <a:spcPts val="0"/>
                        </a:spcBef>
                        <a:spcAft>
                          <a:spcPts val="0"/>
                        </a:spcAft>
                        <a:buNone/>
                      </a:pPr>
                      <a:r>
                        <a:rPr lang="en-GB" sz="2400">
                          <a:solidFill>
                            <a:srgbClr val="FF0000"/>
                          </a:solidFill>
                        </a:rPr>
                        <a:t>reappear</a:t>
                      </a:r>
                      <a:endParaRPr sz="2400">
                        <a:solidFill>
                          <a:srgbClr val="FF0000"/>
                        </a:solidFill>
                      </a:endParaRPr>
                    </a:p>
                  </a:txBody>
                  <a:tcPr marL="121900" marR="121900" marT="121900" marB="121900">
                    <a:solidFill>
                      <a:srgbClr val="FFFFFF"/>
                    </a:solidFill>
                  </a:tcPr>
                </a:tc>
                <a:tc>
                  <a:txBody>
                    <a:bodyPr/>
                    <a:lstStyle/>
                    <a:p>
                      <a:pPr marL="0" lvl="0" indent="0" algn="l" rtl="0">
                        <a:spcBef>
                          <a:spcPts val="0"/>
                        </a:spcBef>
                        <a:spcAft>
                          <a:spcPts val="0"/>
                        </a:spcAft>
                        <a:buNone/>
                      </a:pPr>
                      <a:r>
                        <a:rPr lang="en-GB" sz="2400">
                          <a:solidFill>
                            <a:srgbClr val="FF0000"/>
                          </a:solidFill>
                        </a:rPr>
                        <a:t>retry</a:t>
                      </a:r>
                      <a:endParaRPr sz="2400">
                        <a:solidFill>
                          <a:srgbClr val="FF0000"/>
                        </a:solidFill>
                      </a:endParaRPr>
                    </a:p>
                  </a:txBody>
                  <a:tcPr marL="121900" marR="121900" marT="121900" marB="121900">
                    <a:solidFill>
                      <a:srgbClr val="FFFFFF"/>
                    </a:solidFill>
                  </a:tcPr>
                </a:tc>
                <a:tc>
                  <a:txBody>
                    <a:bodyPr/>
                    <a:lstStyle/>
                    <a:p>
                      <a:pPr marL="0" lvl="0" indent="0" algn="l" rtl="0">
                        <a:spcBef>
                          <a:spcPts val="0"/>
                        </a:spcBef>
                        <a:spcAft>
                          <a:spcPts val="0"/>
                        </a:spcAft>
                        <a:buNone/>
                      </a:pPr>
                      <a:r>
                        <a:rPr lang="en-GB" sz="2400">
                          <a:solidFill>
                            <a:srgbClr val="FF0000"/>
                          </a:solidFill>
                        </a:rPr>
                        <a:t>remember</a:t>
                      </a:r>
                      <a:endParaRPr sz="2400">
                        <a:solidFill>
                          <a:srgbClr val="FF0000"/>
                        </a:solidFill>
                      </a:endParaRPr>
                    </a:p>
                  </a:txBody>
                  <a:tcPr marL="121900" marR="121900" marT="121900" marB="121900">
                    <a:solidFill>
                      <a:srgbClr val="FFFFFF"/>
                    </a:solidFill>
                  </a:tcPr>
                </a:tc>
                <a:extLst>
                  <a:ext uri="{0D108BD9-81ED-4DB2-BD59-A6C34878D82A}">
                    <a16:rowId xmlns:a16="http://schemas.microsoft.com/office/drawing/2014/main" val="10000"/>
                  </a:ext>
                </a:extLst>
              </a:tr>
              <a:tr h="743000">
                <a:tc>
                  <a:txBody>
                    <a:bodyPr/>
                    <a:lstStyle/>
                    <a:p>
                      <a:pPr marL="0" lvl="0" indent="0" algn="l" rtl="0">
                        <a:spcBef>
                          <a:spcPts val="0"/>
                        </a:spcBef>
                        <a:spcAft>
                          <a:spcPts val="0"/>
                        </a:spcAft>
                        <a:buNone/>
                      </a:pPr>
                      <a:r>
                        <a:rPr lang="en-GB" sz="2400">
                          <a:solidFill>
                            <a:srgbClr val="FF0000"/>
                          </a:solidFill>
                        </a:rPr>
                        <a:t>rebuild</a:t>
                      </a:r>
                      <a:endParaRPr sz="2400">
                        <a:solidFill>
                          <a:srgbClr val="FF0000"/>
                        </a:solidFill>
                      </a:endParaRPr>
                    </a:p>
                  </a:txBody>
                  <a:tcPr marL="121900" marR="121900" marT="121900" marB="121900">
                    <a:solidFill>
                      <a:srgbClr val="FFFFFF"/>
                    </a:solidFill>
                  </a:tcPr>
                </a:tc>
                <a:tc>
                  <a:txBody>
                    <a:bodyPr/>
                    <a:lstStyle/>
                    <a:p>
                      <a:pPr marL="0" lvl="0" indent="0" algn="l" rtl="0">
                        <a:spcBef>
                          <a:spcPts val="0"/>
                        </a:spcBef>
                        <a:spcAft>
                          <a:spcPts val="0"/>
                        </a:spcAft>
                        <a:buNone/>
                      </a:pPr>
                      <a:r>
                        <a:rPr lang="en-GB" sz="2400">
                          <a:solidFill>
                            <a:srgbClr val="FF0000"/>
                          </a:solidFill>
                        </a:rPr>
                        <a:t>retake </a:t>
                      </a:r>
                      <a:endParaRPr sz="2400">
                        <a:solidFill>
                          <a:srgbClr val="FF0000"/>
                        </a:solidFill>
                      </a:endParaRPr>
                    </a:p>
                  </a:txBody>
                  <a:tcPr marL="121900" marR="121900" marT="121900" marB="121900">
                    <a:solidFill>
                      <a:srgbClr val="FFFFFF"/>
                    </a:solidFill>
                  </a:tcPr>
                </a:tc>
                <a:tc>
                  <a:txBody>
                    <a:bodyPr/>
                    <a:lstStyle/>
                    <a:p>
                      <a:pPr marL="0" lvl="0" indent="0" algn="l" rtl="0">
                        <a:spcBef>
                          <a:spcPts val="0"/>
                        </a:spcBef>
                        <a:spcAft>
                          <a:spcPts val="0"/>
                        </a:spcAft>
                        <a:buNone/>
                      </a:pPr>
                      <a:r>
                        <a:rPr lang="en-GB" sz="2400">
                          <a:solidFill>
                            <a:srgbClr val="FF0000"/>
                          </a:solidFill>
                        </a:rPr>
                        <a:t>rewrite</a:t>
                      </a:r>
                      <a:endParaRPr sz="2400">
                        <a:solidFill>
                          <a:srgbClr val="FF0000"/>
                        </a:solidFill>
                      </a:endParaRPr>
                    </a:p>
                  </a:txBody>
                  <a:tcPr marL="121900" marR="121900" marT="121900" marB="121900">
                    <a:solidFill>
                      <a:srgbClr val="FFFFFF"/>
                    </a:solidFill>
                  </a:tcPr>
                </a:tc>
                <a:extLst>
                  <a:ext uri="{0D108BD9-81ED-4DB2-BD59-A6C34878D82A}">
                    <a16:rowId xmlns:a16="http://schemas.microsoft.com/office/drawing/2014/main" val="10001"/>
                  </a:ext>
                </a:extLst>
              </a:tr>
              <a:tr h="743000">
                <a:tc>
                  <a:txBody>
                    <a:bodyPr/>
                    <a:lstStyle/>
                    <a:p>
                      <a:pPr marL="0" lvl="0" indent="0" algn="l" rtl="0">
                        <a:spcBef>
                          <a:spcPts val="0"/>
                        </a:spcBef>
                        <a:spcAft>
                          <a:spcPts val="0"/>
                        </a:spcAft>
                        <a:buNone/>
                      </a:pPr>
                      <a:r>
                        <a:rPr lang="en-GB" sz="2400">
                          <a:solidFill>
                            <a:srgbClr val="FF0000"/>
                          </a:solidFill>
                        </a:rPr>
                        <a:t>replay</a:t>
                      </a:r>
                      <a:endParaRPr sz="2400">
                        <a:solidFill>
                          <a:srgbClr val="FF0000"/>
                        </a:solidFill>
                      </a:endParaRPr>
                    </a:p>
                  </a:txBody>
                  <a:tcPr marL="121900" marR="121900" marT="121900" marB="121900">
                    <a:solidFill>
                      <a:srgbClr val="FFFFFF"/>
                    </a:solidFill>
                  </a:tcPr>
                </a:tc>
                <a:tc>
                  <a:txBody>
                    <a:bodyPr/>
                    <a:lstStyle/>
                    <a:p>
                      <a:pPr marL="0" lvl="0" indent="0" algn="l" rtl="0">
                        <a:spcBef>
                          <a:spcPts val="0"/>
                        </a:spcBef>
                        <a:spcAft>
                          <a:spcPts val="0"/>
                        </a:spcAft>
                        <a:buNone/>
                      </a:pPr>
                      <a:r>
                        <a:rPr lang="en-GB" sz="2400">
                          <a:solidFill>
                            <a:srgbClr val="FF0000"/>
                          </a:solidFill>
                        </a:rPr>
                        <a:t>misbehave</a:t>
                      </a:r>
                      <a:endParaRPr sz="2400">
                        <a:solidFill>
                          <a:srgbClr val="FF0000"/>
                        </a:solidFill>
                      </a:endParaRPr>
                    </a:p>
                  </a:txBody>
                  <a:tcPr marL="121900" marR="121900" marT="121900" marB="121900">
                    <a:solidFill>
                      <a:srgbClr val="FFFFFF"/>
                    </a:solidFill>
                  </a:tcPr>
                </a:tc>
                <a:tc>
                  <a:txBody>
                    <a:bodyPr/>
                    <a:lstStyle/>
                    <a:p>
                      <a:pPr marL="0" lvl="0" indent="0" algn="l" rtl="0">
                        <a:spcBef>
                          <a:spcPts val="0"/>
                        </a:spcBef>
                        <a:spcAft>
                          <a:spcPts val="0"/>
                        </a:spcAft>
                        <a:buNone/>
                      </a:pPr>
                      <a:r>
                        <a:rPr lang="en-GB" sz="2400">
                          <a:solidFill>
                            <a:srgbClr val="FF0000"/>
                          </a:solidFill>
                        </a:rPr>
                        <a:t>mishear</a:t>
                      </a:r>
                      <a:endParaRPr sz="2400">
                        <a:solidFill>
                          <a:srgbClr val="FF0000"/>
                        </a:solidFill>
                      </a:endParaRPr>
                    </a:p>
                  </a:txBody>
                  <a:tcPr marL="121900" marR="121900" marT="121900" marB="121900">
                    <a:solidFill>
                      <a:srgbClr val="FFFFFF"/>
                    </a:solidFill>
                  </a:tcPr>
                </a:tc>
                <a:extLst>
                  <a:ext uri="{0D108BD9-81ED-4DB2-BD59-A6C34878D82A}">
                    <a16:rowId xmlns:a16="http://schemas.microsoft.com/office/drawing/2014/main" val="10002"/>
                  </a:ext>
                </a:extLst>
              </a:tr>
              <a:tr h="975320">
                <a:tc>
                  <a:txBody>
                    <a:bodyPr/>
                    <a:lstStyle/>
                    <a:p>
                      <a:pPr marL="0" lvl="0" indent="0" algn="l" rtl="0">
                        <a:spcBef>
                          <a:spcPts val="0"/>
                        </a:spcBef>
                        <a:spcAft>
                          <a:spcPts val="0"/>
                        </a:spcAft>
                        <a:buNone/>
                      </a:pPr>
                      <a:r>
                        <a:rPr lang="en-GB" sz="2400">
                          <a:solidFill>
                            <a:srgbClr val="FF0000"/>
                          </a:solidFill>
                        </a:rPr>
                        <a:t>redo</a:t>
                      </a:r>
                      <a:endParaRPr sz="2400">
                        <a:solidFill>
                          <a:srgbClr val="FF0000"/>
                        </a:solidFill>
                      </a:endParaRPr>
                    </a:p>
                  </a:txBody>
                  <a:tcPr marL="121900" marR="121900" marT="121900" marB="121900">
                    <a:solidFill>
                      <a:srgbClr val="FFFFFF"/>
                    </a:solidFill>
                  </a:tcPr>
                </a:tc>
                <a:tc>
                  <a:txBody>
                    <a:bodyPr/>
                    <a:lstStyle/>
                    <a:p>
                      <a:pPr marL="0" lvl="0" indent="0" algn="l" rtl="0">
                        <a:spcBef>
                          <a:spcPts val="0"/>
                        </a:spcBef>
                        <a:spcAft>
                          <a:spcPts val="0"/>
                        </a:spcAft>
                        <a:buNone/>
                      </a:pPr>
                      <a:r>
                        <a:rPr lang="en-GB" sz="2400">
                          <a:solidFill>
                            <a:srgbClr val="FF0000"/>
                          </a:solidFill>
                        </a:rPr>
                        <a:t>reapply</a:t>
                      </a:r>
                      <a:endParaRPr sz="2400">
                        <a:solidFill>
                          <a:srgbClr val="FF0000"/>
                        </a:solidFill>
                      </a:endParaRPr>
                    </a:p>
                  </a:txBody>
                  <a:tcPr marL="121900" marR="121900" marT="121900" marB="121900">
                    <a:solidFill>
                      <a:srgbClr val="FFFFFF"/>
                    </a:solidFill>
                  </a:tcPr>
                </a:tc>
                <a:tc>
                  <a:txBody>
                    <a:bodyPr/>
                    <a:lstStyle/>
                    <a:p>
                      <a:pPr marL="0" lvl="0" indent="0" algn="l" rtl="0">
                        <a:spcBef>
                          <a:spcPts val="0"/>
                        </a:spcBef>
                        <a:spcAft>
                          <a:spcPts val="0"/>
                        </a:spcAft>
                        <a:buNone/>
                      </a:pPr>
                      <a:r>
                        <a:rPr lang="en-GB" sz="2400">
                          <a:solidFill>
                            <a:srgbClr val="FF0000"/>
                          </a:solidFill>
                        </a:rPr>
                        <a:t>miscalculate or recalculate</a:t>
                      </a:r>
                      <a:endParaRPr sz="2400">
                        <a:solidFill>
                          <a:srgbClr val="FF0000"/>
                        </a:solidFill>
                      </a:endParaRPr>
                    </a:p>
                  </a:txBody>
                  <a:tcPr marL="121900" marR="121900" marT="121900" marB="121900">
                    <a:solidFill>
                      <a:srgbClr val="FFFFFF"/>
                    </a:solidFill>
                  </a:tcPr>
                </a:tc>
                <a:extLst>
                  <a:ext uri="{0D108BD9-81ED-4DB2-BD59-A6C34878D82A}">
                    <a16:rowId xmlns:a16="http://schemas.microsoft.com/office/drawing/2014/main" val="10003"/>
                  </a:ext>
                </a:extLst>
              </a:tr>
              <a:tr h="743000">
                <a:tc>
                  <a:txBody>
                    <a:bodyPr/>
                    <a:lstStyle/>
                    <a:p>
                      <a:pPr marL="0" lvl="0" indent="0" algn="l" rtl="0">
                        <a:spcBef>
                          <a:spcPts val="0"/>
                        </a:spcBef>
                        <a:spcAft>
                          <a:spcPts val="0"/>
                        </a:spcAft>
                        <a:buNone/>
                      </a:pPr>
                      <a:r>
                        <a:rPr lang="en-GB" sz="2400">
                          <a:solidFill>
                            <a:srgbClr val="FF0000"/>
                          </a:solidFill>
                        </a:rPr>
                        <a:t>return</a:t>
                      </a:r>
                      <a:endParaRPr sz="2400">
                        <a:solidFill>
                          <a:srgbClr val="FF0000"/>
                        </a:solidFill>
                      </a:endParaRPr>
                    </a:p>
                  </a:txBody>
                  <a:tcPr marL="121900" marR="121900" marT="121900" marB="121900">
                    <a:solidFill>
                      <a:srgbClr val="FFFFFF"/>
                    </a:solidFill>
                  </a:tcPr>
                </a:tc>
                <a:tc>
                  <a:txBody>
                    <a:bodyPr/>
                    <a:lstStyle/>
                    <a:p>
                      <a:pPr marL="0" lvl="0" indent="0" algn="l" rtl="0">
                        <a:spcBef>
                          <a:spcPts val="0"/>
                        </a:spcBef>
                        <a:spcAft>
                          <a:spcPts val="0"/>
                        </a:spcAft>
                        <a:buNone/>
                      </a:pPr>
                      <a:r>
                        <a:rPr lang="en-GB" sz="2400">
                          <a:solidFill>
                            <a:srgbClr val="FF0000"/>
                          </a:solidFill>
                        </a:rPr>
                        <a:t>mistake</a:t>
                      </a:r>
                      <a:endParaRPr sz="2400">
                        <a:solidFill>
                          <a:srgbClr val="FF0000"/>
                        </a:solidFill>
                      </a:endParaRPr>
                    </a:p>
                  </a:txBody>
                  <a:tcPr marL="121900" marR="121900" marT="121900" marB="121900">
                    <a:solidFill>
                      <a:srgbClr val="FFFFFF"/>
                    </a:solidFill>
                  </a:tcPr>
                </a:tc>
                <a:tc>
                  <a:txBody>
                    <a:bodyPr/>
                    <a:lstStyle/>
                    <a:p>
                      <a:pPr marL="0" lvl="0" indent="0" algn="l" rtl="0">
                        <a:spcBef>
                          <a:spcPts val="0"/>
                        </a:spcBef>
                        <a:spcAft>
                          <a:spcPts val="0"/>
                        </a:spcAft>
                        <a:buNone/>
                      </a:pPr>
                      <a:r>
                        <a:rPr lang="en-GB" sz="2400">
                          <a:solidFill>
                            <a:srgbClr val="FF0000"/>
                          </a:solidFill>
                        </a:rPr>
                        <a:t>reread or misread</a:t>
                      </a:r>
                      <a:endParaRPr sz="2400">
                        <a:solidFill>
                          <a:srgbClr val="FF0000"/>
                        </a:solidFill>
                      </a:endParaRPr>
                    </a:p>
                  </a:txBody>
                  <a:tcPr marL="121900" marR="121900" marT="121900" marB="121900">
                    <a:solidFill>
                      <a:srgbClr val="FFFFFF"/>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44310303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708"/>
        <p:cNvGrpSpPr/>
        <p:nvPr/>
      </p:nvGrpSpPr>
      <p:grpSpPr>
        <a:xfrm>
          <a:off x="0" y="0"/>
          <a:ext cx="0" cy="0"/>
          <a:chOff x="0" y="0"/>
          <a:chExt cx="0" cy="0"/>
        </a:xfrm>
      </p:grpSpPr>
      <p:sp>
        <p:nvSpPr>
          <p:cNvPr id="1709" name="Google Shape;1709;p227"/>
          <p:cNvSpPr txBox="1">
            <a:spLocks noGrp="1"/>
          </p:cNvSpPr>
          <p:nvPr>
            <p:ph type="ctrTitle"/>
          </p:nvPr>
        </p:nvSpPr>
        <p:spPr>
          <a:xfrm>
            <a:off x="415600" y="2468433"/>
            <a:ext cx="11360800" cy="3477200"/>
          </a:xfrm>
          <a:prstGeom prst="rect">
            <a:avLst/>
          </a:prstGeom>
        </p:spPr>
        <p:txBody>
          <a:bodyPr spcFirstLastPara="1" wrap="square" lIns="121900" tIns="121900" rIns="121900" bIns="121900" anchor="b" anchorCtr="0">
            <a:noAutofit/>
          </a:bodyPr>
          <a:lstStyle/>
          <a:p>
            <a:pPr marL="609585" indent="-558786" algn="l">
              <a:buSzPts val="3000"/>
              <a:buAutoNum type="arabicPeriod"/>
            </a:pPr>
            <a:r>
              <a:rPr lang="en-GB" sz="4000"/>
              <a:t>The boy behaved as he played his video. </a:t>
            </a:r>
            <a:endParaRPr sz="4000"/>
          </a:p>
          <a:p>
            <a:pPr marL="609585" indent="-558786" algn="l">
              <a:buSzPts val="3000"/>
              <a:buAutoNum type="arabicPeriod"/>
            </a:pPr>
            <a:r>
              <a:rPr lang="en-GB" sz="4000"/>
              <a:t>He heard what his teacher had said.</a:t>
            </a:r>
            <a:endParaRPr sz="4000"/>
          </a:p>
          <a:p>
            <a:pPr marL="609585" algn="l"/>
            <a:endParaRPr sz="4000"/>
          </a:p>
          <a:p>
            <a:pPr marL="609585" algn="l"/>
            <a:endParaRPr sz="4000"/>
          </a:p>
          <a:p>
            <a:pPr marL="609585" algn="l"/>
            <a:r>
              <a:rPr lang="en-GB" sz="3200"/>
              <a:t>Check your answers on the next slide.</a:t>
            </a:r>
            <a:endParaRPr sz="3200"/>
          </a:p>
        </p:txBody>
      </p:sp>
      <p:sp>
        <p:nvSpPr>
          <p:cNvPr id="1710" name="Google Shape;1710;p227"/>
          <p:cNvSpPr txBox="1">
            <a:spLocks noGrp="1"/>
          </p:cNvSpPr>
          <p:nvPr>
            <p:ph type="subTitle" idx="1"/>
          </p:nvPr>
        </p:nvSpPr>
        <p:spPr>
          <a:xfrm>
            <a:off x="415600" y="517100"/>
            <a:ext cx="113608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Rewrite these sentences adding prefix re or mis to make the sentences have the opposite meaning.</a:t>
            </a:r>
            <a:endParaRPr>
              <a:solidFill>
                <a:srgbClr val="000000"/>
              </a:solidFill>
            </a:endParaRPr>
          </a:p>
        </p:txBody>
      </p:sp>
    </p:spTree>
    <p:extLst>
      <p:ext uri="{BB962C8B-B14F-4D97-AF65-F5344CB8AC3E}">
        <p14:creationId xmlns:p14="http://schemas.microsoft.com/office/powerpoint/2010/main" val="140068981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714"/>
        <p:cNvGrpSpPr/>
        <p:nvPr/>
      </p:nvGrpSpPr>
      <p:grpSpPr>
        <a:xfrm>
          <a:off x="0" y="0"/>
          <a:ext cx="0" cy="0"/>
          <a:chOff x="0" y="0"/>
          <a:chExt cx="0" cy="0"/>
        </a:xfrm>
      </p:grpSpPr>
      <p:sp>
        <p:nvSpPr>
          <p:cNvPr id="1715" name="Google Shape;1715;p228"/>
          <p:cNvSpPr txBox="1">
            <a:spLocks noGrp="1"/>
          </p:cNvSpPr>
          <p:nvPr>
            <p:ph type="ctrTitle"/>
          </p:nvPr>
        </p:nvSpPr>
        <p:spPr>
          <a:xfrm>
            <a:off x="415600" y="565767"/>
            <a:ext cx="11360800" cy="3477200"/>
          </a:xfrm>
          <a:prstGeom prst="rect">
            <a:avLst/>
          </a:prstGeom>
        </p:spPr>
        <p:txBody>
          <a:bodyPr spcFirstLastPara="1" wrap="square" lIns="121900" tIns="121900" rIns="121900" bIns="121900" anchor="b" anchorCtr="0">
            <a:noAutofit/>
          </a:bodyPr>
          <a:lstStyle/>
          <a:p>
            <a:pPr marL="609585" indent="-558786" algn="l">
              <a:buSzPts val="3000"/>
              <a:buAutoNum type="arabicPeriod"/>
            </a:pPr>
            <a:r>
              <a:rPr lang="en-GB" sz="4000"/>
              <a:t>The boy </a:t>
            </a:r>
            <a:r>
              <a:rPr lang="en-GB" sz="4000">
                <a:solidFill>
                  <a:srgbClr val="FF0000"/>
                </a:solidFill>
              </a:rPr>
              <a:t>mis</a:t>
            </a:r>
            <a:r>
              <a:rPr lang="en-GB" sz="4000"/>
              <a:t>behaved as he </a:t>
            </a:r>
            <a:r>
              <a:rPr lang="en-GB" sz="4000">
                <a:solidFill>
                  <a:srgbClr val="FF0000"/>
                </a:solidFill>
              </a:rPr>
              <a:t>re</a:t>
            </a:r>
            <a:r>
              <a:rPr lang="en-GB" sz="4000"/>
              <a:t>played his video. </a:t>
            </a:r>
            <a:endParaRPr sz="4000"/>
          </a:p>
          <a:p>
            <a:pPr marL="609585" indent="-558786" algn="l">
              <a:buSzPts val="3000"/>
              <a:buAutoNum type="arabicPeriod"/>
            </a:pPr>
            <a:r>
              <a:rPr lang="en-GB" sz="4000"/>
              <a:t>He </a:t>
            </a:r>
            <a:r>
              <a:rPr lang="en-GB" sz="4000">
                <a:solidFill>
                  <a:srgbClr val="FF0000"/>
                </a:solidFill>
              </a:rPr>
              <a:t>mis</a:t>
            </a:r>
            <a:r>
              <a:rPr lang="en-GB" sz="4000"/>
              <a:t>heard what his teacher had said.</a:t>
            </a:r>
            <a:endParaRPr sz="4000"/>
          </a:p>
          <a:p>
            <a:pPr marL="609585" algn="l"/>
            <a:endParaRPr sz="4000"/>
          </a:p>
          <a:p>
            <a:pPr marL="609585" algn="l"/>
            <a:endParaRPr sz="4000"/>
          </a:p>
          <a:p>
            <a:pPr marL="609585" algn="l"/>
            <a:r>
              <a:rPr lang="en-GB" sz="3200"/>
              <a:t>How did you get on?</a:t>
            </a:r>
            <a:endParaRPr sz="3200"/>
          </a:p>
        </p:txBody>
      </p:sp>
    </p:spTree>
    <p:extLst>
      <p:ext uri="{BB962C8B-B14F-4D97-AF65-F5344CB8AC3E}">
        <p14:creationId xmlns:p14="http://schemas.microsoft.com/office/powerpoint/2010/main" val="355130905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719"/>
        <p:cNvGrpSpPr/>
        <p:nvPr/>
      </p:nvGrpSpPr>
      <p:grpSpPr>
        <a:xfrm>
          <a:off x="0" y="0"/>
          <a:ext cx="0" cy="0"/>
          <a:chOff x="0" y="0"/>
          <a:chExt cx="0" cy="0"/>
        </a:xfrm>
      </p:grpSpPr>
      <p:sp>
        <p:nvSpPr>
          <p:cNvPr id="1720" name="Google Shape;1720;p229"/>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1721" name="Google Shape;1721;p229"/>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1722" name="Google Shape;1722;p229"/>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226811741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726"/>
        <p:cNvGrpSpPr/>
        <p:nvPr/>
      </p:nvGrpSpPr>
      <p:grpSpPr>
        <a:xfrm>
          <a:off x="0" y="0"/>
          <a:ext cx="0" cy="0"/>
          <a:chOff x="0" y="0"/>
          <a:chExt cx="0" cy="0"/>
        </a:xfrm>
      </p:grpSpPr>
      <p:sp>
        <p:nvSpPr>
          <p:cNvPr id="1727" name="Google Shape;1727;p230"/>
          <p:cNvSpPr txBox="1">
            <a:spLocks noGrp="1"/>
          </p:cNvSpPr>
          <p:nvPr>
            <p:ph type="ctrTitle"/>
          </p:nvPr>
        </p:nvSpPr>
        <p:spPr>
          <a:xfrm>
            <a:off x="220600" y="1924967"/>
            <a:ext cx="11750800" cy="3728400"/>
          </a:xfrm>
          <a:prstGeom prst="rect">
            <a:avLst/>
          </a:prstGeom>
        </p:spPr>
        <p:txBody>
          <a:bodyPr spcFirstLastPara="1" wrap="square" lIns="121900" tIns="121900" rIns="121900" bIns="121900" anchor="b" anchorCtr="0">
            <a:noAutofit/>
          </a:bodyPr>
          <a:lstStyle/>
          <a:p>
            <a:r>
              <a:rPr lang="en-GB" sz="3200"/>
              <a:t>This afternoon you are going to find out about Stone Age homes.</a:t>
            </a:r>
            <a:endParaRPr sz="3200"/>
          </a:p>
          <a:p>
            <a:r>
              <a:rPr lang="en-GB" sz="3200"/>
              <a:t>History - What was it like living in the Stone Age?</a:t>
            </a:r>
            <a:endParaRPr sz="3200"/>
          </a:p>
          <a:p>
            <a:r>
              <a:rPr lang="en-GB" sz="3200"/>
              <a:t>Science - Which materials did they use for different purposes?</a:t>
            </a:r>
            <a:endParaRPr sz="3200"/>
          </a:p>
          <a:p>
            <a:r>
              <a:rPr lang="en-GB" sz="3200"/>
              <a:t>Geography - Where did they build their homes?</a:t>
            </a:r>
            <a:endParaRPr sz="3200"/>
          </a:p>
          <a:p>
            <a:endParaRPr sz="3200"/>
          </a:p>
          <a:p>
            <a:r>
              <a:rPr lang="en-GB" sz="1867"/>
              <a:t>The following 6 slides are adapted from the Twinkl website.</a:t>
            </a:r>
            <a:endParaRPr sz="1867"/>
          </a:p>
          <a:p>
            <a:endParaRPr sz="3200"/>
          </a:p>
        </p:txBody>
      </p:sp>
      <p:sp>
        <p:nvSpPr>
          <p:cNvPr id="1728" name="Google Shape;1728;p230"/>
          <p:cNvSpPr txBox="1">
            <a:spLocks noGrp="1"/>
          </p:cNvSpPr>
          <p:nvPr>
            <p:ph type="subTitle" idx="1"/>
          </p:nvPr>
        </p:nvSpPr>
        <p:spPr>
          <a:xfrm>
            <a:off x="415600" y="564533"/>
            <a:ext cx="113608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History, Science and Geography.</a:t>
            </a:r>
            <a:endParaRPr>
              <a:solidFill>
                <a:srgbClr val="000000"/>
              </a:solidFill>
            </a:endParaRPr>
          </a:p>
        </p:txBody>
      </p:sp>
    </p:spTree>
    <p:extLst>
      <p:ext uri="{BB962C8B-B14F-4D97-AF65-F5344CB8AC3E}">
        <p14:creationId xmlns:p14="http://schemas.microsoft.com/office/powerpoint/2010/main" val="73065121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732"/>
        <p:cNvGrpSpPr/>
        <p:nvPr/>
      </p:nvGrpSpPr>
      <p:grpSpPr>
        <a:xfrm>
          <a:off x="0" y="0"/>
          <a:ext cx="0" cy="0"/>
          <a:chOff x="0" y="0"/>
          <a:chExt cx="0" cy="0"/>
        </a:xfrm>
      </p:grpSpPr>
      <p:sp>
        <p:nvSpPr>
          <p:cNvPr id="1733" name="Google Shape;1733;p231"/>
          <p:cNvSpPr txBox="1">
            <a:spLocks noGrp="1"/>
          </p:cNvSpPr>
          <p:nvPr>
            <p:ph type="title"/>
          </p:nvPr>
        </p:nvSpPr>
        <p:spPr>
          <a:xfrm>
            <a:off x="415600" y="593367"/>
            <a:ext cx="11360800" cy="763600"/>
          </a:xfrm>
          <a:prstGeom prst="rect">
            <a:avLst/>
          </a:prstGeom>
        </p:spPr>
        <p:txBody>
          <a:bodyPr spcFirstLastPara="1" wrap="square" lIns="121900" tIns="121900" rIns="121900" bIns="121900" anchor="t" anchorCtr="0">
            <a:noAutofit/>
          </a:bodyPr>
          <a:lstStyle/>
          <a:p>
            <a:endParaRPr/>
          </a:p>
        </p:txBody>
      </p:sp>
      <p:sp>
        <p:nvSpPr>
          <p:cNvPr id="1734" name="Google Shape;1734;p231"/>
          <p:cNvSpPr txBox="1">
            <a:spLocks noGrp="1"/>
          </p:cNvSpPr>
          <p:nvPr>
            <p:ph type="body" idx="1"/>
          </p:nvPr>
        </p:nvSpPr>
        <p:spPr>
          <a:xfrm>
            <a:off x="415600" y="1536633"/>
            <a:ext cx="11360800" cy="4555200"/>
          </a:xfrm>
          <a:prstGeom prst="rect">
            <a:avLst/>
          </a:prstGeom>
        </p:spPr>
        <p:txBody>
          <a:bodyPr spcFirstLastPara="1" wrap="square" lIns="121900" tIns="121900" rIns="121900" bIns="121900" anchor="t" anchorCtr="0">
            <a:noAutofit/>
          </a:bodyPr>
          <a:lstStyle/>
          <a:p>
            <a:pPr marL="0" indent="0">
              <a:buNone/>
            </a:pPr>
            <a:endParaRPr/>
          </a:p>
        </p:txBody>
      </p:sp>
      <p:pic>
        <p:nvPicPr>
          <p:cNvPr id="1735" name="Google Shape;1735;p231"/>
          <p:cNvPicPr preferRelativeResize="0"/>
          <p:nvPr/>
        </p:nvPicPr>
        <p:blipFill>
          <a:blip r:embed="rId3">
            <a:alphaModFix/>
          </a:blip>
          <a:stretch>
            <a:fillRect/>
          </a:stretch>
        </p:blipFill>
        <p:spPr>
          <a:xfrm>
            <a:off x="1811185" y="215385"/>
            <a:ext cx="8569633" cy="6427233"/>
          </a:xfrm>
          <a:prstGeom prst="rect">
            <a:avLst/>
          </a:prstGeom>
          <a:noFill/>
          <a:ln>
            <a:noFill/>
          </a:ln>
        </p:spPr>
      </p:pic>
    </p:spTree>
    <p:extLst>
      <p:ext uri="{BB962C8B-B14F-4D97-AF65-F5344CB8AC3E}">
        <p14:creationId xmlns:p14="http://schemas.microsoft.com/office/powerpoint/2010/main" val="425122412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739"/>
        <p:cNvGrpSpPr/>
        <p:nvPr/>
      </p:nvGrpSpPr>
      <p:grpSpPr>
        <a:xfrm>
          <a:off x="0" y="0"/>
          <a:ext cx="0" cy="0"/>
          <a:chOff x="0" y="0"/>
          <a:chExt cx="0" cy="0"/>
        </a:xfrm>
      </p:grpSpPr>
      <p:sp>
        <p:nvSpPr>
          <p:cNvPr id="1740" name="Google Shape;1740;p232"/>
          <p:cNvSpPr txBox="1">
            <a:spLocks noGrp="1"/>
          </p:cNvSpPr>
          <p:nvPr>
            <p:ph type="title"/>
          </p:nvPr>
        </p:nvSpPr>
        <p:spPr>
          <a:xfrm>
            <a:off x="415600" y="593367"/>
            <a:ext cx="11360800" cy="763600"/>
          </a:xfrm>
          <a:prstGeom prst="rect">
            <a:avLst/>
          </a:prstGeom>
        </p:spPr>
        <p:txBody>
          <a:bodyPr spcFirstLastPara="1" wrap="square" lIns="121900" tIns="121900" rIns="121900" bIns="121900" anchor="t" anchorCtr="0">
            <a:noAutofit/>
          </a:bodyPr>
          <a:lstStyle/>
          <a:p>
            <a:endParaRPr/>
          </a:p>
        </p:txBody>
      </p:sp>
      <p:sp>
        <p:nvSpPr>
          <p:cNvPr id="1741" name="Google Shape;1741;p232"/>
          <p:cNvSpPr txBox="1">
            <a:spLocks noGrp="1"/>
          </p:cNvSpPr>
          <p:nvPr>
            <p:ph type="body" idx="1"/>
          </p:nvPr>
        </p:nvSpPr>
        <p:spPr>
          <a:xfrm>
            <a:off x="415600" y="1536633"/>
            <a:ext cx="11360800" cy="4555200"/>
          </a:xfrm>
          <a:prstGeom prst="rect">
            <a:avLst/>
          </a:prstGeom>
        </p:spPr>
        <p:txBody>
          <a:bodyPr spcFirstLastPara="1" wrap="square" lIns="121900" tIns="121900" rIns="121900" bIns="121900" anchor="t" anchorCtr="0">
            <a:noAutofit/>
          </a:bodyPr>
          <a:lstStyle/>
          <a:p>
            <a:pPr marL="0" indent="0">
              <a:buNone/>
            </a:pPr>
            <a:endParaRPr/>
          </a:p>
        </p:txBody>
      </p:sp>
      <p:pic>
        <p:nvPicPr>
          <p:cNvPr id="1742" name="Google Shape;1742;p232"/>
          <p:cNvPicPr preferRelativeResize="0"/>
          <p:nvPr/>
        </p:nvPicPr>
        <p:blipFill>
          <a:blip r:embed="rId3">
            <a:alphaModFix/>
          </a:blip>
          <a:stretch>
            <a:fillRect/>
          </a:stretch>
        </p:blipFill>
        <p:spPr>
          <a:xfrm>
            <a:off x="1661567" y="160033"/>
            <a:ext cx="8793067" cy="6594800"/>
          </a:xfrm>
          <a:prstGeom prst="rect">
            <a:avLst/>
          </a:prstGeom>
          <a:noFill/>
          <a:ln>
            <a:noFill/>
          </a:ln>
        </p:spPr>
      </p:pic>
    </p:spTree>
    <p:extLst>
      <p:ext uri="{BB962C8B-B14F-4D97-AF65-F5344CB8AC3E}">
        <p14:creationId xmlns:p14="http://schemas.microsoft.com/office/powerpoint/2010/main" val="190292039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746"/>
        <p:cNvGrpSpPr/>
        <p:nvPr/>
      </p:nvGrpSpPr>
      <p:grpSpPr>
        <a:xfrm>
          <a:off x="0" y="0"/>
          <a:ext cx="0" cy="0"/>
          <a:chOff x="0" y="0"/>
          <a:chExt cx="0" cy="0"/>
        </a:xfrm>
      </p:grpSpPr>
      <p:sp>
        <p:nvSpPr>
          <p:cNvPr id="1747" name="Google Shape;1747;p233"/>
          <p:cNvSpPr txBox="1">
            <a:spLocks noGrp="1"/>
          </p:cNvSpPr>
          <p:nvPr>
            <p:ph type="title"/>
          </p:nvPr>
        </p:nvSpPr>
        <p:spPr>
          <a:xfrm>
            <a:off x="415600" y="593367"/>
            <a:ext cx="11360800" cy="763600"/>
          </a:xfrm>
          <a:prstGeom prst="rect">
            <a:avLst/>
          </a:prstGeom>
        </p:spPr>
        <p:txBody>
          <a:bodyPr spcFirstLastPara="1" wrap="square" lIns="121900" tIns="121900" rIns="121900" bIns="121900" anchor="t" anchorCtr="0">
            <a:noAutofit/>
          </a:bodyPr>
          <a:lstStyle/>
          <a:p>
            <a:endParaRPr/>
          </a:p>
        </p:txBody>
      </p:sp>
      <p:sp>
        <p:nvSpPr>
          <p:cNvPr id="1748" name="Google Shape;1748;p233"/>
          <p:cNvSpPr txBox="1">
            <a:spLocks noGrp="1"/>
          </p:cNvSpPr>
          <p:nvPr>
            <p:ph type="body" idx="1"/>
          </p:nvPr>
        </p:nvSpPr>
        <p:spPr>
          <a:xfrm>
            <a:off x="415600" y="1536633"/>
            <a:ext cx="11360800" cy="4555200"/>
          </a:xfrm>
          <a:prstGeom prst="rect">
            <a:avLst/>
          </a:prstGeom>
        </p:spPr>
        <p:txBody>
          <a:bodyPr spcFirstLastPara="1" wrap="square" lIns="121900" tIns="121900" rIns="121900" bIns="121900" anchor="t" anchorCtr="0">
            <a:noAutofit/>
          </a:bodyPr>
          <a:lstStyle/>
          <a:p>
            <a:pPr marL="0" indent="0">
              <a:buNone/>
            </a:pPr>
            <a:endParaRPr/>
          </a:p>
        </p:txBody>
      </p:sp>
      <p:pic>
        <p:nvPicPr>
          <p:cNvPr id="1749" name="Google Shape;1749;p233"/>
          <p:cNvPicPr preferRelativeResize="0"/>
          <p:nvPr/>
        </p:nvPicPr>
        <p:blipFill>
          <a:blip r:embed="rId3">
            <a:alphaModFix/>
          </a:blip>
          <a:stretch>
            <a:fillRect/>
          </a:stretch>
        </p:blipFill>
        <p:spPr>
          <a:xfrm>
            <a:off x="1524000" y="189533"/>
            <a:ext cx="8891299" cy="6668467"/>
          </a:xfrm>
          <a:prstGeom prst="rect">
            <a:avLst/>
          </a:prstGeom>
          <a:noFill/>
          <a:ln>
            <a:noFill/>
          </a:ln>
        </p:spPr>
      </p:pic>
    </p:spTree>
    <p:extLst>
      <p:ext uri="{BB962C8B-B14F-4D97-AF65-F5344CB8AC3E}">
        <p14:creationId xmlns:p14="http://schemas.microsoft.com/office/powerpoint/2010/main" val="258901103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753"/>
        <p:cNvGrpSpPr/>
        <p:nvPr/>
      </p:nvGrpSpPr>
      <p:grpSpPr>
        <a:xfrm>
          <a:off x="0" y="0"/>
          <a:ext cx="0" cy="0"/>
          <a:chOff x="0" y="0"/>
          <a:chExt cx="0" cy="0"/>
        </a:xfrm>
      </p:grpSpPr>
      <p:sp>
        <p:nvSpPr>
          <p:cNvPr id="1754" name="Google Shape;1754;p234"/>
          <p:cNvSpPr txBox="1">
            <a:spLocks noGrp="1"/>
          </p:cNvSpPr>
          <p:nvPr>
            <p:ph type="title"/>
          </p:nvPr>
        </p:nvSpPr>
        <p:spPr>
          <a:xfrm>
            <a:off x="415600" y="593367"/>
            <a:ext cx="11360800" cy="763600"/>
          </a:xfrm>
          <a:prstGeom prst="rect">
            <a:avLst/>
          </a:prstGeom>
        </p:spPr>
        <p:txBody>
          <a:bodyPr spcFirstLastPara="1" wrap="square" lIns="121900" tIns="121900" rIns="121900" bIns="121900" anchor="t" anchorCtr="0">
            <a:noAutofit/>
          </a:bodyPr>
          <a:lstStyle/>
          <a:p>
            <a:endParaRPr/>
          </a:p>
        </p:txBody>
      </p:sp>
      <p:sp>
        <p:nvSpPr>
          <p:cNvPr id="1755" name="Google Shape;1755;p234"/>
          <p:cNvSpPr txBox="1">
            <a:spLocks noGrp="1"/>
          </p:cNvSpPr>
          <p:nvPr>
            <p:ph type="body" idx="1"/>
          </p:nvPr>
        </p:nvSpPr>
        <p:spPr>
          <a:xfrm>
            <a:off x="415600" y="1536633"/>
            <a:ext cx="11360800" cy="4555200"/>
          </a:xfrm>
          <a:prstGeom prst="rect">
            <a:avLst/>
          </a:prstGeom>
        </p:spPr>
        <p:txBody>
          <a:bodyPr spcFirstLastPara="1" wrap="square" lIns="121900" tIns="121900" rIns="121900" bIns="121900" anchor="t" anchorCtr="0">
            <a:noAutofit/>
          </a:bodyPr>
          <a:lstStyle/>
          <a:p>
            <a:pPr marL="0" indent="0">
              <a:buNone/>
            </a:pPr>
            <a:endParaRPr/>
          </a:p>
        </p:txBody>
      </p:sp>
      <p:pic>
        <p:nvPicPr>
          <p:cNvPr id="1756" name="Google Shape;1756;p234"/>
          <p:cNvPicPr preferRelativeResize="0"/>
          <p:nvPr/>
        </p:nvPicPr>
        <p:blipFill>
          <a:blip r:embed="rId3">
            <a:alphaModFix/>
          </a:blip>
          <a:stretch>
            <a:fillRect/>
          </a:stretch>
        </p:blipFill>
        <p:spPr>
          <a:xfrm>
            <a:off x="1773067" y="210467"/>
            <a:ext cx="8614299" cy="6460733"/>
          </a:xfrm>
          <a:prstGeom prst="rect">
            <a:avLst/>
          </a:prstGeom>
          <a:noFill/>
          <a:ln>
            <a:noFill/>
          </a:ln>
        </p:spPr>
      </p:pic>
    </p:spTree>
    <p:extLst>
      <p:ext uri="{BB962C8B-B14F-4D97-AF65-F5344CB8AC3E}">
        <p14:creationId xmlns:p14="http://schemas.microsoft.com/office/powerpoint/2010/main" val="311402189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760"/>
        <p:cNvGrpSpPr/>
        <p:nvPr/>
      </p:nvGrpSpPr>
      <p:grpSpPr>
        <a:xfrm>
          <a:off x="0" y="0"/>
          <a:ext cx="0" cy="0"/>
          <a:chOff x="0" y="0"/>
          <a:chExt cx="0" cy="0"/>
        </a:xfrm>
      </p:grpSpPr>
      <p:sp>
        <p:nvSpPr>
          <p:cNvPr id="1761" name="Google Shape;1761;p235"/>
          <p:cNvSpPr txBox="1">
            <a:spLocks noGrp="1"/>
          </p:cNvSpPr>
          <p:nvPr>
            <p:ph type="title"/>
          </p:nvPr>
        </p:nvSpPr>
        <p:spPr>
          <a:xfrm>
            <a:off x="415600" y="593367"/>
            <a:ext cx="11360800" cy="763600"/>
          </a:xfrm>
          <a:prstGeom prst="rect">
            <a:avLst/>
          </a:prstGeom>
        </p:spPr>
        <p:txBody>
          <a:bodyPr spcFirstLastPara="1" wrap="square" lIns="121900" tIns="121900" rIns="121900" bIns="121900" anchor="t" anchorCtr="0">
            <a:noAutofit/>
          </a:bodyPr>
          <a:lstStyle/>
          <a:p>
            <a:endParaRPr/>
          </a:p>
        </p:txBody>
      </p:sp>
      <p:sp>
        <p:nvSpPr>
          <p:cNvPr id="1762" name="Google Shape;1762;p235"/>
          <p:cNvSpPr txBox="1">
            <a:spLocks noGrp="1"/>
          </p:cNvSpPr>
          <p:nvPr>
            <p:ph type="body" idx="1"/>
          </p:nvPr>
        </p:nvSpPr>
        <p:spPr>
          <a:xfrm>
            <a:off x="415600" y="1536633"/>
            <a:ext cx="11360800" cy="4555200"/>
          </a:xfrm>
          <a:prstGeom prst="rect">
            <a:avLst/>
          </a:prstGeom>
        </p:spPr>
        <p:txBody>
          <a:bodyPr spcFirstLastPara="1" wrap="square" lIns="121900" tIns="121900" rIns="121900" bIns="121900" anchor="t" anchorCtr="0">
            <a:noAutofit/>
          </a:bodyPr>
          <a:lstStyle/>
          <a:p>
            <a:pPr marL="0" indent="0">
              <a:buNone/>
            </a:pPr>
            <a:endParaRPr/>
          </a:p>
        </p:txBody>
      </p:sp>
      <p:pic>
        <p:nvPicPr>
          <p:cNvPr id="1763" name="Google Shape;1763;p235"/>
          <p:cNvPicPr preferRelativeResize="0"/>
          <p:nvPr/>
        </p:nvPicPr>
        <p:blipFill>
          <a:blip r:embed="rId3">
            <a:alphaModFix/>
          </a:blip>
          <a:stretch>
            <a:fillRect/>
          </a:stretch>
        </p:blipFill>
        <p:spPr>
          <a:xfrm>
            <a:off x="1745201" y="168633"/>
            <a:ext cx="8697967" cy="6523467"/>
          </a:xfrm>
          <a:prstGeom prst="rect">
            <a:avLst/>
          </a:prstGeom>
          <a:noFill/>
          <a:ln>
            <a:noFill/>
          </a:ln>
        </p:spPr>
      </p:pic>
    </p:spTree>
    <p:extLst>
      <p:ext uri="{BB962C8B-B14F-4D97-AF65-F5344CB8AC3E}">
        <p14:creationId xmlns:p14="http://schemas.microsoft.com/office/powerpoint/2010/main" val="105183918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767"/>
        <p:cNvGrpSpPr/>
        <p:nvPr/>
      </p:nvGrpSpPr>
      <p:grpSpPr>
        <a:xfrm>
          <a:off x="0" y="0"/>
          <a:ext cx="0" cy="0"/>
          <a:chOff x="0" y="0"/>
          <a:chExt cx="0" cy="0"/>
        </a:xfrm>
      </p:grpSpPr>
      <p:sp>
        <p:nvSpPr>
          <p:cNvPr id="1768" name="Google Shape;1768;p236"/>
          <p:cNvSpPr txBox="1">
            <a:spLocks noGrp="1"/>
          </p:cNvSpPr>
          <p:nvPr>
            <p:ph type="title"/>
          </p:nvPr>
        </p:nvSpPr>
        <p:spPr>
          <a:xfrm>
            <a:off x="415600" y="593367"/>
            <a:ext cx="11360800" cy="763600"/>
          </a:xfrm>
          <a:prstGeom prst="rect">
            <a:avLst/>
          </a:prstGeom>
        </p:spPr>
        <p:txBody>
          <a:bodyPr spcFirstLastPara="1" wrap="square" lIns="121900" tIns="121900" rIns="121900" bIns="121900" anchor="t" anchorCtr="0">
            <a:noAutofit/>
          </a:bodyPr>
          <a:lstStyle/>
          <a:p>
            <a:endParaRPr/>
          </a:p>
        </p:txBody>
      </p:sp>
      <p:sp>
        <p:nvSpPr>
          <p:cNvPr id="1769" name="Google Shape;1769;p236"/>
          <p:cNvSpPr txBox="1">
            <a:spLocks noGrp="1"/>
          </p:cNvSpPr>
          <p:nvPr>
            <p:ph type="body" idx="1"/>
          </p:nvPr>
        </p:nvSpPr>
        <p:spPr>
          <a:xfrm>
            <a:off x="415600" y="1536633"/>
            <a:ext cx="11360800" cy="4555200"/>
          </a:xfrm>
          <a:prstGeom prst="rect">
            <a:avLst/>
          </a:prstGeom>
        </p:spPr>
        <p:txBody>
          <a:bodyPr spcFirstLastPara="1" wrap="square" lIns="121900" tIns="121900" rIns="121900" bIns="121900" anchor="t" anchorCtr="0">
            <a:noAutofit/>
          </a:bodyPr>
          <a:lstStyle/>
          <a:p>
            <a:pPr marL="0" indent="0">
              <a:buNone/>
            </a:pPr>
            <a:endParaRPr/>
          </a:p>
        </p:txBody>
      </p:sp>
      <p:pic>
        <p:nvPicPr>
          <p:cNvPr id="1770" name="Google Shape;1770;p236"/>
          <p:cNvPicPr preferRelativeResize="0"/>
          <p:nvPr/>
        </p:nvPicPr>
        <p:blipFill>
          <a:blip r:embed="rId3">
            <a:alphaModFix/>
          </a:blip>
          <a:stretch>
            <a:fillRect/>
          </a:stretch>
        </p:blipFill>
        <p:spPr>
          <a:xfrm>
            <a:off x="1714868" y="231367"/>
            <a:ext cx="8644633" cy="6483467"/>
          </a:xfrm>
          <a:prstGeom prst="rect">
            <a:avLst/>
          </a:prstGeom>
          <a:noFill/>
          <a:ln>
            <a:noFill/>
          </a:ln>
        </p:spPr>
      </p:pic>
    </p:spTree>
    <p:extLst>
      <p:ext uri="{BB962C8B-B14F-4D97-AF65-F5344CB8AC3E}">
        <p14:creationId xmlns:p14="http://schemas.microsoft.com/office/powerpoint/2010/main" val="250567016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774"/>
        <p:cNvGrpSpPr/>
        <p:nvPr/>
      </p:nvGrpSpPr>
      <p:grpSpPr>
        <a:xfrm>
          <a:off x="0" y="0"/>
          <a:ext cx="0" cy="0"/>
          <a:chOff x="0" y="0"/>
          <a:chExt cx="0" cy="0"/>
        </a:xfrm>
      </p:grpSpPr>
      <p:sp>
        <p:nvSpPr>
          <p:cNvPr id="1775" name="Google Shape;1775;p237"/>
          <p:cNvSpPr txBox="1">
            <a:spLocks noGrp="1"/>
          </p:cNvSpPr>
          <p:nvPr>
            <p:ph type="title"/>
          </p:nvPr>
        </p:nvSpPr>
        <p:spPr>
          <a:xfrm>
            <a:off x="246533" y="110400"/>
            <a:ext cx="8012400" cy="1968400"/>
          </a:xfrm>
          <a:prstGeom prst="rect">
            <a:avLst/>
          </a:prstGeom>
        </p:spPr>
        <p:txBody>
          <a:bodyPr spcFirstLastPara="1" wrap="square" lIns="121900" tIns="121900" rIns="121900" bIns="121900" anchor="t" anchorCtr="0">
            <a:noAutofit/>
          </a:bodyPr>
          <a:lstStyle/>
          <a:p>
            <a:r>
              <a:rPr lang="en-GB"/>
              <a:t>Here are some stone age houses. Can you put them in order from the earliest (first homes) to the latest? </a:t>
            </a:r>
            <a:endParaRPr/>
          </a:p>
        </p:txBody>
      </p:sp>
      <p:pic>
        <p:nvPicPr>
          <p:cNvPr id="1776" name="Google Shape;1776;p237"/>
          <p:cNvPicPr preferRelativeResize="0"/>
          <p:nvPr/>
        </p:nvPicPr>
        <p:blipFill>
          <a:blip r:embed="rId3">
            <a:alphaModFix/>
          </a:blip>
          <a:stretch>
            <a:fillRect/>
          </a:stretch>
        </p:blipFill>
        <p:spPr>
          <a:xfrm>
            <a:off x="415599" y="2693766"/>
            <a:ext cx="3225207" cy="1968500"/>
          </a:xfrm>
          <a:prstGeom prst="rect">
            <a:avLst/>
          </a:prstGeom>
          <a:noFill/>
          <a:ln>
            <a:noFill/>
          </a:ln>
        </p:spPr>
      </p:pic>
      <p:pic>
        <p:nvPicPr>
          <p:cNvPr id="1777" name="Google Shape;1777;p237"/>
          <p:cNvPicPr preferRelativeResize="0"/>
          <p:nvPr/>
        </p:nvPicPr>
        <p:blipFill>
          <a:blip r:embed="rId4">
            <a:alphaModFix/>
          </a:blip>
          <a:stretch>
            <a:fillRect/>
          </a:stretch>
        </p:blipFill>
        <p:spPr>
          <a:xfrm>
            <a:off x="8522452" y="248030"/>
            <a:ext cx="2758715" cy="3180967"/>
          </a:xfrm>
          <a:prstGeom prst="rect">
            <a:avLst/>
          </a:prstGeom>
          <a:noFill/>
          <a:ln>
            <a:noFill/>
          </a:ln>
        </p:spPr>
      </p:pic>
      <p:pic>
        <p:nvPicPr>
          <p:cNvPr id="1778" name="Google Shape;1778;p237"/>
          <p:cNvPicPr preferRelativeResize="0"/>
          <p:nvPr/>
        </p:nvPicPr>
        <p:blipFill>
          <a:blip r:embed="rId5">
            <a:alphaModFix/>
          </a:blip>
          <a:stretch>
            <a:fillRect/>
          </a:stretch>
        </p:blipFill>
        <p:spPr>
          <a:xfrm>
            <a:off x="6931967" y="3791700"/>
            <a:ext cx="4538532" cy="2797533"/>
          </a:xfrm>
          <a:prstGeom prst="rect">
            <a:avLst/>
          </a:prstGeom>
          <a:noFill/>
          <a:ln>
            <a:noFill/>
          </a:ln>
        </p:spPr>
      </p:pic>
      <p:pic>
        <p:nvPicPr>
          <p:cNvPr id="1779" name="Google Shape;1779;p237"/>
          <p:cNvPicPr preferRelativeResize="0"/>
          <p:nvPr/>
        </p:nvPicPr>
        <p:blipFill>
          <a:blip r:embed="rId6">
            <a:alphaModFix/>
          </a:blip>
          <a:stretch>
            <a:fillRect/>
          </a:stretch>
        </p:blipFill>
        <p:spPr>
          <a:xfrm>
            <a:off x="3920169" y="4274901"/>
            <a:ext cx="2732417" cy="2314339"/>
          </a:xfrm>
          <a:prstGeom prst="rect">
            <a:avLst/>
          </a:prstGeom>
          <a:noFill/>
          <a:ln>
            <a:noFill/>
          </a:ln>
        </p:spPr>
      </p:pic>
      <p:pic>
        <p:nvPicPr>
          <p:cNvPr id="1780" name="Google Shape;1780;p237"/>
          <p:cNvPicPr preferRelativeResize="0"/>
          <p:nvPr/>
        </p:nvPicPr>
        <p:blipFill>
          <a:blip r:embed="rId7">
            <a:alphaModFix/>
          </a:blip>
          <a:stretch>
            <a:fillRect/>
          </a:stretch>
        </p:blipFill>
        <p:spPr>
          <a:xfrm>
            <a:off x="415600" y="4889497"/>
            <a:ext cx="3048776" cy="1968500"/>
          </a:xfrm>
          <a:prstGeom prst="rect">
            <a:avLst/>
          </a:prstGeom>
          <a:noFill/>
          <a:ln>
            <a:noFill/>
          </a:ln>
        </p:spPr>
      </p:pic>
    </p:spTree>
    <p:extLst>
      <p:ext uri="{BB962C8B-B14F-4D97-AF65-F5344CB8AC3E}">
        <p14:creationId xmlns:p14="http://schemas.microsoft.com/office/powerpoint/2010/main" val="77125620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784"/>
        <p:cNvGrpSpPr/>
        <p:nvPr/>
      </p:nvGrpSpPr>
      <p:grpSpPr>
        <a:xfrm>
          <a:off x="0" y="0"/>
          <a:ext cx="0" cy="0"/>
          <a:chOff x="0" y="0"/>
          <a:chExt cx="0" cy="0"/>
        </a:xfrm>
      </p:grpSpPr>
      <p:sp>
        <p:nvSpPr>
          <p:cNvPr id="1785" name="Google Shape;1785;p238"/>
          <p:cNvSpPr txBox="1">
            <a:spLocks noGrp="1"/>
          </p:cNvSpPr>
          <p:nvPr>
            <p:ph type="title"/>
          </p:nvPr>
        </p:nvSpPr>
        <p:spPr>
          <a:xfrm>
            <a:off x="246533" y="110400"/>
            <a:ext cx="2892800" cy="3126800"/>
          </a:xfrm>
          <a:prstGeom prst="rect">
            <a:avLst/>
          </a:prstGeom>
        </p:spPr>
        <p:txBody>
          <a:bodyPr spcFirstLastPara="1" wrap="square" lIns="121900" tIns="121900" rIns="121900" bIns="121900" anchor="t" anchorCtr="0">
            <a:noAutofit/>
          </a:bodyPr>
          <a:lstStyle/>
          <a:p>
            <a:pPr algn="ctr"/>
            <a:r>
              <a:rPr lang="en-GB"/>
              <a:t>Early Stone Age</a:t>
            </a:r>
            <a:endParaRPr/>
          </a:p>
          <a:p>
            <a:pPr algn="ctr"/>
            <a:r>
              <a:rPr lang="en-GB"/>
              <a:t>Palaeolithic</a:t>
            </a:r>
            <a:endParaRPr/>
          </a:p>
          <a:p>
            <a:endParaRPr/>
          </a:p>
          <a:p>
            <a:endParaRPr/>
          </a:p>
        </p:txBody>
      </p:sp>
      <p:pic>
        <p:nvPicPr>
          <p:cNvPr id="1786" name="Google Shape;1786;p238"/>
          <p:cNvPicPr preferRelativeResize="0"/>
          <p:nvPr/>
        </p:nvPicPr>
        <p:blipFill>
          <a:blip r:embed="rId3">
            <a:alphaModFix/>
          </a:blip>
          <a:stretch>
            <a:fillRect/>
          </a:stretch>
        </p:blipFill>
        <p:spPr>
          <a:xfrm>
            <a:off x="9380667" y="1508650"/>
            <a:ext cx="2411765" cy="1472020"/>
          </a:xfrm>
          <a:prstGeom prst="rect">
            <a:avLst/>
          </a:prstGeom>
          <a:noFill/>
          <a:ln>
            <a:noFill/>
          </a:ln>
        </p:spPr>
      </p:pic>
      <p:pic>
        <p:nvPicPr>
          <p:cNvPr id="1787" name="Google Shape;1787;p238"/>
          <p:cNvPicPr preferRelativeResize="0"/>
          <p:nvPr/>
        </p:nvPicPr>
        <p:blipFill>
          <a:blip r:embed="rId4">
            <a:alphaModFix/>
          </a:blip>
          <a:stretch>
            <a:fillRect/>
          </a:stretch>
        </p:blipFill>
        <p:spPr>
          <a:xfrm>
            <a:off x="3942597" y="4329499"/>
            <a:ext cx="1941833" cy="2239067"/>
          </a:xfrm>
          <a:prstGeom prst="rect">
            <a:avLst/>
          </a:prstGeom>
          <a:noFill/>
          <a:ln>
            <a:noFill/>
          </a:ln>
        </p:spPr>
      </p:pic>
      <p:pic>
        <p:nvPicPr>
          <p:cNvPr id="1788" name="Google Shape;1788;p238"/>
          <p:cNvPicPr preferRelativeResize="0"/>
          <p:nvPr/>
        </p:nvPicPr>
        <p:blipFill>
          <a:blip r:embed="rId5">
            <a:alphaModFix/>
          </a:blip>
          <a:stretch>
            <a:fillRect/>
          </a:stretch>
        </p:blipFill>
        <p:spPr>
          <a:xfrm>
            <a:off x="246534" y="4949173"/>
            <a:ext cx="2627199" cy="1619396"/>
          </a:xfrm>
          <a:prstGeom prst="rect">
            <a:avLst/>
          </a:prstGeom>
          <a:noFill/>
          <a:ln>
            <a:noFill/>
          </a:ln>
        </p:spPr>
      </p:pic>
      <p:pic>
        <p:nvPicPr>
          <p:cNvPr id="1789" name="Google Shape;1789;p238"/>
          <p:cNvPicPr preferRelativeResize="0"/>
          <p:nvPr/>
        </p:nvPicPr>
        <p:blipFill>
          <a:blip r:embed="rId6">
            <a:alphaModFix/>
          </a:blip>
          <a:stretch>
            <a:fillRect/>
          </a:stretch>
        </p:blipFill>
        <p:spPr>
          <a:xfrm>
            <a:off x="6953300" y="2690885"/>
            <a:ext cx="2324123" cy="1968500"/>
          </a:xfrm>
          <a:prstGeom prst="rect">
            <a:avLst/>
          </a:prstGeom>
          <a:noFill/>
          <a:ln>
            <a:noFill/>
          </a:ln>
        </p:spPr>
      </p:pic>
      <p:pic>
        <p:nvPicPr>
          <p:cNvPr id="1790" name="Google Shape;1790;p238"/>
          <p:cNvPicPr preferRelativeResize="0"/>
          <p:nvPr/>
        </p:nvPicPr>
        <p:blipFill>
          <a:blip r:embed="rId7">
            <a:alphaModFix/>
          </a:blip>
          <a:stretch>
            <a:fillRect/>
          </a:stretch>
        </p:blipFill>
        <p:spPr>
          <a:xfrm>
            <a:off x="9380678" y="3611436"/>
            <a:ext cx="2411756" cy="1557200"/>
          </a:xfrm>
          <a:prstGeom prst="rect">
            <a:avLst/>
          </a:prstGeom>
          <a:noFill/>
          <a:ln>
            <a:noFill/>
          </a:ln>
        </p:spPr>
      </p:pic>
      <p:sp>
        <p:nvSpPr>
          <p:cNvPr id="1791" name="Google Shape;1791;p238"/>
          <p:cNvSpPr txBox="1">
            <a:spLocks noGrp="1"/>
          </p:cNvSpPr>
          <p:nvPr>
            <p:ph type="title"/>
          </p:nvPr>
        </p:nvSpPr>
        <p:spPr>
          <a:xfrm>
            <a:off x="3942600" y="110400"/>
            <a:ext cx="2627200" cy="2716400"/>
          </a:xfrm>
          <a:prstGeom prst="rect">
            <a:avLst/>
          </a:prstGeom>
        </p:spPr>
        <p:txBody>
          <a:bodyPr spcFirstLastPara="1" wrap="square" lIns="121900" tIns="121900" rIns="121900" bIns="121900" anchor="t" anchorCtr="0">
            <a:noAutofit/>
          </a:bodyPr>
          <a:lstStyle/>
          <a:p>
            <a:r>
              <a:rPr lang="en-GB"/>
              <a:t>Middle Stone Age</a:t>
            </a:r>
            <a:endParaRPr/>
          </a:p>
          <a:p>
            <a:r>
              <a:rPr lang="en-GB"/>
              <a:t>Mesolithic</a:t>
            </a:r>
            <a:endParaRPr/>
          </a:p>
        </p:txBody>
      </p:sp>
      <p:sp>
        <p:nvSpPr>
          <p:cNvPr id="1792" name="Google Shape;1792;p238"/>
          <p:cNvSpPr txBox="1">
            <a:spLocks noGrp="1"/>
          </p:cNvSpPr>
          <p:nvPr>
            <p:ph type="title"/>
          </p:nvPr>
        </p:nvSpPr>
        <p:spPr>
          <a:xfrm>
            <a:off x="7373067" y="110400"/>
            <a:ext cx="4310400" cy="1557200"/>
          </a:xfrm>
          <a:prstGeom prst="rect">
            <a:avLst/>
          </a:prstGeom>
        </p:spPr>
        <p:txBody>
          <a:bodyPr spcFirstLastPara="1" wrap="square" lIns="121900" tIns="121900" rIns="121900" bIns="121900" anchor="t" anchorCtr="0">
            <a:noAutofit/>
          </a:bodyPr>
          <a:lstStyle/>
          <a:p>
            <a:r>
              <a:rPr lang="en-GB"/>
              <a:t>Late Stone Age</a:t>
            </a:r>
            <a:endParaRPr/>
          </a:p>
          <a:p>
            <a:r>
              <a:rPr lang="en-GB"/>
              <a:t>Neolithic</a:t>
            </a:r>
            <a:endParaRPr/>
          </a:p>
        </p:txBody>
      </p:sp>
    </p:spTree>
    <p:extLst>
      <p:ext uri="{BB962C8B-B14F-4D97-AF65-F5344CB8AC3E}">
        <p14:creationId xmlns:p14="http://schemas.microsoft.com/office/powerpoint/2010/main" val="154934148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796"/>
        <p:cNvGrpSpPr/>
        <p:nvPr/>
      </p:nvGrpSpPr>
      <p:grpSpPr>
        <a:xfrm>
          <a:off x="0" y="0"/>
          <a:ext cx="0" cy="0"/>
          <a:chOff x="0" y="0"/>
          <a:chExt cx="0" cy="0"/>
        </a:xfrm>
      </p:grpSpPr>
      <p:sp>
        <p:nvSpPr>
          <p:cNvPr id="1797" name="Google Shape;1797;p239"/>
          <p:cNvSpPr txBox="1">
            <a:spLocks noGrp="1"/>
          </p:cNvSpPr>
          <p:nvPr>
            <p:ph type="title"/>
          </p:nvPr>
        </p:nvSpPr>
        <p:spPr>
          <a:xfrm>
            <a:off x="415600" y="593367"/>
            <a:ext cx="11360800" cy="763600"/>
          </a:xfrm>
          <a:prstGeom prst="rect">
            <a:avLst/>
          </a:prstGeom>
        </p:spPr>
        <p:txBody>
          <a:bodyPr spcFirstLastPara="1" wrap="square" lIns="121900" tIns="121900" rIns="121900" bIns="121900" anchor="t" anchorCtr="0">
            <a:noAutofit/>
          </a:bodyPr>
          <a:lstStyle/>
          <a:p>
            <a:r>
              <a:rPr lang="en-GB"/>
              <a:t>Make a poster about Stone Age Homes.</a:t>
            </a:r>
            <a:endParaRPr/>
          </a:p>
        </p:txBody>
      </p:sp>
      <p:sp>
        <p:nvSpPr>
          <p:cNvPr id="1798" name="Google Shape;1798;p239"/>
          <p:cNvSpPr txBox="1">
            <a:spLocks noGrp="1"/>
          </p:cNvSpPr>
          <p:nvPr>
            <p:ph type="body" idx="1"/>
          </p:nvPr>
        </p:nvSpPr>
        <p:spPr>
          <a:xfrm>
            <a:off x="560500" y="1633233"/>
            <a:ext cx="11360800" cy="4555200"/>
          </a:xfrm>
          <a:prstGeom prst="rect">
            <a:avLst/>
          </a:prstGeom>
        </p:spPr>
        <p:txBody>
          <a:bodyPr spcFirstLastPara="1" wrap="square" lIns="121900" tIns="121900" rIns="121900" bIns="121900" anchor="t" anchorCtr="0">
            <a:noAutofit/>
          </a:bodyPr>
          <a:lstStyle/>
          <a:p>
            <a:pPr>
              <a:buAutoNum type="arabicPeriod"/>
            </a:pPr>
            <a:r>
              <a:rPr lang="en-GB"/>
              <a:t>Draw and label pictures of them or print the last slide out to cut up and stick the pictures on.</a:t>
            </a:r>
            <a:endParaRPr/>
          </a:p>
          <a:p>
            <a:pPr>
              <a:buAutoNum type="arabicPeriod"/>
            </a:pPr>
            <a:r>
              <a:rPr lang="en-GB"/>
              <a:t>Include a timeline to show when they were built.</a:t>
            </a:r>
            <a:endParaRPr/>
          </a:p>
          <a:p>
            <a:pPr indent="0">
              <a:buNone/>
            </a:pPr>
            <a:endParaRPr/>
          </a:p>
          <a:p>
            <a:pPr indent="0">
              <a:buNone/>
            </a:pPr>
            <a:endParaRPr/>
          </a:p>
          <a:p>
            <a:pPr marL="0" indent="0">
              <a:buNone/>
            </a:pPr>
            <a:endParaRPr/>
          </a:p>
          <a:p>
            <a:pPr>
              <a:buAutoNum type="arabicPeriod"/>
            </a:pPr>
            <a:r>
              <a:rPr lang="en-GB"/>
              <a:t>Label them to show which materials were used.</a:t>
            </a:r>
            <a:endParaRPr/>
          </a:p>
          <a:p>
            <a:pPr>
              <a:buAutoNum type="arabicPeriod"/>
            </a:pPr>
            <a:r>
              <a:rPr lang="en-GB"/>
              <a:t>Include explanations of how they made the homes.</a:t>
            </a:r>
            <a:endParaRPr/>
          </a:p>
          <a:p>
            <a:pPr>
              <a:buAutoNum type="arabicPeriod"/>
            </a:pPr>
            <a:r>
              <a:rPr lang="en-GB"/>
              <a:t>Explain why the neolithic houses looked different and were made of different materials.</a:t>
            </a:r>
            <a:endParaRPr/>
          </a:p>
        </p:txBody>
      </p:sp>
      <p:cxnSp>
        <p:nvCxnSpPr>
          <p:cNvPr id="1799" name="Google Shape;1799;p239"/>
          <p:cNvCxnSpPr/>
          <p:nvPr/>
        </p:nvCxnSpPr>
        <p:spPr>
          <a:xfrm>
            <a:off x="1449133" y="3696200"/>
            <a:ext cx="8983200" cy="0"/>
          </a:xfrm>
          <a:prstGeom prst="straightConnector1">
            <a:avLst/>
          </a:prstGeom>
          <a:noFill/>
          <a:ln w="9525" cap="flat" cmpd="sng">
            <a:solidFill>
              <a:schemeClr val="dk2"/>
            </a:solidFill>
            <a:prstDash val="solid"/>
            <a:round/>
            <a:headEnd type="none" w="med" len="med"/>
            <a:tailEnd type="none" w="med" len="med"/>
          </a:ln>
        </p:spPr>
      </p:cxnSp>
      <p:sp>
        <p:nvSpPr>
          <p:cNvPr id="1800" name="Google Shape;1800;p239"/>
          <p:cNvSpPr txBox="1">
            <a:spLocks noGrp="1"/>
          </p:cNvSpPr>
          <p:nvPr>
            <p:ph type="title"/>
          </p:nvPr>
        </p:nvSpPr>
        <p:spPr>
          <a:xfrm>
            <a:off x="270700" y="3047200"/>
            <a:ext cx="2240800" cy="763600"/>
          </a:xfrm>
          <a:prstGeom prst="rect">
            <a:avLst/>
          </a:prstGeom>
        </p:spPr>
        <p:txBody>
          <a:bodyPr spcFirstLastPara="1" wrap="square" lIns="121900" tIns="121900" rIns="121900" bIns="121900" anchor="t" anchorCtr="0">
            <a:noAutofit/>
          </a:bodyPr>
          <a:lstStyle/>
          <a:p>
            <a:pPr algn="ctr"/>
            <a:r>
              <a:rPr lang="en-GB" sz="1333"/>
              <a:t>Early Stone Age</a:t>
            </a:r>
            <a:endParaRPr sz="1333"/>
          </a:p>
          <a:p>
            <a:pPr algn="ctr"/>
            <a:r>
              <a:rPr lang="en-GB" sz="1333"/>
              <a:t>Palaeolithic</a:t>
            </a:r>
            <a:endParaRPr sz="1333"/>
          </a:p>
          <a:p>
            <a:endParaRPr/>
          </a:p>
          <a:p>
            <a:endParaRPr/>
          </a:p>
        </p:txBody>
      </p:sp>
      <p:sp>
        <p:nvSpPr>
          <p:cNvPr id="1801" name="Google Shape;1801;p239"/>
          <p:cNvSpPr txBox="1">
            <a:spLocks noGrp="1"/>
          </p:cNvSpPr>
          <p:nvPr>
            <p:ph type="title"/>
          </p:nvPr>
        </p:nvSpPr>
        <p:spPr>
          <a:xfrm>
            <a:off x="4603167" y="2777433"/>
            <a:ext cx="2240800" cy="763600"/>
          </a:xfrm>
          <a:prstGeom prst="rect">
            <a:avLst/>
          </a:prstGeom>
        </p:spPr>
        <p:txBody>
          <a:bodyPr spcFirstLastPara="1" wrap="square" lIns="121900" tIns="121900" rIns="121900" bIns="121900" anchor="t" anchorCtr="0">
            <a:noAutofit/>
          </a:bodyPr>
          <a:lstStyle/>
          <a:p>
            <a:pPr algn="ctr"/>
            <a:r>
              <a:rPr lang="en-GB" sz="1333"/>
              <a:t>Middle Stone Age</a:t>
            </a:r>
            <a:endParaRPr sz="1333"/>
          </a:p>
          <a:p>
            <a:pPr algn="ctr"/>
            <a:r>
              <a:rPr lang="en-GB" sz="1333"/>
              <a:t>Mesoolithic</a:t>
            </a:r>
            <a:endParaRPr sz="1333"/>
          </a:p>
          <a:p>
            <a:endParaRPr/>
          </a:p>
          <a:p>
            <a:endParaRPr/>
          </a:p>
        </p:txBody>
      </p:sp>
      <p:sp>
        <p:nvSpPr>
          <p:cNvPr id="1802" name="Google Shape;1802;p239"/>
          <p:cNvSpPr txBox="1">
            <a:spLocks noGrp="1"/>
          </p:cNvSpPr>
          <p:nvPr>
            <p:ph type="title"/>
          </p:nvPr>
        </p:nvSpPr>
        <p:spPr>
          <a:xfrm>
            <a:off x="9535600" y="2777433"/>
            <a:ext cx="2240800" cy="763600"/>
          </a:xfrm>
          <a:prstGeom prst="rect">
            <a:avLst/>
          </a:prstGeom>
        </p:spPr>
        <p:txBody>
          <a:bodyPr spcFirstLastPara="1" wrap="square" lIns="121900" tIns="121900" rIns="121900" bIns="121900" anchor="t" anchorCtr="0">
            <a:noAutofit/>
          </a:bodyPr>
          <a:lstStyle/>
          <a:p>
            <a:pPr algn="ctr"/>
            <a:r>
              <a:rPr lang="en-GB" sz="1333"/>
              <a:t>Late  Stone Age</a:t>
            </a:r>
            <a:endParaRPr sz="1333"/>
          </a:p>
          <a:p>
            <a:pPr algn="ctr"/>
            <a:r>
              <a:rPr lang="en-GB" sz="1333"/>
              <a:t>Neolithic</a:t>
            </a:r>
            <a:endParaRPr sz="1333"/>
          </a:p>
          <a:p>
            <a:endParaRPr/>
          </a:p>
          <a:p>
            <a:endParaRPr/>
          </a:p>
        </p:txBody>
      </p:sp>
      <p:cxnSp>
        <p:nvCxnSpPr>
          <p:cNvPr id="1803" name="Google Shape;1803;p239"/>
          <p:cNvCxnSpPr/>
          <p:nvPr/>
        </p:nvCxnSpPr>
        <p:spPr>
          <a:xfrm>
            <a:off x="1386300" y="3569633"/>
            <a:ext cx="9600" cy="489200"/>
          </a:xfrm>
          <a:prstGeom prst="straightConnector1">
            <a:avLst/>
          </a:prstGeom>
          <a:noFill/>
          <a:ln w="9525" cap="flat" cmpd="sng">
            <a:solidFill>
              <a:schemeClr val="dk2"/>
            </a:solidFill>
            <a:prstDash val="solid"/>
            <a:round/>
            <a:headEnd type="none" w="med" len="med"/>
            <a:tailEnd type="none" w="med" len="med"/>
          </a:ln>
        </p:spPr>
      </p:cxnSp>
      <p:cxnSp>
        <p:nvCxnSpPr>
          <p:cNvPr id="1804" name="Google Shape;1804;p239"/>
          <p:cNvCxnSpPr/>
          <p:nvPr/>
        </p:nvCxnSpPr>
        <p:spPr>
          <a:xfrm>
            <a:off x="10651200" y="3321600"/>
            <a:ext cx="9600" cy="489200"/>
          </a:xfrm>
          <a:prstGeom prst="straightConnector1">
            <a:avLst/>
          </a:prstGeom>
          <a:noFill/>
          <a:ln w="9525" cap="flat" cmpd="sng">
            <a:solidFill>
              <a:schemeClr val="dk2"/>
            </a:solidFill>
            <a:prstDash val="solid"/>
            <a:round/>
            <a:headEnd type="none" w="med" len="med"/>
            <a:tailEnd type="none" w="med" len="med"/>
          </a:ln>
        </p:spPr>
      </p:cxnSp>
      <p:cxnSp>
        <p:nvCxnSpPr>
          <p:cNvPr id="1805" name="Google Shape;1805;p239"/>
          <p:cNvCxnSpPr/>
          <p:nvPr/>
        </p:nvCxnSpPr>
        <p:spPr>
          <a:xfrm>
            <a:off x="5718767" y="3569633"/>
            <a:ext cx="9600" cy="489200"/>
          </a:xfrm>
          <a:prstGeom prst="straightConnector1">
            <a:avLst/>
          </a:prstGeom>
          <a:noFill/>
          <a:ln w="9525"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425809760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1809"/>
        <p:cNvGrpSpPr/>
        <p:nvPr/>
      </p:nvGrpSpPr>
      <p:grpSpPr>
        <a:xfrm>
          <a:off x="0" y="0"/>
          <a:ext cx="0" cy="0"/>
          <a:chOff x="0" y="0"/>
          <a:chExt cx="0" cy="0"/>
        </a:xfrm>
      </p:grpSpPr>
      <p:sp>
        <p:nvSpPr>
          <p:cNvPr id="1810" name="Google Shape;1810;p240"/>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Did you have a good day learning today?</a:t>
            </a:r>
            <a:endParaRPr/>
          </a:p>
          <a:p>
            <a:r>
              <a:rPr lang="en-GB"/>
              <a:t>See you in the morning.</a:t>
            </a:r>
            <a:endParaRPr/>
          </a:p>
        </p:txBody>
      </p:sp>
    </p:spTree>
    <p:extLst>
      <p:ext uri="{BB962C8B-B14F-4D97-AF65-F5344CB8AC3E}">
        <p14:creationId xmlns:p14="http://schemas.microsoft.com/office/powerpoint/2010/main" val="217545486"/>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TotalTime>
  <Words>4055</Words>
  <Application>Microsoft Office PowerPoint</Application>
  <PresentationFormat>Widescreen</PresentationFormat>
  <Paragraphs>587</Paragraphs>
  <Slides>82</Slides>
  <Notes>82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82</vt:i4>
      </vt:variant>
    </vt:vector>
  </HeadingPairs>
  <TitlesOfParts>
    <vt:vector size="86" baseType="lpstr">
      <vt:lpstr>Arial</vt:lpstr>
      <vt:lpstr>Calibri</vt:lpstr>
      <vt:lpstr>Comic Sans MS</vt:lpstr>
      <vt:lpstr>Simple Light</vt:lpstr>
      <vt:lpstr>Welcome back to our second Stone Age themed week We hope you had a  good weekend break. Are you raring to go?</vt:lpstr>
      <vt:lpstr>Monday 11th May   We will begin our day with Morning Maths - just like in school!  You can do these independently then share them with an adult.  Remember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  Our English task for today is a Close Reading Task  WALT: retrieve and infer information from a text.  Ask an adult to read the information (on the next page) to you.  Here are some meanings of words that might help you – shoals - a group of fish        primitive - basic and simple        effective - good for the job        shaft - a long thin pole        sundried - hung up in the sun to dry out        preserved -able to be kept for a long time        trance - as if they are hypnotised and sleeplike Now read it with your adult twice, they can help you with expression. Now read it twice by yourself. Read the questions and look for evidence in the text to help you answer them. Write your answers in full sentences.</vt:lpstr>
      <vt:lpstr>PowerPoint Presentation</vt:lpstr>
      <vt:lpstr>PowerPoint Presentation</vt:lpstr>
      <vt:lpstr>PowerPoint Presentation</vt:lpstr>
      <vt:lpstr>What is a prefix? (mis)  Do you remember that a  prefix is a group of letters which we add to the beginning of a word to make a new word with a different meaning? For example: un + happy = unhappy dis + like = dislike  Today we will look at the prefix mis which usually means wrongly For example: I understood the book - means that you accurately made sense of it  I misunderstood the books means that you did not understand it Or  I made a mistake means that you got something wrong</vt:lpstr>
      <vt:lpstr>Put the prefix mis in front of these words and write down your new words. Read the new words aloud. Practise writing each word 3 times. Which words would you use in the sentences on the next slide?</vt:lpstr>
      <vt:lpstr>Write these sentences out filling in the missing spellings accurately.  Do not _______ in class! You will move down the zone board. I can’t find my bag. Where did I _____ it? This is the wrong there. Why do I always _____ it? The cake is too dry. I must have _____ the recipe. I’m sorry I don’t have enough money. I must have _______.  Now check your answers on the next page.</vt:lpstr>
      <vt:lpstr>Write these sentences out filling in the missing spellings accurately.  Do not misbehave in class! You will move down the zone board. I can’t find my bag. Where did I misplace it? This is the wrong there. Why do I always misspell it? The cake is too dry. I must have misread the recipe. I’m sorry I don’t have enough money. I must have miscalculated.  Now check your answers on the next page.</vt:lpstr>
      <vt:lpstr>The days of the week</vt:lpstr>
      <vt:lpstr>Finish your day with a fun clip about a Woolly Mammoths.      It will give you a taster for our learning tomorrow in English. Knowing about a mammoth ambush will also be helpful tomorrow afternoon.</vt:lpstr>
      <vt:lpstr>We hope your day went well. See you tomorrow.</vt:lpstr>
      <vt:lpstr>Tuesday 12th May   Ready to wake up your maths brains?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WALT: make notes from a text.</vt:lpstr>
      <vt:lpstr>PowerPoint Presentation</vt:lpstr>
      <vt:lpstr>PowerPoint Presentation</vt:lpstr>
      <vt:lpstr>PowerPoint Presentation</vt:lpstr>
      <vt:lpstr>What is a prefix? (re)  Do you remember that a  prefix is a group of letters which we add to the beginning of a word to make a new word with a different meaning?  Today we will look at the prefix re which usually means again or back For example: I read my book once - I reread my book again I returned to the camp site - means I went back again to the same site.</vt:lpstr>
      <vt:lpstr>Put the prefix re in front of these words and write down your new words. Read the new words aloud. Practise writing each word 3 times. Which words would you use in the sentences on the next slide?</vt:lpstr>
      <vt:lpstr>Write these sentences out filling in the missing spellings accurately.  I had to ______ the vase when I broke it. I had to ______ the jenga tower when my friend knocked it over. The magician made the rabbit ________ in the hat. I had to ______ my book quiz when it stopped working the first time. The referee looked at the _______  to see if the ball was in.  Now check your answers on the next page.</vt:lpstr>
      <vt:lpstr>Write these sentences out filling in the missing spellings accurately.  I had to replace the vase when I broke it. I had to rebuild the jenga tower when my friend knocked it over. The magician made the rabbit reappear in the hat. I had to retake my book quiz when it stopped working the first time. The referee looked at the replay to see if the ball was in.  Now check your answers on the next page.</vt:lpstr>
      <vt:lpstr>Your morning lessons are completed.      Time for lunch.   Then come back this afternoon for your curriculum activity. </vt:lpstr>
      <vt:lpstr>An afternoon of History, Art and Design!</vt:lpstr>
      <vt:lpstr>This is an extract from Stone Age, Bone Age! By Mick Manning and Brian Granstrom.</vt:lpstr>
      <vt:lpstr>This is an extract from Horrible Histories - Savage Stone Age by Terry Deary.</vt:lpstr>
      <vt:lpstr>Here are some activities for you to choose from. You can do one of them or all of them.  Write a short explanation of how each trap worked, saying why you think it was good for its purpose. In other words why it worked well. Research more hunting methods from the Stone Age and draw your own illustrations with labels. Design a trap of your own for a Stone Age hunter. Draw it, label it and explain how it works.</vt:lpstr>
      <vt:lpstr>We hope you had fun today. See you tomorrow.</vt:lpstr>
      <vt:lpstr>Wednesday 13th May   Ready to crunch some numbers?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WALT: turn notes into a paragraph </vt:lpstr>
      <vt:lpstr>PowerPoint Presentation</vt:lpstr>
      <vt:lpstr>PowerPoint Presentation</vt:lpstr>
      <vt:lpstr>Middle Stone Age  At the end of the Ice age, ____ the ice melted, Britain became an island _______ the sea level rose. Deep forests covered the land, ___ wild animals such as boar, deer, wild cattle ___ dangerous wolves inhabited them.      At this time, humans were nomadic, __ they had to travel to search for food. Sometimes their journey took them long distances ______ they found food.      These people are known as hunter-gatherers _______ they foraged for leaves, nuts, berries, as well as hunting for fish ___ forest animals.      Spears and tools were made with flint stone, which was easily shaped into arrowheads ___tied onto a wooden shaft, ________ antlers and bones were also used. </vt:lpstr>
      <vt:lpstr>Middle Stone Age  At the end of the Ice age, when the ice melted, Britain became an island because the sea level rose. Deep forests covered the land, and wild animals such as boar, deer, wild cattle and dangerous wolves inhabited them.      At this time, humans were nomadic, as they had to travel to search for food. Sometimes their journey took them long distances before they found food.      These people are known as hunter-gatherers because they foraged for leaves, nuts, berries, as well as hunting for fish and forest animals.      Spears and tools were made with flint stone, which was easily shaped into arrowheads and tied onto a wooden shaft, although antlers and bones were also used. </vt:lpstr>
      <vt:lpstr>What is a prefix?  A prefix is a group of letters which we add to the beginning of a word to make a new word with a different meaning.   You have been working on spellings and meanings of words with mis and re as a prefix. Remember mis means wrongly and re means back or again  Today we will test you out to see how you are doing. </vt:lpstr>
      <vt:lpstr>Add the correct prefix mis or re to these root words.</vt:lpstr>
      <vt:lpstr>Add the correct prefix mis or re to these root words.</vt:lpstr>
      <vt:lpstr>The boy behaved as he played his video.  He heard what his teacher had said.   Check your answers on the next slide.</vt:lpstr>
      <vt:lpstr>The boy misbehaved as he replayed his video.  He misheard what his teacher had said.   How did you get on?</vt:lpstr>
      <vt:lpstr>Your morning lessons are completed.      Time for lunch.   Then come back this afternoon for your curriculum activity. </vt:lpstr>
      <vt:lpstr>This afternoon you are going to find out about Stone Age homes. History - What was it like living in the Stone Age? Science - Which materials did they use for different purposes? Geography - Where did they build their homes?  The following 6 slides are adapted from the Twinkl website. </vt:lpstr>
      <vt:lpstr>PowerPoint Presentation</vt:lpstr>
      <vt:lpstr>PowerPoint Presentation</vt:lpstr>
      <vt:lpstr>PowerPoint Presentation</vt:lpstr>
      <vt:lpstr>PowerPoint Presentation</vt:lpstr>
      <vt:lpstr>PowerPoint Presentation</vt:lpstr>
      <vt:lpstr>PowerPoint Presentation</vt:lpstr>
      <vt:lpstr>Here are some stone age houses. Can you put them in order from the earliest (first homes) to the latest? </vt:lpstr>
      <vt:lpstr>Early Stone Age Palaeolithic  </vt:lpstr>
      <vt:lpstr>Make a poster about Stone Age Homes.</vt:lpstr>
      <vt:lpstr>Did you have a good day learning today? See you in the morning.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back to our second Stone Age themed week We hope you had a  good weekend break. Are you raring to go?</dc:title>
  <dc:creator>Mottershead D</dc:creator>
  <cp:lastModifiedBy>Mottershead D</cp:lastModifiedBy>
  <cp:revision>5</cp:revision>
  <dcterms:created xsi:type="dcterms:W3CDTF">2020-05-01T10:28:10Z</dcterms:created>
  <dcterms:modified xsi:type="dcterms:W3CDTF">2020-05-01T10:34:31Z</dcterms:modified>
</cp:coreProperties>
</file>