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33"/>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072C8D-0C5E-4C4B-BD02-4E0E327B7798}" type="datetimeFigureOut">
              <a:rPr lang="en-US" smtClean="0"/>
              <a:t>5/15/2020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179331-1751-410E-91C6-6DDC202C66C2}" type="slidenum">
              <a:rPr lang="en-US" smtClean="0"/>
              <a:t>‹#›</a:t>
            </a:fld>
            <a:endParaRPr lang="en-US"/>
          </a:p>
        </p:txBody>
      </p:sp>
    </p:spTree>
    <p:extLst>
      <p:ext uri="{BB962C8B-B14F-4D97-AF65-F5344CB8AC3E}">
        <p14:creationId xmlns:p14="http://schemas.microsoft.com/office/powerpoint/2010/main" val="68060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g7532476b6e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6" name="Google Shape;816;g7532476b6e_0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9125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0"/>
        <p:cNvGrpSpPr/>
        <p:nvPr/>
      </p:nvGrpSpPr>
      <p:grpSpPr>
        <a:xfrm>
          <a:off x="0" y="0"/>
          <a:ext cx="0" cy="0"/>
          <a:chOff x="0" y="0"/>
          <a:chExt cx="0" cy="0"/>
        </a:xfrm>
      </p:grpSpPr>
      <p:sp>
        <p:nvSpPr>
          <p:cNvPr id="821" name="Google Shape;821;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2" name="Google Shape;82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51719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g850e33214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1" name="Google Shape;841;g850e33214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869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7532476b6e_0_43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49" name="Google Shape;849;g7532476b6e_0_4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4314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g7532476b6e_0_9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7" name="Google Shape;857;g7532476b6e_0_9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8509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2"/>
        <p:cNvGrpSpPr/>
        <p:nvPr/>
      </p:nvGrpSpPr>
      <p:grpSpPr>
        <a:xfrm>
          <a:off x="0" y="0"/>
          <a:ext cx="0" cy="0"/>
          <a:chOff x="0" y="0"/>
          <a:chExt cx="0" cy="0"/>
        </a:xfrm>
      </p:grpSpPr>
      <p:sp>
        <p:nvSpPr>
          <p:cNvPr id="863" name="Google Shape;863;g852eef12fb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4" name="Google Shape;864;g852eef12fb_0_1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565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g852eef12fb_0_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0" name="Google Shape;870;g852eef12fb_0_1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39311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3"/>
        <p:cNvGrpSpPr/>
        <p:nvPr/>
      </p:nvGrpSpPr>
      <p:grpSpPr>
        <a:xfrm>
          <a:off x="0" y="0"/>
          <a:ext cx="0" cy="0"/>
          <a:chOff x="0" y="0"/>
          <a:chExt cx="0" cy="0"/>
        </a:xfrm>
      </p:grpSpPr>
      <p:sp>
        <p:nvSpPr>
          <p:cNvPr id="874" name="Google Shape;874;g852eef12fb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5" name="Google Shape;875;g852eef12fb_0_1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50968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8"/>
        <p:cNvGrpSpPr/>
        <p:nvPr/>
      </p:nvGrpSpPr>
      <p:grpSpPr>
        <a:xfrm>
          <a:off x="0" y="0"/>
          <a:ext cx="0" cy="0"/>
          <a:chOff x="0" y="0"/>
          <a:chExt cx="0" cy="0"/>
        </a:xfrm>
      </p:grpSpPr>
      <p:sp>
        <p:nvSpPr>
          <p:cNvPr id="879" name="Google Shape;879;g852eef12fb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0" name="Google Shape;880;g852eef12fb_0_1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50961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6"/>
        <p:cNvGrpSpPr/>
        <p:nvPr/>
      </p:nvGrpSpPr>
      <p:grpSpPr>
        <a:xfrm>
          <a:off x="0" y="0"/>
          <a:ext cx="0" cy="0"/>
          <a:chOff x="0" y="0"/>
          <a:chExt cx="0" cy="0"/>
        </a:xfrm>
      </p:grpSpPr>
      <p:sp>
        <p:nvSpPr>
          <p:cNvPr id="887" name="Google Shape;887;g852eef12fb_0_1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8" name="Google Shape;888;g852eef12fb_0_1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9322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g852eef12fb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3" name="Google Shape;893;g852eef12fb_0_1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73232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7"/>
        <p:cNvGrpSpPr/>
        <p:nvPr/>
      </p:nvGrpSpPr>
      <p:grpSpPr>
        <a:xfrm>
          <a:off x="0" y="0"/>
          <a:ext cx="0" cy="0"/>
          <a:chOff x="0" y="0"/>
          <a:chExt cx="0" cy="0"/>
        </a:xfrm>
      </p:grpSpPr>
      <p:sp>
        <p:nvSpPr>
          <p:cNvPr id="898" name="Google Shape;898;g7532476b6e_0_7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9" name="Google Shape;899;g7532476b6e_0_7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080589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4"/>
        <p:cNvGrpSpPr/>
        <p:nvPr/>
      </p:nvGrpSpPr>
      <p:grpSpPr>
        <a:xfrm>
          <a:off x="0" y="0"/>
          <a:ext cx="0" cy="0"/>
          <a:chOff x="0" y="0"/>
          <a:chExt cx="0" cy="0"/>
        </a:xfrm>
      </p:grpSpPr>
      <p:sp>
        <p:nvSpPr>
          <p:cNvPr id="905" name="Google Shape;905;g77cfd65ca1_0_12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6" name="Google Shape;906;g77cfd65ca1_0_1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8400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77cfd65ca1_0_12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77cfd65ca1_0_12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2576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2"/>
        <p:cNvGrpSpPr/>
        <p:nvPr/>
      </p:nvGrpSpPr>
      <p:grpSpPr>
        <a:xfrm>
          <a:off x="0" y="0"/>
          <a:ext cx="0" cy="0"/>
          <a:chOff x="0" y="0"/>
          <a:chExt cx="0" cy="0"/>
        </a:xfrm>
      </p:grpSpPr>
      <p:sp>
        <p:nvSpPr>
          <p:cNvPr id="923" name="Google Shape;923;g77cfd65ca1_0_13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4" name="Google Shape;924;g77cfd65ca1_0_13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0824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77cfd65ca1_0_13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5" name="Google Shape;945;g77cfd65ca1_0_13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036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9"/>
        <p:cNvGrpSpPr/>
        <p:nvPr/>
      </p:nvGrpSpPr>
      <p:grpSpPr>
        <a:xfrm>
          <a:off x="0" y="0"/>
          <a:ext cx="0" cy="0"/>
          <a:chOff x="0" y="0"/>
          <a:chExt cx="0" cy="0"/>
        </a:xfrm>
      </p:grpSpPr>
      <p:sp>
        <p:nvSpPr>
          <p:cNvPr id="950" name="Google Shape;950;g77cfd65ca1_0_13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1" name="Google Shape;951;g77cfd65ca1_0_13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1708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5"/>
        <p:cNvGrpSpPr/>
        <p:nvPr/>
      </p:nvGrpSpPr>
      <p:grpSpPr>
        <a:xfrm>
          <a:off x="0" y="0"/>
          <a:ext cx="0" cy="0"/>
          <a:chOff x="0" y="0"/>
          <a:chExt cx="0" cy="0"/>
        </a:xfrm>
      </p:grpSpPr>
      <p:sp>
        <p:nvSpPr>
          <p:cNvPr id="956" name="Google Shape;956;g77cfd65ca1_0_13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7" name="Google Shape;957;g77cfd65ca1_0_13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35890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1"/>
        <p:cNvGrpSpPr/>
        <p:nvPr/>
      </p:nvGrpSpPr>
      <p:grpSpPr>
        <a:xfrm>
          <a:off x="0" y="0"/>
          <a:ext cx="0" cy="0"/>
          <a:chOff x="0" y="0"/>
          <a:chExt cx="0" cy="0"/>
        </a:xfrm>
      </p:grpSpPr>
      <p:sp>
        <p:nvSpPr>
          <p:cNvPr id="962" name="Google Shape;962;g77cfd65ca1_0_4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3" name="Google Shape;963;g77cfd65ca1_0_4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973419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g77cfd65ca1_0_5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0" name="Google Shape;970;g77cfd65ca1_0_5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30909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g77cfd65ca1_0_5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77cfd65ca1_0_5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28008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6"/>
        <p:cNvGrpSpPr/>
        <p:nvPr/>
      </p:nvGrpSpPr>
      <p:grpSpPr>
        <a:xfrm>
          <a:off x="0" y="0"/>
          <a:ext cx="0" cy="0"/>
          <a:chOff x="0" y="0"/>
          <a:chExt cx="0" cy="0"/>
        </a:xfrm>
      </p:grpSpPr>
      <p:sp>
        <p:nvSpPr>
          <p:cNvPr id="987" name="Google Shape;987;g77cfd65ca1_0_6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8" name="Google Shape;988;g77cfd65ca1_0_6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00912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2"/>
        <p:cNvGrpSpPr/>
        <p:nvPr/>
      </p:nvGrpSpPr>
      <p:grpSpPr>
        <a:xfrm>
          <a:off x="0" y="0"/>
          <a:ext cx="0" cy="0"/>
          <a:chOff x="0" y="0"/>
          <a:chExt cx="0" cy="0"/>
        </a:xfrm>
      </p:grpSpPr>
      <p:sp>
        <p:nvSpPr>
          <p:cNvPr id="993" name="Google Shape;993;g7532476b6e_0_1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4" name="Google Shape;994;g7532476b6e_0_10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46684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9"/>
        <p:cNvGrpSpPr/>
        <p:nvPr/>
      </p:nvGrpSpPr>
      <p:grpSpPr>
        <a:xfrm>
          <a:off x="0" y="0"/>
          <a:ext cx="0" cy="0"/>
          <a:chOff x="0" y="0"/>
          <a:chExt cx="0" cy="0"/>
        </a:xfrm>
      </p:grpSpPr>
      <p:sp>
        <p:nvSpPr>
          <p:cNvPr id="1000" name="Google Shape;1000;g77dde0620e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1" name="Google Shape;1001;g77dde0620e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60442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7"/>
        <p:cNvGrpSpPr/>
        <p:nvPr/>
      </p:nvGrpSpPr>
      <p:grpSpPr>
        <a:xfrm>
          <a:off x="0" y="0"/>
          <a:ext cx="0" cy="0"/>
          <a:chOff x="0" y="0"/>
          <a:chExt cx="0" cy="0"/>
        </a:xfrm>
      </p:grpSpPr>
      <p:sp>
        <p:nvSpPr>
          <p:cNvPr id="1008" name="Google Shape;1008;g852dc5fb68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9" name="Google Shape;1009;g852dc5fb68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0812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6"/>
        <p:cNvGrpSpPr/>
        <p:nvPr/>
      </p:nvGrpSpPr>
      <p:grpSpPr>
        <a:xfrm>
          <a:off x="0" y="0"/>
          <a:ext cx="0" cy="0"/>
          <a:chOff x="0" y="0"/>
          <a:chExt cx="0" cy="0"/>
        </a:xfrm>
      </p:grpSpPr>
      <p:sp>
        <p:nvSpPr>
          <p:cNvPr id="1017" name="Google Shape;1017;g852dc5fb68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8" name="Google Shape;1018;g852dc5fb68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09177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3"/>
        <p:cNvGrpSpPr/>
        <p:nvPr/>
      </p:nvGrpSpPr>
      <p:grpSpPr>
        <a:xfrm>
          <a:off x="0" y="0"/>
          <a:ext cx="0" cy="0"/>
          <a:chOff x="0" y="0"/>
          <a:chExt cx="0" cy="0"/>
        </a:xfrm>
      </p:grpSpPr>
      <p:sp>
        <p:nvSpPr>
          <p:cNvPr id="1034" name="Google Shape;1034;g852dc5fb68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5" name="Google Shape;1035;g852dc5fb68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53884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852dc5fb68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1" name="Google Shape;1041;g852dc5fb68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48476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5"/>
        <p:cNvGrpSpPr/>
        <p:nvPr/>
      </p:nvGrpSpPr>
      <p:grpSpPr>
        <a:xfrm>
          <a:off x="0" y="0"/>
          <a:ext cx="0" cy="0"/>
          <a:chOff x="0" y="0"/>
          <a:chExt cx="0" cy="0"/>
        </a:xfrm>
      </p:grpSpPr>
      <p:sp>
        <p:nvSpPr>
          <p:cNvPr id="1046" name="Google Shape;1046;g852dc5fb68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7" name="Google Shape;1047;g852dc5fb68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22556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4"/>
        <p:cNvGrpSpPr/>
        <p:nvPr/>
      </p:nvGrpSpPr>
      <p:grpSpPr>
        <a:xfrm>
          <a:off x="0" y="0"/>
          <a:ext cx="0" cy="0"/>
          <a:chOff x="0" y="0"/>
          <a:chExt cx="0" cy="0"/>
        </a:xfrm>
      </p:grpSpPr>
      <p:sp>
        <p:nvSpPr>
          <p:cNvPr id="1055" name="Google Shape;1055;g852dc5fb68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6" name="Google Shape;1056;g852dc5fb68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74972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31919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54774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4"/>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16760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7937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69174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13888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8"/>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8"/>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8"/>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50312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9"/>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60603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0"/>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10"/>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64630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85381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37"/>
        <p:cNvGrpSpPr/>
        <p:nvPr/>
      </p:nvGrpSpPr>
      <p:grpSpPr>
        <a:xfrm>
          <a:off x="0" y="0"/>
          <a:ext cx="0" cy="0"/>
          <a:chOff x="0" y="0"/>
          <a:chExt cx="0" cy="0"/>
        </a:xfrm>
      </p:grpSpPr>
      <p:sp>
        <p:nvSpPr>
          <p:cNvPr id="138" name="Google Shape;138;p35"/>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39" name="Google Shape;139;p35"/>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40" name="Google Shape;140;p3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72303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1"/>
        <p:cNvGrpSpPr/>
        <p:nvPr/>
      </p:nvGrpSpPr>
      <p:grpSpPr>
        <a:xfrm>
          <a:off x="0" y="0"/>
          <a:ext cx="0" cy="0"/>
          <a:chOff x="0" y="0"/>
          <a:chExt cx="0" cy="0"/>
        </a:xfrm>
      </p:grpSpPr>
      <p:sp>
        <p:nvSpPr>
          <p:cNvPr id="142" name="Google Shape;142;p3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3" name="Google Shape;143;p3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44" name="Google Shape;144;p3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095243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45"/>
        <p:cNvGrpSpPr/>
        <p:nvPr/>
      </p:nvGrpSpPr>
      <p:grpSpPr>
        <a:xfrm>
          <a:off x="0" y="0"/>
          <a:ext cx="0" cy="0"/>
          <a:chOff x="0" y="0"/>
          <a:chExt cx="0" cy="0"/>
        </a:xfrm>
      </p:grpSpPr>
      <p:sp>
        <p:nvSpPr>
          <p:cNvPr id="146" name="Google Shape;146;p3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7" name="Google Shape;147;p3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48" name="Google Shape;148;p3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49" name="Google Shape;149;p3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20461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50"/>
        <p:cNvGrpSpPr/>
        <p:nvPr/>
      </p:nvGrpSpPr>
      <p:grpSpPr>
        <a:xfrm>
          <a:off x="0" y="0"/>
          <a:ext cx="0" cy="0"/>
          <a:chOff x="0" y="0"/>
          <a:chExt cx="0" cy="0"/>
        </a:xfrm>
      </p:grpSpPr>
      <p:sp>
        <p:nvSpPr>
          <p:cNvPr id="151" name="Google Shape;151;p3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2" name="Google Shape;152;p3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64277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53"/>
        <p:cNvGrpSpPr/>
        <p:nvPr/>
      </p:nvGrpSpPr>
      <p:grpSpPr>
        <a:xfrm>
          <a:off x="0" y="0"/>
          <a:ext cx="0" cy="0"/>
          <a:chOff x="0" y="0"/>
          <a:chExt cx="0" cy="0"/>
        </a:xfrm>
      </p:grpSpPr>
      <p:sp>
        <p:nvSpPr>
          <p:cNvPr id="154" name="Google Shape;154;p3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55" name="Google Shape;155;p3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56" name="Google Shape;156;p3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27626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57"/>
        <p:cNvGrpSpPr/>
        <p:nvPr/>
      </p:nvGrpSpPr>
      <p:grpSpPr>
        <a:xfrm>
          <a:off x="0" y="0"/>
          <a:ext cx="0" cy="0"/>
          <a:chOff x="0" y="0"/>
          <a:chExt cx="0" cy="0"/>
        </a:xfrm>
      </p:grpSpPr>
      <p:sp>
        <p:nvSpPr>
          <p:cNvPr id="158" name="Google Shape;158;p4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59" name="Google Shape;159;p4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5804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60"/>
        <p:cNvGrpSpPr/>
        <p:nvPr/>
      </p:nvGrpSpPr>
      <p:grpSpPr>
        <a:xfrm>
          <a:off x="0" y="0"/>
          <a:ext cx="0" cy="0"/>
          <a:chOff x="0" y="0"/>
          <a:chExt cx="0" cy="0"/>
        </a:xfrm>
      </p:grpSpPr>
      <p:sp>
        <p:nvSpPr>
          <p:cNvPr id="161" name="Google Shape;161;p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62" name="Google Shape;162;p4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63" name="Google Shape;163;p4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64" name="Google Shape;164;p4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5" name="Google Shape;165;p4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190528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66"/>
        <p:cNvGrpSpPr/>
        <p:nvPr/>
      </p:nvGrpSpPr>
      <p:grpSpPr>
        <a:xfrm>
          <a:off x="0" y="0"/>
          <a:ext cx="0" cy="0"/>
          <a:chOff x="0" y="0"/>
          <a:chExt cx="0" cy="0"/>
        </a:xfrm>
      </p:grpSpPr>
      <p:sp>
        <p:nvSpPr>
          <p:cNvPr id="167" name="Google Shape;167;p4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8" name="Google Shape;168;p4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938103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69"/>
        <p:cNvGrpSpPr/>
        <p:nvPr/>
      </p:nvGrpSpPr>
      <p:grpSpPr>
        <a:xfrm>
          <a:off x="0" y="0"/>
          <a:ext cx="0" cy="0"/>
          <a:chOff x="0" y="0"/>
          <a:chExt cx="0" cy="0"/>
        </a:xfrm>
      </p:grpSpPr>
      <p:sp>
        <p:nvSpPr>
          <p:cNvPr id="170" name="Google Shape;170;p43"/>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71" name="Google Shape;171;p4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72" name="Google Shape;172;p4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23795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3"/>
        <p:cNvGrpSpPr/>
        <p:nvPr/>
      </p:nvGrpSpPr>
      <p:grpSpPr>
        <a:xfrm>
          <a:off x="0" y="0"/>
          <a:ext cx="0" cy="0"/>
          <a:chOff x="0" y="0"/>
          <a:chExt cx="0" cy="0"/>
        </a:xfrm>
      </p:grpSpPr>
      <p:sp>
        <p:nvSpPr>
          <p:cNvPr id="174" name="Google Shape;174;p4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86741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69604119"/>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3"/>
        <p:cNvGrpSpPr/>
        <p:nvPr/>
      </p:nvGrpSpPr>
      <p:grpSpPr>
        <a:xfrm>
          <a:off x="0" y="0"/>
          <a:ext cx="0" cy="0"/>
          <a:chOff x="0" y="0"/>
          <a:chExt cx="0" cy="0"/>
        </a:xfrm>
      </p:grpSpPr>
      <p:sp>
        <p:nvSpPr>
          <p:cNvPr id="134" name="Google Shape;134;p3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35" name="Google Shape;135;p3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36" name="Google Shape;136;p3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10612473"/>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app.mymaths.co.uk/1755-lesson/angles-1"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hyperlink" Target="https://youtu.be/s236Q1nuWXg" TargetMode="External"/><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hyperlink" Target="https://youtu.be/yXCeuSiTOu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bbc.co.uk/bitesize/topics/zyttyrd/articles/zw889qt" TargetMode="Externa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17"/>
        <p:cNvGrpSpPr/>
        <p:nvPr/>
      </p:nvGrpSpPr>
      <p:grpSpPr>
        <a:xfrm>
          <a:off x="0" y="0"/>
          <a:ext cx="0" cy="0"/>
          <a:chOff x="0" y="0"/>
          <a:chExt cx="0" cy="0"/>
        </a:xfrm>
      </p:grpSpPr>
      <p:sp>
        <p:nvSpPr>
          <p:cNvPr id="818" name="Google Shape;818;p13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3</a:t>
            </a:r>
            <a:r>
              <a:rPr lang="en-GB" u="sng" baseline="30000"/>
              <a:t>rd</a:t>
            </a:r>
            <a:r>
              <a:rPr lang="en-GB" u="sng"/>
              <a:t> June</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819" name="Google Shape;819;p138"/>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2868837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23"/>
        <p:cNvGrpSpPr/>
        <p:nvPr/>
      </p:nvGrpSpPr>
      <p:grpSpPr>
        <a:xfrm>
          <a:off x="0" y="0"/>
          <a:ext cx="0" cy="0"/>
          <a:chOff x="0" y="0"/>
          <a:chExt cx="0" cy="0"/>
        </a:xfrm>
      </p:grpSpPr>
      <p:sp>
        <p:nvSpPr>
          <p:cNvPr id="824" name="Google Shape;824;p139"/>
          <p:cNvSpPr/>
          <p:nvPr/>
        </p:nvSpPr>
        <p:spPr>
          <a:xfrm>
            <a:off x="198800" y="523200"/>
            <a:ext cx="6138800" cy="4990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825" name="Google Shape;825;p139"/>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365 + 50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Complete the pattern</a:t>
            </a:r>
            <a:endParaRPr sz="2400" kern="0">
              <a:solidFill>
                <a:srgbClr val="000000"/>
              </a:solidFill>
              <a:latin typeface="Arial"/>
              <a:ea typeface="Arial"/>
              <a:cs typeface="Arial"/>
              <a:sym typeface="Arial"/>
            </a:endParaRPr>
          </a:p>
          <a:p>
            <a:pPr marL="1219170" indent="609585" defTabSz="1219170">
              <a:buClr>
                <a:srgbClr val="000000"/>
              </a:buClr>
              <a:buSzPts val="1200"/>
            </a:pPr>
            <a:r>
              <a:rPr lang="en-GB" sz="1600" kern="0">
                <a:solidFill>
                  <a:srgbClr val="000000"/>
                </a:solidFill>
                <a:latin typeface="Arial"/>
                <a:ea typeface="Arial"/>
                <a:cs typeface="Arial"/>
                <a:sym typeface="Arial"/>
              </a:rPr>
              <a:t>4 x 10 =    40</a:t>
            </a:r>
            <a:endParaRPr sz="1600" kern="0">
              <a:solidFill>
                <a:srgbClr val="000000"/>
              </a:solidFill>
              <a:latin typeface="Arial"/>
              <a:ea typeface="Arial"/>
              <a:cs typeface="Arial"/>
              <a:sym typeface="Arial"/>
            </a:endParaRPr>
          </a:p>
          <a:p>
            <a:pPr marL="1219170" defTabSz="1219170">
              <a:buClr>
                <a:srgbClr val="000000"/>
              </a:buClr>
              <a:buSzPts val="1200"/>
            </a:pPr>
            <a:r>
              <a:rPr lang="en-GB" sz="1600" kern="0">
                <a:solidFill>
                  <a:srgbClr val="000000"/>
                </a:solidFill>
                <a:latin typeface="Arial"/>
                <a:ea typeface="Arial"/>
                <a:cs typeface="Arial"/>
                <a:sym typeface="Arial"/>
              </a:rPr>
              <a:t>         4 x 100 =  400</a:t>
            </a:r>
            <a:endParaRPr sz="1600" kern="0">
              <a:solidFill>
                <a:srgbClr val="000000"/>
              </a:solidFill>
              <a:latin typeface="Arial"/>
              <a:ea typeface="Arial"/>
              <a:cs typeface="Arial"/>
              <a:sym typeface="Arial"/>
            </a:endParaRPr>
          </a:p>
          <a:p>
            <a:pPr marL="1219170" defTabSz="1219170">
              <a:buClr>
                <a:srgbClr val="000000"/>
              </a:buClr>
              <a:buSzPts val="1200"/>
            </a:pPr>
            <a:r>
              <a:rPr lang="en-GB" sz="1600" kern="0">
                <a:solidFill>
                  <a:srgbClr val="000000"/>
                </a:solidFill>
                <a:latin typeface="Arial"/>
                <a:ea typeface="Arial"/>
                <a:cs typeface="Arial"/>
                <a:sym typeface="Arial"/>
              </a:rPr>
              <a:t>       4 x 1000 = </a:t>
            </a:r>
            <a:endParaRPr sz="16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49 + 50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Write the calculation statement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50 ➗ 8 =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826" name="Google Shape;826;p139"/>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u="sng" kern="0">
                <a:solidFill>
                  <a:srgbClr val="000000"/>
                </a:solidFill>
                <a:latin typeface="Arial"/>
                <a:ea typeface="Arial"/>
                <a:cs typeface="Arial"/>
                <a:sym typeface="Arial"/>
              </a:rPr>
              <a:t>Morning  Maths 03.06.20</a:t>
            </a:r>
            <a:endParaRPr sz="2400" b="1" u="sng" kern="0">
              <a:solidFill>
                <a:srgbClr val="000000"/>
              </a:solidFill>
              <a:latin typeface="Arial"/>
              <a:ea typeface="Arial"/>
              <a:cs typeface="Arial"/>
              <a:sym typeface="Arial"/>
            </a:endParaRPr>
          </a:p>
        </p:txBody>
      </p:sp>
      <p:sp>
        <p:nvSpPr>
          <p:cNvPr id="827" name="Google Shape;827;p139"/>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Which of these lines are not perpendicular?</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6 children can</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fit in a dinghy.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How many dinghies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would be needed to carry our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class?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What’s the</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latest bus I can catch</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from the station</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to get me into the city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before 10:30?</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The answer is 57. What’s the question?</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828" name="Google Shape;828;p139"/>
          <p:cNvPicPr preferRelativeResize="0"/>
          <p:nvPr/>
        </p:nvPicPr>
        <p:blipFill rotWithShape="1">
          <a:blip r:embed="rId3">
            <a:alphaModFix/>
          </a:blip>
          <a:srcRect r="10873"/>
          <a:stretch/>
        </p:blipFill>
        <p:spPr>
          <a:xfrm rot="10800000">
            <a:off x="1113795" y="5668101"/>
            <a:ext cx="2128000" cy="1003300"/>
          </a:xfrm>
          <a:prstGeom prst="rect">
            <a:avLst/>
          </a:prstGeom>
          <a:noFill/>
          <a:ln>
            <a:noFill/>
          </a:ln>
        </p:spPr>
      </p:pic>
      <p:grpSp>
        <p:nvGrpSpPr>
          <p:cNvPr id="829" name="Google Shape;829;p139"/>
          <p:cNvGrpSpPr/>
          <p:nvPr/>
        </p:nvGrpSpPr>
        <p:grpSpPr>
          <a:xfrm>
            <a:off x="9060139" y="795600"/>
            <a:ext cx="3030487" cy="902587"/>
            <a:chOff x="6089000" y="816150"/>
            <a:chExt cx="2777205" cy="993600"/>
          </a:xfrm>
        </p:grpSpPr>
        <p:pic>
          <p:nvPicPr>
            <p:cNvPr id="830" name="Google Shape;830;p139"/>
            <p:cNvPicPr preferRelativeResize="0"/>
            <p:nvPr/>
          </p:nvPicPr>
          <p:blipFill rotWithShape="1">
            <a:blip r:embed="rId4">
              <a:alphaModFix/>
            </a:blip>
            <a:srcRect/>
            <a:stretch/>
          </p:blipFill>
          <p:spPr>
            <a:xfrm>
              <a:off x="6155723" y="816150"/>
              <a:ext cx="2710482" cy="993600"/>
            </a:xfrm>
            <a:prstGeom prst="rect">
              <a:avLst/>
            </a:prstGeom>
            <a:noFill/>
            <a:ln>
              <a:noFill/>
            </a:ln>
          </p:spPr>
        </p:pic>
        <p:sp>
          <p:nvSpPr>
            <p:cNvPr id="831" name="Google Shape;831;p139"/>
            <p:cNvSpPr txBox="1"/>
            <p:nvPr/>
          </p:nvSpPr>
          <p:spPr>
            <a:xfrm>
              <a:off x="6089000" y="1210575"/>
              <a:ext cx="340500" cy="3657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a</a:t>
              </a:r>
              <a:endParaRPr sz="2400" kern="0">
                <a:solidFill>
                  <a:srgbClr val="000000"/>
                </a:solidFill>
                <a:latin typeface="Arial"/>
                <a:ea typeface="Arial"/>
                <a:cs typeface="Arial"/>
                <a:sym typeface="Arial"/>
              </a:endParaRPr>
            </a:p>
          </p:txBody>
        </p:sp>
        <p:sp>
          <p:nvSpPr>
            <p:cNvPr id="832" name="Google Shape;832;p139"/>
            <p:cNvSpPr txBox="1"/>
            <p:nvPr/>
          </p:nvSpPr>
          <p:spPr>
            <a:xfrm>
              <a:off x="6984075" y="882825"/>
              <a:ext cx="252000" cy="327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833" name="Google Shape;833;p139"/>
            <p:cNvSpPr txBox="1"/>
            <p:nvPr/>
          </p:nvSpPr>
          <p:spPr>
            <a:xfrm>
              <a:off x="8093450" y="971075"/>
              <a:ext cx="340500" cy="3657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grpSp>
      <p:pic>
        <p:nvPicPr>
          <p:cNvPr id="834" name="Google Shape;834;p139"/>
          <p:cNvPicPr preferRelativeResize="0"/>
          <p:nvPr/>
        </p:nvPicPr>
        <p:blipFill rotWithShape="1">
          <a:blip r:embed="rId5">
            <a:alphaModFix/>
          </a:blip>
          <a:srcRect/>
          <a:stretch/>
        </p:blipFill>
        <p:spPr>
          <a:xfrm>
            <a:off x="9962649" y="3324467"/>
            <a:ext cx="2127984" cy="2260200"/>
          </a:xfrm>
          <a:prstGeom prst="rect">
            <a:avLst/>
          </a:prstGeom>
          <a:noFill/>
          <a:ln>
            <a:noFill/>
          </a:ln>
        </p:spPr>
      </p:pic>
      <p:pic>
        <p:nvPicPr>
          <p:cNvPr id="835" name="Google Shape;835;p139"/>
          <p:cNvPicPr preferRelativeResize="0"/>
          <p:nvPr/>
        </p:nvPicPr>
        <p:blipFill rotWithShape="1">
          <a:blip r:embed="rId6">
            <a:alphaModFix/>
          </a:blip>
          <a:srcRect/>
          <a:stretch/>
        </p:blipFill>
        <p:spPr>
          <a:xfrm>
            <a:off x="1594101" y="3606993"/>
            <a:ext cx="5106033" cy="1276508"/>
          </a:xfrm>
          <a:prstGeom prst="rect">
            <a:avLst/>
          </a:prstGeom>
          <a:noFill/>
          <a:ln>
            <a:noFill/>
          </a:ln>
        </p:spPr>
      </p:pic>
      <p:sp>
        <p:nvSpPr>
          <p:cNvPr id="836" name="Google Shape;836;p139"/>
          <p:cNvSpPr txBox="1"/>
          <p:nvPr/>
        </p:nvSpPr>
        <p:spPr>
          <a:xfrm>
            <a:off x="4684171" y="6022366"/>
            <a:ext cx="368400" cy="446607"/>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endParaRPr sz="3200" kern="0">
              <a:solidFill>
                <a:srgbClr val="000000"/>
              </a:solidFill>
              <a:latin typeface="Arial"/>
              <a:ea typeface="Arial"/>
              <a:cs typeface="Arial"/>
              <a:sym typeface="Arial"/>
            </a:endParaRPr>
          </a:p>
        </p:txBody>
      </p:sp>
      <p:pic>
        <p:nvPicPr>
          <p:cNvPr id="837" name="Google Shape;837;p139"/>
          <p:cNvPicPr preferRelativeResize="0"/>
          <p:nvPr/>
        </p:nvPicPr>
        <p:blipFill rotWithShape="1">
          <a:blip r:embed="rId7">
            <a:alphaModFix/>
          </a:blip>
          <a:srcRect t="24946" b="24026"/>
          <a:stretch/>
        </p:blipFill>
        <p:spPr>
          <a:xfrm>
            <a:off x="9808167" y="1590010"/>
            <a:ext cx="2128000" cy="1085857"/>
          </a:xfrm>
          <a:prstGeom prst="rect">
            <a:avLst/>
          </a:prstGeom>
          <a:noFill/>
          <a:ln>
            <a:noFill/>
          </a:ln>
        </p:spPr>
      </p:pic>
      <p:sp>
        <p:nvSpPr>
          <p:cNvPr id="838" name="Google Shape;838;p139"/>
          <p:cNvSpPr txBox="1"/>
          <p:nvPr/>
        </p:nvSpPr>
        <p:spPr>
          <a:xfrm>
            <a:off x="1993600" y="5845351"/>
            <a:ext cx="368400" cy="648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195389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42"/>
        <p:cNvGrpSpPr/>
        <p:nvPr/>
      </p:nvGrpSpPr>
      <p:grpSpPr>
        <a:xfrm>
          <a:off x="0" y="0"/>
          <a:ext cx="0" cy="0"/>
          <a:chOff x="0" y="0"/>
          <a:chExt cx="0" cy="0"/>
        </a:xfrm>
      </p:grpSpPr>
      <p:sp>
        <p:nvSpPr>
          <p:cNvPr id="843" name="Google Shape;843;p140"/>
          <p:cNvSpPr txBox="1">
            <a:spLocks noGrp="1"/>
          </p:cNvSpPr>
          <p:nvPr>
            <p:ph type="subTitle" idx="1"/>
          </p:nvPr>
        </p:nvSpPr>
        <p:spPr>
          <a:xfrm>
            <a:off x="248333" y="224367"/>
            <a:ext cx="410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Answers.</a:t>
            </a:r>
            <a:endParaRPr>
              <a:solidFill>
                <a:srgbClr val="000000"/>
              </a:solidFill>
            </a:endParaRPr>
          </a:p>
          <a:p>
            <a:pPr marL="0" indent="0" algn="l"/>
            <a:endParaRPr/>
          </a:p>
        </p:txBody>
      </p:sp>
      <p:sp>
        <p:nvSpPr>
          <p:cNvPr id="844" name="Google Shape;844;p140"/>
          <p:cNvSpPr txBox="1"/>
          <p:nvPr/>
        </p:nvSpPr>
        <p:spPr>
          <a:xfrm>
            <a:off x="248333" y="1109533"/>
            <a:ext cx="3850000" cy="574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415</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4000</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99</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49 + 33 = 82</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 x 8 = 48 with 2 left over so 6 r2</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3/6 - 2/6 = 1/6</a:t>
            </a:r>
            <a:endParaRPr sz="2400" kern="0">
              <a:solidFill>
                <a:srgbClr val="000000"/>
              </a:solidFill>
              <a:latin typeface="Arial"/>
              <a:cs typeface="Arial"/>
              <a:sym typeface="Arial"/>
            </a:endParaRPr>
          </a:p>
        </p:txBody>
      </p:sp>
      <p:sp>
        <p:nvSpPr>
          <p:cNvPr id="845" name="Google Shape;845;p140"/>
          <p:cNvSpPr txBox="1"/>
          <p:nvPr/>
        </p:nvSpPr>
        <p:spPr>
          <a:xfrm>
            <a:off x="5436567" y="210467"/>
            <a:ext cx="6335200" cy="637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7. </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8. 5 because 5 x 6 = 30</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9. 9.00</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10. Various answers</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50 + 7 = 57</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100 -  43 = 57</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25 x 2 + 7 = 57</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300 ÷ 2 - 100 + 7 = 57</a:t>
            </a:r>
            <a:endParaRPr sz="2400" kern="0">
              <a:solidFill>
                <a:srgbClr val="000000"/>
              </a:solidFill>
              <a:latin typeface="Arial"/>
              <a:cs typeface="Arial"/>
              <a:sym typeface="Arial"/>
            </a:endParaRPr>
          </a:p>
        </p:txBody>
      </p:sp>
      <p:pic>
        <p:nvPicPr>
          <p:cNvPr id="846" name="Google Shape;846;p140"/>
          <p:cNvPicPr preferRelativeResize="0"/>
          <p:nvPr/>
        </p:nvPicPr>
        <p:blipFill>
          <a:blip r:embed="rId3">
            <a:alphaModFix/>
          </a:blip>
          <a:stretch>
            <a:fillRect/>
          </a:stretch>
        </p:blipFill>
        <p:spPr>
          <a:xfrm>
            <a:off x="6102333" y="104051"/>
            <a:ext cx="2108200" cy="825500"/>
          </a:xfrm>
          <a:prstGeom prst="rect">
            <a:avLst/>
          </a:prstGeom>
          <a:noFill/>
          <a:ln>
            <a:noFill/>
          </a:ln>
        </p:spPr>
      </p:pic>
    </p:spTree>
    <p:extLst>
      <p:ext uri="{BB962C8B-B14F-4D97-AF65-F5344CB8AC3E}">
        <p14:creationId xmlns:p14="http://schemas.microsoft.com/office/powerpoint/2010/main" val="3975479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50"/>
        <p:cNvGrpSpPr/>
        <p:nvPr/>
      </p:nvGrpSpPr>
      <p:grpSpPr>
        <a:xfrm>
          <a:off x="0" y="0"/>
          <a:ext cx="0" cy="0"/>
          <a:chOff x="0" y="0"/>
          <a:chExt cx="0" cy="0"/>
        </a:xfrm>
      </p:grpSpPr>
      <p:sp>
        <p:nvSpPr>
          <p:cNvPr id="851" name="Google Shape;851;p141"/>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852" name="Google Shape;852;p141"/>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853" name="Google Shape;853;p141"/>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854" name="Google Shape;854;p141"/>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887555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58"/>
        <p:cNvGrpSpPr/>
        <p:nvPr/>
      </p:nvGrpSpPr>
      <p:grpSpPr>
        <a:xfrm>
          <a:off x="0" y="0"/>
          <a:ext cx="0" cy="0"/>
          <a:chOff x="0" y="0"/>
          <a:chExt cx="0" cy="0"/>
        </a:xfrm>
      </p:grpSpPr>
      <p:sp>
        <p:nvSpPr>
          <p:cNvPr id="859" name="Google Shape;859;p142"/>
          <p:cNvSpPr txBox="1">
            <a:spLocks noGrp="1"/>
          </p:cNvSpPr>
          <p:nvPr>
            <p:ph type="title"/>
          </p:nvPr>
        </p:nvSpPr>
        <p:spPr>
          <a:xfrm>
            <a:off x="838200" y="365125"/>
            <a:ext cx="10515600" cy="1325600"/>
          </a:xfrm>
          <a:prstGeom prst="rect">
            <a:avLst/>
          </a:prstGeom>
          <a:noFill/>
          <a:ln>
            <a:noFill/>
          </a:ln>
        </p:spPr>
        <p:txBody>
          <a:bodyPr spcFirstLastPara="1" wrap="square" lIns="91433" tIns="45700" rIns="91433" bIns="45700" anchor="ctr" anchorCtr="0">
            <a:noAutofit/>
          </a:bodyPr>
          <a:lstStyle/>
          <a:p>
            <a:r>
              <a:rPr lang="en-GB" u="sng"/>
              <a:t>WALT:  identify parallel lines.</a:t>
            </a:r>
            <a:endParaRPr u="sng"/>
          </a:p>
        </p:txBody>
      </p:sp>
      <p:sp>
        <p:nvSpPr>
          <p:cNvPr id="860" name="Google Shape;860;p142"/>
          <p:cNvSpPr txBox="1"/>
          <p:nvPr/>
        </p:nvSpPr>
        <p:spPr>
          <a:xfrm>
            <a:off x="975000" y="1801267"/>
            <a:ext cx="9915200" cy="208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If you have a tablet, laptop or computer, you can follow the link below and do the following lesson interactively. We will be doing slide 10 only but feel free to start from the first slide for a recap on lines and angles.</a:t>
            </a:r>
            <a:endParaRPr sz="3067" kern="0">
              <a:solidFill>
                <a:srgbClr val="000000"/>
              </a:solidFill>
              <a:latin typeface="Arial"/>
              <a:cs typeface="Arial"/>
              <a:sym typeface="Arial"/>
            </a:endParaRPr>
          </a:p>
        </p:txBody>
      </p:sp>
      <p:sp>
        <p:nvSpPr>
          <p:cNvPr id="861" name="Google Shape;861;p142"/>
          <p:cNvSpPr txBox="1"/>
          <p:nvPr/>
        </p:nvSpPr>
        <p:spPr>
          <a:xfrm>
            <a:off x="1338567" y="4296567"/>
            <a:ext cx="4000000" cy="71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https://app.mymaths.co.uk/1755-lesson/angles-1</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84003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65"/>
        <p:cNvGrpSpPr/>
        <p:nvPr/>
      </p:nvGrpSpPr>
      <p:grpSpPr>
        <a:xfrm>
          <a:off x="0" y="0"/>
          <a:ext cx="0" cy="0"/>
          <a:chOff x="0" y="0"/>
          <a:chExt cx="0" cy="0"/>
        </a:xfrm>
      </p:grpSpPr>
      <p:pic>
        <p:nvPicPr>
          <p:cNvPr id="866" name="Google Shape;866;p143"/>
          <p:cNvPicPr preferRelativeResize="0"/>
          <p:nvPr/>
        </p:nvPicPr>
        <p:blipFill>
          <a:blip r:embed="rId3">
            <a:alphaModFix/>
          </a:blip>
          <a:stretch>
            <a:fillRect/>
          </a:stretch>
        </p:blipFill>
        <p:spPr>
          <a:xfrm>
            <a:off x="886517" y="203200"/>
            <a:ext cx="10418963" cy="6451600"/>
          </a:xfrm>
          <a:prstGeom prst="rect">
            <a:avLst/>
          </a:prstGeom>
          <a:noFill/>
          <a:ln>
            <a:noFill/>
          </a:ln>
        </p:spPr>
      </p:pic>
      <p:pic>
        <p:nvPicPr>
          <p:cNvPr id="867" name="Google Shape;867;p143"/>
          <p:cNvPicPr preferRelativeResize="0"/>
          <p:nvPr/>
        </p:nvPicPr>
        <p:blipFill>
          <a:blip r:embed="rId4">
            <a:alphaModFix/>
          </a:blip>
          <a:stretch>
            <a:fillRect/>
          </a:stretch>
        </p:blipFill>
        <p:spPr>
          <a:xfrm>
            <a:off x="1100697" y="2381801"/>
            <a:ext cx="5856467" cy="3152633"/>
          </a:xfrm>
          <a:prstGeom prst="rect">
            <a:avLst/>
          </a:prstGeom>
          <a:noFill/>
          <a:ln>
            <a:noFill/>
          </a:ln>
        </p:spPr>
      </p:pic>
    </p:spTree>
    <p:extLst>
      <p:ext uri="{BB962C8B-B14F-4D97-AF65-F5344CB8AC3E}">
        <p14:creationId xmlns:p14="http://schemas.microsoft.com/office/powerpoint/2010/main" val="2829371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71"/>
        <p:cNvGrpSpPr/>
        <p:nvPr/>
      </p:nvGrpSpPr>
      <p:grpSpPr>
        <a:xfrm>
          <a:off x="0" y="0"/>
          <a:ext cx="0" cy="0"/>
          <a:chOff x="0" y="0"/>
          <a:chExt cx="0" cy="0"/>
        </a:xfrm>
      </p:grpSpPr>
      <p:pic>
        <p:nvPicPr>
          <p:cNvPr id="872" name="Google Shape;872;p144"/>
          <p:cNvPicPr preferRelativeResize="0"/>
          <p:nvPr/>
        </p:nvPicPr>
        <p:blipFill>
          <a:blip r:embed="rId3">
            <a:alphaModFix/>
          </a:blip>
          <a:stretch>
            <a:fillRect/>
          </a:stretch>
        </p:blipFill>
        <p:spPr>
          <a:xfrm>
            <a:off x="552451" y="260351"/>
            <a:ext cx="11087100" cy="6337300"/>
          </a:xfrm>
          <a:prstGeom prst="rect">
            <a:avLst/>
          </a:prstGeom>
          <a:noFill/>
          <a:ln>
            <a:noFill/>
          </a:ln>
        </p:spPr>
      </p:pic>
    </p:spTree>
    <p:extLst>
      <p:ext uri="{BB962C8B-B14F-4D97-AF65-F5344CB8AC3E}">
        <p14:creationId xmlns:p14="http://schemas.microsoft.com/office/powerpoint/2010/main" val="1733446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76"/>
        <p:cNvGrpSpPr/>
        <p:nvPr/>
      </p:nvGrpSpPr>
      <p:grpSpPr>
        <a:xfrm>
          <a:off x="0" y="0"/>
          <a:ext cx="0" cy="0"/>
          <a:chOff x="0" y="0"/>
          <a:chExt cx="0" cy="0"/>
        </a:xfrm>
      </p:grpSpPr>
      <p:pic>
        <p:nvPicPr>
          <p:cNvPr id="877" name="Google Shape;877;p145"/>
          <p:cNvPicPr preferRelativeResize="0"/>
          <p:nvPr/>
        </p:nvPicPr>
        <p:blipFill>
          <a:blip r:embed="rId3">
            <a:alphaModFix/>
          </a:blip>
          <a:stretch>
            <a:fillRect/>
          </a:stretch>
        </p:blipFill>
        <p:spPr>
          <a:xfrm>
            <a:off x="203200" y="203200"/>
            <a:ext cx="10337800" cy="5918200"/>
          </a:xfrm>
          <a:prstGeom prst="rect">
            <a:avLst/>
          </a:prstGeom>
          <a:noFill/>
          <a:ln>
            <a:noFill/>
          </a:ln>
        </p:spPr>
      </p:pic>
    </p:spTree>
    <p:extLst>
      <p:ext uri="{BB962C8B-B14F-4D97-AF65-F5344CB8AC3E}">
        <p14:creationId xmlns:p14="http://schemas.microsoft.com/office/powerpoint/2010/main" val="2533771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81"/>
        <p:cNvGrpSpPr/>
        <p:nvPr/>
      </p:nvGrpSpPr>
      <p:grpSpPr>
        <a:xfrm>
          <a:off x="0" y="0"/>
          <a:ext cx="0" cy="0"/>
          <a:chOff x="0" y="0"/>
          <a:chExt cx="0" cy="0"/>
        </a:xfrm>
      </p:grpSpPr>
      <p:pic>
        <p:nvPicPr>
          <p:cNvPr id="882" name="Google Shape;882;p146"/>
          <p:cNvPicPr preferRelativeResize="0"/>
          <p:nvPr/>
        </p:nvPicPr>
        <p:blipFill>
          <a:blip r:embed="rId3">
            <a:alphaModFix/>
          </a:blip>
          <a:stretch>
            <a:fillRect/>
          </a:stretch>
        </p:blipFill>
        <p:spPr>
          <a:xfrm>
            <a:off x="203200" y="0"/>
            <a:ext cx="5812000" cy="3557067"/>
          </a:xfrm>
          <a:prstGeom prst="rect">
            <a:avLst/>
          </a:prstGeom>
          <a:noFill/>
          <a:ln>
            <a:noFill/>
          </a:ln>
        </p:spPr>
      </p:pic>
      <p:sp>
        <p:nvSpPr>
          <p:cNvPr id="883" name="Google Shape;883;p146"/>
          <p:cNvSpPr txBox="1"/>
          <p:nvPr/>
        </p:nvSpPr>
        <p:spPr>
          <a:xfrm>
            <a:off x="6263100" y="935733"/>
            <a:ext cx="5618400" cy="168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If you picked any two lines that are vertical (the ____ ones) you got it right.</a:t>
            </a:r>
            <a:endParaRPr sz="3067" kern="0">
              <a:solidFill>
                <a:srgbClr val="000000"/>
              </a:solidFill>
              <a:latin typeface="Arial"/>
              <a:cs typeface="Arial"/>
              <a:sym typeface="Arial"/>
            </a:endParaRPr>
          </a:p>
        </p:txBody>
      </p:sp>
      <p:pic>
        <p:nvPicPr>
          <p:cNvPr id="884" name="Google Shape;884;p146"/>
          <p:cNvPicPr preferRelativeResize="0"/>
          <p:nvPr/>
        </p:nvPicPr>
        <p:blipFill rotWithShape="1">
          <a:blip r:embed="rId4">
            <a:alphaModFix/>
          </a:blip>
          <a:srcRect l="2991" t="2564" r="2642" b="4842"/>
          <a:stretch/>
        </p:blipFill>
        <p:spPr>
          <a:xfrm>
            <a:off x="203200" y="3383601"/>
            <a:ext cx="5812000" cy="3474415"/>
          </a:xfrm>
          <a:prstGeom prst="rect">
            <a:avLst/>
          </a:prstGeom>
          <a:noFill/>
          <a:ln>
            <a:noFill/>
          </a:ln>
        </p:spPr>
      </p:pic>
      <p:sp>
        <p:nvSpPr>
          <p:cNvPr id="885" name="Google Shape;885;p146"/>
          <p:cNvSpPr txBox="1"/>
          <p:nvPr/>
        </p:nvSpPr>
        <p:spPr>
          <a:xfrm>
            <a:off x="6263100" y="3782233"/>
            <a:ext cx="5618400" cy="215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You could also choose any of the horizontal lines (the ____ ones) too, as long as they aren’t on the same level.</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2718301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89"/>
        <p:cNvGrpSpPr/>
        <p:nvPr/>
      </p:nvGrpSpPr>
      <p:grpSpPr>
        <a:xfrm>
          <a:off x="0" y="0"/>
          <a:ext cx="0" cy="0"/>
          <a:chOff x="0" y="0"/>
          <a:chExt cx="0" cy="0"/>
        </a:xfrm>
      </p:grpSpPr>
      <p:pic>
        <p:nvPicPr>
          <p:cNvPr id="890" name="Google Shape;890;p147"/>
          <p:cNvPicPr preferRelativeResize="0"/>
          <p:nvPr/>
        </p:nvPicPr>
        <p:blipFill>
          <a:blip r:embed="rId3">
            <a:alphaModFix/>
          </a:blip>
          <a:stretch>
            <a:fillRect/>
          </a:stretch>
        </p:blipFill>
        <p:spPr>
          <a:xfrm>
            <a:off x="203201" y="203200"/>
            <a:ext cx="9359900" cy="5689600"/>
          </a:xfrm>
          <a:prstGeom prst="rect">
            <a:avLst/>
          </a:prstGeom>
          <a:noFill/>
          <a:ln>
            <a:noFill/>
          </a:ln>
        </p:spPr>
      </p:pic>
    </p:spTree>
    <p:extLst>
      <p:ext uri="{BB962C8B-B14F-4D97-AF65-F5344CB8AC3E}">
        <p14:creationId xmlns:p14="http://schemas.microsoft.com/office/powerpoint/2010/main" val="1857171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94"/>
        <p:cNvGrpSpPr/>
        <p:nvPr/>
      </p:nvGrpSpPr>
      <p:grpSpPr>
        <a:xfrm>
          <a:off x="0" y="0"/>
          <a:ext cx="0" cy="0"/>
          <a:chOff x="0" y="0"/>
          <a:chExt cx="0" cy="0"/>
        </a:xfrm>
      </p:grpSpPr>
      <p:pic>
        <p:nvPicPr>
          <p:cNvPr id="895" name="Google Shape;895;p148"/>
          <p:cNvPicPr preferRelativeResize="0"/>
          <p:nvPr/>
        </p:nvPicPr>
        <p:blipFill>
          <a:blip r:embed="rId3">
            <a:alphaModFix/>
          </a:blip>
          <a:stretch>
            <a:fillRect/>
          </a:stretch>
        </p:blipFill>
        <p:spPr>
          <a:xfrm>
            <a:off x="104033" y="120567"/>
            <a:ext cx="7061200" cy="4343400"/>
          </a:xfrm>
          <a:prstGeom prst="rect">
            <a:avLst/>
          </a:prstGeom>
          <a:noFill/>
          <a:ln>
            <a:noFill/>
          </a:ln>
        </p:spPr>
      </p:pic>
      <p:sp>
        <p:nvSpPr>
          <p:cNvPr id="896" name="Google Shape;896;p148"/>
          <p:cNvSpPr txBox="1"/>
          <p:nvPr/>
        </p:nvSpPr>
        <p:spPr>
          <a:xfrm>
            <a:off x="7403333" y="198300"/>
            <a:ext cx="4445200" cy="642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As long as you pick one horizontal line and one vertical line that are connected to each other, they will be perpendicular. Here are some examples. </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4008686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00"/>
        <p:cNvGrpSpPr/>
        <p:nvPr/>
      </p:nvGrpSpPr>
      <p:grpSpPr>
        <a:xfrm>
          <a:off x="0" y="0"/>
          <a:ext cx="0" cy="0"/>
          <a:chOff x="0" y="0"/>
          <a:chExt cx="0" cy="0"/>
        </a:xfrm>
      </p:grpSpPr>
      <p:sp>
        <p:nvSpPr>
          <p:cNvPr id="901" name="Google Shape;901;p149"/>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02" name="Google Shape;902;p149"/>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03" name="Google Shape;903;p149"/>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677268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07"/>
        <p:cNvGrpSpPr/>
        <p:nvPr/>
      </p:nvGrpSpPr>
      <p:grpSpPr>
        <a:xfrm>
          <a:off x="0" y="0"/>
          <a:ext cx="0" cy="0"/>
          <a:chOff x="0" y="0"/>
          <a:chExt cx="0" cy="0"/>
        </a:xfrm>
      </p:grpSpPr>
      <p:sp>
        <p:nvSpPr>
          <p:cNvPr id="908" name="Google Shape;908;p150"/>
          <p:cNvSpPr txBox="1">
            <a:spLocks noGrp="1"/>
          </p:cNvSpPr>
          <p:nvPr>
            <p:ph type="subTitle" idx="1"/>
          </p:nvPr>
        </p:nvSpPr>
        <p:spPr>
          <a:xfrm>
            <a:off x="415600" y="439067"/>
            <a:ext cx="11360800" cy="1056800"/>
          </a:xfrm>
          <a:prstGeom prst="rect">
            <a:avLst/>
          </a:prstGeom>
        </p:spPr>
        <p:txBody>
          <a:bodyPr spcFirstLastPara="1" wrap="square" lIns="121900" tIns="121900" rIns="121900" bIns="121900" anchor="t" anchorCtr="0">
            <a:noAutofit/>
          </a:bodyPr>
          <a:lstStyle/>
          <a:p>
            <a:pPr marL="0" indent="0"/>
            <a:r>
              <a:rPr lang="en-GB" sz="3200" u="sng">
                <a:solidFill>
                  <a:srgbClr val="000000"/>
                </a:solidFill>
              </a:rPr>
              <a:t>WALT: use synonyms to extend our vocabulary when writing.</a:t>
            </a:r>
            <a:endParaRPr sz="3200" u="sng">
              <a:solidFill>
                <a:srgbClr val="000000"/>
              </a:solidFill>
            </a:endParaRPr>
          </a:p>
        </p:txBody>
      </p:sp>
      <p:sp>
        <p:nvSpPr>
          <p:cNvPr id="909" name="Google Shape;909;p150"/>
          <p:cNvSpPr txBox="1"/>
          <p:nvPr/>
        </p:nvSpPr>
        <p:spPr>
          <a:xfrm>
            <a:off x="628400" y="1265867"/>
            <a:ext cx="10935200" cy="89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Some words are used too often. We overuse them and so need to find some different words to use. Our new words or synonyms will have a more powerful meaning in the sentence we are using them in. BUT we have to choose appropriate words</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p:txBody>
      </p:sp>
      <p:sp>
        <p:nvSpPr>
          <p:cNvPr id="910" name="Google Shape;910;p150"/>
          <p:cNvSpPr txBox="1"/>
          <p:nvPr/>
        </p:nvSpPr>
        <p:spPr>
          <a:xfrm>
            <a:off x="415600" y="3555767"/>
            <a:ext cx="10935200" cy="114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Today we will focus on the word pull and synonyms we can use instead to improve our sentences.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1703888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14"/>
        <p:cNvGrpSpPr/>
        <p:nvPr/>
      </p:nvGrpSpPr>
      <p:grpSpPr>
        <a:xfrm>
          <a:off x="0" y="0"/>
          <a:ext cx="0" cy="0"/>
          <a:chOff x="0" y="0"/>
          <a:chExt cx="0" cy="0"/>
        </a:xfrm>
      </p:grpSpPr>
      <p:sp>
        <p:nvSpPr>
          <p:cNvPr id="915" name="Google Shape;915;p151"/>
          <p:cNvSpPr txBox="1">
            <a:spLocks noGrp="1"/>
          </p:cNvSpPr>
          <p:nvPr>
            <p:ph type="subTitle" idx="1"/>
          </p:nvPr>
        </p:nvSpPr>
        <p:spPr>
          <a:xfrm>
            <a:off x="415600" y="287100"/>
            <a:ext cx="11360800" cy="1056800"/>
          </a:xfrm>
          <a:prstGeom prst="rect">
            <a:avLst/>
          </a:prstGeom>
        </p:spPr>
        <p:txBody>
          <a:bodyPr spcFirstLastPara="1" wrap="square" lIns="121900" tIns="121900" rIns="121900" bIns="121900" anchor="t" anchorCtr="0">
            <a:noAutofit/>
          </a:bodyPr>
          <a:lstStyle/>
          <a:p>
            <a:pPr marL="0" indent="0"/>
            <a:r>
              <a:rPr lang="en-GB"/>
              <a:t>Do you remember these pulling forces from your science on Monday afternoon?</a:t>
            </a:r>
            <a:endParaRPr/>
          </a:p>
        </p:txBody>
      </p:sp>
      <p:pic>
        <p:nvPicPr>
          <p:cNvPr id="916" name="Google Shape;916;p151"/>
          <p:cNvPicPr preferRelativeResize="0"/>
          <p:nvPr/>
        </p:nvPicPr>
        <p:blipFill>
          <a:blip r:embed="rId3">
            <a:alphaModFix/>
          </a:blip>
          <a:stretch>
            <a:fillRect/>
          </a:stretch>
        </p:blipFill>
        <p:spPr>
          <a:xfrm>
            <a:off x="415601" y="2084133"/>
            <a:ext cx="2831068" cy="1417400"/>
          </a:xfrm>
          <a:prstGeom prst="rect">
            <a:avLst/>
          </a:prstGeom>
          <a:noFill/>
          <a:ln>
            <a:noFill/>
          </a:ln>
        </p:spPr>
      </p:pic>
      <p:pic>
        <p:nvPicPr>
          <p:cNvPr id="917" name="Google Shape;917;p151"/>
          <p:cNvPicPr preferRelativeResize="0"/>
          <p:nvPr/>
        </p:nvPicPr>
        <p:blipFill>
          <a:blip r:embed="rId4">
            <a:alphaModFix/>
          </a:blip>
          <a:stretch>
            <a:fillRect/>
          </a:stretch>
        </p:blipFill>
        <p:spPr>
          <a:xfrm flipH="1">
            <a:off x="8496634" y="4360445"/>
            <a:ext cx="3070100" cy="1732623"/>
          </a:xfrm>
          <a:prstGeom prst="rect">
            <a:avLst/>
          </a:prstGeom>
          <a:noFill/>
          <a:ln>
            <a:noFill/>
          </a:ln>
        </p:spPr>
      </p:pic>
      <p:pic>
        <p:nvPicPr>
          <p:cNvPr id="918" name="Google Shape;918;p151"/>
          <p:cNvPicPr preferRelativeResize="0"/>
          <p:nvPr/>
        </p:nvPicPr>
        <p:blipFill>
          <a:blip r:embed="rId5">
            <a:alphaModFix/>
          </a:blip>
          <a:stretch>
            <a:fillRect/>
          </a:stretch>
        </p:blipFill>
        <p:spPr>
          <a:xfrm>
            <a:off x="1457733" y="4241783"/>
            <a:ext cx="2658400" cy="1969933"/>
          </a:xfrm>
          <a:prstGeom prst="rect">
            <a:avLst/>
          </a:prstGeom>
          <a:noFill/>
          <a:ln>
            <a:noFill/>
          </a:ln>
        </p:spPr>
      </p:pic>
      <p:pic>
        <p:nvPicPr>
          <p:cNvPr id="919" name="Google Shape;919;p151"/>
          <p:cNvPicPr preferRelativeResize="0"/>
          <p:nvPr/>
        </p:nvPicPr>
        <p:blipFill>
          <a:blip r:embed="rId6">
            <a:alphaModFix/>
          </a:blip>
          <a:stretch>
            <a:fillRect/>
          </a:stretch>
        </p:blipFill>
        <p:spPr>
          <a:xfrm>
            <a:off x="4645383" y="1633293"/>
            <a:ext cx="2658400" cy="1499412"/>
          </a:xfrm>
          <a:prstGeom prst="rect">
            <a:avLst/>
          </a:prstGeom>
          <a:noFill/>
          <a:ln>
            <a:noFill/>
          </a:ln>
        </p:spPr>
      </p:pic>
      <p:pic>
        <p:nvPicPr>
          <p:cNvPr id="920" name="Google Shape;920;p151"/>
          <p:cNvPicPr preferRelativeResize="0"/>
          <p:nvPr/>
        </p:nvPicPr>
        <p:blipFill>
          <a:blip r:embed="rId7">
            <a:alphaModFix/>
          </a:blip>
          <a:stretch>
            <a:fillRect/>
          </a:stretch>
        </p:blipFill>
        <p:spPr>
          <a:xfrm>
            <a:off x="8702484" y="1827751"/>
            <a:ext cx="2658400" cy="1486832"/>
          </a:xfrm>
          <a:prstGeom prst="rect">
            <a:avLst/>
          </a:prstGeom>
          <a:noFill/>
          <a:ln>
            <a:noFill/>
          </a:ln>
        </p:spPr>
      </p:pic>
      <p:pic>
        <p:nvPicPr>
          <p:cNvPr id="921" name="Google Shape;921;p151"/>
          <p:cNvPicPr preferRelativeResize="0"/>
          <p:nvPr/>
        </p:nvPicPr>
        <p:blipFill>
          <a:blip r:embed="rId8">
            <a:alphaModFix/>
          </a:blip>
          <a:stretch>
            <a:fillRect/>
          </a:stretch>
        </p:blipFill>
        <p:spPr>
          <a:xfrm>
            <a:off x="4826518" y="4241767"/>
            <a:ext cx="2959748" cy="1499400"/>
          </a:xfrm>
          <a:prstGeom prst="rect">
            <a:avLst/>
          </a:prstGeom>
          <a:noFill/>
          <a:ln>
            <a:noFill/>
          </a:ln>
        </p:spPr>
      </p:pic>
    </p:spTree>
    <p:extLst>
      <p:ext uri="{BB962C8B-B14F-4D97-AF65-F5344CB8AC3E}">
        <p14:creationId xmlns:p14="http://schemas.microsoft.com/office/powerpoint/2010/main" val="24212324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25"/>
        <p:cNvGrpSpPr/>
        <p:nvPr/>
      </p:nvGrpSpPr>
      <p:grpSpPr>
        <a:xfrm>
          <a:off x="0" y="0"/>
          <a:ext cx="0" cy="0"/>
          <a:chOff x="0" y="0"/>
          <a:chExt cx="0" cy="0"/>
        </a:xfrm>
      </p:grpSpPr>
      <p:sp>
        <p:nvSpPr>
          <p:cNvPr id="926" name="Google Shape;926;p152"/>
          <p:cNvSpPr/>
          <p:nvPr/>
        </p:nvSpPr>
        <p:spPr>
          <a:xfrm>
            <a:off x="4475600" y="2958600"/>
            <a:ext cx="3240800" cy="940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Synonyms for PULL</a:t>
            </a:r>
            <a:endParaRPr sz="1867" kern="0">
              <a:solidFill>
                <a:srgbClr val="000000"/>
              </a:solidFill>
              <a:latin typeface="Arial"/>
              <a:cs typeface="Arial"/>
              <a:sym typeface="Arial"/>
            </a:endParaRPr>
          </a:p>
        </p:txBody>
      </p:sp>
      <p:sp>
        <p:nvSpPr>
          <p:cNvPr id="927" name="Google Shape;927;p152"/>
          <p:cNvSpPr/>
          <p:nvPr/>
        </p:nvSpPr>
        <p:spPr>
          <a:xfrm>
            <a:off x="9624800" y="192800"/>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tug</a:t>
            </a:r>
            <a:endParaRPr sz="3200" kern="0">
              <a:solidFill>
                <a:srgbClr val="000000"/>
              </a:solidFill>
              <a:latin typeface="Arial"/>
              <a:cs typeface="Arial"/>
              <a:sym typeface="Arial"/>
            </a:endParaRPr>
          </a:p>
        </p:txBody>
      </p:sp>
      <p:sp>
        <p:nvSpPr>
          <p:cNvPr id="928" name="Google Shape;928;p152"/>
          <p:cNvSpPr/>
          <p:nvPr/>
        </p:nvSpPr>
        <p:spPr>
          <a:xfrm>
            <a:off x="433767" y="5235033"/>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drag</a:t>
            </a:r>
            <a:endParaRPr sz="3200" kern="0">
              <a:solidFill>
                <a:srgbClr val="000000"/>
              </a:solidFill>
              <a:latin typeface="Arial"/>
              <a:cs typeface="Arial"/>
              <a:sym typeface="Arial"/>
            </a:endParaRPr>
          </a:p>
        </p:txBody>
      </p:sp>
      <p:sp>
        <p:nvSpPr>
          <p:cNvPr id="929" name="Google Shape;929;p152"/>
          <p:cNvSpPr/>
          <p:nvPr/>
        </p:nvSpPr>
        <p:spPr>
          <a:xfrm>
            <a:off x="433767" y="192800"/>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draw</a:t>
            </a:r>
            <a:endParaRPr sz="3200" kern="0">
              <a:solidFill>
                <a:srgbClr val="000000"/>
              </a:solidFill>
              <a:latin typeface="Arial"/>
              <a:cs typeface="Arial"/>
              <a:sym typeface="Arial"/>
            </a:endParaRPr>
          </a:p>
        </p:txBody>
      </p:sp>
      <p:sp>
        <p:nvSpPr>
          <p:cNvPr id="930" name="Google Shape;930;p152"/>
          <p:cNvSpPr/>
          <p:nvPr/>
        </p:nvSpPr>
        <p:spPr>
          <a:xfrm>
            <a:off x="9191600" y="2624084"/>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jerk</a:t>
            </a:r>
            <a:endParaRPr sz="3200" kern="0">
              <a:solidFill>
                <a:srgbClr val="000000"/>
              </a:solidFill>
              <a:latin typeface="Arial"/>
              <a:cs typeface="Arial"/>
              <a:sym typeface="Arial"/>
            </a:endParaRPr>
          </a:p>
        </p:txBody>
      </p:sp>
      <p:sp>
        <p:nvSpPr>
          <p:cNvPr id="931" name="Google Shape;931;p152"/>
          <p:cNvSpPr/>
          <p:nvPr/>
        </p:nvSpPr>
        <p:spPr>
          <a:xfrm>
            <a:off x="1202467" y="2602984"/>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trail</a:t>
            </a:r>
            <a:endParaRPr sz="3200" kern="0">
              <a:solidFill>
                <a:srgbClr val="000000"/>
              </a:solidFill>
              <a:latin typeface="Arial"/>
              <a:cs typeface="Arial"/>
              <a:sym typeface="Arial"/>
            </a:endParaRPr>
          </a:p>
        </p:txBody>
      </p:sp>
      <p:sp>
        <p:nvSpPr>
          <p:cNvPr id="932" name="Google Shape;932;p152"/>
          <p:cNvSpPr/>
          <p:nvPr/>
        </p:nvSpPr>
        <p:spPr>
          <a:xfrm>
            <a:off x="9983900" y="5055367"/>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haul</a:t>
            </a:r>
            <a:endParaRPr sz="3200" kern="0">
              <a:solidFill>
                <a:srgbClr val="000000"/>
              </a:solidFill>
              <a:latin typeface="Arial"/>
              <a:cs typeface="Arial"/>
              <a:sym typeface="Arial"/>
            </a:endParaRPr>
          </a:p>
        </p:txBody>
      </p:sp>
      <p:sp>
        <p:nvSpPr>
          <p:cNvPr id="933" name="Google Shape;933;p152"/>
          <p:cNvSpPr/>
          <p:nvPr/>
        </p:nvSpPr>
        <p:spPr>
          <a:xfrm>
            <a:off x="5113400" y="192800"/>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tow</a:t>
            </a:r>
            <a:endParaRPr sz="3200" kern="0">
              <a:solidFill>
                <a:srgbClr val="000000"/>
              </a:solidFill>
              <a:latin typeface="Arial"/>
              <a:cs typeface="Arial"/>
              <a:sym typeface="Arial"/>
            </a:endParaRPr>
          </a:p>
        </p:txBody>
      </p:sp>
      <p:sp>
        <p:nvSpPr>
          <p:cNvPr id="934" name="Google Shape;934;p152"/>
          <p:cNvSpPr/>
          <p:nvPr/>
        </p:nvSpPr>
        <p:spPr>
          <a:xfrm>
            <a:off x="5436767" y="5055367"/>
            <a:ext cx="1965200" cy="1296400"/>
          </a:xfrm>
          <a:prstGeom prst="roundRect">
            <a:avLst>
              <a:gd name="adj"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200" kern="0">
                <a:solidFill>
                  <a:srgbClr val="000000"/>
                </a:solidFill>
                <a:latin typeface="Arial"/>
                <a:cs typeface="Arial"/>
                <a:sym typeface="Arial"/>
              </a:rPr>
              <a:t>yank</a:t>
            </a:r>
            <a:endParaRPr sz="3200" kern="0">
              <a:solidFill>
                <a:srgbClr val="000000"/>
              </a:solidFill>
              <a:latin typeface="Arial"/>
              <a:cs typeface="Arial"/>
              <a:sym typeface="Arial"/>
            </a:endParaRPr>
          </a:p>
        </p:txBody>
      </p:sp>
      <p:cxnSp>
        <p:nvCxnSpPr>
          <p:cNvPr id="935" name="Google Shape;935;p152"/>
          <p:cNvCxnSpPr/>
          <p:nvPr/>
        </p:nvCxnSpPr>
        <p:spPr>
          <a:xfrm>
            <a:off x="2342100" y="1423133"/>
            <a:ext cx="2300000" cy="1589200"/>
          </a:xfrm>
          <a:prstGeom prst="straightConnector1">
            <a:avLst/>
          </a:prstGeom>
          <a:noFill/>
          <a:ln w="28575" cap="flat" cmpd="sng">
            <a:solidFill>
              <a:srgbClr val="0000FF"/>
            </a:solidFill>
            <a:prstDash val="solid"/>
            <a:round/>
            <a:headEnd type="none" w="med" len="med"/>
            <a:tailEnd type="none" w="med" len="med"/>
          </a:ln>
        </p:spPr>
      </p:cxnSp>
      <p:cxnSp>
        <p:nvCxnSpPr>
          <p:cNvPr id="936" name="Google Shape;936;p152"/>
          <p:cNvCxnSpPr/>
          <p:nvPr/>
        </p:nvCxnSpPr>
        <p:spPr>
          <a:xfrm>
            <a:off x="7716400" y="3466167"/>
            <a:ext cx="2300000" cy="1589200"/>
          </a:xfrm>
          <a:prstGeom prst="straightConnector1">
            <a:avLst/>
          </a:prstGeom>
          <a:noFill/>
          <a:ln w="28575" cap="flat" cmpd="sng">
            <a:solidFill>
              <a:srgbClr val="0000FF"/>
            </a:solidFill>
            <a:prstDash val="solid"/>
            <a:round/>
            <a:headEnd type="none" w="med" len="med"/>
            <a:tailEnd type="none" w="med" len="med"/>
          </a:ln>
        </p:spPr>
      </p:cxnSp>
      <p:cxnSp>
        <p:nvCxnSpPr>
          <p:cNvPr id="937" name="Google Shape;937;p152"/>
          <p:cNvCxnSpPr>
            <a:stCxn id="933" idx="2"/>
            <a:endCxn id="926" idx="0"/>
          </p:cNvCxnSpPr>
          <p:nvPr/>
        </p:nvCxnSpPr>
        <p:spPr>
          <a:xfrm>
            <a:off x="6096000" y="1489200"/>
            <a:ext cx="0" cy="1469600"/>
          </a:xfrm>
          <a:prstGeom prst="straightConnector1">
            <a:avLst/>
          </a:prstGeom>
          <a:noFill/>
          <a:ln w="28575" cap="flat" cmpd="sng">
            <a:solidFill>
              <a:srgbClr val="0000FF"/>
            </a:solidFill>
            <a:prstDash val="solid"/>
            <a:round/>
            <a:headEnd type="none" w="med" len="med"/>
            <a:tailEnd type="none" w="med" len="med"/>
          </a:ln>
        </p:spPr>
      </p:cxnSp>
      <p:cxnSp>
        <p:nvCxnSpPr>
          <p:cNvPr id="938" name="Google Shape;938;p152"/>
          <p:cNvCxnSpPr/>
          <p:nvPr/>
        </p:nvCxnSpPr>
        <p:spPr>
          <a:xfrm>
            <a:off x="7078600" y="3919233"/>
            <a:ext cx="0" cy="1469600"/>
          </a:xfrm>
          <a:prstGeom prst="straightConnector1">
            <a:avLst/>
          </a:prstGeom>
          <a:noFill/>
          <a:ln w="28575" cap="flat" cmpd="sng">
            <a:solidFill>
              <a:srgbClr val="0000FF"/>
            </a:solidFill>
            <a:prstDash val="solid"/>
            <a:round/>
            <a:headEnd type="none" w="med" len="med"/>
            <a:tailEnd type="none" w="med" len="med"/>
          </a:ln>
        </p:spPr>
      </p:cxnSp>
      <p:cxnSp>
        <p:nvCxnSpPr>
          <p:cNvPr id="939" name="Google Shape;939;p152"/>
          <p:cNvCxnSpPr/>
          <p:nvPr/>
        </p:nvCxnSpPr>
        <p:spPr>
          <a:xfrm rot="10800000">
            <a:off x="7716400" y="3116717"/>
            <a:ext cx="1496800" cy="50800"/>
          </a:xfrm>
          <a:prstGeom prst="straightConnector1">
            <a:avLst/>
          </a:prstGeom>
          <a:noFill/>
          <a:ln w="28575" cap="flat" cmpd="sng">
            <a:solidFill>
              <a:srgbClr val="0000FF"/>
            </a:solidFill>
            <a:prstDash val="solid"/>
            <a:round/>
            <a:headEnd type="none" w="med" len="med"/>
            <a:tailEnd type="none" w="med" len="med"/>
          </a:ln>
        </p:spPr>
      </p:cxnSp>
      <p:cxnSp>
        <p:nvCxnSpPr>
          <p:cNvPr id="940" name="Google Shape;940;p152"/>
          <p:cNvCxnSpPr/>
          <p:nvPr/>
        </p:nvCxnSpPr>
        <p:spPr>
          <a:xfrm rot="10800000">
            <a:off x="3145300" y="3403584"/>
            <a:ext cx="1496800" cy="50800"/>
          </a:xfrm>
          <a:prstGeom prst="straightConnector1">
            <a:avLst/>
          </a:prstGeom>
          <a:noFill/>
          <a:ln w="28575" cap="flat" cmpd="sng">
            <a:solidFill>
              <a:srgbClr val="0000FF"/>
            </a:solidFill>
            <a:prstDash val="solid"/>
            <a:round/>
            <a:headEnd type="none" w="med" len="med"/>
            <a:tailEnd type="none" w="med" len="med"/>
          </a:ln>
        </p:spPr>
      </p:cxnSp>
      <p:cxnSp>
        <p:nvCxnSpPr>
          <p:cNvPr id="941" name="Google Shape;941;p152"/>
          <p:cNvCxnSpPr/>
          <p:nvPr/>
        </p:nvCxnSpPr>
        <p:spPr>
          <a:xfrm rot="10800000" flipH="1">
            <a:off x="7401967" y="1276800"/>
            <a:ext cx="2488400" cy="1777200"/>
          </a:xfrm>
          <a:prstGeom prst="straightConnector1">
            <a:avLst/>
          </a:prstGeom>
          <a:noFill/>
          <a:ln w="28575" cap="flat" cmpd="sng">
            <a:solidFill>
              <a:srgbClr val="0000FF"/>
            </a:solidFill>
            <a:prstDash val="solid"/>
            <a:round/>
            <a:headEnd type="none" w="med" len="med"/>
            <a:tailEnd type="none" w="med" len="med"/>
          </a:ln>
        </p:spPr>
      </p:cxnSp>
      <p:cxnSp>
        <p:nvCxnSpPr>
          <p:cNvPr id="942" name="Google Shape;942;p152"/>
          <p:cNvCxnSpPr/>
          <p:nvPr/>
        </p:nvCxnSpPr>
        <p:spPr>
          <a:xfrm rot="10800000" flipH="1">
            <a:off x="2247900" y="3765433"/>
            <a:ext cx="2488400" cy="1777200"/>
          </a:xfrm>
          <a:prstGeom prst="straightConnector1">
            <a:avLst/>
          </a:prstGeom>
          <a:noFill/>
          <a:ln w="28575" cap="flat" cmpd="sng">
            <a:solidFill>
              <a:srgbClr val="0000FF"/>
            </a:solidFill>
            <a:prstDash val="solid"/>
            <a:round/>
            <a:headEnd type="none" w="med" len="med"/>
            <a:tailEnd type="none" w="med" len="med"/>
          </a:ln>
        </p:spPr>
      </p:cxnSp>
    </p:spTree>
    <p:extLst>
      <p:ext uri="{BB962C8B-B14F-4D97-AF65-F5344CB8AC3E}">
        <p14:creationId xmlns:p14="http://schemas.microsoft.com/office/powerpoint/2010/main" val="6484108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46"/>
        <p:cNvGrpSpPr/>
        <p:nvPr/>
      </p:nvGrpSpPr>
      <p:grpSpPr>
        <a:xfrm>
          <a:off x="0" y="0"/>
          <a:ext cx="0" cy="0"/>
          <a:chOff x="0" y="0"/>
          <a:chExt cx="0" cy="0"/>
        </a:xfrm>
      </p:grpSpPr>
      <p:sp>
        <p:nvSpPr>
          <p:cNvPr id="947" name="Google Shape;947;p153"/>
          <p:cNvSpPr txBox="1"/>
          <p:nvPr/>
        </p:nvSpPr>
        <p:spPr>
          <a:xfrm>
            <a:off x="367000" y="3302900"/>
            <a:ext cx="11458000" cy="355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Which of these words suggest a small pull and which words suggest a pull with a larger amount of force?</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If you are not sure what the words mean you can look them up in a dictionary or use your search engine.</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Try acting the words out.</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Look back at the pictures showing pulls - which of these words could you use about the </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pull in the photo?</a:t>
            </a:r>
            <a:endParaRPr sz="2133" kern="0">
              <a:solidFill>
                <a:srgbClr val="000000"/>
              </a:solidFill>
              <a:latin typeface="Comic Sans MS"/>
              <a:ea typeface="Comic Sans MS"/>
              <a:cs typeface="Comic Sans MS"/>
              <a:sym typeface="Comic Sans MS"/>
            </a:endParaRPr>
          </a:p>
        </p:txBody>
      </p:sp>
      <p:pic>
        <p:nvPicPr>
          <p:cNvPr id="948" name="Google Shape;948;p153"/>
          <p:cNvPicPr preferRelativeResize="0"/>
          <p:nvPr/>
        </p:nvPicPr>
        <p:blipFill>
          <a:blip r:embed="rId3">
            <a:alphaModFix/>
          </a:blip>
          <a:stretch>
            <a:fillRect/>
          </a:stretch>
        </p:blipFill>
        <p:spPr>
          <a:xfrm>
            <a:off x="3046767" y="245001"/>
            <a:ext cx="5250428" cy="2896500"/>
          </a:xfrm>
          <a:prstGeom prst="rect">
            <a:avLst/>
          </a:prstGeom>
          <a:noFill/>
          <a:ln>
            <a:noFill/>
          </a:ln>
        </p:spPr>
      </p:pic>
    </p:spTree>
    <p:extLst>
      <p:ext uri="{BB962C8B-B14F-4D97-AF65-F5344CB8AC3E}">
        <p14:creationId xmlns:p14="http://schemas.microsoft.com/office/powerpoint/2010/main" val="1398271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52"/>
        <p:cNvGrpSpPr/>
        <p:nvPr/>
      </p:nvGrpSpPr>
      <p:grpSpPr>
        <a:xfrm>
          <a:off x="0" y="0"/>
          <a:ext cx="0" cy="0"/>
          <a:chOff x="0" y="0"/>
          <a:chExt cx="0" cy="0"/>
        </a:xfrm>
      </p:grpSpPr>
      <p:sp>
        <p:nvSpPr>
          <p:cNvPr id="953" name="Google Shape;953;p154"/>
          <p:cNvSpPr txBox="1">
            <a:spLocks noGrp="1"/>
          </p:cNvSpPr>
          <p:nvPr>
            <p:ph type="subTitle" idx="1"/>
          </p:nvPr>
        </p:nvSpPr>
        <p:spPr>
          <a:xfrm>
            <a:off x="63800" y="182533"/>
            <a:ext cx="12064400" cy="1056800"/>
          </a:xfrm>
          <a:prstGeom prst="rect">
            <a:avLst/>
          </a:prstGeom>
        </p:spPr>
        <p:txBody>
          <a:bodyPr spcFirstLastPara="1" wrap="square" lIns="121900" tIns="121900" rIns="121900" bIns="121900" anchor="t" anchorCtr="0">
            <a:noAutofit/>
          </a:bodyPr>
          <a:lstStyle/>
          <a:p>
            <a:pPr marL="0" indent="0"/>
            <a:r>
              <a:rPr lang="en-GB" sz="3200"/>
              <a:t>Now rewrite the sentences and replace the word pulled with an appropriate synonym. Remember past tense!</a:t>
            </a:r>
            <a:endParaRPr sz="3200"/>
          </a:p>
        </p:txBody>
      </p:sp>
      <p:sp>
        <p:nvSpPr>
          <p:cNvPr id="954" name="Google Shape;954;p154"/>
          <p:cNvSpPr txBox="1"/>
          <p:nvPr/>
        </p:nvSpPr>
        <p:spPr>
          <a:xfrm>
            <a:off x="334900" y="1548600"/>
            <a:ext cx="11604400" cy="50600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archer </a:t>
            </a:r>
            <a:r>
              <a:rPr lang="en-GB" sz="3200" kern="0">
                <a:solidFill>
                  <a:srgbClr val="FF0000"/>
                </a:solidFill>
                <a:latin typeface="Comic Sans MS"/>
                <a:ea typeface="Comic Sans MS"/>
                <a:cs typeface="Comic Sans MS"/>
                <a:sym typeface="Comic Sans MS"/>
              </a:rPr>
              <a:t>pulled </a:t>
            </a:r>
            <a:r>
              <a:rPr lang="en-GB" sz="3200" kern="0">
                <a:solidFill>
                  <a:srgbClr val="000000"/>
                </a:solidFill>
                <a:latin typeface="Comic Sans MS"/>
                <a:ea typeface="Comic Sans MS"/>
                <a:cs typeface="Comic Sans MS"/>
                <a:sym typeface="Comic Sans MS"/>
              </a:rPr>
              <a:t>the bow in order to fire the arrow.</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team </a:t>
            </a:r>
            <a:r>
              <a:rPr lang="en-GB" sz="3200" kern="0">
                <a:solidFill>
                  <a:srgbClr val="FF0000"/>
                </a:solidFill>
                <a:latin typeface="Comic Sans MS"/>
                <a:ea typeface="Comic Sans MS"/>
                <a:cs typeface="Comic Sans MS"/>
                <a:sym typeface="Comic Sans MS"/>
              </a:rPr>
              <a:t>pulled </a:t>
            </a:r>
            <a:r>
              <a:rPr lang="en-GB" sz="3200" kern="0">
                <a:solidFill>
                  <a:srgbClr val="000000"/>
                </a:solidFill>
                <a:latin typeface="Comic Sans MS"/>
                <a:ea typeface="Comic Sans MS"/>
                <a:cs typeface="Comic Sans MS"/>
                <a:sym typeface="Comic Sans MS"/>
              </a:rPr>
              <a:t>with all their might to win the Tug of war.</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She </a:t>
            </a:r>
            <a:r>
              <a:rPr lang="en-GB" sz="3200" kern="0">
                <a:solidFill>
                  <a:srgbClr val="FF0000"/>
                </a:solidFill>
                <a:latin typeface="Comic Sans MS"/>
                <a:ea typeface="Comic Sans MS"/>
                <a:cs typeface="Comic Sans MS"/>
                <a:sym typeface="Comic Sans MS"/>
              </a:rPr>
              <a:t>pulled</a:t>
            </a:r>
            <a:r>
              <a:rPr lang="en-GB" sz="3200" kern="0">
                <a:solidFill>
                  <a:srgbClr val="000000"/>
                </a:solidFill>
                <a:latin typeface="Comic Sans MS"/>
                <a:ea typeface="Comic Sans MS"/>
                <a:cs typeface="Comic Sans MS"/>
                <a:sym typeface="Comic Sans MS"/>
              </a:rPr>
              <a:t> the oars back as she rowed the boat.</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sledder </a:t>
            </a:r>
            <a:r>
              <a:rPr lang="en-GB" sz="3200" kern="0">
                <a:solidFill>
                  <a:srgbClr val="FF0000"/>
                </a:solidFill>
                <a:latin typeface="Comic Sans MS"/>
                <a:ea typeface="Comic Sans MS"/>
                <a:cs typeface="Comic Sans MS"/>
                <a:sym typeface="Comic Sans MS"/>
              </a:rPr>
              <a:t>pulled</a:t>
            </a:r>
            <a:r>
              <a:rPr lang="en-GB" sz="3200" kern="0">
                <a:solidFill>
                  <a:srgbClr val="000000"/>
                </a:solidFill>
                <a:latin typeface="Comic Sans MS"/>
                <a:ea typeface="Comic Sans MS"/>
                <a:cs typeface="Comic Sans MS"/>
                <a:sym typeface="Comic Sans MS"/>
              </a:rPr>
              <a:t> his sledge behind him.</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boy </a:t>
            </a:r>
            <a:r>
              <a:rPr lang="en-GB" sz="3200" kern="0">
                <a:solidFill>
                  <a:srgbClr val="FF0000"/>
                </a:solidFill>
                <a:latin typeface="Comic Sans MS"/>
                <a:ea typeface="Comic Sans MS"/>
                <a:cs typeface="Comic Sans MS"/>
                <a:sym typeface="Comic Sans MS"/>
              </a:rPr>
              <a:t>pulled</a:t>
            </a:r>
            <a:r>
              <a:rPr lang="en-GB" sz="3200" kern="0">
                <a:solidFill>
                  <a:srgbClr val="000000"/>
                </a:solidFill>
                <a:latin typeface="Comic Sans MS"/>
                <a:ea typeface="Comic Sans MS"/>
                <a:cs typeface="Comic Sans MS"/>
                <a:sym typeface="Comic Sans MS"/>
              </a:rPr>
              <a:t> back the catapult to fire a missile.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They </a:t>
            </a:r>
            <a:r>
              <a:rPr lang="en-GB" sz="3200" kern="0">
                <a:solidFill>
                  <a:srgbClr val="FF0000"/>
                </a:solidFill>
                <a:latin typeface="Comic Sans MS"/>
                <a:ea typeface="Comic Sans MS"/>
                <a:cs typeface="Comic Sans MS"/>
                <a:sym typeface="Comic Sans MS"/>
              </a:rPr>
              <a:t>pulled</a:t>
            </a:r>
            <a:r>
              <a:rPr lang="en-GB" sz="3200" kern="0">
                <a:solidFill>
                  <a:srgbClr val="000000"/>
                </a:solidFill>
                <a:latin typeface="Comic Sans MS"/>
                <a:ea typeface="Comic Sans MS"/>
                <a:cs typeface="Comic Sans MS"/>
                <a:sym typeface="Comic Sans MS"/>
              </a:rPr>
              <a:t> the ropes to make the church bells peal.</a:t>
            </a:r>
            <a:endParaRPr sz="32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9834749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58"/>
        <p:cNvGrpSpPr/>
        <p:nvPr/>
      </p:nvGrpSpPr>
      <p:grpSpPr>
        <a:xfrm>
          <a:off x="0" y="0"/>
          <a:ext cx="0" cy="0"/>
          <a:chOff x="0" y="0"/>
          <a:chExt cx="0" cy="0"/>
        </a:xfrm>
      </p:grpSpPr>
      <p:sp>
        <p:nvSpPr>
          <p:cNvPr id="959" name="Google Shape;959;p155"/>
          <p:cNvSpPr txBox="1">
            <a:spLocks noGrp="1"/>
          </p:cNvSpPr>
          <p:nvPr>
            <p:ph type="subTitle" idx="1"/>
          </p:nvPr>
        </p:nvSpPr>
        <p:spPr>
          <a:xfrm>
            <a:off x="63800" y="182533"/>
            <a:ext cx="12064400" cy="1056800"/>
          </a:xfrm>
          <a:prstGeom prst="rect">
            <a:avLst/>
          </a:prstGeom>
        </p:spPr>
        <p:txBody>
          <a:bodyPr spcFirstLastPara="1" wrap="square" lIns="121900" tIns="121900" rIns="121900" bIns="121900" anchor="t" anchorCtr="0">
            <a:noAutofit/>
          </a:bodyPr>
          <a:lstStyle/>
          <a:p>
            <a:pPr marL="0" indent="0">
              <a:buClr>
                <a:schemeClr val="dk1"/>
              </a:buClr>
              <a:buSzPts val="1100"/>
            </a:pPr>
            <a:r>
              <a:rPr lang="en-GB" sz="3200"/>
              <a:t>Did you choose an appropriate synonym?</a:t>
            </a:r>
            <a:endParaRPr sz="3200"/>
          </a:p>
        </p:txBody>
      </p:sp>
      <p:sp>
        <p:nvSpPr>
          <p:cNvPr id="960" name="Google Shape;960;p155"/>
          <p:cNvSpPr txBox="1"/>
          <p:nvPr/>
        </p:nvSpPr>
        <p:spPr>
          <a:xfrm>
            <a:off x="334900" y="1548600"/>
            <a:ext cx="11604400" cy="50600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archer </a:t>
            </a:r>
            <a:r>
              <a:rPr lang="en-GB" sz="3200" kern="0">
                <a:solidFill>
                  <a:srgbClr val="FF0000"/>
                </a:solidFill>
                <a:latin typeface="Comic Sans MS"/>
                <a:ea typeface="Comic Sans MS"/>
                <a:cs typeface="Comic Sans MS"/>
                <a:sym typeface="Comic Sans MS"/>
              </a:rPr>
              <a:t>drew back </a:t>
            </a:r>
            <a:r>
              <a:rPr lang="en-GB" sz="3200" kern="0">
                <a:solidFill>
                  <a:srgbClr val="000000"/>
                </a:solidFill>
                <a:latin typeface="Comic Sans MS"/>
                <a:ea typeface="Comic Sans MS"/>
                <a:cs typeface="Comic Sans MS"/>
                <a:sym typeface="Comic Sans MS"/>
              </a:rPr>
              <a:t>the bow in order to fire the arrow.</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team </a:t>
            </a:r>
            <a:r>
              <a:rPr lang="en-GB" sz="3200" kern="0">
                <a:solidFill>
                  <a:srgbClr val="FF0000"/>
                </a:solidFill>
                <a:latin typeface="Comic Sans MS"/>
                <a:ea typeface="Comic Sans MS"/>
                <a:cs typeface="Comic Sans MS"/>
                <a:sym typeface="Comic Sans MS"/>
              </a:rPr>
              <a:t>hauled/tugged </a:t>
            </a:r>
            <a:r>
              <a:rPr lang="en-GB" sz="3200" kern="0">
                <a:solidFill>
                  <a:srgbClr val="000000"/>
                </a:solidFill>
                <a:latin typeface="Comic Sans MS"/>
                <a:ea typeface="Comic Sans MS"/>
                <a:cs typeface="Comic Sans MS"/>
                <a:sym typeface="Comic Sans MS"/>
              </a:rPr>
              <a:t>with all their might to win the Tug of war.</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She </a:t>
            </a:r>
            <a:r>
              <a:rPr lang="en-GB" sz="3200" kern="0">
                <a:solidFill>
                  <a:srgbClr val="FF0000"/>
                </a:solidFill>
                <a:latin typeface="Comic Sans MS"/>
                <a:ea typeface="Comic Sans MS"/>
                <a:cs typeface="Comic Sans MS"/>
                <a:sym typeface="Comic Sans MS"/>
              </a:rPr>
              <a:t>drew</a:t>
            </a:r>
            <a:r>
              <a:rPr lang="en-GB" sz="3200" kern="0">
                <a:solidFill>
                  <a:srgbClr val="000000"/>
                </a:solidFill>
                <a:latin typeface="Comic Sans MS"/>
                <a:ea typeface="Comic Sans MS"/>
                <a:cs typeface="Comic Sans MS"/>
                <a:sym typeface="Comic Sans MS"/>
              </a:rPr>
              <a:t> the oars back as she rowed the boat.</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sledder </a:t>
            </a:r>
            <a:r>
              <a:rPr lang="en-GB" sz="3200" kern="0">
                <a:solidFill>
                  <a:srgbClr val="FF0000"/>
                </a:solidFill>
                <a:latin typeface="Comic Sans MS"/>
                <a:ea typeface="Comic Sans MS"/>
                <a:cs typeface="Comic Sans MS"/>
                <a:sym typeface="Comic Sans MS"/>
              </a:rPr>
              <a:t>trailed/dragged/towed</a:t>
            </a:r>
            <a:r>
              <a:rPr lang="en-GB" sz="3200" kern="0">
                <a:solidFill>
                  <a:srgbClr val="000000"/>
                </a:solidFill>
                <a:latin typeface="Comic Sans MS"/>
                <a:ea typeface="Comic Sans MS"/>
                <a:cs typeface="Comic Sans MS"/>
                <a:sym typeface="Comic Sans MS"/>
              </a:rPr>
              <a:t> his sledge behind him.</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 boy </a:t>
            </a:r>
            <a:r>
              <a:rPr lang="en-GB" sz="3200" kern="0">
                <a:solidFill>
                  <a:srgbClr val="FF0000"/>
                </a:solidFill>
                <a:latin typeface="Comic Sans MS"/>
                <a:ea typeface="Comic Sans MS"/>
                <a:cs typeface="Comic Sans MS"/>
                <a:sym typeface="Comic Sans MS"/>
              </a:rPr>
              <a:t>drew/yanked</a:t>
            </a:r>
            <a:r>
              <a:rPr lang="en-GB" sz="3200" kern="0">
                <a:solidFill>
                  <a:srgbClr val="000000"/>
                </a:solidFill>
                <a:latin typeface="Comic Sans MS"/>
                <a:ea typeface="Comic Sans MS"/>
                <a:cs typeface="Comic Sans MS"/>
                <a:sym typeface="Comic Sans MS"/>
              </a:rPr>
              <a:t> back the catapult to fire a missile.</a:t>
            </a:r>
            <a:endParaRPr sz="3200" kern="0">
              <a:solidFill>
                <a:srgbClr val="000000"/>
              </a:solidFill>
              <a:latin typeface="Comic Sans MS"/>
              <a:ea typeface="Comic Sans MS"/>
              <a:cs typeface="Comic Sans MS"/>
              <a:sym typeface="Comic Sans MS"/>
            </a:endParaRPr>
          </a:p>
          <a:p>
            <a:pPr marL="609585" indent="-507987" defTabSz="1219170">
              <a:buClr>
                <a:srgbClr val="000000"/>
              </a:buClr>
              <a:buSzPts val="2400"/>
              <a:buFont typeface="Comic Sans MS"/>
              <a:buAutoNum type="arabicPeriod"/>
            </a:pPr>
            <a:r>
              <a:rPr lang="en-GB" sz="3200" kern="0">
                <a:solidFill>
                  <a:srgbClr val="000000"/>
                </a:solidFill>
                <a:latin typeface="Comic Sans MS"/>
                <a:ea typeface="Comic Sans MS"/>
                <a:cs typeface="Comic Sans MS"/>
                <a:sym typeface="Comic Sans MS"/>
              </a:rPr>
              <a:t>They </a:t>
            </a:r>
            <a:r>
              <a:rPr lang="en-GB" sz="3200" kern="0">
                <a:solidFill>
                  <a:srgbClr val="FF0000"/>
                </a:solidFill>
                <a:latin typeface="Comic Sans MS"/>
                <a:ea typeface="Comic Sans MS"/>
                <a:cs typeface="Comic Sans MS"/>
                <a:sym typeface="Comic Sans MS"/>
              </a:rPr>
              <a:t>tugged</a:t>
            </a:r>
            <a:r>
              <a:rPr lang="en-GB" sz="3200" kern="0">
                <a:solidFill>
                  <a:srgbClr val="000000"/>
                </a:solidFill>
                <a:latin typeface="Comic Sans MS"/>
                <a:ea typeface="Comic Sans MS"/>
                <a:cs typeface="Comic Sans MS"/>
                <a:sym typeface="Comic Sans MS"/>
              </a:rPr>
              <a:t> the ropes to make the church bells peal.</a:t>
            </a:r>
            <a:endParaRPr sz="32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515843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64"/>
        <p:cNvGrpSpPr/>
        <p:nvPr/>
      </p:nvGrpSpPr>
      <p:grpSpPr>
        <a:xfrm>
          <a:off x="0" y="0"/>
          <a:ext cx="0" cy="0"/>
          <a:chOff x="0" y="0"/>
          <a:chExt cx="0" cy="0"/>
        </a:xfrm>
      </p:grpSpPr>
      <p:sp>
        <p:nvSpPr>
          <p:cNvPr id="965" name="Google Shape;965;p156"/>
          <p:cNvSpPr txBox="1">
            <a:spLocks noGrp="1"/>
          </p:cNvSpPr>
          <p:nvPr>
            <p:ph type="ctrTitle"/>
          </p:nvPr>
        </p:nvSpPr>
        <p:spPr>
          <a:xfrm>
            <a:off x="415600" y="2217367"/>
            <a:ext cx="11360800" cy="3781200"/>
          </a:xfrm>
          <a:prstGeom prst="rect">
            <a:avLst/>
          </a:prstGeom>
        </p:spPr>
        <p:txBody>
          <a:bodyPr spcFirstLastPara="1" wrap="square" lIns="121900" tIns="121900" rIns="121900" bIns="121900" anchor="b" anchorCtr="0">
            <a:noAutofit/>
          </a:bodyPr>
          <a:lstStyle/>
          <a:p>
            <a:r>
              <a:rPr lang="en-GB" sz="4000"/>
              <a:t>Look at these written spelling patterns</a:t>
            </a:r>
            <a:endParaRPr sz="4000"/>
          </a:p>
          <a:p>
            <a:r>
              <a:rPr lang="en-GB" sz="4000"/>
              <a:t>sh, ch, s, ss and c, </a:t>
            </a:r>
            <a:endParaRPr sz="4000"/>
          </a:p>
          <a:p>
            <a:r>
              <a:rPr lang="en-GB" sz="4000"/>
              <a:t>Sometimes they make the sound ‘sh’</a:t>
            </a:r>
            <a:endParaRPr sz="4000"/>
          </a:p>
          <a:p>
            <a:endParaRPr sz="2400"/>
          </a:p>
          <a:p>
            <a:endParaRPr sz="2400">
              <a:solidFill>
                <a:srgbClr val="000000"/>
              </a:solidFill>
            </a:endParaRPr>
          </a:p>
          <a:p>
            <a:pPr algn="l"/>
            <a:endParaRPr sz="2400">
              <a:solidFill>
                <a:srgbClr val="000000"/>
              </a:solidFill>
            </a:endParaRPr>
          </a:p>
          <a:p>
            <a:endParaRPr sz="2400">
              <a:solidFill>
                <a:srgbClr val="000000"/>
              </a:solidFill>
            </a:endParaRPr>
          </a:p>
          <a:p>
            <a:endParaRPr sz="2400">
              <a:solidFill>
                <a:srgbClr val="000000"/>
              </a:solidFill>
            </a:endParaRPr>
          </a:p>
        </p:txBody>
      </p:sp>
      <p:sp>
        <p:nvSpPr>
          <p:cNvPr id="966" name="Google Shape;966;p156"/>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967" name="Google Shape;967;p156"/>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320342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71"/>
        <p:cNvGrpSpPr/>
        <p:nvPr/>
      </p:nvGrpSpPr>
      <p:grpSpPr>
        <a:xfrm>
          <a:off x="0" y="0"/>
          <a:ext cx="0" cy="0"/>
          <a:chOff x="0" y="0"/>
          <a:chExt cx="0" cy="0"/>
        </a:xfrm>
      </p:grpSpPr>
      <p:graphicFrame>
        <p:nvGraphicFramePr>
          <p:cNvPr id="972" name="Google Shape;972;p157"/>
          <p:cNvGraphicFramePr/>
          <p:nvPr/>
        </p:nvGraphicFramePr>
        <p:xfrm>
          <a:off x="674468" y="689200"/>
          <a:ext cx="11074433" cy="5718533"/>
        </p:xfrm>
        <a:graphic>
          <a:graphicData uri="http://schemas.openxmlformats.org/drawingml/2006/table">
            <a:tbl>
              <a:tblPr>
                <a:noFill/>
              </a:tblPr>
              <a:tblGrid>
                <a:gridCol w="1911633">
                  <a:extLst>
                    <a:ext uri="{9D8B030D-6E8A-4147-A177-3AD203B41FA5}">
                      <a16:colId xmlns:a16="http://schemas.microsoft.com/office/drawing/2014/main" val="20000"/>
                    </a:ext>
                  </a:extLst>
                </a:gridCol>
                <a:gridCol w="3054267">
                  <a:extLst>
                    <a:ext uri="{9D8B030D-6E8A-4147-A177-3AD203B41FA5}">
                      <a16:colId xmlns:a16="http://schemas.microsoft.com/office/drawing/2014/main" val="20001"/>
                    </a:ext>
                  </a:extLst>
                </a:gridCol>
                <a:gridCol w="3054267">
                  <a:extLst>
                    <a:ext uri="{9D8B030D-6E8A-4147-A177-3AD203B41FA5}">
                      <a16:colId xmlns:a16="http://schemas.microsoft.com/office/drawing/2014/main" val="20002"/>
                    </a:ext>
                  </a:extLst>
                </a:gridCol>
                <a:gridCol w="3054267">
                  <a:extLst>
                    <a:ext uri="{9D8B030D-6E8A-4147-A177-3AD203B41FA5}">
                      <a16:colId xmlns:a16="http://schemas.microsoft.com/office/drawing/2014/main" val="20003"/>
                    </a:ext>
                  </a:extLst>
                </a:gridCol>
              </a:tblGrid>
              <a:tr h="1761365">
                <a:tc gridSpan="2">
                  <a:txBody>
                    <a:bodyPr/>
                    <a:lstStyle/>
                    <a:p>
                      <a:pPr marL="0" lvl="0" indent="0" algn="l" rtl="0">
                        <a:spcBef>
                          <a:spcPts val="0"/>
                        </a:spcBef>
                        <a:spcAft>
                          <a:spcPts val="0"/>
                        </a:spcAft>
                        <a:buNone/>
                      </a:pPr>
                      <a:r>
                        <a:rPr lang="en-GB" sz="2500"/>
                        <a:t>Remember these words from yesterday? Say them out loud, remember the letters in red make a ‘sh’ sound.</a:t>
                      </a:r>
                      <a:endParaRPr sz="2500"/>
                    </a:p>
                  </a:txBody>
                  <a:tcPr marL="121900" marR="121900" marT="121900" marB="121900">
                    <a:lnR w="9525" cap="flat" cmpd="sng">
                      <a:solidFill>
                        <a:srgbClr val="9E9E9E"/>
                      </a:solidFill>
                      <a:prstDash val="solid"/>
                      <a:round/>
                      <a:headEnd type="none" w="sm" len="sm"/>
                      <a:tailEnd type="none" w="sm" len="sm"/>
                    </a:lnR>
                  </a:tcPr>
                </a:tc>
                <a:tc hMerge="1">
                  <a:txBody>
                    <a:bodyPr/>
                    <a:lstStyle/>
                    <a:p>
                      <a:endParaRPr lang="en-US"/>
                    </a:p>
                  </a:txBody>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solidFill>
                            <a:srgbClr val="FF0000"/>
                          </a:solidFill>
                        </a:rPr>
                        <a:t>ch</a:t>
                      </a:r>
                      <a:r>
                        <a:rPr lang="en-GB" sz="3200"/>
                        <a:t>ef</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1429633">
                <a:tc>
                  <a:txBody>
                    <a:bodyPr/>
                    <a:lstStyle/>
                    <a:p>
                      <a:pPr marL="0" lvl="0" indent="0" algn="l" rtl="0">
                        <a:spcBef>
                          <a:spcPts val="0"/>
                        </a:spcBef>
                        <a:spcAft>
                          <a:spcPts val="0"/>
                        </a:spcAft>
                        <a:buNone/>
                      </a:pPr>
                      <a:r>
                        <a:rPr lang="en-GB" sz="3200"/>
                        <a:t>bro</a:t>
                      </a:r>
                      <a:r>
                        <a:rPr lang="en-GB" sz="3200">
                          <a:solidFill>
                            <a:srgbClr val="FF0000"/>
                          </a:solidFill>
                        </a:rPr>
                        <a:t>ch</a:t>
                      </a:r>
                      <a:r>
                        <a:rPr lang="en-GB" sz="3200"/>
                        <a:t>ure</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solidFill>
                            <a:srgbClr val="FF0000"/>
                          </a:solidFill>
                        </a:rPr>
                        <a:t>s</a:t>
                      </a:r>
                      <a:r>
                        <a:rPr lang="en-GB" sz="3200"/>
                        <a:t>ure</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1429633">
                <a:tc>
                  <a:txBody>
                    <a:bodyPr/>
                    <a:lstStyle/>
                    <a:p>
                      <a:pPr marL="0" lvl="0" indent="0" algn="l" rtl="0">
                        <a:spcBef>
                          <a:spcPts val="0"/>
                        </a:spcBef>
                        <a:spcAft>
                          <a:spcPts val="0"/>
                        </a:spcAft>
                        <a:buNone/>
                      </a:pPr>
                      <a:r>
                        <a:rPr lang="en-GB" sz="3200"/>
                        <a:t>mi</a:t>
                      </a:r>
                      <a:r>
                        <a:rPr lang="en-GB" sz="3200">
                          <a:solidFill>
                            <a:srgbClr val="FF0000"/>
                          </a:solidFill>
                        </a:rPr>
                        <a:t>ss</a:t>
                      </a:r>
                      <a:r>
                        <a:rPr lang="en-GB" sz="3200"/>
                        <a:t>ion</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t>spe</a:t>
                      </a:r>
                      <a:r>
                        <a:rPr lang="en-GB" sz="3200">
                          <a:solidFill>
                            <a:srgbClr val="FF0000"/>
                          </a:solidFill>
                        </a:rPr>
                        <a:t>c</a:t>
                      </a:r>
                      <a:r>
                        <a:rPr lang="en-GB" sz="3200"/>
                        <a:t>ial</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1429633">
                <a:tc>
                  <a:txBody>
                    <a:bodyPr/>
                    <a:lstStyle/>
                    <a:p>
                      <a:pPr marL="0" lvl="0" indent="0" algn="l" rtl="0">
                        <a:spcBef>
                          <a:spcPts val="0"/>
                        </a:spcBef>
                        <a:spcAft>
                          <a:spcPts val="0"/>
                        </a:spcAft>
                        <a:buNone/>
                      </a:pPr>
                      <a:r>
                        <a:rPr lang="en-GB" sz="3200">
                          <a:solidFill>
                            <a:srgbClr val="FF0000"/>
                          </a:solidFill>
                        </a:rPr>
                        <a:t>sh</a:t>
                      </a:r>
                      <a:r>
                        <a:rPr lang="en-GB" sz="3200"/>
                        <a:t>op</a:t>
                      </a:r>
                      <a:endParaRPr sz="3200"/>
                    </a:p>
                  </a:txBody>
                  <a:tcPr marL="121900" marR="121900" marT="121900" marB="121900">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sz="3200">
                          <a:solidFill>
                            <a:srgbClr val="FF0000"/>
                          </a:solidFill>
                        </a:rPr>
                        <a:t>s</a:t>
                      </a:r>
                      <a:r>
                        <a:rPr lang="en-GB" sz="3200"/>
                        <a:t>ugar</a:t>
                      </a:r>
                      <a:endParaRPr sz="3200"/>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973" name="Google Shape;973;p157"/>
          <p:cNvPicPr preferRelativeResize="0"/>
          <p:nvPr/>
        </p:nvPicPr>
        <p:blipFill>
          <a:blip r:embed="rId3">
            <a:alphaModFix/>
          </a:blip>
          <a:stretch>
            <a:fillRect/>
          </a:stretch>
        </p:blipFill>
        <p:spPr>
          <a:xfrm>
            <a:off x="3068267" y="2118834"/>
            <a:ext cx="1800733" cy="1333367"/>
          </a:xfrm>
          <a:prstGeom prst="rect">
            <a:avLst/>
          </a:prstGeom>
          <a:noFill/>
          <a:ln>
            <a:noFill/>
          </a:ln>
        </p:spPr>
      </p:pic>
      <p:pic>
        <p:nvPicPr>
          <p:cNvPr id="974" name="Google Shape;974;p157"/>
          <p:cNvPicPr preferRelativeResize="0"/>
          <p:nvPr/>
        </p:nvPicPr>
        <p:blipFill>
          <a:blip r:embed="rId4">
            <a:alphaModFix/>
          </a:blip>
          <a:stretch>
            <a:fillRect/>
          </a:stretch>
        </p:blipFill>
        <p:spPr>
          <a:xfrm>
            <a:off x="3545564" y="3598070"/>
            <a:ext cx="846133" cy="1426700"/>
          </a:xfrm>
          <a:prstGeom prst="rect">
            <a:avLst/>
          </a:prstGeom>
          <a:noFill/>
          <a:ln>
            <a:noFill/>
          </a:ln>
        </p:spPr>
      </p:pic>
      <p:pic>
        <p:nvPicPr>
          <p:cNvPr id="975" name="Google Shape;975;p157"/>
          <p:cNvPicPr preferRelativeResize="0"/>
          <p:nvPr/>
        </p:nvPicPr>
        <p:blipFill>
          <a:blip r:embed="rId5">
            <a:alphaModFix/>
          </a:blip>
          <a:stretch>
            <a:fillRect/>
          </a:stretch>
        </p:blipFill>
        <p:spPr>
          <a:xfrm>
            <a:off x="3068251" y="5137667"/>
            <a:ext cx="2286933" cy="1107567"/>
          </a:xfrm>
          <a:prstGeom prst="rect">
            <a:avLst/>
          </a:prstGeom>
          <a:noFill/>
          <a:ln>
            <a:noFill/>
          </a:ln>
        </p:spPr>
      </p:pic>
      <p:pic>
        <p:nvPicPr>
          <p:cNvPr id="976" name="Google Shape;976;p157"/>
          <p:cNvPicPr preferRelativeResize="0"/>
          <p:nvPr/>
        </p:nvPicPr>
        <p:blipFill>
          <a:blip r:embed="rId6">
            <a:alphaModFix/>
          </a:blip>
          <a:stretch>
            <a:fillRect/>
          </a:stretch>
        </p:blipFill>
        <p:spPr>
          <a:xfrm>
            <a:off x="6549184" y="5024755"/>
            <a:ext cx="1425440" cy="1333367"/>
          </a:xfrm>
          <a:prstGeom prst="rect">
            <a:avLst/>
          </a:prstGeom>
          <a:noFill/>
          <a:ln>
            <a:noFill/>
          </a:ln>
        </p:spPr>
      </p:pic>
      <p:pic>
        <p:nvPicPr>
          <p:cNvPr id="977" name="Google Shape;977;p157"/>
          <p:cNvPicPr preferRelativeResize="0"/>
          <p:nvPr/>
        </p:nvPicPr>
        <p:blipFill>
          <a:blip r:embed="rId7">
            <a:alphaModFix/>
          </a:blip>
          <a:stretch>
            <a:fillRect/>
          </a:stretch>
        </p:blipFill>
        <p:spPr>
          <a:xfrm>
            <a:off x="6361568" y="857102"/>
            <a:ext cx="1800733" cy="1117468"/>
          </a:xfrm>
          <a:prstGeom prst="rect">
            <a:avLst/>
          </a:prstGeom>
          <a:noFill/>
          <a:ln>
            <a:noFill/>
          </a:ln>
        </p:spPr>
      </p:pic>
      <p:pic>
        <p:nvPicPr>
          <p:cNvPr id="978" name="Google Shape;978;p157"/>
          <p:cNvPicPr preferRelativeResize="0"/>
          <p:nvPr/>
        </p:nvPicPr>
        <p:blipFill>
          <a:blip r:embed="rId8">
            <a:alphaModFix/>
          </a:blip>
          <a:stretch>
            <a:fillRect/>
          </a:stretch>
        </p:blipFill>
        <p:spPr>
          <a:xfrm>
            <a:off x="6195233" y="3644734"/>
            <a:ext cx="2133387" cy="1333367"/>
          </a:xfrm>
          <a:prstGeom prst="rect">
            <a:avLst/>
          </a:prstGeom>
          <a:noFill/>
          <a:ln>
            <a:noFill/>
          </a:ln>
        </p:spPr>
      </p:pic>
      <p:pic>
        <p:nvPicPr>
          <p:cNvPr id="979" name="Google Shape;979;p157"/>
          <p:cNvPicPr preferRelativeResize="0"/>
          <p:nvPr/>
        </p:nvPicPr>
        <p:blipFill>
          <a:blip r:embed="rId9">
            <a:alphaModFix/>
          </a:blip>
          <a:stretch>
            <a:fillRect/>
          </a:stretch>
        </p:blipFill>
        <p:spPr>
          <a:xfrm>
            <a:off x="6549217" y="2206824"/>
            <a:ext cx="1425433" cy="1157376"/>
          </a:xfrm>
          <a:prstGeom prst="rect">
            <a:avLst/>
          </a:prstGeom>
          <a:noFill/>
          <a:ln>
            <a:noFill/>
          </a:ln>
        </p:spPr>
      </p:pic>
    </p:spTree>
    <p:extLst>
      <p:ext uri="{BB962C8B-B14F-4D97-AF65-F5344CB8AC3E}">
        <p14:creationId xmlns:p14="http://schemas.microsoft.com/office/powerpoint/2010/main" val="2858834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83"/>
        <p:cNvGrpSpPr/>
        <p:nvPr/>
      </p:nvGrpSpPr>
      <p:grpSpPr>
        <a:xfrm>
          <a:off x="0" y="0"/>
          <a:ext cx="0" cy="0"/>
          <a:chOff x="0" y="0"/>
          <a:chExt cx="0" cy="0"/>
        </a:xfrm>
      </p:grpSpPr>
      <p:sp>
        <p:nvSpPr>
          <p:cNvPr id="984" name="Google Shape;984;p158"/>
          <p:cNvSpPr txBox="1">
            <a:spLocks noGrp="1"/>
          </p:cNvSpPr>
          <p:nvPr>
            <p:ph type="subTitle" idx="1"/>
          </p:nvPr>
        </p:nvSpPr>
        <p:spPr>
          <a:xfrm>
            <a:off x="415600" y="287133"/>
            <a:ext cx="11360800" cy="1056800"/>
          </a:xfrm>
          <a:prstGeom prst="rect">
            <a:avLst/>
          </a:prstGeom>
        </p:spPr>
        <p:txBody>
          <a:bodyPr spcFirstLastPara="1" wrap="square" lIns="121900" tIns="121900" rIns="121900" bIns="121900" anchor="t" anchorCtr="0">
            <a:noAutofit/>
          </a:bodyPr>
          <a:lstStyle/>
          <a:p>
            <a:pPr marL="0" indent="0"/>
            <a:r>
              <a:rPr lang="en-GB" sz="3200"/>
              <a:t>Complete the sentences below with an accurate spelling from the words you have been practising. </a:t>
            </a:r>
            <a:r>
              <a:rPr lang="en-GB" sz="2400"/>
              <a:t>You may need to make a plural.</a:t>
            </a:r>
            <a:endParaRPr sz="2400"/>
          </a:p>
        </p:txBody>
      </p:sp>
      <p:sp>
        <p:nvSpPr>
          <p:cNvPr id="985" name="Google Shape;985;p158"/>
          <p:cNvSpPr txBox="1"/>
          <p:nvPr/>
        </p:nvSpPr>
        <p:spPr>
          <a:xfrm>
            <a:off x="0" y="1693600"/>
            <a:ext cx="11708800" cy="49776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We were lucky to get our cereals on _______ offer this week.</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Mr Mottershead takes three _______  in his coffee.</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NASA has launched a _________  to Mars.</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The meal prepared by the _______  was divine.</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purchased a souvenir from the gift ______ .</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was not ________  which gift I should buy.</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Dad was excited to show us the holiday __________ .</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3561855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89"/>
        <p:cNvGrpSpPr/>
        <p:nvPr/>
      </p:nvGrpSpPr>
      <p:grpSpPr>
        <a:xfrm>
          <a:off x="0" y="0"/>
          <a:ext cx="0" cy="0"/>
          <a:chOff x="0" y="0"/>
          <a:chExt cx="0" cy="0"/>
        </a:xfrm>
      </p:grpSpPr>
      <p:sp>
        <p:nvSpPr>
          <p:cNvPr id="990" name="Google Shape;990;p159"/>
          <p:cNvSpPr txBox="1">
            <a:spLocks noGrp="1"/>
          </p:cNvSpPr>
          <p:nvPr>
            <p:ph type="subTitle" idx="1"/>
          </p:nvPr>
        </p:nvSpPr>
        <p:spPr>
          <a:xfrm>
            <a:off x="415600" y="287133"/>
            <a:ext cx="11360800" cy="1056800"/>
          </a:xfrm>
          <a:prstGeom prst="rect">
            <a:avLst/>
          </a:prstGeom>
        </p:spPr>
        <p:txBody>
          <a:bodyPr spcFirstLastPara="1" wrap="square" lIns="121900" tIns="121900" rIns="121900" bIns="121900" anchor="t" anchorCtr="0">
            <a:noAutofit/>
          </a:bodyPr>
          <a:lstStyle/>
          <a:p>
            <a:pPr marL="0" indent="0"/>
            <a:r>
              <a:rPr lang="en-GB" sz="3200"/>
              <a:t>Did you choose the correct word and spell it accurately?</a:t>
            </a:r>
            <a:endParaRPr sz="3200"/>
          </a:p>
        </p:txBody>
      </p:sp>
      <p:sp>
        <p:nvSpPr>
          <p:cNvPr id="991" name="Google Shape;991;p159"/>
          <p:cNvSpPr txBox="1"/>
          <p:nvPr/>
        </p:nvSpPr>
        <p:spPr>
          <a:xfrm>
            <a:off x="0" y="1693600"/>
            <a:ext cx="11708800" cy="49776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We were lucky to get our cereals on </a:t>
            </a:r>
            <a:r>
              <a:rPr lang="en-GB" sz="2400" kern="0">
                <a:solidFill>
                  <a:srgbClr val="FF0000"/>
                </a:solidFill>
                <a:latin typeface="Arial"/>
                <a:cs typeface="Arial"/>
                <a:sym typeface="Arial"/>
              </a:rPr>
              <a:t>special </a:t>
            </a:r>
            <a:r>
              <a:rPr lang="en-GB" sz="2400" kern="0">
                <a:solidFill>
                  <a:srgbClr val="000000"/>
                </a:solidFill>
                <a:latin typeface="Arial"/>
                <a:cs typeface="Arial"/>
                <a:sym typeface="Arial"/>
              </a:rPr>
              <a:t>offer this week.</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Mr Mottershead takes three </a:t>
            </a:r>
            <a:r>
              <a:rPr lang="en-GB" sz="2400" kern="0">
                <a:solidFill>
                  <a:srgbClr val="FF0000"/>
                </a:solidFill>
                <a:latin typeface="Arial"/>
                <a:cs typeface="Arial"/>
                <a:sym typeface="Arial"/>
              </a:rPr>
              <a:t>sugar</a:t>
            </a:r>
            <a:r>
              <a:rPr lang="en-GB" sz="2400" b="1" kern="0">
                <a:solidFill>
                  <a:srgbClr val="FF0000"/>
                </a:solidFill>
                <a:latin typeface="Arial"/>
                <a:cs typeface="Arial"/>
                <a:sym typeface="Arial"/>
              </a:rPr>
              <a:t>s</a:t>
            </a:r>
            <a:r>
              <a:rPr lang="en-GB" sz="2400" kern="0">
                <a:solidFill>
                  <a:srgbClr val="000000"/>
                </a:solidFill>
                <a:latin typeface="Arial"/>
                <a:cs typeface="Arial"/>
                <a:sym typeface="Arial"/>
              </a:rPr>
              <a:t> in his coffee.</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NASA has launched a </a:t>
            </a:r>
            <a:r>
              <a:rPr lang="en-GB" sz="2400" kern="0">
                <a:solidFill>
                  <a:srgbClr val="FF0000"/>
                </a:solidFill>
                <a:latin typeface="Arial"/>
                <a:cs typeface="Arial"/>
                <a:sym typeface="Arial"/>
              </a:rPr>
              <a:t>mission</a:t>
            </a:r>
            <a:r>
              <a:rPr lang="en-GB" sz="2400" kern="0">
                <a:solidFill>
                  <a:srgbClr val="000000"/>
                </a:solidFill>
                <a:latin typeface="Arial"/>
                <a:cs typeface="Arial"/>
                <a:sym typeface="Arial"/>
              </a:rPr>
              <a:t> to Mars.</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The meal prepared by the </a:t>
            </a:r>
            <a:r>
              <a:rPr lang="en-GB" sz="2400" kern="0">
                <a:solidFill>
                  <a:srgbClr val="FF0000"/>
                </a:solidFill>
                <a:latin typeface="Arial"/>
                <a:cs typeface="Arial"/>
                <a:sym typeface="Arial"/>
              </a:rPr>
              <a:t>chef</a:t>
            </a:r>
            <a:r>
              <a:rPr lang="en-GB" sz="2400" kern="0">
                <a:solidFill>
                  <a:srgbClr val="000000"/>
                </a:solidFill>
                <a:latin typeface="Arial"/>
                <a:cs typeface="Arial"/>
                <a:sym typeface="Arial"/>
              </a:rPr>
              <a:t> was divine.</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purchased a souvenir from the gift </a:t>
            </a:r>
            <a:r>
              <a:rPr lang="en-GB" sz="2400" kern="0">
                <a:solidFill>
                  <a:srgbClr val="FF0000"/>
                </a:solidFill>
                <a:latin typeface="Arial"/>
                <a:cs typeface="Arial"/>
                <a:sym typeface="Arial"/>
              </a:rPr>
              <a:t>shop</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I was not </a:t>
            </a:r>
            <a:r>
              <a:rPr lang="en-GB" sz="2400" kern="0">
                <a:solidFill>
                  <a:srgbClr val="FF0000"/>
                </a:solidFill>
                <a:latin typeface="Arial"/>
                <a:cs typeface="Arial"/>
                <a:sym typeface="Arial"/>
              </a:rPr>
              <a:t>sure</a:t>
            </a:r>
            <a:r>
              <a:rPr lang="en-GB" sz="2400" kern="0">
                <a:solidFill>
                  <a:srgbClr val="000000"/>
                </a:solidFill>
                <a:latin typeface="Arial"/>
                <a:cs typeface="Arial"/>
                <a:sym typeface="Arial"/>
              </a:rPr>
              <a:t> which gift I should buy.</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Dad was excited to show us the holiday</a:t>
            </a:r>
            <a:r>
              <a:rPr lang="en-GB" sz="2400" kern="0">
                <a:solidFill>
                  <a:srgbClr val="FF0000"/>
                </a:solidFill>
                <a:latin typeface="Arial"/>
                <a:cs typeface="Arial"/>
                <a:sym typeface="Arial"/>
              </a:rPr>
              <a:t> brochure</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1125770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95"/>
        <p:cNvGrpSpPr/>
        <p:nvPr/>
      </p:nvGrpSpPr>
      <p:grpSpPr>
        <a:xfrm>
          <a:off x="0" y="0"/>
          <a:ext cx="0" cy="0"/>
          <a:chOff x="0" y="0"/>
          <a:chExt cx="0" cy="0"/>
        </a:xfrm>
      </p:grpSpPr>
      <p:sp>
        <p:nvSpPr>
          <p:cNvPr id="996" name="Google Shape;996;p16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997" name="Google Shape;997;p16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998" name="Google Shape;998;p16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559194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02"/>
        <p:cNvGrpSpPr/>
        <p:nvPr/>
      </p:nvGrpSpPr>
      <p:grpSpPr>
        <a:xfrm>
          <a:off x="0" y="0"/>
          <a:ext cx="0" cy="0"/>
          <a:chOff x="0" y="0"/>
          <a:chExt cx="0" cy="0"/>
        </a:xfrm>
      </p:grpSpPr>
      <p:sp>
        <p:nvSpPr>
          <p:cNvPr id="1003" name="Google Shape;1003;p161"/>
          <p:cNvSpPr txBox="1">
            <a:spLocks noGrp="1"/>
          </p:cNvSpPr>
          <p:nvPr>
            <p:ph type="subTitle" idx="1"/>
          </p:nvPr>
        </p:nvSpPr>
        <p:spPr>
          <a:xfrm>
            <a:off x="143767" y="224367"/>
            <a:ext cx="11360800" cy="1056800"/>
          </a:xfrm>
          <a:prstGeom prst="rect">
            <a:avLst/>
          </a:prstGeom>
        </p:spPr>
        <p:txBody>
          <a:bodyPr spcFirstLastPara="1" wrap="square" lIns="121900" tIns="121900" rIns="121900" bIns="121900" anchor="t" anchorCtr="0">
            <a:noAutofit/>
          </a:bodyPr>
          <a:lstStyle/>
          <a:p>
            <a:pPr marL="0" indent="0"/>
            <a:r>
              <a:rPr lang="en-GB" u="sng"/>
              <a:t>WALT identify magnetic materials</a:t>
            </a:r>
            <a:r>
              <a:rPr lang="en-GB"/>
              <a:t>.</a:t>
            </a:r>
            <a:endParaRPr/>
          </a:p>
        </p:txBody>
      </p:sp>
      <p:sp>
        <p:nvSpPr>
          <p:cNvPr id="1004" name="Google Shape;1004;p161"/>
          <p:cNvSpPr txBox="1"/>
          <p:nvPr/>
        </p:nvSpPr>
        <p:spPr>
          <a:xfrm>
            <a:off x="5371400" y="4237933"/>
            <a:ext cx="4000000" cy="76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97A7"/>
                </a:solidFill>
                <a:latin typeface="Arial"/>
                <a:cs typeface="Arial"/>
                <a:sym typeface="Arial"/>
                <a:hlinkClick r:id="rId3"/>
              </a:rPr>
              <a:t>https://youtu.be/s236Q1nuWXg</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1005" name="Google Shape;1005;p161"/>
          <p:cNvSpPr txBox="1"/>
          <p:nvPr/>
        </p:nvSpPr>
        <p:spPr>
          <a:xfrm>
            <a:off x="397633" y="1381333"/>
            <a:ext cx="11360800" cy="23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We know that magnets can attract and repel each other. Can you remember when this happens? Use the video clip to see if you are right.</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u="sng" kern="0">
                <a:solidFill>
                  <a:srgbClr val="0097A7"/>
                </a:solidFill>
                <a:latin typeface="Comic Sans MS"/>
                <a:ea typeface="Comic Sans MS"/>
                <a:cs typeface="Comic Sans MS"/>
                <a:sym typeface="Comic Sans MS"/>
                <a:hlinkClick r:id="rId4"/>
              </a:rPr>
              <a:t>https://youtu.be/yXCeuSiTOug</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Did you see that some materials are magnetic and some are non-magnetic.</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Today we will think about which materials a magnet can attract to it by pulling it towards it.</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Watch the video link to get you thinking.</a:t>
            </a:r>
            <a:endParaRPr sz="2133" kern="0">
              <a:solidFill>
                <a:srgbClr val="000000"/>
              </a:solidFill>
              <a:latin typeface="Comic Sans MS"/>
              <a:ea typeface="Comic Sans MS"/>
              <a:cs typeface="Comic Sans MS"/>
              <a:sym typeface="Comic Sans MS"/>
            </a:endParaRPr>
          </a:p>
        </p:txBody>
      </p:sp>
      <p:pic>
        <p:nvPicPr>
          <p:cNvPr id="1006" name="Google Shape;1006;p161"/>
          <p:cNvPicPr preferRelativeResize="0"/>
          <p:nvPr/>
        </p:nvPicPr>
        <p:blipFill>
          <a:blip r:embed="rId5">
            <a:alphaModFix/>
          </a:blip>
          <a:stretch>
            <a:fillRect/>
          </a:stretch>
        </p:blipFill>
        <p:spPr>
          <a:xfrm>
            <a:off x="5743193" y="4760634"/>
            <a:ext cx="4565067" cy="1858367"/>
          </a:xfrm>
          <a:prstGeom prst="rect">
            <a:avLst/>
          </a:prstGeom>
          <a:noFill/>
          <a:ln>
            <a:noFill/>
          </a:ln>
        </p:spPr>
      </p:pic>
    </p:spTree>
    <p:extLst>
      <p:ext uri="{BB962C8B-B14F-4D97-AF65-F5344CB8AC3E}">
        <p14:creationId xmlns:p14="http://schemas.microsoft.com/office/powerpoint/2010/main" val="2978366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10"/>
        <p:cNvGrpSpPr/>
        <p:nvPr/>
      </p:nvGrpSpPr>
      <p:grpSpPr>
        <a:xfrm>
          <a:off x="0" y="0"/>
          <a:ext cx="0" cy="0"/>
          <a:chOff x="0" y="0"/>
          <a:chExt cx="0" cy="0"/>
        </a:xfrm>
      </p:grpSpPr>
      <p:sp>
        <p:nvSpPr>
          <p:cNvPr id="1011" name="Google Shape;1011;p162"/>
          <p:cNvSpPr txBox="1"/>
          <p:nvPr/>
        </p:nvSpPr>
        <p:spPr>
          <a:xfrm>
            <a:off x="251267" y="1255867"/>
            <a:ext cx="4000000" cy="90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https://www.bbc.co.uk/bitesize/topics/zyttyrd/articles/zw889qt</a:t>
            </a:r>
            <a:endParaRPr sz="1867" kern="0">
              <a:solidFill>
                <a:srgbClr val="000000"/>
              </a:solidFill>
              <a:latin typeface="Arial"/>
              <a:cs typeface="Arial"/>
              <a:sym typeface="Arial"/>
            </a:endParaRPr>
          </a:p>
        </p:txBody>
      </p:sp>
      <p:pic>
        <p:nvPicPr>
          <p:cNvPr id="1012" name="Google Shape;1012;p162"/>
          <p:cNvPicPr preferRelativeResize="0"/>
          <p:nvPr/>
        </p:nvPicPr>
        <p:blipFill>
          <a:blip r:embed="rId4">
            <a:alphaModFix/>
          </a:blip>
          <a:stretch>
            <a:fillRect/>
          </a:stretch>
        </p:blipFill>
        <p:spPr>
          <a:xfrm>
            <a:off x="2028134" y="1766367"/>
            <a:ext cx="1560065" cy="900400"/>
          </a:xfrm>
          <a:prstGeom prst="rect">
            <a:avLst/>
          </a:prstGeom>
          <a:noFill/>
          <a:ln>
            <a:noFill/>
          </a:ln>
        </p:spPr>
      </p:pic>
      <p:pic>
        <p:nvPicPr>
          <p:cNvPr id="1013" name="Google Shape;1013;p162"/>
          <p:cNvPicPr preferRelativeResize="0"/>
          <p:nvPr/>
        </p:nvPicPr>
        <p:blipFill>
          <a:blip r:embed="rId5">
            <a:alphaModFix/>
          </a:blip>
          <a:stretch>
            <a:fillRect/>
          </a:stretch>
        </p:blipFill>
        <p:spPr>
          <a:xfrm>
            <a:off x="3055399" y="2841150"/>
            <a:ext cx="6081192" cy="2275967"/>
          </a:xfrm>
          <a:prstGeom prst="rect">
            <a:avLst/>
          </a:prstGeom>
          <a:noFill/>
          <a:ln>
            <a:noFill/>
          </a:ln>
        </p:spPr>
      </p:pic>
      <p:pic>
        <p:nvPicPr>
          <p:cNvPr id="1014" name="Google Shape;1014;p162"/>
          <p:cNvPicPr preferRelativeResize="0"/>
          <p:nvPr/>
        </p:nvPicPr>
        <p:blipFill>
          <a:blip r:embed="rId6">
            <a:alphaModFix/>
          </a:blip>
          <a:stretch>
            <a:fillRect/>
          </a:stretch>
        </p:blipFill>
        <p:spPr>
          <a:xfrm>
            <a:off x="8670667" y="5299501"/>
            <a:ext cx="2348600" cy="1346063"/>
          </a:xfrm>
          <a:prstGeom prst="rect">
            <a:avLst/>
          </a:prstGeom>
          <a:noFill/>
          <a:ln>
            <a:noFill/>
          </a:ln>
        </p:spPr>
      </p:pic>
      <p:sp>
        <p:nvSpPr>
          <p:cNvPr id="1015" name="Google Shape;1015;p162"/>
          <p:cNvSpPr txBox="1"/>
          <p:nvPr/>
        </p:nvSpPr>
        <p:spPr>
          <a:xfrm>
            <a:off x="251267" y="93667"/>
            <a:ext cx="10768000" cy="116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Use the link below to learn more about magnetic materials. The link will take you to the 3 activities  shown below.</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Watch the video clip. Read the information about Magnetic materials below the video clip and then try the quiz.</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509938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19"/>
        <p:cNvGrpSpPr/>
        <p:nvPr/>
      </p:nvGrpSpPr>
      <p:grpSpPr>
        <a:xfrm>
          <a:off x="0" y="0"/>
          <a:ext cx="0" cy="0"/>
          <a:chOff x="0" y="0"/>
          <a:chExt cx="0" cy="0"/>
        </a:xfrm>
      </p:grpSpPr>
      <p:sp>
        <p:nvSpPr>
          <p:cNvPr id="1020" name="Google Shape;1020;p163"/>
          <p:cNvSpPr txBox="1">
            <a:spLocks noGrp="1"/>
          </p:cNvSpPr>
          <p:nvPr>
            <p:ph type="subTitle" idx="1"/>
          </p:nvPr>
        </p:nvSpPr>
        <p:spPr>
          <a:xfrm>
            <a:off x="4579300" y="161633"/>
            <a:ext cx="7490000" cy="1056800"/>
          </a:xfrm>
          <a:prstGeom prst="rect">
            <a:avLst/>
          </a:prstGeom>
        </p:spPr>
        <p:txBody>
          <a:bodyPr spcFirstLastPara="1" wrap="square" lIns="121900" tIns="121900" rIns="121900" bIns="121900" anchor="t" anchorCtr="0">
            <a:noAutofit/>
          </a:bodyPr>
          <a:lstStyle/>
          <a:p>
            <a:pPr marL="0" indent="0"/>
            <a:r>
              <a:rPr lang="en-GB"/>
              <a:t>Mrs Shipley’s Magnet Hunt!</a:t>
            </a:r>
            <a:endParaRPr/>
          </a:p>
        </p:txBody>
      </p:sp>
      <p:pic>
        <p:nvPicPr>
          <p:cNvPr id="1021" name="Google Shape;1021;p163"/>
          <p:cNvPicPr preferRelativeResize="0"/>
          <p:nvPr/>
        </p:nvPicPr>
        <p:blipFill>
          <a:blip r:embed="rId3">
            <a:alphaModFix/>
          </a:blip>
          <a:stretch>
            <a:fillRect/>
          </a:stretch>
        </p:blipFill>
        <p:spPr>
          <a:xfrm>
            <a:off x="98668" y="161633"/>
            <a:ext cx="3205233" cy="3387099"/>
          </a:xfrm>
          <a:prstGeom prst="rect">
            <a:avLst/>
          </a:prstGeom>
          <a:noFill/>
          <a:ln>
            <a:noFill/>
          </a:ln>
        </p:spPr>
      </p:pic>
      <p:pic>
        <p:nvPicPr>
          <p:cNvPr id="1022" name="Google Shape;1022;p163"/>
          <p:cNvPicPr preferRelativeResize="0"/>
          <p:nvPr/>
        </p:nvPicPr>
        <p:blipFill>
          <a:blip r:embed="rId4">
            <a:alphaModFix/>
          </a:blip>
          <a:stretch>
            <a:fillRect/>
          </a:stretch>
        </p:blipFill>
        <p:spPr>
          <a:xfrm rot="10800000">
            <a:off x="5090000" y="1121434"/>
            <a:ext cx="2688867" cy="2143733"/>
          </a:xfrm>
          <a:prstGeom prst="rect">
            <a:avLst/>
          </a:prstGeom>
          <a:noFill/>
          <a:ln>
            <a:noFill/>
          </a:ln>
        </p:spPr>
      </p:pic>
      <p:pic>
        <p:nvPicPr>
          <p:cNvPr id="1023" name="Google Shape;1023;p163"/>
          <p:cNvPicPr preferRelativeResize="0"/>
          <p:nvPr/>
        </p:nvPicPr>
        <p:blipFill>
          <a:blip r:embed="rId5">
            <a:alphaModFix/>
          </a:blip>
          <a:stretch>
            <a:fillRect/>
          </a:stretch>
        </p:blipFill>
        <p:spPr>
          <a:xfrm>
            <a:off x="8802850" y="5322253"/>
            <a:ext cx="3205233" cy="1320481"/>
          </a:xfrm>
          <a:prstGeom prst="rect">
            <a:avLst/>
          </a:prstGeom>
          <a:noFill/>
          <a:ln>
            <a:noFill/>
          </a:ln>
        </p:spPr>
      </p:pic>
      <p:pic>
        <p:nvPicPr>
          <p:cNvPr id="1024" name="Google Shape;1024;p163"/>
          <p:cNvPicPr preferRelativeResize="0"/>
          <p:nvPr/>
        </p:nvPicPr>
        <p:blipFill>
          <a:blip r:embed="rId6">
            <a:alphaModFix/>
          </a:blip>
          <a:stretch>
            <a:fillRect/>
          </a:stretch>
        </p:blipFill>
        <p:spPr>
          <a:xfrm>
            <a:off x="3537600" y="4206101"/>
            <a:ext cx="2486200" cy="1569735"/>
          </a:xfrm>
          <a:prstGeom prst="rect">
            <a:avLst/>
          </a:prstGeom>
          <a:noFill/>
          <a:ln>
            <a:noFill/>
          </a:ln>
        </p:spPr>
      </p:pic>
      <p:pic>
        <p:nvPicPr>
          <p:cNvPr id="1025" name="Google Shape;1025;p163"/>
          <p:cNvPicPr preferRelativeResize="0"/>
          <p:nvPr/>
        </p:nvPicPr>
        <p:blipFill>
          <a:blip r:embed="rId7">
            <a:alphaModFix/>
          </a:blip>
          <a:stretch>
            <a:fillRect/>
          </a:stretch>
        </p:blipFill>
        <p:spPr>
          <a:xfrm>
            <a:off x="220259" y="4049067"/>
            <a:ext cx="1331880" cy="2438467"/>
          </a:xfrm>
          <a:prstGeom prst="rect">
            <a:avLst/>
          </a:prstGeom>
          <a:noFill/>
          <a:ln>
            <a:noFill/>
          </a:ln>
        </p:spPr>
      </p:pic>
      <p:pic>
        <p:nvPicPr>
          <p:cNvPr id="1026" name="Google Shape;1026;p163"/>
          <p:cNvPicPr preferRelativeResize="0"/>
          <p:nvPr/>
        </p:nvPicPr>
        <p:blipFill>
          <a:blip r:embed="rId8">
            <a:alphaModFix/>
          </a:blip>
          <a:stretch>
            <a:fillRect/>
          </a:stretch>
        </p:blipFill>
        <p:spPr>
          <a:xfrm>
            <a:off x="9226528" y="1121429"/>
            <a:ext cx="1689469" cy="3387100"/>
          </a:xfrm>
          <a:prstGeom prst="rect">
            <a:avLst/>
          </a:prstGeom>
          <a:noFill/>
          <a:ln>
            <a:noFill/>
          </a:ln>
        </p:spPr>
      </p:pic>
      <p:sp>
        <p:nvSpPr>
          <p:cNvPr id="1027" name="Google Shape;1027;p163"/>
          <p:cNvSpPr txBox="1"/>
          <p:nvPr/>
        </p:nvSpPr>
        <p:spPr>
          <a:xfrm>
            <a:off x="9996100" y="3202500"/>
            <a:ext cx="2012000" cy="10036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Magnetic✔️</a:t>
            </a:r>
            <a:endParaRPr sz="3200" kern="0">
              <a:solidFill>
                <a:srgbClr val="000000"/>
              </a:solidFill>
              <a:latin typeface="Arial"/>
              <a:cs typeface="Arial"/>
              <a:sym typeface="Arial"/>
            </a:endParaRPr>
          </a:p>
        </p:txBody>
      </p:sp>
      <p:sp>
        <p:nvSpPr>
          <p:cNvPr id="1028" name="Google Shape;1028;p163"/>
          <p:cNvSpPr txBox="1"/>
          <p:nvPr/>
        </p:nvSpPr>
        <p:spPr>
          <a:xfrm>
            <a:off x="6023800" y="2927200"/>
            <a:ext cx="2012000" cy="10036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Magnetic✔️</a:t>
            </a:r>
            <a:endParaRPr sz="3200" kern="0">
              <a:solidFill>
                <a:srgbClr val="000000"/>
              </a:solidFill>
              <a:latin typeface="Arial"/>
              <a:cs typeface="Arial"/>
              <a:sym typeface="Arial"/>
            </a:endParaRPr>
          </a:p>
        </p:txBody>
      </p:sp>
      <p:sp>
        <p:nvSpPr>
          <p:cNvPr id="1029" name="Google Shape;1029;p163"/>
          <p:cNvSpPr txBox="1"/>
          <p:nvPr/>
        </p:nvSpPr>
        <p:spPr>
          <a:xfrm>
            <a:off x="1291900" y="3798167"/>
            <a:ext cx="2012000" cy="10036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Magnetic✔️</a:t>
            </a:r>
            <a:endParaRPr sz="3200" kern="0">
              <a:solidFill>
                <a:srgbClr val="000000"/>
              </a:solidFill>
              <a:latin typeface="Arial"/>
              <a:cs typeface="Arial"/>
              <a:sym typeface="Arial"/>
            </a:endParaRPr>
          </a:p>
        </p:txBody>
      </p:sp>
      <p:sp>
        <p:nvSpPr>
          <p:cNvPr id="1030" name="Google Shape;1030;p163"/>
          <p:cNvSpPr txBox="1"/>
          <p:nvPr/>
        </p:nvSpPr>
        <p:spPr>
          <a:xfrm>
            <a:off x="2679867" y="0"/>
            <a:ext cx="2012000" cy="10036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Magnetic✔️</a:t>
            </a:r>
            <a:endParaRPr sz="3200" kern="0">
              <a:solidFill>
                <a:srgbClr val="000000"/>
              </a:solidFill>
              <a:latin typeface="Arial"/>
              <a:cs typeface="Arial"/>
              <a:sym typeface="Arial"/>
            </a:endParaRPr>
          </a:p>
        </p:txBody>
      </p:sp>
      <p:sp>
        <p:nvSpPr>
          <p:cNvPr id="1031" name="Google Shape;1031;p163"/>
          <p:cNvSpPr txBox="1"/>
          <p:nvPr/>
        </p:nvSpPr>
        <p:spPr>
          <a:xfrm>
            <a:off x="1948067" y="5411500"/>
            <a:ext cx="2903200" cy="11420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Non-magnetic</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a:t>
            </a:r>
            <a:endParaRPr sz="3200" kern="0">
              <a:solidFill>
                <a:srgbClr val="000000"/>
              </a:solidFill>
              <a:latin typeface="Arial"/>
              <a:cs typeface="Arial"/>
              <a:sym typeface="Arial"/>
            </a:endParaRPr>
          </a:p>
        </p:txBody>
      </p:sp>
      <p:sp>
        <p:nvSpPr>
          <p:cNvPr id="1032" name="Google Shape;1032;p163"/>
          <p:cNvSpPr txBox="1"/>
          <p:nvPr/>
        </p:nvSpPr>
        <p:spPr>
          <a:xfrm>
            <a:off x="6677967" y="4801767"/>
            <a:ext cx="2903200" cy="11420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Non-magnetic</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11966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36"/>
        <p:cNvGrpSpPr/>
        <p:nvPr/>
      </p:nvGrpSpPr>
      <p:grpSpPr>
        <a:xfrm>
          <a:off x="0" y="0"/>
          <a:ext cx="0" cy="0"/>
          <a:chOff x="0" y="0"/>
          <a:chExt cx="0" cy="0"/>
        </a:xfrm>
      </p:grpSpPr>
      <p:sp>
        <p:nvSpPr>
          <p:cNvPr id="1037" name="Google Shape;1037;p164"/>
          <p:cNvSpPr txBox="1">
            <a:spLocks noGrp="1"/>
          </p:cNvSpPr>
          <p:nvPr>
            <p:ph type="subTitle" idx="1"/>
          </p:nvPr>
        </p:nvSpPr>
        <p:spPr>
          <a:xfrm>
            <a:off x="415600" y="308033"/>
            <a:ext cx="11360800" cy="1056800"/>
          </a:xfrm>
          <a:prstGeom prst="rect">
            <a:avLst/>
          </a:prstGeom>
        </p:spPr>
        <p:txBody>
          <a:bodyPr spcFirstLastPara="1" wrap="square" lIns="121900" tIns="121900" rIns="121900" bIns="121900" anchor="t" anchorCtr="0">
            <a:noAutofit/>
          </a:bodyPr>
          <a:lstStyle/>
          <a:p>
            <a:pPr marL="0" indent="0"/>
            <a:r>
              <a:rPr lang="en-GB"/>
              <a:t>This is how Mrs Shipley recorded her results.</a:t>
            </a:r>
            <a:endParaRPr/>
          </a:p>
        </p:txBody>
      </p:sp>
      <p:graphicFrame>
        <p:nvGraphicFramePr>
          <p:cNvPr id="1038" name="Google Shape;1038;p164"/>
          <p:cNvGraphicFramePr/>
          <p:nvPr/>
        </p:nvGraphicFramePr>
        <p:xfrm>
          <a:off x="696467" y="1364833"/>
          <a:ext cx="10506400" cy="4966040"/>
        </p:xfrm>
        <a:graphic>
          <a:graphicData uri="http://schemas.openxmlformats.org/drawingml/2006/table">
            <a:tbl>
              <a:tblPr>
                <a:noFill/>
              </a:tblPr>
              <a:tblGrid>
                <a:gridCol w="2626600">
                  <a:extLst>
                    <a:ext uri="{9D8B030D-6E8A-4147-A177-3AD203B41FA5}">
                      <a16:colId xmlns:a16="http://schemas.microsoft.com/office/drawing/2014/main" val="20000"/>
                    </a:ext>
                  </a:extLst>
                </a:gridCol>
                <a:gridCol w="2626600">
                  <a:extLst>
                    <a:ext uri="{9D8B030D-6E8A-4147-A177-3AD203B41FA5}">
                      <a16:colId xmlns:a16="http://schemas.microsoft.com/office/drawing/2014/main" val="20001"/>
                    </a:ext>
                  </a:extLst>
                </a:gridCol>
                <a:gridCol w="2626600">
                  <a:extLst>
                    <a:ext uri="{9D8B030D-6E8A-4147-A177-3AD203B41FA5}">
                      <a16:colId xmlns:a16="http://schemas.microsoft.com/office/drawing/2014/main" val="20002"/>
                    </a:ext>
                  </a:extLst>
                </a:gridCol>
                <a:gridCol w="2626600">
                  <a:extLst>
                    <a:ext uri="{9D8B030D-6E8A-4147-A177-3AD203B41FA5}">
                      <a16:colId xmlns:a16="http://schemas.microsoft.com/office/drawing/2014/main" val="20003"/>
                    </a:ext>
                  </a:extLst>
                </a:gridCol>
              </a:tblGrid>
              <a:tr h="1381975">
                <a:tc>
                  <a:txBody>
                    <a:bodyPr/>
                    <a:lstStyle/>
                    <a:p>
                      <a:pPr marL="0" lvl="0" indent="0" algn="l" rtl="0">
                        <a:spcBef>
                          <a:spcPts val="0"/>
                        </a:spcBef>
                        <a:spcAft>
                          <a:spcPts val="0"/>
                        </a:spcAft>
                        <a:buNone/>
                      </a:pPr>
                      <a:r>
                        <a:rPr lang="en-GB" sz="2500"/>
                        <a:t>Object</a:t>
                      </a:r>
                      <a:endParaRPr sz="2500"/>
                    </a:p>
                  </a:txBody>
                  <a:tcPr marL="121900" marR="121900" marT="121900" marB="121900"/>
                </a:tc>
                <a:tc>
                  <a:txBody>
                    <a:bodyPr/>
                    <a:lstStyle/>
                    <a:p>
                      <a:pPr marL="0" lvl="0" indent="0" algn="l" rtl="0">
                        <a:spcBef>
                          <a:spcPts val="0"/>
                        </a:spcBef>
                        <a:spcAft>
                          <a:spcPts val="0"/>
                        </a:spcAft>
                        <a:buNone/>
                      </a:pPr>
                      <a:r>
                        <a:rPr lang="en-GB" sz="2500"/>
                        <a:t>Material</a:t>
                      </a:r>
                      <a:endParaRPr sz="2500"/>
                    </a:p>
                  </a:txBody>
                  <a:tcPr marL="121900" marR="121900" marT="121900" marB="121900"/>
                </a:tc>
                <a:tc>
                  <a:txBody>
                    <a:bodyPr/>
                    <a:lstStyle/>
                    <a:p>
                      <a:pPr marL="0" lvl="0" indent="0" algn="l" rtl="0">
                        <a:spcBef>
                          <a:spcPts val="0"/>
                        </a:spcBef>
                        <a:spcAft>
                          <a:spcPts val="0"/>
                        </a:spcAft>
                        <a:buNone/>
                      </a:pPr>
                      <a:r>
                        <a:rPr lang="en-GB" sz="2500"/>
                        <a:t>Magnetic</a:t>
                      </a:r>
                      <a:endParaRPr sz="2500"/>
                    </a:p>
                    <a:p>
                      <a:pPr marL="0" lvl="0" indent="0" algn="l" rtl="0">
                        <a:spcBef>
                          <a:spcPts val="0"/>
                        </a:spcBef>
                        <a:spcAft>
                          <a:spcPts val="0"/>
                        </a:spcAft>
                        <a:buNone/>
                      </a:pPr>
                      <a:r>
                        <a:rPr lang="en-GB" sz="2500"/>
                        <a:t>Attracts to magnet.</a:t>
                      </a:r>
                      <a:endParaRPr sz="2500"/>
                    </a:p>
                  </a:txBody>
                  <a:tcPr marL="121900" marR="121900" marT="121900" marB="121900"/>
                </a:tc>
                <a:tc>
                  <a:txBody>
                    <a:bodyPr/>
                    <a:lstStyle/>
                    <a:p>
                      <a:pPr marL="0" lvl="0" indent="0" algn="l" rtl="0">
                        <a:spcBef>
                          <a:spcPts val="0"/>
                        </a:spcBef>
                        <a:spcAft>
                          <a:spcPts val="0"/>
                        </a:spcAft>
                        <a:buNone/>
                      </a:pPr>
                      <a:r>
                        <a:rPr lang="en-GB" sz="2500"/>
                        <a:t>Non-Magnetic</a:t>
                      </a:r>
                      <a:endParaRPr sz="2500"/>
                    </a:p>
                    <a:p>
                      <a:pPr marL="0" lvl="0" indent="0" algn="l" rtl="0">
                        <a:spcBef>
                          <a:spcPts val="0"/>
                        </a:spcBef>
                        <a:spcAft>
                          <a:spcPts val="0"/>
                        </a:spcAft>
                        <a:buNone/>
                      </a:pPr>
                      <a:r>
                        <a:rPr lang="en-GB" sz="2500"/>
                        <a:t>Does not attract to magnet.</a:t>
                      </a:r>
                      <a:endParaRPr sz="2500"/>
                    </a:p>
                  </a:txBody>
                  <a:tcPr marL="121900" marR="121900" marT="121900" marB="121900"/>
                </a:tc>
                <a:extLst>
                  <a:ext uri="{0D108BD9-81ED-4DB2-BD59-A6C34878D82A}">
                    <a16:rowId xmlns:a16="http://schemas.microsoft.com/office/drawing/2014/main" val="10000"/>
                  </a:ext>
                </a:extLst>
              </a:tr>
              <a:tr h="644800">
                <a:tc>
                  <a:txBody>
                    <a:bodyPr/>
                    <a:lstStyle/>
                    <a:p>
                      <a:pPr marL="0" lvl="0" indent="0" algn="l" rtl="0">
                        <a:spcBef>
                          <a:spcPts val="0"/>
                        </a:spcBef>
                        <a:spcAft>
                          <a:spcPts val="0"/>
                        </a:spcAft>
                        <a:buNone/>
                      </a:pPr>
                      <a:r>
                        <a:rPr lang="en-GB" sz="2500"/>
                        <a:t>fridge</a:t>
                      </a:r>
                      <a:endParaRPr sz="2500"/>
                    </a:p>
                  </a:txBody>
                  <a:tcPr marL="121900" marR="121900" marT="121900" marB="121900"/>
                </a:tc>
                <a:tc>
                  <a:txBody>
                    <a:bodyPr/>
                    <a:lstStyle/>
                    <a:p>
                      <a:pPr marL="0" lvl="0" indent="0" algn="l" rtl="0">
                        <a:spcBef>
                          <a:spcPts val="0"/>
                        </a:spcBef>
                        <a:spcAft>
                          <a:spcPts val="0"/>
                        </a:spcAft>
                        <a:buNone/>
                      </a:pPr>
                      <a:r>
                        <a:rPr lang="en-GB" sz="2500"/>
                        <a:t>metal</a:t>
                      </a:r>
                      <a:endParaRPr sz="2500"/>
                    </a:p>
                  </a:txBody>
                  <a:tcPr marL="121900" marR="121900" marT="121900" marB="121900"/>
                </a:tc>
                <a:tc>
                  <a:txBody>
                    <a:bodyPr/>
                    <a:lstStyle/>
                    <a:p>
                      <a:pPr marL="0" lvl="0" indent="0" algn="l" rtl="0">
                        <a:spcBef>
                          <a:spcPts val="0"/>
                        </a:spcBef>
                        <a:spcAft>
                          <a:spcPts val="0"/>
                        </a:spcAft>
                        <a:buNone/>
                      </a:pPr>
                      <a:r>
                        <a:rPr lang="en-GB" sz="2500"/>
                        <a:t>✔️</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extLst>
                  <a:ext uri="{0D108BD9-81ED-4DB2-BD59-A6C34878D82A}">
                    <a16:rowId xmlns:a16="http://schemas.microsoft.com/office/drawing/2014/main" val="10001"/>
                  </a:ext>
                </a:extLst>
              </a:tr>
              <a:tr h="644800">
                <a:tc>
                  <a:txBody>
                    <a:bodyPr/>
                    <a:lstStyle/>
                    <a:p>
                      <a:pPr marL="0" lvl="0" indent="0" algn="l" rtl="0">
                        <a:spcBef>
                          <a:spcPts val="0"/>
                        </a:spcBef>
                        <a:spcAft>
                          <a:spcPts val="0"/>
                        </a:spcAft>
                        <a:buNone/>
                      </a:pPr>
                      <a:r>
                        <a:rPr lang="en-GB" sz="2500"/>
                        <a:t>saucepan</a:t>
                      </a:r>
                      <a:endParaRPr sz="2500"/>
                    </a:p>
                  </a:txBody>
                  <a:tcPr marL="121900" marR="121900" marT="121900" marB="121900"/>
                </a:tc>
                <a:tc>
                  <a:txBody>
                    <a:bodyPr/>
                    <a:lstStyle/>
                    <a:p>
                      <a:pPr marL="0" lvl="0" indent="0" algn="l" rtl="0">
                        <a:spcBef>
                          <a:spcPts val="0"/>
                        </a:spcBef>
                        <a:spcAft>
                          <a:spcPts val="0"/>
                        </a:spcAft>
                        <a:buNone/>
                      </a:pPr>
                      <a:r>
                        <a:rPr lang="en-GB" sz="2500"/>
                        <a:t>metal</a:t>
                      </a:r>
                      <a:endParaRPr sz="2500"/>
                    </a:p>
                  </a:txBody>
                  <a:tcPr marL="121900" marR="121900" marT="121900" marB="121900"/>
                </a:tc>
                <a:tc>
                  <a:txBody>
                    <a:bodyPr/>
                    <a:lstStyle/>
                    <a:p>
                      <a:pPr marL="0" lvl="0" indent="0" algn="l" rtl="0">
                        <a:spcBef>
                          <a:spcPts val="0"/>
                        </a:spcBef>
                        <a:spcAft>
                          <a:spcPts val="0"/>
                        </a:spcAft>
                        <a:buNone/>
                      </a:pPr>
                      <a:r>
                        <a:rPr lang="en-GB" sz="2500"/>
                        <a:t>❌</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extLst>
                  <a:ext uri="{0D108BD9-81ED-4DB2-BD59-A6C34878D82A}">
                    <a16:rowId xmlns:a16="http://schemas.microsoft.com/office/drawing/2014/main" val="10002"/>
                  </a:ext>
                </a:extLst>
              </a:tr>
              <a:tr h="644800">
                <a:tc>
                  <a:txBody>
                    <a:bodyPr/>
                    <a:lstStyle/>
                    <a:p>
                      <a:pPr marL="0" lvl="0" indent="0" algn="l" rtl="0">
                        <a:spcBef>
                          <a:spcPts val="0"/>
                        </a:spcBef>
                        <a:spcAft>
                          <a:spcPts val="0"/>
                        </a:spcAft>
                        <a:buNone/>
                      </a:pPr>
                      <a:r>
                        <a:rPr lang="en-GB" sz="2500"/>
                        <a:t>key</a:t>
                      </a:r>
                      <a:endParaRPr sz="2500"/>
                    </a:p>
                  </a:txBody>
                  <a:tcPr marL="121900" marR="121900" marT="121900" marB="121900"/>
                </a:tc>
                <a:tc>
                  <a:txBody>
                    <a:bodyPr/>
                    <a:lstStyle/>
                    <a:p>
                      <a:pPr marL="0" lvl="0" indent="0" algn="l" rtl="0">
                        <a:spcBef>
                          <a:spcPts val="0"/>
                        </a:spcBef>
                        <a:spcAft>
                          <a:spcPts val="0"/>
                        </a:spcAft>
                        <a:buNone/>
                      </a:pPr>
                      <a:r>
                        <a:rPr lang="en-GB" sz="2500"/>
                        <a:t>metal</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extLst>
                  <a:ext uri="{0D108BD9-81ED-4DB2-BD59-A6C34878D82A}">
                    <a16:rowId xmlns:a16="http://schemas.microsoft.com/office/drawing/2014/main" val="10003"/>
                  </a:ext>
                </a:extLst>
              </a:tr>
              <a:tr h="644800">
                <a:tc>
                  <a:txBody>
                    <a:bodyPr/>
                    <a:lstStyle/>
                    <a:p>
                      <a:pPr marL="0" lvl="0" indent="0" algn="l" rtl="0">
                        <a:spcBef>
                          <a:spcPts val="0"/>
                        </a:spcBef>
                        <a:spcAft>
                          <a:spcPts val="0"/>
                        </a:spcAft>
                        <a:buNone/>
                      </a:pPr>
                      <a:r>
                        <a:rPr lang="en-GB" sz="2500"/>
                        <a:t>knife</a:t>
                      </a:r>
                      <a:endParaRPr sz="2500"/>
                    </a:p>
                  </a:txBody>
                  <a:tcPr marL="121900" marR="121900" marT="121900" marB="121900"/>
                </a:tc>
                <a:tc>
                  <a:txBody>
                    <a:bodyPr/>
                    <a:lstStyle/>
                    <a:p>
                      <a:pPr marL="0" lvl="0" indent="0" algn="l" rtl="0">
                        <a:spcBef>
                          <a:spcPts val="0"/>
                        </a:spcBef>
                        <a:spcAft>
                          <a:spcPts val="0"/>
                        </a:spcAft>
                        <a:buNone/>
                      </a:pPr>
                      <a:r>
                        <a:rPr lang="en-GB" sz="2500"/>
                        <a:t>metal</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jar</a:t>
                      </a:r>
                      <a:endParaRPr sz="2500"/>
                    </a:p>
                  </a:txBody>
                  <a:tcPr marL="121900" marR="121900" marT="121900" marB="121900"/>
                </a:tc>
                <a:tc>
                  <a:txBody>
                    <a:bodyPr/>
                    <a:lstStyle/>
                    <a:p>
                      <a:pPr marL="0" lvl="0" indent="0" algn="l" rtl="0">
                        <a:spcBef>
                          <a:spcPts val="0"/>
                        </a:spcBef>
                        <a:spcAft>
                          <a:spcPts val="0"/>
                        </a:spcAft>
                        <a:buNone/>
                      </a:pPr>
                      <a:r>
                        <a:rPr lang="en-GB" sz="2500"/>
                        <a:t>metal lid and glass jar</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✔️metal lid</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✔️glass jar</a:t>
                      </a:r>
                      <a:endParaRPr sz="2500"/>
                    </a:p>
                  </a:txBody>
                  <a:tcPr marL="121900" marR="121900" marT="121900" marB="121900"/>
                </a:tc>
                <a:extLst>
                  <a:ext uri="{0D108BD9-81ED-4DB2-BD59-A6C34878D82A}">
                    <a16:rowId xmlns:a16="http://schemas.microsoft.com/office/drawing/2014/main" val="10005"/>
                  </a:ext>
                </a:extLst>
              </a:tr>
              <a:tr h="644800">
                <a:tc>
                  <a:txBody>
                    <a:bodyPr/>
                    <a:lstStyle/>
                    <a:p>
                      <a:pPr marL="0" lvl="0" indent="0" algn="l" rtl="0">
                        <a:spcBef>
                          <a:spcPts val="0"/>
                        </a:spcBef>
                        <a:spcAft>
                          <a:spcPts val="0"/>
                        </a:spcAft>
                        <a:buNone/>
                      </a:pPr>
                      <a:r>
                        <a:rPr lang="en-GB" sz="2500"/>
                        <a:t>dog food bowl</a:t>
                      </a:r>
                      <a:endParaRPr sz="2500"/>
                    </a:p>
                  </a:txBody>
                  <a:tcPr marL="121900" marR="121900" marT="121900" marB="121900"/>
                </a:tc>
                <a:tc>
                  <a:txBody>
                    <a:bodyPr/>
                    <a:lstStyle/>
                    <a:p>
                      <a:pPr marL="0" lvl="0" indent="0" algn="l" rtl="0">
                        <a:spcBef>
                          <a:spcPts val="0"/>
                        </a:spcBef>
                        <a:spcAft>
                          <a:spcPts val="0"/>
                        </a:spcAft>
                        <a:buNone/>
                      </a:pPr>
                      <a:r>
                        <a:rPr lang="en-GB" sz="2500"/>
                        <a:t>metal</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a:solidFill>
                            <a:schemeClr val="dk1"/>
                          </a:solidFill>
                        </a:rPr>
                        <a:t>❌</a:t>
                      </a:r>
                      <a:endParaRPr sz="2500"/>
                    </a:p>
                  </a:txBody>
                  <a:tcPr marL="121900" marR="121900" marT="121900" marB="12190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3924096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42"/>
        <p:cNvGrpSpPr/>
        <p:nvPr/>
      </p:nvGrpSpPr>
      <p:grpSpPr>
        <a:xfrm>
          <a:off x="0" y="0"/>
          <a:ext cx="0" cy="0"/>
          <a:chOff x="0" y="0"/>
          <a:chExt cx="0" cy="0"/>
        </a:xfrm>
      </p:grpSpPr>
      <p:sp>
        <p:nvSpPr>
          <p:cNvPr id="1043" name="Google Shape;1043;p165"/>
          <p:cNvSpPr txBox="1">
            <a:spLocks noGrp="1"/>
          </p:cNvSpPr>
          <p:nvPr>
            <p:ph type="subTitle" idx="1"/>
          </p:nvPr>
        </p:nvSpPr>
        <p:spPr>
          <a:xfrm>
            <a:off x="185600" y="475267"/>
            <a:ext cx="11360800" cy="1491600"/>
          </a:xfrm>
          <a:prstGeom prst="rect">
            <a:avLst/>
          </a:prstGeom>
        </p:spPr>
        <p:txBody>
          <a:bodyPr spcFirstLastPara="1" wrap="square" lIns="121900" tIns="121900" rIns="121900" bIns="121900" anchor="t" anchorCtr="0">
            <a:noAutofit/>
          </a:bodyPr>
          <a:lstStyle/>
          <a:p>
            <a:pPr marL="0" indent="0"/>
            <a:r>
              <a:rPr lang="en-GB"/>
              <a:t>Can you go on a magnet hunt and complete a table like Mrs Shipley did?</a:t>
            </a:r>
            <a:endParaRPr/>
          </a:p>
        </p:txBody>
      </p:sp>
      <p:graphicFrame>
        <p:nvGraphicFramePr>
          <p:cNvPr id="1044" name="Google Shape;1044;p165"/>
          <p:cNvGraphicFramePr/>
          <p:nvPr/>
        </p:nvGraphicFramePr>
        <p:xfrm>
          <a:off x="612800" y="2598433"/>
          <a:ext cx="10506400" cy="3676440"/>
        </p:xfrm>
        <a:graphic>
          <a:graphicData uri="http://schemas.openxmlformats.org/drawingml/2006/table">
            <a:tbl>
              <a:tblPr>
                <a:noFill/>
              </a:tblPr>
              <a:tblGrid>
                <a:gridCol w="2626600">
                  <a:extLst>
                    <a:ext uri="{9D8B030D-6E8A-4147-A177-3AD203B41FA5}">
                      <a16:colId xmlns:a16="http://schemas.microsoft.com/office/drawing/2014/main" val="20000"/>
                    </a:ext>
                  </a:extLst>
                </a:gridCol>
                <a:gridCol w="2626600">
                  <a:extLst>
                    <a:ext uri="{9D8B030D-6E8A-4147-A177-3AD203B41FA5}">
                      <a16:colId xmlns:a16="http://schemas.microsoft.com/office/drawing/2014/main" val="20001"/>
                    </a:ext>
                  </a:extLst>
                </a:gridCol>
                <a:gridCol w="2626600">
                  <a:extLst>
                    <a:ext uri="{9D8B030D-6E8A-4147-A177-3AD203B41FA5}">
                      <a16:colId xmlns:a16="http://schemas.microsoft.com/office/drawing/2014/main" val="20002"/>
                    </a:ext>
                  </a:extLst>
                </a:gridCol>
                <a:gridCol w="2626600">
                  <a:extLst>
                    <a:ext uri="{9D8B030D-6E8A-4147-A177-3AD203B41FA5}">
                      <a16:colId xmlns:a16="http://schemas.microsoft.com/office/drawing/2014/main" val="20003"/>
                    </a:ext>
                  </a:extLst>
                </a:gridCol>
              </a:tblGrid>
              <a:tr h="1381975">
                <a:tc>
                  <a:txBody>
                    <a:bodyPr/>
                    <a:lstStyle/>
                    <a:p>
                      <a:pPr marL="0" lvl="0" indent="0" algn="l" rtl="0">
                        <a:spcBef>
                          <a:spcPts val="0"/>
                        </a:spcBef>
                        <a:spcAft>
                          <a:spcPts val="0"/>
                        </a:spcAft>
                        <a:buNone/>
                      </a:pPr>
                      <a:r>
                        <a:rPr lang="en-GB" sz="2500"/>
                        <a:t>Object</a:t>
                      </a:r>
                      <a:endParaRPr sz="2500"/>
                    </a:p>
                  </a:txBody>
                  <a:tcPr marL="121900" marR="121900" marT="121900" marB="121900"/>
                </a:tc>
                <a:tc>
                  <a:txBody>
                    <a:bodyPr/>
                    <a:lstStyle/>
                    <a:p>
                      <a:pPr marL="0" lvl="0" indent="0" algn="l" rtl="0">
                        <a:spcBef>
                          <a:spcPts val="0"/>
                        </a:spcBef>
                        <a:spcAft>
                          <a:spcPts val="0"/>
                        </a:spcAft>
                        <a:buNone/>
                      </a:pPr>
                      <a:r>
                        <a:rPr lang="en-GB" sz="2500"/>
                        <a:t>Material</a:t>
                      </a:r>
                      <a:endParaRPr sz="2500"/>
                    </a:p>
                  </a:txBody>
                  <a:tcPr marL="121900" marR="121900" marT="121900" marB="121900"/>
                </a:tc>
                <a:tc>
                  <a:txBody>
                    <a:bodyPr/>
                    <a:lstStyle/>
                    <a:p>
                      <a:pPr marL="0" lvl="0" indent="0" algn="l" rtl="0">
                        <a:spcBef>
                          <a:spcPts val="0"/>
                        </a:spcBef>
                        <a:spcAft>
                          <a:spcPts val="0"/>
                        </a:spcAft>
                        <a:buNone/>
                      </a:pPr>
                      <a:r>
                        <a:rPr lang="en-GB" sz="2500"/>
                        <a:t>Magnetic</a:t>
                      </a:r>
                      <a:endParaRPr sz="2500"/>
                    </a:p>
                    <a:p>
                      <a:pPr marL="0" lvl="0" indent="0" algn="l" rtl="0">
                        <a:spcBef>
                          <a:spcPts val="0"/>
                        </a:spcBef>
                        <a:spcAft>
                          <a:spcPts val="0"/>
                        </a:spcAft>
                        <a:buNone/>
                      </a:pPr>
                      <a:r>
                        <a:rPr lang="en-GB" sz="2500"/>
                        <a:t>Attracts to magnet.</a:t>
                      </a:r>
                      <a:endParaRPr sz="2500"/>
                    </a:p>
                  </a:txBody>
                  <a:tcPr marL="121900" marR="121900" marT="121900" marB="121900"/>
                </a:tc>
                <a:tc>
                  <a:txBody>
                    <a:bodyPr/>
                    <a:lstStyle/>
                    <a:p>
                      <a:pPr marL="0" lvl="0" indent="0" algn="l" rtl="0">
                        <a:spcBef>
                          <a:spcPts val="0"/>
                        </a:spcBef>
                        <a:spcAft>
                          <a:spcPts val="0"/>
                        </a:spcAft>
                        <a:buNone/>
                      </a:pPr>
                      <a:r>
                        <a:rPr lang="en-GB" sz="2500"/>
                        <a:t>Non-Magnetic</a:t>
                      </a:r>
                      <a:endParaRPr sz="2500"/>
                    </a:p>
                    <a:p>
                      <a:pPr marL="0" lvl="0" indent="0" algn="l" rtl="0">
                        <a:spcBef>
                          <a:spcPts val="0"/>
                        </a:spcBef>
                        <a:spcAft>
                          <a:spcPts val="0"/>
                        </a:spcAft>
                        <a:buNone/>
                      </a:pPr>
                      <a:r>
                        <a:rPr lang="en-GB" sz="2500"/>
                        <a:t>Does not attract to magnet.</a:t>
                      </a:r>
                      <a:endParaRPr sz="2500"/>
                    </a:p>
                  </a:txBody>
                  <a:tcPr marL="121900" marR="121900" marT="121900" marB="121900"/>
                </a:tc>
                <a:extLst>
                  <a:ext uri="{0D108BD9-81ED-4DB2-BD59-A6C34878D82A}">
                    <a16:rowId xmlns:a16="http://schemas.microsoft.com/office/drawing/2014/main" val="10000"/>
                  </a:ext>
                </a:extLst>
              </a:tr>
              <a:tr h="644800">
                <a:tc>
                  <a:txBody>
                    <a:bodyPr/>
                    <a:lstStyle/>
                    <a:p>
                      <a:pPr marL="0" lvl="0" indent="0" algn="l" rtl="0">
                        <a:spcBef>
                          <a:spcPts val="0"/>
                        </a:spcBef>
                        <a:spcAft>
                          <a:spcPts val="0"/>
                        </a:spcAft>
                        <a:buNone/>
                      </a:pPr>
                      <a:r>
                        <a:rPr lang="en-GB" sz="2500"/>
                        <a:t>fridge</a:t>
                      </a:r>
                      <a:endParaRPr sz="2500"/>
                    </a:p>
                  </a:txBody>
                  <a:tcPr marL="121900" marR="121900" marT="121900" marB="121900"/>
                </a:tc>
                <a:tc>
                  <a:txBody>
                    <a:bodyPr/>
                    <a:lstStyle/>
                    <a:p>
                      <a:pPr marL="0" lvl="0" indent="0" algn="l" rtl="0">
                        <a:spcBef>
                          <a:spcPts val="0"/>
                        </a:spcBef>
                        <a:spcAft>
                          <a:spcPts val="0"/>
                        </a:spcAft>
                        <a:buNone/>
                      </a:pPr>
                      <a:r>
                        <a:rPr lang="en-GB" sz="2500"/>
                        <a:t>metal</a:t>
                      </a:r>
                      <a:endParaRPr sz="2500"/>
                    </a:p>
                  </a:txBody>
                  <a:tcPr marL="121900" marR="121900" marT="121900" marB="121900"/>
                </a:tc>
                <a:tc>
                  <a:txBody>
                    <a:bodyPr/>
                    <a:lstStyle/>
                    <a:p>
                      <a:pPr marL="0" lvl="0" indent="0" algn="l" rtl="0">
                        <a:spcBef>
                          <a:spcPts val="0"/>
                        </a:spcBef>
                        <a:spcAft>
                          <a:spcPts val="0"/>
                        </a:spcAft>
                        <a:buNone/>
                      </a:pPr>
                      <a:r>
                        <a:rPr lang="en-GB" sz="2500"/>
                        <a:t>✔️</a:t>
                      </a:r>
                      <a:endParaRPr sz="2500"/>
                    </a:p>
                  </a:txBody>
                  <a:tcPr marL="121900" marR="121900" marT="121900" marB="121900"/>
                </a:tc>
                <a:tc>
                  <a:txBody>
                    <a:bodyPr/>
                    <a:lstStyle/>
                    <a:p>
                      <a:pPr marL="0" lvl="0" indent="0" algn="l" rtl="0">
                        <a:spcBef>
                          <a:spcPts val="0"/>
                        </a:spcBef>
                        <a:spcAft>
                          <a:spcPts val="0"/>
                        </a:spcAft>
                        <a:buNone/>
                      </a:pPr>
                      <a:r>
                        <a:rPr lang="en-GB" sz="2500">
                          <a:solidFill>
                            <a:schemeClr val="dk1"/>
                          </a:solidFill>
                        </a:rPr>
                        <a:t>❌</a:t>
                      </a:r>
                      <a:endParaRPr sz="2500"/>
                    </a:p>
                  </a:txBody>
                  <a:tcPr marL="121900" marR="121900" marT="121900" marB="121900"/>
                </a:tc>
                <a:extLst>
                  <a:ext uri="{0D108BD9-81ED-4DB2-BD59-A6C34878D82A}">
                    <a16:rowId xmlns:a16="http://schemas.microsoft.com/office/drawing/2014/main" val="10001"/>
                  </a:ext>
                </a:extLst>
              </a:tr>
              <a:tr h="644800">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solidFill>
                          <a:schemeClr val="dk1"/>
                        </a:solidFill>
                      </a:endParaRPr>
                    </a:p>
                  </a:txBody>
                  <a:tcPr marL="121900" marR="121900" marT="121900" marB="121900"/>
                </a:tc>
                <a:extLst>
                  <a:ext uri="{0D108BD9-81ED-4DB2-BD59-A6C34878D82A}">
                    <a16:rowId xmlns:a16="http://schemas.microsoft.com/office/drawing/2014/main" val="10002"/>
                  </a:ext>
                </a:extLst>
              </a:tr>
              <a:tr h="644800">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solidFill>
                          <a:schemeClr val="dk1"/>
                        </a:solidFill>
                      </a:endParaRPr>
                    </a:p>
                  </a:txBody>
                  <a:tcPr marL="121900" marR="121900" marT="121900" marB="121900"/>
                </a:tc>
                <a:extLst>
                  <a:ext uri="{0D108BD9-81ED-4DB2-BD59-A6C34878D82A}">
                    <a16:rowId xmlns:a16="http://schemas.microsoft.com/office/drawing/2014/main" val="10003"/>
                  </a:ext>
                </a:extLst>
              </a:tr>
              <a:tr h="644800">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solidFill>
                          <a:schemeClr val="dk1"/>
                        </a:solidFill>
                      </a:endParaRPr>
                    </a:p>
                  </a:txBody>
                  <a:tcPr marL="121900" marR="121900" marT="121900" marB="12190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59744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48"/>
        <p:cNvGrpSpPr/>
        <p:nvPr/>
      </p:nvGrpSpPr>
      <p:grpSpPr>
        <a:xfrm>
          <a:off x="0" y="0"/>
          <a:ext cx="0" cy="0"/>
          <a:chOff x="0" y="0"/>
          <a:chExt cx="0" cy="0"/>
        </a:xfrm>
      </p:grpSpPr>
      <p:pic>
        <p:nvPicPr>
          <p:cNvPr id="1049" name="Google Shape;1049;p166"/>
          <p:cNvPicPr preferRelativeResize="0"/>
          <p:nvPr/>
        </p:nvPicPr>
        <p:blipFill>
          <a:blip r:embed="rId3">
            <a:alphaModFix/>
          </a:blip>
          <a:stretch>
            <a:fillRect/>
          </a:stretch>
        </p:blipFill>
        <p:spPr>
          <a:xfrm>
            <a:off x="203201" y="203201"/>
            <a:ext cx="5881535" cy="2905100"/>
          </a:xfrm>
          <a:prstGeom prst="rect">
            <a:avLst/>
          </a:prstGeom>
          <a:noFill/>
          <a:ln>
            <a:noFill/>
          </a:ln>
        </p:spPr>
      </p:pic>
      <p:sp>
        <p:nvSpPr>
          <p:cNvPr id="1050" name="Google Shape;1050;p166"/>
          <p:cNvSpPr txBox="1"/>
          <p:nvPr/>
        </p:nvSpPr>
        <p:spPr>
          <a:xfrm>
            <a:off x="502233" y="3284033"/>
            <a:ext cx="10893200" cy="257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I noticed that all of my objects except the glass part of the jar were metal. Some of the objects were magnetic and some were not. Glass is not magnetic.  I have found that metals can be different because some are magnetic and some metals are non-magnetic.</a:t>
            </a:r>
            <a:endParaRPr sz="3200" kern="0">
              <a:solidFill>
                <a:srgbClr val="000000"/>
              </a:solidFill>
              <a:latin typeface="Comic Sans MS"/>
              <a:ea typeface="Comic Sans MS"/>
              <a:cs typeface="Comic Sans MS"/>
              <a:sym typeface="Comic Sans MS"/>
            </a:endParaRPr>
          </a:p>
        </p:txBody>
      </p:sp>
      <p:sp>
        <p:nvSpPr>
          <p:cNvPr id="1051" name="Google Shape;1051;p166"/>
          <p:cNvSpPr/>
          <p:nvPr/>
        </p:nvSpPr>
        <p:spPr>
          <a:xfrm>
            <a:off x="6670167" y="335900"/>
            <a:ext cx="4725200" cy="2404400"/>
          </a:xfrm>
          <a:prstGeom prst="wedgeEllipseCallout">
            <a:avLst>
              <a:gd name="adj1" fmla="val -39380"/>
              <a:gd name="adj2" fmla="val 7696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2" name="Google Shape;1052;p166"/>
          <p:cNvSpPr txBox="1"/>
          <p:nvPr/>
        </p:nvSpPr>
        <p:spPr>
          <a:xfrm>
            <a:off x="6670167" y="861151"/>
            <a:ext cx="4871600" cy="158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What did Mrs Shipley’s results tell her?</a:t>
            </a:r>
            <a:endParaRPr sz="3200" kern="0">
              <a:solidFill>
                <a:srgbClr val="000000"/>
              </a:solidFill>
              <a:latin typeface="Comic Sans MS"/>
              <a:ea typeface="Comic Sans MS"/>
              <a:cs typeface="Comic Sans MS"/>
              <a:sym typeface="Comic Sans MS"/>
            </a:endParaRPr>
          </a:p>
        </p:txBody>
      </p:sp>
      <p:sp>
        <p:nvSpPr>
          <p:cNvPr id="1053" name="Google Shape;1053;p166"/>
          <p:cNvSpPr txBox="1"/>
          <p:nvPr/>
        </p:nvSpPr>
        <p:spPr>
          <a:xfrm>
            <a:off x="502233" y="6064833"/>
            <a:ext cx="11416000" cy="56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Comic Sans MS"/>
                <a:ea typeface="Comic Sans MS"/>
                <a:cs typeface="Comic Sans MS"/>
                <a:sym typeface="Comic Sans MS"/>
              </a:rPr>
              <a:t>I could find out what the different types of metals are, in order to see which ones are magnetic.</a:t>
            </a:r>
            <a:endParaRPr sz="1867"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1875374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57"/>
        <p:cNvGrpSpPr/>
        <p:nvPr/>
      </p:nvGrpSpPr>
      <p:grpSpPr>
        <a:xfrm>
          <a:off x="0" y="0"/>
          <a:ext cx="0" cy="0"/>
          <a:chOff x="0" y="0"/>
          <a:chExt cx="0" cy="0"/>
        </a:xfrm>
      </p:grpSpPr>
      <p:sp>
        <p:nvSpPr>
          <p:cNvPr id="1058" name="Google Shape;1058;p167"/>
          <p:cNvSpPr/>
          <p:nvPr/>
        </p:nvSpPr>
        <p:spPr>
          <a:xfrm>
            <a:off x="3778933" y="119800"/>
            <a:ext cx="3199200" cy="2446400"/>
          </a:xfrm>
          <a:prstGeom prst="wedgeEllipseCallout">
            <a:avLst>
              <a:gd name="adj1" fmla="val 16193"/>
              <a:gd name="adj2" fmla="val 81051"/>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9" name="Google Shape;1059;p167"/>
          <p:cNvSpPr txBox="1">
            <a:spLocks noGrp="1"/>
          </p:cNvSpPr>
          <p:nvPr>
            <p:ph type="subTitle" idx="1"/>
          </p:nvPr>
        </p:nvSpPr>
        <p:spPr>
          <a:xfrm>
            <a:off x="505400" y="3078600"/>
            <a:ext cx="11360800" cy="1056800"/>
          </a:xfrm>
          <a:prstGeom prst="rect">
            <a:avLst/>
          </a:prstGeom>
        </p:spPr>
        <p:txBody>
          <a:bodyPr spcFirstLastPara="1" wrap="square" lIns="121900" tIns="121900" rIns="121900" bIns="121900" anchor="t" anchorCtr="0">
            <a:noAutofit/>
          </a:bodyPr>
          <a:lstStyle/>
          <a:p>
            <a:pPr marL="0" indent="0"/>
            <a:r>
              <a:rPr lang="en-GB"/>
              <a:t>What did you discover?</a:t>
            </a:r>
            <a:endParaRPr/>
          </a:p>
        </p:txBody>
      </p:sp>
      <p:sp>
        <p:nvSpPr>
          <p:cNvPr id="1060" name="Google Shape;1060;p167"/>
          <p:cNvSpPr/>
          <p:nvPr/>
        </p:nvSpPr>
        <p:spPr>
          <a:xfrm>
            <a:off x="8238333" y="346200"/>
            <a:ext cx="3199200" cy="2446400"/>
          </a:xfrm>
          <a:prstGeom prst="wedgeEllipseCallout">
            <a:avLst>
              <a:gd name="adj1" fmla="val -87252"/>
              <a:gd name="adj2" fmla="val 51991"/>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61" name="Google Shape;1061;p167"/>
          <p:cNvSpPr/>
          <p:nvPr/>
        </p:nvSpPr>
        <p:spPr>
          <a:xfrm>
            <a:off x="8430833" y="3555833"/>
            <a:ext cx="3550000" cy="3026000"/>
          </a:xfrm>
          <a:prstGeom prst="wedgeEllipseCallout">
            <a:avLst>
              <a:gd name="adj1" fmla="val -112877"/>
              <a:gd name="adj2" fmla="val -46342"/>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62" name="Google Shape;1062;p167"/>
          <p:cNvSpPr/>
          <p:nvPr/>
        </p:nvSpPr>
        <p:spPr>
          <a:xfrm>
            <a:off x="1082233" y="4135400"/>
            <a:ext cx="3199200" cy="2446400"/>
          </a:xfrm>
          <a:prstGeom prst="wedgeEllipseCallout">
            <a:avLst>
              <a:gd name="adj1" fmla="val 71097"/>
              <a:gd name="adj2" fmla="val -64290"/>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63" name="Google Shape;1063;p167"/>
          <p:cNvSpPr/>
          <p:nvPr/>
        </p:nvSpPr>
        <p:spPr>
          <a:xfrm>
            <a:off x="178000" y="1498633"/>
            <a:ext cx="3199200" cy="2446400"/>
          </a:xfrm>
          <a:prstGeom prst="wedgeEllipseCallout">
            <a:avLst>
              <a:gd name="adj1" fmla="val 77119"/>
              <a:gd name="adj2" fmla="val 9305"/>
            </a:avLst>
          </a:prstGeom>
          <a:solidFill>
            <a:srgbClr val="CFE2F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64" name="Google Shape;1064;p167"/>
          <p:cNvSpPr txBox="1"/>
          <p:nvPr/>
        </p:nvSpPr>
        <p:spPr>
          <a:xfrm>
            <a:off x="627600" y="2011033"/>
            <a:ext cx="2300000" cy="154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Which objects were magnetic? Why?</a:t>
            </a:r>
            <a:endParaRPr sz="2400" kern="0">
              <a:solidFill>
                <a:srgbClr val="000000"/>
              </a:solidFill>
              <a:latin typeface="Comic Sans MS"/>
              <a:ea typeface="Comic Sans MS"/>
              <a:cs typeface="Comic Sans MS"/>
              <a:sym typeface="Comic Sans MS"/>
            </a:endParaRPr>
          </a:p>
        </p:txBody>
      </p:sp>
      <p:sp>
        <p:nvSpPr>
          <p:cNvPr id="1065" name="Google Shape;1065;p167"/>
          <p:cNvSpPr txBox="1"/>
          <p:nvPr/>
        </p:nvSpPr>
        <p:spPr>
          <a:xfrm>
            <a:off x="8687933" y="858600"/>
            <a:ext cx="2300000" cy="142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Were all the metal objects magnetic?</a:t>
            </a:r>
            <a:endParaRPr sz="2400" kern="0">
              <a:solidFill>
                <a:srgbClr val="000000"/>
              </a:solidFill>
              <a:latin typeface="Comic Sans MS"/>
              <a:ea typeface="Comic Sans MS"/>
              <a:cs typeface="Comic Sans MS"/>
              <a:sym typeface="Comic Sans MS"/>
            </a:endParaRPr>
          </a:p>
        </p:txBody>
      </p:sp>
      <p:sp>
        <p:nvSpPr>
          <p:cNvPr id="1066" name="Google Shape;1066;p167"/>
          <p:cNvSpPr txBox="1"/>
          <p:nvPr/>
        </p:nvSpPr>
        <p:spPr>
          <a:xfrm>
            <a:off x="1819400" y="4647800"/>
            <a:ext cx="2300000" cy="142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Which metals are magnetic?</a:t>
            </a:r>
            <a:endParaRPr sz="2400" kern="0">
              <a:solidFill>
                <a:srgbClr val="000000"/>
              </a:solidFill>
              <a:latin typeface="Comic Sans MS"/>
              <a:ea typeface="Comic Sans MS"/>
              <a:cs typeface="Comic Sans MS"/>
              <a:sym typeface="Comic Sans MS"/>
            </a:endParaRPr>
          </a:p>
        </p:txBody>
      </p:sp>
      <p:sp>
        <p:nvSpPr>
          <p:cNvPr id="1067" name="Google Shape;1067;p167"/>
          <p:cNvSpPr txBox="1"/>
          <p:nvPr/>
        </p:nvSpPr>
        <p:spPr>
          <a:xfrm>
            <a:off x="8831033" y="3945033"/>
            <a:ext cx="2749600" cy="224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When can objects have magnetic and non-magnetic properties?</a:t>
            </a:r>
            <a:endParaRPr sz="2400" kern="0">
              <a:solidFill>
                <a:srgbClr val="000000"/>
              </a:solidFill>
              <a:latin typeface="Comic Sans MS"/>
              <a:ea typeface="Comic Sans MS"/>
              <a:cs typeface="Comic Sans MS"/>
              <a:sym typeface="Comic Sans MS"/>
            </a:endParaRPr>
          </a:p>
        </p:txBody>
      </p:sp>
      <p:sp>
        <p:nvSpPr>
          <p:cNvPr id="1068" name="Google Shape;1068;p167"/>
          <p:cNvSpPr txBox="1"/>
          <p:nvPr/>
        </p:nvSpPr>
        <p:spPr>
          <a:xfrm>
            <a:off x="4333067" y="632200"/>
            <a:ext cx="2300000" cy="142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Which materials were non-magnetic?</a:t>
            </a:r>
            <a:endParaRPr sz="2400" kern="0">
              <a:solidFill>
                <a:srgbClr val="000000"/>
              </a:solidFill>
              <a:latin typeface="Comic Sans MS"/>
              <a:ea typeface="Comic Sans MS"/>
              <a:cs typeface="Comic Sans MS"/>
              <a:sym typeface="Comic Sans MS"/>
            </a:endParaRPr>
          </a:p>
        </p:txBody>
      </p:sp>
      <p:sp>
        <p:nvSpPr>
          <p:cNvPr id="1069" name="Google Shape;1069;p167"/>
          <p:cNvSpPr/>
          <p:nvPr/>
        </p:nvSpPr>
        <p:spPr>
          <a:xfrm>
            <a:off x="4862800" y="4334200"/>
            <a:ext cx="2466400" cy="2247600"/>
          </a:xfrm>
          <a:prstGeom prst="wedgeRectCallout">
            <a:avLst>
              <a:gd name="adj1" fmla="val 96659"/>
              <a:gd name="adj2" fmla="val 51399"/>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70" name="Google Shape;1070;p167"/>
          <p:cNvSpPr txBox="1"/>
          <p:nvPr/>
        </p:nvSpPr>
        <p:spPr>
          <a:xfrm>
            <a:off x="4862800" y="4647800"/>
            <a:ext cx="2466400" cy="142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What could you investigate now?</a:t>
            </a:r>
            <a:endParaRPr sz="1867" kern="0">
              <a:solidFill>
                <a:srgbClr val="000000"/>
              </a:solidFill>
              <a:latin typeface="Arial"/>
              <a:cs typeface="Arial"/>
              <a:sym typeface="Arial"/>
            </a:endParaRPr>
          </a:p>
        </p:txBody>
      </p:sp>
      <p:pic>
        <p:nvPicPr>
          <p:cNvPr id="1071" name="Google Shape;1071;p167"/>
          <p:cNvPicPr preferRelativeResize="0"/>
          <p:nvPr/>
        </p:nvPicPr>
        <p:blipFill>
          <a:blip r:embed="rId3">
            <a:alphaModFix/>
          </a:blip>
          <a:stretch>
            <a:fillRect/>
          </a:stretch>
        </p:blipFill>
        <p:spPr>
          <a:xfrm>
            <a:off x="5566489" y="5520567"/>
            <a:ext cx="873700" cy="892467"/>
          </a:xfrm>
          <a:prstGeom prst="rect">
            <a:avLst/>
          </a:prstGeom>
          <a:noFill/>
          <a:ln>
            <a:noFill/>
          </a:ln>
        </p:spPr>
      </p:pic>
    </p:spTree>
    <p:extLst>
      <p:ext uri="{BB962C8B-B14F-4D97-AF65-F5344CB8AC3E}">
        <p14:creationId xmlns:p14="http://schemas.microsoft.com/office/powerpoint/2010/main" val="279145599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1384</Words>
  <Application>Microsoft Office PowerPoint</Application>
  <PresentationFormat>Widescreen</PresentationFormat>
  <Paragraphs>259</Paragraphs>
  <Slides>30</Slides>
  <Notes>30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30</vt:i4>
      </vt:variant>
    </vt:vector>
  </HeadingPairs>
  <TitlesOfParts>
    <vt:vector size="35" baseType="lpstr">
      <vt:lpstr>Arial</vt:lpstr>
      <vt:lpstr>Calibri</vt:lpstr>
      <vt:lpstr>Comic Sans MS</vt:lpstr>
      <vt:lpstr>Simple Light</vt:lpstr>
      <vt:lpstr>3_Simple Light</vt:lpstr>
      <vt:lpstr>Wednesday 3rd June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identify parallel lines.</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Look at these written spelling patterns sh, ch, s, ss and c,  Sometimes they make the sound ‘sh’     </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3rd June   Ready to crunch some numbers?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2020-05-15T16:11:50Z</dcterms:created>
  <dcterms:modified xsi:type="dcterms:W3CDTF">2020-05-15T16:40:26Z</dcterms:modified>
</cp:coreProperties>
</file>