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82" r:id="rId5"/>
    <p:sldMasterId id="2147483683" r:id="rId6"/>
    <p:sldMasterId id="2147483684"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Lst>
  <p:sldSz cy="5143500" cx="9144000"/>
  <p:notesSz cx="6858000" cy="9144000"/>
  <p:embeddedFontLst>
    <p:embeddedFont>
      <p:font typeface="Amatic SC"/>
      <p:regular r:id="rId56"/>
      <p:bold r:id="rId57"/>
    </p:embeddedFont>
    <p:embeddedFont>
      <p:font typeface="Source Code Pro"/>
      <p:regular r:id="rId58"/>
      <p:bold r:id="rId59"/>
      <p:italic r:id="rId60"/>
      <p:boldItalic r:id="rId61"/>
    </p:embeddedFont>
    <p:embeddedFont>
      <p:font typeface="Comfortaa"/>
      <p:regular r:id="rId62"/>
      <p:bold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1AD8987C-A9FB-42CC-B5DF-51F4FBED3183}">
  <a:tblStyle styleId="{1AD8987C-A9FB-42CC-B5DF-51F4FBED3183}"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fill>
          <a:solidFill>
            <a:schemeClr val="dk1">
              <a:alpha val="20000"/>
            </a:schemeClr>
          </a:solidFill>
        </a:fill>
      </a:tcStyle>
    </a:band1H>
    <a:band2H>
      <a:tcTxStyle/>
    </a:band2H>
    <a:band1V>
      <a:tcTxStyle/>
      <a:tcStyle>
        <a:fill>
          <a:solidFill>
            <a:schemeClr val="dk1">
              <a:alpha val="20000"/>
            </a:schemeClr>
          </a:solidFill>
        </a:fill>
      </a:tcStyle>
    </a:band1V>
    <a:band2V>
      <a:tcTxStyle/>
    </a:band2V>
    <a:lastCol>
      <a:tcTxStyle b="on" i="off"/>
    </a:lastCol>
    <a:firstCol>
      <a:tcTxStyle b="on" i="off"/>
    </a:firstCol>
    <a:lastRow>
      <a:tcTxStyle b="on" i="off"/>
      <a:tcStyle>
        <a:tcBdr>
          <a:top>
            <a:ln cap="flat" cmpd="sng" w="12700">
              <a:solidFill>
                <a:schemeClr val="dk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12700">
              <a:solidFill>
                <a:schemeClr val="dk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slide" Target="slides/slide36.xml"/><Relationship Id="rId43" Type="http://schemas.openxmlformats.org/officeDocument/2006/relationships/slide" Target="slides/slide35.xml"/><Relationship Id="rId46" Type="http://schemas.openxmlformats.org/officeDocument/2006/relationships/slide" Target="slides/slide38.xml"/><Relationship Id="rId45" Type="http://schemas.openxmlformats.org/officeDocument/2006/relationships/slide" Target="slides/slide3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48" Type="http://schemas.openxmlformats.org/officeDocument/2006/relationships/slide" Target="slides/slide40.xml"/><Relationship Id="rId47" Type="http://schemas.openxmlformats.org/officeDocument/2006/relationships/slide" Target="slides/slide39.xml"/><Relationship Id="rId49" Type="http://schemas.openxmlformats.org/officeDocument/2006/relationships/slide" Target="slides/slide41.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62" Type="http://schemas.openxmlformats.org/officeDocument/2006/relationships/font" Target="fonts/Comfortaa-regular.fntdata"/><Relationship Id="rId61" Type="http://schemas.openxmlformats.org/officeDocument/2006/relationships/font" Target="fonts/SourceCodePro-boldItalic.fntdata"/><Relationship Id="rId20" Type="http://schemas.openxmlformats.org/officeDocument/2006/relationships/slide" Target="slides/slide12.xml"/><Relationship Id="rId63" Type="http://schemas.openxmlformats.org/officeDocument/2006/relationships/font" Target="fonts/Comfortaa-bold.fntdata"/><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60" Type="http://schemas.openxmlformats.org/officeDocument/2006/relationships/font" Target="fonts/SourceCodePro-italic.fntdata"/><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1" Type="http://schemas.openxmlformats.org/officeDocument/2006/relationships/slide" Target="slides/slide43.xml"/><Relationship Id="rId50" Type="http://schemas.openxmlformats.org/officeDocument/2006/relationships/slide" Target="slides/slide42.xml"/><Relationship Id="rId53" Type="http://schemas.openxmlformats.org/officeDocument/2006/relationships/slide" Target="slides/slide45.xml"/><Relationship Id="rId52" Type="http://schemas.openxmlformats.org/officeDocument/2006/relationships/slide" Target="slides/slide44.xml"/><Relationship Id="rId11" Type="http://schemas.openxmlformats.org/officeDocument/2006/relationships/slide" Target="slides/slide3.xml"/><Relationship Id="rId55" Type="http://schemas.openxmlformats.org/officeDocument/2006/relationships/slide" Target="slides/slide47.xml"/><Relationship Id="rId10" Type="http://schemas.openxmlformats.org/officeDocument/2006/relationships/slide" Target="slides/slide2.xml"/><Relationship Id="rId54" Type="http://schemas.openxmlformats.org/officeDocument/2006/relationships/slide" Target="slides/slide46.xml"/><Relationship Id="rId13" Type="http://schemas.openxmlformats.org/officeDocument/2006/relationships/slide" Target="slides/slide5.xml"/><Relationship Id="rId57" Type="http://schemas.openxmlformats.org/officeDocument/2006/relationships/font" Target="fonts/AmaticSC-bold.fntdata"/><Relationship Id="rId12" Type="http://schemas.openxmlformats.org/officeDocument/2006/relationships/slide" Target="slides/slide4.xml"/><Relationship Id="rId56" Type="http://schemas.openxmlformats.org/officeDocument/2006/relationships/font" Target="fonts/AmaticSC-regular.fntdata"/><Relationship Id="rId15" Type="http://schemas.openxmlformats.org/officeDocument/2006/relationships/slide" Target="slides/slide7.xml"/><Relationship Id="rId59" Type="http://schemas.openxmlformats.org/officeDocument/2006/relationships/font" Target="fonts/SourceCodePro-bold.fntdata"/><Relationship Id="rId14" Type="http://schemas.openxmlformats.org/officeDocument/2006/relationships/slide" Target="slides/slide6.xml"/><Relationship Id="rId58" Type="http://schemas.openxmlformats.org/officeDocument/2006/relationships/font" Target="fonts/SourceCodePro-regular.fntdata"/><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8" name="Shape 178"/>
        <p:cNvGrpSpPr/>
        <p:nvPr/>
      </p:nvGrpSpPr>
      <p:grpSpPr>
        <a:xfrm>
          <a:off x="0" y="0"/>
          <a:ext cx="0" cy="0"/>
          <a:chOff x="0" y="0"/>
          <a:chExt cx="0" cy="0"/>
        </a:xfrm>
      </p:grpSpPr>
      <p:sp>
        <p:nvSpPr>
          <p:cNvPr id="179" name="Google Shape;179;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7f73e60d35_3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7f73e60d35_3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Google Shape;194;g842a81e7f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842a81e7f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g7f73e60d35_3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7f73e60d35_3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7f73e60d35_3_4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7f73e60d35_3_4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g7f73e60d35_3_4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7f73e60d35_3_4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5" name="Shape 225"/>
        <p:cNvGrpSpPr/>
        <p:nvPr/>
      </p:nvGrpSpPr>
      <p:grpSpPr>
        <a:xfrm>
          <a:off x="0" y="0"/>
          <a:ext cx="0" cy="0"/>
          <a:chOff x="0" y="0"/>
          <a:chExt cx="0" cy="0"/>
        </a:xfrm>
      </p:grpSpPr>
      <p:sp>
        <p:nvSpPr>
          <p:cNvPr id="226" name="Google Shape;226;g7fcbb9cc58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7fcbb9cc58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Google Shape;235;g7fcbb9cc58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7fcbb9cc58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3" name="Shape 243"/>
        <p:cNvGrpSpPr/>
        <p:nvPr/>
      </p:nvGrpSpPr>
      <p:grpSpPr>
        <a:xfrm>
          <a:off x="0" y="0"/>
          <a:ext cx="0" cy="0"/>
          <a:chOff x="0" y="0"/>
          <a:chExt cx="0" cy="0"/>
        </a:xfrm>
      </p:grpSpPr>
      <p:sp>
        <p:nvSpPr>
          <p:cNvPr id="244" name="Google Shape;244;g7f73e60d35_3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7f73e60d35_3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Google Shape;252;g7fcbb9cc58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7fcbb9cc58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9" name="Shape 259"/>
        <p:cNvGrpSpPr/>
        <p:nvPr/>
      </p:nvGrpSpPr>
      <p:grpSpPr>
        <a:xfrm>
          <a:off x="0" y="0"/>
          <a:ext cx="0" cy="0"/>
          <a:chOff x="0" y="0"/>
          <a:chExt cx="0" cy="0"/>
        </a:xfrm>
      </p:grpSpPr>
      <p:sp>
        <p:nvSpPr>
          <p:cNvPr id="260" name="Google Shape;260;g7fcbb9cc58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7fcbb9cc58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7" name="Shape 267"/>
        <p:cNvGrpSpPr/>
        <p:nvPr/>
      </p:nvGrpSpPr>
      <p:grpSpPr>
        <a:xfrm>
          <a:off x="0" y="0"/>
          <a:ext cx="0" cy="0"/>
          <a:chOff x="0" y="0"/>
          <a:chExt cx="0" cy="0"/>
        </a:xfrm>
      </p:grpSpPr>
      <p:sp>
        <p:nvSpPr>
          <p:cNvPr id="268" name="Google Shape;268;g7fcbb9cc58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7fcbb9cc58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4" name="Shape 274"/>
        <p:cNvGrpSpPr/>
        <p:nvPr/>
      </p:nvGrpSpPr>
      <p:grpSpPr>
        <a:xfrm>
          <a:off x="0" y="0"/>
          <a:ext cx="0" cy="0"/>
          <a:chOff x="0" y="0"/>
          <a:chExt cx="0" cy="0"/>
        </a:xfrm>
      </p:grpSpPr>
      <p:sp>
        <p:nvSpPr>
          <p:cNvPr id="275" name="Google Shape;275;g7fcbb9cc58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7fcbb9cc58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g7fcbb9cc58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7fcbb9cc58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8" name="Shape 288"/>
        <p:cNvGrpSpPr/>
        <p:nvPr/>
      </p:nvGrpSpPr>
      <p:grpSpPr>
        <a:xfrm>
          <a:off x="0" y="0"/>
          <a:ext cx="0" cy="0"/>
          <a:chOff x="0" y="0"/>
          <a:chExt cx="0" cy="0"/>
        </a:xfrm>
      </p:grpSpPr>
      <p:sp>
        <p:nvSpPr>
          <p:cNvPr id="289" name="Google Shape;289;g7fcbb9cc58_1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7fcbb9cc58_1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4" name="Shape 294"/>
        <p:cNvGrpSpPr/>
        <p:nvPr/>
      </p:nvGrpSpPr>
      <p:grpSpPr>
        <a:xfrm>
          <a:off x="0" y="0"/>
          <a:ext cx="0" cy="0"/>
          <a:chOff x="0" y="0"/>
          <a:chExt cx="0" cy="0"/>
        </a:xfrm>
      </p:grpSpPr>
      <p:sp>
        <p:nvSpPr>
          <p:cNvPr id="295" name="Google Shape;295;g7fcbb9cc58_1_20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6" name="Google Shape;296;g7fcbb9cc58_1_20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g7fcbb9cc58_1_20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4" name="Shape 304"/>
        <p:cNvGrpSpPr/>
        <p:nvPr/>
      </p:nvGrpSpPr>
      <p:grpSpPr>
        <a:xfrm>
          <a:off x="0" y="0"/>
          <a:ext cx="0" cy="0"/>
          <a:chOff x="0" y="0"/>
          <a:chExt cx="0" cy="0"/>
        </a:xfrm>
      </p:grpSpPr>
      <p:sp>
        <p:nvSpPr>
          <p:cNvPr id="305" name="Google Shape;305;g7fcbb9cc58_1_2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g7fcbb9cc58_1_2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g7fcbb9cc58_1_21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5" name="Shape 315"/>
        <p:cNvGrpSpPr/>
        <p:nvPr/>
      </p:nvGrpSpPr>
      <p:grpSpPr>
        <a:xfrm>
          <a:off x="0" y="0"/>
          <a:ext cx="0" cy="0"/>
          <a:chOff x="0" y="0"/>
          <a:chExt cx="0" cy="0"/>
        </a:xfrm>
      </p:grpSpPr>
      <p:sp>
        <p:nvSpPr>
          <p:cNvPr id="316" name="Google Shape;316;g7fcbb9cc58_1_2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g7fcbb9cc58_1_2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g7fcbb9cc58_1_22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7" name="Shape 327"/>
        <p:cNvGrpSpPr/>
        <p:nvPr/>
      </p:nvGrpSpPr>
      <p:grpSpPr>
        <a:xfrm>
          <a:off x="0" y="0"/>
          <a:ext cx="0" cy="0"/>
          <a:chOff x="0" y="0"/>
          <a:chExt cx="0" cy="0"/>
        </a:xfrm>
      </p:grpSpPr>
      <p:sp>
        <p:nvSpPr>
          <p:cNvPr id="328" name="Google Shape;328;g7fcbb9cc58_1_2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9" name="Google Shape;329;g7fcbb9cc58_1_23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g7fcbb9cc58_1_23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6" name="Shape 336"/>
        <p:cNvGrpSpPr/>
        <p:nvPr/>
      </p:nvGrpSpPr>
      <p:grpSpPr>
        <a:xfrm>
          <a:off x="0" y="0"/>
          <a:ext cx="0" cy="0"/>
          <a:chOff x="0" y="0"/>
          <a:chExt cx="0" cy="0"/>
        </a:xfrm>
      </p:grpSpPr>
      <p:sp>
        <p:nvSpPr>
          <p:cNvPr id="337" name="Google Shape;337;g7fcbb9cc58_1_2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8" name="Google Shape;338;g7fcbb9cc58_1_24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g7fcbb9cc58_1_24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4" name="Shape 354"/>
        <p:cNvGrpSpPr/>
        <p:nvPr/>
      </p:nvGrpSpPr>
      <p:grpSpPr>
        <a:xfrm>
          <a:off x="0" y="0"/>
          <a:ext cx="0" cy="0"/>
          <a:chOff x="0" y="0"/>
          <a:chExt cx="0" cy="0"/>
        </a:xfrm>
      </p:grpSpPr>
      <p:sp>
        <p:nvSpPr>
          <p:cNvPr id="355" name="Google Shape;355;g7fcbb9cc58_1_26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6" name="Google Shape;356;g7fcbb9cc58_1_26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g7fcbb9cc58_1_26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5" name="Shape 365"/>
        <p:cNvGrpSpPr/>
        <p:nvPr/>
      </p:nvGrpSpPr>
      <p:grpSpPr>
        <a:xfrm>
          <a:off x="0" y="0"/>
          <a:ext cx="0" cy="0"/>
          <a:chOff x="0" y="0"/>
          <a:chExt cx="0" cy="0"/>
        </a:xfrm>
      </p:grpSpPr>
      <p:sp>
        <p:nvSpPr>
          <p:cNvPr id="366" name="Google Shape;366;g7fcbb9cc58_1_27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7" name="Google Shape;367;g7fcbb9cc58_1_27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g7fcbb9cc58_1_27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2" name="Shape 372"/>
        <p:cNvGrpSpPr/>
        <p:nvPr/>
      </p:nvGrpSpPr>
      <p:grpSpPr>
        <a:xfrm>
          <a:off x="0" y="0"/>
          <a:ext cx="0" cy="0"/>
          <a:chOff x="0" y="0"/>
          <a:chExt cx="0" cy="0"/>
        </a:xfrm>
      </p:grpSpPr>
      <p:sp>
        <p:nvSpPr>
          <p:cNvPr id="373" name="Google Shape;373;g7fcbb9cc58_1_27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4" name="Google Shape;374;g7fcbb9cc58_1_27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g7fcbb9cc58_1_27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9" name="Shape 379"/>
        <p:cNvGrpSpPr/>
        <p:nvPr/>
      </p:nvGrpSpPr>
      <p:grpSpPr>
        <a:xfrm>
          <a:off x="0" y="0"/>
          <a:ext cx="0" cy="0"/>
          <a:chOff x="0" y="0"/>
          <a:chExt cx="0" cy="0"/>
        </a:xfrm>
      </p:grpSpPr>
      <p:sp>
        <p:nvSpPr>
          <p:cNvPr id="380" name="Google Shape;380;g7fcbb9cc58_2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7fcbb9cc58_2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5" name="Shape 385"/>
        <p:cNvGrpSpPr/>
        <p:nvPr/>
      </p:nvGrpSpPr>
      <p:grpSpPr>
        <a:xfrm>
          <a:off x="0" y="0"/>
          <a:ext cx="0" cy="0"/>
          <a:chOff x="0" y="0"/>
          <a:chExt cx="0" cy="0"/>
        </a:xfrm>
      </p:grpSpPr>
      <p:sp>
        <p:nvSpPr>
          <p:cNvPr id="386" name="Google Shape;386;g74837d1d3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74837d1d3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4" name="Shape 394"/>
        <p:cNvGrpSpPr/>
        <p:nvPr/>
      </p:nvGrpSpPr>
      <p:grpSpPr>
        <a:xfrm>
          <a:off x="0" y="0"/>
          <a:ext cx="0" cy="0"/>
          <a:chOff x="0" y="0"/>
          <a:chExt cx="0" cy="0"/>
        </a:xfrm>
      </p:grpSpPr>
      <p:sp>
        <p:nvSpPr>
          <p:cNvPr id="395" name="Google Shape;395;g74837d1d37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74837d1d37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1" name="Shape 401"/>
        <p:cNvGrpSpPr/>
        <p:nvPr/>
      </p:nvGrpSpPr>
      <p:grpSpPr>
        <a:xfrm>
          <a:off x="0" y="0"/>
          <a:ext cx="0" cy="0"/>
          <a:chOff x="0" y="0"/>
          <a:chExt cx="0" cy="0"/>
        </a:xfrm>
      </p:grpSpPr>
      <p:sp>
        <p:nvSpPr>
          <p:cNvPr id="402" name="Google Shape;402;g74837d1d37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74837d1d37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8" name="Shape 408"/>
        <p:cNvGrpSpPr/>
        <p:nvPr/>
      </p:nvGrpSpPr>
      <p:grpSpPr>
        <a:xfrm>
          <a:off x="0" y="0"/>
          <a:ext cx="0" cy="0"/>
          <a:chOff x="0" y="0"/>
          <a:chExt cx="0" cy="0"/>
        </a:xfrm>
      </p:grpSpPr>
      <p:sp>
        <p:nvSpPr>
          <p:cNvPr id="409" name="Google Shape;409;g74837d1d37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0" name="Google Shape;410;g74837d1d37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7" name="Shape 417"/>
        <p:cNvGrpSpPr/>
        <p:nvPr/>
      </p:nvGrpSpPr>
      <p:grpSpPr>
        <a:xfrm>
          <a:off x="0" y="0"/>
          <a:ext cx="0" cy="0"/>
          <a:chOff x="0" y="0"/>
          <a:chExt cx="0" cy="0"/>
        </a:xfrm>
      </p:grpSpPr>
      <p:sp>
        <p:nvSpPr>
          <p:cNvPr id="418" name="Google Shape;418;g74837d1d37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9" name="Google Shape;419;g74837d1d37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4" name="Shape 424"/>
        <p:cNvGrpSpPr/>
        <p:nvPr/>
      </p:nvGrpSpPr>
      <p:grpSpPr>
        <a:xfrm>
          <a:off x="0" y="0"/>
          <a:ext cx="0" cy="0"/>
          <a:chOff x="0" y="0"/>
          <a:chExt cx="0" cy="0"/>
        </a:xfrm>
      </p:grpSpPr>
      <p:sp>
        <p:nvSpPr>
          <p:cNvPr id="425" name="Google Shape;425;g74837d1d37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6" name="Google Shape;426;g74837d1d37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2" name="Shape 432"/>
        <p:cNvGrpSpPr/>
        <p:nvPr/>
      </p:nvGrpSpPr>
      <p:grpSpPr>
        <a:xfrm>
          <a:off x="0" y="0"/>
          <a:ext cx="0" cy="0"/>
          <a:chOff x="0" y="0"/>
          <a:chExt cx="0" cy="0"/>
        </a:xfrm>
      </p:grpSpPr>
      <p:sp>
        <p:nvSpPr>
          <p:cNvPr id="433" name="Google Shape;433;g74837d1d37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4" name="Google Shape;434;g74837d1d37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1" name="Shape 441"/>
        <p:cNvGrpSpPr/>
        <p:nvPr/>
      </p:nvGrpSpPr>
      <p:grpSpPr>
        <a:xfrm>
          <a:off x="0" y="0"/>
          <a:ext cx="0" cy="0"/>
          <a:chOff x="0" y="0"/>
          <a:chExt cx="0" cy="0"/>
        </a:xfrm>
      </p:grpSpPr>
      <p:sp>
        <p:nvSpPr>
          <p:cNvPr id="442" name="Google Shape;442;g7f73e60d35_3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7f73e60d35_3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9" name="Shape 449"/>
        <p:cNvGrpSpPr/>
        <p:nvPr/>
      </p:nvGrpSpPr>
      <p:grpSpPr>
        <a:xfrm>
          <a:off x="0" y="0"/>
          <a:ext cx="0" cy="0"/>
          <a:chOff x="0" y="0"/>
          <a:chExt cx="0" cy="0"/>
        </a:xfrm>
      </p:grpSpPr>
      <p:sp>
        <p:nvSpPr>
          <p:cNvPr id="450" name="Google Shape;450;g753949f911_0_1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1" name="Google Shape;451;g753949f911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6" name="Shape 456"/>
        <p:cNvGrpSpPr/>
        <p:nvPr/>
      </p:nvGrpSpPr>
      <p:grpSpPr>
        <a:xfrm>
          <a:off x="0" y="0"/>
          <a:ext cx="0" cy="0"/>
          <a:chOff x="0" y="0"/>
          <a:chExt cx="0" cy="0"/>
        </a:xfrm>
      </p:grpSpPr>
      <p:sp>
        <p:nvSpPr>
          <p:cNvPr id="457" name="Google Shape;457;g753949f911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8" name="Google Shape;458;g753949f911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3" name="Shape 463"/>
        <p:cNvGrpSpPr/>
        <p:nvPr/>
      </p:nvGrpSpPr>
      <p:grpSpPr>
        <a:xfrm>
          <a:off x="0" y="0"/>
          <a:ext cx="0" cy="0"/>
          <a:chOff x="0" y="0"/>
          <a:chExt cx="0" cy="0"/>
        </a:xfrm>
      </p:grpSpPr>
      <p:sp>
        <p:nvSpPr>
          <p:cNvPr id="464" name="Google Shape;464;g753949f911_0_1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5" name="Google Shape;465;g753949f911_0_1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7" name="Shape 477"/>
        <p:cNvGrpSpPr/>
        <p:nvPr/>
      </p:nvGrpSpPr>
      <p:grpSpPr>
        <a:xfrm>
          <a:off x="0" y="0"/>
          <a:ext cx="0" cy="0"/>
          <a:chOff x="0" y="0"/>
          <a:chExt cx="0" cy="0"/>
        </a:xfrm>
      </p:grpSpPr>
      <p:sp>
        <p:nvSpPr>
          <p:cNvPr id="478" name="Google Shape;478;g753949f911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9" name="Google Shape;479;g753949f911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1" name="Shape 491"/>
        <p:cNvGrpSpPr/>
        <p:nvPr/>
      </p:nvGrpSpPr>
      <p:grpSpPr>
        <a:xfrm>
          <a:off x="0" y="0"/>
          <a:ext cx="0" cy="0"/>
          <a:chOff x="0" y="0"/>
          <a:chExt cx="0" cy="0"/>
        </a:xfrm>
      </p:grpSpPr>
      <p:sp>
        <p:nvSpPr>
          <p:cNvPr id="492" name="Google Shape;492;g753949f911_0_2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3" name="Google Shape;493;g753949f911_0_2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6" name="Shape 506"/>
        <p:cNvGrpSpPr/>
        <p:nvPr/>
      </p:nvGrpSpPr>
      <p:grpSpPr>
        <a:xfrm>
          <a:off x="0" y="0"/>
          <a:ext cx="0" cy="0"/>
          <a:chOff x="0" y="0"/>
          <a:chExt cx="0" cy="0"/>
        </a:xfrm>
      </p:grpSpPr>
      <p:sp>
        <p:nvSpPr>
          <p:cNvPr id="507" name="Google Shape;507;g753949f911_0_2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8" name="Google Shape;508;g753949f911_0_2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16" name="Shape 516"/>
        <p:cNvGrpSpPr/>
        <p:nvPr/>
      </p:nvGrpSpPr>
      <p:grpSpPr>
        <a:xfrm>
          <a:off x="0" y="0"/>
          <a:ext cx="0" cy="0"/>
          <a:chOff x="0" y="0"/>
          <a:chExt cx="0" cy="0"/>
        </a:xfrm>
      </p:grpSpPr>
      <p:sp>
        <p:nvSpPr>
          <p:cNvPr id="517" name="Google Shape;517;g753949f911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8" name="Google Shape;518;g753949f911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6" name="Shape 526"/>
        <p:cNvGrpSpPr/>
        <p:nvPr/>
      </p:nvGrpSpPr>
      <p:grpSpPr>
        <a:xfrm>
          <a:off x="0" y="0"/>
          <a:ext cx="0" cy="0"/>
          <a:chOff x="0" y="0"/>
          <a:chExt cx="0" cy="0"/>
        </a:xfrm>
      </p:grpSpPr>
      <p:sp>
        <p:nvSpPr>
          <p:cNvPr id="527" name="Google Shape;527;g753949f911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8" name="Google Shape;528;g753949f911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9" name="Shape 539"/>
        <p:cNvGrpSpPr/>
        <p:nvPr/>
      </p:nvGrpSpPr>
      <p:grpSpPr>
        <a:xfrm>
          <a:off x="0" y="0"/>
          <a:ext cx="0" cy="0"/>
          <a:chOff x="0" y="0"/>
          <a:chExt cx="0" cy="0"/>
        </a:xfrm>
      </p:grpSpPr>
      <p:sp>
        <p:nvSpPr>
          <p:cNvPr id="540" name="Google Shape;540;g753949f911_0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1" name="Google Shape;541;g753949f911_0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4" name="Shape 554"/>
        <p:cNvGrpSpPr/>
        <p:nvPr/>
      </p:nvGrpSpPr>
      <p:grpSpPr>
        <a:xfrm>
          <a:off x="0" y="0"/>
          <a:ext cx="0" cy="0"/>
          <a:chOff x="0" y="0"/>
          <a:chExt cx="0" cy="0"/>
        </a:xfrm>
      </p:grpSpPr>
      <p:sp>
        <p:nvSpPr>
          <p:cNvPr id="555" name="Google Shape;555;g753949f911_0_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6" name="Google Shape;556;g753949f911_0_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6" name="Shape 566"/>
        <p:cNvGrpSpPr/>
        <p:nvPr/>
      </p:nvGrpSpPr>
      <p:grpSpPr>
        <a:xfrm>
          <a:off x="0" y="0"/>
          <a:ext cx="0" cy="0"/>
          <a:chOff x="0" y="0"/>
          <a:chExt cx="0" cy="0"/>
        </a:xfrm>
      </p:grpSpPr>
      <p:sp>
        <p:nvSpPr>
          <p:cNvPr id="567" name="Google Shape;567;g753949f911_0_2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8" name="Google Shape;568;g753949f911_0_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6" name="Shape 576"/>
        <p:cNvGrpSpPr/>
        <p:nvPr/>
      </p:nvGrpSpPr>
      <p:grpSpPr>
        <a:xfrm>
          <a:off x="0" y="0"/>
          <a:ext cx="0" cy="0"/>
          <a:chOff x="0" y="0"/>
          <a:chExt cx="0" cy="0"/>
        </a:xfrm>
      </p:grpSpPr>
      <p:sp>
        <p:nvSpPr>
          <p:cNvPr id="577" name="Google Shape;577;g753949f911_0_3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8" name="Google Shape;578;g753949f911_0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7" name="Shape 587"/>
        <p:cNvGrpSpPr/>
        <p:nvPr/>
      </p:nvGrpSpPr>
      <p:grpSpPr>
        <a:xfrm>
          <a:off x="0" y="0"/>
          <a:ext cx="0" cy="0"/>
          <a:chOff x="0" y="0"/>
          <a:chExt cx="0" cy="0"/>
        </a:xfrm>
      </p:grpSpPr>
      <p:sp>
        <p:nvSpPr>
          <p:cNvPr id="588" name="Google Shape;588;g753949f911_0_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9" name="Google Shape;589;g753949f911_0_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5" name="Shape 595"/>
        <p:cNvGrpSpPr/>
        <p:nvPr/>
      </p:nvGrpSpPr>
      <p:grpSpPr>
        <a:xfrm>
          <a:off x="0" y="0"/>
          <a:ext cx="0" cy="0"/>
          <a:chOff x="0" y="0"/>
          <a:chExt cx="0" cy="0"/>
        </a:xfrm>
      </p:grpSpPr>
      <p:sp>
        <p:nvSpPr>
          <p:cNvPr id="596" name="Google Shape;596;g753949f911_0_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7" name="Google Shape;597;g753949f911_0_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3" name="Shape 603"/>
        <p:cNvGrpSpPr/>
        <p:nvPr/>
      </p:nvGrpSpPr>
      <p:grpSpPr>
        <a:xfrm>
          <a:off x="0" y="0"/>
          <a:ext cx="0" cy="0"/>
          <a:chOff x="0" y="0"/>
          <a:chExt cx="0" cy="0"/>
        </a:xfrm>
      </p:grpSpPr>
      <p:sp>
        <p:nvSpPr>
          <p:cNvPr id="604" name="Google Shape;604;g7f73e60d35_3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5" name="Google Shape;605;g7f73e60d35_3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09" name="Shape 109"/>
        <p:cNvGrpSpPr/>
        <p:nvPr/>
      </p:nvGrpSpPr>
      <p:grpSpPr>
        <a:xfrm>
          <a:off x="0" y="0"/>
          <a:ext cx="0" cy="0"/>
          <a:chOff x="0" y="0"/>
          <a:chExt cx="0" cy="0"/>
        </a:xfrm>
      </p:grpSpPr>
      <p:sp>
        <p:nvSpPr>
          <p:cNvPr id="110" name="Google Shape;110;p27"/>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Autofit/>
          </a:bodyPr>
          <a:lstStyle>
            <a:lvl1pPr lvl="0" rtl="0" algn="ctr">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27"/>
          <p:cNvSpPr txBox="1"/>
          <p:nvPr>
            <p:ph idx="1" type="subTitle"/>
          </p:nvPr>
        </p:nvSpPr>
        <p:spPr>
          <a:xfrm>
            <a:off x="1143000" y="2701528"/>
            <a:ext cx="6858000" cy="1241700"/>
          </a:xfrm>
          <a:prstGeom prst="rect">
            <a:avLst/>
          </a:prstGeom>
          <a:noFill/>
          <a:ln>
            <a:noFill/>
          </a:ln>
        </p:spPr>
        <p:txBody>
          <a:bodyPr anchorCtr="0" anchor="t" bIns="34275" lIns="68575" spcFirstLastPara="1" rIns="68575" wrap="square" tIns="34275">
            <a:noAutofit/>
          </a:bodyPr>
          <a:lstStyle>
            <a:lvl1pPr lvl="0" rtl="0" algn="ctr">
              <a:lnSpc>
                <a:spcPct val="90000"/>
              </a:lnSpc>
              <a:spcBef>
                <a:spcPts val="800"/>
              </a:spcBef>
              <a:spcAft>
                <a:spcPts val="0"/>
              </a:spcAft>
              <a:buClr>
                <a:schemeClr val="dk1"/>
              </a:buClr>
              <a:buSzPts val="1800"/>
              <a:buNone/>
              <a:defRPr sz="1800"/>
            </a:lvl1pPr>
            <a:lvl2pPr lvl="1" rtl="0" algn="ctr">
              <a:lnSpc>
                <a:spcPct val="90000"/>
              </a:lnSpc>
              <a:spcBef>
                <a:spcPts val="400"/>
              </a:spcBef>
              <a:spcAft>
                <a:spcPts val="0"/>
              </a:spcAft>
              <a:buClr>
                <a:schemeClr val="dk1"/>
              </a:buClr>
              <a:buSzPts val="1500"/>
              <a:buNone/>
              <a:defRPr sz="1500"/>
            </a:lvl2pPr>
            <a:lvl3pPr lvl="2" rtl="0" algn="ctr">
              <a:lnSpc>
                <a:spcPct val="90000"/>
              </a:lnSpc>
              <a:spcBef>
                <a:spcPts val="400"/>
              </a:spcBef>
              <a:spcAft>
                <a:spcPts val="0"/>
              </a:spcAft>
              <a:buClr>
                <a:schemeClr val="dk1"/>
              </a:buClr>
              <a:buSzPts val="1400"/>
              <a:buNone/>
              <a:defRPr sz="1400"/>
            </a:lvl3pPr>
            <a:lvl4pPr lvl="3" rtl="0" algn="ctr">
              <a:lnSpc>
                <a:spcPct val="90000"/>
              </a:lnSpc>
              <a:spcBef>
                <a:spcPts val="400"/>
              </a:spcBef>
              <a:spcAft>
                <a:spcPts val="0"/>
              </a:spcAft>
              <a:buClr>
                <a:schemeClr val="dk1"/>
              </a:buClr>
              <a:buSzPts val="1200"/>
              <a:buNone/>
              <a:defRPr sz="1200"/>
            </a:lvl4pPr>
            <a:lvl5pPr lvl="4" rtl="0" algn="ctr">
              <a:lnSpc>
                <a:spcPct val="90000"/>
              </a:lnSpc>
              <a:spcBef>
                <a:spcPts val="400"/>
              </a:spcBef>
              <a:spcAft>
                <a:spcPts val="0"/>
              </a:spcAft>
              <a:buClr>
                <a:schemeClr val="dk1"/>
              </a:buClr>
              <a:buSzPts val="1200"/>
              <a:buNone/>
              <a:defRPr sz="1200"/>
            </a:lvl5pPr>
            <a:lvl6pPr lvl="5" rtl="0" algn="ctr">
              <a:lnSpc>
                <a:spcPct val="90000"/>
              </a:lnSpc>
              <a:spcBef>
                <a:spcPts val="400"/>
              </a:spcBef>
              <a:spcAft>
                <a:spcPts val="0"/>
              </a:spcAft>
              <a:buClr>
                <a:schemeClr val="dk1"/>
              </a:buClr>
              <a:buSzPts val="1200"/>
              <a:buNone/>
              <a:defRPr sz="1200"/>
            </a:lvl6pPr>
            <a:lvl7pPr lvl="6" rtl="0" algn="ctr">
              <a:lnSpc>
                <a:spcPct val="90000"/>
              </a:lnSpc>
              <a:spcBef>
                <a:spcPts val="400"/>
              </a:spcBef>
              <a:spcAft>
                <a:spcPts val="0"/>
              </a:spcAft>
              <a:buClr>
                <a:schemeClr val="dk1"/>
              </a:buClr>
              <a:buSzPts val="1200"/>
              <a:buNone/>
              <a:defRPr sz="1200"/>
            </a:lvl7pPr>
            <a:lvl8pPr lvl="7" rtl="0" algn="ctr">
              <a:lnSpc>
                <a:spcPct val="90000"/>
              </a:lnSpc>
              <a:spcBef>
                <a:spcPts val="400"/>
              </a:spcBef>
              <a:spcAft>
                <a:spcPts val="0"/>
              </a:spcAft>
              <a:buClr>
                <a:schemeClr val="dk1"/>
              </a:buClr>
              <a:buSzPts val="1200"/>
              <a:buNone/>
              <a:defRPr sz="1200"/>
            </a:lvl8pPr>
            <a:lvl9pPr lvl="8" rtl="0" algn="ctr">
              <a:lnSpc>
                <a:spcPct val="90000"/>
              </a:lnSpc>
              <a:spcBef>
                <a:spcPts val="400"/>
              </a:spcBef>
              <a:spcAft>
                <a:spcPts val="0"/>
              </a:spcAft>
              <a:buClr>
                <a:schemeClr val="dk1"/>
              </a:buClr>
              <a:buSzPts val="1200"/>
              <a:buNone/>
              <a:defRPr sz="1200"/>
            </a:lvl9pPr>
          </a:lstStyle>
          <a:p/>
        </p:txBody>
      </p:sp>
      <p:sp>
        <p:nvSpPr>
          <p:cNvPr id="112" name="Google Shape;112;p2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3" name="Google Shape;113;p2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4" name="Google Shape;114;p2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15" name="Shape 115"/>
        <p:cNvGrpSpPr/>
        <p:nvPr/>
      </p:nvGrpSpPr>
      <p:grpSpPr>
        <a:xfrm>
          <a:off x="0" y="0"/>
          <a:ext cx="0" cy="0"/>
          <a:chOff x="0" y="0"/>
          <a:chExt cx="0" cy="0"/>
        </a:xfrm>
      </p:grpSpPr>
      <p:sp>
        <p:nvSpPr>
          <p:cNvPr id="116" name="Google Shape;116;p2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7" name="Google Shape;117;p2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8" name="Google Shape;118;p2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19" name="Shape 119"/>
        <p:cNvGrpSpPr/>
        <p:nvPr/>
      </p:nvGrpSpPr>
      <p:grpSpPr>
        <a:xfrm>
          <a:off x="0" y="0"/>
          <a:ext cx="0" cy="0"/>
          <a:chOff x="0" y="0"/>
          <a:chExt cx="0" cy="0"/>
        </a:xfrm>
      </p:grpSpPr>
      <p:sp>
        <p:nvSpPr>
          <p:cNvPr id="120" name="Google Shape;120;p29"/>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1" name="Google Shape;121;p29"/>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22" name="Google Shape;122;p2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3" name="Google Shape;123;p2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4" name="Google Shape;124;p2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25" name="Shape 125"/>
        <p:cNvGrpSpPr/>
        <p:nvPr/>
      </p:nvGrpSpPr>
      <p:grpSpPr>
        <a:xfrm>
          <a:off x="0" y="0"/>
          <a:ext cx="0" cy="0"/>
          <a:chOff x="0" y="0"/>
          <a:chExt cx="0" cy="0"/>
        </a:xfrm>
      </p:grpSpPr>
      <p:sp>
        <p:nvSpPr>
          <p:cNvPr id="126" name="Google Shape;126;p30"/>
          <p:cNvSpPr txBox="1"/>
          <p:nvPr>
            <p:ph type="title"/>
          </p:nvPr>
        </p:nvSpPr>
        <p:spPr>
          <a:xfrm>
            <a:off x="623888" y="1282304"/>
            <a:ext cx="7886700" cy="2139600"/>
          </a:xfrm>
          <a:prstGeom prst="rect">
            <a:avLst/>
          </a:prstGeom>
          <a:noFill/>
          <a:ln>
            <a:noFill/>
          </a:ln>
        </p:spPr>
        <p:txBody>
          <a:bodyPr anchorCtr="0" anchor="b" bIns="34275" lIns="68575" spcFirstLastPara="1" rIns="68575" wrap="square" tIns="34275">
            <a:noAutofit/>
          </a:bodyPr>
          <a:lstStyle>
            <a:lvl1pPr lvl="0" rtl="0" algn="l">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7" name="Google Shape;127;p30"/>
          <p:cNvSpPr txBox="1"/>
          <p:nvPr>
            <p:ph idx="1" type="body"/>
          </p:nvPr>
        </p:nvSpPr>
        <p:spPr>
          <a:xfrm>
            <a:off x="623888" y="3442097"/>
            <a:ext cx="7886700" cy="1125300"/>
          </a:xfrm>
          <a:prstGeom prst="rect">
            <a:avLst/>
          </a:prstGeom>
          <a:noFill/>
          <a:ln>
            <a:noFill/>
          </a:ln>
        </p:spPr>
        <p:txBody>
          <a:bodyPr anchorCtr="0" anchor="t" bIns="34275" lIns="68575" spcFirstLastPara="1" rIns="68575" wrap="square" tIns="34275">
            <a:noAutofit/>
          </a:bodyPr>
          <a:lstStyle>
            <a:lvl1pPr indent="-228600" lvl="0" marL="457200" rtl="0" algn="l">
              <a:lnSpc>
                <a:spcPct val="90000"/>
              </a:lnSpc>
              <a:spcBef>
                <a:spcPts val="800"/>
              </a:spcBef>
              <a:spcAft>
                <a:spcPts val="0"/>
              </a:spcAft>
              <a:buClr>
                <a:srgbClr val="888888"/>
              </a:buClr>
              <a:buSzPts val="1800"/>
              <a:buNone/>
              <a:defRPr sz="1800">
                <a:solidFill>
                  <a:srgbClr val="888888"/>
                </a:solidFill>
              </a:defRPr>
            </a:lvl1pPr>
            <a:lvl2pPr indent="-228600" lvl="1" marL="914400" rtl="0" algn="l">
              <a:lnSpc>
                <a:spcPct val="90000"/>
              </a:lnSpc>
              <a:spcBef>
                <a:spcPts val="400"/>
              </a:spcBef>
              <a:spcAft>
                <a:spcPts val="0"/>
              </a:spcAft>
              <a:buClr>
                <a:srgbClr val="888888"/>
              </a:buClr>
              <a:buSzPts val="1500"/>
              <a:buNone/>
              <a:defRPr sz="1500">
                <a:solidFill>
                  <a:srgbClr val="888888"/>
                </a:solidFill>
              </a:defRPr>
            </a:lvl2pPr>
            <a:lvl3pPr indent="-228600" lvl="2" marL="1371600" rtl="0" algn="l">
              <a:lnSpc>
                <a:spcPct val="90000"/>
              </a:lnSpc>
              <a:spcBef>
                <a:spcPts val="400"/>
              </a:spcBef>
              <a:spcAft>
                <a:spcPts val="0"/>
              </a:spcAft>
              <a:buClr>
                <a:srgbClr val="888888"/>
              </a:buClr>
              <a:buSzPts val="1400"/>
              <a:buNone/>
              <a:defRPr sz="1400">
                <a:solidFill>
                  <a:srgbClr val="888888"/>
                </a:solidFill>
              </a:defRPr>
            </a:lvl3pPr>
            <a:lvl4pPr indent="-228600" lvl="3" marL="1828800" rtl="0" algn="l">
              <a:lnSpc>
                <a:spcPct val="90000"/>
              </a:lnSpc>
              <a:spcBef>
                <a:spcPts val="400"/>
              </a:spcBef>
              <a:spcAft>
                <a:spcPts val="0"/>
              </a:spcAft>
              <a:buClr>
                <a:srgbClr val="888888"/>
              </a:buClr>
              <a:buSzPts val="1200"/>
              <a:buNone/>
              <a:defRPr sz="1200">
                <a:solidFill>
                  <a:srgbClr val="888888"/>
                </a:solidFill>
              </a:defRPr>
            </a:lvl4pPr>
            <a:lvl5pPr indent="-228600" lvl="4" marL="2286000" rtl="0" algn="l">
              <a:lnSpc>
                <a:spcPct val="90000"/>
              </a:lnSpc>
              <a:spcBef>
                <a:spcPts val="400"/>
              </a:spcBef>
              <a:spcAft>
                <a:spcPts val="0"/>
              </a:spcAft>
              <a:buClr>
                <a:srgbClr val="888888"/>
              </a:buClr>
              <a:buSzPts val="1200"/>
              <a:buNone/>
              <a:defRPr sz="1200">
                <a:solidFill>
                  <a:srgbClr val="888888"/>
                </a:solidFill>
              </a:defRPr>
            </a:lvl5pPr>
            <a:lvl6pPr indent="-228600" lvl="5" marL="2743200" rtl="0" algn="l">
              <a:lnSpc>
                <a:spcPct val="90000"/>
              </a:lnSpc>
              <a:spcBef>
                <a:spcPts val="400"/>
              </a:spcBef>
              <a:spcAft>
                <a:spcPts val="0"/>
              </a:spcAft>
              <a:buClr>
                <a:srgbClr val="888888"/>
              </a:buClr>
              <a:buSzPts val="1200"/>
              <a:buNone/>
              <a:defRPr sz="1200">
                <a:solidFill>
                  <a:srgbClr val="888888"/>
                </a:solidFill>
              </a:defRPr>
            </a:lvl6pPr>
            <a:lvl7pPr indent="-228600" lvl="6" marL="3200400" rtl="0" algn="l">
              <a:lnSpc>
                <a:spcPct val="90000"/>
              </a:lnSpc>
              <a:spcBef>
                <a:spcPts val="400"/>
              </a:spcBef>
              <a:spcAft>
                <a:spcPts val="0"/>
              </a:spcAft>
              <a:buClr>
                <a:srgbClr val="888888"/>
              </a:buClr>
              <a:buSzPts val="1200"/>
              <a:buNone/>
              <a:defRPr sz="1200">
                <a:solidFill>
                  <a:srgbClr val="888888"/>
                </a:solidFill>
              </a:defRPr>
            </a:lvl7pPr>
            <a:lvl8pPr indent="-228600" lvl="7" marL="3657600" rtl="0" algn="l">
              <a:lnSpc>
                <a:spcPct val="90000"/>
              </a:lnSpc>
              <a:spcBef>
                <a:spcPts val="400"/>
              </a:spcBef>
              <a:spcAft>
                <a:spcPts val="0"/>
              </a:spcAft>
              <a:buClr>
                <a:srgbClr val="888888"/>
              </a:buClr>
              <a:buSzPts val="1200"/>
              <a:buNone/>
              <a:defRPr sz="1200">
                <a:solidFill>
                  <a:srgbClr val="888888"/>
                </a:solidFill>
              </a:defRPr>
            </a:lvl8pPr>
            <a:lvl9pPr indent="-228600" lvl="8" marL="4114800" rtl="0" algn="l">
              <a:lnSpc>
                <a:spcPct val="90000"/>
              </a:lnSpc>
              <a:spcBef>
                <a:spcPts val="400"/>
              </a:spcBef>
              <a:spcAft>
                <a:spcPts val="0"/>
              </a:spcAft>
              <a:buClr>
                <a:srgbClr val="888888"/>
              </a:buClr>
              <a:buSzPts val="1200"/>
              <a:buNone/>
              <a:defRPr sz="1200">
                <a:solidFill>
                  <a:srgbClr val="888888"/>
                </a:solidFill>
              </a:defRPr>
            </a:lvl9pPr>
          </a:lstStyle>
          <a:p/>
        </p:txBody>
      </p:sp>
      <p:sp>
        <p:nvSpPr>
          <p:cNvPr id="128" name="Google Shape;128;p3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9" name="Google Shape;129;p3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0" name="Google Shape;130;p3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131" name="Shape 131"/>
        <p:cNvGrpSpPr/>
        <p:nvPr/>
      </p:nvGrpSpPr>
      <p:grpSpPr>
        <a:xfrm>
          <a:off x="0" y="0"/>
          <a:ext cx="0" cy="0"/>
          <a:chOff x="0" y="0"/>
          <a:chExt cx="0" cy="0"/>
        </a:xfrm>
      </p:grpSpPr>
      <p:sp>
        <p:nvSpPr>
          <p:cNvPr id="132" name="Google Shape;132;p3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33" name="Google Shape;133;p31"/>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34" name="Google Shape;134;p31"/>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35" name="Google Shape;135;p3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6" name="Google Shape;136;p3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7" name="Google Shape;137;p3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138" name="Shape 138"/>
        <p:cNvGrpSpPr/>
        <p:nvPr/>
      </p:nvGrpSpPr>
      <p:grpSpPr>
        <a:xfrm>
          <a:off x="0" y="0"/>
          <a:ext cx="0" cy="0"/>
          <a:chOff x="0" y="0"/>
          <a:chExt cx="0" cy="0"/>
        </a:xfrm>
      </p:grpSpPr>
      <p:sp>
        <p:nvSpPr>
          <p:cNvPr id="139" name="Google Shape;139;p32"/>
          <p:cNvSpPr txBox="1"/>
          <p:nvPr>
            <p:ph type="title"/>
          </p:nvPr>
        </p:nvSpPr>
        <p:spPr>
          <a:xfrm>
            <a:off x="629841"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40" name="Google Shape;140;p32"/>
          <p:cNvSpPr txBox="1"/>
          <p:nvPr>
            <p:ph idx="1" type="body"/>
          </p:nvPr>
        </p:nvSpPr>
        <p:spPr>
          <a:xfrm>
            <a:off x="629841" y="1260872"/>
            <a:ext cx="3868500" cy="618000"/>
          </a:xfrm>
          <a:prstGeom prst="rect">
            <a:avLst/>
          </a:prstGeom>
          <a:noFill/>
          <a:ln>
            <a:noFill/>
          </a:ln>
        </p:spPr>
        <p:txBody>
          <a:bodyPr anchorCtr="0" anchor="b"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141" name="Google Shape;141;p32"/>
          <p:cNvSpPr txBox="1"/>
          <p:nvPr>
            <p:ph idx="2" type="body"/>
          </p:nvPr>
        </p:nvSpPr>
        <p:spPr>
          <a:xfrm>
            <a:off x="629841" y="1878806"/>
            <a:ext cx="3868500" cy="27633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42" name="Google Shape;142;p32"/>
          <p:cNvSpPr txBox="1"/>
          <p:nvPr>
            <p:ph idx="3" type="body"/>
          </p:nvPr>
        </p:nvSpPr>
        <p:spPr>
          <a:xfrm>
            <a:off x="4629150" y="1260872"/>
            <a:ext cx="3887400" cy="618000"/>
          </a:xfrm>
          <a:prstGeom prst="rect">
            <a:avLst/>
          </a:prstGeom>
          <a:noFill/>
          <a:ln>
            <a:noFill/>
          </a:ln>
        </p:spPr>
        <p:txBody>
          <a:bodyPr anchorCtr="0" anchor="b"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143" name="Google Shape;143;p32"/>
          <p:cNvSpPr txBox="1"/>
          <p:nvPr>
            <p:ph idx="4" type="body"/>
          </p:nvPr>
        </p:nvSpPr>
        <p:spPr>
          <a:xfrm>
            <a:off x="4629150" y="1878806"/>
            <a:ext cx="3887400" cy="27633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44" name="Google Shape;144;p3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45" name="Google Shape;145;p3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46" name="Google Shape;146;p3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47" name="Shape 147"/>
        <p:cNvGrpSpPr/>
        <p:nvPr/>
      </p:nvGrpSpPr>
      <p:grpSpPr>
        <a:xfrm>
          <a:off x="0" y="0"/>
          <a:ext cx="0" cy="0"/>
          <a:chOff x="0" y="0"/>
          <a:chExt cx="0" cy="0"/>
        </a:xfrm>
      </p:grpSpPr>
      <p:sp>
        <p:nvSpPr>
          <p:cNvPr id="148" name="Google Shape;148;p3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49" name="Google Shape;149;p3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0" name="Google Shape;150;p3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1" name="Google Shape;151;p3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52" name="Shape 152"/>
        <p:cNvGrpSpPr/>
        <p:nvPr/>
      </p:nvGrpSpPr>
      <p:grpSpPr>
        <a:xfrm>
          <a:off x="0" y="0"/>
          <a:ext cx="0" cy="0"/>
          <a:chOff x="0" y="0"/>
          <a:chExt cx="0" cy="0"/>
        </a:xfrm>
      </p:grpSpPr>
      <p:sp>
        <p:nvSpPr>
          <p:cNvPr id="153" name="Google Shape;153;p34"/>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54" name="Google Shape;154;p34"/>
          <p:cNvSpPr txBox="1"/>
          <p:nvPr>
            <p:ph idx="1" type="body"/>
          </p:nvPr>
        </p:nvSpPr>
        <p:spPr>
          <a:xfrm>
            <a:off x="3887391" y="740569"/>
            <a:ext cx="4629300" cy="3655200"/>
          </a:xfrm>
          <a:prstGeom prst="rect">
            <a:avLst/>
          </a:prstGeom>
          <a:noFill/>
          <a:ln>
            <a:noFill/>
          </a:ln>
        </p:spPr>
        <p:txBody>
          <a:bodyPr anchorCtr="0" anchor="t" bIns="34275" lIns="68575" spcFirstLastPara="1" rIns="68575" wrap="square" tIns="34275">
            <a:noAutofit/>
          </a:bodyPr>
          <a:lstStyle>
            <a:lvl1pPr indent="-381000" lvl="0" marL="457200" rtl="0" algn="l">
              <a:lnSpc>
                <a:spcPct val="90000"/>
              </a:lnSpc>
              <a:spcBef>
                <a:spcPts val="800"/>
              </a:spcBef>
              <a:spcAft>
                <a:spcPts val="0"/>
              </a:spcAft>
              <a:buClr>
                <a:schemeClr val="dk1"/>
              </a:buClr>
              <a:buSzPts val="2400"/>
              <a:buChar char="•"/>
              <a:defRPr sz="2400"/>
            </a:lvl1pPr>
            <a:lvl2pPr indent="-361950" lvl="1" marL="914400" rtl="0" algn="l">
              <a:lnSpc>
                <a:spcPct val="90000"/>
              </a:lnSpc>
              <a:spcBef>
                <a:spcPts val="400"/>
              </a:spcBef>
              <a:spcAft>
                <a:spcPts val="0"/>
              </a:spcAft>
              <a:buClr>
                <a:schemeClr val="dk1"/>
              </a:buClr>
              <a:buSzPts val="2100"/>
              <a:buChar char="•"/>
              <a:defRPr sz="2100"/>
            </a:lvl2pPr>
            <a:lvl3pPr indent="-342900" lvl="2" marL="1371600" rtl="0" algn="l">
              <a:lnSpc>
                <a:spcPct val="90000"/>
              </a:lnSpc>
              <a:spcBef>
                <a:spcPts val="400"/>
              </a:spcBef>
              <a:spcAft>
                <a:spcPts val="0"/>
              </a:spcAft>
              <a:buClr>
                <a:schemeClr val="dk1"/>
              </a:buClr>
              <a:buSzPts val="1800"/>
              <a:buChar char="•"/>
              <a:defRPr sz="1800"/>
            </a:lvl3pPr>
            <a:lvl4pPr indent="-323850" lvl="3" marL="1828800" rtl="0" algn="l">
              <a:lnSpc>
                <a:spcPct val="90000"/>
              </a:lnSpc>
              <a:spcBef>
                <a:spcPts val="400"/>
              </a:spcBef>
              <a:spcAft>
                <a:spcPts val="0"/>
              </a:spcAft>
              <a:buClr>
                <a:schemeClr val="dk1"/>
              </a:buClr>
              <a:buSzPts val="1500"/>
              <a:buChar char="•"/>
              <a:defRPr sz="1500"/>
            </a:lvl4pPr>
            <a:lvl5pPr indent="-323850" lvl="4" marL="2286000" rtl="0" algn="l">
              <a:lnSpc>
                <a:spcPct val="90000"/>
              </a:lnSpc>
              <a:spcBef>
                <a:spcPts val="400"/>
              </a:spcBef>
              <a:spcAft>
                <a:spcPts val="0"/>
              </a:spcAft>
              <a:buClr>
                <a:schemeClr val="dk1"/>
              </a:buClr>
              <a:buSzPts val="1500"/>
              <a:buChar char="•"/>
              <a:defRPr sz="1500"/>
            </a:lvl5pPr>
            <a:lvl6pPr indent="-323850" lvl="5" marL="2743200" rtl="0" algn="l">
              <a:lnSpc>
                <a:spcPct val="90000"/>
              </a:lnSpc>
              <a:spcBef>
                <a:spcPts val="400"/>
              </a:spcBef>
              <a:spcAft>
                <a:spcPts val="0"/>
              </a:spcAft>
              <a:buClr>
                <a:schemeClr val="dk1"/>
              </a:buClr>
              <a:buSzPts val="1500"/>
              <a:buChar char="•"/>
              <a:defRPr sz="1500"/>
            </a:lvl6pPr>
            <a:lvl7pPr indent="-323850" lvl="6" marL="3200400" rtl="0" algn="l">
              <a:lnSpc>
                <a:spcPct val="90000"/>
              </a:lnSpc>
              <a:spcBef>
                <a:spcPts val="400"/>
              </a:spcBef>
              <a:spcAft>
                <a:spcPts val="0"/>
              </a:spcAft>
              <a:buClr>
                <a:schemeClr val="dk1"/>
              </a:buClr>
              <a:buSzPts val="1500"/>
              <a:buChar char="•"/>
              <a:defRPr sz="1500"/>
            </a:lvl7pPr>
            <a:lvl8pPr indent="-323850" lvl="7" marL="3657600" rtl="0" algn="l">
              <a:lnSpc>
                <a:spcPct val="90000"/>
              </a:lnSpc>
              <a:spcBef>
                <a:spcPts val="400"/>
              </a:spcBef>
              <a:spcAft>
                <a:spcPts val="0"/>
              </a:spcAft>
              <a:buClr>
                <a:schemeClr val="dk1"/>
              </a:buClr>
              <a:buSzPts val="1500"/>
              <a:buChar char="•"/>
              <a:defRPr sz="1500"/>
            </a:lvl8pPr>
            <a:lvl9pPr indent="-323850" lvl="8" marL="4114800" rtl="0" algn="l">
              <a:lnSpc>
                <a:spcPct val="90000"/>
              </a:lnSpc>
              <a:spcBef>
                <a:spcPts val="400"/>
              </a:spcBef>
              <a:spcAft>
                <a:spcPts val="0"/>
              </a:spcAft>
              <a:buClr>
                <a:schemeClr val="dk1"/>
              </a:buClr>
              <a:buSzPts val="1500"/>
              <a:buChar char="•"/>
              <a:defRPr sz="1500"/>
            </a:lvl9pPr>
          </a:lstStyle>
          <a:p/>
        </p:txBody>
      </p:sp>
      <p:sp>
        <p:nvSpPr>
          <p:cNvPr id="155" name="Google Shape;155;p34"/>
          <p:cNvSpPr txBox="1"/>
          <p:nvPr>
            <p:ph idx="2" type="body"/>
          </p:nvPr>
        </p:nvSpPr>
        <p:spPr>
          <a:xfrm>
            <a:off x="629841" y="1543050"/>
            <a:ext cx="2949000" cy="2858700"/>
          </a:xfrm>
          <a:prstGeom prst="rect">
            <a:avLst/>
          </a:prstGeom>
          <a:noFill/>
          <a:ln>
            <a:noFill/>
          </a:ln>
        </p:spPr>
        <p:txBody>
          <a:bodyPr anchorCtr="0" anchor="t"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56" name="Google Shape;156;p3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7" name="Google Shape;157;p3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8" name="Google Shape;158;p3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59" name="Shape 159"/>
        <p:cNvGrpSpPr/>
        <p:nvPr/>
      </p:nvGrpSpPr>
      <p:grpSpPr>
        <a:xfrm>
          <a:off x="0" y="0"/>
          <a:ext cx="0" cy="0"/>
          <a:chOff x="0" y="0"/>
          <a:chExt cx="0" cy="0"/>
        </a:xfrm>
      </p:grpSpPr>
      <p:sp>
        <p:nvSpPr>
          <p:cNvPr id="160" name="Google Shape;160;p35"/>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61" name="Google Shape;161;p35"/>
          <p:cNvSpPr/>
          <p:nvPr>
            <p:ph idx="2" type="pic"/>
          </p:nvPr>
        </p:nvSpPr>
        <p:spPr>
          <a:xfrm>
            <a:off x="3887391" y="740569"/>
            <a:ext cx="4629300" cy="3655200"/>
          </a:xfrm>
          <a:prstGeom prst="rect">
            <a:avLst/>
          </a:prstGeom>
          <a:noFill/>
          <a:ln>
            <a:noFill/>
          </a:ln>
        </p:spPr>
        <p:txBody>
          <a:bodyPr anchorCtr="0" anchor="t" bIns="34275" lIns="68575" spcFirstLastPara="1" rIns="68575" wrap="square" tIns="34275">
            <a:noAutofit/>
          </a:bodyPr>
          <a:lstStyle>
            <a:lvl1pPr lvl="0" marR="0" rtl="0" algn="l">
              <a:lnSpc>
                <a:spcPct val="90000"/>
              </a:lnSpc>
              <a:spcBef>
                <a:spcPts val="8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1pPr>
            <a:lvl2pPr lvl="1" marR="0" rtl="0" algn="l">
              <a:lnSpc>
                <a:spcPct val="90000"/>
              </a:lnSpc>
              <a:spcBef>
                <a:spcPts val="400"/>
              </a:spcBef>
              <a:spcAft>
                <a:spcPts val="0"/>
              </a:spcAft>
              <a:buClr>
                <a:schemeClr val="dk1"/>
              </a:buClr>
              <a:buSzPts val="2100"/>
              <a:buFont typeface="Arial"/>
              <a:buNone/>
              <a:defRPr b="0" i="0" sz="2100" u="none" cap="none" strike="noStrike">
                <a:solidFill>
                  <a:schemeClr val="dk1"/>
                </a:solidFill>
                <a:latin typeface="Calibri"/>
                <a:ea typeface="Calibri"/>
                <a:cs typeface="Calibri"/>
                <a:sym typeface="Calibri"/>
              </a:defRPr>
            </a:lvl2pPr>
            <a:lvl3pPr lvl="2" marR="0" rtl="0" algn="l">
              <a:lnSpc>
                <a:spcPct val="90000"/>
              </a:lnSpc>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3pPr>
            <a:lvl4pPr lvl="3"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4pPr>
            <a:lvl5pPr lvl="4"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9pPr>
          </a:lstStyle>
          <a:p/>
        </p:txBody>
      </p:sp>
      <p:sp>
        <p:nvSpPr>
          <p:cNvPr id="162" name="Google Shape;162;p35"/>
          <p:cNvSpPr txBox="1"/>
          <p:nvPr>
            <p:ph idx="1" type="body"/>
          </p:nvPr>
        </p:nvSpPr>
        <p:spPr>
          <a:xfrm>
            <a:off x="629841" y="1543050"/>
            <a:ext cx="2949000" cy="2858700"/>
          </a:xfrm>
          <a:prstGeom prst="rect">
            <a:avLst/>
          </a:prstGeom>
          <a:noFill/>
          <a:ln>
            <a:noFill/>
          </a:ln>
        </p:spPr>
        <p:txBody>
          <a:bodyPr anchorCtr="0" anchor="t"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63" name="Google Shape;163;p3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64" name="Google Shape;164;p3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65" name="Google Shape;165;p3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66" name="Shape 166"/>
        <p:cNvGrpSpPr/>
        <p:nvPr/>
      </p:nvGrpSpPr>
      <p:grpSpPr>
        <a:xfrm>
          <a:off x="0" y="0"/>
          <a:ext cx="0" cy="0"/>
          <a:chOff x="0" y="0"/>
          <a:chExt cx="0" cy="0"/>
        </a:xfrm>
      </p:grpSpPr>
      <p:sp>
        <p:nvSpPr>
          <p:cNvPr id="167" name="Google Shape;167;p3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68" name="Google Shape;168;p36"/>
          <p:cNvSpPr txBox="1"/>
          <p:nvPr>
            <p:ph idx="1" type="body"/>
          </p:nvPr>
        </p:nvSpPr>
        <p:spPr>
          <a:xfrm rot="5400000">
            <a:off x="2940300" y="-942431"/>
            <a:ext cx="3263400" cy="78867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69" name="Google Shape;169;p3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0" name="Google Shape;170;p3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1" name="Google Shape;171;p3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72" name="Shape 172"/>
        <p:cNvGrpSpPr/>
        <p:nvPr/>
      </p:nvGrpSpPr>
      <p:grpSpPr>
        <a:xfrm>
          <a:off x="0" y="0"/>
          <a:ext cx="0" cy="0"/>
          <a:chOff x="0" y="0"/>
          <a:chExt cx="0" cy="0"/>
        </a:xfrm>
      </p:grpSpPr>
      <p:sp>
        <p:nvSpPr>
          <p:cNvPr id="173" name="Google Shape;173;p37"/>
          <p:cNvSpPr txBox="1"/>
          <p:nvPr>
            <p:ph type="title"/>
          </p:nvPr>
        </p:nvSpPr>
        <p:spPr>
          <a:xfrm rot="5400000">
            <a:off x="5350050" y="1467544"/>
            <a:ext cx="4359000" cy="19716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74" name="Google Shape;174;p37"/>
          <p:cNvSpPr txBox="1"/>
          <p:nvPr>
            <p:ph idx="1" type="body"/>
          </p:nvPr>
        </p:nvSpPr>
        <p:spPr>
          <a:xfrm rot="5400000">
            <a:off x="1349475" y="-447056"/>
            <a:ext cx="4359000" cy="58008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75" name="Google Shape;175;p3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6" name="Google Shape;176;p3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7" name="Google Shape;177;p3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2" Type="http://schemas.openxmlformats.org/officeDocument/2006/relationships/theme" Target="../theme/theme1.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03" name="Shape 103"/>
        <p:cNvGrpSpPr/>
        <p:nvPr/>
      </p:nvGrpSpPr>
      <p:grpSpPr>
        <a:xfrm>
          <a:off x="0" y="0"/>
          <a:ext cx="0" cy="0"/>
          <a:chOff x="0" y="0"/>
          <a:chExt cx="0" cy="0"/>
        </a:xfrm>
      </p:grpSpPr>
      <p:sp>
        <p:nvSpPr>
          <p:cNvPr id="104" name="Google Shape;104;p2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p:txBody>
      </p:sp>
      <p:sp>
        <p:nvSpPr>
          <p:cNvPr id="105" name="Google Shape;105;p2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106" name="Google Shape;106;p2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107" name="Google Shape;107;p2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108" name="Google Shape;108;p2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6.png"/><Relationship Id="rId5"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hiterosemaths.com/homelearning/year-6/" TargetMode="External"/><Relationship Id="rId4" Type="http://schemas.openxmlformats.org/officeDocument/2006/relationships/image" Target="../media/image11.png"/><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2.png"/><Relationship Id="rId5"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15.png"/><Relationship Id="rId5"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wrm-13b48.kxcdn.com/wp-content/uploads/2020/homelearning/year-6/Lesson-2-Y6-Summer-Block-1-WO9-Angles-in-regular-polygons-2020.pdf" TargetMode="External"/><Relationship Id="rId4" Type="http://schemas.openxmlformats.org/officeDocument/2006/relationships/image" Target="../media/image7.png"/><Relationship Id="rId5" Type="http://schemas.openxmlformats.org/officeDocument/2006/relationships/hyperlink" Target="https://wrm-13b48.kxcdn.com/wp-content/uploads/2020/homelearning/year-6/Lesson-2-Y6-Summer-Block-1-ANS9-Angles-in-regular-polygons-2020.pdf" TargetMode="External"/><Relationship Id="rId6"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1.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2.xml"/><Relationship Id="rId3" Type="http://schemas.openxmlformats.org/officeDocument/2006/relationships/hyperlink" Target="https://www.youtube.com/channel/UCAxW1XT0iEJo0TYlRfn6rYQ" TargetMode="Externa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hyperlink" Target="http://www.youtube.com/watch?v=o4MwTvtyrUQ" TargetMode="External"/><Relationship Id="rId4" Type="http://schemas.openxmlformats.org/officeDocument/2006/relationships/image" Target="../media/image2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4.png"/><Relationship Id="rId4" Type="http://schemas.openxmlformats.org/officeDocument/2006/relationships/image" Target="../media/image27.png"/><Relationship Id="rId5" Type="http://schemas.openxmlformats.org/officeDocument/2006/relationships/image" Target="../media/image2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4.png"/><Relationship Id="rId4" Type="http://schemas.openxmlformats.org/officeDocument/2006/relationships/image" Target="../media/image27.png"/><Relationship Id="rId5" Type="http://schemas.openxmlformats.org/officeDocument/2006/relationships/image" Target="../media/image2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24.png"/><Relationship Id="rId4" Type="http://schemas.openxmlformats.org/officeDocument/2006/relationships/image" Target="../media/image27.png"/><Relationship Id="rId5" Type="http://schemas.openxmlformats.org/officeDocument/2006/relationships/image" Target="../media/image29.png"/><Relationship Id="rId6" Type="http://schemas.openxmlformats.org/officeDocument/2006/relationships/hyperlink" Target="http://www.youtube.com/watch?v=BrXPcaRlBqo" TargetMode="External"/><Relationship Id="rId7" Type="http://schemas.openxmlformats.org/officeDocument/2006/relationships/image" Target="../media/image30.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27.pn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27.png"/><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27.png"/><Relationship Id="rId4" Type="http://schemas.openxmlformats.org/officeDocument/2006/relationships/image" Target="../media/image29.png"/><Relationship Id="rId5" Type="http://schemas.openxmlformats.org/officeDocument/2006/relationships/image" Target="../media/image34.png"/><Relationship Id="rId6" Type="http://schemas.openxmlformats.org/officeDocument/2006/relationships/image" Target="../media/image32.png"/><Relationship Id="rId7" Type="http://schemas.openxmlformats.org/officeDocument/2006/relationships/image" Target="../media/image3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27.png"/><Relationship Id="rId4" Type="http://schemas.openxmlformats.org/officeDocument/2006/relationships/image" Target="../media/image29.png"/><Relationship Id="rId5" Type="http://schemas.openxmlformats.org/officeDocument/2006/relationships/image" Target="../media/image3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3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27.png"/><Relationship Id="rId4" Type="http://schemas.openxmlformats.org/officeDocument/2006/relationships/image" Target="../media/image2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36.png"/><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2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2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1" name="Shape 181"/>
        <p:cNvGrpSpPr/>
        <p:nvPr/>
      </p:nvGrpSpPr>
      <p:grpSpPr>
        <a:xfrm>
          <a:off x="0" y="0"/>
          <a:ext cx="0" cy="0"/>
          <a:chOff x="0" y="0"/>
          <a:chExt cx="0" cy="0"/>
        </a:xfrm>
      </p:grpSpPr>
      <p:sp>
        <p:nvSpPr>
          <p:cNvPr id="182" name="Google Shape;182;p3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83" name="Google Shape;183;p38"/>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Over half way through the week and you are doing great!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As always, p</a:t>
            </a:r>
            <a:r>
              <a:rPr lang="en-GB" sz="1800"/>
              <a:t>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Miss Nolan and Mrs Crane</a:t>
            </a:r>
            <a:endParaRPr/>
          </a:p>
          <a:p>
            <a:pPr indent="0" lvl="0" marL="0" rtl="0" algn="ctr">
              <a:spcBef>
                <a:spcPts val="0"/>
              </a:spcBef>
              <a:spcAft>
                <a:spcPts val="0"/>
              </a:spcAft>
              <a:buNone/>
            </a:pPr>
            <a:r>
              <a:t/>
            </a:r>
            <a:endParaRPr/>
          </a:p>
        </p:txBody>
      </p:sp>
      <p:sp>
        <p:nvSpPr>
          <p:cNvPr id="184" name="Google Shape;184;p38"/>
          <p:cNvSpPr txBox="1"/>
          <p:nvPr/>
        </p:nvSpPr>
        <p:spPr>
          <a:xfrm>
            <a:off x="461225" y="3060925"/>
            <a:ext cx="1998600" cy="208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sp>
        <p:nvSpPr>
          <p:cNvPr id="189" name="Google Shape;189;p39"/>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check your answers using the next slide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90" name="Google Shape;190;p39"/>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91" name="Google Shape;191;p39"/>
          <p:cNvPicPr preferRelativeResize="0"/>
          <p:nvPr/>
        </p:nvPicPr>
        <p:blipFill>
          <a:blip r:embed="rId4">
            <a:alphaModFix/>
          </a:blip>
          <a:stretch>
            <a:fillRect/>
          </a:stretch>
        </p:blipFill>
        <p:spPr>
          <a:xfrm>
            <a:off x="511825" y="2019700"/>
            <a:ext cx="3497781" cy="2749900"/>
          </a:xfrm>
          <a:prstGeom prst="rect">
            <a:avLst/>
          </a:prstGeom>
          <a:noFill/>
          <a:ln>
            <a:noFill/>
          </a:ln>
        </p:spPr>
      </p:pic>
      <p:pic>
        <p:nvPicPr>
          <p:cNvPr id="192" name="Google Shape;192;p39"/>
          <p:cNvPicPr preferRelativeResize="0"/>
          <p:nvPr/>
        </p:nvPicPr>
        <p:blipFill>
          <a:blip r:embed="rId5">
            <a:alphaModFix/>
          </a:blip>
          <a:stretch>
            <a:fillRect/>
          </a:stretch>
        </p:blipFill>
        <p:spPr>
          <a:xfrm>
            <a:off x="4477064" y="2278700"/>
            <a:ext cx="3735775" cy="1451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40"/>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98" name="Google Shape;198;p40"/>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40"/>
          <p:cNvSpPr txBox="1"/>
          <p:nvPr/>
        </p:nvSpPr>
        <p:spPr>
          <a:xfrm>
            <a:off x="4499050" y="196250"/>
            <a:ext cx="4290300" cy="328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indent="0" lvl="0" marL="0" rtl="0" algn="l">
              <a:spcBef>
                <a:spcPts val="0"/>
              </a:spcBef>
              <a:spcAft>
                <a:spcPts val="0"/>
              </a:spcAft>
              <a:buNone/>
            </a:pPr>
            <a:r>
              <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⅛</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390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4.8</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240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0.5</a:t>
            </a:r>
            <a:endParaRPr sz="2700">
              <a:solidFill>
                <a:srgbClr val="FF0000"/>
              </a:solidFill>
              <a:latin typeface="Calibri"/>
              <a:ea typeface="Calibri"/>
              <a:cs typeface="Calibri"/>
              <a:sym typeface="Calibri"/>
            </a:endParaRPr>
          </a:p>
        </p:txBody>
      </p:sp>
      <p:pic>
        <p:nvPicPr>
          <p:cNvPr id="200" name="Google Shape;200;p40"/>
          <p:cNvPicPr preferRelativeResize="0"/>
          <p:nvPr/>
        </p:nvPicPr>
        <p:blipFill>
          <a:blip r:embed="rId3">
            <a:alphaModFix/>
          </a:blip>
          <a:stretch>
            <a:fillRect/>
          </a:stretch>
        </p:blipFill>
        <p:spPr>
          <a:xfrm>
            <a:off x="301125" y="371300"/>
            <a:ext cx="3954982" cy="3109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4" name="Shape 204"/>
        <p:cNvGrpSpPr/>
        <p:nvPr/>
      </p:nvGrpSpPr>
      <p:grpSpPr>
        <a:xfrm>
          <a:off x="0" y="0"/>
          <a:ext cx="0" cy="0"/>
          <a:chOff x="0" y="0"/>
          <a:chExt cx="0" cy="0"/>
        </a:xfrm>
      </p:grpSpPr>
      <p:sp>
        <p:nvSpPr>
          <p:cNvPr id="205" name="Google Shape;205;p41"/>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000" u="sng"/>
          </a:p>
        </p:txBody>
      </p:sp>
      <p:pic>
        <p:nvPicPr>
          <p:cNvPr id="206" name="Google Shape;206;p41"/>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207" name="Google Shape;207;p41"/>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we will be learning about the interior angles of polygons.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pic>
        <p:nvPicPr>
          <p:cNvPr id="208" name="Google Shape;208;p41"/>
          <p:cNvPicPr preferRelativeResize="0"/>
          <p:nvPr/>
        </p:nvPicPr>
        <p:blipFill>
          <a:blip r:embed="rId4">
            <a:alphaModFix/>
          </a:blip>
          <a:stretch>
            <a:fillRect/>
          </a:stretch>
        </p:blipFill>
        <p:spPr>
          <a:xfrm>
            <a:off x="707175" y="3237875"/>
            <a:ext cx="2857500" cy="1600200"/>
          </a:xfrm>
          <a:prstGeom prst="rect">
            <a:avLst/>
          </a:prstGeom>
          <a:noFill/>
          <a:ln>
            <a:noFill/>
          </a:ln>
        </p:spPr>
      </p:pic>
      <p:sp>
        <p:nvSpPr>
          <p:cNvPr id="209" name="Google Shape;209;p41"/>
          <p:cNvSpPr txBox="1"/>
          <p:nvPr/>
        </p:nvSpPr>
        <p:spPr>
          <a:xfrm>
            <a:off x="4098250" y="3495275"/>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solidFill>
                  <a:srgbClr val="000000"/>
                </a:solidFill>
              </a:rPr>
              <a:t>Today we will not be using My Maths, but instead some White Rose videos and questions to help us to learn and then to test our understanding.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3" name="Shape 213"/>
        <p:cNvGrpSpPr/>
        <p:nvPr/>
      </p:nvGrpSpPr>
      <p:grpSpPr>
        <a:xfrm>
          <a:off x="0" y="0"/>
          <a:ext cx="0" cy="0"/>
          <a:chOff x="0" y="0"/>
          <a:chExt cx="0" cy="0"/>
        </a:xfrm>
      </p:grpSpPr>
      <p:sp>
        <p:nvSpPr>
          <p:cNvPr id="214" name="Google Shape;214;p4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15" name="Google Shape;215;p42"/>
          <p:cNvSpPr txBox="1"/>
          <p:nvPr/>
        </p:nvSpPr>
        <p:spPr>
          <a:xfrm>
            <a:off x="5133175" y="894400"/>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a:solidFill>
                  <a:schemeClr val="dk1"/>
                </a:solidFill>
              </a:rPr>
              <a:t>To start the lesson, click on the image to the left of the screen. This will take you to the White Rose home learning website.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Click on:</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Then scroll down to </a:t>
            </a:r>
            <a:r>
              <a:rPr b="1" lang="en-GB">
                <a:solidFill>
                  <a:schemeClr val="dk1"/>
                </a:solidFill>
              </a:rPr>
              <a:t>Lesson 2 - Angles in regular polygons </a:t>
            </a:r>
            <a:r>
              <a:rPr lang="en-GB">
                <a:solidFill>
                  <a:schemeClr val="dk1"/>
                </a:solidFill>
              </a:rPr>
              <a:t>and click play on the video. This will be a short video lesson.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Watch the video, pausing where necessary to have a go at the mini quizzes throughout.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pic>
        <p:nvPicPr>
          <p:cNvPr id="216" name="Google Shape;216;p42">
            <a:hlinkClick r:id="rId3"/>
          </p:cNvPr>
          <p:cNvPicPr preferRelativeResize="0"/>
          <p:nvPr/>
        </p:nvPicPr>
        <p:blipFill>
          <a:blip r:embed="rId4">
            <a:alphaModFix/>
          </a:blip>
          <a:stretch>
            <a:fillRect/>
          </a:stretch>
        </p:blipFill>
        <p:spPr>
          <a:xfrm>
            <a:off x="524200" y="1266225"/>
            <a:ext cx="3971925" cy="3381375"/>
          </a:xfrm>
          <a:prstGeom prst="rect">
            <a:avLst/>
          </a:prstGeom>
          <a:noFill/>
          <a:ln>
            <a:noFill/>
          </a:ln>
        </p:spPr>
      </p:pic>
      <p:pic>
        <p:nvPicPr>
          <p:cNvPr id="217" name="Google Shape;217;p42"/>
          <p:cNvPicPr preferRelativeResize="0"/>
          <p:nvPr/>
        </p:nvPicPr>
        <p:blipFill>
          <a:blip r:embed="rId5">
            <a:alphaModFix/>
          </a:blip>
          <a:stretch>
            <a:fillRect/>
          </a:stretch>
        </p:blipFill>
        <p:spPr>
          <a:xfrm>
            <a:off x="4633975" y="2079625"/>
            <a:ext cx="4392625" cy="49212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1" name="Shape 221"/>
        <p:cNvGrpSpPr/>
        <p:nvPr/>
      </p:nvGrpSpPr>
      <p:grpSpPr>
        <a:xfrm>
          <a:off x="0" y="0"/>
          <a:ext cx="0" cy="0"/>
          <a:chOff x="0" y="0"/>
          <a:chExt cx="0" cy="0"/>
        </a:xfrm>
      </p:grpSpPr>
      <p:sp>
        <p:nvSpPr>
          <p:cNvPr id="222" name="Google Shape;222;p43"/>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23" name="Google Shape;223;p43"/>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224" name="Google Shape;224;p43"/>
          <p:cNvPicPr preferRelativeResize="0"/>
          <p:nvPr/>
        </p:nvPicPr>
        <p:blipFill rotWithShape="1">
          <a:blip r:embed="rId3">
            <a:alphaModFix/>
          </a:blip>
          <a:srcRect b="0" l="14586" r="13943" t="0"/>
          <a:stretch/>
        </p:blipFill>
        <p:spPr>
          <a:xfrm>
            <a:off x="2367225" y="1419425"/>
            <a:ext cx="4536199" cy="356842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8" name="Shape 228"/>
        <p:cNvGrpSpPr/>
        <p:nvPr/>
      </p:nvGrpSpPr>
      <p:grpSpPr>
        <a:xfrm>
          <a:off x="0" y="0"/>
          <a:ext cx="0" cy="0"/>
          <a:chOff x="0" y="0"/>
          <a:chExt cx="0" cy="0"/>
        </a:xfrm>
      </p:grpSpPr>
      <p:sp>
        <p:nvSpPr>
          <p:cNvPr id="229" name="Google Shape;229;p44"/>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30" name="Google Shape;230;p44"/>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231" name="Google Shape;231;p44"/>
          <p:cNvPicPr preferRelativeResize="0"/>
          <p:nvPr/>
        </p:nvPicPr>
        <p:blipFill rotWithShape="1">
          <a:blip r:embed="rId3">
            <a:alphaModFix/>
          </a:blip>
          <a:srcRect b="9624" l="13226" r="21745" t="0"/>
          <a:stretch/>
        </p:blipFill>
        <p:spPr>
          <a:xfrm>
            <a:off x="145025" y="1296225"/>
            <a:ext cx="2745701" cy="2145550"/>
          </a:xfrm>
          <a:prstGeom prst="rect">
            <a:avLst/>
          </a:prstGeom>
          <a:noFill/>
          <a:ln>
            <a:noFill/>
          </a:ln>
        </p:spPr>
      </p:pic>
      <p:pic>
        <p:nvPicPr>
          <p:cNvPr id="232" name="Google Shape;232;p44"/>
          <p:cNvPicPr preferRelativeResize="0"/>
          <p:nvPr/>
        </p:nvPicPr>
        <p:blipFill rotWithShape="1">
          <a:blip r:embed="rId4">
            <a:alphaModFix/>
          </a:blip>
          <a:srcRect b="11847" l="12700" r="21393" t="0"/>
          <a:stretch/>
        </p:blipFill>
        <p:spPr>
          <a:xfrm>
            <a:off x="3007000" y="1270299"/>
            <a:ext cx="2929725" cy="2203100"/>
          </a:xfrm>
          <a:prstGeom prst="rect">
            <a:avLst/>
          </a:prstGeom>
          <a:noFill/>
          <a:ln>
            <a:noFill/>
          </a:ln>
        </p:spPr>
      </p:pic>
      <p:pic>
        <p:nvPicPr>
          <p:cNvPr id="233" name="Google Shape;233;p44"/>
          <p:cNvPicPr preferRelativeResize="0"/>
          <p:nvPr/>
        </p:nvPicPr>
        <p:blipFill rotWithShape="1">
          <a:blip r:embed="rId5">
            <a:alphaModFix/>
          </a:blip>
          <a:srcRect b="10241" l="15232" r="21874" t="0"/>
          <a:stretch/>
        </p:blipFill>
        <p:spPr>
          <a:xfrm>
            <a:off x="6119531" y="1250736"/>
            <a:ext cx="2745694" cy="2203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7" name="Shape 237"/>
        <p:cNvGrpSpPr/>
        <p:nvPr/>
      </p:nvGrpSpPr>
      <p:grpSpPr>
        <a:xfrm>
          <a:off x="0" y="0"/>
          <a:ext cx="0" cy="0"/>
          <a:chOff x="0" y="0"/>
          <a:chExt cx="0" cy="0"/>
        </a:xfrm>
      </p:grpSpPr>
      <p:sp>
        <p:nvSpPr>
          <p:cNvPr id="238" name="Google Shape;238;p45"/>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39" name="Google Shape;239;p45"/>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240" name="Google Shape;240;p45"/>
          <p:cNvPicPr preferRelativeResize="0"/>
          <p:nvPr/>
        </p:nvPicPr>
        <p:blipFill rotWithShape="1">
          <a:blip r:embed="rId3">
            <a:alphaModFix/>
          </a:blip>
          <a:srcRect b="0" l="13835" r="22049" t="0"/>
          <a:stretch/>
        </p:blipFill>
        <p:spPr>
          <a:xfrm>
            <a:off x="320175" y="1679700"/>
            <a:ext cx="2332124" cy="2045149"/>
          </a:xfrm>
          <a:prstGeom prst="rect">
            <a:avLst/>
          </a:prstGeom>
          <a:noFill/>
          <a:ln>
            <a:noFill/>
          </a:ln>
        </p:spPr>
      </p:pic>
      <p:pic>
        <p:nvPicPr>
          <p:cNvPr id="241" name="Google Shape;241;p45"/>
          <p:cNvPicPr preferRelativeResize="0"/>
          <p:nvPr/>
        </p:nvPicPr>
        <p:blipFill rotWithShape="1">
          <a:blip r:embed="rId4">
            <a:alphaModFix/>
          </a:blip>
          <a:srcRect b="0" l="16128" r="21863" t="0"/>
          <a:stretch/>
        </p:blipFill>
        <p:spPr>
          <a:xfrm>
            <a:off x="2739075" y="1645038"/>
            <a:ext cx="2332124" cy="2114456"/>
          </a:xfrm>
          <a:prstGeom prst="rect">
            <a:avLst/>
          </a:prstGeom>
          <a:noFill/>
          <a:ln>
            <a:noFill/>
          </a:ln>
        </p:spPr>
      </p:pic>
      <p:pic>
        <p:nvPicPr>
          <p:cNvPr id="242" name="Google Shape;242;p45"/>
          <p:cNvPicPr preferRelativeResize="0"/>
          <p:nvPr/>
        </p:nvPicPr>
        <p:blipFill rotWithShape="1">
          <a:blip r:embed="rId5">
            <a:alphaModFix/>
          </a:blip>
          <a:srcRect b="18273" l="14367" r="20621" t="0"/>
          <a:stretch/>
        </p:blipFill>
        <p:spPr>
          <a:xfrm>
            <a:off x="5317025" y="1419425"/>
            <a:ext cx="3383551" cy="23914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6" name="Shape 246"/>
        <p:cNvGrpSpPr/>
        <p:nvPr/>
      </p:nvGrpSpPr>
      <p:grpSpPr>
        <a:xfrm>
          <a:off x="0" y="0"/>
          <a:ext cx="0" cy="0"/>
          <a:chOff x="0" y="0"/>
          <a:chExt cx="0" cy="0"/>
        </a:xfrm>
      </p:grpSpPr>
      <p:sp>
        <p:nvSpPr>
          <p:cNvPr id="247" name="Google Shape;247;p46"/>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48" name="Google Shape;248;p46"/>
          <p:cNvSpPr txBox="1"/>
          <p:nvPr/>
        </p:nvSpPr>
        <p:spPr>
          <a:xfrm>
            <a:off x="5352175" y="1145113"/>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lang="en-GB">
                <a:solidFill>
                  <a:srgbClr val="000000"/>
                </a:solidFill>
              </a:rPr>
              <a:t>Now click the image on the left of the screen, this will take you to a short test where you can test your understanding.</a:t>
            </a:r>
            <a:endParaRPr>
              <a:solidFill>
                <a:srgbClr val="000000"/>
              </a:solidFill>
            </a:endParaRPr>
          </a:p>
          <a:p>
            <a:pPr indent="0" lvl="0" marL="0" rtl="0" algn="ctr">
              <a:spcBef>
                <a:spcPts val="0"/>
              </a:spcBef>
              <a:spcAft>
                <a:spcPts val="0"/>
              </a:spcAft>
              <a:buClr>
                <a:srgbClr val="000000"/>
              </a:buClr>
              <a:buSzPts val="1100"/>
              <a:buFont typeface="Arial"/>
              <a:buNone/>
            </a:pPr>
            <a:r>
              <a:t/>
            </a:r>
            <a:endParaRPr>
              <a:solidFill>
                <a:srgbClr val="000000"/>
              </a:solidFill>
            </a:endParaRPr>
          </a:p>
          <a:p>
            <a:pPr indent="0" lvl="0" marL="0" rtl="0" algn="ctr">
              <a:spcBef>
                <a:spcPts val="0"/>
              </a:spcBef>
              <a:spcAft>
                <a:spcPts val="0"/>
              </a:spcAft>
              <a:buClr>
                <a:srgbClr val="000000"/>
              </a:buClr>
              <a:buSzPts val="1100"/>
              <a:buFont typeface="Arial"/>
              <a:buNone/>
            </a:pPr>
            <a:r>
              <a:t/>
            </a:r>
            <a:endParaRPr>
              <a:solidFill>
                <a:srgbClr val="000000"/>
              </a:solidFill>
            </a:endParaRPr>
          </a:p>
          <a:p>
            <a:pPr indent="0" lvl="0" marL="0" rtl="0" algn="ctr">
              <a:spcBef>
                <a:spcPts val="0"/>
              </a:spcBef>
              <a:spcAft>
                <a:spcPts val="0"/>
              </a:spcAft>
              <a:buClr>
                <a:srgbClr val="000000"/>
              </a:buClr>
              <a:buSzPts val="1100"/>
              <a:buFont typeface="Arial"/>
              <a:buNone/>
            </a:pPr>
            <a:r>
              <a:rPr lang="en-GB">
                <a:solidFill>
                  <a:srgbClr val="000000"/>
                </a:solidFill>
              </a:rPr>
              <a:t>Have a go at the questions, writing down your answers on some paper. If you have a paper pack, the questions are on the next few slides. </a:t>
            </a:r>
            <a:endParaRPr>
              <a:solidFill>
                <a:srgbClr val="000000"/>
              </a:solidFill>
            </a:endParaRPr>
          </a:p>
          <a:p>
            <a:pPr indent="0" lvl="0" marL="0" rtl="0" algn="ctr">
              <a:spcBef>
                <a:spcPts val="0"/>
              </a:spcBef>
              <a:spcAft>
                <a:spcPts val="0"/>
              </a:spcAft>
              <a:buClr>
                <a:srgbClr val="000000"/>
              </a:buClr>
              <a:buSzPts val="1100"/>
              <a:buFont typeface="Arial"/>
              <a:buNone/>
            </a:pPr>
            <a:r>
              <a:t/>
            </a:r>
            <a:endParaRPr>
              <a:solidFill>
                <a:srgbClr val="000000"/>
              </a:solidFill>
            </a:endParaRPr>
          </a:p>
          <a:p>
            <a:pPr indent="0" lvl="0" marL="0" rtl="0" algn="ctr">
              <a:spcBef>
                <a:spcPts val="0"/>
              </a:spcBef>
              <a:spcAft>
                <a:spcPts val="0"/>
              </a:spcAft>
              <a:buClr>
                <a:srgbClr val="000000"/>
              </a:buClr>
              <a:buSzPts val="1100"/>
              <a:buFont typeface="Arial"/>
              <a:buNone/>
            </a:pPr>
            <a:r>
              <a:rPr lang="en-GB">
                <a:solidFill>
                  <a:srgbClr val="000000"/>
                </a:solidFill>
              </a:rPr>
              <a:t>Once you have completed, click the link below to mark your work against the answers.</a:t>
            </a:r>
            <a:endParaRPr>
              <a:solidFill>
                <a:srgbClr val="000000"/>
              </a:solidFill>
            </a:endParaRPr>
          </a:p>
          <a:p>
            <a:pPr indent="0" lvl="0" marL="0" rtl="0" algn="ctr">
              <a:spcBef>
                <a:spcPts val="0"/>
              </a:spcBef>
              <a:spcAft>
                <a:spcPts val="0"/>
              </a:spcAft>
              <a:buNone/>
            </a:pPr>
            <a:r>
              <a:t/>
            </a:r>
            <a:endParaRPr/>
          </a:p>
        </p:txBody>
      </p:sp>
      <p:pic>
        <p:nvPicPr>
          <p:cNvPr id="249" name="Google Shape;249;p46">
            <a:hlinkClick r:id="rId3"/>
          </p:cNvPr>
          <p:cNvPicPr preferRelativeResize="0"/>
          <p:nvPr/>
        </p:nvPicPr>
        <p:blipFill>
          <a:blip r:embed="rId4">
            <a:alphaModFix/>
          </a:blip>
          <a:stretch>
            <a:fillRect/>
          </a:stretch>
        </p:blipFill>
        <p:spPr>
          <a:xfrm>
            <a:off x="304800" y="1031750"/>
            <a:ext cx="5047375" cy="3521145"/>
          </a:xfrm>
          <a:prstGeom prst="rect">
            <a:avLst/>
          </a:prstGeom>
          <a:noFill/>
          <a:ln>
            <a:noFill/>
          </a:ln>
        </p:spPr>
      </p:pic>
      <p:pic>
        <p:nvPicPr>
          <p:cNvPr id="250" name="Google Shape;250;p46">
            <a:hlinkClick r:id="rId5"/>
          </p:cNvPr>
          <p:cNvPicPr preferRelativeResize="0"/>
          <p:nvPr/>
        </p:nvPicPr>
        <p:blipFill>
          <a:blip r:embed="rId6">
            <a:alphaModFix/>
          </a:blip>
          <a:stretch>
            <a:fillRect/>
          </a:stretch>
        </p:blipFill>
        <p:spPr>
          <a:xfrm>
            <a:off x="6042775" y="4267138"/>
            <a:ext cx="2171700" cy="285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4" name="Shape 254"/>
        <p:cNvGrpSpPr/>
        <p:nvPr/>
      </p:nvGrpSpPr>
      <p:grpSpPr>
        <a:xfrm>
          <a:off x="0" y="0"/>
          <a:ext cx="0" cy="0"/>
          <a:chOff x="0" y="0"/>
          <a:chExt cx="0" cy="0"/>
        </a:xfrm>
      </p:grpSpPr>
      <p:sp>
        <p:nvSpPr>
          <p:cNvPr id="255" name="Google Shape;255;p47"/>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56" name="Google Shape;256;p47"/>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57" name="Google Shape;257;p47"/>
          <p:cNvPicPr preferRelativeResize="0"/>
          <p:nvPr/>
        </p:nvPicPr>
        <p:blipFill>
          <a:blip r:embed="rId3">
            <a:alphaModFix/>
          </a:blip>
          <a:stretch>
            <a:fillRect/>
          </a:stretch>
        </p:blipFill>
        <p:spPr>
          <a:xfrm>
            <a:off x="894175" y="898575"/>
            <a:ext cx="2694111" cy="4089276"/>
          </a:xfrm>
          <a:prstGeom prst="rect">
            <a:avLst/>
          </a:prstGeom>
          <a:noFill/>
          <a:ln>
            <a:noFill/>
          </a:ln>
        </p:spPr>
      </p:pic>
      <p:pic>
        <p:nvPicPr>
          <p:cNvPr id="258" name="Google Shape;258;p47"/>
          <p:cNvPicPr preferRelativeResize="0"/>
          <p:nvPr/>
        </p:nvPicPr>
        <p:blipFill>
          <a:blip r:embed="rId4">
            <a:alphaModFix/>
          </a:blip>
          <a:stretch>
            <a:fillRect/>
          </a:stretch>
        </p:blipFill>
        <p:spPr>
          <a:xfrm>
            <a:off x="4339450" y="1633050"/>
            <a:ext cx="3514725" cy="25050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2" name="Shape 262"/>
        <p:cNvGrpSpPr/>
        <p:nvPr/>
      </p:nvGrpSpPr>
      <p:grpSpPr>
        <a:xfrm>
          <a:off x="0" y="0"/>
          <a:ext cx="0" cy="0"/>
          <a:chOff x="0" y="0"/>
          <a:chExt cx="0" cy="0"/>
        </a:xfrm>
      </p:grpSpPr>
      <p:sp>
        <p:nvSpPr>
          <p:cNvPr id="263" name="Google Shape;263;p48"/>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64" name="Google Shape;264;p48"/>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65" name="Google Shape;265;p48"/>
          <p:cNvPicPr preferRelativeResize="0"/>
          <p:nvPr/>
        </p:nvPicPr>
        <p:blipFill>
          <a:blip r:embed="rId3">
            <a:alphaModFix/>
          </a:blip>
          <a:stretch>
            <a:fillRect/>
          </a:stretch>
        </p:blipFill>
        <p:spPr>
          <a:xfrm>
            <a:off x="320177" y="898575"/>
            <a:ext cx="4125775" cy="2754325"/>
          </a:xfrm>
          <a:prstGeom prst="rect">
            <a:avLst/>
          </a:prstGeom>
          <a:noFill/>
          <a:ln>
            <a:noFill/>
          </a:ln>
        </p:spPr>
      </p:pic>
      <p:pic>
        <p:nvPicPr>
          <p:cNvPr id="266" name="Google Shape;266;p48"/>
          <p:cNvPicPr preferRelativeResize="0"/>
          <p:nvPr/>
        </p:nvPicPr>
        <p:blipFill>
          <a:blip r:embed="rId4">
            <a:alphaModFix/>
          </a:blip>
          <a:stretch>
            <a:fillRect/>
          </a:stretch>
        </p:blipFill>
        <p:spPr>
          <a:xfrm>
            <a:off x="5094103" y="898575"/>
            <a:ext cx="2946455" cy="40892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70" name="Shape 270"/>
        <p:cNvGrpSpPr/>
        <p:nvPr/>
      </p:nvGrpSpPr>
      <p:grpSpPr>
        <a:xfrm>
          <a:off x="0" y="0"/>
          <a:ext cx="0" cy="0"/>
          <a:chOff x="0" y="0"/>
          <a:chExt cx="0" cy="0"/>
        </a:xfrm>
      </p:grpSpPr>
      <p:sp>
        <p:nvSpPr>
          <p:cNvPr id="271" name="Google Shape;271;p49"/>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72" name="Google Shape;272;p49"/>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73" name="Google Shape;273;p49"/>
          <p:cNvPicPr preferRelativeResize="0"/>
          <p:nvPr/>
        </p:nvPicPr>
        <p:blipFill>
          <a:blip r:embed="rId3">
            <a:alphaModFix/>
          </a:blip>
          <a:stretch>
            <a:fillRect/>
          </a:stretch>
        </p:blipFill>
        <p:spPr>
          <a:xfrm>
            <a:off x="2976125" y="898575"/>
            <a:ext cx="2750438" cy="40892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77" name="Shape 277"/>
        <p:cNvGrpSpPr/>
        <p:nvPr/>
      </p:nvGrpSpPr>
      <p:grpSpPr>
        <a:xfrm>
          <a:off x="0" y="0"/>
          <a:ext cx="0" cy="0"/>
          <a:chOff x="0" y="0"/>
          <a:chExt cx="0" cy="0"/>
        </a:xfrm>
      </p:grpSpPr>
      <p:sp>
        <p:nvSpPr>
          <p:cNvPr id="278" name="Google Shape;278;p50"/>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79" name="Google Shape;279;p50"/>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280" name="Google Shape;280;p50"/>
          <p:cNvPicPr preferRelativeResize="0"/>
          <p:nvPr/>
        </p:nvPicPr>
        <p:blipFill>
          <a:blip r:embed="rId3">
            <a:alphaModFix/>
          </a:blip>
          <a:stretch>
            <a:fillRect/>
          </a:stretch>
        </p:blipFill>
        <p:spPr>
          <a:xfrm>
            <a:off x="1961925" y="749427"/>
            <a:ext cx="6032200" cy="42743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4" name="Shape 284"/>
        <p:cNvGrpSpPr/>
        <p:nvPr/>
      </p:nvGrpSpPr>
      <p:grpSpPr>
        <a:xfrm>
          <a:off x="0" y="0"/>
          <a:ext cx="0" cy="0"/>
          <a:chOff x="0" y="0"/>
          <a:chExt cx="0" cy="0"/>
        </a:xfrm>
      </p:grpSpPr>
      <p:sp>
        <p:nvSpPr>
          <p:cNvPr id="285" name="Google Shape;285;p51"/>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interior angles in polygons to solve problems. </a:t>
            </a:r>
            <a:endParaRPr sz="2400" u="sng"/>
          </a:p>
        </p:txBody>
      </p:sp>
      <p:sp>
        <p:nvSpPr>
          <p:cNvPr id="286" name="Google Shape;286;p51"/>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287" name="Google Shape;287;p51"/>
          <p:cNvPicPr preferRelativeResize="0"/>
          <p:nvPr/>
        </p:nvPicPr>
        <p:blipFill>
          <a:blip r:embed="rId3">
            <a:alphaModFix/>
          </a:blip>
          <a:stretch>
            <a:fillRect/>
          </a:stretch>
        </p:blipFill>
        <p:spPr>
          <a:xfrm>
            <a:off x="1912350" y="815375"/>
            <a:ext cx="6205725" cy="422419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91" name="Shape 291"/>
        <p:cNvGrpSpPr/>
        <p:nvPr/>
      </p:nvGrpSpPr>
      <p:grpSpPr>
        <a:xfrm>
          <a:off x="0" y="0"/>
          <a:ext cx="0" cy="0"/>
          <a:chOff x="0" y="0"/>
          <a:chExt cx="0" cy="0"/>
        </a:xfrm>
      </p:grpSpPr>
      <p:sp>
        <p:nvSpPr>
          <p:cNvPr id="292" name="Google Shape;292;p52"/>
          <p:cNvSpPr/>
          <p:nvPr/>
        </p:nvSpPr>
        <p:spPr>
          <a:xfrm>
            <a:off x="1565425" y="279550"/>
            <a:ext cx="6135900" cy="670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5200">
                <a:solidFill>
                  <a:schemeClr val="dk1"/>
                </a:solidFill>
              </a:rPr>
              <a:t>Grammar</a:t>
            </a:r>
            <a:endParaRPr/>
          </a:p>
        </p:txBody>
      </p:sp>
      <p:sp>
        <p:nvSpPr>
          <p:cNvPr id="293" name="Google Shape;293;p52"/>
          <p:cNvSpPr/>
          <p:nvPr/>
        </p:nvSpPr>
        <p:spPr>
          <a:xfrm>
            <a:off x="628950" y="1481550"/>
            <a:ext cx="7953000" cy="30750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u="sng"/>
              <a:t>Conjunctions and Clauses</a:t>
            </a:r>
            <a:endParaRPr b="1" sz="2400" u="sng"/>
          </a:p>
          <a:p>
            <a:pPr indent="0" lvl="0" marL="0" rtl="0" algn="ctr">
              <a:spcBef>
                <a:spcPts val="0"/>
              </a:spcBef>
              <a:spcAft>
                <a:spcPts val="0"/>
              </a:spcAft>
              <a:buNone/>
            </a:pPr>
            <a:r>
              <a:t/>
            </a:r>
            <a:endParaRPr b="1" sz="2400" u="sng"/>
          </a:p>
          <a:p>
            <a:pPr indent="0" lvl="0" marL="0" rtl="0" algn="ctr">
              <a:spcBef>
                <a:spcPts val="0"/>
              </a:spcBef>
              <a:spcAft>
                <a:spcPts val="0"/>
              </a:spcAft>
              <a:buNone/>
            </a:pPr>
            <a:r>
              <a:rPr lang="en-GB" sz="2400"/>
              <a:t>Today we will be recapping and learning more about conjunctions and clauses.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GB" sz="2400"/>
              <a:t>Please read through the next 6 slides and then try the challenges. </a:t>
            </a:r>
            <a:endParaRPr sz="24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98" name="Shape 298"/>
        <p:cNvGrpSpPr/>
        <p:nvPr/>
      </p:nvGrpSpPr>
      <p:grpSpPr>
        <a:xfrm>
          <a:off x="0" y="0"/>
          <a:ext cx="0" cy="0"/>
          <a:chOff x="0" y="0"/>
          <a:chExt cx="0" cy="0"/>
        </a:xfrm>
      </p:grpSpPr>
      <p:sp>
        <p:nvSpPr>
          <p:cNvPr id="299" name="Google Shape;299;p53"/>
          <p:cNvSpPr txBox="1"/>
          <p:nvPr>
            <p:ph type="ctrTitle"/>
          </p:nvPr>
        </p:nvSpPr>
        <p:spPr>
          <a:xfrm>
            <a:off x="1630181" y="568162"/>
            <a:ext cx="6422100" cy="828300"/>
          </a:xfrm>
          <a:prstGeom prst="rect">
            <a:avLst/>
          </a:prstGeom>
          <a:noFill/>
          <a:ln>
            <a:noFill/>
          </a:ln>
        </p:spPr>
        <p:txBody>
          <a:bodyPr anchorCtr="0" anchor="b" bIns="34275" lIns="68575" spcFirstLastPara="1" rIns="68575" wrap="square" tIns="34275">
            <a:noAutofit/>
          </a:bodyPr>
          <a:lstStyle/>
          <a:p>
            <a:pPr indent="0" lvl="0" marL="0" rtl="0" algn="ctr">
              <a:lnSpc>
                <a:spcPct val="90000"/>
              </a:lnSpc>
              <a:spcBef>
                <a:spcPts val="0"/>
              </a:spcBef>
              <a:spcAft>
                <a:spcPts val="0"/>
              </a:spcAft>
              <a:buClr>
                <a:schemeClr val="dk1"/>
              </a:buClr>
              <a:buSzPts val="4500"/>
              <a:buFont typeface="Calibri"/>
              <a:buNone/>
            </a:pPr>
            <a:r>
              <a:rPr b="1" lang="en-GB">
                <a:latin typeface="Calibri"/>
                <a:ea typeface="Calibri"/>
                <a:cs typeface="Calibri"/>
                <a:sym typeface="Calibri"/>
              </a:rPr>
              <a:t>Clauses and Conjunctions</a:t>
            </a:r>
            <a:endParaRPr/>
          </a:p>
        </p:txBody>
      </p:sp>
      <p:sp>
        <p:nvSpPr>
          <p:cNvPr id="300" name="Google Shape;300;p53"/>
          <p:cNvSpPr txBox="1"/>
          <p:nvPr/>
        </p:nvSpPr>
        <p:spPr>
          <a:xfrm>
            <a:off x="6667500" y="2070100"/>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301" name="Google Shape;301;p53"/>
          <p:cNvSpPr/>
          <p:nvPr/>
        </p:nvSpPr>
        <p:spPr>
          <a:xfrm>
            <a:off x="1186281" y="2084319"/>
            <a:ext cx="1871666" cy="2251475"/>
          </a:xfrm>
          <a:custGeom>
            <a:rect b="b" l="l" r="r" t="t"/>
            <a:pathLst>
              <a:path extrusionOk="0" h="2586" w="2151">
                <a:moveTo>
                  <a:pt x="1922" y="856"/>
                </a:moveTo>
                <a:lnTo>
                  <a:pt x="1922" y="856"/>
                </a:lnTo>
                <a:lnTo>
                  <a:pt x="1940" y="858"/>
                </a:lnTo>
                <a:lnTo>
                  <a:pt x="1956" y="861"/>
                </a:lnTo>
                <a:lnTo>
                  <a:pt x="1971" y="864"/>
                </a:lnTo>
                <a:lnTo>
                  <a:pt x="1985" y="871"/>
                </a:lnTo>
                <a:lnTo>
                  <a:pt x="1998" y="877"/>
                </a:lnTo>
                <a:lnTo>
                  <a:pt x="2010" y="884"/>
                </a:lnTo>
                <a:lnTo>
                  <a:pt x="2019" y="892"/>
                </a:lnTo>
                <a:lnTo>
                  <a:pt x="2029" y="900"/>
                </a:lnTo>
                <a:lnTo>
                  <a:pt x="2044" y="916"/>
                </a:lnTo>
                <a:lnTo>
                  <a:pt x="2054" y="931"/>
                </a:lnTo>
                <a:lnTo>
                  <a:pt x="2062" y="944"/>
                </a:lnTo>
                <a:lnTo>
                  <a:pt x="2062" y="944"/>
                </a:lnTo>
                <a:lnTo>
                  <a:pt x="2068" y="955"/>
                </a:lnTo>
                <a:lnTo>
                  <a:pt x="2075" y="965"/>
                </a:lnTo>
                <a:lnTo>
                  <a:pt x="2083" y="973"/>
                </a:lnTo>
                <a:lnTo>
                  <a:pt x="2089" y="980"/>
                </a:lnTo>
                <a:lnTo>
                  <a:pt x="2097" y="985"/>
                </a:lnTo>
                <a:lnTo>
                  <a:pt x="2104" y="988"/>
                </a:lnTo>
                <a:lnTo>
                  <a:pt x="2112" y="988"/>
                </a:lnTo>
                <a:lnTo>
                  <a:pt x="2119" y="988"/>
                </a:lnTo>
                <a:lnTo>
                  <a:pt x="2125" y="986"/>
                </a:lnTo>
                <a:lnTo>
                  <a:pt x="2132" y="983"/>
                </a:lnTo>
                <a:lnTo>
                  <a:pt x="2136" y="978"/>
                </a:lnTo>
                <a:lnTo>
                  <a:pt x="2141" y="972"/>
                </a:lnTo>
                <a:lnTo>
                  <a:pt x="2146" y="965"/>
                </a:lnTo>
                <a:lnTo>
                  <a:pt x="2148" y="955"/>
                </a:lnTo>
                <a:lnTo>
                  <a:pt x="2151" y="944"/>
                </a:lnTo>
                <a:lnTo>
                  <a:pt x="2151" y="931"/>
                </a:lnTo>
                <a:lnTo>
                  <a:pt x="2151" y="0"/>
                </a:lnTo>
                <a:lnTo>
                  <a:pt x="0" y="0"/>
                </a:lnTo>
                <a:lnTo>
                  <a:pt x="0" y="2155"/>
                </a:lnTo>
                <a:lnTo>
                  <a:pt x="495" y="2155"/>
                </a:lnTo>
                <a:lnTo>
                  <a:pt x="495" y="2156"/>
                </a:lnTo>
                <a:lnTo>
                  <a:pt x="933" y="2156"/>
                </a:lnTo>
                <a:lnTo>
                  <a:pt x="933" y="2156"/>
                </a:lnTo>
                <a:lnTo>
                  <a:pt x="946" y="2156"/>
                </a:lnTo>
                <a:lnTo>
                  <a:pt x="955" y="2158"/>
                </a:lnTo>
                <a:lnTo>
                  <a:pt x="965" y="2161"/>
                </a:lnTo>
                <a:lnTo>
                  <a:pt x="973" y="2166"/>
                </a:lnTo>
                <a:lnTo>
                  <a:pt x="980" y="2171"/>
                </a:lnTo>
                <a:lnTo>
                  <a:pt x="985" y="2176"/>
                </a:lnTo>
                <a:lnTo>
                  <a:pt x="988" y="2182"/>
                </a:lnTo>
                <a:lnTo>
                  <a:pt x="989" y="2189"/>
                </a:lnTo>
                <a:lnTo>
                  <a:pt x="989" y="2195"/>
                </a:lnTo>
                <a:lnTo>
                  <a:pt x="988" y="2203"/>
                </a:lnTo>
                <a:lnTo>
                  <a:pt x="985" y="2210"/>
                </a:lnTo>
                <a:lnTo>
                  <a:pt x="980" y="2218"/>
                </a:lnTo>
                <a:lnTo>
                  <a:pt x="975" y="2225"/>
                </a:lnTo>
                <a:lnTo>
                  <a:pt x="967" y="2233"/>
                </a:lnTo>
                <a:lnTo>
                  <a:pt x="957" y="2239"/>
                </a:lnTo>
                <a:lnTo>
                  <a:pt x="946" y="2244"/>
                </a:lnTo>
                <a:lnTo>
                  <a:pt x="946" y="2244"/>
                </a:lnTo>
                <a:lnTo>
                  <a:pt x="931" y="2252"/>
                </a:lnTo>
                <a:lnTo>
                  <a:pt x="918" y="2264"/>
                </a:lnTo>
                <a:lnTo>
                  <a:pt x="902" y="2278"/>
                </a:lnTo>
                <a:lnTo>
                  <a:pt x="893" y="2288"/>
                </a:lnTo>
                <a:lnTo>
                  <a:pt x="885" y="2298"/>
                </a:lnTo>
                <a:lnTo>
                  <a:pt x="879" y="2309"/>
                </a:lnTo>
                <a:lnTo>
                  <a:pt x="871" y="2322"/>
                </a:lnTo>
                <a:lnTo>
                  <a:pt x="866" y="2335"/>
                </a:lnTo>
                <a:lnTo>
                  <a:pt x="861" y="2351"/>
                </a:lnTo>
                <a:lnTo>
                  <a:pt x="859" y="2368"/>
                </a:lnTo>
                <a:lnTo>
                  <a:pt x="858" y="2386"/>
                </a:lnTo>
                <a:lnTo>
                  <a:pt x="858" y="2386"/>
                </a:lnTo>
                <a:lnTo>
                  <a:pt x="859" y="2405"/>
                </a:lnTo>
                <a:lnTo>
                  <a:pt x="863" y="2426"/>
                </a:lnTo>
                <a:lnTo>
                  <a:pt x="869" y="2444"/>
                </a:lnTo>
                <a:lnTo>
                  <a:pt x="877" y="2464"/>
                </a:lnTo>
                <a:lnTo>
                  <a:pt x="889" y="2482"/>
                </a:lnTo>
                <a:lnTo>
                  <a:pt x="900" y="2498"/>
                </a:lnTo>
                <a:lnTo>
                  <a:pt x="915" y="2513"/>
                </a:lnTo>
                <a:lnTo>
                  <a:pt x="931" y="2527"/>
                </a:lnTo>
                <a:lnTo>
                  <a:pt x="949" y="2540"/>
                </a:lnTo>
                <a:lnTo>
                  <a:pt x="968" y="2552"/>
                </a:lnTo>
                <a:lnTo>
                  <a:pt x="988" y="2561"/>
                </a:lnTo>
                <a:lnTo>
                  <a:pt x="1011" y="2569"/>
                </a:lnTo>
                <a:lnTo>
                  <a:pt x="1033" y="2578"/>
                </a:lnTo>
                <a:lnTo>
                  <a:pt x="1058" y="2582"/>
                </a:lnTo>
                <a:lnTo>
                  <a:pt x="1082" y="2584"/>
                </a:lnTo>
                <a:lnTo>
                  <a:pt x="1108" y="2586"/>
                </a:lnTo>
                <a:lnTo>
                  <a:pt x="1108" y="2586"/>
                </a:lnTo>
                <a:lnTo>
                  <a:pt x="1133" y="2584"/>
                </a:lnTo>
                <a:lnTo>
                  <a:pt x="1157" y="2582"/>
                </a:lnTo>
                <a:lnTo>
                  <a:pt x="1181" y="2578"/>
                </a:lnTo>
                <a:lnTo>
                  <a:pt x="1204" y="2569"/>
                </a:lnTo>
                <a:lnTo>
                  <a:pt x="1227" y="2561"/>
                </a:lnTo>
                <a:lnTo>
                  <a:pt x="1247" y="2552"/>
                </a:lnTo>
                <a:lnTo>
                  <a:pt x="1266" y="2540"/>
                </a:lnTo>
                <a:lnTo>
                  <a:pt x="1284" y="2527"/>
                </a:lnTo>
                <a:lnTo>
                  <a:pt x="1300" y="2513"/>
                </a:lnTo>
                <a:lnTo>
                  <a:pt x="1315" y="2498"/>
                </a:lnTo>
                <a:lnTo>
                  <a:pt x="1326" y="2482"/>
                </a:lnTo>
                <a:lnTo>
                  <a:pt x="1338" y="2464"/>
                </a:lnTo>
                <a:lnTo>
                  <a:pt x="1346" y="2444"/>
                </a:lnTo>
                <a:lnTo>
                  <a:pt x="1352" y="2426"/>
                </a:lnTo>
                <a:lnTo>
                  <a:pt x="1356" y="2405"/>
                </a:lnTo>
                <a:lnTo>
                  <a:pt x="1357" y="2386"/>
                </a:lnTo>
                <a:lnTo>
                  <a:pt x="1357" y="2386"/>
                </a:lnTo>
                <a:lnTo>
                  <a:pt x="1356" y="2368"/>
                </a:lnTo>
                <a:lnTo>
                  <a:pt x="1354" y="2351"/>
                </a:lnTo>
                <a:lnTo>
                  <a:pt x="1349" y="2335"/>
                </a:lnTo>
                <a:lnTo>
                  <a:pt x="1344" y="2322"/>
                </a:lnTo>
                <a:lnTo>
                  <a:pt x="1338" y="2309"/>
                </a:lnTo>
                <a:lnTo>
                  <a:pt x="1329" y="2298"/>
                </a:lnTo>
                <a:lnTo>
                  <a:pt x="1321" y="2288"/>
                </a:lnTo>
                <a:lnTo>
                  <a:pt x="1313" y="2278"/>
                </a:lnTo>
                <a:lnTo>
                  <a:pt x="1297" y="2264"/>
                </a:lnTo>
                <a:lnTo>
                  <a:pt x="1284" y="2252"/>
                </a:lnTo>
                <a:lnTo>
                  <a:pt x="1269" y="2244"/>
                </a:lnTo>
                <a:lnTo>
                  <a:pt x="1269" y="2244"/>
                </a:lnTo>
                <a:lnTo>
                  <a:pt x="1258" y="2239"/>
                </a:lnTo>
                <a:lnTo>
                  <a:pt x="1248" y="2233"/>
                </a:lnTo>
                <a:lnTo>
                  <a:pt x="1240" y="2225"/>
                </a:lnTo>
                <a:lnTo>
                  <a:pt x="1235" y="2218"/>
                </a:lnTo>
                <a:lnTo>
                  <a:pt x="1230" y="2210"/>
                </a:lnTo>
                <a:lnTo>
                  <a:pt x="1227" y="2203"/>
                </a:lnTo>
                <a:lnTo>
                  <a:pt x="1225" y="2195"/>
                </a:lnTo>
                <a:lnTo>
                  <a:pt x="1225" y="2189"/>
                </a:lnTo>
                <a:lnTo>
                  <a:pt x="1227" y="2182"/>
                </a:lnTo>
                <a:lnTo>
                  <a:pt x="1230" y="2176"/>
                </a:lnTo>
                <a:lnTo>
                  <a:pt x="1235" y="2171"/>
                </a:lnTo>
                <a:lnTo>
                  <a:pt x="1242" y="2166"/>
                </a:lnTo>
                <a:lnTo>
                  <a:pt x="1250" y="2161"/>
                </a:lnTo>
                <a:lnTo>
                  <a:pt x="1260" y="2158"/>
                </a:lnTo>
                <a:lnTo>
                  <a:pt x="1269" y="2156"/>
                </a:lnTo>
                <a:lnTo>
                  <a:pt x="1282" y="2156"/>
                </a:lnTo>
                <a:lnTo>
                  <a:pt x="1556" y="2156"/>
                </a:lnTo>
                <a:lnTo>
                  <a:pt x="1556" y="2155"/>
                </a:lnTo>
                <a:lnTo>
                  <a:pt x="2151" y="2155"/>
                </a:lnTo>
                <a:lnTo>
                  <a:pt x="2151" y="1281"/>
                </a:lnTo>
                <a:lnTo>
                  <a:pt x="2151" y="1281"/>
                </a:lnTo>
                <a:lnTo>
                  <a:pt x="2151" y="1269"/>
                </a:lnTo>
                <a:lnTo>
                  <a:pt x="2148" y="1258"/>
                </a:lnTo>
                <a:lnTo>
                  <a:pt x="2146" y="1248"/>
                </a:lnTo>
                <a:lnTo>
                  <a:pt x="2141" y="1240"/>
                </a:lnTo>
                <a:lnTo>
                  <a:pt x="2136" y="1234"/>
                </a:lnTo>
                <a:lnTo>
                  <a:pt x="2132" y="1229"/>
                </a:lnTo>
                <a:lnTo>
                  <a:pt x="2125" y="1225"/>
                </a:lnTo>
                <a:lnTo>
                  <a:pt x="2119" y="1224"/>
                </a:lnTo>
                <a:lnTo>
                  <a:pt x="2112" y="1224"/>
                </a:lnTo>
                <a:lnTo>
                  <a:pt x="2104" y="1225"/>
                </a:lnTo>
                <a:lnTo>
                  <a:pt x="2097" y="1229"/>
                </a:lnTo>
                <a:lnTo>
                  <a:pt x="2089" y="1234"/>
                </a:lnTo>
                <a:lnTo>
                  <a:pt x="2083" y="1240"/>
                </a:lnTo>
                <a:lnTo>
                  <a:pt x="2075" y="1248"/>
                </a:lnTo>
                <a:lnTo>
                  <a:pt x="2068" y="1258"/>
                </a:lnTo>
                <a:lnTo>
                  <a:pt x="2062" y="1268"/>
                </a:lnTo>
                <a:lnTo>
                  <a:pt x="2062" y="1268"/>
                </a:lnTo>
                <a:lnTo>
                  <a:pt x="2054" y="1282"/>
                </a:lnTo>
                <a:lnTo>
                  <a:pt x="2044" y="1295"/>
                </a:lnTo>
                <a:lnTo>
                  <a:pt x="2029" y="1312"/>
                </a:lnTo>
                <a:lnTo>
                  <a:pt x="2019" y="1320"/>
                </a:lnTo>
                <a:lnTo>
                  <a:pt x="2010" y="1328"/>
                </a:lnTo>
                <a:lnTo>
                  <a:pt x="1998" y="1336"/>
                </a:lnTo>
                <a:lnTo>
                  <a:pt x="1985" y="1343"/>
                </a:lnTo>
                <a:lnTo>
                  <a:pt x="1971" y="1348"/>
                </a:lnTo>
                <a:lnTo>
                  <a:pt x="1956" y="1352"/>
                </a:lnTo>
                <a:lnTo>
                  <a:pt x="1940" y="1356"/>
                </a:lnTo>
                <a:lnTo>
                  <a:pt x="1922" y="1356"/>
                </a:lnTo>
                <a:lnTo>
                  <a:pt x="1922" y="1356"/>
                </a:lnTo>
                <a:lnTo>
                  <a:pt x="1901" y="1354"/>
                </a:lnTo>
                <a:lnTo>
                  <a:pt x="1881" y="1351"/>
                </a:lnTo>
                <a:lnTo>
                  <a:pt x="1862" y="1344"/>
                </a:lnTo>
                <a:lnTo>
                  <a:pt x="1844" y="1336"/>
                </a:lnTo>
                <a:lnTo>
                  <a:pt x="1826" y="1326"/>
                </a:lnTo>
                <a:lnTo>
                  <a:pt x="1809" y="1313"/>
                </a:lnTo>
                <a:lnTo>
                  <a:pt x="1795" y="1299"/>
                </a:lnTo>
                <a:lnTo>
                  <a:pt x="1780" y="1282"/>
                </a:lnTo>
                <a:lnTo>
                  <a:pt x="1767" y="1265"/>
                </a:lnTo>
                <a:lnTo>
                  <a:pt x="1756" y="1247"/>
                </a:lnTo>
                <a:lnTo>
                  <a:pt x="1746" y="1225"/>
                </a:lnTo>
                <a:lnTo>
                  <a:pt x="1736" y="1203"/>
                </a:lnTo>
                <a:lnTo>
                  <a:pt x="1730" y="1180"/>
                </a:lnTo>
                <a:lnTo>
                  <a:pt x="1725" y="1157"/>
                </a:lnTo>
                <a:lnTo>
                  <a:pt x="1722" y="1131"/>
                </a:lnTo>
                <a:lnTo>
                  <a:pt x="1722" y="1107"/>
                </a:lnTo>
                <a:lnTo>
                  <a:pt x="1722" y="1107"/>
                </a:lnTo>
                <a:lnTo>
                  <a:pt x="1722" y="1081"/>
                </a:lnTo>
                <a:lnTo>
                  <a:pt x="1725" y="1056"/>
                </a:lnTo>
                <a:lnTo>
                  <a:pt x="1730" y="1032"/>
                </a:lnTo>
                <a:lnTo>
                  <a:pt x="1736" y="1009"/>
                </a:lnTo>
                <a:lnTo>
                  <a:pt x="1746" y="988"/>
                </a:lnTo>
                <a:lnTo>
                  <a:pt x="1756" y="967"/>
                </a:lnTo>
                <a:lnTo>
                  <a:pt x="1767" y="947"/>
                </a:lnTo>
                <a:lnTo>
                  <a:pt x="1780" y="929"/>
                </a:lnTo>
                <a:lnTo>
                  <a:pt x="1795" y="913"/>
                </a:lnTo>
                <a:lnTo>
                  <a:pt x="1809" y="898"/>
                </a:lnTo>
                <a:lnTo>
                  <a:pt x="1826" y="887"/>
                </a:lnTo>
                <a:lnTo>
                  <a:pt x="1844" y="876"/>
                </a:lnTo>
                <a:lnTo>
                  <a:pt x="1862" y="868"/>
                </a:lnTo>
                <a:lnTo>
                  <a:pt x="1881" y="861"/>
                </a:lnTo>
                <a:lnTo>
                  <a:pt x="1901" y="858"/>
                </a:lnTo>
                <a:lnTo>
                  <a:pt x="1922" y="856"/>
                </a:lnTo>
                <a:lnTo>
                  <a:pt x="1922" y="856"/>
                </a:lnTo>
                <a:close/>
              </a:path>
            </a:pathLst>
          </a:custGeom>
          <a:solidFill>
            <a:srgbClr val="CDACE6"/>
          </a:solidFill>
          <a:ln cap="flat" cmpd="sng" w="28575">
            <a:solidFill>
              <a:srgbClr val="A5A5A5"/>
            </a:solidFill>
            <a:prstDash val="solid"/>
            <a:round/>
            <a:headEnd len="sm" w="sm" type="none"/>
            <a:tailEnd len="sm" w="sm" type="none"/>
          </a:ln>
        </p:spPr>
        <p:txBody>
          <a:bodyPr anchorCtr="0" anchor="ctr" bIns="405000" lIns="68575" spcFirstLastPara="1" rIns="68575" wrap="square" tIns="34275">
            <a:noAutofit/>
          </a:bodyPr>
          <a:lstStyle/>
          <a:p>
            <a:pPr indent="0" lvl="0" marL="0" marR="0" rtl="0" algn="ctr">
              <a:spcBef>
                <a:spcPts val="0"/>
              </a:spcBef>
              <a:spcAft>
                <a:spcPts val="0"/>
              </a:spcAft>
              <a:buNone/>
            </a:pPr>
            <a:r>
              <a:rPr lang="en-GB" sz="3000">
                <a:solidFill>
                  <a:schemeClr val="dk1"/>
                </a:solidFill>
                <a:latin typeface="Calibri"/>
                <a:ea typeface="Calibri"/>
                <a:cs typeface="Calibri"/>
                <a:sym typeface="Calibri"/>
              </a:rPr>
              <a:t>until</a:t>
            </a:r>
            <a:endParaRPr sz="3000">
              <a:solidFill>
                <a:schemeClr val="dk1"/>
              </a:solidFill>
              <a:latin typeface="Calibri"/>
              <a:ea typeface="Calibri"/>
              <a:cs typeface="Calibri"/>
              <a:sym typeface="Calibri"/>
            </a:endParaRPr>
          </a:p>
        </p:txBody>
      </p:sp>
      <p:sp>
        <p:nvSpPr>
          <p:cNvPr id="302" name="Google Shape;302;p53"/>
          <p:cNvSpPr/>
          <p:nvPr/>
        </p:nvSpPr>
        <p:spPr>
          <a:xfrm>
            <a:off x="3635570" y="1706894"/>
            <a:ext cx="1872854" cy="2250279"/>
          </a:xfrm>
          <a:custGeom>
            <a:rect b="b" l="l" r="r" t="t"/>
            <a:pathLst>
              <a:path extrusionOk="0" h="2586" w="2151">
                <a:moveTo>
                  <a:pt x="229" y="1730"/>
                </a:moveTo>
                <a:lnTo>
                  <a:pt x="229" y="1730"/>
                </a:lnTo>
                <a:lnTo>
                  <a:pt x="211" y="1728"/>
                </a:lnTo>
                <a:lnTo>
                  <a:pt x="195" y="1725"/>
                </a:lnTo>
                <a:lnTo>
                  <a:pt x="179" y="1722"/>
                </a:lnTo>
                <a:lnTo>
                  <a:pt x="166" y="1715"/>
                </a:lnTo>
                <a:lnTo>
                  <a:pt x="153" y="1709"/>
                </a:lnTo>
                <a:lnTo>
                  <a:pt x="141" y="1702"/>
                </a:lnTo>
                <a:lnTo>
                  <a:pt x="132" y="1694"/>
                </a:lnTo>
                <a:lnTo>
                  <a:pt x="122" y="1686"/>
                </a:lnTo>
                <a:lnTo>
                  <a:pt x="107" y="1670"/>
                </a:lnTo>
                <a:lnTo>
                  <a:pt x="96" y="1655"/>
                </a:lnTo>
                <a:lnTo>
                  <a:pt x="88" y="1642"/>
                </a:lnTo>
                <a:lnTo>
                  <a:pt x="88" y="1642"/>
                </a:lnTo>
                <a:lnTo>
                  <a:pt x="83" y="1631"/>
                </a:lnTo>
                <a:lnTo>
                  <a:pt x="76" y="1621"/>
                </a:lnTo>
                <a:lnTo>
                  <a:pt x="68" y="1613"/>
                </a:lnTo>
                <a:lnTo>
                  <a:pt x="62" y="1606"/>
                </a:lnTo>
                <a:lnTo>
                  <a:pt x="54" y="1601"/>
                </a:lnTo>
                <a:lnTo>
                  <a:pt x="47" y="1598"/>
                </a:lnTo>
                <a:lnTo>
                  <a:pt x="39" y="1598"/>
                </a:lnTo>
                <a:lnTo>
                  <a:pt x="32" y="1598"/>
                </a:lnTo>
                <a:lnTo>
                  <a:pt x="26" y="1600"/>
                </a:lnTo>
                <a:lnTo>
                  <a:pt x="19" y="1603"/>
                </a:lnTo>
                <a:lnTo>
                  <a:pt x="15" y="1608"/>
                </a:lnTo>
                <a:lnTo>
                  <a:pt x="10" y="1614"/>
                </a:lnTo>
                <a:lnTo>
                  <a:pt x="5" y="1621"/>
                </a:lnTo>
                <a:lnTo>
                  <a:pt x="2" y="1631"/>
                </a:lnTo>
                <a:lnTo>
                  <a:pt x="0" y="1642"/>
                </a:lnTo>
                <a:lnTo>
                  <a:pt x="0" y="1655"/>
                </a:lnTo>
                <a:lnTo>
                  <a:pt x="0" y="2586"/>
                </a:lnTo>
                <a:lnTo>
                  <a:pt x="2151" y="2586"/>
                </a:lnTo>
                <a:lnTo>
                  <a:pt x="2151" y="431"/>
                </a:lnTo>
                <a:lnTo>
                  <a:pt x="1656" y="431"/>
                </a:lnTo>
                <a:lnTo>
                  <a:pt x="1656" y="430"/>
                </a:lnTo>
                <a:lnTo>
                  <a:pt x="1218" y="430"/>
                </a:lnTo>
                <a:lnTo>
                  <a:pt x="1218" y="430"/>
                </a:lnTo>
                <a:lnTo>
                  <a:pt x="1205" y="430"/>
                </a:lnTo>
                <a:lnTo>
                  <a:pt x="1194" y="428"/>
                </a:lnTo>
                <a:lnTo>
                  <a:pt x="1184" y="425"/>
                </a:lnTo>
                <a:lnTo>
                  <a:pt x="1178" y="420"/>
                </a:lnTo>
                <a:lnTo>
                  <a:pt x="1171" y="415"/>
                </a:lnTo>
                <a:lnTo>
                  <a:pt x="1166" y="410"/>
                </a:lnTo>
                <a:lnTo>
                  <a:pt x="1163" y="404"/>
                </a:lnTo>
                <a:lnTo>
                  <a:pt x="1162" y="397"/>
                </a:lnTo>
                <a:lnTo>
                  <a:pt x="1162" y="391"/>
                </a:lnTo>
                <a:lnTo>
                  <a:pt x="1162" y="383"/>
                </a:lnTo>
                <a:lnTo>
                  <a:pt x="1165" y="376"/>
                </a:lnTo>
                <a:lnTo>
                  <a:pt x="1170" y="368"/>
                </a:lnTo>
                <a:lnTo>
                  <a:pt x="1176" y="361"/>
                </a:lnTo>
                <a:lnTo>
                  <a:pt x="1184" y="353"/>
                </a:lnTo>
                <a:lnTo>
                  <a:pt x="1194" y="347"/>
                </a:lnTo>
                <a:lnTo>
                  <a:pt x="1205" y="342"/>
                </a:lnTo>
                <a:lnTo>
                  <a:pt x="1205" y="342"/>
                </a:lnTo>
                <a:lnTo>
                  <a:pt x="1218" y="334"/>
                </a:lnTo>
                <a:lnTo>
                  <a:pt x="1233" y="322"/>
                </a:lnTo>
                <a:lnTo>
                  <a:pt x="1249" y="308"/>
                </a:lnTo>
                <a:lnTo>
                  <a:pt x="1258" y="298"/>
                </a:lnTo>
                <a:lnTo>
                  <a:pt x="1266" y="288"/>
                </a:lnTo>
                <a:lnTo>
                  <a:pt x="1272" y="277"/>
                </a:lnTo>
                <a:lnTo>
                  <a:pt x="1279" y="264"/>
                </a:lnTo>
                <a:lnTo>
                  <a:pt x="1285" y="251"/>
                </a:lnTo>
                <a:lnTo>
                  <a:pt x="1288" y="235"/>
                </a:lnTo>
                <a:lnTo>
                  <a:pt x="1292" y="218"/>
                </a:lnTo>
                <a:lnTo>
                  <a:pt x="1293" y="200"/>
                </a:lnTo>
                <a:lnTo>
                  <a:pt x="1293" y="200"/>
                </a:lnTo>
                <a:lnTo>
                  <a:pt x="1292" y="181"/>
                </a:lnTo>
                <a:lnTo>
                  <a:pt x="1288" y="160"/>
                </a:lnTo>
                <a:lnTo>
                  <a:pt x="1282" y="142"/>
                </a:lnTo>
                <a:lnTo>
                  <a:pt x="1274" y="122"/>
                </a:lnTo>
                <a:lnTo>
                  <a:pt x="1262" y="104"/>
                </a:lnTo>
                <a:lnTo>
                  <a:pt x="1251" y="88"/>
                </a:lnTo>
                <a:lnTo>
                  <a:pt x="1236" y="73"/>
                </a:lnTo>
                <a:lnTo>
                  <a:pt x="1220" y="59"/>
                </a:lnTo>
                <a:lnTo>
                  <a:pt x="1202" y="46"/>
                </a:lnTo>
                <a:lnTo>
                  <a:pt x="1183" y="34"/>
                </a:lnTo>
                <a:lnTo>
                  <a:pt x="1162" y="25"/>
                </a:lnTo>
                <a:lnTo>
                  <a:pt x="1140" y="17"/>
                </a:lnTo>
                <a:lnTo>
                  <a:pt x="1118" y="8"/>
                </a:lnTo>
                <a:lnTo>
                  <a:pt x="1093" y="4"/>
                </a:lnTo>
                <a:lnTo>
                  <a:pt x="1069" y="2"/>
                </a:lnTo>
                <a:lnTo>
                  <a:pt x="1043" y="0"/>
                </a:lnTo>
                <a:lnTo>
                  <a:pt x="1043" y="0"/>
                </a:lnTo>
                <a:lnTo>
                  <a:pt x="1018" y="2"/>
                </a:lnTo>
                <a:lnTo>
                  <a:pt x="992" y="4"/>
                </a:lnTo>
                <a:lnTo>
                  <a:pt x="970" y="8"/>
                </a:lnTo>
                <a:lnTo>
                  <a:pt x="947" y="17"/>
                </a:lnTo>
                <a:lnTo>
                  <a:pt x="924" y="25"/>
                </a:lnTo>
                <a:lnTo>
                  <a:pt x="903" y="34"/>
                </a:lnTo>
                <a:lnTo>
                  <a:pt x="885" y="46"/>
                </a:lnTo>
                <a:lnTo>
                  <a:pt x="867" y="59"/>
                </a:lnTo>
                <a:lnTo>
                  <a:pt x="851" y="73"/>
                </a:lnTo>
                <a:lnTo>
                  <a:pt x="836" y="88"/>
                </a:lnTo>
                <a:lnTo>
                  <a:pt x="823" y="104"/>
                </a:lnTo>
                <a:lnTo>
                  <a:pt x="813" y="122"/>
                </a:lnTo>
                <a:lnTo>
                  <a:pt x="805" y="142"/>
                </a:lnTo>
                <a:lnTo>
                  <a:pt x="799" y="160"/>
                </a:lnTo>
                <a:lnTo>
                  <a:pt x="795" y="181"/>
                </a:lnTo>
                <a:lnTo>
                  <a:pt x="794" y="200"/>
                </a:lnTo>
                <a:lnTo>
                  <a:pt x="794" y="200"/>
                </a:lnTo>
                <a:lnTo>
                  <a:pt x="794" y="218"/>
                </a:lnTo>
                <a:lnTo>
                  <a:pt x="797" y="235"/>
                </a:lnTo>
                <a:lnTo>
                  <a:pt x="802" y="251"/>
                </a:lnTo>
                <a:lnTo>
                  <a:pt x="807" y="264"/>
                </a:lnTo>
                <a:lnTo>
                  <a:pt x="813" y="277"/>
                </a:lnTo>
                <a:lnTo>
                  <a:pt x="822" y="288"/>
                </a:lnTo>
                <a:lnTo>
                  <a:pt x="830" y="298"/>
                </a:lnTo>
                <a:lnTo>
                  <a:pt x="838" y="308"/>
                </a:lnTo>
                <a:lnTo>
                  <a:pt x="854" y="322"/>
                </a:lnTo>
                <a:lnTo>
                  <a:pt x="867" y="334"/>
                </a:lnTo>
                <a:lnTo>
                  <a:pt x="882" y="342"/>
                </a:lnTo>
                <a:lnTo>
                  <a:pt x="882" y="342"/>
                </a:lnTo>
                <a:lnTo>
                  <a:pt x="891" y="347"/>
                </a:lnTo>
                <a:lnTo>
                  <a:pt x="901" y="353"/>
                </a:lnTo>
                <a:lnTo>
                  <a:pt x="909" y="361"/>
                </a:lnTo>
                <a:lnTo>
                  <a:pt x="916" y="368"/>
                </a:lnTo>
                <a:lnTo>
                  <a:pt x="921" y="376"/>
                </a:lnTo>
                <a:lnTo>
                  <a:pt x="924" y="383"/>
                </a:lnTo>
                <a:lnTo>
                  <a:pt x="926" y="391"/>
                </a:lnTo>
                <a:lnTo>
                  <a:pt x="926" y="397"/>
                </a:lnTo>
                <a:lnTo>
                  <a:pt x="924" y="404"/>
                </a:lnTo>
                <a:lnTo>
                  <a:pt x="921" y="410"/>
                </a:lnTo>
                <a:lnTo>
                  <a:pt x="916" y="415"/>
                </a:lnTo>
                <a:lnTo>
                  <a:pt x="909" y="420"/>
                </a:lnTo>
                <a:lnTo>
                  <a:pt x="901" y="425"/>
                </a:lnTo>
                <a:lnTo>
                  <a:pt x="891" y="428"/>
                </a:lnTo>
                <a:lnTo>
                  <a:pt x="880" y="430"/>
                </a:lnTo>
                <a:lnTo>
                  <a:pt x="869" y="430"/>
                </a:lnTo>
                <a:lnTo>
                  <a:pt x="595" y="430"/>
                </a:lnTo>
                <a:lnTo>
                  <a:pt x="595" y="431"/>
                </a:lnTo>
                <a:lnTo>
                  <a:pt x="0" y="431"/>
                </a:lnTo>
                <a:lnTo>
                  <a:pt x="0" y="1305"/>
                </a:lnTo>
                <a:lnTo>
                  <a:pt x="0" y="1305"/>
                </a:lnTo>
                <a:lnTo>
                  <a:pt x="0" y="1317"/>
                </a:lnTo>
                <a:lnTo>
                  <a:pt x="2" y="1328"/>
                </a:lnTo>
                <a:lnTo>
                  <a:pt x="5" y="1338"/>
                </a:lnTo>
                <a:lnTo>
                  <a:pt x="10" y="1346"/>
                </a:lnTo>
                <a:lnTo>
                  <a:pt x="15" y="1352"/>
                </a:lnTo>
                <a:lnTo>
                  <a:pt x="19" y="1357"/>
                </a:lnTo>
                <a:lnTo>
                  <a:pt x="26" y="1361"/>
                </a:lnTo>
                <a:lnTo>
                  <a:pt x="32" y="1362"/>
                </a:lnTo>
                <a:lnTo>
                  <a:pt x="39" y="1362"/>
                </a:lnTo>
                <a:lnTo>
                  <a:pt x="47" y="1361"/>
                </a:lnTo>
                <a:lnTo>
                  <a:pt x="54" y="1357"/>
                </a:lnTo>
                <a:lnTo>
                  <a:pt x="62" y="1352"/>
                </a:lnTo>
                <a:lnTo>
                  <a:pt x="68" y="1346"/>
                </a:lnTo>
                <a:lnTo>
                  <a:pt x="76" y="1338"/>
                </a:lnTo>
                <a:lnTo>
                  <a:pt x="83" y="1328"/>
                </a:lnTo>
                <a:lnTo>
                  <a:pt x="88" y="1318"/>
                </a:lnTo>
                <a:lnTo>
                  <a:pt x="88" y="1318"/>
                </a:lnTo>
                <a:lnTo>
                  <a:pt x="96" y="1304"/>
                </a:lnTo>
                <a:lnTo>
                  <a:pt x="107" y="1291"/>
                </a:lnTo>
                <a:lnTo>
                  <a:pt x="122" y="1274"/>
                </a:lnTo>
                <a:lnTo>
                  <a:pt x="132" y="1266"/>
                </a:lnTo>
                <a:lnTo>
                  <a:pt x="141" y="1258"/>
                </a:lnTo>
                <a:lnTo>
                  <a:pt x="153" y="1250"/>
                </a:lnTo>
                <a:lnTo>
                  <a:pt x="166" y="1243"/>
                </a:lnTo>
                <a:lnTo>
                  <a:pt x="179" y="1238"/>
                </a:lnTo>
                <a:lnTo>
                  <a:pt x="195" y="1234"/>
                </a:lnTo>
                <a:lnTo>
                  <a:pt x="211" y="1230"/>
                </a:lnTo>
                <a:lnTo>
                  <a:pt x="229" y="1230"/>
                </a:lnTo>
                <a:lnTo>
                  <a:pt x="229" y="1230"/>
                </a:lnTo>
                <a:lnTo>
                  <a:pt x="249" y="1232"/>
                </a:lnTo>
                <a:lnTo>
                  <a:pt x="270" y="1235"/>
                </a:lnTo>
                <a:lnTo>
                  <a:pt x="288" y="1242"/>
                </a:lnTo>
                <a:lnTo>
                  <a:pt x="307" y="1250"/>
                </a:lnTo>
                <a:lnTo>
                  <a:pt x="325" y="1260"/>
                </a:lnTo>
                <a:lnTo>
                  <a:pt x="342" y="1273"/>
                </a:lnTo>
                <a:lnTo>
                  <a:pt x="356" y="1287"/>
                </a:lnTo>
                <a:lnTo>
                  <a:pt x="371" y="1304"/>
                </a:lnTo>
                <a:lnTo>
                  <a:pt x="384" y="1321"/>
                </a:lnTo>
                <a:lnTo>
                  <a:pt x="395" y="1339"/>
                </a:lnTo>
                <a:lnTo>
                  <a:pt x="405" y="1361"/>
                </a:lnTo>
                <a:lnTo>
                  <a:pt x="413" y="1383"/>
                </a:lnTo>
                <a:lnTo>
                  <a:pt x="421" y="1406"/>
                </a:lnTo>
                <a:lnTo>
                  <a:pt x="426" y="1429"/>
                </a:lnTo>
                <a:lnTo>
                  <a:pt x="428" y="1455"/>
                </a:lnTo>
                <a:lnTo>
                  <a:pt x="429" y="1479"/>
                </a:lnTo>
                <a:lnTo>
                  <a:pt x="429" y="1479"/>
                </a:lnTo>
                <a:lnTo>
                  <a:pt x="428" y="1505"/>
                </a:lnTo>
                <a:lnTo>
                  <a:pt x="426" y="1530"/>
                </a:lnTo>
                <a:lnTo>
                  <a:pt x="421" y="1554"/>
                </a:lnTo>
                <a:lnTo>
                  <a:pt x="413" y="1577"/>
                </a:lnTo>
                <a:lnTo>
                  <a:pt x="405" y="1598"/>
                </a:lnTo>
                <a:lnTo>
                  <a:pt x="395" y="1619"/>
                </a:lnTo>
                <a:lnTo>
                  <a:pt x="384" y="1639"/>
                </a:lnTo>
                <a:lnTo>
                  <a:pt x="371" y="1657"/>
                </a:lnTo>
                <a:lnTo>
                  <a:pt x="356" y="1673"/>
                </a:lnTo>
                <a:lnTo>
                  <a:pt x="342" y="1686"/>
                </a:lnTo>
                <a:lnTo>
                  <a:pt x="325" y="1699"/>
                </a:lnTo>
                <a:lnTo>
                  <a:pt x="307" y="1710"/>
                </a:lnTo>
                <a:lnTo>
                  <a:pt x="288" y="1718"/>
                </a:lnTo>
                <a:lnTo>
                  <a:pt x="270" y="1725"/>
                </a:lnTo>
                <a:lnTo>
                  <a:pt x="249" y="1728"/>
                </a:lnTo>
                <a:lnTo>
                  <a:pt x="229" y="1730"/>
                </a:lnTo>
                <a:lnTo>
                  <a:pt x="229" y="1730"/>
                </a:lnTo>
                <a:close/>
              </a:path>
            </a:pathLst>
          </a:custGeom>
          <a:solidFill>
            <a:srgbClr val="FFC000"/>
          </a:solidFill>
          <a:ln cap="flat" cmpd="sng" w="28575">
            <a:solidFill>
              <a:srgbClr val="A5A5A5"/>
            </a:solidFill>
            <a:prstDash val="solid"/>
            <a:round/>
            <a:headEnd len="sm" w="sm" type="none"/>
            <a:tailEnd len="sm" w="sm" type="none"/>
          </a:ln>
        </p:spPr>
        <p:txBody>
          <a:bodyPr anchorCtr="1" anchor="ctr" bIns="34275" lIns="68575" spcFirstLastPara="1" rIns="68575" wrap="square" tIns="351000">
            <a:noAutofit/>
          </a:bodyPr>
          <a:lstStyle/>
          <a:p>
            <a:pPr indent="0" lvl="0" marL="0" marR="0" rtl="0" algn="l">
              <a:spcBef>
                <a:spcPts val="0"/>
              </a:spcBef>
              <a:spcAft>
                <a:spcPts val="0"/>
              </a:spcAft>
              <a:buNone/>
            </a:pPr>
            <a:r>
              <a:rPr lang="en-GB" sz="3000">
                <a:solidFill>
                  <a:schemeClr val="dk1"/>
                </a:solidFill>
                <a:latin typeface="Calibri"/>
                <a:ea typeface="Calibri"/>
                <a:cs typeface="Calibri"/>
                <a:sym typeface="Calibri"/>
              </a:rPr>
              <a:t>      since</a:t>
            </a:r>
            <a:endParaRPr sz="3000">
              <a:solidFill>
                <a:schemeClr val="dk1"/>
              </a:solidFill>
              <a:latin typeface="Calibri"/>
              <a:ea typeface="Calibri"/>
              <a:cs typeface="Calibri"/>
              <a:sym typeface="Calibri"/>
            </a:endParaRPr>
          </a:p>
        </p:txBody>
      </p:sp>
      <p:sp>
        <p:nvSpPr>
          <p:cNvPr id="303" name="Google Shape;303;p53"/>
          <p:cNvSpPr/>
          <p:nvPr/>
        </p:nvSpPr>
        <p:spPr>
          <a:xfrm>
            <a:off x="5824004" y="2084319"/>
            <a:ext cx="2251473" cy="1872854"/>
          </a:xfrm>
          <a:custGeom>
            <a:rect b="b" l="l" r="r" t="t"/>
            <a:pathLst>
              <a:path extrusionOk="0" h="2151" w="2587">
                <a:moveTo>
                  <a:pt x="858" y="231"/>
                </a:moveTo>
                <a:lnTo>
                  <a:pt x="858" y="231"/>
                </a:lnTo>
                <a:lnTo>
                  <a:pt x="858" y="213"/>
                </a:lnTo>
                <a:lnTo>
                  <a:pt x="861" y="195"/>
                </a:lnTo>
                <a:lnTo>
                  <a:pt x="866" y="180"/>
                </a:lnTo>
                <a:lnTo>
                  <a:pt x="871" y="166"/>
                </a:lnTo>
                <a:lnTo>
                  <a:pt x="877" y="154"/>
                </a:lnTo>
                <a:lnTo>
                  <a:pt x="885" y="143"/>
                </a:lnTo>
                <a:lnTo>
                  <a:pt x="893" y="131"/>
                </a:lnTo>
                <a:lnTo>
                  <a:pt x="902" y="123"/>
                </a:lnTo>
                <a:lnTo>
                  <a:pt x="918" y="107"/>
                </a:lnTo>
                <a:lnTo>
                  <a:pt x="931" y="97"/>
                </a:lnTo>
                <a:lnTo>
                  <a:pt x="946" y="89"/>
                </a:lnTo>
                <a:lnTo>
                  <a:pt x="946" y="89"/>
                </a:lnTo>
                <a:lnTo>
                  <a:pt x="955" y="83"/>
                </a:lnTo>
                <a:lnTo>
                  <a:pt x="965" y="76"/>
                </a:lnTo>
                <a:lnTo>
                  <a:pt x="973" y="70"/>
                </a:lnTo>
                <a:lnTo>
                  <a:pt x="980" y="62"/>
                </a:lnTo>
                <a:lnTo>
                  <a:pt x="985" y="55"/>
                </a:lnTo>
                <a:lnTo>
                  <a:pt x="988" y="47"/>
                </a:lnTo>
                <a:lnTo>
                  <a:pt x="989" y="40"/>
                </a:lnTo>
                <a:lnTo>
                  <a:pt x="989" y="34"/>
                </a:lnTo>
                <a:lnTo>
                  <a:pt x="988" y="27"/>
                </a:lnTo>
                <a:lnTo>
                  <a:pt x="985" y="21"/>
                </a:lnTo>
                <a:lnTo>
                  <a:pt x="980" y="14"/>
                </a:lnTo>
                <a:lnTo>
                  <a:pt x="973" y="9"/>
                </a:lnTo>
                <a:lnTo>
                  <a:pt x="965" y="6"/>
                </a:lnTo>
                <a:lnTo>
                  <a:pt x="955" y="3"/>
                </a:lnTo>
                <a:lnTo>
                  <a:pt x="944" y="1"/>
                </a:lnTo>
                <a:lnTo>
                  <a:pt x="933" y="0"/>
                </a:lnTo>
                <a:lnTo>
                  <a:pt x="0" y="0"/>
                </a:lnTo>
                <a:lnTo>
                  <a:pt x="0" y="2151"/>
                </a:lnTo>
                <a:lnTo>
                  <a:pt x="2154" y="2151"/>
                </a:lnTo>
                <a:lnTo>
                  <a:pt x="2154" y="1656"/>
                </a:lnTo>
                <a:lnTo>
                  <a:pt x="2156" y="1656"/>
                </a:lnTo>
                <a:lnTo>
                  <a:pt x="2156" y="1220"/>
                </a:lnTo>
                <a:lnTo>
                  <a:pt x="2156" y="1220"/>
                </a:lnTo>
                <a:lnTo>
                  <a:pt x="2158" y="1207"/>
                </a:lnTo>
                <a:lnTo>
                  <a:pt x="2159" y="1196"/>
                </a:lnTo>
                <a:lnTo>
                  <a:pt x="2163" y="1186"/>
                </a:lnTo>
                <a:lnTo>
                  <a:pt x="2166" y="1178"/>
                </a:lnTo>
                <a:lnTo>
                  <a:pt x="2171" y="1171"/>
                </a:lnTo>
                <a:lnTo>
                  <a:pt x="2177" y="1166"/>
                </a:lnTo>
                <a:lnTo>
                  <a:pt x="2182" y="1163"/>
                </a:lnTo>
                <a:lnTo>
                  <a:pt x="2189" y="1161"/>
                </a:lnTo>
                <a:lnTo>
                  <a:pt x="2197" y="1161"/>
                </a:lnTo>
                <a:lnTo>
                  <a:pt x="2203" y="1163"/>
                </a:lnTo>
                <a:lnTo>
                  <a:pt x="2211" y="1166"/>
                </a:lnTo>
                <a:lnTo>
                  <a:pt x="2218" y="1171"/>
                </a:lnTo>
                <a:lnTo>
                  <a:pt x="2226" y="1178"/>
                </a:lnTo>
                <a:lnTo>
                  <a:pt x="2232" y="1186"/>
                </a:lnTo>
                <a:lnTo>
                  <a:pt x="2239" y="1196"/>
                </a:lnTo>
                <a:lnTo>
                  <a:pt x="2245" y="1207"/>
                </a:lnTo>
                <a:lnTo>
                  <a:pt x="2245" y="1207"/>
                </a:lnTo>
                <a:lnTo>
                  <a:pt x="2254" y="1220"/>
                </a:lnTo>
                <a:lnTo>
                  <a:pt x="2263" y="1235"/>
                </a:lnTo>
                <a:lnTo>
                  <a:pt x="2278" y="1251"/>
                </a:lnTo>
                <a:lnTo>
                  <a:pt x="2288" y="1259"/>
                </a:lnTo>
                <a:lnTo>
                  <a:pt x="2298" y="1266"/>
                </a:lnTo>
                <a:lnTo>
                  <a:pt x="2309" y="1274"/>
                </a:lnTo>
                <a:lnTo>
                  <a:pt x="2322" y="1280"/>
                </a:lnTo>
                <a:lnTo>
                  <a:pt x="2337" y="1285"/>
                </a:lnTo>
                <a:lnTo>
                  <a:pt x="2351" y="1290"/>
                </a:lnTo>
                <a:lnTo>
                  <a:pt x="2368" y="1293"/>
                </a:lnTo>
                <a:lnTo>
                  <a:pt x="2385" y="1293"/>
                </a:lnTo>
                <a:lnTo>
                  <a:pt x="2385" y="1293"/>
                </a:lnTo>
                <a:lnTo>
                  <a:pt x="2407" y="1293"/>
                </a:lnTo>
                <a:lnTo>
                  <a:pt x="2426" y="1288"/>
                </a:lnTo>
                <a:lnTo>
                  <a:pt x="2446" y="1283"/>
                </a:lnTo>
                <a:lnTo>
                  <a:pt x="2463" y="1274"/>
                </a:lnTo>
                <a:lnTo>
                  <a:pt x="2481" y="1264"/>
                </a:lnTo>
                <a:lnTo>
                  <a:pt x="2498" y="1251"/>
                </a:lnTo>
                <a:lnTo>
                  <a:pt x="2514" y="1236"/>
                </a:lnTo>
                <a:lnTo>
                  <a:pt x="2527" y="1220"/>
                </a:lnTo>
                <a:lnTo>
                  <a:pt x="2540" y="1204"/>
                </a:lnTo>
                <a:lnTo>
                  <a:pt x="2553" y="1184"/>
                </a:lnTo>
                <a:lnTo>
                  <a:pt x="2563" y="1163"/>
                </a:lnTo>
                <a:lnTo>
                  <a:pt x="2571" y="1142"/>
                </a:lnTo>
                <a:lnTo>
                  <a:pt x="2577" y="1119"/>
                </a:lnTo>
                <a:lnTo>
                  <a:pt x="2582" y="1095"/>
                </a:lnTo>
                <a:lnTo>
                  <a:pt x="2586" y="1070"/>
                </a:lnTo>
                <a:lnTo>
                  <a:pt x="2587" y="1044"/>
                </a:lnTo>
                <a:lnTo>
                  <a:pt x="2587" y="1044"/>
                </a:lnTo>
                <a:lnTo>
                  <a:pt x="2586" y="1018"/>
                </a:lnTo>
                <a:lnTo>
                  <a:pt x="2582" y="994"/>
                </a:lnTo>
                <a:lnTo>
                  <a:pt x="2577" y="969"/>
                </a:lnTo>
                <a:lnTo>
                  <a:pt x="2571" y="947"/>
                </a:lnTo>
                <a:lnTo>
                  <a:pt x="2563" y="926"/>
                </a:lnTo>
                <a:lnTo>
                  <a:pt x="2553" y="904"/>
                </a:lnTo>
                <a:lnTo>
                  <a:pt x="2540" y="885"/>
                </a:lnTo>
                <a:lnTo>
                  <a:pt x="2527" y="867"/>
                </a:lnTo>
                <a:lnTo>
                  <a:pt x="2514" y="852"/>
                </a:lnTo>
                <a:lnTo>
                  <a:pt x="2498" y="838"/>
                </a:lnTo>
                <a:lnTo>
                  <a:pt x="2481" y="825"/>
                </a:lnTo>
                <a:lnTo>
                  <a:pt x="2463" y="815"/>
                </a:lnTo>
                <a:lnTo>
                  <a:pt x="2446" y="805"/>
                </a:lnTo>
                <a:lnTo>
                  <a:pt x="2426" y="800"/>
                </a:lnTo>
                <a:lnTo>
                  <a:pt x="2407" y="795"/>
                </a:lnTo>
                <a:lnTo>
                  <a:pt x="2385" y="794"/>
                </a:lnTo>
                <a:lnTo>
                  <a:pt x="2385" y="794"/>
                </a:lnTo>
                <a:lnTo>
                  <a:pt x="2368" y="795"/>
                </a:lnTo>
                <a:lnTo>
                  <a:pt x="2351" y="799"/>
                </a:lnTo>
                <a:lnTo>
                  <a:pt x="2337" y="802"/>
                </a:lnTo>
                <a:lnTo>
                  <a:pt x="2322" y="808"/>
                </a:lnTo>
                <a:lnTo>
                  <a:pt x="2309" y="815"/>
                </a:lnTo>
                <a:lnTo>
                  <a:pt x="2298" y="821"/>
                </a:lnTo>
                <a:lnTo>
                  <a:pt x="2288" y="830"/>
                </a:lnTo>
                <a:lnTo>
                  <a:pt x="2278" y="838"/>
                </a:lnTo>
                <a:lnTo>
                  <a:pt x="2263" y="854"/>
                </a:lnTo>
                <a:lnTo>
                  <a:pt x="2254" y="869"/>
                </a:lnTo>
                <a:lnTo>
                  <a:pt x="2245" y="882"/>
                </a:lnTo>
                <a:lnTo>
                  <a:pt x="2245" y="882"/>
                </a:lnTo>
                <a:lnTo>
                  <a:pt x="2239" y="893"/>
                </a:lnTo>
                <a:lnTo>
                  <a:pt x="2232" y="903"/>
                </a:lnTo>
                <a:lnTo>
                  <a:pt x="2226" y="911"/>
                </a:lnTo>
                <a:lnTo>
                  <a:pt x="2218" y="917"/>
                </a:lnTo>
                <a:lnTo>
                  <a:pt x="2211" y="922"/>
                </a:lnTo>
                <a:lnTo>
                  <a:pt x="2203" y="926"/>
                </a:lnTo>
                <a:lnTo>
                  <a:pt x="2197" y="927"/>
                </a:lnTo>
                <a:lnTo>
                  <a:pt x="2189" y="927"/>
                </a:lnTo>
                <a:lnTo>
                  <a:pt x="2182" y="926"/>
                </a:lnTo>
                <a:lnTo>
                  <a:pt x="2177" y="922"/>
                </a:lnTo>
                <a:lnTo>
                  <a:pt x="2171" y="917"/>
                </a:lnTo>
                <a:lnTo>
                  <a:pt x="2166" y="911"/>
                </a:lnTo>
                <a:lnTo>
                  <a:pt x="2163" y="903"/>
                </a:lnTo>
                <a:lnTo>
                  <a:pt x="2159" y="893"/>
                </a:lnTo>
                <a:lnTo>
                  <a:pt x="2158" y="882"/>
                </a:lnTo>
                <a:lnTo>
                  <a:pt x="2156" y="869"/>
                </a:lnTo>
                <a:lnTo>
                  <a:pt x="2156" y="595"/>
                </a:lnTo>
                <a:lnTo>
                  <a:pt x="2154" y="595"/>
                </a:lnTo>
                <a:lnTo>
                  <a:pt x="2154" y="0"/>
                </a:lnTo>
                <a:lnTo>
                  <a:pt x="1282" y="0"/>
                </a:lnTo>
                <a:lnTo>
                  <a:pt x="1282" y="0"/>
                </a:lnTo>
                <a:lnTo>
                  <a:pt x="1269" y="1"/>
                </a:lnTo>
                <a:lnTo>
                  <a:pt x="1258" y="3"/>
                </a:lnTo>
                <a:lnTo>
                  <a:pt x="1248" y="6"/>
                </a:lnTo>
                <a:lnTo>
                  <a:pt x="1242" y="9"/>
                </a:lnTo>
                <a:lnTo>
                  <a:pt x="1235" y="14"/>
                </a:lnTo>
                <a:lnTo>
                  <a:pt x="1230" y="21"/>
                </a:lnTo>
                <a:lnTo>
                  <a:pt x="1227" y="27"/>
                </a:lnTo>
                <a:lnTo>
                  <a:pt x="1225" y="34"/>
                </a:lnTo>
                <a:lnTo>
                  <a:pt x="1225" y="40"/>
                </a:lnTo>
                <a:lnTo>
                  <a:pt x="1225" y="47"/>
                </a:lnTo>
                <a:lnTo>
                  <a:pt x="1229" y="55"/>
                </a:lnTo>
                <a:lnTo>
                  <a:pt x="1234" y="62"/>
                </a:lnTo>
                <a:lnTo>
                  <a:pt x="1240" y="70"/>
                </a:lnTo>
                <a:lnTo>
                  <a:pt x="1248" y="76"/>
                </a:lnTo>
                <a:lnTo>
                  <a:pt x="1258" y="83"/>
                </a:lnTo>
                <a:lnTo>
                  <a:pt x="1269" y="89"/>
                </a:lnTo>
                <a:lnTo>
                  <a:pt x="1269" y="89"/>
                </a:lnTo>
                <a:lnTo>
                  <a:pt x="1282" y="97"/>
                </a:lnTo>
                <a:lnTo>
                  <a:pt x="1297" y="107"/>
                </a:lnTo>
                <a:lnTo>
                  <a:pt x="1313" y="123"/>
                </a:lnTo>
                <a:lnTo>
                  <a:pt x="1321" y="131"/>
                </a:lnTo>
                <a:lnTo>
                  <a:pt x="1329" y="143"/>
                </a:lnTo>
                <a:lnTo>
                  <a:pt x="1336" y="154"/>
                </a:lnTo>
                <a:lnTo>
                  <a:pt x="1343" y="166"/>
                </a:lnTo>
                <a:lnTo>
                  <a:pt x="1349" y="180"/>
                </a:lnTo>
                <a:lnTo>
                  <a:pt x="1352" y="195"/>
                </a:lnTo>
                <a:lnTo>
                  <a:pt x="1356" y="213"/>
                </a:lnTo>
                <a:lnTo>
                  <a:pt x="1357" y="231"/>
                </a:lnTo>
                <a:lnTo>
                  <a:pt x="1357" y="231"/>
                </a:lnTo>
                <a:lnTo>
                  <a:pt x="1356" y="250"/>
                </a:lnTo>
                <a:lnTo>
                  <a:pt x="1352" y="270"/>
                </a:lnTo>
                <a:lnTo>
                  <a:pt x="1346" y="289"/>
                </a:lnTo>
                <a:lnTo>
                  <a:pt x="1338" y="307"/>
                </a:lnTo>
                <a:lnTo>
                  <a:pt x="1326" y="325"/>
                </a:lnTo>
                <a:lnTo>
                  <a:pt x="1313" y="341"/>
                </a:lnTo>
                <a:lnTo>
                  <a:pt x="1300" y="358"/>
                </a:lnTo>
                <a:lnTo>
                  <a:pt x="1284" y="372"/>
                </a:lnTo>
                <a:lnTo>
                  <a:pt x="1266" y="385"/>
                </a:lnTo>
                <a:lnTo>
                  <a:pt x="1247" y="397"/>
                </a:lnTo>
                <a:lnTo>
                  <a:pt x="1225" y="406"/>
                </a:lnTo>
                <a:lnTo>
                  <a:pt x="1204" y="415"/>
                </a:lnTo>
                <a:lnTo>
                  <a:pt x="1181" y="421"/>
                </a:lnTo>
                <a:lnTo>
                  <a:pt x="1157" y="426"/>
                </a:lnTo>
                <a:lnTo>
                  <a:pt x="1133" y="429"/>
                </a:lnTo>
                <a:lnTo>
                  <a:pt x="1107" y="431"/>
                </a:lnTo>
                <a:lnTo>
                  <a:pt x="1107" y="431"/>
                </a:lnTo>
                <a:lnTo>
                  <a:pt x="1082" y="429"/>
                </a:lnTo>
                <a:lnTo>
                  <a:pt x="1056" y="426"/>
                </a:lnTo>
                <a:lnTo>
                  <a:pt x="1033" y="421"/>
                </a:lnTo>
                <a:lnTo>
                  <a:pt x="1011" y="415"/>
                </a:lnTo>
                <a:lnTo>
                  <a:pt x="988" y="406"/>
                </a:lnTo>
                <a:lnTo>
                  <a:pt x="967" y="397"/>
                </a:lnTo>
                <a:lnTo>
                  <a:pt x="949" y="385"/>
                </a:lnTo>
                <a:lnTo>
                  <a:pt x="931" y="372"/>
                </a:lnTo>
                <a:lnTo>
                  <a:pt x="915" y="358"/>
                </a:lnTo>
                <a:lnTo>
                  <a:pt x="900" y="341"/>
                </a:lnTo>
                <a:lnTo>
                  <a:pt x="887" y="325"/>
                </a:lnTo>
                <a:lnTo>
                  <a:pt x="877" y="307"/>
                </a:lnTo>
                <a:lnTo>
                  <a:pt x="869" y="289"/>
                </a:lnTo>
                <a:lnTo>
                  <a:pt x="863" y="270"/>
                </a:lnTo>
                <a:lnTo>
                  <a:pt x="859" y="250"/>
                </a:lnTo>
                <a:lnTo>
                  <a:pt x="858" y="231"/>
                </a:lnTo>
                <a:lnTo>
                  <a:pt x="858" y="231"/>
                </a:lnTo>
                <a:close/>
              </a:path>
            </a:pathLst>
          </a:custGeom>
          <a:solidFill>
            <a:srgbClr val="92D050"/>
          </a:solidFill>
          <a:ln cap="flat" cmpd="sng" w="28575">
            <a:solidFill>
              <a:srgbClr val="A5A5A5"/>
            </a:solidFill>
            <a:prstDash val="solid"/>
            <a:round/>
            <a:headEnd len="sm" w="sm" type="none"/>
            <a:tailEnd len="sm" w="sm" type="none"/>
          </a:ln>
        </p:spPr>
        <p:txBody>
          <a:bodyPr anchorCtr="1" anchor="ctr" bIns="34275" lIns="68575" spcFirstLastPara="1" rIns="351000" wrap="square" tIns="34275">
            <a:noAutofit/>
          </a:bodyPr>
          <a:lstStyle/>
          <a:p>
            <a:pPr indent="0" lvl="0" marL="0" marR="0" rtl="0" algn="l">
              <a:spcBef>
                <a:spcPts val="0"/>
              </a:spcBef>
              <a:spcAft>
                <a:spcPts val="0"/>
              </a:spcAft>
              <a:buNone/>
            </a:pPr>
            <a:r>
              <a:rPr lang="en-GB" sz="3000">
                <a:solidFill>
                  <a:schemeClr val="dk1"/>
                </a:solidFill>
                <a:latin typeface="Calibri"/>
                <a:ea typeface="Calibri"/>
                <a:cs typeface="Calibri"/>
                <a:sym typeface="Calibri"/>
              </a:rPr>
              <a:t>while</a:t>
            </a:r>
            <a:endParaRPr sz="30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308" name="Shape 308"/>
        <p:cNvGrpSpPr/>
        <p:nvPr/>
      </p:nvGrpSpPr>
      <p:grpSpPr>
        <a:xfrm>
          <a:off x="0" y="0"/>
          <a:ext cx="0" cy="0"/>
          <a:chOff x="0" y="0"/>
          <a:chExt cx="0" cy="0"/>
        </a:xfrm>
      </p:grpSpPr>
      <p:sp>
        <p:nvSpPr>
          <p:cNvPr id="309" name="Google Shape;309;p54"/>
          <p:cNvSpPr txBox="1"/>
          <p:nvPr/>
        </p:nvSpPr>
        <p:spPr>
          <a:xfrm>
            <a:off x="592849" y="647169"/>
            <a:ext cx="7930200" cy="7620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400">
                <a:solidFill>
                  <a:schemeClr val="dk1"/>
                </a:solidFill>
                <a:latin typeface="Calibri"/>
                <a:ea typeface="Calibri"/>
                <a:cs typeface="Calibri"/>
                <a:sym typeface="Calibri"/>
              </a:rPr>
              <a:t>What do we remember about clauses? </a:t>
            </a:r>
            <a:endParaRPr sz="1100"/>
          </a:p>
          <a:p>
            <a:pPr indent="0" lvl="0" marL="0" marR="0" rtl="0" algn="ctr">
              <a:spcBef>
                <a:spcPts val="0"/>
              </a:spcBef>
              <a:spcAft>
                <a:spcPts val="0"/>
              </a:spcAft>
              <a:buNone/>
            </a:pPr>
            <a:r>
              <a:rPr b="1" lang="en-GB" sz="2100">
                <a:solidFill>
                  <a:schemeClr val="dk1"/>
                </a:solidFill>
                <a:latin typeface="Calibri"/>
                <a:ea typeface="Calibri"/>
                <a:cs typeface="Calibri"/>
                <a:sym typeface="Calibri"/>
              </a:rPr>
              <a:t>Clauses</a:t>
            </a:r>
            <a:r>
              <a:rPr lang="en-GB" sz="2100">
                <a:solidFill>
                  <a:schemeClr val="dk1"/>
                </a:solidFill>
                <a:latin typeface="Calibri"/>
                <a:ea typeface="Calibri"/>
                <a:cs typeface="Calibri"/>
                <a:sym typeface="Calibri"/>
              </a:rPr>
              <a:t> are groups of words with an </a:t>
            </a:r>
            <a:r>
              <a:rPr lang="en-GB" sz="2100">
                <a:solidFill>
                  <a:srgbClr val="0000FF"/>
                </a:solidFill>
                <a:latin typeface="Calibri"/>
                <a:ea typeface="Calibri"/>
                <a:cs typeface="Calibri"/>
                <a:sym typeface="Calibri"/>
              </a:rPr>
              <a:t>active verb</a:t>
            </a:r>
            <a:r>
              <a:rPr lang="en-GB" sz="2100">
                <a:solidFill>
                  <a:schemeClr val="dk1"/>
                </a:solidFill>
                <a:latin typeface="Calibri"/>
                <a:ea typeface="Calibri"/>
                <a:cs typeface="Calibri"/>
                <a:sym typeface="Calibri"/>
              </a:rPr>
              <a:t>; they make sense. </a:t>
            </a:r>
            <a:endParaRPr sz="1100"/>
          </a:p>
        </p:txBody>
      </p:sp>
      <p:sp>
        <p:nvSpPr>
          <p:cNvPr id="310" name="Google Shape;310;p54"/>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11" name="Google Shape;311;p54"/>
          <p:cNvSpPr/>
          <p:nvPr/>
        </p:nvSpPr>
        <p:spPr>
          <a:xfrm>
            <a:off x="3408251" y="1785766"/>
            <a:ext cx="2299200" cy="14541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i="1" lang="en-GB" sz="1800">
                <a:solidFill>
                  <a:schemeClr val="dk1"/>
                </a:solidFill>
                <a:latin typeface="Calibri"/>
                <a:ea typeface="Calibri"/>
                <a:cs typeface="Calibri"/>
                <a:sym typeface="Calibri"/>
              </a:rPr>
              <a:t>She </a:t>
            </a:r>
            <a:r>
              <a:rPr i="1" lang="en-GB" sz="1800">
                <a:solidFill>
                  <a:srgbClr val="0000FF"/>
                </a:solidFill>
                <a:latin typeface="Calibri"/>
                <a:ea typeface="Calibri"/>
                <a:cs typeface="Calibri"/>
                <a:sym typeface="Calibri"/>
              </a:rPr>
              <a:t>looked</a:t>
            </a:r>
            <a:r>
              <a:rPr i="1" lang="en-GB" sz="1800">
                <a:solidFill>
                  <a:schemeClr val="dk1"/>
                </a:solidFill>
                <a:latin typeface="Calibri"/>
                <a:ea typeface="Calibri"/>
                <a:cs typeface="Calibri"/>
                <a:sym typeface="Calibri"/>
              </a:rPr>
              <a:t> around.</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800">
                <a:solidFill>
                  <a:schemeClr val="dk1"/>
                </a:solidFill>
                <a:latin typeface="Calibri"/>
                <a:ea typeface="Calibri"/>
                <a:cs typeface="Calibri"/>
                <a:sym typeface="Calibri"/>
              </a:rPr>
              <a:t>Lizzie </a:t>
            </a:r>
            <a:r>
              <a:rPr i="1" lang="en-GB" sz="1800">
                <a:solidFill>
                  <a:srgbClr val="0000FF"/>
                </a:solidFill>
                <a:latin typeface="Calibri"/>
                <a:ea typeface="Calibri"/>
                <a:cs typeface="Calibri"/>
                <a:sym typeface="Calibri"/>
              </a:rPr>
              <a:t>was</a:t>
            </a:r>
            <a:r>
              <a:rPr i="1" lang="en-GB" sz="1800">
                <a:solidFill>
                  <a:schemeClr val="dk1"/>
                </a:solidFill>
                <a:latin typeface="Calibri"/>
                <a:ea typeface="Calibri"/>
                <a:cs typeface="Calibri"/>
                <a:sym typeface="Calibri"/>
              </a:rPr>
              <a:t> in darkness.</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800">
                <a:solidFill>
                  <a:schemeClr val="dk1"/>
                </a:solidFill>
                <a:latin typeface="Calibri"/>
                <a:ea typeface="Calibri"/>
                <a:cs typeface="Calibri"/>
                <a:sym typeface="Calibri"/>
              </a:rPr>
              <a:t>She could </a:t>
            </a:r>
            <a:r>
              <a:rPr i="1" lang="en-GB" sz="1800">
                <a:solidFill>
                  <a:srgbClr val="0000FF"/>
                </a:solidFill>
                <a:latin typeface="Calibri"/>
                <a:ea typeface="Calibri"/>
                <a:cs typeface="Calibri"/>
                <a:sym typeface="Calibri"/>
              </a:rPr>
              <a:t>see</a:t>
            </a:r>
            <a:r>
              <a:rPr i="1" lang="en-GB" sz="1800">
                <a:solidFill>
                  <a:schemeClr val="dk1"/>
                </a:solidFill>
                <a:latin typeface="Calibri"/>
                <a:ea typeface="Calibri"/>
                <a:cs typeface="Calibri"/>
                <a:sym typeface="Calibri"/>
              </a:rPr>
              <a:t> nothing.</a:t>
            </a:r>
            <a:endParaRPr i="1" sz="1800">
              <a:solidFill>
                <a:schemeClr val="dk1"/>
              </a:solidFill>
              <a:latin typeface="Calibri"/>
              <a:ea typeface="Calibri"/>
              <a:cs typeface="Calibri"/>
              <a:sym typeface="Calibri"/>
            </a:endParaRPr>
          </a:p>
        </p:txBody>
      </p:sp>
      <p:sp>
        <p:nvSpPr>
          <p:cNvPr id="312" name="Google Shape;312;p54"/>
          <p:cNvSpPr txBox="1"/>
          <p:nvPr/>
        </p:nvSpPr>
        <p:spPr>
          <a:xfrm>
            <a:off x="711403" y="2062859"/>
            <a:ext cx="2223000" cy="6924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These are all </a:t>
            </a:r>
            <a:r>
              <a:rPr b="1" lang="en-GB" sz="1400">
                <a:solidFill>
                  <a:schemeClr val="dk1"/>
                </a:solidFill>
                <a:latin typeface="Calibri"/>
                <a:ea typeface="Calibri"/>
                <a:cs typeface="Calibri"/>
                <a:sym typeface="Calibri"/>
              </a:rPr>
              <a:t>clauses</a:t>
            </a:r>
            <a:r>
              <a:rPr lang="en-GB" sz="1400">
                <a:solidFill>
                  <a:schemeClr val="dk1"/>
                </a:solidFill>
                <a:latin typeface="Calibri"/>
                <a:ea typeface="Calibri"/>
                <a:cs typeface="Calibri"/>
                <a:sym typeface="Calibri"/>
              </a:rPr>
              <a:t> because they have an </a:t>
            </a:r>
            <a:r>
              <a:rPr lang="en-GB" sz="1400">
                <a:solidFill>
                  <a:srgbClr val="0000FF"/>
                </a:solidFill>
                <a:latin typeface="Calibri"/>
                <a:ea typeface="Calibri"/>
                <a:cs typeface="Calibri"/>
                <a:sym typeface="Calibri"/>
              </a:rPr>
              <a:t>active verb </a:t>
            </a:r>
            <a:r>
              <a:rPr lang="en-GB" sz="1400">
                <a:solidFill>
                  <a:schemeClr val="dk1"/>
                </a:solidFill>
                <a:latin typeface="Calibri"/>
                <a:ea typeface="Calibri"/>
                <a:cs typeface="Calibri"/>
                <a:sym typeface="Calibri"/>
              </a:rPr>
              <a:t>and they make sense.</a:t>
            </a:r>
            <a:endParaRPr sz="1100"/>
          </a:p>
        </p:txBody>
      </p:sp>
      <p:sp>
        <p:nvSpPr>
          <p:cNvPr id="313" name="Google Shape;313;p54"/>
          <p:cNvSpPr txBox="1"/>
          <p:nvPr/>
        </p:nvSpPr>
        <p:spPr>
          <a:xfrm>
            <a:off x="6099981" y="1707909"/>
            <a:ext cx="2388000" cy="6924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They are called </a:t>
            </a:r>
            <a:r>
              <a:rPr b="1" lang="en-GB" sz="1400">
                <a:solidFill>
                  <a:schemeClr val="dk1"/>
                </a:solidFill>
                <a:latin typeface="Calibri"/>
                <a:ea typeface="Calibri"/>
                <a:cs typeface="Calibri"/>
                <a:sym typeface="Calibri"/>
              </a:rPr>
              <a:t>single-clause</a:t>
            </a:r>
            <a:r>
              <a:rPr lang="en-GB" sz="1400">
                <a:solidFill>
                  <a:schemeClr val="dk1"/>
                </a:solidFill>
                <a:latin typeface="Calibri"/>
                <a:ea typeface="Calibri"/>
                <a:cs typeface="Calibri"/>
                <a:sym typeface="Calibri"/>
              </a:rPr>
              <a:t> sentences because one clause makes up the entire sentence. </a:t>
            </a:r>
            <a:endParaRPr sz="1100"/>
          </a:p>
        </p:txBody>
      </p:sp>
      <p:sp>
        <p:nvSpPr>
          <p:cNvPr id="314" name="Google Shape;314;p54"/>
          <p:cNvSpPr txBox="1"/>
          <p:nvPr/>
        </p:nvSpPr>
        <p:spPr>
          <a:xfrm>
            <a:off x="6099981" y="2755262"/>
            <a:ext cx="2388000" cy="6924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They can stand alone so they are </a:t>
            </a:r>
            <a:r>
              <a:rPr b="1" lang="en-GB" sz="1400">
                <a:solidFill>
                  <a:schemeClr val="dk1"/>
                </a:solidFill>
                <a:latin typeface="Calibri"/>
                <a:ea typeface="Calibri"/>
                <a:cs typeface="Calibri"/>
                <a:sym typeface="Calibri"/>
              </a:rPr>
              <a:t>main</a:t>
            </a:r>
            <a:r>
              <a:rPr lang="en-GB" sz="1400">
                <a:solidFill>
                  <a:schemeClr val="dk1"/>
                </a:solidFill>
                <a:latin typeface="Calibri"/>
                <a:ea typeface="Calibri"/>
                <a:cs typeface="Calibri"/>
                <a:sym typeface="Calibri"/>
              </a:rPr>
              <a:t> </a:t>
            </a:r>
            <a:r>
              <a:rPr b="1" lang="en-GB" sz="1400">
                <a:solidFill>
                  <a:schemeClr val="dk1"/>
                </a:solidFill>
                <a:latin typeface="Calibri"/>
                <a:ea typeface="Calibri"/>
                <a:cs typeface="Calibri"/>
                <a:sym typeface="Calibri"/>
              </a:rPr>
              <a:t>clauses </a:t>
            </a:r>
            <a:r>
              <a:rPr lang="en-GB" sz="1400">
                <a:solidFill>
                  <a:schemeClr val="dk1"/>
                </a:solidFill>
                <a:latin typeface="Calibri"/>
                <a:ea typeface="Calibri"/>
                <a:cs typeface="Calibri"/>
                <a:sym typeface="Calibri"/>
              </a:rPr>
              <a:t>(also called </a:t>
            </a:r>
            <a:r>
              <a:rPr b="1" lang="en-GB" sz="1400">
                <a:solidFill>
                  <a:schemeClr val="dk1"/>
                </a:solidFill>
                <a:latin typeface="Calibri"/>
                <a:ea typeface="Calibri"/>
                <a:cs typeface="Calibri"/>
                <a:sym typeface="Calibri"/>
              </a:rPr>
              <a:t>independent</a:t>
            </a:r>
            <a:r>
              <a:rPr lang="en-GB" sz="1400">
                <a:solidFill>
                  <a:schemeClr val="dk1"/>
                </a:solidFill>
                <a:latin typeface="Calibri"/>
                <a:ea typeface="Calibri"/>
                <a:cs typeface="Calibri"/>
                <a:sym typeface="Calibri"/>
              </a:rPr>
              <a:t> clauses). </a:t>
            </a:r>
            <a:endParaRPr sz="11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319" name="Shape 319"/>
        <p:cNvGrpSpPr/>
        <p:nvPr/>
      </p:nvGrpSpPr>
      <p:grpSpPr>
        <a:xfrm>
          <a:off x="0" y="0"/>
          <a:ext cx="0" cy="0"/>
          <a:chOff x="0" y="0"/>
          <a:chExt cx="0" cy="0"/>
        </a:xfrm>
      </p:grpSpPr>
      <p:sp>
        <p:nvSpPr>
          <p:cNvPr id="320" name="Google Shape;320;p55"/>
          <p:cNvSpPr txBox="1"/>
          <p:nvPr/>
        </p:nvSpPr>
        <p:spPr>
          <a:xfrm>
            <a:off x="557653" y="647029"/>
            <a:ext cx="7930200" cy="4386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400">
                <a:solidFill>
                  <a:schemeClr val="dk1"/>
                </a:solidFill>
                <a:latin typeface="Calibri"/>
                <a:ea typeface="Calibri"/>
                <a:cs typeface="Calibri"/>
                <a:sym typeface="Calibri"/>
              </a:rPr>
              <a:t>Independent clauses </a:t>
            </a:r>
            <a:r>
              <a:rPr lang="en-GB" sz="2400">
                <a:solidFill>
                  <a:schemeClr val="dk1"/>
                </a:solidFill>
                <a:latin typeface="Calibri"/>
                <a:ea typeface="Calibri"/>
                <a:cs typeface="Calibri"/>
                <a:sym typeface="Calibri"/>
              </a:rPr>
              <a:t>can be linked by </a:t>
            </a:r>
            <a:r>
              <a:rPr b="1" lang="en-GB" sz="2400">
                <a:solidFill>
                  <a:srgbClr val="833C0B"/>
                </a:solidFill>
                <a:latin typeface="Calibri"/>
                <a:ea typeface="Calibri"/>
                <a:cs typeface="Calibri"/>
                <a:sym typeface="Calibri"/>
              </a:rPr>
              <a:t>and</a:t>
            </a:r>
            <a:r>
              <a:rPr lang="en-GB" sz="2400">
                <a:solidFill>
                  <a:schemeClr val="dk1"/>
                </a:solidFill>
                <a:latin typeface="Calibri"/>
                <a:ea typeface="Calibri"/>
                <a:cs typeface="Calibri"/>
                <a:sym typeface="Calibri"/>
              </a:rPr>
              <a:t>, </a:t>
            </a:r>
            <a:r>
              <a:rPr b="1" lang="en-GB" sz="2400">
                <a:solidFill>
                  <a:srgbClr val="833C0B"/>
                </a:solidFill>
                <a:latin typeface="Calibri"/>
                <a:ea typeface="Calibri"/>
                <a:cs typeface="Calibri"/>
                <a:sym typeface="Calibri"/>
              </a:rPr>
              <a:t>or</a:t>
            </a:r>
            <a:r>
              <a:rPr lang="en-GB" sz="2400">
                <a:solidFill>
                  <a:schemeClr val="dk1"/>
                </a:solidFill>
                <a:latin typeface="Calibri"/>
                <a:ea typeface="Calibri"/>
                <a:cs typeface="Calibri"/>
                <a:sym typeface="Calibri"/>
              </a:rPr>
              <a:t>, </a:t>
            </a:r>
            <a:r>
              <a:rPr b="1" lang="en-GB" sz="2400">
                <a:solidFill>
                  <a:srgbClr val="833C0B"/>
                </a:solidFill>
                <a:latin typeface="Calibri"/>
                <a:ea typeface="Calibri"/>
                <a:cs typeface="Calibri"/>
                <a:sym typeface="Calibri"/>
              </a:rPr>
              <a:t>but</a:t>
            </a:r>
            <a:r>
              <a:rPr lang="en-GB" sz="2400">
                <a:solidFill>
                  <a:schemeClr val="dk1"/>
                </a:solidFill>
                <a:latin typeface="Calibri"/>
                <a:ea typeface="Calibri"/>
                <a:cs typeface="Calibri"/>
                <a:sym typeface="Calibri"/>
              </a:rPr>
              <a:t>.</a:t>
            </a:r>
            <a:endParaRPr sz="1100"/>
          </a:p>
        </p:txBody>
      </p:sp>
      <p:sp>
        <p:nvSpPr>
          <p:cNvPr id="321" name="Google Shape;321;p55"/>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22" name="Google Shape;322;p55"/>
          <p:cNvSpPr/>
          <p:nvPr/>
        </p:nvSpPr>
        <p:spPr>
          <a:xfrm>
            <a:off x="2092493" y="1654963"/>
            <a:ext cx="4860600" cy="9003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i="1" lang="en-GB" sz="1800">
                <a:solidFill>
                  <a:schemeClr val="dk1"/>
                </a:solidFill>
                <a:latin typeface="Calibri"/>
                <a:ea typeface="Calibri"/>
                <a:cs typeface="Calibri"/>
                <a:sym typeface="Calibri"/>
              </a:rPr>
              <a:t>She looked around </a:t>
            </a:r>
            <a:r>
              <a:rPr b="1" i="1" lang="en-GB" sz="1800">
                <a:solidFill>
                  <a:srgbClr val="833C0B"/>
                </a:solidFill>
                <a:latin typeface="Calibri"/>
                <a:ea typeface="Calibri"/>
                <a:cs typeface="Calibri"/>
                <a:sym typeface="Calibri"/>
              </a:rPr>
              <a:t>but</a:t>
            </a:r>
            <a:r>
              <a:rPr i="1" lang="en-GB" sz="1800">
                <a:solidFill>
                  <a:schemeClr val="dk1"/>
                </a:solidFill>
                <a:latin typeface="Calibri"/>
                <a:ea typeface="Calibri"/>
                <a:cs typeface="Calibri"/>
                <a:sym typeface="Calibri"/>
              </a:rPr>
              <a:t> she could see nothing.</a:t>
            </a:r>
            <a:endParaRPr sz="1100"/>
          </a:p>
          <a:p>
            <a:pPr indent="0" lvl="0" marL="0" marR="0" rtl="0" algn="ctr">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800">
                <a:solidFill>
                  <a:schemeClr val="dk1"/>
                </a:solidFill>
                <a:latin typeface="Calibri"/>
                <a:ea typeface="Calibri"/>
                <a:cs typeface="Calibri"/>
                <a:sym typeface="Calibri"/>
              </a:rPr>
              <a:t>Lizzie was in darkness </a:t>
            </a:r>
            <a:r>
              <a:rPr b="1" i="1" lang="en-GB" sz="1800">
                <a:solidFill>
                  <a:srgbClr val="833C0B"/>
                </a:solidFill>
                <a:latin typeface="Calibri"/>
                <a:ea typeface="Calibri"/>
                <a:cs typeface="Calibri"/>
                <a:sym typeface="Calibri"/>
              </a:rPr>
              <a:t>and</a:t>
            </a:r>
            <a:r>
              <a:rPr i="1" lang="en-GB" sz="1800">
                <a:solidFill>
                  <a:schemeClr val="dk1"/>
                </a:solidFill>
                <a:latin typeface="Calibri"/>
                <a:ea typeface="Calibri"/>
                <a:cs typeface="Calibri"/>
                <a:sym typeface="Calibri"/>
              </a:rPr>
              <a:t> she could see nothing.</a:t>
            </a:r>
            <a:endParaRPr sz="1100"/>
          </a:p>
        </p:txBody>
      </p:sp>
      <p:sp>
        <p:nvSpPr>
          <p:cNvPr id="323" name="Google Shape;323;p55"/>
          <p:cNvSpPr txBox="1"/>
          <p:nvPr/>
        </p:nvSpPr>
        <p:spPr>
          <a:xfrm>
            <a:off x="645983" y="2961426"/>
            <a:ext cx="2388000" cy="9003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They are called </a:t>
            </a:r>
            <a:r>
              <a:rPr b="1" lang="en-GB" sz="1400">
                <a:solidFill>
                  <a:schemeClr val="dk1"/>
                </a:solidFill>
                <a:latin typeface="Calibri"/>
                <a:ea typeface="Calibri"/>
                <a:cs typeface="Calibri"/>
                <a:sym typeface="Calibri"/>
              </a:rPr>
              <a:t>multi-clause</a:t>
            </a:r>
            <a:r>
              <a:rPr lang="en-GB" sz="1400">
                <a:solidFill>
                  <a:schemeClr val="dk1"/>
                </a:solidFill>
                <a:latin typeface="Calibri"/>
                <a:ea typeface="Calibri"/>
                <a:cs typeface="Calibri"/>
                <a:sym typeface="Calibri"/>
              </a:rPr>
              <a:t> sentences because the  sentence is made up of more than one </a:t>
            </a:r>
            <a:r>
              <a:rPr b="1" lang="en-GB" sz="1400">
                <a:solidFill>
                  <a:schemeClr val="dk1"/>
                </a:solidFill>
                <a:latin typeface="Calibri"/>
                <a:ea typeface="Calibri"/>
                <a:cs typeface="Calibri"/>
                <a:sym typeface="Calibri"/>
              </a:rPr>
              <a:t>clause</a:t>
            </a:r>
            <a:r>
              <a:rPr lang="en-GB" sz="1400">
                <a:solidFill>
                  <a:schemeClr val="dk1"/>
                </a:solidFill>
                <a:latin typeface="Calibri"/>
                <a:ea typeface="Calibri"/>
                <a:cs typeface="Calibri"/>
                <a:sym typeface="Calibri"/>
              </a:rPr>
              <a:t>. </a:t>
            </a:r>
            <a:endParaRPr sz="1100"/>
          </a:p>
        </p:txBody>
      </p:sp>
      <p:sp>
        <p:nvSpPr>
          <p:cNvPr id="324" name="Google Shape;324;p55"/>
          <p:cNvSpPr txBox="1"/>
          <p:nvPr/>
        </p:nvSpPr>
        <p:spPr>
          <a:xfrm>
            <a:off x="3364013" y="2988807"/>
            <a:ext cx="2388000" cy="9003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 </a:t>
            </a:r>
            <a:r>
              <a:rPr lang="en-GB" sz="1400">
                <a:solidFill>
                  <a:srgbClr val="833C0B"/>
                </a:solidFill>
                <a:latin typeface="Calibri"/>
                <a:ea typeface="Calibri"/>
                <a:cs typeface="Calibri"/>
                <a:sym typeface="Calibri"/>
              </a:rPr>
              <a:t>conjunctions</a:t>
            </a:r>
            <a:r>
              <a:rPr lang="en-GB" sz="1400">
                <a:solidFill>
                  <a:schemeClr val="dk1"/>
                </a:solidFill>
                <a:latin typeface="Calibri"/>
                <a:ea typeface="Calibri"/>
                <a:cs typeface="Calibri"/>
                <a:sym typeface="Calibri"/>
              </a:rPr>
              <a:t> </a:t>
            </a:r>
            <a:endParaRPr sz="1100"/>
          </a:p>
          <a:p>
            <a:pPr indent="0" lvl="0" marL="0" marR="0" rtl="0" algn="ctr">
              <a:spcBef>
                <a:spcPts val="0"/>
              </a:spcBef>
              <a:spcAft>
                <a:spcPts val="0"/>
              </a:spcAft>
              <a:buNone/>
            </a:pPr>
            <a:r>
              <a:rPr b="1" i="1" lang="en-GB" sz="1400">
                <a:solidFill>
                  <a:srgbClr val="833C0B"/>
                </a:solidFill>
                <a:latin typeface="Calibri"/>
                <a:ea typeface="Calibri"/>
                <a:cs typeface="Calibri"/>
                <a:sym typeface="Calibri"/>
              </a:rPr>
              <a:t>and</a:t>
            </a:r>
            <a:r>
              <a:rPr lang="en-GB" sz="1400">
                <a:solidFill>
                  <a:schemeClr val="dk1"/>
                </a:solidFill>
                <a:latin typeface="Calibri"/>
                <a:ea typeface="Calibri"/>
                <a:cs typeface="Calibri"/>
                <a:sym typeface="Calibri"/>
              </a:rPr>
              <a:t>, </a:t>
            </a:r>
            <a:r>
              <a:rPr b="1" i="1" lang="en-GB" sz="1400">
                <a:solidFill>
                  <a:srgbClr val="833C0B"/>
                </a:solidFill>
                <a:latin typeface="Calibri"/>
                <a:ea typeface="Calibri"/>
                <a:cs typeface="Calibri"/>
                <a:sym typeface="Calibri"/>
              </a:rPr>
              <a:t>or</a:t>
            </a:r>
            <a:r>
              <a:rPr lang="en-GB" sz="1400">
                <a:solidFill>
                  <a:schemeClr val="dk1"/>
                </a:solidFill>
                <a:latin typeface="Calibri"/>
                <a:ea typeface="Calibri"/>
                <a:cs typeface="Calibri"/>
                <a:sym typeface="Calibri"/>
              </a:rPr>
              <a:t> and </a:t>
            </a:r>
            <a:r>
              <a:rPr b="1" i="1" lang="en-GB" sz="1400">
                <a:solidFill>
                  <a:srgbClr val="833C0B"/>
                </a:solidFill>
                <a:latin typeface="Calibri"/>
                <a:ea typeface="Calibri"/>
                <a:cs typeface="Calibri"/>
                <a:sym typeface="Calibri"/>
              </a:rPr>
              <a:t>but</a:t>
            </a:r>
            <a:r>
              <a:rPr lang="en-GB" sz="1400">
                <a:solidFill>
                  <a:schemeClr val="dk1"/>
                </a:solidFill>
                <a:latin typeface="Calibri"/>
                <a:ea typeface="Calibri"/>
                <a:cs typeface="Calibri"/>
                <a:sym typeface="Calibri"/>
              </a:rPr>
              <a:t> </a:t>
            </a:r>
            <a:endParaRPr sz="1100"/>
          </a:p>
          <a:p>
            <a:pPr indent="0" lvl="0" marL="0" marR="0" rtl="0" algn="ctr">
              <a:spcBef>
                <a:spcPts val="0"/>
              </a:spcBef>
              <a:spcAft>
                <a:spcPts val="0"/>
              </a:spcAft>
              <a:buNone/>
            </a:pPr>
            <a:r>
              <a:rPr lang="en-GB" sz="1400">
                <a:solidFill>
                  <a:schemeClr val="dk1"/>
                </a:solidFill>
                <a:latin typeface="Calibri"/>
                <a:ea typeface="Calibri"/>
                <a:cs typeface="Calibri"/>
                <a:sym typeface="Calibri"/>
              </a:rPr>
              <a:t>are </a:t>
            </a:r>
            <a:endParaRPr sz="1100"/>
          </a:p>
          <a:p>
            <a:pPr indent="0" lvl="0" marL="0" marR="0" rtl="0" algn="ctr">
              <a:spcBef>
                <a:spcPts val="0"/>
              </a:spcBef>
              <a:spcAft>
                <a:spcPts val="0"/>
              </a:spcAft>
              <a:buNone/>
            </a:pPr>
            <a:r>
              <a:rPr lang="en-GB" sz="1400">
                <a:solidFill>
                  <a:srgbClr val="833C0B"/>
                </a:solidFill>
                <a:latin typeface="Calibri"/>
                <a:ea typeface="Calibri"/>
                <a:cs typeface="Calibri"/>
                <a:sym typeface="Calibri"/>
              </a:rPr>
              <a:t>co-ordinating conjunctions</a:t>
            </a:r>
            <a:r>
              <a:rPr lang="en-GB" sz="1400">
                <a:solidFill>
                  <a:schemeClr val="dk1"/>
                </a:solidFill>
                <a:latin typeface="Calibri"/>
                <a:ea typeface="Calibri"/>
                <a:cs typeface="Calibri"/>
                <a:sym typeface="Calibri"/>
              </a:rPr>
              <a:t>. </a:t>
            </a:r>
            <a:endParaRPr sz="1100"/>
          </a:p>
        </p:txBody>
      </p:sp>
      <p:sp>
        <p:nvSpPr>
          <p:cNvPr id="325" name="Google Shape;325;p55"/>
          <p:cNvSpPr txBox="1"/>
          <p:nvPr/>
        </p:nvSpPr>
        <p:spPr>
          <a:xfrm>
            <a:off x="6030707" y="2988807"/>
            <a:ext cx="2388000" cy="6924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They link </a:t>
            </a:r>
            <a:r>
              <a:rPr b="1" lang="en-GB" sz="1400">
                <a:solidFill>
                  <a:schemeClr val="dk1"/>
                </a:solidFill>
                <a:latin typeface="Calibri"/>
                <a:ea typeface="Calibri"/>
                <a:cs typeface="Calibri"/>
                <a:sym typeface="Calibri"/>
              </a:rPr>
              <a:t>independent clauses </a:t>
            </a:r>
            <a:r>
              <a:rPr lang="en-GB" sz="1400">
                <a:solidFill>
                  <a:schemeClr val="dk1"/>
                </a:solidFill>
                <a:latin typeface="Calibri"/>
                <a:ea typeface="Calibri"/>
                <a:cs typeface="Calibri"/>
                <a:sym typeface="Calibri"/>
              </a:rPr>
              <a:t>with equal importance to the meaning of the sentence.</a:t>
            </a:r>
            <a:endParaRPr sz="1100"/>
          </a:p>
        </p:txBody>
      </p:sp>
      <p:sp>
        <p:nvSpPr>
          <p:cNvPr id="326" name="Google Shape;326;p55"/>
          <p:cNvSpPr/>
          <p:nvPr/>
        </p:nvSpPr>
        <p:spPr>
          <a:xfrm>
            <a:off x="2165155" y="1667663"/>
            <a:ext cx="4740600" cy="900300"/>
          </a:xfrm>
          <a:prstGeom prst="rect">
            <a:avLst/>
          </a:prstGeom>
          <a:solidFill>
            <a:schemeClr val="lt1"/>
          </a:solid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i="1" lang="en-GB" sz="1800" u="sng">
                <a:solidFill>
                  <a:schemeClr val="dk1"/>
                </a:solidFill>
                <a:latin typeface="Calibri"/>
                <a:ea typeface="Calibri"/>
                <a:cs typeface="Calibri"/>
                <a:sym typeface="Calibri"/>
              </a:rPr>
              <a:t>She looked around </a:t>
            </a:r>
            <a:r>
              <a:rPr b="1" i="1" lang="en-GB" sz="1800">
                <a:solidFill>
                  <a:srgbClr val="833C0B"/>
                </a:solidFill>
                <a:latin typeface="Calibri"/>
                <a:ea typeface="Calibri"/>
                <a:cs typeface="Calibri"/>
                <a:sym typeface="Calibri"/>
              </a:rPr>
              <a:t>but</a:t>
            </a:r>
            <a:r>
              <a:rPr i="1" lang="en-GB" sz="1800">
                <a:solidFill>
                  <a:schemeClr val="dk1"/>
                </a:solidFill>
                <a:latin typeface="Calibri"/>
                <a:ea typeface="Calibri"/>
                <a:cs typeface="Calibri"/>
                <a:sym typeface="Calibri"/>
              </a:rPr>
              <a:t> </a:t>
            </a:r>
            <a:r>
              <a:rPr i="1" lang="en-GB" sz="1800" u="sng">
                <a:solidFill>
                  <a:schemeClr val="dk1"/>
                </a:solidFill>
                <a:latin typeface="Calibri"/>
                <a:ea typeface="Calibri"/>
                <a:cs typeface="Calibri"/>
                <a:sym typeface="Calibri"/>
              </a:rPr>
              <a:t>she could see nothing</a:t>
            </a:r>
            <a:r>
              <a:rPr i="1" lang="en-GB" sz="1800">
                <a:solidFill>
                  <a:schemeClr val="dk1"/>
                </a:solidFill>
                <a:latin typeface="Calibri"/>
                <a:ea typeface="Calibri"/>
                <a:cs typeface="Calibri"/>
                <a:sym typeface="Calibri"/>
              </a:rPr>
              <a:t>.</a:t>
            </a:r>
            <a:endParaRPr sz="1100"/>
          </a:p>
          <a:p>
            <a:pPr indent="0" lvl="0" marL="0" marR="0" rtl="0" algn="ctr">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800" u="sng">
                <a:solidFill>
                  <a:schemeClr val="dk1"/>
                </a:solidFill>
                <a:latin typeface="Calibri"/>
                <a:ea typeface="Calibri"/>
                <a:cs typeface="Calibri"/>
                <a:sym typeface="Calibri"/>
              </a:rPr>
              <a:t>Lizzie was in darkness </a:t>
            </a:r>
            <a:r>
              <a:rPr b="1" i="1" lang="en-GB" sz="1800">
                <a:solidFill>
                  <a:srgbClr val="833C0B"/>
                </a:solidFill>
                <a:latin typeface="Calibri"/>
                <a:ea typeface="Calibri"/>
                <a:cs typeface="Calibri"/>
                <a:sym typeface="Calibri"/>
              </a:rPr>
              <a:t>and</a:t>
            </a:r>
            <a:r>
              <a:rPr i="1" lang="en-GB" sz="1800">
                <a:solidFill>
                  <a:schemeClr val="dk1"/>
                </a:solidFill>
                <a:latin typeface="Calibri"/>
                <a:ea typeface="Calibri"/>
                <a:cs typeface="Calibri"/>
                <a:sym typeface="Calibri"/>
              </a:rPr>
              <a:t> s</a:t>
            </a:r>
            <a:r>
              <a:rPr i="1" lang="en-GB" sz="1800" u="sng">
                <a:solidFill>
                  <a:schemeClr val="dk1"/>
                </a:solidFill>
                <a:latin typeface="Calibri"/>
                <a:ea typeface="Calibri"/>
                <a:cs typeface="Calibri"/>
                <a:sym typeface="Calibri"/>
              </a:rPr>
              <a:t>he could see nothing</a:t>
            </a:r>
            <a:r>
              <a:rPr i="1" lang="en-GB" sz="1800">
                <a:solidFill>
                  <a:schemeClr val="dk1"/>
                </a:solidFill>
                <a:latin typeface="Calibri"/>
                <a:ea typeface="Calibri"/>
                <a:cs typeface="Calibri"/>
                <a:sym typeface="Calibri"/>
              </a:rPr>
              <a:t>.</a:t>
            </a:r>
            <a:endParaRPr sz="11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331" name="Shape 331"/>
        <p:cNvGrpSpPr/>
        <p:nvPr/>
      </p:nvGrpSpPr>
      <p:grpSpPr>
        <a:xfrm>
          <a:off x="0" y="0"/>
          <a:ext cx="0" cy="0"/>
          <a:chOff x="0" y="0"/>
          <a:chExt cx="0" cy="0"/>
        </a:xfrm>
      </p:grpSpPr>
      <p:sp>
        <p:nvSpPr>
          <p:cNvPr id="332" name="Google Shape;332;p56"/>
          <p:cNvSpPr txBox="1"/>
          <p:nvPr/>
        </p:nvSpPr>
        <p:spPr>
          <a:xfrm>
            <a:off x="557653" y="647029"/>
            <a:ext cx="7930200" cy="7155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400">
                <a:solidFill>
                  <a:schemeClr val="dk1"/>
                </a:solidFill>
                <a:latin typeface="Calibri"/>
                <a:ea typeface="Calibri"/>
                <a:cs typeface="Calibri"/>
                <a:sym typeface="Calibri"/>
              </a:rPr>
              <a:t>Some sentences are made up of more than one clause.</a:t>
            </a:r>
            <a:endParaRPr sz="1100"/>
          </a:p>
          <a:p>
            <a:pPr indent="0" lvl="0" marL="0" marR="0" rtl="0" algn="ctr">
              <a:spcBef>
                <a:spcPts val="0"/>
              </a:spcBef>
              <a:spcAft>
                <a:spcPts val="0"/>
              </a:spcAft>
              <a:buNone/>
            </a:pPr>
            <a:r>
              <a:rPr i="1" lang="en-GB" sz="1800">
                <a:solidFill>
                  <a:srgbClr val="1E4E79"/>
                </a:solidFill>
                <a:latin typeface="Calibri"/>
                <a:ea typeface="Calibri"/>
                <a:cs typeface="Calibri"/>
                <a:sym typeface="Calibri"/>
              </a:rPr>
              <a:t>Choose two independent clauses to link using</a:t>
            </a:r>
            <a:r>
              <a:rPr i="1" lang="en-GB" sz="1800">
                <a:solidFill>
                  <a:schemeClr val="dk1"/>
                </a:solidFill>
                <a:latin typeface="Calibri"/>
                <a:ea typeface="Calibri"/>
                <a:cs typeface="Calibri"/>
                <a:sym typeface="Calibri"/>
              </a:rPr>
              <a:t> </a:t>
            </a:r>
            <a:r>
              <a:rPr i="1" lang="en-GB" sz="1800">
                <a:solidFill>
                  <a:srgbClr val="833C0B"/>
                </a:solidFill>
                <a:latin typeface="Calibri"/>
                <a:ea typeface="Calibri"/>
                <a:cs typeface="Calibri"/>
                <a:sym typeface="Calibri"/>
              </a:rPr>
              <a:t>and</a:t>
            </a:r>
            <a:r>
              <a:rPr i="1" lang="en-GB" sz="1800">
                <a:solidFill>
                  <a:srgbClr val="1E4E79"/>
                </a:solidFill>
                <a:latin typeface="Calibri"/>
                <a:ea typeface="Calibri"/>
                <a:cs typeface="Calibri"/>
                <a:sym typeface="Calibri"/>
              </a:rPr>
              <a:t>,</a:t>
            </a:r>
            <a:r>
              <a:rPr i="1" lang="en-GB" sz="1800">
                <a:solidFill>
                  <a:schemeClr val="dk1"/>
                </a:solidFill>
                <a:latin typeface="Calibri"/>
                <a:ea typeface="Calibri"/>
                <a:cs typeface="Calibri"/>
                <a:sym typeface="Calibri"/>
              </a:rPr>
              <a:t> </a:t>
            </a:r>
            <a:r>
              <a:rPr i="1" lang="en-GB" sz="1800">
                <a:solidFill>
                  <a:srgbClr val="833C0B"/>
                </a:solidFill>
                <a:latin typeface="Calibri"/>
                <a:ea typeface="Calibri"/>
                <a:cs typeface="Calibri"/>
                <a:sym typeface="Calibri"/>
              </a:rPr>
              <a:t>or</a:t>
            </a:r>
            <a:r>
              <a:rPr i="1" lang="en-GB" sz="1800">
                <a:solidFill>
                  <a:srgbClr val="1E4E79"/>
                </a:solidFill>
                <a:latin typeface="Calibri"/>
                <a:ea typeface="Calibri"/>
                <a:cs typeface="Calibri"/>
                <a:sym typeface="Calibri"/>
              </a:rPr>
              <a:t>,</a:t>
            </a:r>
            <a:r>
              <a:rPr i="1" lang="en-GB" sz="1800">
                <a:solidFill>
                  <a:schemeClr val="dk1"/>
                </a:solidFill>
                <a:latin typeface="Calibri"/>
                <a:ea typeface="Calibri"/>
                <a:cs typeface="Calibri"/>
                <a:sym typeface="Calibri"/>
              </a:rPr>
              <a:t> </a:t>
            </a:r>
            <a:r>
              <a:rPr i="1" lang="en-GB" sz="1800">
                <a:solidFill>
                  <a:srgbClr val="833C0B"/>
                </a:solidFill>
                <a:latin typeface="Calibri"/>
                <a:ea typeface="Calibri"/>
                <a:cs typeface="Calibri"/>
                <a:sym typeface="Calibri"/>
              </a:rPr>
              <a:t>but</a:t>
            </a:r>
            <a:r>
              <a:rPr i="1" lang="en-GB" sz="1800">
                <a:solidFill>
                  <a:srgbClr val="1E4E79"/>
                </a:solidFill>
                <a:latin typeface="Calibri"/>
                <a:ea typeface="Calibri"/>
                <a:cs typeface="Calibri"/>
                <a:sym typeface="Calibri"/>
              </a:rPr>
              <a:t>.</a:t>
            </a:r>
            <a:endParaRPr sz="1100"/>
          </a:p>
        </p:txBody>
      </p:sp>
      <p:sp>
        <p:nvSpPr>
          <p:cNvPr id="333" name="Google Shape;333;p56"/>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34" name="Google Shape;334;p56"/>
          <p:cNvSpPr txBox="1"/>
          <p:nvPr/>
        </p:nvSpPr>
        <p:spPr>
          <a:xfrm>
            <a:off x="6222446" y="1409775"/>
            <a:ext cx="2388000" cy="32778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1400">
                <a:solidFill>
                  <a:schemeClr val="dk1"/>
                </a:solidFill>
                <a:latin typeface="Calibri"/>
                <a:ea typeface="Calibri"/>
                <a:cs typeface="Calibri"/>
                <a:sym typeface="Calibri"/>
              </a:rPr>
              <a:t>Ideas</a:t>
            </a:r>
            <a:endParaRPr sz="1100"/>
          </a:p>
          <a:p>
            <a:pPr indent="0" lvl="0" marL="0" marR="0" rtl="0" algn="ctr">
              <a:spcBef>
                <a:spcPts val="0"/>
              </a:spcBef>
              <a:spcAft>
                <a:spcPts val="0"/>
              </a:spcAft>
              <a:buNone/>
            </a:pPr>
            <a:r>
              <a:rPr i="1" lang="en-GB" sz="1500">
                <a:solidFill>
                  <a:schemeClr val="dk1"/>
                </a:solidFill>
                <a:latin typeface="Calibri"/>
                <a:ea typeface="Calibri"/>
                <a:cs typeface="Calibri"/>
                <a:sym typeface="Calibri"/>
              </a:rPr>
              <a:t>Seals love fish </a:t>
            </a:r>
            <a:r>
              <a:rPr b="1" i="1" lang="en-GB" sz="1500">
                <a:solidFill>
                  <a:srgbClr val="833C0B"/>
                </a:solidFill>
                <a:latin typeface="Calibri"/>
                <a:ea typeface="Calibri"/>
                <a:cs typeface="Calibri"/>
                <a:sym typeface="Calibri"/>
              </a:rPr>
              <a:t>and</a:t>
            </a:r>
            <a:r>
              <a:rPr i="1" lang="en-GB" sz="1500">
                <a:solidFill>
                  <a:schemeClr val="dk1"/>
                </a:solidFill>
                <a:latin typeface="Calibri"/>
                <a:ea typeface="Calibri"/>
                <a:cs typeface="Calibri"/>
                <a:sym typeface="Calibri"/>
              </a:rPr>
              <a:t> they can get quite plump at certain times of the year.</a:t>
            </a:r>
            <a:endParaRPr sz="1100"/>
          </a:p>
          <a:p>
            <a:pPr indent="0" lvl="0" marL="0" marR="0" rtl="0" algn="ctr">
              <a:spcBef>
                <a:spcPts val="0"/>
              </a:spcBef>
              <a:spcAft>
                <a:spcPts val="0"/>
              </a:spcAft>
              <a:buNone/>
            </a:pPr>
            <a:r>
              <a:rPr i="1" lang="en-GB" sz="1500">
                <a:solidFill>
                  <a:schemeClr val="dk1"/>
                </a:solidFill>
                <a:latin typeface="Calibri"/>
                <a:ea typeface="Calibri"/>
                <a:cs typeface="Calibri"/>
                <a:sym typeface="Calibri"/>
              </a:rPr>
              <a:t>Seals enjoy playing in the icy sea </a:t>
            </a:r>
            <a:r>
              <a:rPr b="1" i="1" lang="en-GB" sz="1500">
                <a:solidFill>
                  <a:srgbClr val="833C0B"/>
                </a:solidFill>
                <a:latin typeface="Calibri"/>
                <a:ea typeface="Calibri"/>
                <a:cs typeface="Calibri"/>
                <a:sym typeface="Calibri"/>
              </a:rPr>
              <a:t>but</a:t>
            </a:r>
            <a:r>
              <a:rPr i="1" lang="en-GB" sz="1500">
                <a:solidFill>
                  <a:schemeClr val="dk1"/>
                </a:solidFill>
                <a:latin typeface="Calibri"/>
                <a:ea typeface="Calibri"/>
                <a:cs typeface="Calibri"/>
                <a:sym typeface="Calibri"/>
              </a:rPr>
              <a:t> they tend to huddle together in the cold.</a:t>
            </a:r>
            <a:endParaRPr sz="1100"/>
          </a:p>
          <a:p>
            <a:pPr indent="0" lvl="0" marL="0" marR="0" rtl="0" algn="ctr">
              <a:spcBef>
                <a:spcPts val="0"/>
              </a:spcBef>
              <a:spcAft>
                <a:spcPts val="0"/>
              </a:spcAft>
              <a:buNone/>
            </a:pPr>
            <a:r>
              <a:rPr i="1" lang="en-GB" sz="1500">
                <a:solidFill>
                  <a:schemeClr val="dk1"/>
                </a:solidFill>
                <a:latin typeface="Calibri"/>
                <a:ea typeface="Calibri"/>
                <a:cs typeface="Calibri"/>
                <a:sym typeface="Calibri"/>
              </a:rPr>
              <a:t>Penguins are very clever </a:t>
            </a:r>
            <a:r>
              <a:rPr b="1" i="1" lang="en-GB" sz="1500">
                <a:solidFill>
                  <a:srgbClr val="833C0B"/>
                </a:solidFill>
                <a:latin typeface="Calibri"/>
                <a:ea typeface="Calibri"/>
                <a:cs typeface="Calibri"/>
                <a:sym typeface="Calibri"/>
              </a:rPr>
              <a:t>and</a:t>
            </a:r>
            <a:r>
              <a:rPr i="1" lang="en-GB" sz="1500">
                <a:solidFill>
                  <a:schemeClr val="dk1"/>
                </a:solidFill>
                <a:latin typeface="Calibri"/>
                <a:ea typeface="Calibri"/>
                <a:cs typeface="Calibri"/>
                <a:sym typeface="Calibri"/>
              </a:rPr>
              <a:t> they form a solid circle with their backs to the cold.</a:t>
            </a:r>
            <a:endParaRPr sz="1100"/>
          </a:p>
          <a:p>
            <a:pPr indent="0" lvl="0" marL="0" marR="0" rtl="0" algn="ctr">
              <a:spcBef>
                <a:spcPts val="0"/>
              </a:spcBef>
              <a:spcAft>
                <a:spcPts val="0"/>
              </a:spcAft>
              <a:buNone/>
            </a:pPr>
            <a:r>
              <a:rPr i="1" lang="en-GB" sz="1500">
                <a:solidFill>
                  <a:schemeClr val="dk1"/>
                </a:solidFill>
                <a:latin typeface="Calibri"/>
                <a:ea typeface="Calibri"/>
                <a:cs typeface="Calibri"/>
                <a:sym typeface="Calibri"/>
              </a:rPr>
              <a:t>Penguin parents can take turns to keep the egg warm </a:t>
            </a:r>
            <a:r>
              <a:rPr b="1" i="1" lang="en-GB" sz="1500">
                <a:solidFill>
                  <a:srgbClr val="833C0B"/>
                </a:solidFill>
                <a:latin typeface="Calibri"/>
                <a:ea typeface="Calibri"/>
                <a:cs typeface="Calibri"/>
                <a:sym typeface="Calibri"/>
              </a:rPr>
              <a:t>or</a:t>
            </a:r>
            <a:r>
              <a:rPr i="1" lang="en-GB" sz="1500">
                <a:solidFill>
                  <a:schemeClr val="dk1"/>
                </a:solidFill>
                <a:latin typeface="Calibri"/>
                <a:ea typeface="Calibri"/>
                <a:cs typeface="Calibri"/>
                <a:sym typeface="Calibri"/>
              </a:rPr>
              <a:t> they can decide that one of them catches the fish.</a:t>
            </a:r>
            <a:endParaRPr sz="1100"/>
          </a:p>
        </p:txBody>
      </p:sp>
      <p:graphicFrame>
        <p:nvGraphicFramePr>
          <p:cNvPr id="335" name="Google Shape;335;p56"/>
          <p:cNvGraphicFramePr/>
          <p:nvPr/>
        </p:nvGraphicFramePr>
        <p:xfrm>
          <a:off x="542333" y="1505024"/>
          <a:ext cx="3000000" cy="3000000"/>
        </p:xfrm>
        <a:graphic>
          <a:graphicData uri="http://schemas.openxmlformats.org/drawingml/2006/table">
            <a:tbl>
              <a:tblPr bandRow="1" firstCol="1" firstRow="1">
                <a:noFill/>
                <a:tableStyleId>{1AD8987C-A9FB-42CC-B5DF-51F4FBED3183}</a:tableStyleId>
              </a:tblPr>
              <a:tblGrid>
                <a:gridCol w="2709775"/>
                <a:gridCol w="2721425"/>
              </a:tblGrid>
              <a:tr h="629675">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Seals love fish.</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DEAF6"/>
                    </a:solidFill>
                  </a:tcPr>
                </a:tc>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They can get quite plump at certain times of the year.</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ACB8CA"/>
                    </a:solidFill>
                  </a:tcPr>
                </a:tc>
              </a:tr>
              <a:tr h="629675">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Seals enjoy playing in the icy sea.</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DEAF6"/>
                    </a:solidFill>
                  </a:tcPr>
                </a:tc>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They tend to huddle together in the cold.</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ACB8CA"/>
                    </a:solidFill>
                  </a:tcPr>
                </a:tc>
              </a:tr>
              <a:tr h="629675">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Penguins are very clever.</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DEAF6"/>
                    </a:solidFill>
                  </a:tcPr>
                </a:tc>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They form a solid circle with their backs to the cold.</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ACB8CA"/>
                    </a:solidFill>
                  </a:tcPr>
                </a:tc>
              </a:tr>
              <a:tr h="629675">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Penguin parents can take turns to keep the egg warm.</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DEAF6"/>
                    </a:solidFill>
                  </a:tcPr>
                </a:tc>
                <a:tc>
                  <a:txBody>
                    <a:bodyPr/>
                    <a:lstStyle/>
                    <a:p>
                      <a:pPr indent="0" lvl="0" marL="0" marR="0" rtl="0" algn="ctr">
                        <a:spcBef>
                          <a:spcPts val="0"/>
                        </a:spcBef>
                        <a:spcAft>
                          <a:spcPts val="0"/>
                        </a:spcAft>
                        <a:buNone/>
                      </a:pPr>
                      <a:r>
                        <a:rPr b="0" lang="en-GB" sz="1800" u="none" cap="none" strike="noStrike">
                          <a:latin typeface="Calibri"/>
                          <a:ea typeface="Calibri"/>
                          <a:cs typeface="Calibri"/>
                          <a:sym typeface="Calibri"/>
                        </a:rPr>
                        <a:t>They can decide that one of them catches the fish.</a:t>
                      </a:r>
                      <a:endParaRPr b="0" sz="800" u="none" cap="none" strike="noStrike">
                        <a:latin typeface="Calibri"/>
                        <a:ea typeface="Calibri"/>
                        <a:cs typeface="Calibri"/>
                        <a:sym typeface="Calibri"/>
                      </a:endParaRPr>
                    </a:p>
                  </a:txBody>
                  <a:tcPr marT="0" marB="0"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ACB8CA"/>
                    </a:solidFill>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340" name="Shape 340"/>
        <p:cNvGrpSpPr/>
        <p:nvPr/>
      </p:nvGrpSpPr>
      <p:grpSpPr>
        <a:xfrm>
          <a:off x="0" y="0"/>
          <a:ext cx="0" cy="0"/>
          <a:chOff x="0" y="0"/>
          <a:chExt cx="0" cy="0"/>
        </a:xfrm>
      </p:grpSpPr>
      <p:sp>
        <p:nvSpPr>
          <p:cNvPr id="341" name="Google Shape;341;p57"/>
          <p:cNvSpPr txBox="1"/>
          <p:nvPr/>
        </p:nvSpPr>
        <p:spPr>
          <a:xfrm>
            <a:off x="487250" y="410908"/>
            <a:ext cx="7930200" cy="4386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400">
                <a:solidFill>
                  <a:srgbClr val="833C0B"/>
                </a:solidFill>
                <a:latin typeface="Calibri"/>
                <a:ea typeface="Calibri"/>
                <a:cs typeface="Calibri"/>
                <a:sym typeface="Calibri"/>
              </a:rPr>
              <a:t>Subordinating Conjunctions</a:t>
            </a:r>
            <a:r>
              <a:rPr lang="en-GB" sz="2400">
                <a:solidFill>
                  <a:srgbClr val="0000CC"/>
                </a:solidFill>
                <a:latin typeface="Calibri"/>
                <a:ea typeface="Calibri"/>
                <a:cs typeface="Calibri"/>
                <a:sym typeface="Calibri"/>
              </a:rPr>
              <a:t> </a:t>
            </a:r>
            <a:endParaRPr sz="2400">
              <a:solidFill>
                <a:schemeClr val="dk1"/>
              </a:solidFill>
              <a:latin typeface="Calibri"/>
              <a:ea typeface="Calibri"/>
              <a:cs typeface="Calibri"/>
              <a:sym typeface="Calibri"/>
            </a:endParaRPr>
          </a:p>
        </p:txBody>
      </p:sp>
      <p:sp>
        <p:nvSpPr>
          <p:cNvPr id="342" name="Google Shape;342;p57"/>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43" name="Google Shape;343;p57"/>
          <p:cNvSpPr/>
          <p:nvPr/>
        </p:nvSpPr>
        <p:spPr>
          <a:xfrm>
            <a:off x="606691" y="881637"/>
            <a:ext cx="7691100" cy="857400"/>
          </a:xfrm>
          <a:prstGeom prst="rect">
            <a:avLst/>
          </a:prstGeom>
          <a:noFill/>
          <a:ln>
            <a:noFill/>
          </a:ln>
        </p:spPr>
        <p:txBody>
          <a:bodyPr anchorCtr="0" anchor="t" bIns="34275" lIns="68575" spcFirstLastPara="1" rIns="68575" wrap="square" tIns="34275">
            <a:noAutofit/>
          </a:bodyPr>
          <a:lstStyle/>
          <a:p>
            <a:pPr indent="0" lvl="0" marL="0" marR="0" rtl="0" algn="ctr">
              <a:lnSpc>
                <a:spcPct val="150000"/>
              </a:lnSpc>
              <a:spcBef>
                <a:spcPts val="0"/>
              </a:spcBef>
              <a:spcAft>
                <a:spcPts val="0"/>
              </a:spcAft>
              <a:buNone/>
            </a:pPr>
            <a:r>
              <a:rPr lang="en-GB" sz="1800">
                <a:solidFill>
                  <a:schemeClr val="dk1"/>
                </a:solidFill>
                <a:latin typeface="Calibri"/>
                <a:ea typeface="Calibri"/>
                <a:cs typeface="Calibri"/>
                <a:sym typeface="Calibri"/>
              </a:rPr>
              <a:t>Some</a:t>
            </a:r>
            <a:r>
              <a:rPr lang="en-GB" sz="1800">
                <a:solidFill>
                  <a:srgbClr val="833C0B"/>
                </a:solidFill>
                <a:latin typeface="Calibri"/>
                <a:ea typeface="Calibri"/>
                <a:cs typeface="Calibri"/>
                <a:sym typeface="Calibri"/>
              </a:rPr>
              <a:t> conjunctions</a:t>
            </a:r>
            <a:r>
              <a:rPr lang="en-GB" sz="1800">
                <a:solidFill>
                  <a:schemeClr val="dk1"/>
                </a:solidFill>
                <a:latin typeface="Calibri"/>
                <a:ea typeface="Calibri"/>
                <a:cs typeface="Calibri"/>
                <a:sym typeface="Calibri"/>
              </a:rPr>
              <a:t> add extra information to an </a:t>
            </a:r>
            <a:r>
              <a:rPr b="1" lang="en-GB" sz="1800">
                <a:solidFill>
                  <a:schemeClr val="dk1"/>
                </a:solidFill>
                <a:latin typeface="Calibri"/>
                <a:ea typeface="Calibri"/>
                <a:cs typeface="Calibri"/>
                <a:sym typeface="Calibri"/>
              </a:rPr>
              <a:t>independent</a:t>
            </a:r>
            <a:r>
              <a:rPr lang="en-GB" sz="1800">
                <a:solidFill>
                  <a:schemeClr val="dk1"/>
                </a:solidFill>
                <a:latin typeface="Calibri"/>
                <a:ea typeface="Calibri"/>
                <a:cs typeface="Calibri"/>
                <a:sym typeface="Calibri"/>
              </a:rPr>
              <a:t> </a:t>
            </a:r>
            <a:r>
              <a:rPr b="1" lang="en-GB" sz="1800">
                <a:solidFill>
                  <a:schemeClr val="dk1"/>
                </a:solidFill>
                <a:latin typeface="Calibri"/>
                <a:ea typeface="Calibri"/>
                <a:cs typeface="Calibri"/>
                <a:sym typeface="Calibri"/>
              </a:rPr>
              <a:t>clause</a:t>
            </a:r>
            <a:r>
              <a:rPr lang="en-GB" sz="1800">
                <a:solidFill>
                  <a:schemeClr val="dk1"/>
                </a:solidFill>
                <a:latin typeface="Calibri"/>
                <a:ea typeface="Calibri"/>
                <a:cs typeface="Calibri"/>
                <a:sym typeface="Calibri"/>
              </a:rPr>
              <a:t>. </a:t>
            </a:r>
            <a:endParaRPr sz="1100"/>
          </a:p>
          <a:p>
            <a:pPr indent="0" lvl="0" marL="0" marR="0" rtl="0" algn="ctr">
              <a:lnSpc>
                <a:spcPct val="150000"/>
              </a:lnSpc>
              <a:spcBef>
                <a:spcPts val="0"/>
              </a:spcBef>
              <a:spcAft>
                <a:spcPts val="0"/>
              </a:spcAft>
              <a:buNone/>
            </a:pPr>
            <a:r>
              <a:rPr lang="en-GB" sz="1800">
                <a:solidFill>
                  <a:srgbClr val="833C0B"/>
                </a:solidFill>
                <a:latin typeface="Calibri"/>
                <a:ea typeface="Calibri"/>
                <a:cs typeface="Calibri"/>
                <a:sym typeface="Calibri"/>
              </a:rPr>
              <a:t>Conjunctions</a:t>
            </a:r>
            <a:r>
              <a:rPr lang="en-GB" sz="1800">
                <a:solidFill>
                  <a:schemeClr val="dk1"/>
                </a:solidFill>
                <a:latin typeface="Calibri"/>
                <a:ea typeface="Calibri"/>
                <a:cs typeface="Calibri"/>
                <a:sym typeface="Calibri"/>
              </a:rPr>
              <a:t> can give meaning to the links, to do with…</a:t>
            </a:r>
            <a:endParaRPr sz="1100"/>
          </a:p>
        </p:txBody>
      </p:sp>
      <p:sp>
        <p:nvSpPr>
          <p:cNvPr id="344" name="Google Shape;344;p57"/>
          <p:cNvSpPr txBox="1"/>
          <p:nvPr/>
        </p:nvSpPr>
        <p:spPr>
          <a:xfrm>
            <a:off x="1642807" y="2059261"/>
            <a:ext cx="838200" cy="392400"/>
          </a:xfrm>
          <a:prstGeom prst="rect">
            <a:avLst/>
          </a:prstGeom>
          <a:solidFill>
            <a:srgbClr val="F4B183"/>
          </a:solid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100">
                <a:solidFill>
                  <a:schemeClr val="dk1"/>
                </a:solidFill>
                <a:latin typeface="Calibri"/>
                <a:ea typeface="Calibri"/>
                <a:cs typeface="Calibri"/>
                <a:sym typeface="Calibri"/>
              </a:rPr>
              <a:t>time</a:t>
            </a:r>
            <a:endParaRPr sz="1100"/>
          </a:p>
        </p:txBody>
      </p:sp>
      <p:sp>
        <p:nvSpPr>
          <p:cNvPr id="345" name="Google Shape;345;p57"/>
          <p:cNvSpPr txBox="1"/>
          <p:nvPr/>
        </p:nvSpPr>
        <p:spPr>
          <a:xfrm>
            <a:off x="2799680" y="2062477"/>
            <a:ext cx="838200" cy="392400"/>
          </a:xfrm>
          <a:prstGeom prst="rect">
            <a:avLst/>
          </a:prstGeom>
          <a:solidFill>
            <a:srgbClr val="F4B081"/>
          </a:solid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100">
                <a:solidFill>
                  <a:schemeClr val="dk1"/>
                </a:solidFill>
                <a:latin typeface="Calibri"/>
                <a:ea typeface="Calibri"/>
                <a:cs typeface="Calibri"/>
                <a:sym typeface="Calibri"/>
              </a:rPr>
              <a:t>place</a:t>
            </a:r>
            <a:endParaRPr sz="1100"/>
          </a:p>
        </p:txBody>
      </p:sp>
      <p:sp>
        <p:nvSpPr>
          <p:cNvPr id="346" name="Google Shape;346;p57"/>
          <p:cNvSpPr txBox="1"/>
          <p:nvPr/>
        </p:nvSpPr>
        <p:spPr>
          <a:xfrm>
            <a:off x="3956553" y="2059261"/>
            <a:ext cx="838200" cy="392400"/>
          </a:xfrm>
          <a:prstGeom prst="rect">
            <a:avLst/>
          </a:prstGeom>
          <a:solidFill>
            <a:srgbClr val="F4B183"/>
          </a:solid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100">
                <a:solidFill>
                  <a:schemeClr val="dk1"/>
                </a:solidFill>
                <a:latin typeface="Calibri"/>
                <a:ea typeface="Calibri"/>
                <a:cs typeface="Calibri"/>
                <a:sym typeface="Calibri"/>
              </a:rPr>
              <a:t>cause</a:t>
            </a:r>
            <a:endParaRPr sz="1100"/>
          </a:p>
        </p:txBody>
      </p:sp>
      <p:sp>
        <p:nvSpPr>
          <p:cNvPr id="347" name="Google Shape;347;p57"/>
          <p:cNvSpPr txBox="1"/>
          <p:nvPr/>
        </p:nvSpPr>
        <p:spPr>
          <a:xfrm>
            <a:off x="1642807" y="2451676"/>
            <a:ext cx="838200" cy="20082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800">
                <a:solidFill>
                  <a:srgbClr val="833C0B"/>
                </a:solidFill>
                <a:latin typeface="Calibri"/>
                <a:ea typeface="Calibri"/>
                <a:cs typeface="Calibri"/>
                <a:sym typeface="Calibri"/>
              </a:rPr>
              <a:t>when</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while</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since</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as</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before</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after</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until</a:t>
            </a:r>
            <a:endParaRPr sz="1100"/>
          </a:p>
        </p:txBody>
      </p:sp>
      <p:sp>
        <p:nvSpPr>
          <p:cNvPr id="348" name="Google Shape;348;p57"/>
          <p:cNvSpPr txBox="1"/>
          <p:nvPr/>
        </p:nvSpPr>
        <p:spPr>
          <a:xfrm>
            <a:off x="2705017" y="2451676"/>
            <a:ext cx="1027500" cy="6234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800">
                <a:solidFill>
                  <a:srgbClr val="833C0B"/>
                </a:solidFill>
                <a:latin typeface="Calibri"/>
                <a:ea typeface="Calibri"/>
                <a:cs typeface="Calibri"/>
                <a:sym typeface="Calibri"/>
              </a:rPr>
              <a:t>where</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wherever</a:t>
            </a:r>
            <a:endParaRPr sz="1100"/>
          </a:p>
        </p:txBody>
      </p:sp>
      <p:sp>
        <p:nvSpPr>
          <p:cNvPr id="349" name="Google Shape;349;p57"/>
          <p:cNvSpPr txBox="1"/>
          <p:nvPr/>
        </p:nvSpPr>
        <p:spPr>
          <a:xfrm>
            <a:off x="3894226" y="2451676"/>
            <a:ext cx="962700" cy="9003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800">
                <a:solidFill>
                  <a:srgbClr val="833C0B"/>
                </a:solidFill>
                <a:latin typeface="Calibri"/>
                <a:ea typeface="Calibri"/>
                <a:cs typeface="Calibri"/>
                <a:sym typeface="Calibri"/>
              </a:rPr>
              <a:t>because</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as</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since</a:t>
            </a:r>
            <a:endParaRPr sz="1100"/>
          </a:p>
        </p:txBody>
      </p:sp>
      <p:sp>
        <p:nvSpPr>
          <p:cNvPr id="350" name="Google Shape;350;p57"/>
          <p:cNvSpPr txBox="1"/>
          <p:nvPr/>
        </p:nvSpPr>
        <p:spPr>
          <a:xfrm>
            <a:off x="5077363" y="2059261"/>
            <a:ext cx="1188300" cy="392400"/>
          </a:xfrm>
          <a:prstGeom prst="rect">
            <a:avLst/>
          </a:prstGeom>
          <a:solidFill>
            <a:srgbClr val="F4B183"/>
          </a:solid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100">
                <a:solidFill>
                  <a:schemeClr val="dk1"/>
                </a:solidFill>
                <a:latin typeface="Calibri"/>
                <a:ea typeface="Calibri"/>
                <a:cs typeface="Calibri"/>
                <a:sym typeface="Calibri"/>
              </a:rPr>
              <a:t>condition</a:t>
            </a:r>
            <a:endParaRPr sz="1100"/>
          </a:p>
        </p:txBody>
      </p:sp>
      <p:sp>
        <p:nvSpPr>
          <p:cNvPr id="351" name="Google Shape;351;p57"/>
          <p:cNvSpPr txBox="1"/>
          <p:nvPr/>
        </p:nvSpPr>
        <p:spPr>
          <a:xfrm>
            <a:off x="6584267" y="2059261"/>
            <a:ext cx="1080600" cy="392400"/>
          </a:xfrm>
          <a:prstGeom prst="rect">
            <a:avLst/>
          </a:prstGeom>
          <a:solidFill>
            <a:srgbClr val="F4B183"/>
          </a:solid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100">
                <a:solidFill>
                  <a:schemeClr val="dk1"/>
                </a:solidFill>
                <a:latin typeface="Calibri"/>
                <a:ea typeface="Calibri"/>
                <a:cs typeface="Calibri"/>
                <a:sym typeface="Calibri"/>
              </a:rPr>
              <a:t>contrast</a:t>
            </a:r>
            <a:endParaRPr sz="1100"/>
          </a:p>
        </p:txBody>
      </p:sp>
      <p:sp>
        <p:nvSpPr>
          <p:cNvPr id="352" name="Google Shape;352;p57"/>
          <p:cNvSpPr txBox="1"/>
          <p:nvPr/>
        </p:nvSpPr>
        <p:spPr>
          <a:xfrm>
            <a:off x="5283542" y="2451676"/>
            <a:ext cx="838200" cy="9003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800">
                <a:solidFill>
                  <a:srgbClr val="833C0B"/>
                </a:solidFill>
                <a:latin typeface="Calibri"/>
                <a:ea typeface="Calibri"/>
                <a:cs typeface="Calibri"/>
                <a:sym typeface="Calibri"/>
              </a:rPr>
              <a:t>if</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unless</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even if</a:t>
            </a:r>
            <a:endParaRPr sz="1100"/>
          </a:p>
        </p:txBody>
      </p:sp>
      <p:sp>
        <p:nvSpPr>
          <p:cNvPr id="353" name="Google Shape;353;p57"/>
          <p:cNvSpPr txBox="1"/>
          <p:nvPr/>
        </p:nvSpPr>
        <p:spPr>
          <a:xfrm>
            <a:off x="6578357" y="2451676"/>
            <a:ext cx="1086300" cy="11772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800">
                <a:solidFill>
                  <a:srgbClr val="833C0B"/>
                </a:solidFill>
                <a:latin typeface="Calibri"/>
                <a:ea typeface="Calibri"/>
                <a:cs typeface="Calibri"/>
                <a:sym typeface="Calibri"/>
              </a:rPr>
              <a:t>although</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though</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whereas</a:t>
            </a:r>
            <a:endParaRPr sz="1100"/>
          </a:p>
          <a:p>
            <a:pPr indent="0" lvl="0" marL="0" marR="0" rtl="0" algn="ctr">
              <a:spcBef>
                <a:spcPts val="0"/>
              </a:spcBef>
              <a:spcAft>
                <a:spcPts val="0"/>
              </a:spcAft>
              <a:buNone/>
            </a:pPr>
            <a:r>
              <a:rPr lang="en-GB" sz="1800">
                <a:solidFill>
                  <a:srgbClr val="833C0B"/>
                </a:solidFill>
                <a:latin typeface="Calibri"/>
                <a:ea typeface="Calibri"/>
                <a:cs typeface="Calibri"/>
                <a:sym typeface="Calibri"/>
              </a:rPr>
              <a:t>while</a:t>
            </a:r>
            <a:endParaRPr sz="11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358" name="Shape 358"/>
        <p:cNvGrpSpPr/>
        <p:nvPr/>
      </p:nvGrpSpPr>
      <p:grpSpPr>
        <a:xfrm>
          <a:off x="0" y="0"/>
          <a:ext cx="0" cy="0"/>
          <a:chOff x="0" y="0"/>
          <a:chExt cx="0" cy="0"/>
        </a:xfrm>
      </p:grpSpPr>
      <p:sp>
        <p:nvSpPr>
          <p:cNvPr id="359" name="Google Shape;359;p58"/>
          <p:cNvSpPr txBox="1"/>
          <p:nvPr/>
        </p:nvSpPr>
        <p:spPr>
          <a:xfrm>
            <a:off x="379828" y="647029"/>
            <a:ext cx="8356200" cy="7155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2100">
                <a:solidFill>
                  <a:srgbClr val="833C0B"/>
                </a:solidFill>
                <a:latin typeface="Calibri"/>
                <a:ea typeface="Calibri"/>
                <a:cs typeface="Calibri"/>
                <a:sym typeface="Calibri"/>
              </a:rPr>
              <a:t>Subordinating conjunctions </a:t>
            </a:r>
            <a:r>
              <a:rPr lang="en-GB" sz="2100">
                <a:solidFill>
                  <a:schemeClr val="dk1"/>
                </a:solidFill>
                <a:latin typeface="Calibri"/>
                <a:ea typeface="Calibri"/>
                <a:cs typeface="Calibri"/>
                <a:sym typeface="Calibri"/>
              </a:rPr>
              <a:t>link </a:t>
            </a:r>
            <a:endParaRPr sz="1100"/>
          </a:p>
          <a:p>
            <a:pPr indent="0" lvl="0" marL="0" marR="0" rtl="0" algn="ctr">
              <a:spcBef>
                <a:spcPts val="0"/>
              </a:spcBef>
              <a:spcAft>
                <a:spcPts val="0"/>
              </a:spcAft>
              <a:buNone/>
            </a:pPr>
            <a:r>
              <a:rPr lang="en-GB" sz="2100">
                <a:solidFill>
                  <a:schemeClr val="dk1"/>
                </a:solidFill>
                <a:latin typeface="Calibri"/>
                <a:ea typeface="Calibri"/>
                <a:cs typeface="Calibri"/>
                <a:sym typeface="Calibri"/>
              </a:rPr>
              <a:t> </a:t>
            </a:r>
            <a:r>
              <a:rPr lang="en-GB" sz="2100" u="sng">
                <a:solidFill>
                  <a:schemeClr val="dk1"/>
                </a:solidFill>
                <a:latin typeface="Calibri"/>
                <a:ea typeface="Calibri"/>
                <a:cs typeface="Calibri"/>
                <a:sym typeface="Calibri"/>
              </a:rPr>
              <a:t>main clauses</a:t>
            </a:r>
            <a:r>
              <a:rPr lang="en-GB" sz="2100">
                <a:solidFill>
                  <a:schemeClr val="dk1"/>
                </a:solidFill>
                <a:latin typeface="Calibri"/>
                <a:ea typeface="Calibri"/>
                <a:cs typeface="Calibri"/>
                <a:sym typeface="Calibri"/>
              </a:rPr>
              <a:t> to </a:t>
            </a:r>
            <a:r>
              <a:rPr lang="en-GB" sz="2100">
                <a:solidFill>
                  <a:srgbClr val="833C0B"/>
                </a:solidFill>
                <a:latin typeface="Calibri"/>
                <a:ea typeface="Calibri"/>
                <a:cs typeface="Calibri"/>
                <a:sym typeface="Calibri"/>
              </a:rPr>
              <a:t>subordinate clauses</a:t>
            </a:r>
            <a:r>
              <a:rPr lang="en-GB" sz="2100">
                <a:solidFill>
                  <a:schemeClr val="dk1"/>
                </a:solidFill>
                <a:latin typeface="Calibri"/>
                <a:ea typeface="Calibri"/>
                <a:cs typeface="Calibri"/>
                <a:sym typeface="Calibri"/>
              </a:rPr>
              <a:t>. </a:t>
            </a:r>
            <a:endParaRPr sz="1100"/>
          </a:p>
        </p:txBody>
      </p:sp>
      <p:sp>
        <p:nvSpPr>
          <p:cNvPr id="360" name="Google Shape;360;p58"/>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61" name="Google Shape;361;p58"/>
          <p:cNvSpPr/>
          <p:nvPr/>
        </p:nvSpPr>
        <p:spPr>
          <a:xfrm>
            <a:off x="831599" y="1654963"/>
            <a:ext cx="7382100" cy="14541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i="1" lang="en-GB" sz="1800" u="sng">
                <a:solidFill>
                  <a:schemeClr val="dk1"/>
                </a:solidFill>
                <a:latin typeface="Calibri"/>
                <a:ea typeface="Calibri"/>
                <a:cs typeface="Calibri"/>
                <a:sym typeface="Calibri"/>
              </a:rPr>
              <a:t>Lizzie was in darkness</a:t>
            </a:r>
            <a:r>
              <a:rPr i="1" lang="en-GB" sz="1800">
                <a:solidFill>
                  <a:schemeClr val="dk1"/>
                </a:solidFill>
                <a:latin typeface="Calibri"/>
                <a:ea typeface="Calibri"/>
                <a:cs typeface="Calibri"/>
                <a:sym typeface="Calibri"/>
              </a:rPr>
              <a:t> </a:t>
            </a:r>
            <a:r>
              <a:rPr b="1" i="1" lang="en-GB" sz="1800">
                <a:solidFill>
                  <a:srgbClr val="833C0B"/>
                </a:solidFill>
                <a:latin typeface="Calibri"/>
                <a:ea typeface="Calibri"/>
                <a:cs typeface="Calibri"/>
                <a:sym typeface="Calibri"/>
              </a:rPr>
              <a:t>although</a:t>
            </a:r>
            <a:r>
              <a:rPr i="1" lang="en-GB" sz="1800">
                <a:solidFill>
                  <a:srgbClr val="833C0B"/>
                </a:solidFill>
                <a:latin typeface="Calibri"/>
                <a:ea typeface="Calibri"/>
                <a:cs typeface="Calibri"/>
                <a:sym typeface="Calibri"/>
              </a:rPr>
              <a:t> she could sense that someone else was there</a:t>
            </a:r>
            <a:r>
              <a:rPr i="1" lang="en-GB" sz="1800">
                <a:solidFill>
                  <a:schemeClr val="dk1"/>
                </a:solidFill>
                <a:latin typeface="Calibri"/>
                <a:ea typeface="Calibri"/>
                <a:cs typeface="Calibri"/>
                <a:sym typeface="Calibri"/>
              </a:rPr>
              <a:t>.</a:t>
            </a:r>
            <a:endParaRPr sz="1100"/>
          </a:p>
          <a:p>
            <a:pPr indent="0" lvl="0" marL="0" marR="0" rtl="0" algn="ctr">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800" u="sng">
                <a:solidFill>
                  <a:schemeClr val="dk1"/>
                </a:solidFill>
                <a:latin typeface="Calibri"/>
                <a:ea typeface="Calibri"/>
                <a:cs typeface="Calibri"/>
                <a:sym typeface="Calibri"/>
              </a:rPr>
              <a:t>She could see nothing</a:t>
            </a:r>
            <a:r>
              <a:rPr i="1" lang="en-GB" sz="1800">
                <a:solidFill>
                  <a:schemeClr val="dk1"/>
                </a:solidFill>
                <a:latin typeface="Calibri"/>
                <a:ea typeface="Calibri"/>
                <a:cs typeface="Calibri"/>
                <a:sym typeface="Calibri"/>
              </a:rPr>
              <a:t> </a:t>
            </a:r>
            <a:r>
              <a:rPr b="1" i="1" lang="en-GB" sz="1800">
                <a:solidFill>
                  <a:srgbClr val="833C0B"/>
                </a:solidFill>
                <a:latin typeface="Calibri"/>
                <a:ea typeface="Calibri"/>
                <a:cs typeface="Calibri"/>
                <a:sym typeface="Calibri"/>
              </a:rPr>
              <a:t>even if </a:t>
            </a:r>
            <a:r>
              <a:rPr i="1" lang="en-GB" sz="1800">
                <a:solidFill>
                  <a:srgbClr val="833C0B"/>
                </a:solidFill>
                <a:latin typeface="Calibri"/>
                <a:ea typeface="Calibri"/>
                <a:cs typeface="Calibri"/>
                <a:sym typeface="Calibri"/>
              </a:rPr>
              <a:t>she opened her eyes wide</a:t>
            </a:r>
            <a:r>
              <a:rPr i="1" lang="en-GB" sz="1800">
                <a:solidFill>
                  <a:schemeClr val="dk1"/>
                </a:solidFill>
                <a:latin typeface="Calibri"/>
                <a:ea typeface="Calibri"/>
                <a:cs typeface="Calibri"/>
                <a:sym typeface="Calibri"/>
              </a:rPr>
              <a:t>.</a:t>
            </a:r>
            <a:endParaRPr sz="1100"/>
          </a:p>
          <a:p>
            <a:pPr indent="0" lvl="0" marL="0" marR="0" rtl="0" algn="ctr">
              <a:spcBef>
                <a:spcPts val="0"/>
              </a:spcBef>
              <a:spcAft>
                <a:spcPts val="0"/>
              </a:spcAft>
              <a:buNone/>
            </a:pPr>
            <a:r>
              <a:t/>
            </a:r>
            <a:endParaRPr b="1" i="1" sz="1800">
              <a:solidFill>
                <a:srgbClr val="833C0B"/>
              </a:solidFill>
              <a:latin typeface="Calibri"/>
              <a:ea typeface="Calibri"/>
              <a:cs typeface="Calibri"/>
              <a:sym typeface="Calibri"/>
            </a:endParaRPr>
          </a:p>
          <a:p>
            <a:pPr indent="0" lvl="0" marL="0" marR="0" rtl="0" algn="ctr">
              <a:spcBef>
                <a:spcPts val="0"/>
              </a:spcBef>
              <a:spcAft>
                <a:spcPts val="0"/>
              </a:spcAft>
              <a:buNone/>
            </a:pPr>
            <a:r>
              <a:rPr b="1" i="1" lang="en-GB" sz="1800">
                <a:solidFill>
                  <a:srgbClr val="833C0B"/>
                </a:solidFill>
                <a:latin typeface="Calibri"/>
                <a:ea typeface="Calibri"/>
                <a:cs typeface="Calibri"/>
                <a:sym typeface="Calibri"/>
              </a:rPr>
              <a:t>When</a:t>
            </a:r>
            <a:r>
              <a:rPr i="1" lang="en-GB" sz="1800">
                <a:solidFill>
                  <a:schemeClr val="dk1"/>
                </a:solidFill>
                <a:latin typeface="Calibri"/>
                <a:ea typeface="Calibri"/>
                <a:cs typeface="Calibri"/>
                <a:sym typeface="Calibri"/>
              </a:rPr>
              <a:t> </a:t>
            </a:r>
            <a:r>
              <a:rPr i="1" lang="en-GB" sz="1800">
                <a:solidFill>
                  <a:srgbClr val="833C0B"/>
                </a:solidFill>
                <a:latin typeface="Calibri"/>
                <a:ea typeface="Calibri"/>
                <a:cs typeface="Calibri"/>
                <a:sym typeface="Calibri"/>
              </a:rPr>
              <a:t>she heard a sound</a:t>
            </a:r>
            <a:r>
              <a:rPr i="1" lang="en-GB" sz="1800">
                <a:solidFill>
                  <a:schemeClr val="dk1"/>
                </a:solidFill>
                <a:latin typeface="Calibri"/>
                <a:ea typeface="Calibri"/>
                <a:cs typeface="Calibri"/>
                <a:sym typeface="Calibri"/>
              </a:rPr>
              <a:t>, </a:t>
            </a:r>
            <a:r>
              <a:rPr i="1" lang="en-GB" sz="1800" u="sng">
                <a:solidFill>
                  <a:schemeClr val="dk1"/>
                </a:solidFill>
                <a:latin typeface="Calibri"/>
                <a:ea typeface="Calibri"/>
                <a:cs typeface="Calibri"/>
                <a:sym typeface="Calibri"/>
              </a:rPr>
              <a:t>she looked around nervously</a:t>
            </a:r>
            <a:r>
              <a:rPr i="1" lang="en-GB" sz="1800">
                <a:solidFill>
                  <a:schemeClr val="dk1"/>
                </a:solidFill>
                <a:latin typeface="Calibri"/>
                <a:ea typeface="Calibri"/>
                <a:cs typeface="Calibri"/>
                <a:sym typeface="Calibri"/>
              </a:rPr>
              <a:t>.</a:t>
            </a:r>
            <a:endParaRPr i="1" sz="1800" u="sng">
              <a:solidFill>
                <a:schemeClr val="dk1"/>
              </a:solidFill>
              <a:latin typeface="Calibri"/>
              <a:ea typeface="Calibri"/>
              <a:cs typeface="Calibri"/>
              <a:sym typeface="Calibri"/>
            </a:endParaRPr>
          </a:p>
        </p:txBody>
      </p:sp>
      <p:sp>
        <p:nvSpPr>
          <p:cNvPr id="362" name="Google Shape;362;p58"/>
          <p:cNvSpPr txBox="1"/>
          <p:nvPr/>
        </p:nvSpPr>
        <p:spPr>
          <a:xfrm>
            <a:off x="805851" y="3427685"/>
            <a:ext cx="2388000" cy="9003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These are still called </a:t>
            </a:r>
            <a:r>
              <a:rPr b="1" lang="en-GB" sz="1400">
                <a:solidFill>
                  <a:schemeClr val="dk1"/>
                </a:solidFill>
                <a:latin typeface="Calibri"/>
                <a:ea typeface="Calibri"/>
                <a:cs typeface="Calibri"/>
                <a:sym typeface="Calibri"/>
              </a:rPr>
              <a:t>multi-clause</a:t>
            </a:r>
            <a:r>
              <a:rPr lang="en-GB" sz="1400">
                <a:solidFill>
                  <a:schemeClr val="dk1"/>
                </a:solidFill>
                <a:latin typeface="Calibri"/>
                <a:ea typeface="Calibri"/>
                <a:cs typeface="Calibri"/>
                <a:sym typeface="Calibri"/>
              </a:rPr>
              <a:t> sentences because the  sentence is made up of more than one clause. </a:t>
            </a:r>
            <a:endParaRPr sz="1100"/>
          </a:p>
        </p:txBody>
      </p:sp>
      <p:sp>
        <p:nvSpPr>
          <p:cNvPr id="363" name="Google Shape;363;p58"/>
          <p:cNvSpPr txBox="1"/>
          <p:nvPr/>
        </p:nvSpPr>
        <p:spPr>
          <a:xfrm>
            <a:off x="5922176" y="3427194"/>
            <a:ext cx="2388000" cy="9003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…a </a:t>
            </a:r>
            <a:r>
              <a:rPr b="1" lang="en-GB" sz="1400">
                <a:solidFill>
                  <a:srgbClr val="833C0B"/>
                </a:solidFill>
                <a:latin typeface="Calibri"/>
                <a:ea typeface="Calibri"/>
                <a:cs typeface="Calibri"/>
                <a:sym typeface="Calibri"/>
              </a:rPr>
              <a:t>subordinate clause </a:t>
            </a:r>
            <a:r>
              <a:rPr lang="en-GB" sz="1400">
                <a:solidFill>
                  <a:schemeClr val="dk1"/>
                </a:solidFill>
                <a:latin typeface="Calibri"/>
                <a:ea typeface="Calibri"/>
                <a:cs typeface="Calibri"/>
                <a:sym typeface="Calibri"/>
              </a:rPr>
              <a:t>which adds to the meaning of the main clause but cannot stand alone.</a:t>
            </a:r>
            <a:endParaRPr sz="1100"/>
          </a:p>
        </p:txBody>
      </p:sp>
      <p:sp>
        <p:nvSpPr>
          <p:cNvPr id="364" name="Google Shape;364;p58"/>
          <p:cNvSpPr txBox="1"/>
          <p:nvPr/>
        </p:nvSpPr>
        <p:spPr>
          <a:xfrm>
            <a:off x="3364013" y="3427194"/>
            <a:ext cx="2388000" cy="900300"/>
          </a:xfrm>
          <a:prstGeom prst="rect">
            <a:avLst/>
          </a:prstGeom>
          <a:solidFill>
            <a:srgbClr val="BBD6EE"/>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These sentences are made up of a </a:t>
            </a:r>
            <a:r>
              <a:rPr b="1" lang="en-GB" sz="1400" u="sng">
                <a:solidFill>
                  <a:schemeClr val="dk1"/>
                </a:solidFill>
                <a:latin typeface="Calibri"/>
                <a:ea typeface="Calibri"/>
                <a:cs typeface="Calibri"/>
                <a:sym typeface="Calibri"/>
              </a:rPr>
              <a:t>main clause </a:t>
            </a:r>
            <a:r>
              <a:rPr lang="en-GB" sz="1400">
                <a:solidFill>
                  <a:schemeClr val="dk1"/>
                </a:solidFill>
                <a:latin typeface="Calibri"/>
                <a:ea typeface="Calibri"/>
                <a:cs typeface="Calibri"/>
                <a:sym typeface="Calibri"/>
              </a:rPr>
              <a:t>(which carries the most important information) and…</a:t>
            </a:r>
            <a:endParaRPr sz="11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9" name="Shape 369"/>
        <p:cNvGrpSpPr/>
        <p:nvPr/>
      </p:nvGrpSpPr>
      <p:grpSpPr>
        <a:xfrm>
          <a:off x="0" y="0"/>
          <a:ext cx="0" cy="0"/>
          <a:chOff x="0" y="0"/>
          <a:chExt cx="0" cy="0"/>
        </a:xfrm>
      </p:grpSpPr>
      <p:sp>
        <p:nvSpPr>
          <p:cNvPr id="370" name="Google Shape;370;p59"/>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71" name="Google Shape;371;p59"/>
          <p:cNvSpPr/>
          <p:nvPr/>
        </p:nvSpPr>
        <p:spPr>
          <a:xfrm>
            <a:off x="785350" y="464403"/>
            <a:ext cx="7731900" cy="40398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i="1" lang="en-GB" sz="2100">
                <a:solidFill>
                  <a:srgbClr val="0000FF"/>
                </a:solidFill>
                <a:latin typeface="Calibri"/>
                <a:ea typeface="Calibri"/>
                <a:cs typeface="Calibri"/>
                <a:sym typeface="Calibri"/>
              </a:rPr>
              <a:t>Challenge </a:t>
            </a:r>
            <a:r>
              <a:rPr b="1" i="1" lang="en-GB" sz="2100">
                <a:solidFill>
                  <a:schemeClr val="dk1"/>
                </a:solidFill>
                <a:latin typeface="Calibri"/>
                <a:ea typeface="Calibri"/>
                <a:cs typeface="Calibri"/>
                <a:sym typeface="Calibri"/>
              </a:rPr>
              <a:t>Which is the </a:t>
            </a:r>
            <a:r>
              <a:rPr b="1" i="1" lang="en-GB" sz="2100" u="sng">
                <a:solidFill>
                  <a:schemeClr val="dk1"/>
                </a:solidFill>
                <a:latin typeface="Calibri"/>
                <a:ea typeface="Calibri"/>
                <a:cs typeface="Calibri"/>
                <a:sym typeface="Calibri"/>
              </a:rPr>
              <a:t>main clause</a:t>
            </a:r>
            <a:r>
              <a:rPr b="1" i="1" lang="en-GB" sz="2100">
                <a:solidFill>
                  <a:schemeClr val="dk1"/>
                </a:solidFill>
                <a:latin typeface="Calibri"/>
                <a:ea typeface="Calibri"/>
                <a:cs typeface="Calibri"/>
                <a:sym typeface="Calibri"/>
              </a:rPr>
              <a:t> and </a:t>
            </a:r>
            <a:r>
              <a:rPr b="1" i="1" lang="en-GB" sz="2100">
                <a:solidFill>
                  <a:srgbClr val="833C0B"/>
                </a:solidFill>
                <a:latin typeface="Calibri"/>
                <a:ea typeface="Calibri"/>
                <a:cs typeface="Calibri"/>
                <a:sym typeface="Calibri"/>
              </a:rPr>
              <a:t>subordinate clause </a:t>
            </a:r>
            <a:endParaRPr sz="1100"/>
          </a:p>
          <a:p>
            <a:pPr indent="0" lvl="0" marL="0" marR="0" rtl="0" algn="ctr">
              <a:spcBef>
                <a:spcPts val="0"/>
              </a:spcBef>
              <a:spcAft>
                <a:spcPts val="0"/>
              </a:spcAft>
              <a:buNone/>
            </a:pPr>
            <a:r>
              <a:rPr b="1" i="1" lang="en-GB" sz="2100">
                <a:solidFill>
                  <a:schemeClr val="dk1"/>
                </a:solidFill>
                <a:latin typeface="Calibri"/>
                <a:ea typeface="Calibri"/>
                <a:cs typeface="Calibri"/>
                <a:sym typeface="Calibri"/>
              </a:rPr>
              <a:t>in each of these multi-clause sentences?</a:t>
            </a:r>
            <a:endParaRPr sz="1100"/>
          </a:p>
          <a:p>
            <a:pPr indent="0" lvl="0" marL="0" marR="0" rtl="0" algn="l">
              <a:spcBef>
                <a:spcPts val="0"/>
              </a:spcBef>
              <a:spcAft>
                <a:spcPts val="0"/>
              </a:spcAft>
              <a:buNone/>
            </a:pPr>
            <a:r>
              <a:t/>
            </a:r>
            <a:endParaRPr i="1" sz="1800">
              <a:solidFill>
                <a:srgbClr val="1E4E79"/>
              </a:solidFill>
              <a:latin typeface="Calibri"/>
              <a:ea typeface="Calibri"/>
              <a:cs typeface="Calibri"/>
              <a:sym typeface="Calibri"/>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Without getting out of her sleeping bag, she could see the seals.</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They still looked pretty sleepy, although it was hard to tell.</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While lying there thinking of not much, she heard the sound of a helicopter. </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When she was sure what it was, Lizzie got out of her sleeping bag.</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She wanted to be up when the helicopter landed.</a:t>
            </a:r>
            <a:endParaRPr sz="1100"/>
          </a:p>
          <a:p>
            <a:pPr indent="0" lvl="0" marL="0" marR="0" rtl="0" algn="l">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Before the noise had died down, she was outside and running toward it.</a:t>
            </a:r>
            <a:endParaRPr i="1"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6" name="Shape 376"/>
        <p:cNvGrpSpPr/>
        <p:nvPr/>
      </p:nvGrpSpPr>
      <p:grpSpPr>
        <a:xfrm>
          <a:off x="0" y="0"/>
          <a:ext cx="0" cy="0"/>
          <a:chOff x="0" y="0"/>
          <a:chExt cx="0" cy="0"/>
        </a:xfrm>
      </p:grpSpPr>
      <p:sp>
        <p:nvSpPr>
          <p:cNvPr id="377" name="Google Shape;377;p60"/>
          <p:cNvSpPr/>
          <p:nvPr/>
        </p:nvSpPr>
        <p:spPr>
          <a:xfrm>
            <a:off x="379828" y="348175"/>
            <a:ext cx="8356200" cy="4389000"/>
          </a:xfrm>
          <a:prstGeom prst="rect">
            <a:avLst/>
          </a:prstGeom>
          <a:noFill/>
          <a:ln cap="flat" cmpd="dbl" w="63500">
            <a:solidFill>
              <a:srgbClr val="0000F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78" name="Google Shape;378;p60"/>
          <p:cNvSpPr/>
          <p:nvPr/>
        </p:nvSpPr>
        <p:spPr>
          <a:xfrm>
            <a:off x="785350" y="464403"/>
            <a:ext cx="7731900" cy="40398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i="1" lang="en-GB" sz="2100">
                <a:solidFill>
                  <a:srgbClr val="FF0000"/>
                </a:solidFill>
                <a:latin typeface="Calibri"/>
                <a:ea typeface="Calibri"/>
                <a:cs typeface="Calibri"/>
                <a:sym typeface="Calibri"/>
              </a:rPr>
              <a:t>Answers</a:t>
            </a:r>
            <a:r>
              <a:rPr b="1" i="1" lang="en-GB" sz="2100">
                <a:solidFill>
                  <a:schemeClr val="dk1"/>
                </a:solidFill>
                <a:latin typeface="Calibri"/>
                <a:ea typeface="Calibri"/>
                <a:cs typeface="Calibri"/>
                <a:sym typeface="Calibri"/>
              </a:rPr>
              <a:t> Which is the </a:t>
            </a:r>
            <a:r>
              <a:rPr b="1" i="1" lang="en-GB" sz="2100" u="sng">
                <a:solidFill>
                  <a:schemeClr val="dk1"/>
                </a:solidFill>
                <a:latin typeface="Calibri"/>
                <a:ea typeface="Calibri"/>
                <a:cs typeface="Calibri"/>
                <a:sym typeface="Calibri"/>
              </a:rPr>
              <a:t>main clause</a:t>
            </a:r>
            <a:r>
              <a:rPr b="1" i="1" lang="en-GB" sz="2100">
                <a:solidFill>
                  <a:schemeClr val="dk1"/>
                </a:solidFill>
                <a:latin typeface="Calibri"/>
                <a:ea typeface="Calibri"/>
                <a:cs typeface="Calibri"/>
                <a:sym typeface="Calibri"/>
              </a:rPr>
              <a:t> and </a:t>
            </a:r>
            <a:r>
              <a:rPr b="1" i="1" lang="en-GB" sz="2100">
                <a:solidFill>
                  <a:srgbClr val="FF0000"/>
                </a:solidFill>
                <a:latin typeface="Calibri"/>
                <a:ea typeface="Calibri"/>
                <a:cs typeface="Calibri"/>
                <a:sym typeface="Calibri"/>
              </a:rPr>
              <a:t>subordinate clause </a:t>
            </a:r>
            <a:endParaRPr sz="1100">
              <a:solidFill>
                <a:srgbClr val="FF0000"/>
              </a:solidFill>
            </a:endParaRPr>
          </a:p>
          <a:p>
            <a:pPr indent="0" lvl="0" marL="0" marR="0" rtl="0" algn="ctr">
              <a:spcBef>
                <a:spcPts val="0"/>
              </a:spcBef>
              <a:spcAft>
                <a:spcPts val="0"/>
              </a:spcAft>
              <a:buNone/>
            </a:pPr>
            <a:r>
              <a:rPr b="1" i="1" lang="en-GB" sz="2100">
                <a:solidFill>
                  <a:schemeClr val="dk1"/>
                </a:solidFill>
                <a:latin typeface="Calibri"/>
                <a:ea typeface="Calibri"/>
                <a:cs typeface="Calibri"/>
                <a:sym typeface="Calibri"/>
              </a:rPr>
              <a:t>in each of these multi-clause sentences?</a:t>
            </a:r>
            <a:endParaRPr sz="1100"/>
          </a:p>
          <a:p>
            <a:pPr indent="0" lvl="0" marL="0" marR="0" rtl="0" algn="l">
              <a:spcBef>
                <a:spcPts val="0"/>
              </a:spcBef>
              <a:spcAft>
                <a:spcPts val="0"/>
              </a:spcAft>
              <a:buNone/>
            </a:pPr>
            <a:r>
              <a:rPr i="1" lang="en-GB" sz="1800">
                <a:solidFill>
                  <a:srgbClr val="1E4E79"/>
                </a:solidFill>
                <a:latin typeface="Calibri"/>
                <a:ea typeface="Calibri"/>
                <a:cs typeface="Calibri"/>
                <a:sym typeface="Calibri"/>
              </a:rPr>
              <a:t> </a:t>
            </a:r>
            <a:endParaRPr sz="1100"/>
          </a:p>
          <a:p>
            <a:pPr indent="0" lvl="0" marL="0" marR="0" rtl="0" algn="l">
              <a:spcBef>
                <a:spcPts val="0"/>
              </a:spcBef>
              <a:spcAft>
                <a:spcPts val="0"/>
              </a:spcAft>
              <a:buNone/>
            </a:pPr>
            <a:r>
              <a:rPr i="1" lang="en-GB" sz="1800">
                <a:solidFill>
                  <a:srgbClr val="FF0000"/>
                </a:solidFill>
                <a:latin typeface="Calibri"/>
                <a:ea typeface="Calibri"/>
                <a:cs typeface="Calibri"/>
                <a:sym typeface="Calibri"/>
              </a:rPr>
              <a:t>Without getting out of her sleeping bag,</a:t>
            </a:r>
            <a:r>
              <a:rPr i="1" lang="en-GB" sz="1800">
                <a:solidFill>
                  <a:schemeClr val="dk1"/>
                </a:solidFill>
                <a:latin typeface="Calibri"/>
                <a:ea typeface="Calibri"/>
                <a:cs typeface="Calibri"/>
                <a:sym typeface="Calibri"/>
              </a:rPr>
              <a:t> </a:t>
            </a:r>
            <a:r>
              <a:rPr i="1" lang="en-GB" sz="1800" u="sng">
                <a:solidFill>
                  <a:schemeClr val="dk1"/>
                </a:solidFill>
                <a:latin typeface="Calibri"/>
                <a:ea typeface="Calibri"/>
                <a:cs typeface="Calibri"/>
                <a:sym typeface="Calibri"/>
              </a:rPr>
              <a:t>she could see the seals</a:t>
            </a:r>
            <a:r>
              <a:rPr i="1" lang="en-GB" sz="1800">
                <a:solidFill>
                  <a:schemeClr val="dk1"/>
                </a:solidFill>
                <a:latin typeface="Calibri"/>
                <a:ea typeface="Calibri"/>
                <a:cs typeface="Calibri"/>
                <a:sym typeface="Calibri"/>
              </a:rPr>
              <a:t>.</a:t>
            </a:r>
            <a:endParaRPr sz="1100"/>
          </a:p>
          <a:p>
            <a:pPr indent="0" lvl="0" marL="0" marR="0" rtl="0" algn="l">
              <a:spcBef>
                <a:spcPts val="0"/>
              </a:spcBef>
              <a:spcAft>
                <a:spcPts val="0"/>
              </a:spcAft>
              <a:buNone/>
            </a:pPr>
            <a:r>
              <a:rPr i="1" lang="en-GB" sz="1800">
                <a:solidFill>
                  <a:schemeClr val="dk1"/>
                </a:solidFill>
                <a:latin typeface="Calibri"/>
                <a:ea typeface="Calibri"/>
                <a:cs typeface="Calibri"/>
                <a:sym typeface="Calibri"/>
              </a:rPr>
              <a:t> </a:t>
            </a:r>
            <a:endParaRPr sz="1100"/>
          </a:p>
          <a:p>
            <a:pPr indent="0" lvl="0" marL="0" marR="0" rtl="0" algn="l">
              <a:spcBef>
                <a:spcPts val="0"/>
              </a:spcBef>
              <a:spcAft>
                <a:spcPts val="0"/>
              </a:spcAft>
              <a:buNone/>
            </a:pPr>
            <a:r>
              <a:rPr i="1" lang="en-GB" sz="1800" u="sng">
                <a:solidFill>
                  <a:schemeClr val="dk1"/>
                </a:solidFill>
                <a:latin typeface="Calibri"/>
                <a:ea typeface="Calibri"/>
                <a:cs typeface="Calibri"/>
                <a:sym typeface="Calibri"/>
              </a:rPr>
              <a:t>They still looked pretty sleepy</a:t>
            </a:r>
            <a:r>
              <a:rPr i="1" lang="en-GB" sz="1800">
                <a:solidFill>
                  <a:schemeClr val="dk1"/>
                </a:solidFill>
                <a:latin typeface="Calibri"/>
                <a:ea typeface="Calibri"/>
                <a:cs typeface="Calibri"/>
                <a:sym typeface="Calibri"/>
              </a:rPr>
              <a:t> </a:t>
            </a:r>
            <a:r>
              <a:rPr i="1" lang="en-GB" sz="1800">
                <a:solidFill>
                  <a:srgbClr val="FF0000"/>
                </a:solidFill>
                <a:latin typeface="Calibri"/>
                <a:ea typeface="Calibri"/>
                <a:cs typeface="Calibri"/>
                <a:sym typeface="Calibri"/>
              </a:rPr>
              <a:t>although it was hard to tell.</a:t>
            </a:r>
            <a:endParaRPr sz="1100">
              <a:solidFill>
                <a:srgbClr val="FF0000"/>
              </a:solidFill>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 </a:t>
            </a:r>
            <a:endParaRPr sz="1100"/>
          </a:p>
          <a:p>
            <a:pPr indent="0" lvl="0" marL="0" marR="0" rtl="0" algn="l">
              <a:spcBef>
                <a:spcPts val="0"/>
              </a:spcBef>
              <a:spcAft>
                <a:spcPts val="0"/>
              </a:spcAft>
              <a:buNone/>
            </a:pPr>
            <a:r>
              <a:rPr i="1" lang="en-GB" sz="1800">
                <a:solidFill>
                  <a:srgbClr val="FF0000"/>
                </a:solidFill>
                <a:latin typeface="Calibri"/>
                <a:ea typeface="Calibri"/>
                <a:cs typeface="Calibri"/>
                <a:sym typeface="Calibri"/>
              </a:rPr>
              <a:t>While lying there thinking of not much,</a:t>
            </a:r>
            <a:r>
              <a:rPr i="1" lang="en-GB" sz="1800">
                <a:solidFill>
                  <a:srgbClr val="833C0B"/>
                </a:solidFill>
                <a:latin typeface="Calibri"/>
                <a:ea typeface="Calibri"/>
                <a:cs typeface="Calibri"/>
                <a:sym typeface="Calibri"/>
              </a:rPr>
              <a:t> </a:t>
            </a:r>
            <a:r>
              <a:rPr i="1" lang="en-GB" sz="1800" u="sng">
                <a:solidFill>
                  <a:schemeClr val="dk1"/>
                </a:solidFill>
                <a:latin typeface="Calibri"/>
                <a:ea typeface="Calibri"/>
                <a:cs typeface="Calibri"/>
                <a:sym typeface="Calibri"/>
              </a:rPr>
              <a:t>she heard the sound of a helicopter</a:t>
            </a:r>
            <a:r>
              <a:rPr i="1" lang="en-GB" sz="1800">
                <a:solidFill>
                  <a:schemeClr val="dk1"/>
                </a:solidFill>
                <a:latin typeface="Calibri"/>
                <a:ea typeface="Calibri"/>
                <a:cs typeface="Calibri"/>
                <a:sym typeface="Calibri"/>
              </a:rPr>
              <a:t>. </a:t>
            </a:r>
            <a:endParaRPr sz="1100"/>
          </a:p>
          <a:p>
            <a:pPr indent="0" lvl="0" marL="0" marR="0" rtl="0" algn="l">
              <a:spcBef>
                <a:spcPts val="0"/>
              </a:spcBef>
              <a:spcAft>
                <a:spcPts val="0"/>
              </a:spcAft>
              <a:buNone/>
            </a:pPr>
            <a:r>
              <a:rPr i="1" lang="en-GB" sz="1800">
                <a:solidFill>
                  <a:schemeClr val="dk1"/>
                </a:solidFill>
                <a:latin typeface="Calibri"/>
                <a:ea typeface="Calibri"/>
                <a:cs typeface="Calibri"/>
                <a:sym typeface="Calibri"/>
              </a:rPr>
              <a:t> </a:t>
            </a:r>
            <a:endParaRPr sz="1100"/>
          </a:p>
          <a:p>
            <a:pPr indent="0" lvl="0" marL="0" marR="0" rtl="0" algn="l">
              <a:spcBef>
                <a:spcPts val="0"/>
              </a:spcBef>
              <a:spcAft>
                <a:spcPts val="0"/>
              </a:spcAft>
              <a:buNone/>
            </a:pPr>
            <a:r>
              <a:rPr i="1" lang="en-GB" sz="1800">
                <a:solidFill>
                  <a:srgbClr val="FF0000"/>
                </a:solidFill>
                <a:latin typeface="Calibri"/>
                <a:ea typeface="Calibri"/>
                <a:cs typeface="Calibri"/>
                <a:sym typeface="Calibri"/>
              </a:rPr>
              <a:t>When she was sure what it was</a:t>
            </a:r>
            <a:r>
              <a:rPr i="1" lang="en-GB" sz="1800">
                <a:solidFill>
                  <a:schemeClr val="dk1"/>
                </a:solidFill>
                <a:latin typeface="Calibri"/>
                <a:ea typeface="Calibri"/>
                <a:cs typeface="Calibri"/>
                <a:sym typeface="Calibri"/>
              </a:rPr>
              <a:t>, </a:t>
            </a:r>
            <a:r>
              <a:rPr i="1" lang="en-GB" sz="1800" u="sng">
                <a:solidFill>
                  <a:schemeClr val="dk1"/>
                </a:solidFill>
                <a:latin typeface="Calibri"/>
                <a:ea typeface="Calibri"/>
                <a:cs typeface="Calibri"/>
                <a:sym typeface="Calibri"/>
              </a:rPr>
              <a:t>Lizzie got out of her sleeping bag</a:t>
            </a:r>
            <a:r>
              <a:rPr i="1" lang="en-GB" sz="1800">
                <a:solidFill>
                  <a:schemeClr val="dk1"/>
                </a:solidFill>
                <a:latin typeface="Calibri"/>
                <a:ea typeface="Calibri"/>
                <a:cs typeface="Calibri"/>
                <a:sym typeface="Calibri"/>
              </a:rPr>
              <a:t>.</a:t>
            </a:r>
            <a:endParaRPr sz="1100"/>
          </a:p>
          <a:p>
            <a:pPr indent="0" lvl="0" marL="0" marR="0" rtl="0" algn="l">
              <a:spcBef>
                <a:spcPts val="0"/>
              </a:spcBef>
              <a:spcAft>
                <a:spcPts val="0"/>
              </a:spcAft>
              <a:buNone/>
            </a:pPr>
            <a:r>
              <a:rPr i="1" lang="en-GB" sz="1800">
                <a:solidFill>
                  <a:schemeClr val="dk1"/>
                </a:solidFill>
                <a:latin typeface="Calibri"/>
                <a:ea typeface="Calibri"/>
                <a:cs typeface="Calibri"/>
                <a:sym typeface="Calibri"/>
              </a:rPr>
              <a:t> </a:t>
            </a:r>
            <a:endParaRPr sz="1100"/>
          </a:p>
          <a:p>
            <a:pPr indent="0" lvl="0" marL="0" marR="0" rtl="0" algn="l">
              <a:spcBef>
                <a:spcPts val="0"/>
              </a:spcBef>
              <a:spcAft>
                <a:spcPts val="0"/>
              </a:spcAft>
              <a:buNone/>
            </a:pPr>
            <a:r>
              <a:rPr i="1" lang="en-GB" sz="1800" u="sng">
                <a:solidFill>
                  <a:schemeClr val="dk1"/>
                </a:solidFill>
                <a:latin typeface="Calibri"/>
                <a:ea typeface="Calibri"/>
                <a:cs typeface="Calibri"/>
                <a:sym typeface="Calibri"/>
              </a:rPr>
              <a:t>She wanted to be up</a:t>
            </a:r>
            <a:r>
              <a:rPr i="1" lang="en-GB" sz="1800">
                <a:solidFill>
                  <a:srgbClr val="833C0B"/>
                </a:solidFill>
                <a:latin typeface="Calibri"/>
                <a:ea typeface="Calibri"/>
                <a:cs typeface="Calibri"/>
                <a:sym typeface="Calibri"/>
              </a:rPr>
              <a:t> </a:t>
            </a:r>
            <a:r>
              <a:rPr i="1" lang="en-GB" sz="1800">
                <a:solidFill>
                  <a:srgbClr val="FF0000"/>
                </a:solidFill>
                <a:latin typeface="Calibri"/>
                <a:ea typeface="Calibri"/>
                <a:cs typeface="Calibri"/>
                <a:sym typeface="Calibri"/>
              </a:rPr>
              <a:t>when the helicopter landed.</a:t>
            </a:r>
            <a:endParaRPr sz="1100">
              <a:solidFill>
                <a:srgbClr val="FF0000"/>
              </a:solidFill>
            </a:endParaRPr>
          </a:p>
          <a:p>
            <a:pPr indent="0" lvl="0" marL="0" marR="0" rtl="0" algn="l">
              <a:spcBef>
                <a:spcPts val="0"/>
              </a:spcBef>
              <a:spcAft>
                <a:spcPts val="0"/>
              </a:spcAft>
              <a:buNone/>
            </a:pPr>
            <a:r>
              <a:rPr i="1" lang="en-GB" sz="1800">
                <a:solidFill>
                  <a:schemeClr val="dk1"/>
                </a:solidFill>
                <a:latin typeface="Calibri"/>
                <a:ea typeface="Calibri"/>
                <a:cs typeface="Calibri"/>
                <a:sym typeface="Calibri"/>
              </a:rPr>
              <a:t> </a:t>
            </a:r>
            <a:endParaRPr sz="1100"/>
          </a:p>
          <a:p>
            <a:pPr indent="0" lvl="0" marL="0" marR="0" rtl="0" algn="l">
              <a:spcBef>
                <a:spcPts val="0"/>
              </a:spcBef>
              <a:spcAft>
                <a:spcPts val="0"/>
              </a:spcAft>
              <a:buNone/>
            </a:pPr>
            <a:r>
              <a:rPr i="1" lang="en-GB" sz="1800">
                <a:solidFill>
                  <a:srgbClr val="FF0000"/>
                </a:solidFill>
                <a:latin typeface="Calibri"/>
                <a:ea typeface="Calibri"/>
                <a:cs typeface="Calibri"/>
                <a:sym typeface="Calibri"/>
              </a:rPr>
              <a:t>Before the noise had died down</a:t>
            </a:r>
            <a:r>
              <a:rPr i="1" lang="en-GB" sz="1800">
                <a:solidFill>
                  <a:schemeClr val="dk1"/>
                </a:solidFill>
                <a:latin typeface="Calibri"/>
                <a:ea typeface="Calibri"/>
                <a:cs typeface="Calibri"/>
                <a:sym typeface="Calibri"/>
              </a:rPr>
              <a:t>, </a:t>
            </a:r>
            <a:r>
              <a:rPr i="1" lang="en-GB" sz="1800" u="sng">
                <a:solidFill>
                  <a:schemeClr val="dk1"/>
                </a:solidFill>
                <a:latin typeface="Calibri"/>
                <a:ea typeface="Calibri"/>
                <a:cs typeface="Calibri"/>
                <a:sym typeface="Calibri"/>
              </a:rPr>
              <a:t>she was up and running toward it</a:t>
            </a:r>
            <a:r>
              <a:rPr i="1" lang="en-GB" sz="1800">
                <a:solidFill>
                  <a:schemeClr val="dk1"/>
                </a:solidFill>
                <a:latin typeface="Calibri"/>
                <a:ea typeface="Calibri"/>
                <a:cs typeface="Calibri"/>
                <a:sym typeface="Calibri"/>
              </a:rPr>
              <a:t>.</a:t>
            </a:r>
            <a:endParaRPr i="1"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82" name="Shape 382"/>
        <p:cNvGrpSpPr/>
        <p:nvPr/>
      </p:nvGrpSpPr>
      <p:grpSpPr>
        <a:xfrm>
          <a:off x="0" y="0"/>
          <a:ext cx="0" cy="0"/>
          <a:chOff x="0" y="0"/>
          <a:chExt cx="0" cy="0"/>
        </a:xfrm>
      </p:grpSpPr>
      <p:sp>
        <p:nvSpPr>
          <p:cNvPr id="383" name="Google Shape;383;p61"/>
          <p:cNvSpPr/>
          <p:nvPr/>
        </p:nvSpPr>
        <p:spPr>
          <a:xfrm>
            <a:off x="345950" y="335450"/>
            <a:ext cx="8587200" cy="9363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r>
              <a:rPr b="1" lang="en-GB" u="sng"/>
              <a:t>Close Read</a:t>
            </a:r>
            <a:endParaRPr b="1" u="sng"/>
          </a:p>
          <a:p>
            <a:pPr indent="0" lvl="0" marL="0" rtl="0" algn="l">
              <a:spcBef>
                <a:spcPts val="0"/>
              </a:spcBef>
              <a:spcAft>
                <a:spcPts val="0"/>
              </a:spcAft>
              <a:buClr>
                <a:schemeClr val="dk1"/>
              </a:buClr>
              <a:buSzPts val="1100"/>
              <a:buFont typeface="Arial"/>
              <a:buNone/>
            </a:pPr>
            <a:r>
              <a:rPr lang="en-GB">
                <a:solidFill>
                  <a:schemeClr val="dk1"/>
                </a:solidFill>
              </a:rPr>
              <a:t>Today’s English Lesson will be a close read activity based on the Wind in the Willows by  Kenneth Grahame                                          	 </a:t>
            </a:r>
            <a:r>
              <a:rPr b="1" lang="en-GB" u="sng">
                <a:solidFill>
                  <a:schemeClr val="dk1"/>
                </a:solidFill>
              </a:rPr>
              <a:t>Gipsy Caravan</a:t>
            </a:r>
            <a:endParaRPr b="1" u="sng">
              <a:solidFill>
                <a:schemeClr val="dk1"/>
              </a:solidFill>
            </a:endParaRPr>
          </a:p>
          <a:p>
            <a:pPr indent="0" lvl="0" marL="0" rtl="0" algn="l">
              <a:spcBef>
                <a:spcPts val="0"/>
              </a:spcBef>
              <a:spcAft>
                <a:spcPts val="0"/>
              </a:spcAft>
              <a:buNone/>
            </a:pPr>
            <a:r>
              <a:t/>
            </a:r>
            <a:endParaRPr/>
          </a:p>
        </p:txBody>
      </p:sp>
      <p:sp>
        <p:nvSpPr>
          <p:cNvPr id="384" name="Google Shape;384;p61"/>
          <p:cNvSpPr txBox="1"/>
          <p:nvPr/>
        </p:nvSpPr>
        <p:spPr>
          <a:xfrm>
            <a:off x="866575" y="1347900"/>
            <a:ext cx="7701300" cy="371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The purpose of a close read activity is to gain an understanding of the text by reading it multiple times.</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u="sng"/>
              <a:t>Close Read Instructions:</a:t>
            </a:r>
            <a:endParaRPr b="1" u="sng"/>
          </a:p>
          <a:p>
            <a:pPr indent="-317500" lvl="0" marL="457200" rtl="0" algn="l">
              <a:spcBef>
                <a:spcPts val="0"/>
              </a:spcBef>
              <a:spcAft>
                <a:spcPts val="0"/>
              </a:spcAft>
              <a:buSzPts val="1400"/>
              <a:buAutoNum type="arabicParenR"/>
            </a:pPr>
            <a:r>
              <a:rPr lang="en-GB"/>
              <a:t>Read the blurb about the text to gain an idea of the context.  Share your thoughts with an adult or sibling.</a:t>
            </a:r>
            <a:endParaRPr/>
          </a:p>
          <a:p>
            <a:pPr indent="-317500" lvl="0" marL="457200" rtl="0" algn="l">
              <a:spcBef>
                <a:spcPts val="0"/>
              </a:spcBef>
              <a:spcAft>
                <a:spcPts val="0"/>
              </a:spcAft>
              <a:buSzPts val="1400"/>
              <a:buAutoNum type="arabicParenR"/>
            </a:pPr>
            <a:r>
              <a:rPr lang="en-GB"/>
              <a:t>Look at the vocabulary highlighted. Do you know what the words mean?  If you are unsure, read the vocabulary slide to gain a better understanding. </a:t>
            </a:r>
            <a:endParaRPr/>
          </a:p>
          <a:p>
            <a:pPr indent="-317500" lvl="0" marL="457200" rtl="0" algn="l">
              <a:spcBef>
                <a:spcPts val="0"/>
              </a:spcBef>
              <a:spcAft>
                <a:spcPts val="0"/>
              </a:spcAft>
              <a:buSzPts val="1400"/>
              <a:buAutoNum type="arabicParenR"/>
            </a:pPr>
            <a:r>
              <a:rPr lang="en-GB"/>
              <a:t>Read the text to yourself and ask yourself the following questions:</a:t>
            </a:r>
            <a:endParaRPr/>
          </a:p>
          <a:p>
            <a:pPr indent="0" lvl="0" marL="457200" rtl="0" algn="l">
              <a:spcBef>
                <a:spcPts val="0"/>
              </a:spcBef>
              <a:spcAft>
                <a:spcPts val="0"/>
              </a:spcAft>
              <a:buNone/>
            </a:pPr>
            <a:r>
              <a:rPr lang="en-GB"/>
              <a:t>What did I just read? What did it say?  </a:t>
            </a:r>
            <a:r>
              <a:rPr i="1" lang="en-GB"/>
              <a:t>You can make notes or annotate the text.</a:t>
            </a:r>
            <a:endParaRPr i="1"/>
          </a:p>
          <a:p>
            <a:pPr indent="-317500" lvl="0" marL="457200" rtl="0" algn="l">
              <a:spcBef>
                <a:spcPts val="0"/>
              </a:spcBef>
              <a:spcAft>
                <a:spcPts val="0"/>
              </a:spcAft>
              <a:buSzPts val="1400"/>
              <a:buAutoNum type="arabicParenR"/>
            </a:pPr>
            <a:r>
              <a:rPr lang="en-GB"/>
              <a:t>Now read the text again with an adult - this will help you gain a better understanding.</a:t>
            </a:r>
            <a:endParaRPr/>
          </a:p>
          <a:p>
            <a:pPr indent="-317500" lvl="0" marL="457200" rtl="0" algn="l">
              <a:spcBef>
                <a:spcPts val="0"/>
              </a:spcBef>
              <a:spcAft>
                <a:spcPts val="0"/>
              </a:spcAft>
              <a:buSzPts val="1400"/>
              <a:buAutoNum type="arabicParenR"/>
            </a:pPr>
            <a:r>
              <a:rPr lang="en-GB"/>
              <a:t>Read the questions and now reread the text again to find evidence that will support your answers.</a:t>
            </a:r>
            <a:endParaRPr/>
          </a:p>
          <a:p>
            <a:pPr indent="-317500" lvl="0" marL="457200" rtl="0" algn="l">
              <a:spcBef>
                <a:spcPts val="0"/>
              </a:spcBef>
              <a:spcAft>
                <a:spcPts val="0"/>
              </a:spcAft>
              <a:buSzPts val="1400"/>
              <a:buAutoNum type="arabicParenR"/>
            </a:pPr>
            <a:r>
              <a:rPr lang="en-GB"/>
              <a:t>Answer the questions in writing.</a:t>
            </a:r>
            <a:endParaRPr/>
          </a:p>
          <a:p>
            <a:pPr indent="0" lvl="0" marL="457200" rtl="0" algn="l">
              <a:spcBef>
                <a:spcPts val="0"/>
              </a:spcBef>
              <a:spcAft>
                <a:spcPts val="0"/>
              </a:spcAft>
              <a:buNone/>
            </a:pPr>
            <a:r>
              <a:t/>
            </a:r>
            <a:endParaRPr i="1"/>
          </a:p>
          <a:p>
            <a:pPr indent="0" lvl="0" marL="457200" rtl="0" algn="l">
              <a:spcBef>
                <a:spcPts val="0"/>
              </a:spcBef>
              <a:spcAft>
                <a:spcPts val="0"/>
              </a:spcAft>
              <a:buNone/>
            </a:pPr>
            <a:r>
              <a:rPr i="1" lang="en-GB"/>
              <a:t>All close read texts are age appropriate.</a:t>
            </a:r>
            <a:endParaRPr i="1"/>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88" name="Shape 388"/>
        <p:cNvGrpSpPr/>
        <p:nvPr/>
      </p:nvGrpSpPr>
      <p:grpSpPr>
        <a:xfrm>
          <a:off x="0" y="0"/>
          <a:ext cx="0" cy="0"/>
          <a:chOff x="0" y="0"/>
          <a:chExt cx="0" cy="0"/>
        </a:xfrm>
      </p:grpSpPr>
      <p:sp>
        <p:nvSpPr>
          <p:cNvPr id="389" name="Google Shape;389;p62"/>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62"/>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Wind in the Willows by  Kenneth Grahame</a:t>
            </a:r>
            <a:endParaRPr sz="1800"/>
          </a:p>
          <a:p>
            <a:pPr indent="0" lvl="0" marL="0" rtl="0" algn="ctr">
              <a:spcBef>
                <a:spcPts val="0"/>
              </a:spcBef>
              <a:spcAft>
                <a:spcPts val="0"/>
              </a:spcAft>
              <a:buNone/>
            </a:pPr>
            <a:r>
              <a:rPr lang="en-GB" sz="1800" u="sng"/>
              <a:t>WALT: make inferences and deductions using evidence from the text.</a:t>
            </a:r>
            <a:endParaRPr sz="1800"/>
          </a:p>
        </p:txBody>
      </p:sp>
      <p:sp>
        <p:nvSpPr>
          <p:cNvPr id="391" name="Google Shape;391;p62"/>
          <p:cNvSpPr txBox="1"/>
          <p:nvPr/>
        </p:nvSpPr>
        <p:spPr>
          <a:xfrm>
            <a:off x="235125" y="1770100"/>
            <a:ext cx="5700900" cy="29583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1100"/>
              </a:spcAft>
              <a:buNone/>
            </a:pPr>
            <a:r>
              <a:rPr lang="en-GB" sz="1800">
                <a:solidFill>
                  <a:srgbClr val="4B5055"/>
                </a:solidFill>
              </a:rPr>
              <a:t>Leaving his spring-cleaning behind him, timid Mole ventures beyond the familiar comfort of his burrow and makes a new friend in Ratty, who lives by the riverbank. Together they spend long summer days enjoying the delights of the river; but when they meet the reckless Mr Toad, they find themselves caught up in a series of strange adventures in order to help Toad out of trouble, and return him to the safety of Toad Hall.</a:t>
            </a:r>
            <a:endParaRPr sz="1800"/>
          </a:p>
        </p:txBody>
      </p:sp>
      <p:sp>
        <p:nvSpPr>
          <p:cNvPr id="392" name="Google Shape;392;p62"/>
          <p:cNvSpPr txBox="1"/>
          <p:nvPr/>
        </p:nvSpPr>
        <p:spPr>
          <a:xfrm>
            <a:off x="1886875" y="1285875"/>
            <a:ext cx="19986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t>Blurb</a:t>
            </a:r>
            <a:endParaRPr sz="1800" u="sng"/>
          </a:p>
        </p:txBody>
      </p:sp>
      <p:pic>
        <p:nvPicPr>
          <p:cNvPr id="393" name="Google Shape;393;p62"/>
          <p:cNvPicPr preferRelativeResize="0"/>
          <p:nvPr/>
        </p:nvPicPr>
        <p:blipFill>
          <a:blip r:embed="rId3">
            <a:alphaModFix/>
          </a:blip>
          <a:stretch>
            <a:fillRect/>
          </a:stretch>
        </p:blipFill>
        <p:spPr>
          <a:xfrm>
            <a:off x="6088425" y="958700"/>
            <a:ext cx="2903175" cy="368911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97" name="Shape 397"/>
        <p:cNvGrpSpPr/>
        <p:nvPr/>
      </p:nvGrpSpPr>
      <p:grpSpPr>
        <a:xfrm>
          <a:off x="0" y="0"/>
          <a:ext cx="0" cy="0"/>
          <a:chOff x="0" y="0"/>
          <a:chExt cx="0" cy="0"/>
        </a:xfrm>
      </p:grpSpPr>
      <p:sp>
        <p:nvSpPr>
          <p:cNvPr id="398" name="Google Shape;398;p63"/>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63"/>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Wind in the Willows - </a:t>
            </a:r>
            <a:r>
              <a:rPr b="1" lang="en-GB" sz="1800"/>
              <a:t>Text</a:t>
            </a:r>
            <a:endParaRPr b="1" sz="1800"/>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400" name="Google Shape;400;p63"/>
          <p:cNvSpPr txBox="1"/>
          <p:nvPr/>
        </p:nvSpPr>
        <p:spPr>
          <a:xfrm>
            <a:off x="151400" y="862450"/>
            <a:ext cx="8976300" cy="428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‘They had a pleasant ramble that day over grassy downs and along narrow by-lanes, and camped as before, on a common, only this time the two guests took care that Toad should do his fair share of work. In consequence, when the time came for starting next morning, Toad was by no means so </a:t>
            </a:r>
            <a:r>
              <a:rPr lang="en-GB">
                <a:highlight>
                  <a:srgbClr val="00FFFF"/>
                </a:highlight>
              </a:rPr>
              <a:t>rapturous </a:t>
            </a:r>
            <a:r>
              <a:rPr lang="en-GB"/>
              <a:t>about the simplicity of the </a:t>
            </a:r>
            <a:r>
              <a:rPr lang="en-GB">
                <a:highlight>
                  <a:srgbClr val="00FFFF"/>
                </a:highlight>
              </a:rPr>
              <a:t>primitive</a:t>
            </a:r>
            <a:r>
              <a:rPr lang="en-GB"/>
              <a:t> life, and indeed attempted to resume his place in his bunk, whence he was hauled by force. Their way lay, as before, across country by narrow lanes, and it was not till the afternoon that they came out on the high-road, their first high-road; and there disaster, fleet and unforeseen, sprang out on them disaster—</a:t>
            </a:r>
            <a:r>
              <a:rPr lang="en-GB">
                <a:highlight>
                  <a:srgbClr val="00FFFF"/>
                </a:highlight>
              </a:rPr>
              <a:t>momentous</a:t>
            </a:r>
            <a:r>
              <a:rPr lang="en-GB"/>
              <a:t> indeed to their expedition, but simply overwhelming in its effect on the after-career of Toad. </a:t>
            </a:r>
            <a:endParaRPr/>
          </a:p>
          <a:p>
            <a:pPr indent="0" lvl="0" marL="0" rtl="0" algn="l">
              <a:spcBef>
                <a:spcPts val="0"/>
              </a:spcBef>
              <a:spcAft>
                <a:spcPts val="0"/>
              </a:spcAft>
              <a:buNone/>
            </a:pPr>
            <a:r>
              <a:rPr lang="en-GB"/>
              <a:t>They were strolling along the high-road easily, the Mole by the horse's head, talking to him, since the horse had complained that he was being frightfully left out of it, and nobody considered him in the least; the Toad and the Water Rat walking behind the cart talking together—at least Toad was talking, and Rat was saying at </a:t>
            </a:r>
            <a:r>
              <a:rPr lang="en-GB">
                <a:highlight>
                  <a:srgbClr val="00FFFF"/>
                </a:highlight>
              </a:rPr>
              <a:t>intervals, </a:t>
            </a:r>
            <a:r>
              <a:rPr lang="en-GB"/>
              <a:t>'Yes, precisely; and what did you say to him?'—and thinking all the time of something very different, when far behind them they heard a faint warning hum, like the drone of a distant bee. Glancing back, they saw a small cloud of dust, with a dark centre of energy, advancing on them at incredible speed, while from out the dust a faint 'Pooppoop!' wailed like an uneasy animal in pain. Hardly regarding it, they turned to resume their conversation, when in an instant (as it seemed) the peaceful scene was changed, and with a blast of wind and a whirl of sound that made them jump for the nearest ditch. It was on them!</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404" name="Shape 404"/>
        <p:cNvGrpSpPr/>
        <p:nvPr/>
      </p:nvGrpSpPr>
      <p:grpSpPr>
        <a:xfrm>
          <a:off x="0" y="0"/>
          <a:ext cx="0" cy="0"/>
          <a:chOff x="0" y="0"/>
          <a:chExt cx="0" cy="0"/>
        </a:xfrm>
      </p:grpSpPr>
      <p:sp>
        <p:nvSpPr>
          <p:cNvPr id="405" name="Google Shape;405;p64"/>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64"/>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Wind in the Willows- </a:t>
            </a:r>
            <a:r>
              <a:rPr b="1" lang="en-GB" sz="1800"/>
              <a:t>Text</a:t>
            </a:r>
            <a:endParaRPr b="1" sz="1800"/>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407" name="Google Shape;407;p64"/>
          <p:cNvSpPr txBox="1"/>
          <p:nvPr/>
        </p:nvSpPr>
        <p:spPr>
          <a:xfrm>
            <a:off x="151400" y="862450"/>
            <a:ext cx="8976300" cy="428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 The 'Poop-poop' rang with a brazen shout in their ears, they had a moment's glimpse of an interior of glittering plate-glass and rich morocco and the magnificent motor-car, immense, breath-snatching, passionate, with its pilot tense and hugging his wheel, possessed all earth and air for the fraction of a second, flung an </a:t>
            </a:r>
            <a:r>
              <a:rPr lang="en-GB">
                <a:highlight>
                  <a:srgbClr val="00FFFF"/>
                </a:highlight>
              </a:rPr>
              <a:t>enveloping </a:t>
            </a:r>
            <a:r>
              <a:rPr lang="en-GB"/>
              <a:t>cloud of dust that blinded and enwrapped them utterly, and then dwindled to a speck in the far distance, changed back into a </a:t>
            </a:r>
            <a:r>
              <a:rPr lang="en-GB">
                <a:highlight>
                  <a:srgbClr val="00FFFF"/>
                </a:highlight>
              </a:rPr>
              <a:t>droning</a:t>
            </a:r>
            <a:r>
              <a:rPr lang="en-GB"/>
              <a:t> bee once more.</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The old grey horse, dreaming, as he plodded along, of his quiet paddock, in a new raw situation such as this simply abandoned himself to his natural emotions. Rearing, plunging, backing steadily, in spite of all the Mole's efforts at his head, and all the Mole's lively language directed at his better feelings, he drove the cart backwards towards the deep ditch at the side of the road. It wavered an instant—then there was a heartrending crash—and the canary-coloured cart, their pride and their joy, lay on its side in the ditch, an irredeemable wreck.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The Rat danced up and down in the road, simply transported with passion. 'You villains!' he shouted, shaking both fists, 'You scoundrels, you highwaymen, you—you—road-hogs!—I'll have the law on you! I'll report you! I'll take you through all the Courts!' His home-sickness had quite slipped away from him, and for the moment he was the skipper of the canary-coloured vessel driven on a shoal by the reckless </a:t>
            </a:r>
            <a:r>
              <a:rPr lang="en-GB">
                <a:highlight>
                  <a:srgbClr val="00FFFF"/>
                </a:highlight>
              </a:rPr>
              <a:t>jockeying</a:t>
            </a:r>
            <a:r>
              <a:rPr lang="en-GB"/>
              <a:t> of rival manners, and he was trying to recollect all the fine and biting things he used to say to masters of steam-launches when their wash, as they drove too near the bank, used to flood his parlour-carpet at home.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411" name="Shape 411"/>
        <p:cNvGrpSpPr/>
        <p:nvPr/>
      </p:nvGrpSpPr>
      <p:grpSpPr>
        <a:xfrm>
          <a:off x="0" y="0"/>
          <a:ext cx="0" cy="0"/>
          <a:chOff x="0" y="0"/>
          <a:chExt cx="0" cy="0"/>
        </a:xfrm>
      </p:grpSpPr>
      <p:sp>
        <p:nvSpPr>
          <p:cNvPr id="412" name="Google Shape;412;p65"/>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65"/>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Wind in the Willows- </a:t>
            </a:r>
            <a:r>
              <a:rPr b="1" lang="en-GB" sz="1800"/>
              <a:t>Text</a:t>
            </a:r>
            <a:endParaRPr b="1" sz="1800"/>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414" name="Google Shape;414;p65"/>
          <p:cNvSpPr txBox="1"/>
          <p:nvPr/>
        </p:nvSpPr>
        <p:spPr>
          <a:xfrm>
            <a:off x="151400" y="862450"/>
            <a:ext cx="8976300" cy="4281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p:txBody>
      </p:sp>
      <p:sp>
        <p:nvSpPr>
          <p:cNvPr id="415" name="Google Shape;415;p65"/>
          <p:cNvSpPr txBox="1"/>
          <p:nvPr/>
        </p:nvSpPr>
        <p:spPr>
          <a:xfrm>
            <a:off x="83850" y="1293950"/>
            <a:ext cx="8976300" cy="95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Toad sat straight down in the middle of the dusty road, his legs stretched out before him, and stared fixedly in the direction of the disappearing motor-car. He breathed short, his face wore a placid satisfied expression, and at intervals he faintly murmured 'Poop-poop!'’ </a:t>
            </a:r>
            <a:endParaRPr/>
          </a:p>
        </p:txBody>
      </p:sp>
      <p:pic>
        <p:nvPicPr>
          <p:cNvPr id="416" name="Google Shape;416;p65"/>
          <p:cNvPicPr preferRelativeResize="0"/>
          <p:nvPr/>
        </p:nvPicPr>
        <p:blipFill>
          <a:blip r:embed="rId3">
            <a:alphaModFix/>
          </a:blip>
          <a:stretch>
            <a:fillRect/>
          </a:stretch>
        </p:blipFill>
        <p:spPr>
          <a:xfrm>
            <a:off x="2671675" y="2152925"/>
            <a:ext cx="3800650" cy="28369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420" name="Shape 420"/>
        <p:cNvGrpSpPr/>
        <p:nvPr/>
      </p:nvGrpSpPr>
      <p:grpSpPr>
        <a:xfrm>
          <a:off x="0" y="0"/>
          <a:ext cx="0" cy="0"/>
          <a:chOff x="0" y="0"/>
          <a:chExt cx="0" cy="0"/>
        </a:xfrm>
      </p:grpSpPr>
      <p:sp>
        <p:nvSpPr>
          <p:cNvPr id="421" name="Google Shape;421;p66"/>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66"/>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Wind in the Willows - </a:t>
            </a:r>
            <a:r>
              <a:rPr b="1" lang="en-GB" sz="1800">
                <a:highlight>
                  <a:srgbClr val="00FFFF"/>
                </a:highlight>
              </a:rPr>
              <a:t>Vocabulary </a:t>
            </a:r>
            <a:endParaRPr b="1" sz="1800">
              <a:highlight>
                <a:srgbClr val="00FFFF"/>
              </a:highlight>
            </a:endParaRPr>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423" name="Google Shape;423;p66"/>
          <p:cNvSpPr txBox="1"/>
          <p:nvPr/>
        </p:nvSpPr>
        <p:spPr>
          <a:xfrm>
            <a:off x="167725" y="918350"/>
            <a:ext cx="8976300" cy="40497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b="1" lang="en-GB" sz="1800" u="sng">
                <a:solidFill>
                  <a:schemeClr val="dk1"/>
                </a:solidFill>
              </a:rPr>
              <a:t>Meaning of words:</a:t>
            </a:r>
            <a:endParaRPr b="1" sz="1800" u="sng">
              <a:solidFill>
                <a:schemeClr val="dk1"/>
              </a:solidFill>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Rapturous - </a:t>
            </a:r>
            <a:r>
              <a:rPr lang="en-GB" sz="1800">
                <a:solidFill>
                  <a:srgbClr val="222222"/>
                </a:solidFill>
              </a:rPr>
              <a:t>feeling, or expressing great pleasure or enthusiasm.</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primitive- </a:t>
            </a:r>
            <a:r>
              <a:rPr lang="en-GB" sz="1800">
                <a:solidFill>
                  <a:srgbClr val="4D5156"/>
                </a:solidFill>
              </a:rPr>
              <a:t>being the first or earliest of the kind or in existence, especially in an early age of the world: </a:t>
            </a:r>
            <a:r>
              <a:rPr b="1" lang="en-GB" sz="1800">
                <a:solidFill>
                  <a:srgbClr val="5F6368"/>
                </a:solidFill>
              </a:rPr>
              <a:t>primitive</a:t>
            </a:r>
            <a:r>
              <a:rPr lang="en-GB" sz="1800">
                <a:solidFill>
                  <a:srgbClr val="4D5156"/>
                </a:solidFill>
              </a:rPr>
              <a:t> forms of life.</a:t>
            </a:r>
            <a:endParaRPr sz="1800">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Momentous - </a:t>
            </a:r>
            <a:r>
              <a:rPr lang="en-GB" sz="1800">
                <a:solidFill>
                  <a:srgbClr val="222222"/>
                </a:solidFill>
              </a:rPr>
              <a:t>of great importance or significance, especially in having a bearing on future events.</a:t>
            </a:r>
            <a:endParaRPr sz="1800">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Intervals - </a:t>
            </a:r>
            <a:r>
              <a:rPr lang="en-GB" sz="1800">
                <a:solidFill>
                  <a:srgbClr val="222222"/>
                </a:solidFill>
              </a:rPr>
              <a:t>a pause or break in activity.</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enveloping - </a:t>
            </a:r>
            <a:r>
              <a:rPr lang="en-GB" sz="1800">
                <a:solidFill>
                  <a:srgbClr val="222222"/>
                </a:solidFill>
              </a:rPr>
              <a:t>wrap up, cover, or surround completely.</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Droning - </a:t>
            </a:r>
            <a:r>
              <a:rPr lang="en-GB" sz="1800">
                <a:solidFill>
                  <a:srgbClr val="222222"/>
                </a:solidFill>
              </a:rPr>
              <a:t>make a continuous low humming sound.</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rPr lang="en-GB" sz="1800">
                <a:solidFill>
                  <a:schemeClr val="dk1"/>
                </a:solidFill>
                <a:highlight>
                  <a:srgbClr val="00FFFF"/>
                </a:highlight>
              </a:rPr>
              <a:t>Jockeying - </a:t>
            </a:r>
            <a:r>
              <a:rPr lang="en-GB" sz="1800">
                <a:solidFill>
                  <a:srgbClr val="4D5156"/>
                </a:solidFill>
              </a:rPr>
              <a:t>to attempt to get power or get into a better position</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0" rtl="0" algn="l">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highlight>
                <a:srgbClr val="00FFFF"/>
              </a:highlight>
            </a:endParaRPr>
          </a:p>
          <a:p>
            <a:pPr indent="0" lvl="0" marL="45720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highlight>
                <a:srgbClr val="00FFFF"/>
              </a:highlight>
            </a:endParaRPr>
          </a:p>
          <a:p>
            <a:pPr indent="457200" lvl="0" marL="0" rtl="0" algn="l">
              <a:lnSpc>
                <a:spcPct val="115000"/>
              </a:lnSpc>
              <a:spcBef>
                <a:spcPts val="0"/>
              </a:spcBef>
              <a:spcAft>
                <a:spcPts val="0"/>
              </a:spcAft>
              <a:buClr>
                <a:schemeClr val="dk1"/>
              </a:buClr>
              <a:buSzPts val="1100"/>
              <a:buFont typeface="Arial"/>
              <a:buNone/>
            </a:pPr>
            <a:r>
              <a:t/>
            </a:r>
            <a:endParaRPr>
              <a:solidFill>
                <a:schemeClr val="dk1"/>
              </a:solidFill>
              <a:highlight>
                <a:srgbClr val="00FFFF"/>
              </a:highlight>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427" name="Shape 427"/>
        <p:cNvGrpSpPr/>
        <p:nvPr/>
      </p:nvGrpSpPr>
      <p:grpSpPr>
        <a:xfrm>
          <a:off x="0" y="0"/>
          <a:ext cx="0" cy="0"/>
          <a:chOff x="0" y="0"/>
          <a:chExt cx="0" cy="0"/>
        </a:xfrm>
      </p:grpSpPr>
      <p:sp>
        <p:nvSpPr>
          <p:cNvPr id="428" name="Google Shape;428;p67"/>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67"/>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Wind in the Willows</a:t>
            </a:r>
            <a:r>
              <a:rPr lang="en-GB" sz="1400"/>
              <a:t> </a:t>
            </a:r>
            <a:r>
              <a:rPr b="1" lang="en-GB" sz="1800" u="sng"/>
              <a:t>Questions</a:t>
            </a:r>
            <a:endParaRPr b="1" sz="1800" u="sng"/>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430" name="Google Shape;430;p67"/>
          <p:cNvSpPr txBox="1"/>
          <p:nvPr/>
        </p:nvSpPr>
        <p:spPr>
          <a:xfrm>
            <a:off x="595325" y="1799025"/>
            <a:ext cx="5700900" cy="27708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100"/>
              </a:spcAft>
              <a:buNone/>
            </a:pPr>
            <a:r>
              <a:t/>
            </a:r>
            <a:endParaRPr sz="1200">
              <a:solidFill>
                <a:srgbClr val="111111"/>
              </a:solidFill>
            </a:endParaRPr>
          </a:p>
        </p:txBody>
      </p:sp>
      <p:sp>
        <p:nvSpPr>
          <p:cNvPr id="431" name="Google Shape;431;p67"/>
          <p:cNvSpPr txBox="1"/>
          <p:nvPr/>
        </p:nvSpPr>
        <p:spPr>
          <a:xfrm>
            <a:off x="167725" y="908500"/>
            <a:ext cx="8765400" cy="399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1. Where did Toad, Mole and Ratty’s ramble in the gipsy caravan take them before they camped on a common? </a:t>
            </a:r>
            <a:endParaRPr sz="1800"/>
          </a:p>
          <a:p>
            <a:pPr indent="0" lvl="0" marL="0" rtl="0" algn="l">
              <a:spcBef>
                <a:spcPts val="0"/>
              </a:spcBef>
              <a:spcAft>
                <a:spcPts val="0"/>
              </a:spcAft>
              <a:buNone/>
            </a:pPr>
            <a:r>
              <a:rPr lang="en-GB" sz="1800"/>
              <a:t>2. What had Mole and Ratty done that meant that when they set off the next morning Toad was less rapturous about the simplicity of the primitive life? </a:t>
            </a:r>
            <a:endParaRPr sz="1800"/>
          </a:p>
          <a:p>
            <a:pPr indent="0" lvl="0" marL="0" rtl="0" algn="l">
              <a:spcBef>
                <a:spcPts val="0"/>
              </a:spcBef>
              <a:spcAft>
                <a:spcPts val="0"/>
              </a:spcAft>
              <a:buNone/>
            </a:pPr>
            <a:r>
              <a:rPr lang="en-GB" sz="1800"/>
              <a:t>3. Where were Mole, Toad and Ratty when they heard the faint warning hum and what were they doing? </a:t>
            </a:r>
            <a:endParaRPr sz="1800"/>
          </a:p>
          <a:p>
            <a:pPr indent="0" lvl="0" marL="0" rtl="0" algn="l">
              <a:spcBef>
                <a:spcPts val="0"/>
              </a:spcBef>
              <a:spcAft>
                <a:spcPts val="0"/>
              </a:spcAft>
              <a:buNone/>
            </a:pPr>
            <a:r>
              <a:rPr lang="en-GB" sz="1800"/>
              <a:t>4. How can you tell that Ratty was not listening to Toad as they were walking along behind the cart? </a:t>
            </a:r>
            <a:endParaRPr sz="1800"/>
          </a:p>
          <a:p>
            <a:pPr indent="0" lvl="0" marL="0" rtl="0" algn="l">
              <a:spcBef>
                <a:spcPts val="0"/>
              </a:spcBef>
              <a:spcAft>
                <a:spcPts val="0"/>
              </a:spcAft>
              <a:buNone/>
            </a:pPr>
            <a:r>
              <a:rPr lang="en-GB" sz="1800"/>
              <a:t>5. Use a dictionary to help find the meanings of the following words as used in the passage: </a:t>
            </a:r>
            <a:endParaRPr sz="1800"/>
          </a:p>
          <a:p>
            <a:pPr indent="-342900" lvl="0" marL="457200" rtl="0" algn="l">
              <a:spcBef>
                <a:spcPts val="0"/>
              </a:spcBef>
              <a:spcAft>
                <a:spcPts val="0"/>
              </a:spcAft>
              <a:buSzPts val="1800"/>
              <a:buChar char="●"/>
            </a:pPr>
            <a:r>
              <a:rPr lang="en-GB" sz="1800"/>
              <a:t>common </a:t>
            </a:r>
            <a:endParaRPr sz="1800"/>
          </a:p>
          <a:p>
            <a:pPr indent="-342900" lvl="0" marL="457200" rtl="0" algn="l">
              <a:spcBef>
                <a:spcPts val="0"/>
              </a:spcBef>
              <a:spcAft>
                <a:spcPts val="0"/>
              </a:spcAft>
              <a:buSzPts val="1800"/>
              <a:buChar char="●"/>
            </a:pPr>
            <a:r>
              <a:rPr lang="en-GB" sz="1800"/>
              <a:t>Irredeemable</a:t>
            </a:r>
            <a:endParaRPr sz="1800"/>
          </a:p>
          <a:p>
            <a:pPr indent="-342900" lvl="0" marL="457200" rtl="0" algn="l">
              <a:spcBef>
                <a:spcPts val="0"/>
              </a:spcBef>
              <a:spcAft>
                <a:spcPts val="0"/>
              </a:spcAft>
              <a:buSzPts val="1800"/>
              <a:buChar char="●"/>
            </a:pPr>
            <a:r>
              <a:rPr lang="en-GB" sz="1800"/>
              <a:t>placid </a:t>
            </a:r>
            <a:endParaRPr sz="18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435" name="Shape 435"/>
        <p:cNvGrpSpPr/>
        <p:nvPr/>
      </p:nvGrpSpPr>
      <p:grpSpPr>
        <a:xfrm>
          <a:off x="0" y="0"/>
          <a:ext cx="0" cy="0"/>
          <a:chOff x="0" y="0"/>
          <a:chExt cx="0" cy="0"/>
        </a:xfrm>
      </p:grpSpPr>
      <p:sp>
        <p:nvSpPr>
          <p:cNvPr id="436" name="Google Shape;436;p68"/>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68"/>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Wind in the Willows</a:t>
            </a:r>
            <a:r>
              <a:rPr lang="en-GB" sz="1400"/>
              <a:t> </a:t>
            </a:r>
            <a:r>
              <a:rPr b="1" lang="en-GB" sz="1800" u="sng"/>
              <a:t>Questions</a:t>
            </a:r>
            <a:endParaRPr b="1" sz="1800" u="sng"/>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438" name="Google Shape;438;p68"/>
          <p:cNvSpPr txBox="1"/>
          <p:nvPr/>
        </p:nvSpPr>
        <p:spPr>
          <a:xfrm>
            <a:off x="595325" y="1799025"/>
            <a:ext cx="5700900" cy="27708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100"/>
              </a:spcAft>
              <a:buNone/>
            </a:pPr>
            <a:r>
              <a:t/>
            </a:r>
            <a:endParaRPr sz="1200">
              <a:solidFill>
                <a:srgbClr val="111111"/>
              </a:solidFill>
            </a:endParaRPr>
          </a:p>
        </p:txBody>
      </p:sp>
      <p:sp>
        <p:nvSpPr>
          <p:cNvPr id="439" name="Google Shape;439;p68"/>
          <p:cNvSpPr txBox="1"/>
          <p:nvPr/>
        </p:nvSpPr>
        <p:spPr>
          <a:xfrm>
            <a:off x="167725" y="908500"/>
            <a:ext cx="8765400" cy="399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1. Where did Toad, Mole and Ratty’s ramble in the gipsy caravan take them before they camped on a common? </a:t>
            </a:r>
            <a:endParaRPr/>
          </a:p>
          <a:p>
            <a:pPr indent="0" lvl="0" marL="0" rtl="0" algn="l">
              <a:spcBef>
                <a:spcPts val="0"/>
              </a:spcBef>
              <a:spcAft>
                <a:spcPts val="0"/>
              </a:spcAft>
              <a:buNone/>
            </a:pPr>
            <a:r>
              <a:rPr lang="en-GB">
                <a:solidFill>
                  <a:srgbClr val="FF0000"/>
                </a:solidFill>
              </a:rPr>
              <a:t>Toad, Mole and Ratty’s ramble in the gipsy caravan took them over grassy downs and along narrow by-lanes before they camped on the common. </a:t>
            </a:r>
            <a:endParaRPr>
              <a:solidFill>
                <a:srgbClr val="FF0000"/>
              </a:solidFill>
            </a:endParaRPr>
          </a:p>
          <a:p>
            <a:pPr indent="0" lvl="0" marL="0" rtl="0" algn="l">
              <a:spcBef>
                <a:spcPts val="0"/>
              </a:spcBef>
              <a:spcAft>
                <a:spcPts val="0"/>
              </a:spcAft>
              <a:buNone/>
            </a:pPr>
            <a:r>
              <a:rPr lang="en-GB"/>
              <a:t>2. What had Mole and Ratty done that meant that when they set off the next morning Toad was less rapturous about the simplicity of the primitive life? </a:t>
            </a:r>
            <a:endParaRPr/>
          </a:p>
          <a:p>
            <a:pPr indent="0" lvl="0" marL="0" rtl="0" algn="l">
              <a:spcBef>
                <a:spcPts val="0"/>
              </a:spcBef>
              <a:spcAft>
                <a:spcPts val="0"/>
              </a:spcAft>
              <a:buNone/>
            </a:pPr>
            <a:r>
              <a:rPr lang="en-GB">
                <a:solidFill>
                  <a:srgbClr val="FF0000"/>
                </a:solidFill>
              </a:rPr>
              <a:t>Mole and Ratty made sure that Toad did his fair share of the work which meant that Toad was less rapturous about the simplicity of the primitive life.</a:t>
            </a:r>
            <a:endParaRPr>
              <a:solidFill>
                <a:srgbClr val="FF0000"/>
              </a:solidFill>
            </a:endParaRPr>
          </a:p>
          <a:p>
            <a:pPr indent="0" lvl="0" marL="0" rtl="0" algn="l">
              <a:spcBef>
                <a:spcPts val="0"/>
              </a:spcBef>
              <a:spcAft>
                <a:spcPts val="0"/>
              </a:spcAft>
              <a:buNone/>
            </a:pPr>
            <a:r>
              <a:rPr lang="en-GB"/>
              <a:t>3. Where were Mole, Toad and Ratty when they heard the faint warning hum and what were they doing? </a:t>
            </a:r>
            <a:endParaRPr/>
          </a:p>
          <a:p>
            <a:pPr indent="0" lvl="0" marL="0" rtl="0" algn="l">
              <a:spcBef>
                <a:spcPts val="0"/>
              </a:spcBef>
              <a:spcAft>
                <a:spcPts val="0"/>
              </a:spcAft>
              <a:buNone/>
            </a:pPr>
            <a:r>
              <a:rPr lang="en-GB">
                <a:solidFill>
                  <a:srgbClr val="FF0000"/>
                </a:solidFill>
              </a:rPr>
              <a:t>They were strolling along the high-road when they heard the faint warning hum, Mole was walking along talking to the horse and Toad and Ratty were walking behind the cart talking together.</a:t>
            </a:r>
            <a:r>
              <a:rPr lang="en-GB"/>
              <a:t> </a:t>
            </a:r>
            <a:endParaRPr/>
          </a:p>
          <a:p>
            <a:pPr indent="0" lvl="0" marL="0" rtl="0" algn="l">
              <a:spcBef>
                <a:spcPts val="0"/>
              </a:spcBef>
              <a:spcAft>
                <a:spcPts val="0"/>
              </a:spcAft>
              <a:buNone/>
            </a:pPr>
            <a:r>
              <a:rPr lang="en-GB"/>
              <a:t>4. How can you tell that Ratty was not listening to Toad as they were walking along behind the cart? </a:t>
            </a:r>
            <a:endParaRPr/>
          </a:p>
          <a:p>
            <a:pPr indent="0" lvl="0" marL="0" rtl="0" algn="l">
              <a:spcBef>
                <a:spcPts val="0"/>
              </a:spcBef>
              <a:spcAft>
                <a:spcPts val="0"/>
              </a:spcAft>
              <a:buNone/>
            </a:pPr>
            <a:r>
              <a:rPr lang="en-GB">
                <a:solidFill>
                  <a:srgbClr val="FF0000"/>
                </a:solidFill>
              </a:rPr>
              <a:t>You can tell that Ratty was not listening to Toad as they were walking along behind the cart because he was thinking all the time about something very different whilst Toad was talking.</a:t>
            </a:r>
            <a:endParaRPr>
              <a:solidFill>
                <a:srgbClr val="FF0000"/>
              </a:solidFill>
            </a:endParaRPr>
          </a:p>
          <a:p>
            <a:pPr indent="0" lvl="0" marL="0" rtl="0" algn="l">
              <a:spcBef>
                <a:spcPts val="0"/>
              </a:spcBef>
              <a:spcAft>
                <a:spcPts val="0"/>
              </a:spcAft>
              <a:buNone/>
            </a:pPr>
            <a:r>
              <a:rPr lang="en-GB"/>
              <a:t>5. Use a dictionary to help find the meanings of the following words as used in the passage: </a:t>
            </a:r>
            <a:endParaRPr/>
          </a:p>
          <a:p>
            <a:pPr indent="-317500" lvl="0" marL="457200" rtl="0" algn="l">
              <a:spcBef>
                <a:spcPts val="0"/>
              </a:spcBef>
              <a:spcAft>
                <a:spcPts val="0"/>
              </a:spcAft>
              <a:buSzPts val="1400"/>
              <a:buChar char="●"/>
            </a:pPr>
            <a:r>
              <a:rPr lang="en-GB"/>
              <a:t>common </a:t>
            </a:r>
            <a:endParaRPr/>
          </a:p>
          <a:p>
            <a:pPr indent="-317500" lvl="0" marL="457200" rtl="0" algn="l">
              <a:spcBef>
                <a:spcPts val="0"/>
              </a:spcBef>
              <a:spcAft>
                <a:spcPts val="0"/>
              </a:spcAft>
              <a:buSzPts val="1400"/>
              <a:buChar char="●"/>
            </a:pPr>
            <a:r>
              <a:rPr lang="en-GB"/>
              <a:t>Irredeemable</a:t>
            </a:r>
            <a:endParaRPr/>
          </a:p>
          <a:p>
            <a:pPr indent="-317500" lvl="0" marL="457200" rtl="0" algn="l">
              <a:spcBef>
                <a:spcPts val="0"/>
              </a:spcBef>
              <a:spcAft>
                <a:spcPts val="0"/>
              </a:spcAft>
              <a:buSzPts val="1400"/>
              <a:buChar char="●"/>
            </a:pPr>
            <a:r>
              <a:rPr lang="en-GB"/>
              <a:t>placid </a:t>
            </a:r>
            <a:endParaRPr/>
          </a:p>
        </p:txBody>
      </p:sp>
      <p:sp>
        <p:nvSpPr>
          <p:cNvPr id="440" name="Google Shape;440;p68"/>
          <p:cNvSpPr txBox="1"/>
          <p:nvPr/>
        </p:nvSpPr>
        <p:spPr>
          <a:xfrm>
            <a:off x="2628175" y="4256700"/>
            <a:ext cx="6271800" cy="7578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0000"/>
              </a:buClr>
              <a:buSzPts val="1400"/>
              <a:buChar char="●"/>
            </a:pPr>
            <a:r>
              <a:rPr lang="en-GB">
                <a:solidFill>
                  <a:srgbClr val="FF0000"/>
                </a:solidFill>
              </a:rPr>
              <a:t>Common -  a piece of open land for public use </a:t>
            </a:r>
            <a:endParaRPr>
              <a:solidFill>
                <a:srgbClr val="FF0000"/>
              </a:solidFill>
            </a:endParaRPr>
          </a:p>
          <a:p>
            <a:pPr indent="-317500" lvl="0" marL="457200" rtl="0" algn="l">
              <a:spcBef>
                <a:spcPts val="0"/>
              </a:spcBef>
              <a:spcAft>
                <a:spcPts val="0"/>
              </a:spcAft>
              <a:buClr>
                <a:srgbClr val="FF0000"/>
              </a:buClr>
              <a:buSzPts val="1400"/>
              <a:buChar char="●"/>
            </a:pPr>
            <a:r>
              <a:rPr lang="en-GB">
                <a:solidFill>
                  <a:srgbClr val="FF0000"/>
                </a:solidFill>
              </a:rPr>
              <a:t>irredeemable - not able to be saved </a:t>
            </a:r>
            <a:endParaRPr>
              <a:solidFill>
                <a:srgbClr val="FF0000"/>
              </a:solidFill>
            </a:endParaRPr>
          </a:p>
          <a:p>
            <a:pPr indent="-317500" lvl="0" marL="457200" rtl="0" algn="l">
              <a:spcBef>
                <a:spcPts val="0"/>
              </a:spcBef>
              <a:spcAft>
                <a:spcPts val="0"/>
              </a:spcAft>
              <a:buClr>
                <a:srgbClr val="FF0000"/>
              </a:buClr>
              <a:buSzPts val="1400"/>
              <a:buChar char="●"/>
            </a:pPr>
            <a:r>
              <a:rPr lang="en-GB">
                <a:solidFill>
                  <a:srgbClr val="FF0000"/>
                </a:solidFill>
              </a:rPr>
              <a:t>placid - calm, peaceful</a:t>
            </a:r>
            <a:endParaRPr>
              <a:solidFill>
                <a:srgbClr val="FF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4" name="Shape 444"/>
        <p:cNvGrpSpPr/>
        <p:nvPr/>
      </p:nvGrpSpPr>
      <p:grpSpPr>
        <a:xfrm>
          <a:off x="0" y="0"/>
          <a:ext cx="0" cy="0"/>
          <a:chOff x="0" y="0"/>
          <a:chExt cx="0" cy="0"/>
        </a:xfrm>
      </p:grpSpPr>
      <p:sp>
        <p:nvSpPr>
          <p:cNvPr id="445" name="Google Shape;445;p69"/>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446" name="Google Shape;446;p69"/>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447" name="Google Shape;447;p69"/>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448" name="Google Shape;448;p69"/>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52" name="Shape 452"/>
        <p:cNvGrpSpPr/>
        <p:nvPr/>
      </p:nvGrpSpPr>
      <p:grpSpPr>
        <a:xfrm>
          <a:off x="0" y="0"/>
          <a:ext cx="0" cy="0"/>
          <a:chOff x="0" y="0"/>
          <a:chExt cx="0" cy="0"/>
        </a:xfrm>
      </p:grpSpPr>
      <p:sp>
        <p:nvSpPr>
          <p:cNvPr id="453" name="Google Shape;453;p70"/>
          <p:cNvSpPr/>
          <p:nvPr/>
        </p:nvSpPr>
        <p:spPr>
          <a:xfrm>
            <a:off x="450450" y="1012050"/>
            <a:ext cx="82431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4800">
                <a:latin typeface="Comfortaa"/>
                <a:ea typeface="Comfortaa"/>
                <a:cs typeface="Comfortaa"/>
                <a:sym typeface="Comfortaa"/>
              </a:rPr>
              <a:t>Search Engines</a:t>
            </a:r>
            <a:endParaRPr b="1" sz="48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rPr b="1" lang="en-GB" sz="2400">
                <a:latin typeface="Comfortaa"/>
                <a:ea typeface="Comfortaa"/>
                <a:cs typeface="Comfortaa"/>
                <a:sym typeface="Comfortaa"/>
              </a:rPr>
              <a:t>What is the web?</a:t>
            </a:r>
            <a:endParaRPr b="1" sz="24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p:txBody>
      </p:sp>
      <p:sp>
        <p:nvSpPr>
          <p:cNvPr id="454" name="Google Shape;454;p70"/>
          <p:cNvSpPr/>
          <p:nvPr/>
        </p:nvSpPr>
        <p:spPr>
          <a:xfrm>
            <a:off x="3149550" y="146975"/>
            <a:ext cx="28449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000" u="sng">
                <a:latin typeface="Comfortaa"/>
                <a:ea typeface="Comfortaa"/>
                <a:cs typeface="Comfortaa"/>
                <a:sym typeface="Comfortaa"/>
              </a:rPr>
              <a:t>Computing</a:t>
            </a:r>
            <a:endParaRPr b="1" sz="3000">
              <a:latin typeface="Comfortaa"/>
              <a:ea typeface="Comfortaa"/>
              <a:cs typeface="Comfortaa"/>
              <a:sym typeface="Comfortaa"/>
            </a:endParaRPr>
          </a:p>
        </p:txBody>
      </p:sp>
      <p:pic>
        <p:nvPicPr>
          <p:cNvPr id="455" name="Google Shape;455;p70"/>
          <p:cNvPicPr preferRelativeResize="0"/>
          <p:nvPr/>
        </p:nvPicPr>
        <p:blipFill rotWithShape="1">
          <a:blip r:embed="rId3">
            <a:alphaModFix/>
          </a:blip>
          <a:srcRect b="25460" l="0" r="0" t="29438"/>
          <a:stretch/>
        </p:blipFill>
        <p:spPr>
          <a:xfrm>
            <a:off x="3149550" y="3693650"/>
            <a:ext cx="3164700" cy="9515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59" name="Shape 459"/>
        <p:cNvGrpSpPr/>
        <p:nvPr/>
      </p:nvGrpSpPr>
      <p:grpSpPr>
        <a:xfrm>
          <a:off x="0" y="0"/>
          <a:ext cx="0" cy="0"/>
          <a:chOff x="0" y="0"/>
          <a:chExt cx="0" cy="0"/>
        </a:xfrm>
      </p:grpSpPr>
      <p:sp>
        <p:nvSpPr>
          <p:cNvPr id="460" name="Google Shape;460;p71"/>
          <p:cNvSpPr/>
          <p:nvPr/>
        </p:nvSpPr>
        <p:spPr>
          <a:xfrm>
            <a:off x="281525" y="1012050"/>
            <a:ext cx="86148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lnSpc>
                <a:spcPct val="120139"/>
              </a:lnSpc>
              <a:spcBef>
                <a:spcPts val="0"/>
              </a:spcBef>
              <a:spcAft>
                <a:spcPts val="0"/>
              </a:spcAft>
              <a:buNone/>
            </a:pPr>
            <a:r>
              <a:t/>
            </a:r>
            <a:endParaRPr sz="1900">
              <a:solidFill>
                <a:srgbClr val="434343"/>
              </a:solidFill>
              <a:latin typeface="Comfortaa"/>
              <a:ea typeface="Comfortaa"/>
              <a:cs typeface="Comfortaa"/>
              <a:sym typeface="Comfortaa"/>
            </a:endParaRPr>
          </a:p>
          <a:p>
            <a:pPr indent="0" lvl="0" marL="0" rtl="0" algn="ctr">
              <a:lnSpc>
                <a:spcPct val="120139"/>
              </a:lnSpc>
              <a:spcBef>
                <a:spcPts val="990"/>
              </a:spcBef>
              <a:spcAft>
                <a:spcPts val="0"/>
              </a:spcAft>
              <a:buNone/>
            </a:pPr>
            <a:r>
              <a:rPr lang="en-GB" sz="1900">
                <a:solidFill>
                  <a:srgbClr val="434343"/>
                </a:solidFill>
                <a:latin typeface="Comfortaa"/>
                <a:ea typeface="Comfortaa"/>
                <a:cs typeface="Comfortaa"/>
                <a:sym typeface="Comfortaa"/>
              </a:rPr>
              <a:t>There are a lot of names and terms associated with the internet, the web, browsers, and search engines. Sorting them out can get confusing!</a:t>
            </a:r>
            <a:endParaRPr sz="1900">
              <a:solidFill>
                <a:srgbClr val="434343"/>
              </a:solidFill>
              <a:latin typeface="Comfortaa"/>
              <a:ea typeface="Comfortaa"/>
              <a:cs typeface="Comfortaa"/>
              <a:sym typeface="Comfortaa"/>
            </a:endParaRPr>
          </a:p>
          <a:p>
            <a:pPr indent="0" lvl="0" marL="0" rtl="0" algn="ctr">
              <a:lnSpc>
                <a:spcPct val="120139"/>
              </a:lnSpc>
              <a:spcBef>
                <a:spcPts val="990"/>
              </a:spcBef>
              <a:spcAft>
                <a:spcPts val="0"/>
              </a:spcAft>
              <a:buNone/>
            </a:pPr>
            <a:r>
              <a:t/>
            </a:r>
            <a:endParaRPr sz="1900">
              <a:solidFill>
                <a:srgbClr val="434343"/>
              </a:solidFill>
              <a:latin typeface="Comfortaa"/>
              <a:ea typeface="Comfortaa"/>
              <a:cs typeface="Comfortaa"/>
              <a:sym typeface="Comfortaa"/>
            </a:endParaRPr>
          </a:p>
          <a:p>
            <a:pPr indent="0" lvl="0" marL="0" rtl="0" algn="ctr">
              <a:lnSpc>
                <a:spcPct val="120139"/>
              </a:lnSpc>
              <a:spcBef>
                <a:spcPts val="990"/>
              </a:spcBef>
              <a:spcAft>
                <a:spcPts val="0"/>
              </a:spcAft>
              <a:buNone/>
            </a:pPr>
            <a:r>
              <a:t/>
            </a:r>
            <a:endParaRPr sz="1900">
              <a:solidFill>
                <a:srgbClr val="434343"/>
              </a:solidFill>
              <a:latin typeface="Comfortaa"/>
              <a:ea typeface="Comfortaa"/>
              <a:cs typeface="Comfortaa"/>
              <a:sym typeface="Comfortaa"/>
            </a:endParaRPr>
          </a:p>
          <a:p>
            <a:pPr indent="0" lvl="0" marL="0" rtl="0" algn="ctr">
              <a:lnSpc>
                <a:spcPct val="120139"/>
              </a:lnSpc>
              <a:spcBef>
                <a:spcPts val="990"/>
              </a:spcBef>
              <a:spcAft>
                <a:spcPts val="0"/>
              </a:spcAft>
              <a:buNone/>
            </a:pPr>
            <a:r>
              <a:t/>
            </a:r>
            <a:endParaRPr sz="1900">
              <a:solidFill>
                <a:srgbClr val="434343"/>
              </a:solidFill>
              <a:latin typeface="Comfortaa"/>
              <a:ea typeface="Comfortaa"/>
              <a:cs typeface="Comfortaa"/>
              <a:sym typeface="Comfortaa"/>
            </a:endParaRPr>
          </a:p>
          <a:p>
            <a:pPr indent="0" lvl="0" marL="0" rtl="0" algn="ctr">
              <a:lnSpc>
                <a:spcPct val="120139"/>
              </a:lnSpc>
              <a:spcBef>
                <a:spcPts val="990"/>
              </a:spcBef>
              <a:spcAft>
                <a:spcPts val="0"/>
              </a:spcAft>
              <a:buClr>
                <a:schemeClr val="dk1"/>
              </a:buClr>
              <a:buSzPts val="1100"/>
              <a:buFont typeface="Arial"/>
              <a:buNone/>
            </a:pPr>
            <a:r>
              <a:t/>
            </a:r>
            <a:endParaRPr sz="1900">
              <a:solidFill>
                <a:srgbClr val="434343"/>
              </a:solidFill>
              <a:latin typeface="Comfortaa"/>
              <a:ea typeface="Comfortaa"/>
              <a:cs typeface="Comfortaa"/>
              <a:sym typeface="Comfortaa"/>
            </a:endParaRPr>
          </a:p>
          <a:p>
            <a:pPr indent="0" lvl="0" marL="0" rtl="0" algn="ctr">
              <a:spcBef>
                <a:spcPts val="990"/>
              </a:spcBef>
              <a:spcAft>
                <a:spcPts val="0"/>
              </a:spcAft>
              <a:buNone/>
            </a:pPr>
            <a:r>
              <a:t/>
            </a:r>
            <a:endParaRPr b="1" sz="1900">
              <a:solidFill>
                <a:srgbClr val="434343"/>
              </a:solidFill>
              <a:latin typeface="Comfortaa"/>
              <a:ea typeface="Comfortaa"/>
              <a:cs typeface="Comfortaa"/>
              <a:sym typeface="Comfortaa"/>
            </a:endParaRPr>
          </a:p>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461" name="Google Shape;461;p71"/>
          <p:cNvSpPr/>
          <p:nvPr/>
        </p:nvSpPr>
        <p:spPr>
          <a:xfrm>
            <a:off x="2725175" y="146975"/>
            <a:ext cx="38403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000" u="sng">
                <a:latin typeface="Comfortaa"/>
                <a:ea typeface="Comfortaa"/>
                <a:cs typeface="Comfortaa"/>
                <a:sym typeface="Comfortaa"/>
              </a:rPr>
              <a:t>Search Engines</a:t>
            </a:r>
            <a:endParaRPr b="1" sz="3000">
              <a:latin typeface="Comfortaa"/>
              <a:ea typeface="Comfortaa"/>
              <a:cs typeface="Comfortaa"/>
              <a:sym typeface="Comfortaa"/>
            </a:endParaRPr>
          </a:p>
        </p:txBody>
      </p:sp>
      <p:pic>
        <p:nvPicPr>
          <p:cNvPr descr="What is a browser? was the question we asked over 50 passersby of different ages and backgrounds in the Times Square in New York. Watch the many responses people came up with." id="462" name="Google Shape;462;p71" title="What is a Browser?">
            <a:hlinkClick r:id="rId3"/>
          </p:cNvPr>
          <p:cNvPicPr preferRelativeResize="0"/>
          <p:nvPr/>
        </p:nvPicPr>
        <p:blipFill>
          <a:blip r:embed="rId4">
            <a:alphaModFix/>
          </a:blip>
          <a:stretch>
            <a:fillRect/>
          </a:stretch>
        </p:blipFill>
        <p:spPr>
          <a:xfrm>
            <a:off x="3023738" y="2263500"/>
            <a:ext cx="3243175" cy="243237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66" name="Shape 466"/>
        <p:cNvGrpSpPr/>
        <p:nvPr/>
      </p:nvGrpSpPr>
      <p:grpSpPr>
        <a:xfrm>
          <a:off x="0" y="0"/>
          <a:ext cx="0" cy="0"/>
          <a:chOff x="0" y="0"/>
          <a:chExt cx="0" cy="0"/>
        </a:xfrm>
      </p:grpSpPr>
      <p:sp>
        <p:nvSpPr>
          <p:cNvPr id="467" name="Google Shape;467;p72"/>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grpSp>
        <p:nvGrpSpPr>
          <p:cNvPr id="468" name="Google Shape;468;p72"/>
          <p:cNvGrpSpPr/>
          <p:nvPr/>
        </p:nvGrpSpPr>
        <p:grpSpPr>
          <a:xfrm>
            <a:off x="680267" y="141408"/>
            <a:ext cx="7817312" cy="5072581"/>
            <a:chOff x="381000" y="228600"/>
            <a:chExt cx="6553200" cy="4648200"/>
          </a:xfrm>
        </p:grpSpPr>
        <p:sp>
          <p:nvSpPr>
            <p:cNvPr id="469" name="Google Shape;469;p72"/>
            <p:cNvSpPr/>
            <p:nvPr/>
          </p:nvSpPr>
          <p:spPr>
            <a:xfrm>
              <a:off x="381000" y="228600"/>
              <a:ext cx="4114800" cy="2057400"/>
            </a:xfrm>
            <a:prstGeom prst="bentArrow">
              <a:avLst>
                <a:gd fmla="val 25000" name="adj1"/>
                <a:gd fmla="val 25000" name="adj2"/>
                <a:gd fmla="val 25000" name="adj3"/>
                <a:gd fmla="val 43750" name="adj4"/>
              </a:avLst>
            </a:prstGeom>
            <a:solidFill>
              <a:srgbClr val="CFE2F3"/>
            </a:solidFill>
            <a:ln cap="flat" cmpd="sng" w="1905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72"/>
            <p:cNvSpPr/>
            <p:nvPr/>
          </p:nvSpPr>
          <p:spPr>
            <a:xfrm rot="10800000">
              <a:off x="2819400" y="2819400"/>
              <a:ext cx="4114800" cy="2057400"/>
            </a:xfrm>
            <a:prstGeom prst="bentArrow">
              <a:avLst>
                <a:gd fmla="val 25000" name="adj1"/>
                <a:gd fmla="val 25000" name="adj2"/>
                <a:gd fmla="val 25000" name="adj3"/>
                <a:gd fmla="val 43750" name="adj4"/>
              </a:avLst>
            </a:prstGeom>
            <a:solidFill>
              <a:srgbClr val="CFE2F3"/>
            </a:solidFill>
            <a:ln cap="flat" cmpd="sng" w="1905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71" name="Google Shape;471;p72"/>
          <p:cNvPicPr preferRelativeResize="0"/>
          <p:nvPr/>
        </p:nvPicPr>
        <p:blipFill>
          <a:blip r:embed="rId3">
            <a:alphaModFix/>
          </a:blip>
          <a:stretch>
            <a:fillRect/>
          </a:stretch>
        </p:blipFill>
        <p:spPr>
          <a:xfrm>
            <a:off x="7837363" y="275034"/>
            <a:ext cx="948574" cy="297100"/>
          </a:xfrm>
          <a:prstGeom prst="rect">
            <a:avLst/>
          </a:prstGeom>
          <a:noFill/>
          <a:ln>
            <a:noFill/>
          </a:ln>
        </p:spPr>
      </p:pic>
      <p:sp>
        <p:nvSpPr>
          <p:cNvPr id="472" name="Google Shape;472;p72"/>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473" name="Google Shape;473;p72"/>
          <p:cNvPicPr preferRelativeResize="0"/>
          <p:nvPr/>
        </p:nvPicPr>
        <p:blipFill>
          <a:blip r:embed="rId4">
            <a:alphaModFix/>
          </a:blip>
          <a:stretch>
            <a:fillRect/>
          </a:stretch>
        </p:blipFill>
        <p:spPr>
          <a:xfrm>
            <a:off x="524851" y="4909104"/>
            <a:ext cx="7740775" cy="8024"/>
          </a:xfrm>
          <a:prstGeom prst="rect">
            <a:avLst/>
          </a:prstGeom>
          <a:noFill/>
          <a:ln>
            <a:noFill/>
          </a:ln>
        </p:spPr>
      </p:pic>
      <p:sp>
        <p:nvSpPr>
          <p:cNvPr id="474" name="Google Shape;474;p72"/>
          <p:cNvSpPr txBox="1"/>
          <p:nvPr/>
        </p:nvSpPr>
        <p:spPr>
          <a:xfrm>
            <a:off x="1936925" y="1156775"/>
            <a:ext cx="5562900" cy="2271000"/>
          </a:xfrm>
          <a:prstGeom prst="rect">
            <a:avLst/>
          </a:prstGeom>
          <a:noFill/>
          <a:ln>
            <a:noFill/>
          </a:ln>
        </p:spPr>
        <p:txBody>
          <a:bodyPr anchorCtr="0" anchor="t" bIns="38100" lIns="38100" spcFirstLastPara="1" rIns="38100" wrap="square" tIns="38100">
            <a:noAutofit/>
          </a:bodyPr>
          <a:lstStyle/>
          <a:p>
            <a:pPr indent="0" lvl="0" marL="0" marR="0" rtl="0" algn="l">
              <a:lnSpc>
                <a:spcPct val="120139"/>
              </a:lnSpc>
              <a:spcBef>
                <a:spcPts val="0"/>
              </a:spcBef>
              <a:spcAft>
                <a:spcPts val="0"/>
              </a:spcAft>
              <a:buNone/>
            </a:pPr>
            <a:r>
              <a:rPr lang="en-GB" sz="1900">
                <a:solidFill>
                  <a:srgbClr val="434343"/>
                </a:solidFill>
                <a:latin typeface="Comfortaa"/>
                <a:ea typeface="Comfortaa"/>
                <a:cs typeface="Comfortaa"/>
                <a:sym typeface="Comfortaa"/>
              </a:rPr>
              <a:t>The internet is a global network of computers. It is millions of computers around the world, all connected.</a:t>
            </a:r>
            <a:endParaRPr sz="1900">
              <a:solidFill>
                <a:srgbClr val="434343"/>
              </a:solidFill>
              <a:latin typeface="Comfortaa"/>
              <a:ea typeface="Comfortaa"/>
              <a:cs typeface="Comfortaa"/>
              <a:sym typeface="Comfortaa"/>
            </a:endParaRPr>
          </a:p>
          <a:p>
            <a:pPr indent="0" lvl="0" marL="0" marR="0" rtl="0" algn="l">
              <a:lnSpc>
                <a:spcPct val="120139"/>
              </a:lnSpc>
              <a:spcBef>
                <a:spcPts val="990"/>
              </a:spcBef>
              <a:spcAft>
                <a:spcPts val="990"/>
              </a:spcAft>
              <a:buNone/>
            </a:pPr>
            <a:r>
              <a:rPr lang="en-GB" sz="1900">
                <a:solidFill>
                  <a:srgbClr val="434343"/>
                </a:solidFill>
                <a:latin typeface="Comfortaa"/>
                <a:ea typeface="Comfortaa"/>
                <a:cs typeface="Comfortaa"/>
                <a:sym typeface="Comfortaa"/>
              </a:rPr>
              <a:t>People often think of the internet as a cloud in space. In reality, every computer in the "inter-network", or internet, is connected by actual wires -- ethernet cables, phone lines, and fiber optic wiring on the ocean floor!</a:t>
            </a:r>
            <a:endParaRPr sz="1900">
              <a:solidFill>
                <a:srgbClr val="434343"/>
              </a:solidFill>
              <a:latin typeface="Comfortaa"/>
              <a:ea typeface="Comfortaa"/>
              <a:cs typeface="Comfortaa"/>
              <a:sym typeface="Comfortaa"/>
            </a:endParaRPr>
          </a:p>
        </p:txBody>
      </p:sp>
      <p:pic>
        <p:nvPicPr>
          <p:cNvPr id="475" name="Google Shape;475;p72"/>
          <p:cNvPicPr preferRelativeResize="0"/>
          <p:nvPr/>
        </p:nvPicPr>
        <p:blipFill>
          <a:blip r:embed="rId5">
            <a:alphaModFix/>
          </a:blip>
          <a:stretch>
            <a:fillRect/>
          </a:stretch>
        </p:blipFill>
        <p:spPr>
          <a:xfrm>
            <a:off x="7240864" y="863987"/>
            <a:ext cx="1336942" cy="1211733"/>
          </a:xfrm>
          <a:prstGeom prst="rect">
            <a:avLst/>
          </a:prstGeom>
          <a:noFill/>
          <a:ln>
            <a:noFill/>
          </a:ln>
        </p:spPr>
      </p:pic>
      <p:pic>
        <p:nvPicPr>
          <p:cNvPr id="476" name="Google Shape;476;p72"/>
          <p:cNvPicPr preferRelativeResize="0"/>
          <p:nvPr/>
        </p:nvPicPr>
        <p:blipFill>
          <a:blip r:embed="rId5">
            <a:alphaModFix/>
          </a:blip>
          <a:stretch>
            <a:fillRect/>
          </a:stretch>
        </p:blipFill>
        <p:spPr>
          <a:xfrm>
            <a:off x="524860" y="3300458"/>
            <a:ext cx="1336942" cy="1211733"/>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80" name="Shape 480"/>
        <p:cNvGrpSpPr/>
        <p:nvPr/>
      </p:nvGrpSpPr>
      <p:grpSpPr>
        <a:xfrm>
          <a:off x="0" y="0"/>
          <a:ext cx="0" cy="0"/>
          <a:chOff x="0" y="0"/>
          <a:chExt cx="0" cy="0"/>
        </a:xfrm>
      </p:grpSpPr>
      <p:sp>
        <p:nvSpPr>
          <p:cNvPr id="481" name="Google Shape;481;p73"/>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grpSp>
        <p:nvGrpSpPr>
          <p:cNvPr id="482" name="Google Shape;482;p73"/>
          <p:cNvGrpSpPr/>
          <p:nvPr/>
        </p:nvGrpSpPr>
        <p:grpSpPr>
          <a:xfrm>
            <a:off x="452087" y="33783"/>
            <a:ext cx="8056504" cy="5180419"/>
            <a:chOff x="381000" y="228600"/>
            <a:chExt cx="6553200" cy="4648200"/>
          </a:xfrm>
        </p:grpSpPr>
        <p:sp>
          <p:nvSpPr>
            <p:cNvPr id="483" name="Google Shape;483;p73"/>
            <p:cNvSpPr/>
            <p:nvPr/>
          </p:nvSpPr>
          <p:spPr>
            <a:xfrm>
              <a:off x="381000" y="228600"/>
              <a:ext cx="4114800" cy="2057400"/>
            </a:xfrm>
            <a:prstGeom prst="bentArrow">
              <a:avLst>
                <a:gd fmla="val 25000" name="adj1"/>
                <a:gd fmla="val 25000" name="adj2"/>
                <a:gd fmla="val 25000" name="adj3"/>
                <a:gd fmla="val 43750" name="adj4"/>
              </a:avLst>
            </a:prstGeom>
            <a:solidFill>
              <a:srgbClr val="CFE2F3"/>
            </a:solidFill>
            <a:ln cap="flat" cmpd="sng" w="1905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73"/>
            <p:cNvSpPr/>
            <p:nvPr/>
          </p:nvSpPr>
          <p:spPr>
            <a:xfrm rot="10800000">
              <a:off x="2819400" y="2819400"/>
              <a:ext cx="4114800" cy="2057400"/>
            </a:xfrm>
            <a:prstGeom prst="bentArrow">
              <a:avLst>
                <a:gd fmla="val 25000" name="adj1"/>
                <a:gd fmla="val 25000" name="adj2"/>
                <a:gd fmla="val 25000" name="adj3"/>
                <a:gd fmla="val 43750" name="adj4"/>
              </a:avLst>
            </a:prstGeom>
            <a:solidFill>
              <a:srgbClr val="CFE2F3"/>
            </a:solidFill>
            <a:ln cap="flat" cmpd="sng" w="1905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85" name="Google Shape;485;p73"/>
          <p:cNvPicPr preferRelativeResize="0"/>
          <p:nvPr/>
        </p:nvPicPr>
        <p:blipFill>
          <a:blip r:embed="rId3">
            <a:alphaModFix/>
          </a:blip>
          <a:stretch>
            <a:fillRect/>
          </a:stretch>
        </p:blipFill>
        <p:spPr>
          <a:xfrm>
            <a:off x="7837363" y="275034"/>
            <a:ext cx="948574" cy="297100"/>
          </a:xfrm>
          <a:prstGeom prst="rect">
            <a:avLst/>
          </a:prstGeom>
          <a:noFill/>
          <a:ln>
            <a:noFill/>
          </a:ln>
        </p:spPr>
      </p:pic>
      <p:sp>
        <p:nvSpPr>
          <p:cNvPr id="486" name="Google Shape;486;p73"/>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487" name="Google Shape;487;p73"/>
          <p:cNvPicPr preferRelativeResize="0"/>
          <p:nvPr/>
        </p:nvPicPr>
        <p:blipFill>
          <a:blip r:embed="rId4">
            <a:alphaModFix/>
          </a:blip>
          <a:stretch>
            <a:fillRect/>
          </a:stretch>
        </p:blipFill>
        <p:spPr>
          <a:xfrm>
            <a:off x="524851" y="4909104"/>
            <a:ext cx="7740775" cy="8024"/>
          </a:xfrm>
          <a:prstGeom prst="rect">
            <a:avLst/>
          </a:prstGeom>
          <a:noFill/>
          <a:ln>
            <a:noFill/>
          </a:ln>
        </p:spPr>
      </p:pic>
      <p:sp>
        <p:nvSpPr>
          <p:cNvPr id="488" name="Google Shape;488;p73"/>
          <p:cNvSpPr txBox="1"/>
          <p:nvPr/>
        </p:nvSpPr>
        <p:spPr>
          <a:xfrm>
            <a:off x="1700425" y="1089225"/>
            <a:ext cx="5934600" cy="2271000"/>
          </a:xfrm>
          <a:prstGeom prst="rect">
            <a:avLst/>
          </a:prstGeom>
          <a:noFill/>
          <a:ln>
            <a:noFill/>
          </a:ln>
        </p:spPr>
        <p:txBody>
          <a:bodyPr anchorCtr="0" anchor="t" bIns="38100" lIns="38100" spcFirstLastPara="1" rIns="38100" wrap="square" tIns="38100">
            <a:noAutofit/>
          </a:bodyPr>
          <a:lstStyle/>
          <a:p>
            <a:pPr indent="0" lvl="0" marL="0" marR="0" rtl="0" algn="ctr">
              <a:lnSpc>
                <a:spcPct val="120139"/>
              </a:lnSpc>
              <a:spcBef>
                <a:spcPts val="0"/>
              </a:spcBef>
              <a:spcAft>
                <a:spcPts val="0"/>
              </a:spcAft>
              <a:buNone/>
            </a:pPr>
            <a:r>
              <a:rPr lang="en-GB" sz="1900" u="sng">
                <a:solidFill>
                  <a:srgbClr val="434343"/>
                </a:solidFill>
                <a:latin typeface="Comfortaa"/>
                <a:ea typeface="Comfortaa"/>
                <a:cs typeface="Comfortaa"/>
                <a:sym typeface="Comfortaa"/>
              </a:rPr>
              <a:t>What is the </a:t>
            </a:r>
            <a:r>
              <a:rPr b="1" lang="en-GB" sz="1900" u="sng">
                <a:solidFill>
                  <a:srgbClr val="434343"/>
                </a:solidFill>
                <a:latin typeface="Comfortaa"/>
                <a:ea typeface="Comfortaa"/>
                <a:cs typeface="Comfortaa"/>
                <a:sym typeface="Comfortaa"/>
              </a:rPr>
              <a:t>web?</a:t>
            </a:r>
            <a:endParaRPr b="1" sz="19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Clr>
                <a:schemeClr val="dk1"/>
              </a:buClr>
              <a:buSzPts val="1100"/>
              <a:buFont typeface="Arial"/>
              <a:buNone/>
            </a:pPr>
            <a:r>
              <a:rPr lang="en-GB" sz="1900">
                <a:solidFill>
                  <a:srgbClr val="434343"/>
                </a:solidFill>
                <a:latin typeface="Comfortaa"/>
                <a:ea typeface="Comfortaa"/>
                <a:cs typeface="Comfortaa"/>
                <a:sym typeface="Comfortaa"/>
              </a:rPr>
              <a:t>People often use the words "the internet" and "the web" interchangeably. Is there a difference?</a:t>
            </a:r>
            <a:endParaRPr sz="19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Clr>
                <a:schemeClr val="dk1"/>
              </a:buClr>
              <a:buSzPts val="1100"/>
              <a:buFont typeface="Arial"/>
              <a:buNone/>
            </a:pPr>
            <a:r>
              <a:rPr lang="en-GB" sz="1900">
                <a:solidFill>
                  <a:srgbClr val="434343"/>
                </a:solidFill>
                <a:latin typeface="Comfortaa"/>
                <a:ea typeface="Comfortaa"/>
                <a:cs typeface="Comfortaa"/>
                <a:sym typeface="Comfortaa"/>
              </a:rPr>
              <a:t>The World Wide Web is just one part of the internet. The internet also includes e-mail, instant messaging, multiplayer gaming, and FTP (peer-to-peer file sharing).</a:t>
            </a:r>
            <a:endParaRPr sz="1900">
              <a:solidFill>
                <a:srgbClr val="434343"/>
              </a:solidFill>
              <a:latin typeface="Comfortaa"/>
              <a:ea typeface="Comfortaa"/>
              <a:cs typeface="Comfortaa"/>
              <a:sym typeface="Comfortaa"/>
            </a:endParaRPr>
          </a:p>
          <a:p>
            <a:pPr indent="0" lvl="0" marL="0" marR="0" rtl="0" algn="l">
              <a:lnSpc>
                <a:spcPct val="120139"/>
              </a:lnSpc>
              <a:spcBef>
                <a:spcPts val="990"/>
              </a:spcBef>
              <a:spcAft>
                <a:spcPts val="990"/>
              </a:spcAft>
              <a:buNone/>
            </a:pPr>
            <a:r>
              <a:t/>
            </a:r>
            <a:endParaRPr b="1" sz="1900">
              <a:solidFill>
                <a:srgbClr val="434343"/>
              </a:solidFill>
              <a:latin typeface="Comfortaa"/>
              <a:ea typeface="Comfortaa"/>
              <a:cs typeface="Comfortaa"/>
              <a:sym typeface="Comfortaa"/>
            </a:endParaRPr>
          </a:p>
        </p:txBody>
      </p:sp>
      <p:pic>
        <p:nvPicPr>
          <p:cNvPr id="489" name="Google Shape;489;p73"/>
          <p:cNvPicPr preferRelativeResize="0"/>
          <p:nvPr/>
        </p:nvPicPr>
        <p:blipFill>
          <a:blip r:embed="rId5">
            <a:alphaModFix/>
          </a:blip>
          <a:stretch>
            <a:fillRect/>
          </a:stretch>
        </p:blipFill>
        <p:spPr>
          <a:xfrm>
            <a:off x="7499814" y="572137"/>
            <a:ext cx="1336942" cy="1211733"/>
          </a:xfrm>
          <a:prstGeom prst="rect">
            <a:avLst/>
          </a:prstGeom>
          <a:noFill/>
          <a:ln>
            <a:noFill/>
          </a:ln>
        </p:spPr>
      </p:pic>
      <p:pic>
        <p:nvPicPr>
          <p:cNvPr id="490" name="Google Shape;490;p73"/>
          <p:cNvPicPr preferRelativeResize="0"/>
          <p:nvPr/>
        </p:nvPicPr>
        <p:blipFill>
          <a:blip r:embed="rId5">
            <a:alphaModFix/>
          </a:blip>
          <a:stretch>
            <a:fillRect/>
          </a:stretch>
        </p:blipFill>
        <p:spPr>
          <a:xfrm>
            <a:off x="281535" y="3548208"/>
            <a:ext cx="1336942" cy="1211733"/>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94" name="Shape 494"/>
        <p:cNvGrpSpPr/>
        <p:nvPr/>
      </p:nvGrpSpPr>
      <p:grpSpPr>
        <a:xfrm>
          <a:off x="0" y="0"/>
          <a:ext cx="0" cy="0"/>
          <a:chOff x="0" y="0"/>
          <a:chExt cx="0" cy="0"/>
        </a:xfrm>
      </p:grpSpPr>
      <p:sp>
        <p:nvSpPr>
          <p:cNvPr id="495" name="Google Shape;495;p74"/>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grpSp>
        <p:nvGrpSpPr>
          <p:cNvPr id="496" name="Google Shape;496;p74"/>
          <p:cNvGrpSpPr/>
          <p:nvPr/>
        </p:nvGrpSpPr>
        <p:grpSpPr>
          <a:xfrm>
            <a:off x="452087" y="33783"/>
            <a:ext cx="8056504" cy="5180419"/>
            <a:chOff x="381000" y="228600"/>
            <a:chExt cx="6553200" cy="4648200"/>
          </a:xfrm>
        </p:grpSpPr>
        <p:sp>
          <p:nvSpPr>
            <p:cNvPr id="497" name="Google Shape;497;p74"/>
            <p:cNvSpPr/>
            <p:nvPr/>
          </p:nvSpPr>
          <p:spPr>
            <a:xfrm>
              <a:off x="381000" y="228600"/>
              <a:ext cx="4114800" cy="2057400"/>
            </a:xfrm>
            <a:prstGeom prst="bentArrow">
              <a:avLst>
                <a:gd fmla="val 25000" name="adj1"/>
                <a:gd fmla="val 25000" name="adj2"/>
                <a:gd fmla="val 25000" name="adj3"/>
                <a:gd fmla="val 43750" name="adj4"/>
              </a:avLst>
            </a:prstGeom>
            <a:solidFill>
              <a:srgbClr val="CFE2F3"/>
            </a:solidFill>
            <a:ln cap="flat" cmpd="sng" w="1905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74"/>
            <p:cNvSpPr/>
            <p:nvPr/>
          </p:nvSpPr>
          <p:spPr>
            <a:xfrm rot="10800000">
              <a:off x="2819400" y="2819400"/>
              <a:ext cx="4114800" cy="2057400"/>
            </a:xfrm>
            <a:prstGeom prst="bentArrow">
              <a:avLst>
                <a:gd fmla="val 25000" name="adj1"/>
                <a:gd fmla="val 25000" name="adj2"/>
                <a:gd fmla="val 25000" name="adj3"/>
                <a:gd fmla="val 43750" name="adj4"/>
              </a:avLst>
            </a:prstGeom>
            <a:solidFill>
              <a:srgbClr val="CFE2F3"/>
            </a:solidFill>
            <a:ln cap="flat" cmpd="sng" w="1905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99" name="Google Shape;499;p74"/>
          <p:cNvPicPr preferRelativeResize="0"/>
          <p:nvPr/>
        </p:nvPicPr>
        <p:blipFill>
          <a:blip r:embed="rId3">
            <a:alphaModFix/>
          </a:blip>
          <a:stretch>
            <a:fillRect/>
          </a:stretch>
        </p:blipFill>
        <p:spPr>
          <a:xfrm>
            <a:off x="7837363" y="275034"/>
            <a:ext cx="948574" cy="297100"/>
          </a:xfrm>
          <a:prstGeom prst="rect">
            <a:avLst/>
          </a:prstGeom>
          <a:noFill/>
          <a:ln>
            <a:noFill/>
          </a:ln>
        </p:spPr>
      </p:pic>
      <p:sp>
        <p:nvSpPr>
          <p:cNvPr id="500" name="Google Shape;500;p74"/>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01" name="Google Shape;501;p74"/>
          <p:cNvPicPr preferRelativeResize="0"/>
          <p:nvPr/>
        </p:nvPicPr>
        <p:blipFill>
          <a:blip r:embed="rId4">
            <a:alphaModFix/>
          </a:blip>
          <a:stretch>
            <a:fillRect/>
          </a:stretch>
        </p:blipFill>
        <p:spPr>
          <a:xfrm>
            <a:off x="524851" y="4909104"/>
            <a:ext cx="7740775" cy="8024"/>
          </a:xfrm>
          <a:prstGeom prst="rect">
            <a:avLst/>
          </a:prstGeom>
          <a:noFill/>
          <a:ln>
            <a:noFill/>
          </a:ln>
        </p:spPr>
      </p:pic>
      <p:sp>
        <p:nvSpPr>
          <p:cNvPr id="502" name="Google Shape;502;p74"/>
          <p:cNvSpPr txBox="1"/>
          <p:nvPr/>
        </p:nvSpPr>
        <p:spPr>
          <a:xfrm>
            <a:off x="1700425" y="1089225"/>
            <a:ext cx="2598000" cy="2271000"/>
          </a:xfrm>
          <a:prstGeom prst="rect">
            <a:avLst/>
          </a:prstGeom>
          <a:noFill/>
          <a:ln>
            <a:noFill/>
          </a:ln>
        </p:spPr>
        <p:txBody>
          <a:bodyPr anchorCtr="0" anchor="t" bIns="38100" lIns="38100" spcFirstLastPara="1" rIns="38100" wrap="square" tIns="38100">
            <a:noAutofit/>
          </a:bodyPr>
          <a:lstStyle/>
          <a:p>
            <a:pPr indent="0" lvl="0" marL="0" marR="0" rtl="0" algn="l">
              <a:lnSpc>
                <a:spcPct val="120139"/>
              </a:lnSpc>
              <a:spcBef>
                <a:spcPts val="0"/>
              </a:spcBef>
              <a:spcAft>
                <a:spcPts val="990"/>
              </a:spcAft>
              <a:buNone/>
            </a:pPr>
            <a:r>
              <a:rPr lang="en-GB" sz="1900">
                <a:solidFill>
                  <a:srgbClr val="434343"/>
                </a:solidFill>
                <a:latin typeface="Comfortaa"/>
                <a:ea typeface="Comfortaa"/>
                <a:cs typeface="Comfortaa"/>
                <a:sym typeface="Comfortaa"/>
              </a:rPr>
              <a:t>A </a:t>
            </a:r>
            <a:r>
              <a:rPr b="1" i="1" lang="en-GB" sz="1900">
                <a:solidFill>
                  <a:srgbClr val="434343"/>
                </a:solidFill>
                <a:latin typeface="Comfortaa"/>
                <a:ea typeface="Comfortaa"/>
                <a:cs typeface="Comfortaa"/>
                <a:sym typeface="Comfortaa"/>
              </a:rPr>
              <a:t>browser</a:t>
            </a:r>
            <a:r>
              <a:rPr lang="en-GB" sz="1900">
                <a:solidFill>
                  <a:srgbClr val="434343"/>
                </a:solidFill>
                <a:latin typeface="Comfortaa"/>
                <a:ea typeface="Comfortaa"/>
                <a:cs typeface="Comfortaa"/>
                <a:sym typeface="Comfortaa"/>
              </a:rPr>
              <a:t> is a tool that allows you to access the </a:t>
            </a:r>
            <a:r>
              <a:rPr b="1" lang="en-GB" sz="1900">
                <a:solidFill>
                  <a:srgbClr val="434343"/>
                </a:solidFill>
                <a:latin typeface="Comfortaa"/>
                <a:ea typeface="Comfortaa"/>
                <a:cs typeface="Comfortaa"/>
                <a:sym typeface="Comfortaa"/>
              </a:rPr>
              <a:t>world wide web.</a:t>
            </a:r>
            <a:endParaRPr b="1" sz="1900">
              <a:solidFill>
                <a:srgbClr val="434343"/>
              </a:solidFill>
              <a:latin typeface="Comfortaa"/>
              <a:ea typeface="Comfortaa"/>
              <a:cs typeface="Comfortaa"/>
              <a:sym typeface="Comfortaa"/>
            </a:endParaRPr>
          </a:p>
        </p:txBody>
      </p:sp>
      <p:pic>
        <p:nvPicPr>
          <p:cNvPr id="503" name="Google Shape;503;p74"/>
          <p:cNvPicPr preferRelativeResize="0"/>
          <p:nvPr/>
        </p:nvPicPr>
        <p:blipFill>
          <a:blip r:embed="rId5">
            <a:alphaModFix/>
          </a:blip>
          <a:stretch>
            <a:fillRect/>
          </a:stretch>
        </p:blipFill>
        <p:spPr>
          <a:xfrm>
            <a:off x="7499814" y="572137"/>
            <a:ext cx="1336942" cy="1211733"/>
          </a:xfrm>
          <a:prstGeom prst="rect">
            <a:avLst/>
          </a:prstGeom>
          <a:noFill/>
          <a:ln>
            <a:noFill/>
          </a:ln>
        </p:spPr>
      </p:pic>
      <p:pic>
        <p:nvPicPr>
          <p:cNvPr id="504" name="Google Shape;504;p74"/>
          <p:cNvPicPr preferRelativeResize="0"/>
          <p:nvPr/>
        </p:nvPicPr>
        <p:blipFill>
          <a:blip r:embed="rId5">
            <a:alphaModFix/>
          </a:blip>
          <a:stretch>
            <a:fillRect/>
          </a:stretch>
        </p:blipFill>
        <p:spPr>
          <a:xfrm>
            <a:off x="281535" y="3548208"/>
            <a:ext cx="1336942" cy="1211733"/>
          </a:xfrm>
          <a:prstGeom prst="rect">
            <a:avLst/>
          </a:prstGeom>
          <a:noFill/>
          <a:ln>
            <a:noFill/>
          </a:ln>
        </p:spPr>
      </p:pic>
      <p:pic>
        <p:nvPicPr>
          <p:cNvPr descr="Basic explanation of the web browser. Learn more at http://whatbrowser.org" id="505" name="Google Shape;505;p74" title="What is a browser?">
            <a:hlinkClick r:id="rId6"/>
          </p:cNvPr>
          <p:cNvPicPr preferRelativeResize="0"/>
          <p:nvPr/>
        </p:nvPicPr>
        <p:blipFill>
          <a:blip r:embed="rId7">
            <a:alphaModFix/>
          </a:blip>
          <a:stretch>
            <a:fillRect/>
          </a:stretch>
        </p:blipFill>
        <p:spPr>
          <a:xfrm>
            <a:off x="4298525" y="1614950"/>
            <a:ext cx="3336500" cy="25023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09" name="Shape 509"/>
        <p:cNvGrpSpPr/>
        <p:nvPr/>
      </p:nvGrpSpPr>
      <p:grpSpPr>
        <a:xfrm>
          <a:off x="0" y="0"/>
          <a:ext cx="0" cy="0"/>
          <a:chOff x="0" y="0"/>
          <a:chExt cx="0" cy="0"/>
        </a:xfrm>
      </p:grpSpPr>
      <p:sp>
        <p:nvSpPr>
          <p:cNvPr id="510" name="Google Shape;510;p75"/>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11" name="Google Shape;511;p75"/>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12" name="Google Shape;512;p75"/>
          <p:cNvPicPr preferRelativeResize="0"/>
          <p:nvPr/>
        </p:nvPicPr>
        <p:blipFill>
          <a:blip r:embed="rId3">
            <a:alphaModFix/>
          </a:blip>
          <a:stretch>
            <a:fillRect/>
          </a:stretch>
        </p:blipFill>
        <p:spPr>
          <a:xfrm>
            <a:off x="524851" y="4909104"/>
            <a:ext cx="7740775" cy="8024"/>
          </a:xfrm>
          <a:prstGeom prst="rect">
            <a:avLst/>
          </a:prstGeom>
          <a:noFill/>
          <a:ln>
            <a:noFill/>
          </a:ln>
        </p:spPr>
      </p:pic>
      <p:sp>
        <p:nvSpPr>
          <p:cNvPr id="513" name="Google Shape;513;p75"/>
          <p:cNvSpPr txBox="1"/>
          <p:nvPr/>
        </p:nvSpPr>
        <p:spPr>
          <a:xfrm>
            <a:off x="456125" y="875250"/>
            <a:ext cx="8265600" cy="22710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2100" u="sng">
                <a:solidFill>
                  <a:srgbClr val="434343"/>
                </a:solidFill>
                <a:latin typeface="Comfortaa"/>
                <a:ea typeface="Comfortaa"/>
                <a:cs typeface="Comfortaa"/>
                <a:sym typeface="Comfortaa"/>
              </a:rPr>
              <a:t>Websites vs. Webpages</a:t>
            </a:r>
            <a:endParaRPr sz="21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Clr>
                <a:schemeClr val="dk1"/>
              </a:buClr>
              <a:buSzPts val="1100"/>
              <a:buFont typeface="Arial"/>
              <a:buNone/>
            </a:pPr>
            <a:r>
              <a:rPr lang="en-GB" sz="2000">
                <a:solidFill>
                  <a:srgbClr val="434343"/>
                </a:solidFill>
                <a:latin typeface="Comfortaa"/>
                <a:ea typeface="Comfortaa"/>
                <a:cs typeface="Comfortaa"/>
                <a:sym typeface="Comfortaa"/>
              </a:rPr>
              <a:t>A website is a collection of webpages that belong to one domain or owner.</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Clr>
                <a:schemeClr val="dk1"/>
              </a:buClr>
              <a:buSzPts val="1100"/>
              <a:buFont typeface="Arial"/>
              <a:buNone/>
            </a:pPr>
            <a:r>
              <a:rPr lang="en-GB" sz="2000">
                <a:solidFill>
                  <a:srgbClr val="434343"/>
                </a:solidFill>
                <a:latin typeface="Comfortaa"/>
                <a:ea typeface="Comfortaa"/>
                <a:cs typeface="Comfortaa"/>
                <a:sym typeface="Comfortaa"/>
              </a:rPr>
              <a:t>A webpage is a single document (which can include images, videos, charts, etc) viewable through a web browser.</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Clr>
                <a:schemeClr val="dk1"/>
              </a:buClr>
              <a:buSzPts val="1100"/>
              <a:buFont typeface="Arial"/>
              <a:buNone/>
            </a:pPr>
            <a:r>
              <a:rPr lang="en-GB" sz="2000">
                <a:solidFill>
                  <a:srgbClr val="434343"/>
                </a:solidFill>
                <a:latin typeface="Comfortaa"/>
                <a:ea typeface="Comfortaa"/>
                <a:cs typeface="Comfortaa"/>
                <a:sym typeface="Comfortaa"/>
              </a:rPr>
              <a:t>For example, www.sandiegozoo.org is a website for the San Diego Zoo. "Hours &amp; Directions" is one webpage on the website.</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Clr>
                <a:schemeClr val="dk1"/>
              </a:buClr>
              <a:buSzPts val="1100"/>
              <a:buFont typeface="Arial"/>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Clr>
                <a:schemeClr val="dk1"/>
              </a:buClr>
              <a:buSzPts val="1100"/>
              <a:buFont typeface="Arial"/>
              <a:buNone/>
            </a:pPr>
            <a:r>
              <a:t/>
            </a:r>
            <a:endParaRPr sz="2000">
              <a:solidFill>
                <a:srgbClr val="434343"/>
              </a:solidFill>
              <a:latin typeface="Comfortaa"/>
              <a:ea typeface="Comfortaa"/>
              <a:cs typeface="Comfortaa"/>
              <a:sym typeface="Comfortaa"/>
            </a:endParaRPr>
          </a:p>
        </p:txBody>
      </p:sp>
      <p:pic>
        <p:nvPicPr>
          <p:cNvPr id="514" name="Google Shape;514;p75"/>
          <p:cNvPicPr preferRelativeResize="0"/>
          <p:nvPr/>
        </p:nvPicPr>
        <p:blipFill>
          <a:blip r:embed="rId4">
            <a:alphaModFix/>
          </a:blip>
          <a:stretch>
            <a:fillRect/>
          </a:stretch>
        </p:blipFill>
        <p:spPr>
          <a:xfrm flipH="1">
            <a:off x="7826450" y="79775"/>
            <a:ext cx="1209425" cy="1211750"/>
          </a:xfrm>
          <a:prstGeom prst="rect">
            <a:avLst/>
          </a:prstGeom>
          <a:noFill/>
          <a:ln>
            <a:noFill/>
          </a:ln>
        </p:spPr>
      </p:pic>
      <p:pic>
        <p:nvPicPr>
          <p:cNvPr id="515" name="Google Shape;515;p75"/>
          <p:cNvPicPr preferRelativeResize="0"/>
          <p:nvPr/>
        </p:nvPicPr>
        <p:blipFill>
          <a:blip r:embed="rId4">
            <a:alphaModFix/>
          </a:blip>
          <a:stretch>
            <a:fillRect/>
          </a:stretch>
        </p:blipFill>
        <p:spPr>
          <a:xfrm>
            <a:off x="56335" y="79783"/>
            <a:ext cx="1336942" cy="1211733"/>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19" name="Shape 519"/>
        <p:cNvGrpSpPr/>
        <p:nvPr/>
      </p:nvGrpSpPr>
      <p:grpSpPr>
        <a:xfrm>
          <a:off x="0" y="0"/>
          <a:ext cx="0" cy="0"/>
          <a:chOff x="0" y="0"/>
          <a:chExt cx="0" cy="0"/>
        </a:xfrm>
      </p:grpSpPr>
      <p:sp>
        <p:nvSpPr>
          <p:cNvPr id="520" name="Google Shape;520;p76"/>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21" name="Google Shape;521;p76"/>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22" name="Google Shape;522;p76"/>
          <p:cNvPicPr preferRelativeResize="0"/>
          <p:nvPr/>
        </p:nvPicPr>
        <p:blipFill>
          <a:blip r:embed="rId3">
            <a:alphaModFix/>
          </a:blip>
          <a:stretch>
            <a:fillRect/>
          </a:stretch>
        </p:blipFill>
        <p:spPr>
          <a:xfrm>
            <a:off x="524851" y="4909104"/>
            <a:ext cx="7740775" cy="8024"/>
          </a:xfrm>
          <a:prstGeom prst="rect">
            <a:avLst/>
          </a:prstGeom>
          <a:noFill/>
          <a:ln>
            <a:noFill/>
          </a:ln>
        </p:spPr>
      </p:pic>
      <p:sp>
        <p:nvSpPr>
          <p:cNvPr id="523" name="Google Shape;523;p76"/>
          <p:cNvSpPr txBox="1"/>
          <p:nvPr/>
        </p:nvSpPr>
        <p:spPr>
          <a:xfrm>
            <a:off x="456125" y="875250"/>
            <a:ext cx="8265600" cy="22710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2100" u="sng">
                <a:solidFill>
                  <a:srgbClr val="434343"/>
                </a:solidFill>
                <a:latin typeface="Comfortaa"/>
                <a:ea typeface="Comfortaa"/>
                <a:cs typeface="Comfortaa"/>
                <a:sym typeface="Comfortaa"/>
              </a:rPr>
              <a:t>What is a </a:t>
            </a:r>
            <a:r>
              <a:rPr b="1" i="1" lang="en-GB" sz="2100" u="sng">
                <a:solidFill>
                  <a:srgbClr val="434343"/>
                </a:solidFill>
                <a:latin typeface="Comfortaa"/>
                <a:ea typeface="Comfortaa"/>
                <a:cs typeface="Comfortaa"/>
                <a:sym typeface="Comfortaa"/>
              </a:rPr>
              <a:t>web address</a:t>
            </a:r>
            <a:r>
              <a:rPr lang="en-GB" sz="2100" u="sng">
                <a:solidFill>
                  <a:srgbClr val="434343"/>
                </a:solidFill>
                <a:latin typeface="Comfortaa"/>
                <a:ea typeface="Comfortaa"/>
                <a:cs typeface="Comfortaa"/>
                <a:sym typeface="Comfortaa"/>
              </a:rPr>
              <a:t>?</a:t>
            </a:r>
            <a:endParaRPr sz="2100" u="sng">
              <a:solidFill>
                <a:srgbClr val="434343"/>
              </a:solidFill>
              <a:latin typeface="Comfortaa"/>
              <a:ea typeface="Comfortaa"/>
              <a:cs typeface="Comfortaa"/>
              <a:sym typeface="Comfortaa"/>
            </a:endParaRPr>
          </a:p>
          <a:p>
            <a:pPr indent="0" lvl="0" marL="0" rtl="0" algn="ctr">
              <a:lnSpc>
                <a:spcPct val="120138"/>
              </a:lnSpc>
              <a:spcBef>
                <a:spcPts val="990"/>
              </a:spcBef>
              <a:spcAft>
                <a:spcPts val="0"/>
              </a:spcAft>
              <a:buNone/>
            </a:pPr>
            <a:r>
              <a:t/>
            </a:r>
            <a:endParaRPr sz="21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A web address is the identifying address for a file, or webpage, on the internet. </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Typing a web address into the browser bar, or address bar, allows you to access this file on the internet. Another word for "web address" is URL.</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An example of a web address is http://www.google.com.</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None/>
            </a:pPr>
            <a:r>
              <a:t/>
            </a:r>
            <a:endParaRPr sz="2000">
              <a:solidFill>
                <a:srgbClr val="434343"/>
              </a:solidFill>
              <a:latin typeface="Comfortaa"/>
              <a:ea typeface="Comfortaa"/>
              <a:cs typeface="Comfortaa"/>
              <a:sym typeface="Comfortaa"/>
            </a:endParaRPr>
          </a:p>
        </p:txBody>
      </p:sp>
      <p:pic>
        <p:nvPicPr>
          <p:cNvPr id="524" name="Google Shape;524;p76"/>
          <p:cNvPicPr preferRelativeResize="0"/>
          <p:nvPr/>
        </p:nvPicPr>
        <p:blipFill>
          <a:blip r:embed="rId4">
            <a:alphaModFix/>
          </a:blip>
          <a:stretch>
            <a:fillRect/>
          </a:stretch>
        </p:blipFill>
        <p:spPr>
          <a:xfrm flipH="1">
            <a:off x="7826450" y="79775"/>
            <a:ext cx="1209425" cy="1211750"/>
          </a:xfrm>
          <a:prstGeom prst="rect">
            <a:avLst/>
          </a:prstGeom>
          <a:noFill/>
          <a:ln>
            <a:noFill/>
          </a:ln>
        </p:spPr>
      </p:pic>
      <p:pic>
        <p:nvPicPr>
          <p:cNvPr id="525" name="Google Shape;525;p76"/>
          <p:cNvPicPr preferRelativeResize="0"/>
          <p:nvPr/>
        </p:nvPicPr>
        <p:blipFill>
          <a:blip r:embed="rId4">
            <a:alphaModFix/>
          </a:blip>
          <a:stretch>
            <a:fillRect/>
          </a:stretch>
        </p:blipFill>
        <p:spPr>
          <a:xfrm>
            <a:off x="56335" y="79783"/>
            <a:ext cx="1336942" cy="1211733"/>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29" name="Shape 529"/>
        <p:cNvGrpSpPr/>
        <p:nvPr/>
      </p:nvGrpSpPr>
      <p:grpSpPr>
        <a:xfrm>
          <a:off x="0" y="0"/>
          <a:ext cx="0" cy="0"/>
          <a:chOff x="0" y="0"/>
          <a:chExt cx="0" cy="0"/>
        </a:xfrm>
      </p:grpSpPr>
      <p:sp>
        <p:nvSpPr>
          <p:cNvPr id="530" name="Google Shape;530;p77"/>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31" name="Google Shape;531;p77"/>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32" name="Google Shape;532;p77"/>
          <p:cNvPicPr preferRelativeResize="0"/>
          <p:nvPr/>
        </p:nvPicPr>
        <p:blipFill>
          <a:blip r:embed="rId3">
            <a:alphaModFix/>
          </a:blip>
          <a:stretch>
            <a:fillRect/>
          </a:stretch>
        </p:blipFill>
        <p:spPr>
          <a:xfrm>
            <a:off x="524851" y="4909104"/>
            <a:ext cx="7740775" cy="8024"/>
          </a:xfrm>
          <a:prstGeom prst="rect">
            <a:avLst/>
          </a:prstGeom>
          <a:noFill/>
          <a:ln>
            <a:noFill/>
          </a:ln>
        </p:spPr>
      </p:pic>
      <p:sp>
        <p:nvSpPr>
          <p:cNvPr id="533" name="Google Shape;533;p77"/>
          <p:cNvSpPr txBox="1"/>
          <p:nvPr/>
        </p:nvSpPr>
        <p:spPr>
          <a:xfrm>
            <a:off x="456125" y="875250"/>
            <a:ext cx="8265600" cy="22710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2100" u="sng">
                <a:solidFill>
                  <a:srgbClr val="434343"/>
                </a:solidFill>
                <a:latin typeface="Comfortaa"/>
                <a:ea typeface="Comfortaa"/>
                <a:cs typeface="Comfortaa"/>
                <a:sym typeface="Comfortaa"/>
              </a:rPr>
              <a:t>What is a </a:t>
            </a:r>
            <a:r>
              <a:rPr b="1" i="1" lang="en-GB" sz="2100" u="sng">
                <a:solidFill>
                  <a:srgbClr val="434343"/>
                </a:solidFill>
                <a:latin typeface="Comfortaa"/>
                <a:ea typeface="Comfortaa"/>
                <a:cs typeface="Comfortaa"/>
                <a:sym typeface="Comfortaa"/>
              </a:rPr>
              <a:t>search engine</a:t>
            </a:r>
            <a:r>
              <a:rPr lang="en-GB" sz="2100" u="sng">
                <a:solidFill>
                  <a:srgbClr val="434343"/>
                </a:solidFill>
                <a:latin typeface="Comfortaa"/>
                <a:ea typeface="Comfortaa"/>
                <a:cs typeface="Comfortaa"/>
                <a:sym typeface="Comfortaa"/>
              </a:rPr>
              <a:t>?</a:t>
            </a:r>
            <a:endParaRPr sz="21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A search engine is a program to help you find webpages on the internet.</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Search engines do not search the whole web, but only an </a:t>
            </a:r>
            <a:r>
              <a:rPr i="1" lang="en-GB" sz="2000">
                <a:solidFill>
                  <a:schemeClr val="dk2"/>
                </a:solidFill>
                <a:latin typeface="Comfortaa"/>
                <a:ea typeface="Comfortaa"/>
                <a:cs typeface="Comfortaa"/>
                <a:sym typeface="Comfortaa"/>
              </a:rPr>
              <a:t>index</a:t>
            </a:r>
            <a:r>
              <a:rPr lang="en-GB" sz="2000">
                <a:solidFill>
                  <a:schemeClr val="dk2"/>
                </a:solidFill>
                <a:latin typeface="Comfortaa"/>
                <a:ea typeface="Comfortaa"/>
                <a:cs typeface="Comfortaa"/>
                <a:sym typeface="Comfortaa"/>
              </a:rPr>
              <a:t> of the web.</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Some examples of search engines include Google, Bing, Yahoo, and Ask.</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None/>
            </a:pPr>
            <a:r>
              <a:t/>
            </a:r>
            <a:endParaRPr sz="2000">
              <a:solidFill>
                <a:srgbClr val="434343"/>
              </a:solidFill>
              <a:latin typeface="Comfortaa"/>
              <a:ea typeface="Comfortaa"/>
              <a:cs typeface="Comfortaa"/>
              <a:sym typeface="Comfortaa"/>
            </a:endParaRPr>
          </a:p>
        </p:txBody>
      </p:sp>
      <p:pic>
        <p:nvPicPr>
          <p:cNvPr id="534" name="Google Shape;534;p77"/>
          <p:cNvPicPr preferRelativeResize="0"/>
          <p:nvPr/>
        </p:nvPicPr>
        <p:blipFill>
          <a:blip r:embed="rId4">
            <a:alphaModFix/>
          </a:blip>
          <a:stretch>
            <a:fillRect/>
          </a:stretch>
        </p:blipFill>
        <p:spPr>
          <a:xfrm flipH="1">
            <a:off x="7826450" y="79775"/>
            <a:ext cx="1209425" cy="1211750"/>
          </a:xfrm>
          <a:prstGeom prst="rect">
            <a:avLst/>
          </a:prstGeom>
          <a:noFill/>
          <a:ln>
            <a:noFill/>
          </a:ln>
        </p:spPr>
      </p:pic>
      <p:pic>
        <p:nvPicPr>
          <p:cNvPr id="535" name="Google Shape;535;p77"/>
          <p:cNvPicPr preferRelativeResize="0"/>
          <p:nvPr/>
        </p:nvPicPr>
        <p:blipFill>
          <a:blip r:embed="rId4">
            <a:alphaModFix/>
          </a:blip>
          <a:stretch>
            <a:fillRect/>
          </a:stretch>
        </p:blipFill>
        <p:spPr>
          <a:xfrm>
            <a:off x="56335" y="79783"/>
            <a:ext cx="1336942" cy="1211733"/>
          </a:xfrm>
          <a:prstGeom prst="rect">
            <a:avLst/>
          </a:prstGeom>
          <a:noFill/>
          <a:ln>
            <a:noFill/>
          </a:ln>
        </p:spPr>
      </p:pic>
      <p:pic>
        <p:nvPicPr>
          <p:cNvPr id="536" name="Google Shape;536;p77"/>
          <p:cNvPicPr preferRelativeResize="0"/>
          <p:nvPr/>
        </p:nvPicPr>
        <p:blipFill rotWithShape="1">
          <a:blip r:embed="rId5">
            <a:alphaModFix/>
          </a:blip>
          <a:srcRect b="25119" l="6357" r="5945" t="29341"/>
          <a:stretch/>
        </p:blipFill>
        <p:spPr>
          <a:xfrm>
            <a:off x="596825" y="3934525"/>
            <a:ext cx="2036529" cy="705050"/>
          </a:xfrm>
          <a:prstGeom prst="rect">
            <a:avLst/>
          </a:prstGeom>
          <a:noFill/>
          <a:ln>
            <a:noFill/>
          </a:ln>
        </p:spPr>
      </p:pic>
      <p:pic>
        <p:nvPicPr>
          <p:cNvPr id="537" name="Google Shape;537;p77"/>
          <p:cNvPicPr preferRelativeResize="0"/>
          <p:nvPr/>
        </p:nvPicPr>
        <p:blipFill>
          <a:blip r:embed="rId6">
            <a:alphaModFix/>
          </a:blip>
          <a:stretch>
            <a:fillRect/>
          </a:stretch>
        </p:blipFill>
        <p:spPr>
          <a:xfrm>
            <a:off x="2995450" y="3620550"/>
            <a:ext cx="2516100" cy="1019025"/>
          </a:xfrm>
          <a:prstGeom prst="rect">
            <a:avLst/>
          </a:prstGeom>
          <a:noFill/>
          <a:ln>
            <a:noFill/>
          </a:ln>
        </p:spPr>
      </p:pic>
      <p:pic>
        <p:nvPicPr>
          <p:cNvPr id="538" name="Google Shape;538;p77"/>
          <p:cNvPicPr preferRelativeResize="0"/>
          <p:nvPr/>
        </p:nvPicPr>
        <p:blipFill rotWithShape="1">
          <a:blip r:embed="rId7">
            <a:alphaModFix/>
          </a:blip>
          <a:srcRect b="32142" l="3275" r="4182" t="30638"/>
          <a:stretch/>
        </p:blipFill>
        <p:spPr>
          <a:xfrm>
            <a:off x="6002175" y="3934525"/>
            <a:ext cx="2629416" cy="70505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42" name="Shape 542"/>
        <p:cNvGrpSpPr/>
        <p:nvPr/>
      </p:nvGrpSpPr>
      <p:grpSpPr>
        <a:xfrm>
          <a:off x="0" y="0"/>
          <a:ext cx="0" cy="0"/>
          <a:chOff x="0" y="0"/>
          <a:chExt cx="0" cy="0"/>
        </a:xfrm>
      </p:grpSpPr>
      <p:sp>
        <p:nvSpPr>
          <p:cNvPr id="543" name="Google Shape;543;p78"/>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44" name="Google Shape;544;p78"/>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45" name="Google Shape;545;p78"/>
          <p:cNvPicPr preferRelativeResize="0"/>
          <p:nvPr/>
        </p:nvPicPr>
        <p:blipFill>
          <a:blip r:embed="rId3">
            <a:alphaModFix/>
          </a:blip>
          <a:stretch>
            <a:fillRect/>
          </a:stretch>
        </p:blipFill>
        <p:spPr>
          <a:xfrm>
            <a:off x="524851" y="4909104"/>
            <a:ext cx="7740775" cy="8024"/>
          </a:xfrm>
          <a:prstGeom prst="rect">
            <a:avLst/>
          </a:prstGeom>
          <a:noFill/>
          <a:ln>
            <a:noFill/>
          </a:ln>
        </p:spPr>
      </p:pic>
      <p:pic>
        <p:nvPicPr>
          <p:cNvPr id="546" name="Google Shape;546;p78"/>
          <p:cNvPicPr preferRelativeResize="0"/>
          <p:nvPr/>
        </p:nvPicPr>
        <p:blipFill>
          <a:blip r:embed="rId4">
            <a:alphaModFix/>
          </a:blip>
          <a:stretch>
            <a:fillRect/>
          </a:stretch>
        </p:blipFill>
        <p:spPr>
          <a:xfrm flipH="1">
            <a:off x="7826450" y="79775"/>
            <a:ext cx="1209425" cy="1211750"/>
          </a:xfrm>
          <a:prstGeom prst="rect">
            <a:avLst/>
          </a:prstGeom>
          <a:noFill/>
          <a:ln>
            <a:noFill/>
          </a:ln>
        </p:spPr>
      </p:pic>
      <p:pic>
        <p:nvPicPr>
          <p:cNvPr id="547" name="Google Shape;547;p78"/>
          <p:cNvPicPr preferRelativeResize="0"/>
          <p:nvPr/>
        </p:nvPicPr>
        <p:blipFill>
          <a:blip r:embed="rId4">
            <a:alphaModFix/>
          </a:blip>
          <a:stretch>
            <a:fillRect/>
          </a:stretch>
        </p:blipFill>
        <p:spPr>
          <a:xfrm>
            <a:off x="56335" y="79783"/>
            <a:ext cx="1336942" cy="1211733"/>
          </a:xfrm>
          <a:prstGeom prst="rect">
            <a:avLst/>
          </a:prstGeom>
          <a:noFill/>
          <a:ln>
            <a:noFill/>
          </a:ln>
        </p:spPr>
      </p:pic>
      <p:grpSp>
        <p:nvGrpSpPr>
          <p:cNvPr id="548" name="Google Shape;548;p78"/>
          <p:cNvGrpSpPr/>
          <p:nvPr/>
        </p:nvGrpSpPr>
        <p:grpSpPr>
          <a:xfrm>
            <a:off x="1519711" y="1628613"/>
            <a:ext cx="5011546" cy="2730017"/>
            <a:chOff x="762000" y="381000"/>
            <a:chExt cx="5490300" cy="4191000"/>
          </a:xfrm>
        </p:grpSpPr>
        <p:sp>
          <p:nvSpPr>
            <p:cNvPr id="549" name="Google Shape;549;p78"/>
            <p:cNvSpPr/>
            <p:nvPr/>
          </p:nvSpPr>
          <p:spPr>
            <a:xfrm>
              <a:off x="762000" y="381000"/>
              <a:ext cx="3886200" cy="4191000"/>
            </a:xfrm>
            <a:prstGeom prst="roundRect">
              <a:avLst>
                <a:gd fmla="val 16667" name="adj"/>
              </a:avLst>
            </a:prstGeom>
            <a:solidFill>
              <a:srgbClr val="CFE2F3"/>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78"/>
            <p:cNvSpPr/>
            <p:nvPr/>
          </p:nvSpPr>
          <p:spPr>
            <a:xfrm>
              <a:off x="4648200" y="2057400"/>
              <a:ext cx="1604100" cy="0"/>
            </a:xfrm>
            <a:prstGeom prst="straightConnector1">
              <a:avLst/>
            </a:prstGeom>
            <a:noFill/>
            <a:ln cap="flat" cmpd="sng" w="19050">
              <a:solidFill>
                <a:srgbClr val="0B5394"/>
              </a:solidFill>
              <a:prstDash val="solid"/>
              <a:round/>
              <a:headEnd len="med" w="med" type="none"/>
              <a:tailEnd len="med" w="med" type="oval"/>
            </a:ln>
          </p:spPr>
        </p:sp>
      </p:grpSp>
      <p:sp>
        <p:nvSpPr>
          <p:cNvPr id="551" name="Google Shape;551;p78"/>
          <p:cNvSpPr txBox="1"/>
          <p:nvPr/>
        </p:nvSpPr>
        <p:spPr>
          <a:xfrm>
            <a:off x="1827200" y="1778988"/>
            <a:ext cx="2837100" cy="2768700"/>
          </a:xfrm>
          <a:prstGeom prst="rect">
            <a:avLst/>
          </a:prstGeom>
          <a:noFill/>
          <a:ln>
            <a:noFill/>
          </a:ln>
        </p:spPr>
        <p:txBody>
          <a:bodyPr anchorCtr="0" anchor="t" bIns="38100" lIns="38100" spcFirstLastPara="1" rIns="38100" wrap="square" tIns="38100">
            <a:noAutofit/>
          </a:bodyPr>
          <a:lstStyle/>
          <a:p>
            <a:pPr indent="0" lvl="0" marL="0" marR="0" rtl="0" algn="l">
              <a:lnSpc>
                <a:spcPct val="120000"/>
              </a:lnSpc>
              <a:spcBef>
                <a:spcPts val="0"/>
              </a:spcBef>
              <a:spcAft>
                <a:spcPts val="0"/>
              </a:spcAft>
              <a:buNone/>
            </a:pPr>
            <a:r>
              <a:rPr lang="en-GB">
                <a:solidFill>
                  <a:srgbClr val="0066CC"/>
                </a:solidFill>
                <a:latin typeface="Comfortaa"/>
                <a:ea typeface="Comfortaa"/>
                <a:cs typeface="Comfortaa"/>
                <a:sym typeface="Comfortaa"/>
              </a:rPr>
              <a:t>• The Internet</a:t>
            </a:r>
            <a:endParaRPr>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t/>
            </a:r>
            <a:endParaRPr sz="600">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rPr lang="en-GB">
                <a:solidFill>
                  <a:srgbClr val="0066CC"/>
                </a:solidFill>
                <a:latin typeface="Comfortaa"/>
                <a:ea typeface="Comfortaa"/>
                <a:cs typeface="Comfortaa"/>
                <a:sym typeface="Comfortaa"/>
              </a:rPr>
              <a:t>• The Web</a:t>
            </a:r>
            <a:endParaRPr>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t/>
            </a:r>
            <a:endParaRPr sz="600">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rPr lang="en-GB">
                <a:solidFill>
                  <a:srgbClr val="0066CC"/>
                </a:solidFill>
                <a:latin typeface="Comfortaa"/>
                <a:ea typeface="Comfortaa"/>
                <a:cs typeface="Comfortaa"/>
                <a:sym typeface="Comfortaa"/>
              </a:rPr>
              <a:t>• Browser</a:t>
            </a:r>
            <a:endParaRPr>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t/>
            </a:r>
            <a:endParaRPr sz="600">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rPr lang="en-GB">
                <a:solidFill>
                  <a:srgbClr val="0066CC"/>
                </a:solidFill>
                <a:latin typeface="Comfortaa"/>
                <a:ea typeface="Comfortaa"/>
                <a:cs typeface="Comfortaa"/>
                <a:sym typeface="Comfortaa"/>
              </a:rPr>
              <a:t>• Search Engine</a:t>
            </a:r>
            <a:endParaRPr>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t/>
            </a:r>
            <a:endParaRPr sz="600">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rPr lang="en-GB">
                <a:solidFill>
                  <a:srgbClr val="0066CC"/>
                </a:solidFill>
                <a:latin typeface="Comfortaa"/>
                <a:ea typeface="Comfortaa"/>
                <a:cs typeface="Comfortaa"/>
                <a:sym typeface="Comfortaa"/>
              </a:rPr>
              <a:t>• Website vs. Webpage</a:t>
            </a:r>
            <a:endParaRPr>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t/>
            </a:r>
            <a:endParaRPr sz="600">
              <a:solidFill>
                <a:srgbClr val="0066CC"/>
              </a:solidFill>
              <a:latin typeface="Comfortaa"/>
              <a:ea typeface="Comfortaa"/>
              <a:cs typeface="Comfortaa"/>
              <a:sym typeface="Comfortaa"/>
            </a:endParaRPr>
          </a:p>
          <a:p>
            <a:pPr indent="0" lvl="0" marL="0" marR="0" rtl="0" algn="l">
              <a:lnSpc>
                <a:spcPct val="120000"/>
              </a:lnSpc>
              <a:spcBef>
                <a:spcPts val="0"/>
              </a:spcBef>
              <a:spcAft>
                <a:spcPts val="0"/>
              </a:spcAft>
              <a:buNone/>
            </a:pPr>
            <a:r>
              <a:rPr lang="en-GB">
                <a:solidFill>
                  <a:srgbClr val="0066CC"/>
                </a:solidFill>
                <a:latin typeface="Comfortaa"/>
                <a:ea typeface="Comfortaa"/>
                <a:cs typeface="Comfortaa"/>
                <a:sym typeface="Comfortaa"/>
              </a:rPr>
              <a:t>• Web Address (URL)</a:t>
            </a:r>
            <a:endParaRPr>
              <a:solidFill>
                <a:srgbClr val="0066CC"/>
              </a:solidFill>
              <a:latin typeface="Comfortaa"/>
              <a:ea typeface="Comfortaa"/>
              <a:cs typeface="Comfortaa"/>
              <a:sym typeface="Comfortaa"/>
            </a:endParaRPr>
          </a:p>
        </p:txBody>
      </p:sp>
      <p:pic>
        <p:nvPicPr>
          <p:cNvPr id="552" name="Google Shape;552;p78"/>
          <p:cNvPicPr preferRelativeResize="0"/>
          <p:nvPr/>
        </p:nvPicPr>
        <p:blipFill>
          <a:blip r:embed="rId5">
            <a:alphaModFix/>
          </a:blip>
          <a:stretch>
            <a:fillRect/>
          </a:stretch>
        </p:blipFill>
        <p:spPr>
          <a:xfrm>
            <a:off x="6113033" y="1536009"/>
            <a:ext cx="1060293" cy="2529141"/>
          </a:xfrm>
          <a:prstGeom prst="rect">
            <a:avLst/>
          </a:prstGeom>
          <a:noFill/>
          <a:ln>
            <a:noFill/>
          </a:ln>
        </p:spPr>
      </p:pic>
      <p:sp>
        <p:nvSpPr>
          <p:cNvPr id="553" name="Google Shape;553;p78"/>
          <p:cNvSpPr txBox="1"/>
          <p:nvPr/>
        </p:nvSpPr>
        <p:spPr>
          <a:xfrm>
            <a:off x="1393275" y="788275"/>
            <a:ext cx="6433200" cy="651600"/>
          </a:xfrm>
          <a:prstGeom prst="rect">
            <a:avLst/>
          </a:prstGeom>
          <a:noFill/>
          <a:ln>
            <a:noFill/>
          </a:ln>
        </p:spPr>
        <p:txBody>
          <a:bodyPr anchorCtr="0" anchor="t" bIns="38100" lIns="38100" spcFirstLastPara="1" rIns="38100" wrap="square" tIns="38100">
            <a:noAutofit/>
          </a:bodyPr>
          <a:lstStyle/>
          <a:p>
            <a:pPr indent="0" lvl="0" marL="0" marR="0" rtl="0" algn="l">
              <a:lnSpc>
                <a:spcPct val="120138"/>
              </a:lnSpc>
              <a:spcBef>
                <a:spcPts val="0"/>
              </a:spcBef>
              <a:spcAft>
                <a:spcPts val="990"/>
              </a:spcAft>
              <a:buNone/>
            </a:pPr>
            <a:r>
              <a:rPr lang="en-GB" sz="1800">
                <a:solidFill>
                  <a:srgbClr val="595959"/>
                </a:solidFill>
                <a:latin typeface="Comfortaa"/>
                <a:ea typeface="Comfortaa"/>
                <a:cs typeface="Comfortaa"/>
                <a:sym typeface="Comfortaa"/>
              </a:rPr>
              <a:t>Can you remember what each of these words mean? How are these terms different? How are they related?</a:t>
            </a:r>
            <a:endParaRPr sz="1800">
              <a:solidFill>
                <a:srgbClr val="595959"/>
              </a:solidFill>
              <a:latin typeface="Comfortaa"/>
              <a:ea typeface="Comfortaa"/>
              <a:cs typeface="Comfortaa"/>
              <a:sym typeface="Comfortaa"/>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57" name="Shape 557"/>
        <p:cNvGrpSpPr/>
        <p:nvPr/>
      </p:nvGrpSpPr>
      <p:grpSpPr>
        <a:xfrm>
          <a:off x="0" y="0"/>
          <a:ext cx="0" cy="0"/>
          <a:chOff x="0" y="0"/>
          <a:chExt cx="0" cy="0"/>
        </a:xfrm>
      </p:grpSpPr>
      <p:sp>
        <p:nvSpPr>
          <p:cNvPr id="558" name="Google Shape;558;p79"/>
          <p:cNvSpPr/>
          <p:nvPr/>
        </p:nvSpPr>
        <p:spPr>
          <a:xfrm>
            <a:off x="3851300" y="1012050"/>
            <a:ext cx="50451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349250" lvl="0" marL="457200" rtl="0" algn="l">
              <a:spcBef>
                <a:spcPts val="0"/>
              </a:spcBef>
              <a:spcAft>
                <a:spcPts val="0"/>
              </a:spcAft>
              <a:buClr>
                <a:srgbClr val="434343"/>
              </a:buClr>
              <a:buSzPts val="1900"/>
              <a:buFont typeface="Comfortaa"/>
              <a:buAutoNum type="arabicPeriod"/>
            </a:pPr>
            <a:r>
              <a:rPr b="1" lang="en-GB" sz="1900">
                <a:solidFill>
                  <a:srgbClr val="434343"/>
                </a:solidFill>
                <a:latin typeface="Comfortaa"/>
                <a:ea typeface="Comfortaa"/>
                <a:cs typeface="Comfortaa"/>
                <a:sym typeface="Comfortaa"/>
              </a:rPr>
              <a:t>Search result </a:t>
            </a:r>
            <a:endParaRPr sz="1900">
              <a:solidFill>
                <a:srgbClr val="434343"/>
              </a:solidFill>
              <a:latin typeface="Comfortaa"/>
              <a:ea typeface="Comfortaa"/>
              <a:cs typeface="Comfortaa"/>
              <a:sym typeface="Comfortaa"/>
            </a:endParaRPr>
          </a:p>
          <a:p>
            <a:pPr indent="-349250" lvl="0" marL="457200" rtl="0" algn="l">
              <a:spcBef>
                <a:spcPts val="0"/>
              </a:spcBef>
              <a:spcAft>
                <a:spcPts val="0"/>
              </a:spcAft>
              <a:buClr>
                <a:srgbClr val="434343"/>
              </a:buClr>
              <a:buSzPts val="1900"/>
              <a:buFont typeface="Comfortaa"/>
              <a:buAutoNum type="arabicPeriod"/>
            </a:pPr>
            <a:r>
              <a:rPr b="1" lang="en-GB" sz="1900">
                <a:solidFill>
                  <a:srgbClr val="434343"/>
                </a:solidFill>
                <a:latin typeface="Comfortaa"/>
                <a:ea typeface="Comfortaa"/>
                <a:cs typeface="Comfortaa"/>
                <a:sym typeface="Comfortaa"/>
              </a:rPr>
              <a:t>Search tools </a:t>
            </a:r>
            <a:r>
              <a:rPr lang="en-GB" sz="1900">
                <a:solidFill>
                  <a:srgbClr val="434343"/>
                </a:solidFill>
                <a:latin typeface="Comfortaa"/>
                <a:ea typeface="Comfortaa"/>
                <a:cs typeface="Comfortaa"/>
                <a:sym typeface="Comfortaa"/>
              </a:rPr>
              <a:t>(modify your search for images, videos or news to refine your results)</a:t>
            </a:r>
            <a:endParaRPr sz="1900">
              <a:solidFill>
                <a:srgbClr val="434343"/>
              </a:solidFill>
              <a:latin typeface="Comfortaa"/>
              <a:ea typeface="Comfortaa"/>
              <a:cs typeface="Comfortaa"/>
              <a:sym typeface="Comfortaa"/>
            </a:endParaRPr>
          </a:p>
          <a:p>
            <a:pPr indent="-349250" lvl="0" marL="457200" rtl="0" algn="l">
              <a:spcBef>
                <a:spcPts val="0"/>
              </a:spcBef>
              <a:spcAft>
                <a:spcPts val="0"/>
              </a:spcAft>
              <a:buClr>
                <a:srgbClr val="434343"/>
              </a:buClr>
              <a:buSzPts val="1900"/>
              <a:buFont typeface="Comfortaa"/>
              <a:buAutoNum type="arabicPeriod"/>
            </a:pPr>
            <a:r>
              <a:rPr b="1" lang="en-GB" sz="1900">
                <a:solidFill>
                  <a:srgbClr val="434343"/>
                </a:solidFill>
                <a:latin typeface="Comfortaa"/>
                <a:ea typeface="Comfortaa"/>
                <a:cs typeface="Comfortaa"/>
                <a:sym typeface="Comfortaa"/>
              </a:rPr>
              <a:t>Featured snippet </a:t>
            </a:r>
            <a:r>
              <a:rPr lang="en-GB" sz="1900">
                <a:solidFill>
                  <a:srgbClr val="434343"/>
                </a:solidFill>
                <a:latin typeface="Comfortaa"/>
                <a:ea typeface="Comfortaa"/>
                <a:cs typeface="Comfortaa"/>
                <a:sym typeface="Comfortaa"/>
              </a:rPr>
              <a:t>(this is a longer extract from a relevant page)</a:t>
            </a:r>
            <a:endParaRPr sz="1900">
              <a:solidFill>
                <a:srgbClr val="434343"/>
              </a:solidFill>
              <a:latin typeface="Comfortaa"/>
              <a:ea typeface="Comfortaa"/>
              <a:cs typeface="Comfortaa"/>
              <a:sym typeface="Comfortaa"/>
            </a:endParaRPr>
          </a:p>
          <a:p>
            <a:pPr indent="-349250" lvl="0" marL="457200" rtl="0" algn="l">
              <a:spcBef>
                <a:spcPts val="0"/>
              </a:spcBef>
              <a:spcAft>
                <a:spcPts val="0"/>
              </a:spcAft>
              <a:buClr>
                <a:srgbClr val="434343"/>
              </a:buClr>
              <a:buSzPts val="1900"/>
              <a:buFont typeface="Comfortaa"/>
              <a:buAutoNum type="arabicPeriod"/>
            </a:pPr>
            <a:r>
              <a:rPr b="1" lang="en-GB" sz="1900">
                <a:solidFill>
                  <a:srgbClr val="434343"/>
                </a:solidFill>
                <a:latin typeface="Comfortaa"/>
                <a:ea typeface="Comfortaa"/>
                <a:cs typeface="Comfortaa"/>
                <a:sym typeface="Comfortaa"/>
              </a:rPr>
              <a:t>Organic search results </a:t>
            </a:r>
            <a:r>
              <a:rPr lang="en-GB" sz="1900">
                <a:solidFill>
                  <a:srgbClr val="434343"/>
                </a:solidFill>
                <a:latin typeface="Comfortaa"/>
                <a:ea typeface="Comfortaa"/>
                <a:cs typeface="Comfortaa"/>
                <a:sym typeface="Comfortaa"/>
              </a:rPr>
              <a:t>(these include a title, a link, a snippet or extract, and shortcut links)</a:t>
            </a:r>
            <a:endParaRPr sz="1900">
              <a:solidFill>
                <a:srgbClr val="434343"/>
              </a:solidFill>
              <a:latin typeface="Comfortaa"/>
              <a:ea typeface="Comfortaa"/>
              <a:cs typeface="Comfortaa"/>
              <a:sym typeface="Comfortaa"/>
            </a:endParaRPr>
          </a:p>
          <a:p>
            <a:pPr indent="-349250" lvl="0" marL="457200" rtl="0" algn="l">
              <a:spcBef>
                <a:spcPts val="0"/>
              </a:spcBef>
              <a:spcAft>
                <a:spcPts val="0"/>
              </a:spcAft>
              <a:buClr>
                <a:srgbClr val="434343"/>
              </a:buClr>
              <a:buSzPts val="1900"/>
              <a:buFont typeface="Comfortaa"/>
              <a:buAutoNum type="arabicPeriod"/>
            </a:pPr>
            <a:r>
              <a:rPr b="1" lang="en-GB" sz="1900">
                <a:solidFill>
                  <a:srgbClr val="434343"/>
                </a:solidFill>
                <a:latin typeface="Comfortaa"/>
                <a:ea typeface="Comfortaa"/>
                <a:cs typeface="Comfortaa"/>
                <a:sym typeface="Comfortaa"/>
              </a:rPr>
              <a:t>Related searches</a:t>
            </a:r>
            <a:r>
              <a:rPr lang="en-GB" sz="1900">
                <a:solidFill>
                  <a:srgbClr val="434343"/>
                </a:solidFill>
                <a:latin typeface="Comfortaa"/>
                <a:ea typeface="Comfortaa"/>
                <a:cs typeface="Comfortaa"/>
                <a:sym typeface="Comfortaa"/>
              </a:rPr>
              <a:t> (These link to websites that have additional information to your search)</a:t>
            </a:r>
            <a:endParaRPr sz="1900">
              <a:solidFill>
                <a:srgbClr val="434343"/>
              </a:solidFill>
              <a:latin typeface="Comfortaa"/>
              <a:ea typeface="Comfortaa"/>
              <a:cs typeface="Comfortaa"/>
              <a:sym typeface="Comfortaa"/>
            </a:endParaRPr>
          </a:p>
        </p:txBody>
      </p:sp>
      <p:sp>
        <p:nvSpPr>
          <p:cNvPr id="559" name="Google Shape;559;p79"/>
          <p:cNvSpPr/>
          <p:nvPr/>
        </p:nvSpPr>
        <p:spPr>
          <a:xfrm>
            <a:off x="4504450" y="146975"/>
            <a:ext cx="4324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000" u="sng">
                <a:latin typeface="Comfortaa"/>
                <a:ea typeface="Comfortaa"/>
                <a:cs typeface="Comfortaa"/>
                <a:sym typeface="Comfortaa"/>
              </a:rPr>
              <a:t>Google Results Page</a:t>
            </a:r>
            <a:endParaRPr b="1" sz="3000">
              <a:latin typeface="Comfortaa"/>
              <a:ea typeface="Comfortaa"/>
              <a:cs typeface="Comfortaa"/>
              <a:sym typeface="Comfortaa"/>
            </a:endParaRPr>
          </a:p>
        </p:txBody>
      </p:sp>
      <p:pic>
        <p:nvPicPr>
          <p:cNvPr id="560" name="Google Shape;560;p79"/>
          <p:cNvPicPr preferRelativeResize="0"/>
          <p:nvPr/>
        </p:nvPicPr>
        <p:blipFill>
          <a:blip r:embed="rId3">
            <a:alphaModFix/>
          </a:blip>
          <a:stretch>
            <a:fillRect/>
          </a:stretch>
        </p:blipFill>
        <p:spPr>
          <a:xfrm>
            <a:off x="62159" y="0"/>
            <a:ext cx="4021282" cy="5143501"/>
          </a:xfrm>
          <a:prstGeom prst="rect">
            <a:avLst/>
          </a:prstGeom>
          <a:noFill/>
          <a:ln>
            <a:noFill/>
          </a:ln>
        </p:spPr>
      </p:pic>
      <p:sp>
        <p:nvSpPr>
          <p:cNvPr id="561" name="Google Shape;561;p79"/>
          <p:cNvSpPr txBox="1"/>
          <p:nvPr/>
        </p:nvSpPr>
        <p:spPr>
          <a:xfrm>
            <a:off x="1249975" y="0"/>
            <a:ext cx="349200" cy="3039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a:t>1</a:t>
            </a:r>
            <a:endParaRPr/>
          </a:p>
        </p:txBody>
      </p:sp>
      <p:sp>
        <p:nvSpPr>
          <p:cNvPr id="562" name="Google Shape;562;p79"/>
          <p:cNvSpPr txBox="1"/>
          <p:nvPr/>
        </p:nvSpPr>
        <p:spPr>
          <a:xfrm>
            <a:off x="372375" y="235175"/>
            <a:ext cx="292800" cy="281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a:t>2</a:t>
            </a:r>
            <a:endParaRPr/>
          </a:p>
        </p:txBody>
      </p:sp>
      <p:sp>
        <p:nvSpPr>
          <p:cNvPr id="563" name="Google Shape;563;p79"/>
          <p:cNvSpPr txBox="1"/>
          <p:nvPr/>
        </p:nvSpPr>
        <p:spPr>
          <a:xfrm>
            <a:off x="372375" y="1839925"/>
            <a:ext cx="292800" cy="281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a:t>3</a:t>
            </a:r>
            <a:endParaRPr/>
          </a:p>
        </p:txBody>
      </p:sp>
      <p:sp>
        <p:nvSpPr>
          <p:cNvPr id="564" name="Google Shape;564;p79"/>
          <p:cNvSpPr txBox="1"/>
          <p:nvPr/>
        </p:nvSpPr>
        <p:spPr>
          <a:xfrm>
            <a:off x="372375" y="2571750"/>
            <a:ext cx="292800" cy="281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a:t>4</a:t>
            </a:r>
            <a:endParaRPr/>
          </a:p>
        </p:txBody>
      </p:sp>
      <p:sp>
        <p:nvSpPr>
          <p:cNvPr id="565" name="Google Shape;565;p79"/>
          <p:cNvSpPr txBox="1"/>
          <p:nvPr/>
        </p:nvSpPr>
        <p:spPr>
          <a:xfrm>
            <a:off x="372375" y="4188075"/>
            <a:ext cx="292800" cy="281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a:t>5</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69" name="Shape 569"/>
        <p:cNvGrpSpPr/>
        <p:nvPr/>
      </p:nvGrpSpPr>
      <p:grpSpPr>
        <a:xfrm>
          <a:off x="0" y="0"/>
          <a:ext cx="0" cy="0"/>
          <a:chOff x="0" y="0"/>
          <a:chExt cx="0" cy="0"/>
        </a:xfrm>
      </p:grpSpPr>
      <p:sp>
        <p:nvSpPr>
          <p:cNvPr id="570" name="Google Shape;570;p80"/>
          <p:cNvSpPr/>
          <p:nvPr/>
        </p:nvSpPr>
        <p:spPr>
          <a:xfrm>
            <a:off x="281525" y="572125"/>
            <a:ext cx="8614800" cy="4303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71" name="Google Shape;571;p80"/>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72" name="Google Shape;572;p80"/>
          <p:cNvPicPr preferRelativeResize="0"/>
          <p:nvPr/>
        </p:nvPicPr>
        <p:blipFill>
          <a:blip r:embed="rId3">
            <a:alphaModFix/>
          </a:blip>
          <a:stretch>
            <a:fillRect/>
          </a:stretch>
        </p:blipFill>
        <p:spPr>
          <a:xfrm>
            <a:off x="524851" y="4909104"/>
            <a:ext cx="7740775" cy="8024"/>
          </a:xfrm>
          <a:prstGeom prst="rect">
            <a:avLst/>
          </a:prstGeom>
          <a:noFill/>
          <a:ln>
            <a:noFill/>
          </a:ln>
        </p:spPr>
      </p:pic>
      <p:sp>
        <p:nvSpPr>
          <p:cNvPr id="573" name="Google Shape;573;p80"/>
          <p:cNvSpPr txBox="1"/>
          <p:nvPr/>
        </p:nvSpPr>
        <p:spPr>
          <a:xfrm>
            <a:off x="456125" y="875250"/>
            <a:ext cx="8265600" cy="22710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2100" u="sng">
                <a:solidFill>
                  <a:srgbClr val="434343"/>
                </a:solidFill>
                <a:latin typeface="Comfortaa"/>
                <a:ea typeface="Comfortaa"/>
                <a:cs typeface="Comfortaa"/>
                <a:sym typeface="Comfortaa"/>
              </a:rPr>
              <a:t>Titles and Snippets</a:t>
            </a:r>
            <a:endParaRPr sz="2100" u="sng">
              <a:solidFill>
                <a:srgbClr val="434343"/>
              </a:solidFill>
              <a:latin typeface="Comfortaa"/>
              <a:ea typeface="Comfortaa"/>
              <a:cs typeface="Comfortaa"/>
              <a:sym typeface="Comfortaa"/>
            </a:endParaRPr>
          </a:p>
          <a:p>
            <a:pPr indent="0" lvl="0" marL="0" rtl="0" algn="ctr">
              <a:lnSpc>
                <a:spcPct val="120138"/>
              </a:lnSpc>
              <a:spcBef>
                <a:spcPts val="990"/>
              </a:spcBef>
              <a:spcAft>
                <a:spcPts val="0"/>
              </a:spcAft>
              <a:buNone/>
            </a:pPr>
            <a:r>
              <a:t/>
            </a:r>
            <a:endParaRPr sz="21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The titles and snippets on search engines’ results pages are only a tiny bit of information. </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2000">
                <a:solidFill>
                  <a:schemeClr val="dk2"/>
                </a:solidFill>
                <a:latin typeface="Comfortaa"/>
                <a:ea typeface="Comfortaa"/>
                <a:cs typeface="Comfortaa"/>
                <a:sym typeface="Comfortaa"/>
              </a:rPr>
              <a:t>You need to click on the link in order to see where the information has come from and find more information.</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20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None/>
            </a:pPr>
            <a:r>
              <a:t/>
            </a:r>
            <a:endParaRPr sz="2000">
              <a:solidFill>
                <a:srgbClr val="434343"/>
              </a:solidFill>
              <a:latin typeface="Comfortaa"/>
              <a:ea typeface="Comfortaa"/>
              <a:cs typeface="Comfortaa"/>
              <a:sym typeface="Comfortaa"/>
            </a:endParaRPr>
          </a:p>
        </p:txBody>
      </p:sp>
      <p:pic>
        <p:nvPicPr>
          <p:cNvPr id="574" name="Google Shape;574;p80"/>
          <p:cNvPicPr preferRelativeResize="0"/>
          <p:nvPr/>
        </p:nvPicPr>
        <p:blipFill>
          <a:blip r:embed="rId4">
            <a:alphaModFix/>
          </a:blip>
          <a:stretch>
            <a:fillRect/>
          </a:stretch>
        </p:blipFill>
        <p:spPr>
          <a:xfrm flipH="1">
            <a:off x="7826450" y="79775"/>
            <a:ext cx="1209425" cy="1211750"/>
          </a:xfrm>
          <a:prstGeom prst="rect">
            <a:avLst/>
          </a:prstGeom>
          <a:noFill/>
          <a:ln>
            <a:noFill/>
          </a:ln>
        </p:spPr>
      </p:pic>
      <p:pic>
        <p:nvPicPr>
          <p:cNvPr id="575" name="Google Shape;575;p80"/>
          <p:cNvPicPr preferRelativeResize="0"/>
          <p:nvPr/>
        </p:nvPicPr>
        <p:blipFill>
          <a:blip r:embed="rId4">
            <a:alphaModFix/>
          </a:blip>
          <a:stretch>
            <a:fillRect/>
          </a:stretch>
        </p:blipFill>
        <p:spPr>
          <a:xfrm>
            <a:off x="56335" y="79783"/>
            <a:ext cx="1336942" cy="1211733"/>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79" name="Shape 579"/>
        <p:cNvGrpSpPr/>
        <p:nvPr/>
      </p:nvGrpSpPr>
      <p:grpSpPr>
        <a:xfrm>
          <a:off x="0" y="0"/>
          <a:ext cx="0" cy="0"/>
          <a:chOff x="0" y="0"/>
          <a:chExt cx="0" cy="0"/>
        </a:xfrm>
      </p:grpSpPr>
      <p:pic>
        <p:nvPicPr>
          <p:cNvPr id="580" name="Google Shape;580;p81"/>
          <p:cNvPicPr preferRelativeResize="0"/>
          <p:nvPr/>
        </p:nvPicPr>
        <p:blipFill>
          <a:blip r:embed="rId3">
            <a:alphaModFix/>
          </a:blip>
          <a:stretch>
            <a:fillRect/>
          </a:stretch>
        </p:blipFill>
        <p:spPr>
          <a:xfrm>
            <a:off x="-164749" y="0"/>
            <a:ext cx="8653719" cy="4982699"/>
          </a:xfrm>
          <a:prstGeom prst="rect">
            <a:avLst/>
          </a:prstGeom>
          <a:noFill/>
          <a:ln>
            <a:noFill/>
          </a:ln>
        </p:spPr>
      </p:pic>
      <p:sp>
        <p:nvSpPr>
          <p:cNvPr id="581" name="Google Shape;581;p81"/>
          <p:cNvSpPr/>
          <p:nvPr/>
        </p:nvSpPr>
        <p:spPr>
          <a:xfrm>
            <a:off x="6035950" y="213950"/>
            <a:ext cx="2860500" cy="3682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82" name="Google Shape;582;p81"/>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83" name="Google Shape;583;p81"/>
          <p:cNvPicPr preferRelativeResize="0"/>
          <p:nvPr/>
        </p:nvPicPr>
        <p:blipFill>
          <a:blip r:embed="rId4">
            <a:alphaModFix/>
          </a:blip>
          <a:stretch>
            <a:fillRect/>
          </a:stretch>
        </p:blipFill>
        <p:spPr>
          <a:xfrm>
            <a:off x="524851" y="4909104"/>
            <a:ext cx="7740775" cy="8024"/>
          </a:xfrm>
          <a:prstGeom prst="rect">
            <a:avLst/>
          </a:prstGeom>
          <a:noFill/>
          <a:ln>
            <a:noFill/>
          </a:ln>
        </p:spPr>
      </p:pic>
      <p:sp>
        <p:nvSpPr>
          <p:cNvPr id="584" name="Google Shape;584;p81"/>
          <p:cNvSpPr txBox="1"/>
          <p:nvPr/>
        </p:nvSpPr>
        <p:spPr>
          <a:xfrm>
            <a:off x="6092250" y="304050"/>
            <a:ext cx="2804100" cy="28422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1900" u="sng">
                <a:solidFill>
                  <a:srgbClr val="434343"/>
                </a:solidFill>
                <a:latin typeface="Comfortaa"/>
                <a:ea typeface="Comfortaa"/>
                <a:cs typeface="Comfortaa"/>
                <a:sym typeface="Comfortaa"/>
              </a:rPr>
              <a:t>Hint!</a:t>
            </a:r>
            <a:endParaRPr sz="19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900">
                <a:solidFill>
                  <a:srgbClr val="434343"/>
                </a:solidFill>
                <a:latin typeface="Comfortaa"/>
                <a:ea typeface="Comfortaa"/>
                <a:cs typeface="Comfortaa"/>
                <a:sym typeface="Comfortaa"/>
              </a:rPr>
              <a:t>If you are using the browser, Chrome, you do not have to type google.com into the address bar (1).</a:t>
            </a:r>
            <a:endParaRPr sz="19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None/>
            </a:pPr>
            <a:r>
              <a:rPr lang="en-GB" sz="1900">
                <a:solidFill>
                  <a:srgbClr val="434343"/>
                </a:solidFill>
                <a:latin typeface="Comfortaa"/>
                <a:ea typeface="Comfortaa"/>
                <a:cs typeface="Comfortaa"/>
                <a:sym typeface="Comfortaa"/>
              </a:rPr>
              <a:t>You can type your search query straight into the address bar. </a:t>
            </a:r>
            <a:endParaRPr sz="1900">
              <a:solidFill>
                <a:srgbClr val="434343"/>
              </a:solidFill>
              <a:latin typeface="Comfortaa"/>
              <a:ea typeface="Comfortaa"/>
              <a:cs typeface="Comfortaa"/>
              <a:sym typeface="Comfortaa"/>
            </a:endParaRPr>
          </a:p>
        </p:txBody>
      </p:sp>
      <p:sp>
        <p:nvSpPr>
          <p:cNvPr id="585" name="Google Shape;585;p81"/>
          <p:cNvSpPr txBox="1"/>
          <p:nvPr/>
        </p:nvSpPr>
        <p:spPr>
          <a:xfrm>
            <a:off x="524850" y="259000"/>
            <a:ext cx="236400" cy="16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1</a:t>
            </a:r>
            <a:endParaRPr/>
          </a:p>
        </p:txBody>
      </p:sp>
      <p:sp>
        <p:nvSpPr>
          <p:cNvPr id="586" name="Google Shape;586;p81"/>
          <p:cNvSpPr/>
          <p:nvPr/>
        </p:nvSpPr>
        <p:spPr>
          <a:xfrm>
            <a:off x="129900" y="4042725"/>
            <a:ext cx="8822700" cy="1053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900">
                <a:solidFill>
                  <a:srgbClr val="434343"/>
                </a:solidFill>
                <a:latin typeface="Comfortaa"/>
                <a:ea typeface="Comfortaa"/>
                <a:cs typeface="Comfortaa"/>
                <a:sym typeface="Comfortaa"/>
              </a:rPr>
              <a:t>Try it out! Type ‘Kidderminster schools” straight into the address bar in your search engine and see what happens.</a:t>
            </a:r>
            <a:endParaRPr b="1" sz="1900">
              <a:solidFill>
                <a:srgbClr val="434343"/>
              </a:solidFill>
              <a:latin typeface="Comfortaa"/>
              <a:ea typeface="Comfortaa"/>
              <a:cs typeface="Comfortaa"/>
              <a:sym typeface="Comfortaa"/>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90" name="Shape 590"/>
        <p:cNvGrpSpPr/>
        <p:nvPr/>
      </p:nvGrpSpPr>
      <p:grpSpPr>
        <a:xfrm>
          <a:off x="0" y="0"/>
          <a:ext cx="0" cy="0"/>
          <a:chOff x="0" y="0"/>
          <a:chExt cx="0" cy="0"/>
        </a:xfrm>
      </p:grpSpPr>
      <p:sp>
        <p:nvSpPr>
          <p:cNvPr id="591" name="Google Shape;591;p82"/>
          <p:cNvSpPr/>
          <p:nvPr/>
        </p:nvSpPr>
        <p:spPr>
          <a:xfrm>
            <a:off x="146400" y="259000"/>
            <a:ext cx="8749800" cy="4617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592" name="Google Shape;592;p82"/>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593" name="Google Shape;593;p82"/>
          <p:cNvPicPr preferRelativeResize="0"/>
          <p:nvPr/>
        </p:nvPicPr>
        <p:blipFill>
          <a:blip r:embed="rId3">
            <a:alphaModFix/>
          </a:blip>
          <a:stretch>
            <a:fillRect/>
          </a:stretch>
        </p:blipFill>
        <p:spPr>
          <a:xfrm>
            <a:off x="524851" y="4909104"/>
            <a:ext cx="7740775" cy="8024"/>
          </a:xfrm>
          <a:prstGeom prst="rect">
            <a:avLst/>
          </a:prstGeom>
          <a:noFill/>
          <a:ln>
            <a:noFill/>
          </a:ln>
        </p:spPr>
      </p:pic>
      <p:sp>
        <p:nvSpPr>
          <p:cNvPr id="594" name="Google Shape;594;p82"/>
          <p:cNvSpPr txBox="1"/>
          <p:nvPr/>
        </p:nvSpPr>
        <p:spPr>
          <a:xfrm>
            <a:off x="456125" y="304050"/>
            <a:ext cx="8541600" cy="28422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1700" u="sng">
                <a:solidFill>
                  <a:srgbClr val="434343"/>
                </a:solidFill>
                <a:latin typeface="Comfortaa"/>
                <a:ea typeface="Comfortaa"/>
                <a:cs typeface="Comfortaa"/>
                <a:sym typeface="Comfortaa"/>
              </a:rPr>
              <a:t>What to ask</a:t>
            </a:r>
            <a:endParaRPr sz="1700" u="sng">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You might have a question you want to find the answer to using a search engine. For example, you want to find a good place for a walk near your house.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You can type in, “Good places to walk near me”, and it would generate results.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Many of the words in the question are unnecessary.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You can get the same or better results by being clear and simple. For most searches, you </a:t>
            </a:r>
            <a:r>
              <a:rPr b="1" lang="en-GB" sz="1700">
                <a:solidFill>
                  <a:srgbClr val="434343"/>
                </a:solidFill>
                <a:latin typeface="Comfortaa"/>
                <a:ea typeface="Comfortaa"/>
                <a:cs typeface="Comfortaa"/>
                <a:sym typeface="Comfortaa"/>
              </a:rPr>
              <a:t>don’t</a:t>
            </a:r>
            <a:r>
              <a:rPr lang="en-GB" sz="1700">
                <a:solidFill>
                  <a:srgbClr val="434343"/>
                </a:solidFill>
                <a:latin typeface="Comfortaa"/>
                <a:ea typeface="Comfortaa"/>
                <a:cs typeface="Comfortaa"/>
                <a:sym typeface="Comfortaa"/>
              </a:rPr>
              <a:t> need to use prepositions or articles.</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To find the best results, you would type, “Walks route Kidderminster”.</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This sentence isn’t grammatically correct, but Google is only interested in your </a:t>
            </a:r>
            <a:r>
              <a:rPr b="1" lang="en-GB" sz="1700">
                <a:solidFill>
                  <a:srgbClr val="434343"/>
                </a:solidFill>
                <a:latin typeface="Comfortaa"/>
                <a:ea typeface="Comfortaa"/>
                <a:cs typeface="Comfortaa"/>
                <a:sym typeface="Comfortaa"/>
              </a:rPr>
              <a:t>KEYWORDS</a:t>
            </a:r>
            <a:r>
              <a:rPr lang="en-GB" sz="1700">
                <a:solidFill>
                  <a:srgbClr val="434343"/>
                </a:solidFill>
                <a:latin typeface="Comfortaa"/>
                <a:ea typeface="Comfortaa"/>
                <a:cs typeface="Comfortaa"/>
                <a:sym typeface="Comfortaa"/>
              </a:rPr>
              <a:t>.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1700">
              <a:solidFill>
                <a:schemeClr val="dk2"/>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None/>
            </a:pPr>
            <a:r>
              <a:t/>
            </a:r>
            <a:endParaRPr sz="1700">
              <a:solidFill>
                <a:srgbClr val="434343"/>
              </a:solidFill>
              <a:latin typeface="Comfortaa"/>
              <a:ea typeface="Comfortaa"/>
              <a:cs typeface="Comfortaa"/>
              <a:sym typeface="Comfortaa"/>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98" name="Shape 598"/>
        <p:cNvGrpSpPr/>
        <p:nvPr/>
      </p:nvGrpSpPr>
      <p:grpSpPr>
        <a:xfrm>
          <a:off x="0" y="0"/>
          <a:ext cx="0" cy="0"/>
          <a:chOff x="0" y="0"/>
          <a:chExt cx="0" cy="0"/>
        </a:xfrm>
      </p:grpSpPr>
      <p:sp>
        <p:nvSpPr>
          <p:cNvPr id="599" name="Google Shape;599;p83"/>
          <p:cNvSpPr/>
          <p:nvPr/>
        </p:nvSpPr>
        <p:spPr>
          <a:xfrm>
            <a:off x="146400" y="259000"/>
            <a:ext cx="8749800" cy="4617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434343"/>
              </a:solidFill>
              <a:latin typeface="Comfortaa"/>
              <a:ea typeface="Comfortaa"/>
              <a:cs typeface="Comfortaa"/>
              <a:sym typeface="Comfortaa"/>
            </a:endParaRPr>
          </a:p>
        </p:txBody>
      </p:sp>
      <p:sp>
        <p:nvSpPr>
          <p:cNvPr id="600" name="Google Shape;600;p83"/>
          <p:cNvSpPr txBox="1"/>
          <p:nvPr/>
        </p:nvSpPr>
        <p:spPr>
          <a:xfrm>
            <a:off x="6378898" y="4982701"/>
            <a:ext cx="1591800" cy="160800"/>
          </a:xfrm>
          <a:prstGeom prst="rect">
            <a:avLst/>
          </a:prstGeom>
          <a:noFill/>
          <a:ln>
            <a:noFill/>
          </a:ln>
        </p:spPr>
        <p:txBody>
          <a:bodyPr anchorCtr="0" anchor="t" bIns="38100" lIns="38100" spcFirstLastPara="1" rIns="38100" wrap="square" tIns="38100">
            <a:noAutofit/>
          </a:bodyPr>
          <a:lstStyle/>
          <a:p>
            <a:pPr indent="0" lvl="0" marL="0" marR="0" rtl="0" algn="r">
              <a:lnSpc>
                <a:spcPct val="120312"/>
              </a:lnSpc>
              <a:spcBef>
                <a:spcPts val="0"/>
              </a:spcBef>
              <a:spcAft>
                <a:spcPts val="0"/>
              </a:spcAft>
              <a:buNone/>
            </a:pPr>
            <a:r>
              <a:rPr lang="en-GB" sz="888">
                <a:solidFill>
                  <a:srgbClr val="AAAAAA"/>
                </a:solidFill>
                <a:latin typeface="Arial"/>
                <a:ea typeface="Arial"/>
                <a:cs typeface="Arial"/>
                <a:sym typeface="Arial"/>
              </a:rPr>
              <a:t>Google Confidential and Proprietary</a:t>
            </a:r>
            <a:endParaRPr sz="888">
              <a:solidFill>
                <a:srgbClr val="AAAAAA"/>
              </a:solidFill>
              <a:latin typeface="Arial"/>
              <a:ea typeface="Arial"/>
              <a:cs typeface="Arial"/>
              <a:sym typeface="Arial"/>
            </a:endParaRPr>
          </a:p>
        </p:txBody>
      </p:sp>
      <p:pic>
        <p:nvPicPr>
          <p:cNvPr id="601" name="Google Shape;601;p83"/>
          <p:cNvPicPr preferRelativeResize="0"/>
          <p:nvPr/>
        </p:nvPicPr>
        <p:blipFill>
          <a:blip r:embed="rId3">
            <a:alphaModFix/>
          </a:blip>
          <a:stretch>
            <a:fillRect/>
          </a:stretch>
        </p:blipFill>
        <p:spPr>
          <a:xfrm>
            <a:off x="524851" y="4909104"/>
            <a:ext cx="7740775" cy="8024"/>
          </a:xfrm>
          <a:prstGeom prst="rect">
            <a:avLst/>
          </a:prstGeom>
          <a:noFill/>
          <a:ln>
            <a:noFill/>
          </a:ln>
        </p:spPr>
      </p:pic>
      <p:sp>
        <p:nvSpPr>
          <p:cNvPr id="602" name="Google Shape;602;p83"/>
          <p:cNvSpPr txBox="1"/>
          <p:nvPr/>
        </p:nvSpPr>
        <p:spPr>
          <a:xfrm>
            <a:off x="315300" y="304050"/>
            <a:ext cx="8682300" cy="2842200"/>
          </a:xfrm>
          <a:prstGeom prst="rect">
            <a:avLst/>
          </a:prstGeom>
          <a:noFill/>
          <a:ln>
            <a:noFill/>
          </a:ln>
        </p:spPr>
        <p:txBody>
          <a:bodyPr anchorCtr="0" anchor="t" bIns="38100" lIns="38100" spcFirstLastPara="1" rIns="38100" wrap="square" tIns="38100">
            <a:noAutofit/>
          </a:bodyPr>
          <a:lstStyle/>
          <a:p>
            <a:pPr indent="0" lvl="0" marL="0" rtl="0" algn="ctr">
              <a:lnSpc>
                <a:spcPct val="120138"/>
              </a:lnSpc>
              <a:spcBef>
                <a:spcPts val="0"/>
              </a:spcBef>
              <a:spcAft>
                <a:spcPts val="0"/>
              </a:spcAft>
              <a:buNone/>
            </a:pPr>
            <a:r>
              <a:rPr lang="en-GB" sz="1700" u="sng">
                <a:solidFill>
                  <a:srgbClr val="434343"/>
                </a:solidFill>
                <a:latin typeface="Comfortaa"/>
                <a:ea typeface="Comfortaa"/>
                <a:cs typeface="Comfortaa"/>
                <a:sym typeface="Comfortaa"/>
              </a:rPr>
              <a:t>Activity</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Find the following information using the </a:t>
            </a:r>
            <a:r>
              <a:rPr b="1" lang="en-GB" sz="1700">
                <a:solidFill>
                  <a:srgbClr val="434343"/>
                </a:solidFill>
                <a:latin typeface="Comfortaa"/>
                <a:ea typeface="Comfortaa"/>
                <a:cs typeface="Comfortaa"/>
                <a:sym typeface="Comfortaa"/>
              </a:rPr>
              <a:t>fewest</a:t>
            </a:r>
            <a:r>
              <a:rPr lang="en-GB" sz="1700">
                <a:solidFill>
                  <a:srgbClr val="434343"/>
                </a:solidFill>
                <a:latin typeface="Comfortaa"/>
                <a:ea typeface="Comfortaa"/>
                <a:cs typeface="Comfortaa"/>
                <a:sym typeface="Comfortaa"/>
              </a:rPr>
              <a:t> words possible.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rPr lang="en-GB" sz="1700">
                <a:solidFill>
                  <a:srgbClr val="434343"/>
                </a:solidFill>
                <a:latin typeface="Comfortaa"/>
                <a:ea typeface="Comfortaa"/>
                <a:cs typeface="Comfortaa"/>
                <a:sym typeface="Comfortaa"/>
              </a:rPr>
              <a:t>Don’t forget to actually </a:t>
            </a:r>
            <a:r>
              <a:rPr b="1" lang="en-GB" sz="1700">
                <a:solidFill>
                  <a:srgbClr val="434343"/>
                </a:solidFill>
                <a:latin typeface="Comfortaa"/>
                <a:ea typeface="Comfortaa"/>
                <a:cs typeface="Comfortaa"/>
                <a:sym typeface="Comfortaa"/>
              </a:rPr>
              <a:t>CLICK ON THE RESULT </a:t>
            </a:r>
            <a:r>
              <a:rPr lang="en-GB" sz="1700">
                <a:solidFill>
                  <a:srgbClr val="434343"/>
                </a:solidFill>
                <a:latin typeface="Comfortaa"/>
                <a:ea typeface="Comfortaa"/>
                <a:cs typeface="Comfortaa"/>
                <a:sym typeface="Comfortaa"/>
              </a:rPr>
              <a:t>and read the information on the original webpage to make sure that the information is current and correct.</a:t>
            </a:r>
            <a:endParaRPr sz="1700">
              <a:solidFill>
                <a:srgbClr val="434343"/>
              </a:solidFill>
              <a:latin typeface="Comfortaa"/>
              <a:ea typeface="Comfortaa"/>
              <a:cs typeface="Comfortaa"/>
              <a:sym typeface="Comfortaa"/>
            </a:endParaRPr>
          </a:p>
          <a:p>
            <a:pPr indent="-336550" lvl="0" marL="457200" rtl="0" algn="l">
              <a:lnSpc>
                <a:spcPct val="120138"/>
              </a:lnSpc>
              <a:spcBef>
                <a:spcPts val="990"/>
              </a:spcBef>
              <a:spcAft>
                <a:spcPts val="0"/>
              </a:spcAft>
              <a:buClr>
                <a:srgbClr val="434343"/>
              </a:buClr>
              <a:buSzPts val="1700"/>
              <a:buFont typeface="Comfortaa"/>
              <a:buChar char="●"/>
            </a:pPr>
            <a:r>
              <a:rPr lang="en-GB" sz="1700">
                <a:solidFill>
                  <a:srgbClr val="434343"/>
                </a:solidFill>
                <a:latin typeface="Comfortaa"/>
                <a:ea typeface="Comfortaa"/>
                <a:cs typeface="Comfortaa"/>
                <a:sym typeface="Comfortaa"/>
              </a:rPr>
              <a:t>How many footballers are there in England, Scotland and Wales?</a:t>
            </a:r>
            <a:endParaRPr sz="1700">
              <a:solidFill>
                <a:srgbClr val="434343"/>
              </a:solidFill>
              <a:latin typeface="Comfortaa"/>
              <a:ea typeface="Comfortaa"/>
              <a:cs typeface="Comfortaa"/>
              <a:sym typeface="Comfortaa"/>
            </a:endParaRPr>
          </a:p>
          <a:p>
            <a:pPr indent="-336550" lvl="0" marL="457200" rtl="0" algn="l">
              <a:lnSpc>
                <a:spcPct val="120138"/>
              </a:lnSpc>
              <a:spcBef>
                <a:spcPts val="0"/>
              </a:spcBef>
              <a:spcAft>
                <a:spcPts val="0"/>
              </a:spcAft>
              <a:buClr>
                <a:srgbClr val="434343"/>
              </a:buClr>
              <a:buSzPts val="1700"/>
              <a:buFont typeface="Comfortaa"/>
              <a:buChar char="●"/>
            </a:pPr>
            <a:r>
              <a:rPr lang="en-GB" sz="1700">
                <a:solidFill>
                  <a:srgbClr val="434343"/>
                </a:solidFill>
                <a:latin typeface="Comfortaa"/>
                <a:ea typeface="Comfortaa"/>
                <a:cs typeface="Comfortaa"/>
                <a:sym typeface="Comfortaa"/>
              </a:rPr>
              <a:t>Where are the best places to see wild monkeys?</a:t>
            </a:r>
            <a:endParaRPr sz="1700">
              <a:solidFill>
                <a:srgbClr val="434343"/>
              </a:solidFill>
              <a:latin typeface="Comfortaa"/>
              <a:ea typeface="Comfortaa"/>
              <a:cs typeface="Comfortaa"/>
              <a:sym typeface="Comfortaa"/>
            </a:endParaRPr>
          </a:p>
          <a:p>
            <a:pPr indent="-336550" lvl="0" marL="457200" rtl="0" algn="l">
              <a:lnSpc>
                <a:spcPct val="120138"/>
              </a:lnSpc>
              <a:spcBef>
                <a:spcPts val="0"/>
              </a:spcBef>
              <a:spcAft>
                <a:spcPts val="0"/>
              </a:spcAft>
              <a:buClr>
                <a:srgbClr val="434343"/>
              </a:buClr>
              <a:buSzPts val="1700"/>
              <a:buFont typeface="Comfortaa"/>
              <a:buChar char="●"/>
            </a:pPr>
            <a:r>
              <a:rPr lang="en-GB" sz="1700">
                <a:solidFill>
                  <a:srgbClr val="434343"/>
                </a:solidFill>
                <a:latin typeface="Comfortaa"/>
                <a:ea typeface="Comfortaa"/>
                <a:cs typeface="Comfortaa"/>
                <a:sym typeface="Comfortaa"/>
              </a:rPr>
              <a:t>I want to go on holiday to a place on a different continent. This place must be a capital city. It must be near the sea. It must be warm in October.</a:t>
            </a:r>
            <a:endParaRPr sz="1700">
              <a:solidFill>
                <a:srgbClr val="434343"/>
              </a:solidFill>
              <a:latin typeface="Comfortaa"/>
              <a:ea typeface="Comfortaa"/>
              <a:cs typeface="Comfortaa"/>
              <a:sym typeface="Comfortaa"/>
            </a:endParaRPr>
          </a:p>
          <a:p>
            <a:pPr indent="-336550" lvl="0" marL="457200" rtl="0" algn="l">
              <a:lnSpc>
                <a:spcPct val="120138"/>
              </a:lnSpc>
              <a:spcBef>
                <a:spcPts val="0"/>
              </a:spcBef>
              <a:spcAft>
                <a:spcPts val="0"/>
              </a:spcAft>
              <a:buClr>
                <a:srgbClr val="434343"/>
              </a:buClr>
              <a:buSzPts val="1700"/>
              <a:buFont typeface="Comfortaa"/>
              <a:buChar char="●"/>
            </a:pPr>
            <a:r>
              <a:rPr lang="en-GB" sz="1700">
                <a:solidFill>
                  <a:srgbClr val="434343"/>
                </a:solidFill>
                <a:latin typeface="Comfortaa"/>
                <a:ea typeface="Comfortaa"/>
                <a:cs typeface="Comfortaa"/>
                <a:sym typeface="Comfortaa"/>
              </a:rPr>
              <a:t>I want to make a meal that is healthy using ingredients available in the UK during springtime. I want to make this meal in under 30 minutes and it must include chicken thighs.</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0"/>
              </a:spcAft>
              <a:buNone/>
            </a:pPr>
            <a:r>
              <a:t/>
            </a:r>
            <a:endParaRPr sz="1700">
              <a:solidFill>
                <a:srgbClr val="434343"/>
              </a:solidFill>
              <a:latin typeface="Comfortaa"/>
              <a:ea typeface="Comfortaa"/>
              <a:cs typeface="Comfortaa"/>
              <a:sym typeface="Comfortaa"/>
            </a:endParaRPr>
          </a:p>
          <a:p>
            <a:pPr indent="0" lvl="0" marL="0" rtl="0" algn="l">
              <a:lnSpc>
                <a:spcPct val="120138"/>
              </a:lnSpc>
              <a:spcBef>
                <a:spcPts val="990"/>
              </a:spcBef>
              <a:spcAft>
                <a:spcPts val="990"/>
              </a:spcAft>
              <a:buNone/>
            </a:pPr>
            <a:r>
              <a:t/>
            </a:r>
            <a:endParaRPr sz="1700">
              <a:solidFill>
                <a:srgbClr val="434343"/>
              </a:solidFill>
              <a:latin typeface="Comfortaa"/>
              <a:ea typeface="Comfortaa"/>
              <a:cs typeface="Comfortaa"/>
              <a:sym typeface="Comfortaa"/>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606" name="Shape 606"/>
        <p:cNvGrpSpPr/>
        <p:nvPr/>
      </p:nvGrpSpPr>
      <p:grpSpPr>
        <a:xfrm>
          <a:off x="0" y="0"/>
          <a:ext cx="0" cy="0"/>
          <a:chOff x="0" y="0"/>
          <a:chExt cx="0" cy="0"/>
        </a:xfrm>
      </p:grpSpPr>
      <p:sp>
        <p:nvSpPr>
          <p:cNvPr id="607" name="Google Shape;607;p84"/>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608" name="Google Shape;608;p84"/>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