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5" r:id="rId110"/>
    <p:sldId id="366" r:id="rId111"/>
    <p:sldId id="367" r:id="rId112"/>
    <p:sldId id="368" r:id="rId113"/>
    <p:sldId id="369" r:id="rId114"/>
    <p:sldId id="370" r:id="rId115"/>
    <p:sldId id="371" r:id="rId116"/>
    <p:sldId id="372" r:id="rId117"/>
    <p:sldId id="373" r:id="rId118"/>
    <p:sldId id="374" r:id="rId119"/>
    <p:sldId id="375" r:id="rId120"/>
    <p:sldId id="376" r:id="rId121"/>
    <p:sldId id="377" r:id="rId122"/>
    <p:sldId id="378" r:id="rId123"/>
    <p:sldId id="379" r:id="rId124"/>
    <p:sldId id="380" r:id="rId125"/>
    <p:sldId id="381" r:id="rId126"/>
    <p:sldId id="382" r:id="rId1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809EA6-78E9-435C-9E90-90AC20D60F82}" type="datetimeFigureOut">
              <a:rPr lang="en-US" smtClean="0"/>
              <a:t>4/20/2020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93D0D1-0A1D-4E08-A8A3-D8706E54DAB1}" type="slidenum">
              <a:rPr lang="en-US" smtClean="0"/>
              <a:t>‹#›</a:t>
            </a:fld>
            <a:endParaRPr lang="en-US"/>
          </a:p>
        </p:txBody>
      </p:sp>
    </p:spTree>
    <p:extLst>
      <p:ext uri="{BB962C8B-B14F-4D97-AF65-F5344CB8AC3E}">
        <p14:creationId xmlns:p14="http://schemas.microsoft.com/office/powerpoint/2010/main" val="1990711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 name="Google Shape;12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08149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77693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 name="Google Shape;13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274833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84186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7f98fcb248_2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7f98fcb248_2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85519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3" name="Google Shape;16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43572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7f8b80c69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7f8b80c6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79962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7f8b80c69c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7f8b80c69c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33907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7f8b80c69c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7f8b80c69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79452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7f8b80c69c_0_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7f8b80c69c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53091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9" name="Google Shape;19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03104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32508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 name="Google Shape;21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163185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777914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84346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214084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1" name="Google Shape;24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282729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8" name="Google Shape;248;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236280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4" name="Google Shape;25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013631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0" name="Google Shape;26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881905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327648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893223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0" name="Google Shape;280;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617476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5" name="Google Shape;28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659568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0" name="Google Shape;290;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647613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7" name="Google Shape;297;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62894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5" name="Google Shape;30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913154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1" name="Google Shape;31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601574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692235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7f98fcb248_2_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 name="Google Shape;330;g7f98fcb248_2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5049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5" name="Google Shape;335;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669068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3" name="Google Shape;343;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896717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7f8b80c69c_0_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7f8b80c69c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32908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7f8b80c69c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g7f8b80c69c_0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370435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7f98fcb248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5" name="Google Shape;365;g7f98fcb248_2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598440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7f8b80c69c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4" name="Google Shape;374;g7f8b80c69c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822432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7f98fcb248_2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g7f98fcb248_2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037208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5" name="Google Shape;385;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965164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2" name="Google Shape;392;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508224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8" name="Google Shape;39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400695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146770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2" name="Google Shape;41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8392264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9" name="Google Shape;419;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4229485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820606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0" name="Google Shape;430;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30132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5" name="Google Shape;435;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1962704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2" name="Google Shape;442;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9423495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0" name="Google Shape;45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884520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9286074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2" name="Google Shape;462;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1261075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g7f98fcb248_2_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9" name="Google Shape;479;g7f98fcb248_2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655879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p4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4" name="Google Shape;484;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7506405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2" name="Google Shape;492;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76677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7f8b80c69c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7" name="Google Shape;497;g7f8b80c69c_0_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2973869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g7f8b80c69c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2" name="Google Shape;512;g7f8b80c69c_0_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9061625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g72e45bc768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8" name="Google Shape;518;g72e45bc768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3902913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g7f8b80c69c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8" name="Google Shape;528;g7f8b80c69c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3497511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72e45bc768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4" name="Google Shape;534;g72e45bc768_0_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631584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7f8b80c69c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3" name="Google Shape;543;g7f8b80c69c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9416533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72e45bc768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9" name="Google Shape;549;g72e45bc768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4997197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8" name="Google Shape;558;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7420522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5" name="Google Shape;565;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8788334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0" name="Google Shape;570;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4567137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5" name="Google Shape;575;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0102154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0" name="Google Shape;580;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0462497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7" name="Google Shape;587;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2471671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2" name="Google Shape;592;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072970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7" name="Google Shape;597;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716046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4" name="Google Shape;604;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7379031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8" name="Google Shape;618;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075392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0"/>
        <p:cNvGrpSpPr/>
        <p:nvPr/>
      </p:nvGrpSpPr>
      <p:grpSpPr>
        <a:xfrm>
          <a:off x="0" y="0"/>
          <a:ext cx="0" cy="0"/>
          <a:chOff x="0" y="0"/>
          <a:chExt cx="0" cy="0"/>
        </a:xfrm>
      </p:grpSpPr>
      <p:sp>
        <p:nvSpPr>
          <p:cNvPr id="631" name="Google Shape;631;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2" name="Google Shape;632;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7153788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9" name="Google Shape;639;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5089484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6"/>
        <p:cNvGrpSpPr/>
        <p:nvPr/>
      </p:nvGrpSpPr>
      <p:grpSpPr>
        <a:xfrm>
          <a:off x="0" y="0"/>
          <a:ext cx="0" cy="0"/>
          <a:chOff x="0" y="0"/>
          <a:chExt cx="0" cy="0"/>
        </a:xfrm>
      </p:grpSpPr>
      <p:sp>
        <p:nvSpPr>
          <p:cNvPr id="647" name="Google Shape;647;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8" name="Google Shape;648;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1661785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5"/>
        <p:cNvGrpSpPr/>
        <p:nvPr/>
      </p:nvGrpSpPr>
      <p:grpSpPr>
        <a:xfrm>
          <a:off x="0" y="0"/>
          <a:ext cx="0" cy="0"/>
          <a:chOff x="0" y="0"/>
          <a:chExt cx="0" cy="0"/>
        </a:xfrm>
      </p:grpSpPr>
      <p:sp>
        <p:nvSpPr>
          <p:cNvPr id="656" name="Google Shape;656;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7" name="Google Shape;657;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9280704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6" name="Google Shape;666;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4549712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3" name="Google Shape;673;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775874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7"/>
        <p:cNvGrpSpPr/>
        <p:nvPr/>
      </p:nvGrpSpPr>
      <p:grpSpPr>
        <a:xfrm>
          <a:off x="0" y="0"/>
          <a:ext cx="0" cy="0"/>
          <a:chOff x="0" y="0"/>
          <a:chExt cx="0" cy="0"/>
        </a:xfrm>
      </p:grpSpPr>
      <p:sp>
        <p:nvSpPr>
          <p:cNvPr id="678" name="Google Shape;678;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9" name="Google Shape;679;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6423283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5" name="Google Shape;685;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9686207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g7f98fcb248_2_7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8" name="Google Shape;698;g7f98fcb248_2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28026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Google Shape;702;p6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03" name="Google Shape;703;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273791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9"/>
        <p:cNvGrpSpPr/>
        <p:nvPr/>
      </p:nvGrpSpPr>
      <p:grpSpPr>
        <a:xfrm>
          <a:off x="0" y="0"/>
          <a:ext cx="0" cy="0"/>
          <a:chOff x="0" y="0"/>
          <a:chExt cx="0" cy="0"/>
        </a:xfrm>
      </p:grpSpPr>
      <p:sp>
        <p:nvSpPr>
          <p:cNvPr id="710" name="Google Shape;710;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1" name="Google Shape;711;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5184664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g72e45bc768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6" name="Google Shape;716;g72e45bc768_0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3564146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g72e45bc76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5" name="Google Shape;725;g72e45bc76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9927953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g72e45bc768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1" name="Google Shape;731;g72e45bc768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3780261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72e45bc768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1" name="Google Shape;741;g72e45bc768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13643017"/>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72e45bc768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9" name="Google Shape;749;g72e45bc768_0_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7872638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8"/>
        <p:cNvGrpSpPr/>
        <p:nvPr/>
      </p:nvGrpSpPr>
      <p:grpSpPr>
        <a:xfrm>
          <a:off x="0" y="0"/>
          <a:ext cx="0" cy="0"/>
          <a:chOff x="0" y="0"/>
          <a:chExt cx="0" cy="0"/>
        </a:xfrm>
      </p:grpSpPr>
      <p:sp>
        <p:nvSpPr>
          <p:cNvPr id="759" name="Google Shape;759;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0" name="Google Shape;760;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0027228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5"/>
        <p:cNvGrpSpPr/>
        <p:nvPr/>
      </p:nvGrpSpPr>
      <p:grpSpPr>
        <a:xfrm>
          <a:off x="0" y="0"/>
          <a:ext cx="0" cy="0"/>
          <a:chOff x="0" y="0"/>
          <a:chExt cx="0" cy="0"/>
        </a:xfrm>
      </p:grpSpPr>
      <p:sp>
        <p:nvSpPr>
          <p:cNvPr id="766" name="Google Shape;766;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7" name="Google Shape;767;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6883987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1"/>
        <p:cNvGrpSpPr/>
        <p:nvPr/>
      </p:nvGrpSpPr>
      <p:grpSpPr>
        <a:xfrm>
          <a:off x="0" y="0"/>
          <a:ext cx="0" cy="0"/>
          <a:chOff x="0" y="0"/>
          <a:chExt cx="0" cy="0"/>
        </a:xfrm>
      </p:grpSpPr>
      <p:sp>
        <p:nvSpPr>
          <p:cNvPr id="772" name="Google Shape;772;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3" name="Google Shape;773;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35245145"/>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2" name="Google Shape;782;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7463687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9" name="Google Shape;789;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90685671"/>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6"/>
        <p:cNvGrpSpPr/>
        <p:nvPr/>
      </p:nvGrpSpPr>
      <p:grpSpPr>
        <a:xfrm>
          <a:off x="0" y="0"/>
          <a:ext cx="0" cy="0"/>
          <a:chOff x="0" y="0"/>
          <a:chExt cx="0" cy="0"/>
        </a:xfrm>
      </p:grpSpPr>
      <p:sp>
        <p:nvSpPr>
          <p:cNvPr id="797" name="Google Shape;797;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8" name="Google Shape;798;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9004308"/>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4"/>
        <p:cNvGrpSpPr/>
        <p:nvPr/>
      </p:nvGrpSpPr>
      <p:grpSpPr>
        <a:xfrm>
          <a:off x="0" y="0"/>
          <a:ext cx="0" cy="0"/>
          <a:chOff x="0" y="0"/>
          <a:chExt cx="0" cy="0"/>
        </a:xfrm>
      </p:grpSpPr>
      <p:sp>
        <p:nvSpPr>
          <p:cNvPr id="805" name="Google Shape;805;p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06" name="Google Shape;806;p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7015951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p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3" name="Google Shape;813;p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8341035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8"/>
        <p:cNvGrpSpPr/>
        <p:nvPr/>
      </p:nvGrpSpPr>
      <p:grpSpPr>
        <a:xfrm>
          <a:off x="0" y="0"/>
          <a:ext cx="0" cy="0"/>
          <a:chOff x="0" y="0"/>
          <a:chExt cx="0" cy="0"/>
        </a:xfrm>
      </p:grpSpPr>
      <p:sp>
        <p:nvSpPr>
          <p:cNvPr id="819" name="Google Shape;819;p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0" name="Google Shape;820;p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715200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7" name="Google Shape;827;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58951446"/>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2"/>
        <p:cNvGrpSpPr/>
        <p:nvPr/>
      </p:nvGrpSpPr>
      <p:grpSpPr>
        <a:xfrm>
          <a:off x="0" y="0"/>
          <a:ext cx="0" cy="0"/>
          <a:chOff x="0" y="0"/>
          <a:chExt cx="0" cy="0"/>
        </a:xfrm>
      </p:grpSpPr>
      <p:sp>
        <p:nvSpPr>
          <p:cNvPr id="833" name="Google Shape;833;p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4" name="Google Shape;834;p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44467954"/>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0"/>
        <p:cNvGrpSpPr/>
        <p:nvPr/>
      </p:nvGrpSpPr>
      <p:grpSpPr>
        <a:xfrm>
          <a:off x="0" y="0"/>
          <a:ext cx="0" cy="0"/>
          <a:chOff x="0" y="0"/>
          <a:chExt cx="0" cy="0"/>
        </a:xfrm>
      </p:grpSpPr>
      <p:sp>
        <p:nvSpPr>
          <p:cNvPr id="841" name="Google Shape;841;p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2" name="Google Shape;842;p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76453668"/>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6"/>
        <p:cNvGrpSpPr/>
        <p:nvPr/>
      </p:nvGrpSpPr>
      <p:grpSpPr>
        <a:xfrm>
          <a:off x="0" y="0"/>
          <a:ext cx="0" cy="0"/>
          <a:chOff x="0" y="0"/>
          <a:chExt cx="0" cy="0"/>
        </a:xfrm>
      </p:grpSpPr>
      <p:sp>
        <p:nvSpPr>
          <p:cNvPr id="847" name="Google Shape;847;p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8" name="Google Shape;848;p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45192774"/>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2"/>
        <p:cNvGrpSpPr/>
        <p:nvPr/>
      </p:nvGrpSpPr>
      <p:grpSpPr>
        <a:xfrm>
          <a:off x="0" y="0"/>
          <a:ext cx="0" cy="0"/>
          <a:chOff x="0" y="0"/>
          <a:chExt cx="0" cy="0"/>
        </a:xfrm>
      </p:grpSpPr>
      <p:sp>
        <p:nvSpPr>
          <p:cNvPr id="853" name="Google Shape;853;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4" name="Google Shape;854;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83470217"/>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3"/>
        <p:cNvGrpSpPr/>
        <p:nvPr/>
      </p:nvGrpSpPr>
      <p:grpSpPr>
        <a:xfrm>
          <a:off x="0" y="0"/>
          <a:ext cx="0" cy="0"/>
          <a:chOff x="0" y="0"/>
          <a:chExt cx="0" cy="0"/>
        </a:xfrm>
      </p:grpSpPr>
      <p:sp>
        <p:nvSpPr>
          <p:cNvPr id="864" name="Google Shape;864;g7f98fcb248_2_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5" name="Google Shape;865;g7f98fcb248_2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915961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8"/>
        <p:cNvGrpSpPr/>
        <p:nvPr/>
      </p:nvGrpSpPr>
      <p:grpSpPr>
        <a:xfrm>
          <a:off x="0" y="0"/>
          <a:ext cx="0" cy="0"/>
          <a:chOff x="0" y="0"/>
          <a:chExt cx="0" cy="0"/>
        </a:xfrm>
      </p:grpSpPr>
      <p:sp>
        <p:nvSpPr>
          <p:cNvPr id="869" name="Google Shape;869;p7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70" name="Google Shape;870;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71297367"/>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6"/>
        <p:cNvGrpSpPr/>
        <p:nvPr/>
      </p:nvGrpSpPr>
      <p:grpSpPr>
        <a:xfrm>
          <a:off x="0" y="0"/>
          <a:ext cx="0" cy="0"/>
          <a:chOff x="0" y="0"/>
          <a:chExt cx="0" cy="0"/>
        </a:xfrm>
      </p:grpSpPr>
      <p:sp>
        <p:nvSpPr>
          <p:cNvPr id="877" name="Google Shape;877;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8" name="Google Shape;878;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95836237"/>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2"/>
        <p:cNvGrpSpPr/>
        <p:nvPr/>
      </p:nvGrpSpPr>
      <p:grpSpPr>
        <a:xfrm>
          <a:off x="0" y="0"/>
          <a:ext cx="0" cy="0"/>
          <a:chOff x="0" y="0"/>
          <a:chExt cx="0" cy="0"/>
        </a:xfrm>
      </p:grpSpPr>
      <p:sp>
        <p:nvSpPr>
          <p:cNvPr id="883" name="Google Shape;883;g72e45bc768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4" name="Google Shape;884;g72e45bc768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56693385"/>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0"/>
        <p:cNvGrpSpPr/>
        <p:nvPr/>
      </p:nvGrpSpPr>
      <p:grpSpPr>
        <a:xfrm>
          <a:off x="0" y="0"/>
          <a:ext cx="0" cy="0"/>
          <a:chOff x="0" y="0"/>
          <a:chExt cx="0" cy="0"/>
        </a:xfrm>
      </p:grpSpPr>
      <p:sp>
        <p:nvSpPr>
          <p:cNvPr id="891" name="Google Shape;891;g72e45bc768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2" name="Google Shape;892;g72e45bc768_0_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97254758"/>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6"/>
        <p:cNvGrpSpPr/>
        <p:nvPr/>
      </p:nvGrpSpPr>
      <p:grpSpPr>
        <a:xfrm>
          <a:off x="0" y="0"/>
          <a:ext cx="0" cy="0"/>
          <a:chOff x="0" y="0"/>
          <a:chExt cx="0" cy="0"/>
        </a:xfrm>
      </p:grpSpPr>
      <p:sp>
        <p:nvSpPr>
          <p:cNvPr id="897" name="Google Shape;897;g72e45bc768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8" name="Google Shape;898;g72e45bc768_0_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60456993"/>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2"/>
        <p:cNvGrpSpPr/>
        <p:nvPr/>
      </p:nvGrpSpPr>
      <p:grpSpPr>
        <a:xfrm>
          <a:off x="0" y="0"/>
          <a:ext cx="0" cy="0"/>
          <a:chOff x="0" y="0"/>
          <a:chExt cx="0" cy="0"/>
        </a:xfrm>
      </p:grpSpPr>
      <p:sp>
        <p:nvSpPr>
          <p:cNvPr id="903" name="Google Shape;903;p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04" name="Google Shape;904;p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26010863"/>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9"/>
        <p:cNvGrpSpPr/>
        <p:nvPr/>
      </p:nvGrpSpPr>
      <p:grpSpPr>
        <a:xfrm>
          <a:off x="0" y="0"/>
          <a:ext cx="0" cy="0"/>
          <a:chOff x="0" y="0"/>
          <a:chExt cx="0" cy="0"/>
        </a:xfrm>
      </p:grpSpPr>
      <p:sp>
        <p:nvSpPr>
          <p:cNvPr id="910" name="Google Shape;910;p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1" name="Google Shape;911;p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56002022"/>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5"/>
        <p:cNvGrpSpPr/>
        <p:nvPr/>
      </p:nvGrpSpPr>
      <p:grpSpPr>
        <a:xfrm>
          <a:off x="0" y="0"/>
          <a:ext cx="0" cy="0"/>
          <a:chOff x="0" y="0"/>
          <a:chExt cx="0" cy="0"/>
        </a:xfrm>
      </p:grpSpPr>
      <p:sp>
        <p:nvSpPr>
          <p:cNvPr id="916" name="Google Shape;916;p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7" name="Google Shape;917;p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10208280"/>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0"/>
        <p:cNvGrpSpPr/>
        <p:nvPr/>
      </p:nvGrpSpPr>
      <p:grpSpPr>
        <a:xfrm>
          <a:off x="0" y="0"/>
          <a:ext cx="0" cy="0"/>
          <a:chOff x="0" y="0"/>
          <a:chExt cx="0" cy="0"/>
        </a:xfrm>
      </p:grpSpPr>
      <p:sp>
        <p:nvSpPr>
          <p:cNvPr id="921" name="Google Shape;921;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22" name="Google Shape;922;p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81526767"/>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5"/>
        <p:cNvGrpSpPr/>
        <p:nvPr/>
      </p:nvGrpSpPr>
      <p:grpSpPr>
        <a:xfrm>
          <a:off x="0" y="0"/>
          <a:ext cx="0" cy="0"/>
          <a:chOff x="0" y="0"/>
          <a:chExt cx="0" cy="0"/>
        </a:xfrm>
      </p:grpSpPr>
      <p:sp>
        <p:nvSpPr>
          <p:cNvPr id="926" name="Google Shape;926;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27" name="Google Shape;927;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10756287"/>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0"/>
        <p:cNvGrpSpPr/>
        <p:nvPr/>
      </p:nvGrpSpPr>
      <p:grpSpPr>
        <a:xfrm>
          <a:off x="0" y="0"/>
          <a:ext cx="0" cy="0"/>
          <a:chOff x="0" y="0"/>
          <a:chExt cx="0" cy="0"/>
        </a:xfrm>
      </p:grpSpPr>
      <p:sp>
        <p:nvSpPr>
          <p:cNvPr id="931" name="Google Shape;931;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2" name="Google Shape;932;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67346015"/>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5"/>
        <p:cNvGrpSpPr/>
        <p:nvPr/>
      </p:nvGrpSpPr>
      <p:grpSpPr>
        <a:xfrm>
          <a:off x="0" y="0"/>
          <a:ext cx="0" cy="0"/>
          <a:chOff x="0" y="0"/>
          <a:chExt cx="0" cy="0"/>
        </a:xfrm>
      </p:grpSpPr>
      <p:sp>
        <p:nvSpPr>
          <p:cNvPr id="936" name="Google Shape;936;p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7" name="Google Shape;937;p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49032787"/>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0"/>
        <p:cNvGrpSpPr/>
        <p:nvPr/>
      </p:nvGrpSpPr>
      <p:grpSpPr>
        <a:xfrm>
          <a:off x="0" y="0"/>
          <a:ext cx="0" cy="0"/>
          <a:chOff x="0" y="0"/>
          <a:chExt cx="0" cy="0"/>
        </a:xfrm>
      </p:grpSpPr>
      <p:sp>
        <p:nvSpPr>
          <p:cNvPr id="941" name="Google Shape;941;p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2" name="Google Shape;942;p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91717105"/>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5"/>
        <p:cNvGrpSpPr/>
        <p:nvPr/>
      </p:nvGrpSpPr>
      <p:grpSpPr>
        <a:xfrm>
          <a:off x="0" y="0"/>
          <a:ext cx="0" cy="0"/>
          <a:chOff x="0" y="0"/>
          <a:chExt cx="0" cy="0"/>
        </a:xfrm>
      </p:grpSpPr>
      <p:sp>
        <p:nvSpPr>
          <p:cNvPr id="946" name="Google Shape;946;p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7" name="Google Shape;947;p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33809195"/>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2"/>
        <p:cNvGrpSpPr/>
        <p:nvPr/>
      </p:nvGrpSpPr>
      <p:grpSpPr>
        <a:xfrm>
          <a:off x="0" y="0"/>
          <a:ext cx="0" cy="0"/>
          <a:chOff x="0" y="0"/>
          <a:chExt cx="0" cy="0"/>
        </a:xfrm>
      </p:grpSpPr>
      <p:sp>
        <p:nvSpPr>
          <p:cNvPr id="953" name="Google Shape;953;p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54" name="Google Shape;954;p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1228873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9"/>
        <p:cNvGrpSpPr/>
        <p:nvPr/>
      </p:nvGrpSpPr>
      <p:grpSpPr>
        <a:xfrm>
          <a:off x="0" y="0"/>
          <a:ext cx="0" cy="0"/>
          <a:chOff x="0" y="0"/>
          <a:chExt cx="0" cy="0"/>
        </a:xfrm>
      </p:grpSpPr>
      <p:sp>
        <p:nvSpPr>
          <p:cNvPr id="970" name="Google Shape;970;g72ca68f26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1" name="Google Shape;971;g72ca68f269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85941878"/>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8"/>
        <p:cNvGrpSpPr/>
        <p:nvPr/>
      </p:nvGrpSpPr>
      <p:grpSpPr>
        <a:xfrm>
          <a:off x="0" y="0"/>
          <a:ext cx="0" cy="0"/>
          <a:chOff x="0" y="0"/>
          <a:chExt cx="0" cy="0"/>
        </a:xfrm>
      </p:grpSpPr>
      <p:sp>
        <p:nvSpPr>
          <p:cNvPr id="999" name="Google Shape;999;p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0" name="Google Shape;1000;p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00024171"/>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3"/>
        <p:cNvGrpSpPr/>
        <p:nvPr/>
      </p:nvGrpSpPr>
      <p:grpSpPr>
        <a:xfrm>
          <a:off x="0" y="0"/>
          <a:ext cx="0" cy="0"/>
          <a:chOff x="0" y="0"/>
          <a:chExt cx="0" cy="0"/>
        </a:xfrm>
      </p:grpSpPr>
      <p:sp>
        <p:nvSpPr>
          <p:cNvPr id="1004" name="Google Shape;1004;p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5" name="Google Shape;1005;p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94718911"/>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8"/>
        <p:cNvGrpSpPr/>
        <p:nvPr/>
      </p:nvGrpSpPr>
      <p:grpSpPr>
        <a:xfrm>
          <a:off x="0" y="0"/>
          <a:ext cx="0" cy="0"/>
          <a:chOff x="0" y="0"/>
          <a:chExt cx="0" cy="0"/>
        </a:xfrm>
      </p:grpSpPr>
      <p:sp>
        <p:nvSpPr>
          <p:cNvPr id="1009" name="Google Shape;1009;p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10" name="Google Shape;1010;p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70357332"/>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5"/>
        <p:cNvGrpSpPr/>
        <p:nvPr/>
      </p:nvGrpSpPr>
      <p:grpSpPr>
        <a:xfrm>
          <a:off x="0" y="0"/>
          <a:ext cx="0" cy="0"/>
          <a:chOff x="0" y="0"/>
          <a:chExt cx="0" cy="0"/>
        </a:xfrm>
      </p:grpSpPr>
      <p:sp>
        <p:nvSpPr>
          <p:cNvPr id="1016" name="Google Shape;1016;p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17" name="Google Shape;1017;p9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28304422"/>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2"/>
        <p:cNvGrpSpPr/>
        <p:nvPr/>
      </p:nvGrpSpPr>
      <p:grpSpPr>
        <a:xfrm>
          <a:off x="0" y="0"/>
          <a:ext cx="0" cy="0"/>
          <a:chOff x="0" y="0"/>
          <a:chExt cx="0" cy="0"/>
        </a:xfrm>
      </p:grpSpPr>
      <p:sp>
        <p:nvSpPr>
          <p:cNvPr id="1023" name="Google Shape;1023;g7f98fcb248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4" name="Google Shape;1024;g7f98fcb248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00533675"/>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2"/>
        <p:cNvGrpSpPr/>
        <p:nvPr/>
      </p:nvGrpSpPr>
      <p:grpSpPr>
        <a:xfrm>
          <a:off x="0" y="0"/>
          <a:ext cx="0" cy="0"/>
          <a:chOff x="0" y="0"/>
          <a:chExt cx="0" cy="0"/>
        </a:xfrm>
      </p:grpSpPr>
      <p:sp>
        <p:nvSpPr>
          <p:cNvPr id="1033" name="Google Shape;1033;g7f98fcb248_1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4" name="Google Shape;1034;g7f98fcb24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64379385"/>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7"/>
        <p:cNvGrpSpPr/>
        <p:nvPr/>
      </p:nvGrpSpPr>
      <p:grpSpPr>
        <a:xfrm>
          <a:off x="0" y="0"/>
          <a:ext cx="0" cy="0"/>
          <a:chOff x="0" y="0"/>
          <a:chExt cx="0" cy="0"/>
        </a:xfrm>
      </p:grpSpPr>
      <p:sp>
        <p:nvSpPr>
          <p:cNvPr id="1038" name="Google Shape;1038;g7f98fcb248_1_3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9" name="Google Shape;1039;g7f98fcb248_1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0679643"/>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4"/>
        <p:cNvGrpSpPr/>
        <p:nvPr/>
      </p:nvGrpSpPr>
      <p:grpSpPr>
        <a:xfrm>
          <a:off x="0" y="0"/>
          <a:ext cx="0" cy="0"/>
          <a:chOff x="0" y="0"/>
          <a:chExt cx="0" cy="0"/>
        </a:xfrm>
      </p:grpSpPr>
      <p:sp>
        <p:nvSpPr>
          <p:cNvPr id="1045" name="Google Shape;1045;p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6" name="Google Shape;1046;p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55496350"/>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0"/>
        <p:cNvGrpSpPr/>
        <p:nvPr/>
      </p:nvGrpSpPr>
      <p:grpSpPr>
        <a:xfrm>
          <a:off x="0" y="0"/>
          <a:ext cx="0" cy="0"/>
          <a:chOff x="0" y="0"/>
          <a:chExt cx="0" cy="0"/>
        </a:xfrm>
      </p:grpSpPr>
      <p:sp>
        <p:nvSpPr>
          <p:cNvPr id="1051" name="Google Shape;1051;p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2" name="Google Shape;1052;p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32086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26753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7192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1" name="Google Shape;21;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87125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2"/>
        <p:cNvGrpSpPr/>
        <p:nvPr/>
      </p:nvGrpSpPr>
      <p:grpSpPr>
        <a:xfrm>
          <a:off x="0" y="0"/>
          <a:ext cx="0" cy="0"/>
          <a:chOff x="0" y="0"/>
          <a:chExt cx="0" cy="0"/>
        </a:xfrm>
      </p:grpSpPr>
      <p:sp>
        <p:nvSpPr>
          <p:cNvPr id="23" name="Google Shape;23;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5" name="Google Shape;25;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3386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8" name="Google Shape;28;p6"/>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9" name="Google Shape;29;p6"/>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90138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3" name="Google Shape;33;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791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6" name="Google Shape;36;p8"/>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7" name="Google Shape;37;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665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8"/>
        <p:cNvGrpSpPr/>
        <p:nvPr/>
      </p:nvGrpSpPr>
      <p:grpSpPr>
        <a:xfrm>
          <a:off x="0" y="0"/>
          <a:ext cx="0" cy="0"/>
          <a:chOff x="0" y="0"/>
          <a:chExt cx="0" cy="0"/>
        </a:xfrm>
      </p:grpSpPr>
      <p:sp>
        <p:nvSpPr>
          <p:cNvPr id="39" name="Google Shape;39;p9"/>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40" name="Google Shape;40;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76822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1"/>
        <p:cNvGrpSpPr/>
        <p:nvPr/>
      </p:nvGrpSpPr>
      <p:grpSpPr>
        <a:xfrm>
          <a:off x="0" y="0"/>
          <a:ext cx="0" cy="0"/>
          <a:chOff x="0" y="0"/>
          <a:chExt cx="0" cy="0"/>
        </a:xfrm>
      </p:grpSpPr>
      <p:sp>
        <p:nvSpPr>
          <p:cNvPr id="42" name="Google Shape;42;p10"/>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43" name="Google Shape;43;p10"/>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44" name="Google Shape;44;p10"/>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45" name="Google Shape;45;p10"/>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42409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7"/>
        <p:cNvGrpSpPr/>
        <p:nvPr/>
      </p:nvGrpSpPr>
      <p:grpSpPr>
        <a:xfrm>
          <a:off x="0" y="0"/>
          <a:ext cx="0" cy="0"/>
          <a:chOff x="0" y="0"/>
          <a:chExt cx="0" cy="0"/>
        </a:xfrm>
      </p:grpSpPr>
      <p:sp>
        <p:nvSpPr>
          <p:cNvPr id="48" name="Google Shape;48;p11"/>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9" name="Google Shape;49;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28923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0"/>
        <p:cNvGrpSpPr/>
        <p:nvPr/>
      </p:nvGrpSpPr>
      <p:grpSpPr>
        <a:xfrm>
          <a:off x="0" y="0"/>
          <a:ext cx="0" cy="0"/>
          <a:chOff x="0" y="0"/>
          <a:chExt cx="0" cy="0"/>
        </a:xfrm>
      </p:grpSpPr>
      <p:sp>
        <p:nvSpPr>
          <p:cNvPr id="51" name="Google Shape;51;p12"/>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52" name="Google Shape;52;p12"/>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53" name="Google Shape;53;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568319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202963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56"/>
        <p:cNvGrpSpPr/>
        <p:nvPr/>
      </p:nvGrpSpPr>
      <p:grpSpPr>
        <a:xfrm>
          <a:off x="0" y="0"/>
          <a:ext cx="0" cy="0"/>
          <a:chOff x="0" y="0"/>
          <a:chExt cx="0" cy="0"/>
        </a:xfrm>
      </p:grpSpPr>
      <p:pic>
        <p:nvPicPr>
          <p:cNvPr id="57" name="Google Shape;57;p14"/>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7029772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1">
  <p:cSld name="Title and Content 1">
    <p:bg>
      <p:bgPr>
        <a:blipFill>
          <a:blip r:embed="rId2">
            <a:alphaModFix/>
          </a:blip>
          <a:stretch>
            <a:fillRect/>
          </a:stretch>
        </a:blipFill>
        <a:effectLst/>
      </p:bgPr>
    </p:bg>
    <p:spTree>
      <p:nvGrpSpPr>
        <p:cNvPr id="1" name="Shape 58"/>
        <p:cNvGrpSpPr/>
        <p:nvPr/>
      </p:nvGrpSpPr>
      <p:grpSpPr>
        <a:xfrm>
          <a:off x="0" y="0"/>
          <a:ext cx="0" cy="0"/>
          <a:chOff x="0" y="0"/>
          <a:chExt cx="0" cy="0"/>
        </a:xfrm>
      </p:grpSpPr>
      <p:sp>
        <p:nvSpPr>
          <p:cNvPr id="59" name="Google Shape;59;p15"/>
          <p:cNvSpPr/>
          <p:nvPr/>
        </p:nvSpPr>
        <p:spPr>
          <a:xfrm>
            <a:off x="609597"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Arial"/>
                <a:ea typeface="Arial"/>
                <a:cs typeface="Arial"/>
                <a:sym typeface="Arial"/>
              </a:rPr>
              <a:t> </a:t>
            </a:r>
            <a:endParaRPr sz="2400"/>
          </a:p>
        </p:txBody>
      </p:sp>
      <p:sp>
        <p:nvSpPr>
          <p:cNvPr id="60" name="Google Shape;60;p15"/>
          <p:cNvSpPr>
            <a:spLocks noGrp="1"/>
          </p:cNvSpPr>
          <p:nvPr>
            <p:ph type="title"/>
          </p:nvPr>
        </p:nvSpPr>
        <p:spPr>
          <a:xfrm>
            <a:off x="609597" y="478895"/>
            <a:ext cx="10960000" cy="994000"/>
          </a:xfrm>
          <a:prstGeom prst="roundRect">
            <a:avLst>
              <a:gd name="adj" fmla="val 9641"/>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Clr>
                <a:srgbClr val="1C1C1C"/>
              </a:buClr>
              <a:buSzPts val="4000"/>
              <a:buFont typeface="Arial"/>
              <a:buNone/>
              <a:defRPr>
                <a:latin typeface="Arial"/>
                <a:ea typeface="Arial"/>
                <a:cs typeface="Arial"/>
                <a:sym typeface="Aria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extLst>
      <p:ext uri="{BB962C8B-B14F-4D97-AF65-F5344CB8AC3E}">
        <p14:creationId xmlns:p14="http://schemas.microsoft.com/office/powerpoint/2010/main" val="3469773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38296"/>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hyperlink" Target="https://uk.video.search.yahoo.com/yhs/search;_ylt=AwrJ4hA.CoNe5BQAZB6e3olQ?p=step+by+step+pirate&amp;hsimp=yhs-001&amp;hspart=itm&amp;type=pds_sjiqmxum1acegikmuebkmoqsuwl96p7j8qmodg_19_21_ssg00&amp;param1=1&amp;param2=f%3D4%26b%3Dchrome%26ip%3D86.142.254.44%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fr=yhs-itm-001&amp;fr2=p:s,v:i,m:pivot#id=2&amp;vid=a8a36edda8d6d13bd4ce8452bbb15178&amp;action=view" TargetMode="External"/><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hyperlink" Target="https://vimeo.com/220833929" TargetMode="External"/><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47.xml.rels><?xml version="1.0" encoding="UTF-8" standalone="yes"?>
<Relationships xmlns="http://schemas.openxmlformats.org/package/2006/relationships"><Relationship Id="rId3" Type="http://schemas.openxmlformats.org/officeDocument/2006/relationships/hyperlink" Target="https://uk.video.search.yahoo.com/yhs/search;_ylt=AwrIQ2fzEINe3gcAohF3Bwx.;_ylu=X3oDMTB0ZTgxN3Q0BGNvbG8DaXIyBHBvcwMxBHZ0aWQDBHNlYwNwaXZz?p=over+theirish+sea&amp;type=pds_sjiqmxum1acegikmuebkmoqsuwl96p7j8qmodg_19_21_ssg00&amp;hspart=itm&amp;hsimp=yhs-001&amp;param1=1&amp;param2=f%3D4%26b%3Dchrome%26ip%3D86.142.254.44%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ei=UTF-8&amp;fr=yhs-itm-001#id=16&amp;vid=007a777f9f1849bbb0c8b73b7c7c8ca2&amp;action=view" TargetMode="External"/><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4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6.xml"/><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5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57.xml"/><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5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58.xml"/><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5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71.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7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72.xml"/><Relationship Id="rId1" Type="http://schemas.openxmlformats.org/officeDocument/2006/relationships/slideLayout" Target="../slideLayouts/slideLayout1.xml"/><Relationship Id="rId5" Type="http://schemas.openxmlformats.org/officeDocument/2006/relationships/image" Target="../media/image73.png"/><Relationship Id="rId4" Type="http://schemas.openxmlformats.org/officeDocument/2006/relationships/image" Target="../media/image72.png"/></Relationships>
</file>

<file path=ppt/slides/_rels/slide7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3.xml"/><Relationship Id="rId1" Type="http://schemas.openxmlformats.org/officeDocument/2006/relationships/slideLayout" Target="../slideLayouts/slideLayout1.xml"/><Relationship Id="rId5" Type="http://schemas.openxmlformats.org/officeDocument/2006/relationships/image" Target="../media/image73.png"/><Relationship Id="rId4" Type="http://schemas.openxmlformats.org/officeDocument/2006/relationships/image" Target="../media/image75.png"/></Relationships>
</file>

<file path=ppt/slides/_rels/slide7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4.xml"/><Relationship Id="rId1" Type="http://schemas.openxmlformats.org/officeDocument/2006/relationships/slideLayout" Target="../slideLayouts/slideLayout1.xml"/><Relationship Id="rId5" Type="http://schemas.openxmlformats.org/officeDocument/2006/relationships/image" Target="../media/image73.png"/><Relationship Id="rId4" Type="http://schemas.openxmlformats.org/officeDocument/2006/relationships/image" Target="../media/image76.png"/></Relationships>
</file>

<file path=ppt/slides/_rels/slide7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75.xml"/><Relationship Id="rId1" Type="http://schemas.openxmlformats.org/officeDocument/2006/relationships/slideLayout" Target="../slideLayouts/slideLayout1.xml"/><Relationship Id="rId4" Type="http://schemas.openxmlformats.org/officeDocument/2006/relationships/image" Target="../media/image78.png"/></Relationships>
</file>

<file path=ppt/slides/_rels/slide7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78.xml"/><Relationship Id="rId1" Type="http://schemas.openxmlformats.org/officeDocument/2006/relationships/slideLayout" Target="../slideLayouts/slideLayout1.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82.xml"/><Relationship Id="rId1" Type="http://schemas.openxmlformats.org/officeDocument/2006/relationships/slideLayout" Target="../slideLayouts/slideLayout1.xml"/><Relationship Id="rId5" Type="http://schemas.openxmlformats.org/officeDocument/2006/relationships/image" Target="../media/image87.png"/><Relationship Id="rId4" Type="http://schemas.openxmlformats.org/officeDocument/2006/relationships/image" Target="../media/image86.png"/></Relationships>
</file>

<file path=ppt/slides/_rels/slide83.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85.xml"/><Relationship Id="rId1" Type="http://schemas.openxmlformats.org/officeDocument/2006/relationships/slideLayout" Target="../slideLayouts/slideLayout1.xml"/><Relationship Id="rId4" Type="http://schemas.openxmlformats.org/officeDocument/2006/relationships/image" Target="../media/image90.png"/></Relationships>
</file>

<file path=ppt/slides/_rels/slide8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86.xml"/><Relationship Id="rId1" Type="http://schemas.openxmlformats.org/officeDocument/2006/relationships/slideLayout" Target="../slideLayouts/slideLayout1.xml"/><Relationship Id="rId4" Type="http://schemas.openxmlformats.org/officeDocument/2006/relationships/image" Target="../media/image90.png"/></Relationships>
</file>

<file path=ppt/slides/_rels/slide8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hyperlink" Target="https://www.youtube.com/watch?v=Ro5S_UdvWkI" TargetMode="External"/><Relationship Id="rId2" Type="http://schemas.openxmlformats.org/officeDocument/2006/relationships/notesSlide" Target="../notesSlides/notesSlide88.xm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90.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91.xml"/><Relationship Id="rId1" Type="http://schemas.openxmlformats.org/officeDocument/2006/relationships/slideLayout" Target="../slideLayouts/slideLayout1.xml"/><Relationship Id="rId5" Type="http://schemas.openxmlformats.org/officeDocument/2006/relationships/image" Target="../media/image95.png"/><Relationship Id="rId4" Type="http://schemas.openxmlformats.org/officeDocument/2006/relationships/image" Target="../media/image94.png"/></Relationships>
</file>

<file path=ppt/slides/_rels/slide92.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92.xml"/><Relationship Id="rId1" Type="http://schemas.openxmlformats.org/officeDocument/2006/relationships/slideLayout" Target="../slideLayouts/slideLayout1.xml"/><Relationship Id="rId5" Type="http://schemas.openxmlformats.org/officeDocument/2006/relationships/image" Target="../media/image95.png"/><Relationship Id="rId4" Type="http://schemas.openxmlformats.org/officeDocument/2006/relationships/image" Target="../media/image94.png"/></Relationships>
</file>

<file path=ppt/slides/_rels/slide93.xml.rels><?xml version="1.0" encoding="UTF-8" standalone="yes"?>
<Relationships xmlns="http://schemas.openxmlformats.org/package/2006/relationships"><Relationship Id="rId3" Type="http://schemas.openxmlformats.org/officeDocument/2006/relationships/hyperlink" Target="https://uk.video.search.yahoo.com/yhs/search?fr=yhs-itm-001&amp;hsimp=yhs-001&amp;hspart=itm&amp;p=contractions+for+kids#action=view&amp;id=1&amp;vid=f812debddba542a96d82f093b683139a" TargetMode="External"/><Relationship Id="rId2" Type="http://schemas.openxmlformats.org/officeDocument/2006/relationships/notesSlide" Target="../notesSlides/notesSlide93.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9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4.xml"/><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6.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97.xml.rels><?xml version="1.0" encoding="UTF-8" standalone="yes"?>
<Relationships xmlns="http://schemas.openxmlformats.org/package/2006/relationships"><Relationship Id="rId3" Type="http://schemas.openxmlformats.org/officeDocument/2006/relationships/hyperlink" Target="https://www.youtube.com/watch?v=lF5-fhNDxU0" TargetMode="External"/><Relationship Id="rId2" Type="http://schemas.openxmlformats.org/officeDocument/2006/relationships/notesSlide" Target="../notesSlides/notesSlide97.xml"/><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97.png"/></Relationships>
</file>

<file path=ppt/slides/_rels/slide9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8.xml"/><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00.xml"/><Relationship Id="rId1" Type="http://schemas.openxmlformats.org/officeDocument/2006/relationships/slideLayout" Target="../slideLayouts/slideLayout1.xml"/><Relationship Id="rId5" Type="http://schemas.openxmlformats.org/officeDocument/2006/relationships/image" Target="../media/image102.png"/><Relationship Id="rId4" Type="http://schemas.openxmlformats.org/officeDocument/2006/relationships/image" Target="../media/image101.png"/></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105.xml"/><Relationship Id="rId1" Type="http://schemas.openxmlformats.org/officeDocument/2006/relationships/slideLayout" Target="../slideLayouts/slideLayout1.xml"/><Relationship Id="rId4" Type="http://schemas.openxmlformats.org/officeDocument/2006/relationships/image" Target="../media/image104.png"/></Relationships>
</file>

<file path=ppt/slides/_rels/slide106.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106.xml"/><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7.xml"/><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9.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10.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111.xm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113.xml"/><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114.xml"/><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3" Type="http://schemas.openxmlformats.org/officeDocument/2006/relationships/hyperlink" Target="https://uk.video.search.yahoo.com/yhs/search;_ylt=AwrEzeLfxoVeDg0AEOac3olQ;_ylu=X3oDMTBncGdyMzQ0BHNlYwNzZWFyY2gEdnRpZAM-;_ylc=X1MDMTM1MTIxMjcwMARfcgMyBGFjdG4DY2xrBGNzcmNwdmlkA29zcGlfakV3TGpGZ29UQ0lXZi5DM2dNYk1tRXdNQUFBQUFERnk0WnYEZnIDeWhzLWl0bS0wMDEEZnIyA3NhLWdwBGdwcmlkA0MuMXBxQVdpU1l1Q0RmUzdjel9MNkEEbl9yc2x0AzYwBG5fc3VnZwM1BG9yaWdpbgN1ay52aWRlby5zZWFyY2gueWFob28uY29tBHBvcwMwBHBxc3RyAwRwcXN0cmwDBHFzdHJsAzI3BHF1ZXJ5A2xvbmclMjB2b3dlbCUyMHNvdW5kJTIwZWlnaAR0X3N0bXADMTU4NTgyODQ4NQ--?p=long+vowel+sound+eigh&amp;ei=UTF-8&amp;fr2=p:s,v:v,m:sa&amp;fr=yhs-itm-001&amp;hsimp=yhs-001&amp;hspart=itm#action=view&amp;id=11&amp;vid=a3e90b70feab5e2162c60bf03ce3d275" TargetMode="External"/><Relationship Id="rId2" Type="http://schemas.openxmlformats.org/officeDocument/2006/relationships/notesSlide" Target="../notesSlides/notesSlide115.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16.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16.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17.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0.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21.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121.xml"/><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hyperlink" Target="https://www.linguascope.com/" TargetMode="External"/><Relationship Id="rId2" Type="http://schemas.openxmlformats.org/officeDocument/2006/relationships/notesSlide" Target="../notesSlides/notesSlide122.xml"/><Relationship Id="rId1" Type="http://schemas.openxmlformats.org/officeDocument/2006/relationships/slideLayout" Target="../slideLayouts/slideLayout1.xml"/><Relationship Id="rId5" Type="http://schemas.openxmlformats.org/officeDocument/2006/relationships/image" Target="../media/image116.png"/><Relationship Id="rId4" Type="http://schemas.openxmlformats.org/officeDocument/2006/relationships/image" Target="../media/image115.png"/></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124.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25.xml"/><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1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3"/>
        <p:cNvGrpSpPr/>
        <p:nvPr/>
      </p:nvGrpSpPr>
      <p:grpSpPr>
        <a:xfrm>
          <a:off x="0" y="0"/>
          <a:ext cx="0" cy="0"/>
          <a:chOff x="0" y="0"/>
          <a:chExt cx="0" cy="0"/>
        </a:xfrm>
      </p:grpSpPr>
      <p:sp>
        <p:nvSpPr>
          <p:cNvPr id="124" name="Google Shape;124;p34"/>
          <p:cNvSpPr txBox="1"/>
          <p:nvPr/>
        </p:nvSpPr>
        <p:spPr>
          <a:xfrm>
            <a:off x="878500" y="1109533"/>
            <a:ext cx="10140800" cy="518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2400"/>
            </a:pPr>
            <a:r>
              <a:rPr lang="en-GB" sz="3200" b="1" kern="0">
                <a:solidFill>
                  <a:srgbClr val="000000"/>
                </a:solidFill>
                <a:latin typeface="Arial"/>
                <a:ea typeface="Arial"/>
                <a:cs typeface="Arial"/>
                <a:sym typeface="Arial"/>
              </a:rPr>
              <a:t>Welcome Back 3S and 3M!</a:t>
            </a:r>
            <a:endParaRPr sz="3200" b="1" kern="0">
              <a:solidFill>
                <a:srgbClr val="000000"/>
              </a:solidFill>
              <a:latin typeface="Arial"/>
              <a:ea typeface="Arial"/>
              <a:cs typeface="Arial"/>
              <a:sym typeface="Arial"/>
            </a:endParaRPr>
          </a:p>
          <a:p>
            <a:pPr algn="ctr" defTabSz="1219170">
              <a:buClr>
                <a:srgbClr val="000000"/>
              </a:buClr>
              <a:buSzPts val="2400"/>
            </a:pPr>
            <a:endParaRPr sz="3200" b="1" kern="0">
              <a:solidFill>
                <a:srgbClr val="000000"/>
              </a:solidFill>
              <a:latin typeface="Arial"/>
              <a:ea typeface="Arial"/>
              <a:cs typeface="Arial"/>
              <a:sym typeface="Arial"/>
            </a:endParaRPr>
          </a:p>
          <a:p>
            <a:pPr algn="ctr" defTabSz="1219170">
              <a:buClr>
                <a:srgbClr val="000000"/>
              </a:buClr>
              <a:buSzPts val="2400"/>
            </a:pPr>
            <a:endParaRPr sz="3200" kern="0">
              <a:solidFill>
                <a:srgbClr val="000000"/>
              </a:solidFill>
              <a:latin typeface="Arial"/>
              <a:ea typeface="Arial"/>
              <a:cs typeface="Arial"/>
              <a:sym typeface="Arial"/>
            </a:endParaRPr>
          </a:p>
          <a:p>
            <a:pPr algn="ctr" defTabSz="1219170">
              <a:buClr>
                <a:srgbClr val="000000"/>
              </a:buClr>
              <a:buSzPts val="1800"/>
            </a:pPr>
            <a:r>
              <a:rPr lang="en-GB" sz="2400" kern="0">
                <a:solidFill>
                  <a:srgbClr val="000000"/>
                </a:solidFill>
                <a:latin typeface="Arial"/>
                <a:ea typeface="Arial"/>
                <a:cs typeface="Arial"/>
                <a:sym typeface="Arial"/>
              </a:rPr>
              <a:t>Mrs Shipley and Mr Mottershead hope that you have had a lovely Easter, and that even in these strange stay at home times the Easter Bunny did manage to find you some chocolate eggs. </a:t>
            </a:r>
            <a:endParaRPr sz="2400" kern="0">
              <a:solidFill>
                <a:srgbClr val="000000"/>
              </a:solidFill>
              <a:latin typeface="Arial"/>
              <a:ea typeface="Arial"/>
              <a:cs typeface="Arial"/>
              <a:sym typeface="Arial"/>
            </a:endParaRPr>
          </a:p>
          <a:p>
            <a:pPr algn="ctr" defTabSz="1219170">
              <a:buClr>
                <a:srgbClr val="000000"/>
              </a:buClr>
              <a:buSzPts val="1800"/>
            </a:pPr>
            <a:endParaRPr sz="2400" kern="0">
              <a:solidFill>
                <a:srgbClr val="000000"/>
              </a:solidFill>
              <a:latin typeface="Arial"/>
              <a:ea typeface="Arial"/>
              <a:cs typeface="Arial"/>
              <a:sym typeface="Arial"/>
            </a:endParaRPr>
          </a:p>
          <a:p>
            <a:pPr algn="ctr" defTabSz="1219170">
              <a:buClr>
                <a:srgbClr val="000000"/>
              </a:buClr>
              <a:buSzPts val="1800"/>
            </a:pPr>
            <a:r>
              <a:rPr lang="en-GB" sz="2400" kern="0">
                <a:solidFill>
                  <a:srgbClr val="000000"/>
                </a:solidFill>
                <a:latin typeface="Arial"/>
                <a:ea typeface="Arial"/>
                <a:cs typeface="Arial"/>
                <a:sym typeface="Arial"/>
              </a:rPr>
              <a:t>We hope you and your families are safe and healthy.</a:t>
            </a:r>
            <a:endParaRPr sz="2400" kern="0">
              <a:solidFill>
                <a:srgbClr val="000000"/>
              </a:solidFill>
              <a:latin typeface="Arial"/>
              <a:ea typeface="Arial"/>
              <a:cs typeface="Arial"/>
              <a:sym typeface="Arial"/>
            </a:endParaRPr>
          </a:p>
          <a:p>
            <a:pPr algn="ctr" defTabSz="1219170">
              <a:buClr>
                <a:srgbClr val="000000"/>
              </a:buClr>
              <a:buSzPts val="1800"/>
            </a:pPr>
            <a:endParaRPr sz="2400" kern="0">
              <a:solidFill>
                <a:srgbClr val="000000"/>
              </a:solidFill>
              <a:latin typeface="Arial"/>
              <a:ea typeface="Arial"/>
              <a:cs typeface="Arial"/>
              <a:sym typeface="Arial"/>
            </a:endParaRPr>
          </a:p>
          <a:p>
            <a:pPr algn="ctr" defTabSz="1219170">
              <a:buClr>
                <a:srgbClr val="000000"/>
              </a:buClr>
              <a:buSzPts val="1800"/>
            </a:pPr>
            <a:r>
              <a:rPr lang="en-GB" sz="2400" kern="0">
                <a:solidFill>
                  <a:srgbClr val="000000"/>
                </a:solidFill>
                <a:latin typeface="Arial"/>
                <a:ea typeface="Arial"/>
                <a:cs typeface="Arial"/>
                <a:sym typeface="Arial"/>
              </a:rPr>
              <a:t>As we know how much you will be missing your learning, we have planned some lessons for you to do at home over the next two weeks and we hope you enjoy them.</a:t>
            </a:r>
            <a:endParaRPr sz="2400" kern="0">
              <a:solidFill>
                <a:srgbClr val="000000"/>
              </a:solidFill>
              <a:latin typeface="Arial"/>
              <a:ea typeface="Arial"/>
              <a:cs typeface="Arial"/>
              <a:sym typeface="Arial"/>
            </a:endParaRPr>
          </a:p>
        </p:txBody>
      </p:sp>
      <p:pic>
        <p:nvPicPr>
          <p:cNvPr id="125" name="Google Shape;125;p34"/>
          <p:cNvPicPr preferRelativeResize="0"/>
          <p:nvPr/>
        </p:nvPicPr>
        <p:blipFill rotWithShape="1">
          <a:blip r:embed="rId3">
            <a:alphaModFix/>
          </a:blip>
          <a:srcRect/>
          <a:stretch/>
        </p:blipFill>
        <p:spPr>
          <a:xfrm>
            <a:off x="9272434" y="480901"/>
            <a:ext cx="2668665" cy="2008567"/>
          </a:xfrm>
          <a:prstGeom prst="rect">
            <a:avLst/>
          </a:prstGeom>
          <a:noFill/>
          <a:ln>
            <a:noFill/>
          </a:ln>
        </p:spPr>
      </p:pic>
    </p:spTree>
    <p:extLst>
      <p:ext uri="{BB962C8B-B14F-4D97-AF65-F5344CB8AC3E}">
        <p14:creationId xmlns:p14="http://schemas.microsoft.com/office/powerpoint/2010/main" val="3603821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9"/>
        <p:cNvGrpSpPr/>
        <p:nvPr/>
      </p:nvGrpSpPr>
      <p:grpSpPr>
        <a:xfrm>
          <a:off x="0" y="0"/>
          <a:ext cx="0" cy="0"/>
          <a:chOff x="0" y="0"/>
          <a:chExt cx="0" cy="0"/>
        </a:xfrm>
      </p:grpSpPr>
      <p:sp>
        <p:nvSpPr>
          <p:cNvPr id="130" name="Google Shape;130;p35"/>
          <p:cNvSpPr txBox="1">
            <a:spLocks noGrp="1"/>
          </p:cNvSpPr>
          <p:nvPr>
            <p:ph type="ctrTitle"/>
          </p:nvPr>
        </p:nvSpPr>
        <p:spPr>
          <a:xfrm>
            <a:off x="541033" y="-72200"/>
            <a:ext cx="11360800" cy="7002400"/>
          </a:xfrm>
          <a:prstGeom prst="rect">
            <a:avLst/>
          </a:prstGeom>
          <a:noFill/>
          <a:ln>
            <a:noFill/>
          </a:ln>
        </p:spPr>
        <p:txBody>
          <a:bodyPr spcFirstLastPara="1" wrap="square" lIns="121900" tIns="121900" rIns="121900" bIns="121900" anchor="b" anchorCtr="0">
            <a:noAutofit/>
          </a:bodyPr>
          <a:lstStyle/>
          <a:p>
            <a:pPr algn="l"/>
            <a:r>
              <a:rPr lang="en-GB" sz="3200"/>
              <a:t>Dear Mums, Dads, Carers and Children,</a:t>
            </a:r>
            <a:endParaRPr sz="3200"/>
          </a:p>
          <a:p>
            <a:pPr algn="l"/>
            <a:r>
              <a:rPr lang="en-GB" sz="2400"/>
              <a:t>We have set your work out in daily sessions, which mirror our day in school.</a:t>
            </a:r>
            <a:endParaRPr sz="2400"/>
          </a:p>
          <a:p>
            <a:pPr algn="l"/>
            <a:r>
              <a:rPr lang="en-GB" sz="2400"/>
              <a:t> </a:t>
            </a:r>
            <a:endParaRPr sz="2400"/>
          </a:p>
          <a:p>
            <a:pPr algn="l"/>
            <a:r>
              <a:rPr lang="en-GB" sz="2400"/>
              <a:t>We have put together these slides to help you with your home learning. You don’t have to print them off in order to complete the activities, but if you want to, feel free. </a:t>
            </a:r>
            <a:endParaRPr sz="2400"/>
          </a:p>
          <a:p>
            <a:pPr algn="l"/>
            <a:endParaRPr sz="2400"/>
          </a:p>
          <a:p>
            <a:pPr algn="l"/>
            <a:r>
              <a:rPr lang="en-GB" sz="2400"/>
              <a:t>The green coloured slides give you instructions and answers.</a:t>
            </a:r>
            <a:endParaRPr sz="2400"/>
          </a:p>
          <a:p>
            <a:pPr algn="l"/>
            <a:r>
              <a:rPr lang="en-GB" sz="2400"/>
              <a:t>You begin each day with a 10 - 15 minute Morning Maths followed by a Maths session (pink slides), English session - reading and writing activities (blue slides), 15 minute spelling session (lilac slides) and an afternoon curriculum session (peach slides).</a:t>
            </a:r>
            <a:endParaRPr sz="2400"/>
          </a:p>
          <a:p>
            <a:pPr algn="l"/>
            <a:endParaRPr sz="2400"/>
          </a:p>
          <a:p>
            <a:pPr algn="l"/>
            <a:r>
              <a:rPr lang="en-GB" sz="2400"/>
              <a:t>We hope that you find this helpful to guide you through your day’s home learning.</a:t>
            </a:r>
            <a:endParaRPr sz="2400"/>
          </a:p>
          <a:p>
            <a:pPr algn="l"/>
            <a:endParaRPr sz="2400"/>
          </a:p>
          <a:p>
            <a:pPr algn="l"/>
            <a:r>
              <a:rPr lang="en-GB" sz="2400"/>
              <a:t>Kind regards</a:t>
            </a:r>
            <a:endParaRPr sz="2400"/>
          </a:p>
          <a:p>
            <a:pPr algn="l"/>
            <a:endParaRPr sz="2400"/>
          </a:p>
          <a:p>
            <a:pPr algn="l"/>
            <a:r>
              <a:rPr lang="en-GB" sz="2400"/>
              <a:t>Mrs Shipley and Mr Mottershead.</a:t>
            </a:r>
            <a:endParaRPr sz="2400"/>
          </a:p>
        </p:txBody>
      </p:sp>
    </p:spTree>
    <p:extLst>
      <p:ext uri="{BB962C8B-B14F-4D97-AF65-F5344CB8AC3E}">
        <p14:creationId xmlns:p14="http://schemas.microsoft.com/office/powerpoint/2010/main" val="1159621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4"/>
        <p:cNvGrpSpPr/>
        <p:nvPr/>
      </p:nvGrpSpPr>
      <p:grpSpPr>
        <a:xfrm>
          <a:off x="0" y="0"/>
          <a:ext cx="0" cy="0"/>
          <a:chOff x="0" y="0"/>
          <a:chExt cx="0" cy="0"/>
        </a:xfrm>
      </p:grpSpPr>
      <p:sp>
        <p:nvSpPr>
          <p:cNvPr id="135" name="Google Shape;135;p36"/>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20th April</a:t>
            </a:r>
            <a:endParaRPr u="sng"/>
          </a:p>
          <a:p>
            <a:endParaRPr sz="3200"/>
          </a:p>
          <a:p>
            <a:endParaRPr sz="3200"/>
          </a:p>
          <a:p>
            <a:r>
              <a:rPr lang="en-GB" sz="3200" b="1"/>
              <a:t>We will begin our day with Morning Maths - just like in school! This should be 10 -15 minutes.</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136" name="Google Shape;136;p36"/>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4260468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37"/>
          <p:cNvSpPr/>
          <p:nvPr/>
        </p:nvSpPr>
        <p:spPr>
          <a:xfrm>
            <a:off x="198800" y="523200"/>
            <a:ext cx="6138800" cy="384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42" name="Google Shape;142;p3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30 more than 25</a:t>
            </a:r>
            <a:endParaRPr sz="2400" kern="0">
              <a:solidFill>
                <a:srgbClr val="000000"/>
              </a:solidFill>
              <a:latin typeface="Arial"/>
              <a:ea typeface="Arial"/>
              <a:cs typeface="Arial"/>
              <a:sym typeface="Arial"/>
            </a:endParaRPr>
          </a:p>
          <a:p>
            <a:pPr marL="152396" defTabSz="1219170">
              <a:buClr>
                <a:srgbClr val="000000"/>
              </a:buClr>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2. 34 x 10</a:t>
            </a:r>
            <a:endParaRPr sz="2400" kern="0">
              <a:solidFill>
                <a:srgbClr val="000000"/>
              </a:solidFill>
              <a:latin typeface="Arial"/>
              <a:ea typeface="Arial"/>
              <a:cs typeface="Arial"/>
              <a:sym typeface="Arial"/>
            </a:endParaRPr>
          </a:p>
          <a:p>
            <a:pPr marL="152396" defTabSz="1219170">
              <a:buClr>
                <a:srgbClr val="000000"/>
              </a:buClr>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3. Complete this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part-whole model.</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4. 32       8</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5. What fraction is shaded?</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6. 3m  42cm = ___cm</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7. If I buy an apple and a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strawberry, how much</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change from £5?</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143" name="Google Shape;143;p3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20.04.20</a:t>
            </a:r>
            <a:endParaRPr sz="2400" b="1" u="sng" kern="0">
              <a:solidFill>
                <a:srgbClr val="000000"/>
              </a:solidFill>
              <a:latin typeface="Arial"/>
              <a:ea typeface="Arial"/>
              <a:cs typeface="Arial"/>
              <a:sym typeface="Arial"/>
            </a:endParaRPr>
          </a:p>
        </p:txBody>
      </p:sp>
      <p:sp>
        <p:nvSpPr>
          <p:cNvPr id="144" name="Google Shape;144;p37"/>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8. Copy and complete</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How much longer</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until 10 o’clock?</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grpSp>
        <p:nvGrpSpPr>
          <p:cNvPr id="145" name="Google Shape;145;p37"/>
          <p:cNvGrpSpPr/>
          <p:nvPr/>
        </p:nvGrpSpPr>
        <p:grpSpPr>
          <a:xfrm>
            <a:off x="3479333" y="1027150"/>
            <a:ext cx="1615367" cy="1474900"/>
            <a:chOff x="743724" y="1103649"/>
            <a:chExt cx="1211525" cy="1106175"/>
          </a:xfrm>
        </p:grpSpPr>
        <p:pic>
          <p:nvPicPr>
            <p:cNvPr id="146" name="Google Shape;146;p37"/>
            <p:cNvPicPr preferRelativeResize="0"/>
            <p:nvPr/>
          </p:nvPicPr>
          <p:blipFill rotWithShape="1">
            <a:blip r:embed="rId3">
              <a:alphaModFix/>
            </a:blip>
            <a:srcRect/>
            <a:stretch/>
          </p:blipFill>
          <p:spPr>
            <a:xfrm>
              <a:off x="743724" y="1103649"/>
              <a:ext cx="1211525" cy="1106175"/>
            </a:xfrm>
            <a:prstGeom prst="rect">
              <a:avLst/>
            </a:prstGeom>
            <a:noFill/>
            <a:ln>
              <a:noFill/>
            </a:ln>
          </p:spPr>
        </p:pic>
        <p:sp>
          <p:nvSpPr>
            <p:cNvPr id="147" name="Google Shape;147;p37"/>
            <p:cNvSpPr txBox="1"/>
            <p:nvPr/>
          </p:nvSpPr>
          <p:spPr>
            <a:xfrm>
              <a:off x="1147738" y="1121250"/>
              <a:ext cx="403500" cy="25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800"/>
              </a:pPr>
              <a:r>
                <a:rPr lang="en-GB" sz="1067" kern="0">
                  <a:solidFill>
                    <a:srgbClr val="000000"/>
                  </a:solidFill>
                  <a:latin typeface="Arial"/>
                  <a:ea typeface="Arial"/>
                  <a:cs typeface="Arial"/>
                  <a:sym typeface="Arial"/>
                </a:rPr>
                <a:t>100</a:t>
              </a:r>
              <a:endParaRPr sz="1067" kern="0">
                <a:solidFill>
                  <a:srgbClr val="000000"/>
                </a:solidFill>
                <a:latin typeface="Arial"/>
                <a:ea typeface="Arial"/>
                <a:cs typeface="Arial"/>
                <a:sym typeface="Arial"/>
              </a:endParaRPr>
            </a:p>
          </p:txBody>
        </p:sp>
        <p:sp>
          <p:nvSpPr>
            <p:cNvPr id="148" name="Google Shape;148;p37"/>
            <p:cNvSpPr txBox="1"/>
            <p:nvPr/>
          </p:nvSpPr>
          <p:spPr>
            <a:xfrm>
              <a:off x="808488" y="1833450"/>
              <a:ext cx="403500" cy="25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800"/>
              </a:pPr>
              <a:r>
                <a:rPr lang="en-GB" sz="1067" kern="0">
                  <a:solidFill>
                    <a:srgbClr val="000000"/>
                  </a:solidFill>
                  <a:latin typeface="Arial"/>
                  <a:ea typeface="Arial"/>
                  <a:cs typeface="Arial"/>
                  <a:sym typeface="Arial"/>
                </a:rPr>
                <a:t>74</a:t>
              </a:r>
              <a:endParaRPr sz="1067" kern="0">
                <a:solidFill>
                  <a:srgbClr val="000000"/>
                </a:solidFill>
                <a:latin typeface="Arial"/>
                <a:ea typeface="Arial"/>
                <a:cs typeface="Arial"/>
                <a:sym typeface="Arial"/>
              </a:endParaRPr>
            </a:p>
          </p:txBody>
        </p:sp>
      </p:grpSp>
      <p:sp>
        <p:nvSpPr>
          <p:cNvPr id="149" name="Google Shape;149;p37"/>
          <p:cNvSpPr/>
          <p:nvPr/>
        </p:nvSpPr>
        <p:spPr>
          <a:xfrm>
            <a:off x="1294300" y="3088400"/>
            <a:ext cx="403200" cy="470800"/>
          </a:xfrm>
          <a:prstGeom prst="mathDivide">
            <a:avLst>
              <a:gd name="adj1" fmla="val 23520"/>
              <a:gd name="adj2" fmla="val 5880"/>
              <a:gd name="adj3" fmla="val 12493"/>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150" name="Google Shape;150;p37"/>
          <p:cNvPicPr preferRelativeResize="0"/>
          <p:nvPr/>
        </p:nvPicPr>
        <p:blipFill rotWithShape="1">
          <a:blip r:embed="rId4">
            <a:alphaModFix/>
          </a:blip>
          <a:srcRect/>
          <a:stretch/>
        </p:blipFill>
        <p:spPr>
          <a:xfrm>
            <a:off x="4559301" y="2796485"/>
            <a:ext cx="1408500" cy="1265033"/>
          </a:xfrm>
          <a:prstGeom prst="rect">
            <a:avLst/>
          </a:prstGeom>
          <a:noFill/>
          <a:ln>
            <a:noFill/>
          </a:ln>
        </p:spPr>
      </p:pic>
      <p:pic>
        <p:nvPicPr>
          <p:cNvPr id="151" name="Google Shape;151;p37"/>
          <p:cNvPicPr preferRelativeResize="0"/>
          <p:nvPr/>
        </p:nvPicPr>
        <p:blipFill rotWithShape="1">
          <a:blip r:embed="rId5">
            <a:alphaModFix/>
          </a:blip>
          <a:srcRect/>
          <a:stretch/>
        </p:blipFill>
        <p:spPr>
          <a:xfrm>
            <a:off x="4047905" y="5197673"/>
            <a:ext cx="3407528" cy="1474900"/>
          </a:xfrm>
          <a:prstGeom prst="rect">
            <a:avLst/>
          </a:prstGeom>
          <a:noFill/>
          <a:ln>
            <a:noFill/>
          </a:ln>
        </p:spPr>
      </p:pic>
      <p:pic>
        <p:nvPicPr>
          <p:cNvPr id="152" name="Google Shape;152;p37"/>
          <p:cNvPicPr preferRelativeResize="0"/>
          <p:nvPr/>
        </p:nvPicPr>
        <p:blipFill rotWithShape="1">
          <a:blip r:embed="rId6">
            <a:alphaModFix/>
          </a:blip>
          <a:srcRect/>
          <a:stretch/>
        </p:blipFill>
        <p:spPr>
          <a:xfrm>
            <a:off x="6530767" y="779933"/>
            <a:ext cx="5600700" cy="1270000"/>
          </a:xfrm>
          <a:prstGeom prst="rect">
            <a:avLst/>
          </a:prstGeom>
          <a:noFill/>
          <a:ln>
            <a:noFill/>
          </a:ln>
        </p:spPr>
      </p:pic>
      <p:pic>
        <p:nvPicPr>
          <p:cNvPr id="153" name="Google Shape;153;p37"/>
          <p:cNvPicPr preferRelativeResize="0"/>
          <p:nvPr/>
        </p:nvPicPr>
        <p:blipFill rotWithShape="1">
          <a:blip r:embed="rId7">
            <a:alphaModFix/>
          </a:blip>
          <a:srcRect/>
          <a:stretch/>
        </p:blipFill>
        <p:spPr>
          <a:xfrm>
            <a:off x="9816367" y="2049934"/>
            <a:ext cx="2145767" cy="950833"/>
          </a:xfrm>
          <a:prstGeom prst="rect">
            <a:avLst/>
          </a:prstGeom>
          <a:noFill/>
          <a:ln>
            <a:noFill/>
          </a:ln>
        </p:spPr>
      </p:pic>
      <p:pic>
        <p:nvPicPr>
          <p:cNvPr id="154" name="Google Shape;154;p37"/>
          <p:cNvPicPr preferRelativeResize="0"/>
          <p:nvPr/>
        </p:nvPicPr>
        <p:blipFill rotWithShape="1">
          <a:blip r:embed="rId8">
            <a:alphaModFix/>
          </a:blip>
          <a:srcRect/>
          <a:stretch/>
        </p:blipFill>
        <p:spPr>
          <a:xfrm>
            <a:off x="7530301" y="3741634"/>
            <a:ext cx="4291289" cy="2425167"/>
          </a:xfrm>
          <a:prstGeom prst="rect">
            <a:avLst/>
          </a:prstGeom>
          <a:noFill/>
          <a:ln>
            <a:noFill/>
          </a:ln>
        </p:spPr>
      </p:pic>
      <p:pic>
        <p:nvPicPr>
          <p:cNvPr id="155" name="Google Shape;155;p37"/>
          <p:cNvPicPr preferRelativeResize="0"/>
          <p:nvPr/>
        </p:nvPicPr>
        <p:blipFill rotWithShape="1">
          <a:blip r:embed="rId9">
            <a:alphaModFix/>
          </a:blip>
          <a:srcRect/>
          <a:stretch/>
        </p:blipFill>
        <p:spPr>
          <a:xfrm>
            <a:off x="7455430" y="3270833"/>
            <a:ext cx="4228793" cy="470800"/>
          </a:xfrm>
          <a:prstGeom prst="rect">
            <a:avLst/>
          </a:prstGeom>
          <a:noFill/>
          <a:ln>
            <a:noFill/>
          </a:ln>
        </p:spPr>
      </p:pic>
    </p:spTree>
    <p:extLst>
      <p:ext uri="{BB962C8B-B14F-4D97-AF65-F5344CB8AC3E}">
        <p14:creationId xmlns:p14="http://schemas.microsoft.com/office/powerpoint/2010/main" val="3729301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9"/>
        <p:cNvGrpSpPr/>
        <p:nvPr/>
      </p:nvGrpSpPr>
      <p:grpSpPr>
        <a:xfrm>
          <a:off x="0" y="0"/>
          <a:ext cx="0" cy="0"/>
          <a:chOff x="0" y="0"/>
          <a:chExt cx="0" cy="0"/>
        </a:xfrm>
      </p:grpSpPr>
      <p:sp>
        <p:nvSpPr>
          <p:cNvPr id="160" name="Google Shape;160;p38"/>
          <p:cNvSpPr txBox="1"/>
          <p:nvPr/>
        </p:nvSpPr>
        <p:spPr>
          <a:xfrm>
            <a:off x="280933" y="561867"/>
            <a:ext cx="8874000" cy="5387200"/>
          </a:xfrm>
          <a:prstGeom prst="rect">
            <a:avLst/>
          </a:prstGeom>
          <a:noFill/>
          <a:ln>
            <a:noFill/>
          </a:ln>
        </p:spPr>
        <p:txBody>
          <a:bodyPr spcFirstLastPara="1" wrap="square" lIns="121900" tIns="121900" rIns="121900" bIns="121900" anchor="t" anchorCtr="0">
            <a:noAutofit/>
          </a:bodyPr>
          <a:lstStyle/>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55</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340</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26</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4</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⅜</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342cm</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Step 1: £1.28 Step 2: £3.72</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Total boys = 19, total girls = 19, total blue eyes =16, total brown eyes = 22, total boys &amp; girls 38.</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15 minutes</a:t>
            </a:r>
            <a:endParaRPr sz="2267" kern="0">
              <a:solidFill>
                <a:srgbClr val="000000"/>
              </a:solidFill>
              <a:latin typeface="Arial"/>
              <a:cs typeface="Arial"/>
              <a:sym typeface="Arial"/>
            </a:endParaRPr>
          </a:p>
          <a:p>
            <a:pPr marL="609585" indent="-448722" defTabSz="1219170">
              <a:buClr>
                <a:srgbClr val="000000"/>
              </a:buClr>
              <a:buSzPts val="1700"/>
              <a:buFont typeface="Arial"/>
              <a:buAutoNum type="arabicParenR"/>
            </a:pPr>
            <a:r>
              <a:rPr lang="en-GB" sz="2267" kern="0">
                <a:solidFill>
                  <a:srgbClr val="000000"/>
                </a:solidFill>
                <a:latin typeface="Arial"/>
                <a:cs typeface="Arial"/>
                <a:sym typeface="Arial"/>
              </a:rPr>
              <a:t>Six and six</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3012429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4"/>
        <p:cNvGrpSpPr/>
        <p:nvPr/>
      </p:nvGrpSpPr>
      <p:grpSpPr>
        <a:xfrm>
          <a:off x="0" y="0"/>
          <a:ext cx="0" cy="0"/>
          <a:chOff x="0" y="0"/>
          <a:chExt cx="0" cy="0"/>
        </a:xfrm>
      </p:grpSpPr>
      <p:sp>
        <p:nvSpPr>
          <p:cNvPr id="165" name="Google Shape;165;p39"/>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66" name="Google Shape;166;p39"/>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67" name="Google Shape;167;p39"/>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68" name="Google Shape;168;p39"/>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593947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72"/>
        <p:cNvGrpSpPr/>
        <p:nvPr/>
      </p:nvGrpSpPr>
      <p:grpSpPr>
        <a:xfrm>
          <a:off x="0" y="0"/>
          <a:ext cx="0" cy="0"/>
          <a:chOff x="0" y="0"/>
          <a:chExt cx="0" cy="0"/>
        </a:xfrm>
      </p:grpSpPr>
      <p:sp>
        <p:nvSpPr>
          <p:cNvPr id="173" name="Google Shape;173;p40"/>
          <p:cNvSpPr txBox="1"/>
          <p:nvPr/>
        </p:nvSpPr>
        <p:spPr>
          <a:xfrm>
            <a:off x="148733" y="1503800"/>
            <a:ext cx="11600800" cy="447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533" u="sng" kern="0">
                <a:solidFill>
                  <a:srgbClr val="000000"/>
                </a:solidFill>
                <a:latin typeface="Arial"/>
                <a:cs typeface="Arial"/>
                <a:sym typeface="Arial"/>
              </a:rPr>
              <a:t>WALT: add lengths.</a:t>
            </a:r>
            <a:endParaRPr sz="4533" u="sng" kern="0">
              <a:solidFill>
                <a:srgbClr val="000000"/>
              </a:solidFill>
              <a:latin typeface="Arial"/>
              <a:cs typeface="Arial"/>
              <a:sym typeface="Arial"/>
            </a:endParaRPr>
          </a:p>
          <a:p>
            <a:pPr defTabSz="1219170">
              <a:buClr>
                <a:srgbClr val="000000"/>
              </a:buClr>
            </a:pPr>
            <a:endParaRPr sz="3733" u="sng" kern="0">
              <a:solidFill>
                <a:srgbClr val="000000"/>
              </a:solidFill>
              <a:latin typeface="Arial"/>
              <a:cs typeface="Arial"/>
              <a:sym typeface="Arial"/>
            </a:endParaRPr>
          </a:p>
          <a:p>
            <a:pPr marL="609585" indent="-533387" defTabSz="1219170">
              <a:buClr>
                <a:srgbClr val="000000"/>
              </a:buClr>
              <a:buSzPts val="2700"/>
              <a:buFont typeface="Arial"/>
              <a:buChar char="-"/>
            </a:pPr>
            <a:r>
              <a:rPr lang="en-GB" sz="3600" kern="0">
                <a:solidFill>
                  <a:srgbClr val="000000"/>
                </a:solidFill>
                <a:latin typeface="Arial"/>
                <a:cs typeface="Arial"/>
                <a:sym typeface="Arial"/>
              </a:rPr>
              <a:t>Convert between millimetres (mm) and centimetres (cm)</a:t>
            </a:r>
            <a:endParaRPr sz="3600" kern="0">
              <a:solidFill>
                <a:srgbClr val="000000"/>
              </a:solidFill>
              <a:latin typeface="Arial"/>
              <a:cs typeface="Arial"/>
              <a:sym typeface="Arial"/>
            </a:endParaRPr>
          </a:p>
          <a:p>
            <a:pPr marL="609585" indent="-533387" defTabSz="1219170">
              <a:buClr>
                <a:srgbClr val="000000"/>
              </a:buClr>
              <a:buSzPts val="2700"/>
              <a:buFont typeface="Arial"/>
              <a:buChar char="-"/>
            </a:pPr>
            <a:r>
              <a:rPr lang="en-GB" sz="3600" kern="0">
                <a:solidFill>
                  <a:srgbClr val="000000"/>
                </a:solidFill>
                <a:latin typeface="Arial"/>
                <a:cs typeface="Arial"/>
                <a:sym typeface="Arial"/>
              </a:rPr>
              <a:t>Convert between centimetres (cm) and metres (m)</a:t>
            </a:r>
            <a:endParaRPr sz="3600" kern="0">
              <a:solidFill>
                <a:srgbClr val="000000"/>
              </a:solidFill>
              <a:latin typeface="Arial"/>
              <a:cs typeface="Arial"/>
              <a:sym typeface="Arial"/>
            </a:endParaRPr>
          </a:p>
          <a:p>
            <a:pPr defTabSz="1219170">
              <a:buClr>
                <a:srgbClr val="000000"/>
              </a:buClr>
            </a:pPr>
            <a:endParaRPr sz="3333" u="sng" kern="0">
              <a:solidFill>
                <a:srgbClr val="000000"/>
              </a:solidFill>
              <a:latin typeface="Arial"/>
              <a:cs typeface="Arial"/>
              <a:sym typeface="Arial"/>
            </a:endParaRPr>
          </a:p>
          <a:p>
            <a:pPr defTabSz="1219170">
              <a:buClr>
                <a:srgbClr val="000000"/>
              </a:buClr>
            </a:pPr>
            <a:endParaRPr sz="3333" u="sng" kern="0">
              <a:solidFill>
                <a:srgbClr val="000000"/>
              </a:solidFill>
              <a:latin typeface="Arial"/>
              <a:cs typeface="Arial"/>
              <a:sym typeface="Arial"/>
            </a:endParaRPr>
          </a:p>
        </p:txBody>
      </p:sp>
    </p:spTree>
    <p:extLst>
      <p:ext uri="{BB962C8B-B14F-4D97-AF65-F5344CB8AC3E}">
        <p14:creationId xmlns:p14="http://schemas.microsoft.com/office/powerpoint/2010/main" val="565436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77"/>
        <p:cNvGrpSpPr/>
        <p:nvPr/>
      </p:nvGrpSpPr>
      <p:grpSpPr>
        <a:xfrm>
          <a:off x="0" y="0"/>
          <a:ext cx="0" cy="0"/>
          <a:chOff x="0" y="0"/>
          <a:chExt cx="0" cy="0"/>
        </a:xfrm>
      </p:grpSpPr>
      <p:pic>
        <p:nvPicPr>
          <p:cNvPr id="178" name="Google Shape;178;p41"/>
          <p:cNvPicPr preferRelativeResize="0"/>
          <p:nvPr/>
        </p:nvPicPr>
        <p:blipFill>
          <a:blip r:embed="rId3">
            <a:alphaModFix/>
          </a:blip>
          <a:stretch>
            <a:fillRect/>
          </a:stretch>
        </p:blipFill>
        <p:spPr>
          <a:xfrm>
            <a:off x="399068" y="2295532"/>
            <a:ext cx="6833177" cy="1133467"/>
          </a:xfrm>
          <a:prstGeom prst="rect">
            <a:avLst/>
          </a:prstGeom>
          <a:noFill/>
          <a:ln>
            <a:noFill/>
          </a:ln>
        </p:spPr>
      </p:pic>
      <p:sp>
        <p:nvSpPr>
          <p:cNvPr id="179" name="Google Shape;179;p41"/>
          <p:cNvSpPr txBox="1"/>
          <p:nvPr/>
        </p:nvSpPr>
        <p:spPr>
          <a:xfrm>
            <a:off x="7232233" y="2182667"/>
            <a:ext cx="2150800" cy="135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 millimetres</a:t>
            </a:r>
            <a:endParaRPr sz="2133"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 centimetres </a:t>
            </a:r>
            <a:endParaRPr sz="2133" kern="0">
              <a:solidFill>
                <a:srgbClr val="000000"/>
              </a:solidFill>
              <a:latin typeface="Arial"/>
              <a:cs typeface="Arial"/>
              <a:sym typeface="Arial"/>
            </a:endParaRPr>
          </a:p>
        </p:txBody>
      </p:sp>
      <p:sp>
        <p:nvSpPr>
          <p:cNvPr id="180" name="Google Shape;180;p41"/>
          <p:cNvSpPr/>
          <p:nvPr/>
        </p:nvSpPr>
        <p:spPr>
          <a:xfrm>
            <a:off x="8196567" y="220600"/>
            <a:ext cx="3610800" cy="1702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100"/>
            </a:pPr>
            <a:r>
              <a:rPr lang="en-GB" sz="3333" kern="0">
                <a:solidFill>
                  <a:srgbClr val="000000"/>
                </a:solidFill>
                <a:latin typeface="Arial"/>
                <a:cs typeface="Arial"/>
                <a:sym typeface="Arial"/>
              </a:rPr>
              <a:t>10mm = 1cm</a:t>
            </a:r>
            <a:endParaRPr sz="3333" kern="0">
              <a:solidFill>
                <a:srgbClr val="000000"/>
              </a:solidFill>
              <a:latin typeface="Arial"/>
              <a:cs typeface="Arial"/>
              <a:sym typeface="Arial"/>
            </a:endParaRPr>
          </a:p>
          <a:p>
            <a:pPr defTabSz="1219170">
              <a:buClr>
                <a:srgbClr val="000000"/>
              </a:buClr>
              <a:buSzPts val="1100"/>
            </a:pPr>
            <a:endParaRPr sz="3333" kern="0">
              <a:solidFill>
                <a:srgbClr val="000000"/>
              </a:solidFill>
              <a:latin typeface="Arial"/>
              <a:cs typeface="Arial"/>
              <a:sym typeface="Arial"/>
            </a:endParaRPr>
          </a:p>
          <a:p>
            <a:pPr defTabSz="1219170">
              <a:buClr>
                <a:srgbClr val="000000"/>
              </a:buClr>
              <a:buSzPts val="1100"/>
            </a:pPr>
            <a:r>
              <a:rPr lang="en-GB" sz="3333" kern="0">
                <a:solidFill>
                  <a:srgbClr val="000000"/>
                </a:solidFill>
                <a:latin typeface="Arial"/>
                <a:cs typeface="Arial"/>
                <a:sym typeface="Arial"/>
              </a:rPr>
              <a:t>100cm = 1m</a:t>
            </a:r>
            <a:endParaRPr sz="1867" kern="0">
              <a:solidFill>
                <a:srgbClr val="000000"/>
              </a:solidFill>
              <a:latin typeface="Arial"/>
              <a:cs typeface="Arial"/>
              <a:sym typeface="Arial"/>
            </a:endParaRPr>
          </a:p>
        </p:txBody>
      </p:sp>
      <p:pic>
        <p:nvPicPr>
          <p:cNvPr id="181" name="Google Shape;181;p41"/>
          <p:cNvPicPr preferRelativeResize="0"/>
          <p:nvPr/>
        </p:nvPicPr>
        <p:blipFill rotWithShape="1">
          <a:blip r:embed="rId4">
            <a:alphaModFix/>
          </a:blip>
          <a:srcRect l="1665" t="43690" r="2060" b="43576"/>
          <a:stretch/>
        </p:blipFill>
        <p:spPr>
          <a:xfrm>
            <a:off x="-101600" y="4853633"/>
            <a:ext cx="11071967" cy="732200"/>
          </a:xfrm>
          <a:prstGeom prst="rect">
            <a:avLst/>
          </a:prstGeom>
          <a:noFill/>
          <a:ln>
            <a:noFill/>
          </a:ln>
        </p:spPr>
      </p:pic>
      <p:sp>
        <p:nvSpPr>
          <p:cNvPr id="182" name="Google Shape;182;p41"/>
          <p:cNvSpPr txBox="1"/>
          <p:nvPr/>
        </p:nvSpPr>
        <p:spPr>
          <a:xfrm>
            <a:off x="10511567" y="4947533"/>
            <a:ext cx="1868400" cy="54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 </a:t>
            </a:r>
            <a:r>
              <a:rPr lang="en-GB" sz="1867" kern="0">
                <a:solidFill>
                  <a:srgbClr val="000000"/>
                </a:solidFill>
                <a:latin typeface="Arial"/>
                <a:cs typeface="Arial"/>
                <a:sym typeface="Arial"/>
              </a:rPr>
              <a:t>centimetres </a:t>
            </a:r>
            <a:endParaRPr sz="1867" kern="0">
              <a:solidFill>
                <a:srgbClr val="000000"/>
              </a:solidFill>
              <a:latin typeface="Arial"/>
              <a:cs typeface="Arial"/>
              <a:sym typeface="Arial"/>
            </a:endParaRPr>
          </a:p>
        </p:txBody>
      </p:sp>
      <p:sp>
        <p:nvSpPr>
          <p:cNvPr id="183" name="Google Shape;183;p41"/>
          <p:cNvSpPr txBox="1"/>
          <p:nvPr/>
        </p:nvSpPr>
        <p:spPr>
          <a:xfrm rot="5400000">
            <a:off x="8726133" y="985200"/>
            <a:ext cx="990000" cy="237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endParaRPr sz="18133" kern="0">
              <a:solidFill>
                <a:srgbClr val="000000"/>
              </a:solidFill>
              <a:latin typeface="Arial"/>
              <a:cs typeface="Arial"/>
              <a:sym typeface="Arial"/>
            </a:endParaRPr>
          </a:p>
        </p:txBody>
      </p:sp>
      <p:pic>
        <p:nvPicPr>
          <p:cNvPr id="184" name="Google Shape;184;p41"/>
          <p:cNvPicPr preferRelativeResize="0"/>
          <p:nvPr/>
        </p:nvPicPr>
        <p:blipFill rotWithShape="1">
          <a:blip r:embed="rId5">
            <a:alphaModFix/>
          </a:blip>
          <a:srcRect t="4578" r="-27226" b="5646"/>
          <a:stretch/>
        </p:blipFill>
        <p:spPr>
          <a:xfrm rot="-5400000">
            <a:off x="5139518" y="309216"/>
            <a:ext cx="693767" cy="10840600"/>
          </a:xfrm>
          <a:prstGeom prst="rect">
            <a:avLst/>
          </a:prstGeom>
          <a:noFill/>
          <a:ln>
            <a:noFill/>
          </a:ln>
        </p:spPr>
      </p:pic>
      <p:sp>
        <p:nvSpPr>
          <p:cNvPr id="185" name="Google Shape;185;p41"/>
          <p:cNvSpPr txBox="1"/>
          <p:nvPr/>
        </p:nvSpPr>
        <p:spPr>
          <a:xfrm>
            <a:off x="4941067" y="6095400"/>
            <a:ext cx="1338400" cy="46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1 metre</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2865833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9"/>
        <p:cNvGrpSpPr/>
        <p:nvPr/>
      </p:nvGrpSpPr>
      <p:grpSpPr>
        <a:xfrm>
          <a:off x="0" y="0"/>
          <a:ext cx="0" cy="0"/>
          <a:chOff x="0" y="0"/>
          <a:chExt cx="0" cy="0"/>
        </a:xfrm>
      </p:grpSpPr>
      <p:pic>
        <p:nvPicPr>
          <p:cNvPr id="190" name="Google Shape;190;p42"/>
          <p:cNvPicPr preferRelativeResize="0"/>
          <p:nvPr/>
        </p:nvPicPr>
        <p:blipFill>
          <a:blip r:embed="rId3">
            <a:alphaModFix/>
          </a:blip>
          <a:stretch>
            <a:fillRect/>
          </a:stretch>
        </p:blipFill>
        <p:spPr>
          <a:xfrm>
            <a:off x="0" y="0"/>
            <a:ext cx="6103723" cy="6858000"/>
          </a:xfrm>
          <a:prstGeom prst="rect">
            <a:avLst/>
          </a:prstGeom>
          <a:noFill/>
          <a:ln>
            <a:noFill/>
          </a:ln>
        </p:spPr>
      </p:pic>
      <p:sp>
        <p:nvSpPr>
          <p:cNvPr id="191" name="Google Shape;191;p42"/>
          <p:cNvSpPr txBox="1"/>
          <p:nvPr/>
        </p:nvSpPr>
        <p:spPr>
          <a:xfrm>
            <a:off x="6411833" y="1272467"/>
            <a:ext cx="5238800" cy="467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The sections get harder as you go on. (A being the easiest). </a:t>
            </a: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You can do one or all of the sections but try and challenge yourself. </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2555374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5"/>
        <p:cNvGrpSpPr/>
        <p:nvPr/>
      </p:nvGrpSpPr>
      <p:grpSpPr>
        <a:xfrm>
          <a:off x="0" y="0"/>
          <a:ext cx="0" cy="0"/>
          <a:chOff x="0" y="0"/>
          <a:chExt cx="0" cy="0"/>
        </a:xfrm>
      </p:grpSpPr>
      <p:pic>
        <p:nvPicPr>
          <p:cNvPr id="196" name="Google Shape;196;p43"/>
          <p:cNvPicPr preferRelativeResize="0"/>
          <p:nvPr/>
        </p:nvPicPr>
        <p:blipFill>
          <a:blip r:embed="rId3">
            <a:alphaModFix/>
          </a:blip>
          <a:stretch>
            <a:fillRect/>
          </a:stretch>
        </p:blipFill>
        <p:spPr>
          <a:xfrm>
            <a:off x="203201" y="203201"/>
            <a:ext cx="7695900" cy="6185233"/>
          </a:xfrm>
          <a:prstGeom prst="rect">
            <a:avLst/>
          </a:prstGeom>
          <a:noFill/>
          <a:ln>
            <a:noFill/>
          </a:ln>
        </p:spPr>
      </p:pic>
    </p:spTree>
    <p:extLst>
      <p:ext uri="{BB962C8B-B14F-4D97-AF65-F5344CB8AC3E}">
        <p14:creationId xmlns:p14="http://schemas.microsoft.com/office/powerpoint/2010/main" val="1744325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00"/>
        <p:cNvGrpSpPr/>
        <p:nvPr/>
      </p:nvGrpSpPr>
      <p:grpSpPr>
        <a:xfrm>
          <a:off x="0" y="0"/>
          <a:ext cx="0" cy="0"/>
          <a:chOff x="0" y="0"/>
          <a:chExt cx="0" cy="0"/>
        </a:xfrm>
      </p:grpSpPr>
      <p:sp>
        <p:nvSpPr>
          <p:cNvPr id="201" name="Google Shape;201;p44"/>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202" name="Google Shape;202;p44"/>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203" name="Google Shape;203;p44"/>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7696066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7"/>
        <p:cNvGrpSpPr/>
        <p:nvPr/>
      </p:nvGrpSpPr>
      <p:grpSpPr>
        <a:xfrm>
          <a:off x="0" y="0"/>
          <a:ext cx="0" cy="0"/>
          <a:chOff x="0" y="0"/>
          <a:chExt cx="0" cy="0"/>
        </a:xfrm>
      </p:grpSpPr>
      <p:sp>
        <p:nvSpPr>
          <p:cNvPr id="208" name="Google Shape;208;p45"/>
          <p:cNvSpPr txBox="1">
            <a:spLocks noGrp="1"/>
          </p:cNvSpPr>
          <p:nvPr>
            <p:ph type="ctrTitle"/>
          </p:nvPr>
        </p:nvSpPr>
        <p:spPr>
          <a:xfrm>
            <a:off x="415600" y="3344967"/>
            <a:ext cx="11360800" cy="3303600"/>
          </a:xfrm>
          <a:prstGeom prst="rect">
            <a:avLst/>
          </a:prstGeom>
          <a:noFill/>
          <a:ln>
            <a:noFill/>
          </a:ln>
        </p:spPr>
        <p:txBody>
          <a:bodyPr spcFirstLastPara="1" wrap="square" lIns="121900" tIns="121900" rIns="121900" bIns="121900" anchor="b" anchorCtr="0">
            <a:noAutofit/>
          </a:bodyPr>
          <a:lstStyle/>
          <a:p>
            <a:r>
              <a:rPr lang="en-GB" sz="3200" b="1"/>
              <a:t>English Activity for today</a:t>
            </a:r>
            <a:endParaRPr sz="3200" b="1"/>
          </a:p>
          <a:p>
            <a:endParaRPr sz="3200"/>
          </a:p>
          <a:p>
            <a:r>
              <a:rPr lang="en-GB" sz="3200"/>
              <a:t>Our theme for the next two weeks is a surprise for the moment…. So...</a:t>
            </a:r>
            <a:endParaRPr sz="3200"/>
          </a:p>
          <a:p>
            <a:r>
              <a:rPr lang="en-GB" sz="3200"/>
              <a:t>First we have some pictures and a letter to get you thinking.</a:t>
            </a:r>
            <a:endParaRPr sz="3200"/>
          </a:p>
          <a:p>
            <a:endParaRPr sz="3200"/>
          </a:p>
        </p:txBody>
      </p:sp>
      <p:pic>
        <p:nvPicPr>
          <p:cNvPr id="209" name="Google Shape;209;p45"/>
          <p:cNvPicPr preferRelativeResize="0"/>
          <p:nvPr/>
        </p:nvPicPr>
        <p:blipFill rotWithShape="1">
          <a:blip r:embed="rId3">
            <a:alphaModFix/>
          </a:blip>
          <a:srcRect/>
          <a:stretch/>
        </p:blipFill>
        <p:spPr>
          <a:xfrm>
            <a:off x="4844697" y="106500"/>
            <a:ext cx="2160000" cy="2349400"/>
          </a:xfrm>
          <a:prstGeom prst="rect">
            <a:avLst/>
          </a:prstGeom>
          <a:noFill/>
          <a:ln>
            <a:noFill/>
          </a:ln>
        </p:spPr>
      </p:pic>
      <p:pic>
        <p:nvPicPr>
          <p:cNvPr id="210" name="Google Shape;210;p45"/>
          <p:cNvPicPr preferRelativeResize="0"/>
          <p:nvPr/>
        </p:nvPicPr>
        <p:blipFill rotWithShape="1">
          <a:blip r:embed="rId4">
            <a:alphaModFix/>
          </a:blip>
          <a:srcRect/>
          <a:stretch/>
        </p:blipFill>
        <p:spPr>
          <a:xfrm rot="-1211824">
            <a:off x="415601" y="234167"/>
            <a:ext cx="1971633" cy="2221735"/>
          </a:xfrm>
          <a:prstGeom prst="rect">
            <a:avLst/>
          </a:prstGeom>
          <a:noFill/>
          <a:ln>
            <a:noFill/>
          </a:ln>
        </p:spPr>
      </p:pic>
    </p:spTree>
    <p:extLst>
      <p:ext uri="{BB962C8B-B14F-4D97-AF65-F5344CB8AC3E}">
        <p14:creationId xmlns:p14="http://schemas.microsoft.com/office/powerpoint/2010/main" val="2720156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14"/>
        <p:cNvGrpSpPr/>
        <p:nvPr/>
      </p:nvGrpSpPr>
      <p:grpSpPr>
        <a:xfrm>
          <a:off x="0" y="0"/>
          <a:ext cx="0" cy="0"/>
          <a:chOff x="0" y="0"/>
          <a:chExt cx="0" cy="0"/>
        </a:xfrm>
      </p:grpSpPr>
      <p:sp>
        <p:nvSpPr>
          <p:cNvPr id="215" name="Google Shape;215;p46"/>
          <p:cNvSpPr txBox="1">
            <a:spLocks noGrp="1"/>
          </p:cNvSpPr>
          <p:nvPr>
            <p:ph type="ctrTitle"/>
          </p:nvPr>
        </p:nvSpPr>
        <p:spPr>
          <a:xfrm>
            <a:off x="480600" y="2388933"/>
            <a:ext cx="11230800" cy="1313200"/>
          </a:xfrm>
          <a:prstGeom prst="rect">
            <a:avLst/>
          </a:prstGeom>
          <a:noFill/>
          <a:ln>
            <a:noFill/>
          </a:ln>
        </p:spPr>
        <p:txBody>
          <a:bodyPr spcFirstLastPara="1" wrap="square" lIns="121900" tIns="121900" rIns="121900" bIns="121900" anchor="b" anchorCtr="0">
            <a:noAutofit/>
          </a:bodyPr>
          <a:lstStyle/>
          <a:p>
            <a:r>
              <a:rPr lang="en-GB" sz="4800"/>
              <a:t>Let’s get you thinking!</a:t>
            </a:r>
            <a:endParaRPr sz="4800"/>
          </a:p>
        </p:txBody>
      </p:sp>
      <p:pic>
        <p:nvPicPr>
          <p:cNvPr id="216" name="Google Shape;216;p46"/>
          <p:cNvPicPr preferRelativeResize="0"/>
          <p:nvPr/>
        </p:nvPicPr>
        <p:blipFill rotWithShape="1">
          <a:blip r:embed="rId3">
            <a:alphaModFix/>
          </a:blip>
          <a:srcRect/>
          <a:stretch/>
        </p:blipFill>
        <p:spPr>
          <a:xfrm>
            <a:off x="1548801" y="258264"/>
            <a:ext cx="5019699" cy="2317467"/>
          </a:xfrm>
          <a:prstGeom prst="rect">
            <a:avLst/>
          </a:prstGeom>
          <a:noFill/>
          <a:ln>
            <a:noFill/>
          </a:ln>
        </p:spPr>
      </p:pic>
      <p:sp>
        <p:nvSpPr>
          <p:cNvPr id="217" name="Google Shape;217;p46"/>
          <p:cNvSpPr/>
          <p:nvPr/>
        </p:nvSpPr>
        <p:spPr>
          <a:xfrm>
            <a:off x="7437400" y="70700"/>
            <a:ext cx="4274000" cy="1738400"/>
          </a:xfrm>
          <a:prstGeom prst="wedgeRoundRectCallout">
            <a:avLst>
              <a:gd name="adj1" fmla="val -74285"/>
              <a:gd name="adj2" fmla="val 86321"/>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18" name="Google Shape;218;p46"/>
          <p:cNvSpPr txBox="1"/>
          <p:nvPr/>
        </p:nvSpPr>
        <p:spPr>
          <a:xfrm>
            <a:off x="7751200" y="423967"/>
            <a:ext cx="3646400" cy="108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Who might this blunderbuss belong to?</a:t>
            </a:r>
            <a:endParaRPr sz="2400" kern="0">
              <a:solidFill>
                <a:srgbClr val="000000"/>
              </a:solidFill>
              <a:latin typeface="Arial"/>
              <a:ea typeface="Arial"/>
              <a:cs typeface="Arial"/>
              <a:sym typeface="Arial"/>
            </a:endParaRPr>
          </a:p>
        </p:txBody>
      </p:sp>
      <p:sp>
        <p:nvSpPr>
          <p:cNvPr id="219" name="Google Shape;219;p46"/>
          <p:cNvSpPr/>
          <p:nvPr/>
        </p:nvSpPr>
        <p:spPr>
          <a:xfrm>
            <a:off x="362500" y="3985967"/>
            <a:ext cx="4081200" cy="2076800"/>
          </a:xfrm>
          <a:prstGeom prst="wedgeRoundRectCallout">
            <a:avLst>
              <a:gd name="adj1" fmla="val 87271"/>
              <a:gd name="adj2" fmla="val -10466"/>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20" name="Google Shape;220;p46"/>
          <p:cNvSpPr txBox="1"/>
          <p:nvPr/>
        </p:nvSpPr>
        <p:spPr>
          <a:xfrm>
            <a:off x="724700" y="4251600"/>
            <a:ext cx="3404800" cy="1352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Maybe this cutlass belongs to them too!</a:t>
            </a:r>
            <a:endParaRPr sz="2400" kern="0">
              <a:solidFill>
                <a:srgbClr val="000000"/>
              </a:solidFill>
              <a:latin typeface="Arial"/>
              <a:ea typeface="Arial"/>
              <a:cs typeface="Arial"/>
              <a:sym typeface="Arial"/>
            </a:endParaRPr>
          </a:p>
        </p:txBody>
      </p:sp>
      <p:pic>
        <p:nvPicPr>
          <p:cNvPr id="221" name="Google Shape;221;p46"/>
          <p:cNvPicPr preferRelativeResize="0"/>
          <p:nvPr/>
        </p:nvPicPr>
        <p:blipFill rotWithShape="1">
          <a:blip r:embed="rId4">
            <a:alphaModFix/>
          </a:blip>
          <a:srcRect/>
          <a:stretch/>
        </p:blipFill>
        <p:spPr>
          <a:xfrm>
            <a:off x="5839867" y="3858100"/>
            <a:ext cx="6116565" cy="2332533"/>
          </a:xfrm>
          <a:prstGeom prst="rect">
            <a:avLst/>
          </a:prstGeom>
          <a:noFill/>
          <a:ln>
            <a:noFill/>
          </a:ln>
        </p:spPr>
      </p:pic>
    </p:spTree>
    <p:extLst>
      <p:ext uri="{BB962C8B-B14F-4D97-AF65-F5344CB8AC3E}">
        <p14:creationId xmlns:p14="http://schemas.microsoft.com/office/powerpoint/2010/main" val="31041039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25"/>
        <p:cNvGrpSpPr/>
        <p:nvPr/>
      </p:nvGrpSpPr>
      <p:grpSpPr>
        <a:xfrm>
          <a:off x="0" y="0"/>
          <a:ext cx="0" cy="0"/>
          <a:chOff x="0" y="0"/>
          <a:chExt cx="0" cy="0"/>
        </a:xfrm>
      </p:grpSpPr>
      <p:pic>
        <p:nvPicPr>
          <p:cNvPr id="226" name="Google Shape;226;p47"/>
          <p:cNvPicPr preferRelativeResize="0"/>
          <p:nvPr/>
        </p:nvPicPr>
        <p:blipFill rotWithShape="1">
          <a:blip r:embed="rId3">
            <a:alphaModFix/>
          </a:blip>
          <a:srcRect/>
          <a:stretch/>
        </p:blipFill>
        <p:spPr>
          <a:xfrm>
            <a:off x="514401" y="271800"/>
            <a:ext cx="11163201" cy="6481867"/>
          </a:xfrm>
          <a:prstGeom prst="rect">
            <a:avLst/>
          </a:prstGeom>
          <a:noFill/>
          <a:ln>
            <a:noFill/>
          </a:ln>
        </p:spPr>
      </p:pic>
    </p:spTree>
    <p:extLst>
      <p:ext uri="{BB962C8B-B14F-4D97-AF65-F5344CB8AC3E}">
        <p14:creationId xmlns:p14="http://schemas.microsoft.com/office/powerpoint/2010/main" val="11256754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30"/>
        <p:cNvGrpSpPr/>
        <p:nvPr/>
      </p:nvGrpSpPr>
      <p:grpSpPr>
        <a:xfrm>
          <a:off x="0" y="0"/>
          <a:ext cx="0" cy="0"/>
          <a:chOff x="0" y="0"/>
          <a:chExt cx="0" cy="0"/>
        </a:xfrm>
      </p:grpSpPr>
      <p:sp>
        <p:nvSpPr>
          <p:cNvPr id="231" name="Google Shape;231;p48"/>
          <p:cNvSpPr txBox="1">
            <a:spLocks noGrp="1"/>
          </p:cNvSpPr>
          <p:nvPr>
            <p:ph type="ctrTitle"/>
          </p:nvPr>
        </p:nvSpPr>
        <p:spPr>
          <a:xfrm>
            <a:off x="206533" y="1108000"/>
            <a:ext cx="11360800" cy="4642000"/>
          </a:xfrm>
          <a:prstGeom prst="rect">
            <a:avLst/>
          </a:prstGeom>
          <a:noFill/>
          <a:ln>
            <a:noFill/>
          </a:ln>
        </p:spPr>
        <p:txBody>
          <a:bodyPr spcFirstLastPara="1" wrap="square" lIns="121900" tIns="121900" rIns="121900" bIns="121900" anchor="b" anchorCtr="0">
            <a:noAutofit/>
          </a:bodyPr>
          <a:lstStyle/>
          <a:p>
            <a:r>
              <a:rPr lang="en-GB" sz="3200">
                <a:latin typeface="Comic Sans MS"/>
                <a:ea typeface="Comic Sans MS"/>
                <a:cs typeface="Comic Sans MS"/>
                <a:sym typeface="Comic Sans MS"/>
              </a:rPr>
              <a:t>Talk with an adult about your answers to the following questions.</a:t>
            </a:r>
            <a:endParaRPr sz="3200">
              <a:latin typeface="Comic Sans MS"/>
              <a:ea typeface="Comic Sans MS"/>
              <a:cs typeface="Comic Sans MS"/>
              <a:sym typeface="Comic Sans MS"/>
            </a:endParaRPr>
          </a:p>
          <a:p>
            <a:pPr algn="l"/>
            <a:endParaRPr sz="3200">
              <a:latin typeface="Comic Sans MS"/>
              <a:ea typeface="Comic Sans MS"/>
              <a:cs typeface="Comic Sans MS"/>
              <a:sym typeface="Comic Sans MS"/>
            </a:endParaRPr>
          </a:p>
          <a:p>
            <a:pPr algn="l"/>
            <a:r>
              <a:rPr lang="en-GB" sz="3200">
                <a:latin typeface="Comic Sans MS"/>
                <a:ea typeface="Comic Sans MS"/>
                <a:cs typeface="Comic Sans MS"/>
                <a:sym typeface="Comic Sans MS"/>
              </a:rPr>
              <a:t>Who do you think the letter could be from?</a:t>
            </a:r>
            <a:endParaRPr sz="3200">
              <a:latin typeface="Comic Sans MS"/>
              <a:ea typeface="Comic Sans MS"/>
              <a:cs typeface="Comic Sans MS"/>
              <a:sym typeface="Comic Sans MS"/>
            </a:endParaRPr>
          </a:p>
          <a:p>
            <a:pPr algn="l"/>
            <a:r>
              <a:rPr lang="en-GB" sz="3200">
                <a:latin typeface="Comic Sans MS"/>
                <a:ea typeface="Comic Sans MS"/>
                <a:cs typeface="Comic Sans MS"/>
                <a:sym typeface="Comic Sans MS"/>
              </a:rPr>
              <a:t>What would you expect to find on the map?</a:t>
            </a:r>
            <a:endParaRPr sz="3200">
              <a:latin typeface="Comic Sans MS"/>
              <a:ea typeface="Comic Sans MS"/>
              <a:cs typeface="Comic Sans MS"/>
              <a:sym typeface="Comic Sans MS"/>
            </a:endParaRPr>
          </a:p>
          <a:p>
            <a:pPr algn="l"/>
            <a:r>
              <a:rPr lang="en-GB" sz="3200">
                <a:latin typeface="Comic Sans MS"/>
                <a:ea typeface="Comic Sans MS"/>
                <a:cs typeface="Comic Sans MS"/>
                <a:sym typeface="Comic Sans MS"/>
              </a:rPr>
              <a:t>What do you notice about the language?</a:t>
            </a:r>
            <a:endParaRPr sz="3200">
              <a:latin typeface="Comic Sans MS"/>
              <a:ea typeface="Comic Sans MS"/>
              <a:cs typeface="Comic Sans MS"/>
              <a:sym typeface="Comic Sans MS"/>
            </a:endParaRPr>
          </a:p>
          <a:p>
            <a:pPr algn="l"/>
            <a:r>
              <a:rPr lang="en-GB" sz="3200">
                <a:latin typeface="Comic Sans MS"/>
                <a:ea typeface="Comic Sans MS"/>
                <a:cs typeface="Comic Sans MS"/>
                <a:sym typeface="Comic Sans MS"/>
              </a:rPr>
              <a:t>Who is the letter addressed to?</a:t>
            </a:r>
            <a:endParaRPr sz="3200">
              <a:latin typeface="Comic Sans MS"/>
              <a:ea typeface="Comic Sans MS"/>
              <a:cs typeface="Comic Sans MS"/>
              <a:sym typeface="Comic Sans MS"/>
            </a:endParaRPr>
          </a:p>
          <a:p>
            <a:pPr algn="l"/>
            <a:endParaRPr sz="4000"/>
          </a:p>
        </p:txBody>
      </p:sp>
      <p:pic>
        <p:nvPicPr>
          <p:cNvPr id="232" name="Google Shape;232;p48"/>
          <p:cNvPicPr preferRelativeResize="0"/>
          <p:nvPr/>
        </p:nvPicPr>
        <p:blipFill rotWithShape="1">
          <a:blip r:embed="rId3">
            <a:alphaModFix/>
          </a:blip>
          <a:srcRect/>
          <a:stretch/>
        </p:blipFill>
        <p:spPr>
          <a:xfrm>
            <a:off x="9098834" y="4468934"/>
            <a:ext cx="2468500" cy="2251500"/>
          </a:xfrm>
          <a:prstGeom prst="rect">
            <a:avLst/>
          </a:prstGeom>
          <a:noFill/>
          <a:ln>
            <a:noFill/>
          </a:ln>
        </p:spPr>
      </p:pic>
    </p:spTree>
    <p:extLst>
      <p:ext uri="{BB962C8B-B14F-4D97-AF65-F5344CB8AC3E}">
        <p14:creationId xmlns:p14="http://schemas.microsoft.com/office/powerpoint/2010/main" val="30405572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36"/>
        <p:cNvGrpSpPr/>
        <p:nvPr/>
      </p:nvGrpSpPr>
      <p:grpSpPr>
        <a:xfrm>
          <a:off x="0" y="0"/>
          <a:ext cx="0" cy="0"/>
          <a:chOff x="0" y="0"/>
          <a:chExt cx="0" cy="0"/>
        </a:xfrm>
      </p:grpSpPr>
      <p:sp>
        <p:nvSpPr>
          <p:cNvPr id="237" name="Google Shape;237;p49"/>
          <p:cNvSpPr txBox="1">
            <a:spLocks noGrp="1"/>
          </p:cNvSpPr>
          <p:nvPr>
            <p:ph type="ctrTitle"/>
          </p:nvPr>
        </p:nvSpPr>
        <p:spPr>
          <a:xfrm>
            <a:off x="206533" y="1108000"/>
            <a:ext cx="11360800" cy="5375200"/>
          </a:xfrm>
          <a:prstGeom prst="rect">
            <a:avLst/>
          </a:prstGeom>
          <a:noFill/>
          <a:ln>
            <a:noFill/>
          </a:ln>
        </p:spPr>
        <p:txBody>
          <a:bodyPr spcFirstLastPara="1" wrap="square" lIns="121900" tIns="121900" rIns="121900" bIns="121900" anchor="b" anchorCtr="0">
            <a:noAutofit/>
          </a:bodyPr>
          <a:lstStyle/>
          <a:p>
            <a:r>
              <a:rPr lang="en-GB" sz="3200">
                <a:latin typeface="Comic Sans MS"/>
                <a:ea typeface="Comic Sans MS"/>
                <a:cs typeface="Comic Sans MS"/>
                <a:sym typeface="Comic Sans MS"/>
              </a:rPr>
              <a:t>So have you guessed?</a:t>
            </a:r>
            <a:endParaRPr sz="3200">
              <a:latin typeface="Comic Sans MS"/>
              <a:ea typeface="Comic Sans MS"/>
              <a:cs typeface="Comic Sans MS"/>
              <a:sym typeface="Comic Sans MS"/>
            </a:endParaRPr>
          </a:p>
          <a:p>
            <a:endParaRPr sz="3200">
              <a:latin typeface="Comic Sans MS"/>
              <a:ea typeface="Comic Sans MS"/>
              <a:cs typeface="Comic Sans MS"/>
              <a:sym typeface="Comic Sans MS"/>
            </a:endParaRPr>
          </a:p>
          <a:p>
            <a:r>
              <a:rPr lang="en-GB" sz="3200">
                <a:latin typeface="Comic Sans MS"/>
                <a:ea typeface="Comic Sans MS"/>
                <a:cs typeface="Comic Sans MS"/>
                <a:sym typeface="Comic Sans MS"/>
              </a:rPr>
              <a:t>Our theme is ….Pirates! Much of your reading and learning sessions will be based around pirate stories and facts.</a:t>
            </a:r>
            <a:endParaRPr sz="3200">
              <a:latin typeface="Comic Sans MS"/>
              <a:ea typeface="Comic Sans MS"/>
              <a:cs typeface="Comic Sans MS"/>
              <a:sym typeface="Comic Sans MS"/>
            </a:endParaRPr>
          </a:p>
          <a:p>
            <a:endParaRPr sz="3200">
              <a:latin typeface="Comic Sans MS"/>
              <a:ea typeface="Comic Sans MS"/>
              <a:cs typeface="Comic Sans MS"/>
              <a:sym typeface="Comic Sans MS"/>
            </a:endParaRPr>
          </a:p>
          <a:p>
            <a:r>
              <a:rPr lang="en-GB" sz="3200">
                <a:latin typeface="Comic Sans MS"/>
                <a:ea typeface="Comic Sans MS"/>
                <a:cs typeface="Comic Sans MS"/>
                <a:sym typeface="Comic Sans MS"/>
              </a:rPr>
              <a:t>Looking forward to it? </a:t>
            </a:r>
            <a:endParaRPr sz="3200">
              <a:latin typeface="Comic Sans MS"/>
              <a:ea typeface="Comic Sans MS"/>
              <a:cs typeface="Comic Sans MS"/>
              <a:sym typeface="Comic Sans MS"/>
            </a:endParaRPr>
          </a:p>
          <a:p>
            <a:r>
              <a:rPr lang="en-GB" sz="3200">
                <a:latin typeface="Comic Sans MS"/>
                <a:ea typeface="Comic Sans MS"/>
                <a:cs typeface="Comic Sans MS"/>
                <a:sym typeface="Comic Sans MS"/>
              </a:rPr>
              <a:t>We hope so!</a:t>
            </a:r>
            <a:endParaRPr sz="3200">
              <a:latin typeface="Comic Sans MS"/>
              <a:ea typeface="Comic Sans MS"/>
              <a:cs typeface="Comic Sans MS"/>
              <a:sym typeface="Comic Sans MS"/>
            </a:endParaRPr>
          </a:p>
          <a:p>
            <a:pPr algn="l"/>
            <a:endParaRPr sz="4000"/>
          </a:p>
        </p:txBody>
      </p:sp>
      <p:pic>
        <p:nvPicPr>
          <p:cNvPr id="238" name="Google Shape;238;p49"/>
          <p:cNvPicPr preferRelativeResize="0"/>
          <p:nvPr/>
        </p:nvPicPr>
        <p:blipFill rotWithShape="1">
          <a:blip r:embed="rId3">
            <a:alphaModFix/>
          </a:blip>
          <a:srcRect/>
          <a:stretch/>
        </p:blipFill>
        <p:spPr>
          <a:xfrm>
            <a:off x="8532299" y="1"/>
            <a:ext cx="3469532" cy="2865833"/>
          </a:xfrm>
          <a:prstGeom prst="rect">
            <a:avLst/>
          </a:prstGeom>
          <a:noFill/>
          <a:ln>
            <a:noFill/>
          </a:ln>
        </p:spPr>
      </p:pic>
    </p:spTree>
    <p:extLst>
      <p:ext uri="{BB962C8B-B14F-4D97-AF65-F5344CB8AC3E}">
        <p14:creationId xmlns:p14="http://schemas.microsoft.com/office/powerpoint/2010/main" val="6035357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42"/>
        <p:cNvGrpSpPr/>
        <p:nvPr/>
      </p:nvGrpSpPr>
      <p:grpSpPr>
        <a:xfrm>
          <a:off x="0" y="0"/>
          <a:ext cx="0" cy="0"/>
          <a:chOff x="0" y="0"/>
          <a:chExt cx="0" cy="0"/>
        </a:xfrm>
      </p:grpSpPr>
      <p:sp>
        <p:nvSpPr>
          <p:cNvPr id="243" name="Google Shape;243;p50"/>
          <p:cNvSpPr txBox="1"/>
          <p:nvPr/>
        </p:nvSpPr>
        <p:spPr>
          <a:xfrm>
            <a:off x="1066700" y="377733"/>
            <a:ext cx="9388000" cy="518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3000"/>
            </a:pPr>
            <a:r>
              <a:rPr lang="en-GB" sz="4000" b="1" kern="0">
                <a:solidFill>
                  <a:srgbClr val="000000"/>
                </a:solidFill>
                <a:latin typeface="Arial"/>
                <a:ea typeface="Arial"/>
                <a:cs typeface="Arial"/>
                <a:sym typeface="Arial"/>
              </a:rPr>
              <a:t>So what exactly is a pirate?</a:t>
            </a:r>
            <a:endParaRPr sz="4000" b="1" kern="0">
              <a:solidFill>
                <a:srgbClr val="000000"/>
              </a:solidFill>
              <a:latin typeface="Arial"/>
              <a:ea typeface="Arial"/>
              <a:cs typeface="Arial"/>
              <a:sym typeface="Arial"/>
            </a:endParaRPr>
          </a:p>
          <a:p>
            <a:pPr algn="ctr" defTabSz="1219170">
              <a:buClr>
                <a:srgbClr val="000000"/>
              </a:buClr>
              <a:buSzPts val="3000"/>
            </a:pPr>
            <a:endParaRPr sz="4000" b="1" kern="0">
              <a:solidFill>
                <a:srgbClr val="000000"/>
              </a:solidFill>
              <a:latin typeface="Arial"/>
              <a:ea typeface="Arial"/>
              <a:cs typeface="Arial"/>
              <a:sym typeface="Arial"/>
            </a:endParaRPr>
          </a:p>
          <a:p>
            <a:pPr defTabSz="1219170">
              <a:buClr>
                <a:srgbClr val="000000"/>
              </a:buClr>
              <a:buSzPts val="3000"/>
            </a:pPr>
            <a:r>
              <a:rPr lang="en-GB" sz="4000" kern="0">
                <a:solidFill>
                  <a:srgbClr val="000000"/>
                </a:solidFill>
                <a:latin typeface="Arial"/>
                <a:ea typeface="Arial"/>
                <a:cs typeface="Arial"/>
                <a:sym typeface="Arial"/>
              </a:rPr>
              <a:t>Today’s English is a comprehension taken from the Twinkl Website.</a:t>
            </a:r>
            <a:endParaRPr sz="1200" b="1" kern="0">
              <a:solidFill>
                <a:srgbClr val="000000"/>
              </a:solidFill>
              <a:latin typeface="Arial"/>
              <a:ea typeface="Arial"/>
              <a:cs typeface="Arial"/>
              <a:sym typeface="Arial"/>
            </a:endParaRPr>
          </a:p>
          <a:p>
            <a:pPr defTabSz="1219170">
              <a:buClr>
                <a:srgbClr val="000000"/>
              </a:buClr>
              <a:buSzPts val="3000"/>
            </a:pPr>
            <a:endParaRPr sz="4000" kern="0">
              <a:solidFill>
                <a:srgbClr val="000000"/>
              </a:solidFill>
              <a:latin typeface="Arial"/>
              <a:ea typeface="Arial"/>
              <a:cs typeface="Arial"/>
              <a:sym typeface="Arial"/>
            </a:endParaRPr>
          </a:p>
          <a:p>
            <a:pPr defTabSz="1219170">
              <a:buClr>
                <a:srgbClr val="000000"/>
              </a:buClr>
              <a:buSzPts val="3000"/>
            </a:pPr>
            <a:r>
              <a:rPr lang="en-GB" sz="4000" u="sng" kern="0">
                <a:solidFill>
                  <a:srgbClr val="000000"/>
                </a:solidFill>
                <a:latin typeface="Arial"/>
                <a:ea typeface="Arial"/>
                <a:cs typeface="Arial"/>
                <a:sym typeface="Arial"/>
              </a:rPr>
              <a:t>WALT: retrieve information from non-fiction texts and make inferences.</a:t>
            </a:r>
            <a:endParaRPr sz="4000" u="sng" kern="0">
              <a:solidFill>
                <a:srgbClr val="000000"/>
              </a:solidFill>
              <a:latin typeface="Arial"/>
              <a:ea typeface="Arial"/>
              <a:cs typeface="Arial"/>
              <a:sym typeface="Arial"/>
            </a:endParaRPr>
          </a:p>
        </p:txBody>
      </p:sp>
      <p:pic>
        <p:nvPicPr>
          <p:cNvPr id="244" name="Google Shape;244;p50"/>
          <p:cNvPicPr preferRelativeResize="0"/>
          <p:nvPr/>
        </p:nvPicPr>
        <p:blipFill rotWithShape="1">
          <a:blip r:embed="rId3">
            <a:alphaModFix/>
          </a:blip>
          <a:srcRect/>
          <a:stretch/>
        </p:blipFill>
        <p:spPr>
          <a:xfrm>
            <a:off x="8613333" y="2797100"/>
            <a:ext cx="2108200" cy="762000"/>
          </a:xfrm>
          <a:prstGeom prst="rect">
            <a:avLst/>
          </a:prstGeom>
          <a:noFill/>
          <a:ln>
            <a:noFill/>
          </a:ln>
        </p:spPr>
      </p:pic>
      <p:pic>
        <p:nvPicPr>
          <p:cNvPr id="245" name="Google Shape;245;p50"/>
          <p:cNvPicPr preferRelativeResize="0"/>
          <p:nvPr/>
        </p:nvPicPr>
        <p:blipFill rotWithShape="1">
          <a:blip r:embed="rId4">
            <a:alphaModFix/>
          </a:blip>
          <a:srcRect/>
          <a:stretch/>
        </p:blipFill>
        <p:spPr>
          <a:xfrm>
            <a:off x="9467000" y="196866"/>
            <a:ext cx="2293233" cy="2355333"/>
          </a:xfrm>
          <a:prstGeom prst="rect">
            <a:avLst/>
          </a:prstGeom>
          <a:noFill/>
          <a:ln>
            <a:noFill/>
          </a:ln>
        </p:spPr>
      </p:pic>
    </p:spTree>
    <p:extLst>
      <p:ext uri="{BB962C8B-B14F-4D97-AF65-F5344CB8AC3E}">
        <p14:creationId xmlns:p14="http://schemas.microsoft.com/office/powerpoint/2010/main" val="4035577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49"/>
        <p:cNvGrpSpPr/>
        <p:nvPr/>
      </p:nvGrpSpPr>
      <p:grpSpPr>
        <a:xfrm>
          <a:off x="0" y="0"/>
          <a:ext cx="0" cy="0"/>
          <a:chOff x="0" y="0"/>
          <a:chExt cx="0" cy="0"/>
        </a:xfrm>
      </p:grpSpPr>
      <p:pic>
        <p:nvPicPr>
          <p:cNvPr id="250" name="Google Shape;250;p51"/>
          <p:cNvPicPr preferRelativeResize="0"/>
          <p:nvPr/>
        </p:nvPicPr>
        <p:blipFill rotWithShape="1">
          <a:blip r:embed="rId3">
            <a:alphaModFix/>
          </a:blip>
          <a:srcRect/>
          <a:stretch/>
        </p:blipFill>
        <p:spPr>
          <a:xfrm>
            <a:off x="475033" y="203200"/>
            <a:ext cx="4911867" cy="6640139"/>
          </a:xfrm>
          <a:prstGeom prst="rect">
            <a:avLst/>
          </a:prstGeom>
          <a:noFill/>
          <a:ln>
            <a:noFill/>
          </a:ln>
        </p:spPr>
      </p:pic>
      <p:pic>
        <p:nvPicPr>
          <p:cNvPr id="251" name="Google Shape;251;p51"/>
          <p:cNvPicPr preferRelativeResize="0"/>
          <p:nvPr/>
        </p:nvPicPr>
        <p:blipFill rotWithShape="1">
          <a:blip r:embed="rId4">
            <a:alphaModFix/>
          </a:blip>
          <a:srcRect/>
          <a:stretch/>
        </p:blipFill>
        <p:spPr>
          <a:xfrm>
            <a:off x="6096001" y="195867"/>
            <a:ext cx="4911876" cy="6654799"/>
          </a:xfrm>
          <a:prstGeom prst="rect">
            <a:avLst/>
          </a:prstGeom>
          <a:noFill/>
          <a:ln>
            <a:noFill/>
          </a:ln>
        </p:spPr>
      </p:pic>
    </p:spTree>
    <p:extLst>
      <p:ext uri="{BB962C8B-B14F-4D97-AF65-F5344CB8AC3E}">
        <p14:creationId xmlns:p14="http://schemas.microsoft.com/office/powerpoint/2010/main" val="686182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55"/>
        <p:cNvGrpSpPr/>
        <p:nvPr/>
      </p:nvGrpSpPr>
      <p:grpSpPr>
        <a:xfrm>
          <a:off x="0" y="0"/>
          <a:ext cx="0" cy="0"/>
          <a:chOff x="0" y="0"/>
          <a:chExt cx="0" cy="0"/>
        </a:xfrm>
      </p:grpSpPr>
      <p:pic>
        <p:nvPicPr>
          <p:cNvPr id="256" name="Google Shape;256;p52"/>
          <p:cNvPicPr preferRelativeResize="0"/>
          <p:nvPr/>
        </p:nvPicPr>
        <p:blipFill rotWithShape="1">
          <a:blip r:embed="rId3">
            <a:alphaModFix/>
          </a:blip>
          <a:srcRect/>
          <a:stretch/>
        </p:blipFill>
        <p:spPr>
          <a:xfrm>
            <a:off x="203200" y="203201"/>
            <a:ext cx="5515400" cy="6237999"/>
          </a:xfrm>
          <a:prstGeom prst="rect">
            <a:avLst/>
          </a:prstGeom>
          <a:noFill/>
          <a:ln>
            <a:noFill/>
          </a:ln>
        </p:spPr>
      </p:pic>
      <p:pic>
        <p:nvPicPr>
          <p:cNvPr id="257" name="Google Shape;257;p52"/>
          <p:cNvPicPr preferRelativeResize="0"/>
          <p:nvPr/>
        </p:nvPicPr>
        <p:blipFill rotWithShape="1">
          <a:blip r:embed="rId4">
            <a:alphaModFix/>
          </a:blip>
          <a:srcRect/>
          <a:stretch/>
        </p:blipFill>
        <p:spPr>
          <a:xfrm>
            <a:off x="6096000" y="203200"/>
            <a:ext cx="5916067" cy="4105333"/>
          </a:xfrm>
          <a:prstGeom prst="rect">
            <a:avLst/>
          </a:prstGeom>
          <a:noFill/>
          <a:ln>
            <a:noFill/>
          </a:ln>
        </p:spPr>
      </p:pic>
    </p:spTree>
    <p:extLst>
      <p:ext uri="{BB962C8B-B14F-4D97-AF65-F5344CB8AC3E}">
        <p14:creationId xmlns:p14="http://schemas.microsoft.com/office/powerpoint/2010/main" val="1361730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61"/>
        <p:cNvGrpSpPr/>
        <p:nvPr/>
      </p:nvGrpSpPr>
      <p:grpSpPr>
        <a:xfrm>
          <a:off x="0" y="0"/>
          <a:ext cx="0" cy="0"/>
          <a:chOff x="0" y="0"/>
          <a:chExt cx="0" cy="0"/>
        </a:xfrm>
      </p:grpSpPr>
      <p:pic>
        <p:nvPicPr>
          <p:cNvPr id="262" name="Google Shape;262;p53"/>
          <p:cNvPicPr preferRelativeResize="0"/>
          <p:nvPr/>
        </p:nvPicPr>
        <p:blipFill rotWithShape="1">
          <a:blip r:embed="rId3">
            <a:alphaModFix/>
          </a:blip>
          <a:srcRect/>
          <a:stretch/>
        </p:blipFill>
        <p:spPr>
          <a:xfrm>
            <a:off x="203201" y="203201"/>
            <a:ext cx="5400633" cy="6509967"/>
          </a:xfrm>
          <a:prstGeom prst="rect">
            <a:avLst/>
          </a:prstGeom>
          <a:noFill/>
          <a:ln>
            <a:noFill/>
          </a:ln>
        </p:spPr>
      </p:pic>
      <p:pic>
        <p:nvPicPr>
          <p:cNvPr id="263" name="Google Shape;263;p53"/>
          <p:cNvPicPr preferRelativeResize="0"/>
          <p:nvPr/>
        </p:nvPicPr>
        <p:blipFill rotWithShape="1">
          <a:blip r:embed="rId4">
            <a:alphaModFix/>
          </a:blip>
          <a:srcRect/>
          <a:stretch/>
        </p:blipFill>
        <p:spPr>
          <a:xfrm>
            <a:off x="6213533" y="412268"/>
            <a:ext cx="5544267" cy="3812633"/>
          </a:xfrm>
          <a:prstGeom prst="rect">
            <a:avLst/>
          </a:prstGeom>
          <a:noFill/>
          <a:ln>
            <a:noFill/>
          </a:ln>
        </p:spPr>
      </p:pic>
      <p:sp>
        <p:nvSpPr>
          <p:cNvPr id="264" name="Google Shape;264;p53"/>
          <p:cNvSpPr txBox="1"/>
          <p:nvPr/>
        </p:nvSpPr>
        <p:spPr>
          <a:xfrm>
            <a:off x="5792033" y="4308533"/>
            <a:ext cx="5833600" cy="2404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200"/>
            </a:pPr>
            <a:r>
              <a:rPr lang="en-GB" sz="1600" kern="0">
                <a:solidFill>
                  <a:srgbClr val="FF0000"/>
                </a:solidFill>
                <a:latin typeface="Arial"/>
                <a:ea typeface="Arial"/>
                <a:cs typeface="Arial"/>
                <a:sym typeface="Arial"/>
              </a:rPr>
              <a:t>Examples:</a:t>
            </a:r>
            <a:endParaRPr sz="1600" kern="0">
              <a:solidFill>
                <a:srgbClr val="FF0000"/>
              </a:solidFill>
              <a:latin typeface="Arial"/>
              <a:ea typeface="Arial"/>
              <a:cs typeface="Arial"/>
              <a:sym typeface="Arial"/>
            </a:endParaRPr>
          </a:p>
          <a:p>
            <a:pPr defTabSz="1219170">
              <a:buClr>
                <a:srgbClr val="000000"/>
              </a:buClr>
              <a:buSzPts val="1200"/>
            </a:pPr>
            <a:r>
              <a:rPr lang="en-GB" sz="1600" kern="0">
                <a:solidFill>
                  <a:srgbClr val="FF0000"/>
                </a:solidFill>
                <a:latin typeface="Arial"/>
                <a:ea typeface="Arial"/>
                <a:cs typeface="Arial"/>
                <a:sym typeface="Arial"/>
              </a:rPr>
              <a:t>They would be able to use the weapons themselves when they went into battle.</a:t>
            </a:r>
            <a:endParaRPr sz="1600" kern="0">
              <a:solidFill>
                <a:srgbClr val="FF0000"/>
              </a:solidFill>
              <a:latin typeface="Arial"/>
              <a:ea typeface="Arial"/>
              <a:cs typeface="Arial"/>
              <a:sym typeface="Arial"/>
            </a:endParaRPr>
          </a:p>
          <a:p>
            <a:pPr defTabSz="1219170">
              <a:buClr>
                <a:srgbClr val="000000"/>
              </a:buClr>
              <a:buSzPts val="1200"/>
            </a:pPr>
            <a:r>
              <a:rPr lang="en-GB" sz="1600" kern="0">
                <a:solidFill>
                  <a:srgbClr val="FF0000"/>
                </a:solidFill>
                <a:latin typeface="Arial"/>
                <a:ea typeface="Arial"/>
                <a:cs typeface="Arial"/>
                <a:sym typeface="Arial"/>
              </a:rPr>
              <a:t>They could use the soap to keep clean and medicine when they fell ill.</a:t>
            </a:r>
            <a:endParaRPr sz="1600" kern="0">
              <a:solidFill>
                <a:srgbClr val="FF0000"/>
              </a:solidFill>
              <a:latin typeface="Arial"/>
              <a:ea typeface="Arial"/>
              <a:cs typeface="Arial"/>
              <a:sym typeface="Arial"/>
            </a:endParaRPr>
          </a:p>
          <a:p>
            <a:pPr defTabSz="1219170">
              <a:buClr>
                <a:srgbClr val="000000"/>
              </a:buClr>
              <a:buSzPts val="1200"/>
            </a:pPr>
            <a:r>
              <a:rPr lang="en-GB" sz="1600" kern="0">
                <a:solidFill>
                  <a:srgbClr val="FF0000"/>
                </a:solidFill>
                <a:latin typeface="Arial"/>
                <a:ea typeface="Arial"/>
                <a:cs typeface="Arial"/>
                <a:sym typeface="Arial"/>
              </a:rPr>
              <a:t>The pirate captain would want to be able to defend his ship with the weapons.</a:t>
            </a:r>
            <a:endParaRPr sz="1600" kern="0">
              <a:solidFill>
                <a:srgbClr val="FF0000"/>
              </a:solidFill>
              <a:latin typeface="Arial"/>
              <a:ea typeface="Arial"/>
              <a:cs typeface="Arial"/>
              <a:sym typeface="Arial"/>
            </a:endParaRPr>
          </a:p>
          <a:p>
            <a:pPr defTabSz="1219170">
              <a:buClr>
                <a:srgbClr val="000000"/>
              </a:buClr>
              <a:buSzPts val="1200"/>
            </a:pPr>
            <a:r>
              <a:rPr lang="en-GB" sz="1600" kern="0">
                <a:solidFill>
                  <a:srgbClr val="FF0000"/>
                </a:solidFill>
                <a:latin typeface="Arial"/>
                <a:ea typeface="Arial"/>
                <a:cs typeface="Arial"/>
                <a:sym typeface="Arial"/>
              </a:rPr>
              <a:t>Medicine and soap would keep them healthy and able to continue working on board.</a:t>
            </a:r>
            <a:endParaRPr sz="1600" kern="0">
              <a:solidFill>
                <a:srgbClr val="FF0000"/>
              </a:solidFill>
              <a:latin typeface="Arial"/>
              <a:ea typeface="Arial"/>
              <a:cs typeface="Arial"/>
              <a:sym typeface="Arial"/>
            </a:endParaRPr>
          </a:p>
          <a:p>
            <a:pPr defTabSz="1219170">
              <a:buClr>
                <a:srgbClr val="000000"/>
              </a:buClr>
              <a:buSzPts val="1200"/>
            </a:pPr>
            <a:endParaRPr sz="1600" kern="0">
              <a:solidFill>
                <a:srgbClr val="FF0000"/>
              </a:solidFill>
              <a:latin typeface="Arial"/>
              <a:ea typeface="Arial"/>
              <a:cs typeface="Arial"/>
              <a:sym typeface="Arial"/>
            </a:endParaRPr>
          </a:p>
        </p:txBody>
      </p:sp>
    </p:spTree>
    <p:extLst>
      <p:ext uri="{BB962C8B-B14F-4D97-AF65-F5344CB8AC3E}">
        <p14:creationId xmlns:p14="http://schemas.microsoft.com/office/powerpoint/2010/main" val="11635314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68"/>
        <p:cNvGrpSpPr/>
        <p:nvPr/>
      </p:nvGrpSpPr>
      <p:grpSpPr>
        <a:xfrm>
          <a:off x="0" y="0"/>
          <a:ext cx="0" cy="0"/>
          <a:chOff x="0" y="0"/>
          <a:chExt cx="0" cy="0"/>
        </a:xfrm>
      </p:grpSpPr>
      <p:sp>
        <p:nvSpPr>
          <p:cNvPr id="269" name="Google Shape;269;p54"/>
          <p:cNvSpPr txBox="1">
            <a:spLocks noGrp="1"/>
          </p:cNvSpPr>
          <p:nvPr>
            <p:ph type="ctrTitle"/>
          </p:nvPr>
        </p:nvSpPr>
        <p:spPr>
          <a:xfrm>
            <a:off x="101967" y="1424600"/>
            <a:ext cx="11360800" cy="5248800"/>
          </a:xfrm>
          <a:prstGeom prst="rect">
            <a:avLst/>
          </a:prstGeom>
          <a:noFill/>
          <a:ln>
            <a:noFill/>
          </a:ln>
        </p:spPr>
        <p:txBody>
          <a:bodyPr spcFirstLastPara="1" wrap="square" lIns="121900" tIns="121900" rIns="121900" bIns="121900" anchor="b" anchorCtr="0">
            <a:noAutofit/>
          </a:bodyPr>
          <a:lstStyle/>
          <a:p>
            <a:r>
              <a:rPr lang="en-GB" sz="4000"/>
              <a:t>What is a prefix?</a:t>
            </a:r>
            <a:endParaRPr sz="4000"/>
          </a:p>
          <a:p>
            <a:endParaRPr sz="2400"/>
          </a:p>
          <a:p>
            <a:r>
              <a:rPr lang="en-GB" sz="2400"/>
              <a:t>A prefix is a group of letters which we add to the beginning of a word to make a new word with a different meaning.</a:t>
            </a:r>
            <a:endParaRPr sz="2400"/>
          </a:p>
          <a:p>
            <a:r>
              <a:rPr lang="en-GB" sz="2400"/>
              <a:t>Some prefixes can create a new word opposite in meaning to the word we added them to.</a:t>
            </a:r>
            <a:endParaRPr sz="2400"/>
          </a:p>
          <a:p>
            <a:endParaRPr sz="2400"/>
          </a:p>
          <a:p>
            <a:r>
              <a:rPr lang="en-GB" sz="2400"/>
              <a:t>For example:</a:t>
            </a:r>
            <a:endParaRPr sz="2400"/>
          </a:p>
          <a:p>
            <a:r>
              <a:rPr lang="en-GB" sz="2400">
                <a:solidFill>
                  <a:srgbClr val="0000FF"/>
                </a:solidFill>
              </a:rPr>
              <a:t>Happy</a:t>
            </a:r>
            <a:r>
              <a:rPr lang="en-GB" sz="2400"/>
              <a:t> means we are in a good mood and pleased about something BUT if we attach the prefix</a:t>
            </a:r>
            <a:r>
              <a:rPr lang="en-GB" sz="2400">
                <a:solidFill>
                  <a:srgbClr val="FF0000"/>
                </a:solidFill>
              </a:rPr>
              <a:t> un</a:t>
            </a:r>
            <a:r>
              <a:rPr lang="en-GB" sz="2400"/>
              <a:t> we make a new word </a:t>
            </a:r>
            <a:r>
              <a:rPr lang="en-GB" sz="2400">
                <a:solidFill>
                  <a:srgbClr val="FF0000"/>
                </a:solidFill>
              </a:rPr>
              <a:t>un</a:t>
            </a:r>
            <a:r>
              <a:rPr lang="en-GB" sz="2400">
                <a:solidFill>
                  <a:srgbClr val="0000FF"/>
                </a:solidFill>
              </a:rPr>
              <a:t>happy</a:t>
            </a:r>
            <a:r>
              <a:rPr lang="en-GB" sz="2400">
                <a:solidFill>
                  <a:srgbClr val="000000"/>
                </a:solidFill>
              </a:rPr>
              <a:t>,</a:t>
            </a:r>
            <a:r>
              <a:rPr lang="en-GB" sz="2400">
                <a:solidFill>
                  <a:srgbClr val="0000FF"/>
                </a:solidFill>
              </a:rPr>
              <a:t> </a:t>
            </a:r>
            <a:r>
              <a:rPr lang="en-GB" sz="2400">
                <a:solidFill>
                  <a:srgbClr val="000000"/>
                </a:solidFill>
              </a:rPr>
              <a:t>which has the opposite meaning- we are not in a good mood and we are miserable or sad.</a:t>
            </a:r>
            <a:endParaRPr sz="2400">
              <a:solidFill>
                <a:srgbClr val="000000"/>
              </a:solidFill>
            </a:endParaRPr>
          </a:p>
          <a:p>
            <a:endParaRPr/>
          </a:p>
        </p:txBody>
      </p:sp>
      <p:sp>
        <p:nvSpPr>
          <p:cNvPr id="270" name="Google Shape;270;p54"/>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271" name="Google Shape;271;p54"/>
          <p:cNvPicPr preferRelativeResize="0"/>
          <p:nvPr/>
        </p:nvPicPr>
        <p:blipFill rotWithShape="1">
          <a:blip r:embed="rId3">
            <a:alphaModFix/>
          </a:blip>
          <a:src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24297811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75"/>
        <p:cNvGrpSpPr/>
        <p:nvPr/>
      </p:nvGrpSpPr>
      <p:grpSpPr>
        <a:xfrm>
          <a:off x="0" y="0"/>
          <a:ext cx="0" cy="0"/>
          <a:chOff x="0" y="0"/>
          <a:chExt cx="0" cy="0"/>
        </a:xfrm>
      </p:grpSpPr>
      <p:sp>
        <p:nvSpPr>
          <p:cNvPr id="276" name="Google Shape;276;p55"/>
          <p:cNvSpPr txBox="1">
            <a:spLocks noGrp="1"/>
          </p:cNvSpPr>
          <p:nvPr>
            <p:ph type="ctrTitle"/>
          </p:nvPr>
        </p:nvSpPr>
        <p:spPr>
          <a:xfrm>
            <a:off x="687433" y="407333"/>
            <a:ext cx="4582000" cy="5908400"/>
          </a:xfrm>
          <a:prstGeom prst="rect">
            <a:avLst/>
          </a:prstGeom>
          <a:noFill/>
          <a:ln>
            <a:noFill/>
          </a:ln>
        </p:spPr>
        <p:txBody>
          <a:bodyPr spcFirstLastPara="1" wrap="square" lIns="121900" tIns="121900" rIns="121900" bIns="121900" anchor="b" anchorCtr="0">
            <a:noAutofit/>
          </a:bodyPr>
          <a:lstStyle/>
          <a:p>
            <a:pPr marL="609585" indent="-507987" algn="l">
              <a:buSzPts val="2400"/>
              <a:buAutoNum type="arabicPeriod"/>
            </a:pPr>
            <a:r>
              <a:rPr lang="en-GB" sz="3200"/>
              <a:t>Put the prefix un in front of these words and write down your new words.</a:t>
            </a:r>
            <a:endParaRPr sz="3200"/>
          </a:p>
          <a:p>
            <a:pPr marL="609585" indent="-507987" algn="l">
              <a:buSzPts val="2400"/>
              <a:buAutoNum type="arabicPeriod"/>
            </a:pPr>
            <a:r>
              <a:rPr lang="en-GB" sz="3200"/>
              <a:t>Read the new words aloud.</a:t>
            </a:r>
            <a:endParaRPr sz="3200"/>
          </a:p>
          <a:p>
            <a:pPr marL="609585" indent="-507987" algn="l">
              <a:buSzPts val="2400"/>
              <a:buAutoNum type="arabicPeriod"/>
            </a:pPr>
            <a:r>
              <a:rPr lang="en-GB" sz="3200"/>
              <a:t>Practise writing each word 3 times.</a:t>
            </a:r>
            <a:endParaRPr sz="3200"/>
          </a:p>
          <a:p>
            <a:pPr marL="609585" indent="-507987" algn="l">
              <a:buSzPts val="2400"/>
              <a:buAutoNum type="arabicPeriod"/>
            </a:pPr>
            <a:r>
              <a:rPr lang="en-GB" sz="3200"/>
              <a:t>Which words would you use in the sentences on the next slide?</a:t>
            </a:r>
            <a:endParaRPr sz="3200"/>
          </a:p>
        </p:txBody>
      </p:sp>
      <p:pic>
        <p:nvPicPr>
          <p:cNvPr id="277" name="Google Shape;277;p55"/>
          <p:cNvPicPr preferRelativeResize="0"/>
          <p:nvPr/>
        </p:nvPicPr>
        <p:blipFill rotWithShape="1">
          <a:blip r:embed="rId3">
            <a:alphaModFix/>
          </a:blip>
          <a:srcRect/>
          <a:stretch/>
        </p:blipFill>
        <p:spPr>
          <a:xfrm>
            <a:off x="5949467" y="260667"/>
            <a:ext cx="3709533" cy="6336667"/>
          </a:xfrm>
          <a:prstGeom prst="rect">
            <a:avLst/>
          </a:prstGeom>
          <a:noFill/>
          <a:ln>
            <a:noFill/>
          </a:ln>
        </p:spPr>
      </p:pic>
    </p:spTree>
    <p:extLst>
      <p:ext uri="{BB962C8B-B14F-4D97-AF65-F5344CB8AC3E}">
        <p14:creationId xmlns:p14="http://schemas.microsoft.com/office/powerpoint/2010/main" val="3813028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81"/>
        <p:cNvGrpSpPr/>
        <p:nvPr/>
      </p:nvGrpSpPr>
      <p:grpSpPr>
        <a:xfrm>
          <a:off x="0" y="0"/>
          <a:ext cx="0" cy="0"/>
          <a:chOff x="0" y="0"/>
          <a:chExt cx="0" cy="0"/>
        </a:xfrm>
      </p:grpSpPr>
      <p:sp>
        <p:nvSpPr>
          <p:cNvPr id="282" name="Google Shape;282;p56"/>
          <p:cNvSpPr txBox="1">
            <a:spLocks noGrp="1"/>
          </p:cNvSpPr>
          <p:nvPr>
            <p:ph type="ctrTitle"/>
          </p:nvPr>
        </p:nvSpPr>
        <p:spPr>
          <a:xfrm>
            <a:off x="415600" y="335900"/>
            <a:ext cx="11360800" cy="5781600"/>
          </a:xfrm>
          <a:prstGeom prst="rect">
            <a:avLst/>
          </a:prstGeom>
          <a:noFill/>
          <a:ln>
            <a:noFill/>
          </a:ln>
        </p:spPr>
        <p:txBody>
          <a:bodyPr spcFirstLastPara="1" wrap="square" lIns="121900" tIns="121900" rIns="121900" bIns="121900" anchor="b" anchorCtr="0">
            <a:noAutofit/>
          </a:bodyPr>
          <a:lstStyle/>
          <a:p>
            <a:pPr algn="l"/>
            <a:r>
              <a:rPr lang="en-GB" sz="2400" b="1"/>
              <a:t>Write these sentences out filling in the missing spellings accurately.</a:t>
            </a:r>
            <a:endParaRPr sz="2400" b="1"/>
          </a:p>
          <a:p>
            <a:pPr algn="l"/>
            <a:endParaRPr sz="2400" b="1"/>
          </a:p>
          <a:p>
            <a:pPr marL="609585" indent="-558786" algn="l">
              <a:buSzPts val="3000"/>
              <a:buAutoNum type="arabicPeriod"/>
            </a:pPr>
            <a:r>
              <a:rPr lang="en-GB" sz="4000"/>
              <a:t>Captain Silver had to ______ his boots to take them off.</a:t>
            </a:r>
            <a:endParaRPr sz="4000"/>
          </a:p>
          <a:p>
            <a:pPr marL="609585" indent="-558786" algn="l">
              <a:buSzPts val="3000"/>
              <a:buAutoNum type="arabicPeriod"/>
            </a:pPr>
            <a:r>
              <a:rPr lang="en-GB" sz="4000"/>
              <a:t>I tried to catch a fish, however I was ______.</a:t>
            </a:r>
            <a:endParaRPr sz="4000"/>
          </a:p>
          <a:p>
            <a:pPr marL="609585" indent="-558786" algn="l">
              <a:buSzPts val="3000"/>
              <a:buAutoNum type="arabicPeriod"/>
            </a:pPr>
            <a:r>
              <a:rPr lang="en-GB" sz="4000"/>
              <a:t>The pirate hid, ______ behind the tree.</a:t>
            </a:r>
            <a:endParaRPr sz="4000"/>
          </a:p>
          <a:p>
            <a:pPr marL="609585" indent="-558786" algn="l">
              <a:buSzPts val="3000"/>
              <a:buAutoNum type="arabicPeriod"/>
            </a:pPr>
            <a:r>
              <a:rPr lang="en-GB" sz="4000"/>
              <a:t>Looking seasick, the deckhand was quite _____.</a:t>
            </a:r>
            <a:endParaRPr sz="4000"/>
          </a:p>
          <a:p>
            <a:pPr marL="609585" indent="-558786" algn="l">
              <a:buSzPts val="3000"/>
              <a:buAutoNum type="arabicPeriod"/>
            </a:pPr>
            <a:r>
              <a:rPr lang="en-GB" sz="4000"/>
              <a:t>Full speed ahead it’s time to ______ the sails.</a:t>
            </a:r>
            <a:endParaRPr sz="4000"/>
          </a:p>
          <a:p>
            <a:pPr marL="609585" algn="l"/>
            <a:endParaRPr sz="2400"/>
          </a:p>
          <a:p>
            <a:pPr marL="609585" algn="l"/>
            <a:r>
              <a:rPr lang="en-GB" sz="2400"/>
              <a:t>Now check your answers on the next page.</a:t>
            </a:r>
            <a:endParaRPr sz="2400"/>
          </a:p>
        </p:txBody>
      </p:sp>
    </p:spTree>
    <p:extLst>
      <p:ext uri="{BB962C8B-B14F-4D97-AF65-F5344CB8AC3E}">
        <p14:creationId xmlns:p14="http://schemas.microsoft.com/office/powerpoint/2010/main" val="1093191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86"/>
        <p:cNvGrpSpPr/>
        <p:nvPr/>
      </p:nvGrpSpPr>
      <p:grpSpPr>
        <a:xfrm>
          <a:off x="0" y="0"/>
          <a:ext cx="0" cy="0"/>
          <a:chOff x="0" y="0"/>
          <a:chExt cx="0" cy="0"/>
        </a:xfrm>
      </p:grpSpPr>
      <p:sp>
        <p:nvSpPr>
          <p:cNvPr id="287" name="Google Shape;287;p57"/>
          <p:cNvSpPr txBox="1">
            <a:spLocks noGrp="1"/>
          </p:cNvSpPr>
          <p:nvPr>
            <p:ph type="ctrTitle"/>
          </p:nvPr>
        </p:nvSpPr>
        <p:spPr>
          <a:xfrm>
            <a:off x="415600" y="992767"/>
            <a:ext cx="11360800" cy="4674800"/>
          </a:xfrm>
          <a:prstGeom prst="rect">
            <a:avLst/>
          </a:prstGeom>
          <a:noFill/>
          <a:ln>
            <a:noFill/>
          </a:ln>
        </p:spPr>
        <p:txBody>
          <a:bodyPr spcFirstLastPara="1" wrap="square" lIns="121900" tIns="121900" rIns="121900" bIns="121900" anchor="b" anchorCtr="0">
            <a:noAutofit/>
          </a:bodyPr>
          <a:lstStyle/>
          <a:p>
            <a:pPr marL="609585" indent="-558786" algn="l">
              <a:buSzPts val="3000"/>
              <a:buAutoNum type="arabicPeriod"/>
            </a:pPr>
            <a:r>
              <a:rPr lang="en-GB" sz="4000"/>
              <a:t>Captain Silver had to </a:t>
            </a:r>
            <a:r>
              <a:rPr lang="en-GB" sz="4000">
                <a:solidFill>
                  <a:srgbClr val="FF0000"/>
                </a:solidFill>
              </a:rPr>
              <a:t>unzip/undo</a:t>
            </a:r>
            <a:r>
              <a:rPr lang="en-GB" sz="4000"/>
              <a:t> his boots to take them off.</a:t>
            </a:r>
            <a:endParaRPr sz="4000"/>
          </a:p>
          <a:p>
            <a:pPr marL="609585" indent="-558786" algn="l">
              <a:buSzPts val="3000"/>
              <a:buAutoNum type="arabicPeriod"/>
            </a:pPr>
            <a:r>
              <a:rPr lang="en-GB" sz="4000"/>
              <a:t>I tried to catch a fish, however I was </a:t>
            </a:r>
            <a:r>
              <a:rPr lang="en-GB" sz="4000">
                <a:solidFill>
                  <a:srgbClr val="FF0000"/>
                </a:solidFill>
              </a:rPr>
              <a:t>unlucky</a:t>
            </a:r>
            <a:r>
              <a:rPr lang="en-GB" sz="4000"/>
              <a:t>.</a:t>
            </a:r>
            <a:endParaRPr sz="4000"/>
          </a:p>
          <a:p>
            <a:pPr marL="609585" indent="-558786" algn="l">
              <a:buSzPts val="3000"/>
              <a:buAutoNum type="arabicPeriod"/>
            </a:pPr>
            <a:r>
              <a:rPr lang="en-GB" sz="4000"/>
              <a:t>The pirate hid, </a:t>
            </a:r>
            <a:r>
              <a:rPr lang="en-GB" sz="4000">
                <a:solidFill>
                  <a:srgbClr val="FF0000"/>
                </a:solidFill>
              </a:rPr>
              <a:t>unseen </a:t>
            </a:r>
            <a:r>
              <a:rPr lang="en-GB" sz="4000"/>
              <a:t>behind the tree.</a:t>
            </a:r>
            <a:endParaRPr sz="4000"/>
          </a:p>
          <a:p>
            <a:pPr marL="609585" indent="-558786" algn="l">
              <a:buSzPts val="3000"/>
              <a:buAutoNum type="arabicPeriod"/>
            </a:pPr>
            <a:r>
              <a:rPr lang="en-GB" sz="4000"/>
              <a:t>Looking seasick, the deckhand was quite </a:t>
            </a:r>
            <a:r>
              <a:rPr lang="en-GB" sz="4000">
                <a:solidFill>
                  <a:srgbClr val="FF0000"/>
                </a:solidFill>
              </a:rPr>
              <a:t>unwell</a:t>
            </a:r>
            <a:r>
              <a:rPr lang="en-GB" sz="4000"/>
              <a:t>.</a:t>
            </a:r>
            <a:endParaRPr sz="4000"/>
          </a:p>
          <a:p>
            <a:pPr marL="609585" indent="-558786" algn="l">
              <a:buSzPts val="3000"/>
              <a:buAutoNum type="arabicPeriod"/>
            </a:pPr>
            <a:r>
              <a:rPr lang="en-GB" sz="4000"/>
              <a:t>Full speed ahead it’s time to </a:t>
            </a:r>
            <a:r>
              <a:rPr lang="en-GB" sz="4000">
                <a:solidFill>
                  <a:srgbClr val="FF0000"/>
                </a:solidFill>
              </a:rPr>
              <a:t>unfold/undo</a:t>
            </a:r>
            <a:r>
              <a:rPr lang="en-GB" sz="4000"/>
              <a:t> the sails.</a:t>
            </a:r>
            <a:endParaRPr sz="4000"/>
          </a:p>
        </p:txBody>
      </p:sp>
    </p:spTree>
    <p:extLst>
      <p:ext uri="{BB962C8B-B14F-4D97-AF65-F5344CB8AC3E}">
        <p14:creationId xmlns:p14="http://schemas.microsoft.com/office/powerpoint/2010/main" val="2423542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91"/>
        <p:cNvGrpSpPr/>
        <p:nvPr/>
      </p:nvGrpSpPr>
      <p:grpSpPr>
        <a:xfrm>
          <a:off x="0" y="0"/>
          <a:ext cx="0" cy="0"/>
          <a:chOff x="0" y="0"/>
          <a:chExt cx="0" cy="0"/>
        </a:xfrm>
      </p:grpSpPr>
      <p:sp>
        <p:nvSpPr>
          <p:cNvPr id="292" name="Google Shape;292;p58"/>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293" name="Google Shape;293;p58"/>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294" name="Google Shape;294;p58"/>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964250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98"/>
        <p:cNvGrpSpPr/>
        <p:nvPr/>
      </p:nvGrpSpPr>
      <p:grpSpPr>
        <a:xfrm>
          <a:off x="0" y="0"/>
          <a:ext cx="0" cy="0"/>
          <a:chOff x="0" y="0"/>
          <a:chExt cx="0" cy="0"/>
        </a:xfrm>
      </p:grpSpPr>
      <p:sp>
        <p:nvSpPr>
          <p:cNvPr id="299" name="Google Shape;299;p59"/>
          <p:cNvSpPr txBox="1">
            <a:spLocks noGrp="1"/>
          </p:cNvSpPr>
          <p:nvPr>
            <p:ph type="ctrTitle"/>
          </p:nvPr>
        </p:nvSpPr>
        <p:spPr>
          <a:xfrm>
            <a:off x="415611" y="3890500"/>
            <a:ext cx="11360800" cy="2736800"/>
          </a:xfrm>
          <a:prstGeom prst="rect">
            <a:avLst/>
          </a:prstGeom>
          <a:noFill/>
          <a:ln>
            <a:noFill/>
          </a:ln>
        </p:spPr>
        <p:txBody>
          <a:bodyPr spcFirstLastPara="1" wrap="square" lIns="121900" tIns="121900" rIns="121900" bIns="121900" anchor="b" anchorCtr="0">
            <a:noAutofit/>
          </a:bodyPr>
          <a:lstStyle/>
          <a:p>
            <a:pPr algn="l"/>
            <a:r>
              <a:rPr lang="en-GB"/>
              <a:t> </a:t>
            </a:r>
            <a:endParaRPr/>
          </a:p>
          <a:p>
            <a:pPr algn="l"/>
            <a:endParaRPr sz="3200"/>
          </a:p>
          <a:p>
            <a:pPr algn="l"/>
            <a:endParaRPr sz="3200"/>
          </a:p>
        </p:txBody>
      </p:sp>
      <p:sp>
        <p:nvSpPr>
          <p:cNvPr id="300" name="Google Shape;300;p59"/>
          <p:cNvSpPr txBox="1">
            <a:spLocks noGrp="1"/>
          </p:cNvSpPr>
          <p:nvPr>
            <p:ph type="subTitle" idx="1"/>
          </p:nvPr>
        </p:nvSpPr>
        <p:spPr>
          <a:xfrm>
            <a:off x="415600" y="2940000"/>
            <a:ext cx="11360800" cy="2907600"/>
          </a:xfrm>
          <a:prstGeom prst="rect">
            <a:avLst/>
          </a:prstGeom>
          <a:noFill/>
          <a:ln>
            <a:noFill/>
          </a:ln>
        </p:spPr>
        <p:txBody>
          <a:bodyPr spcFirstLastPara="1" wrap="square" lIns="121900" tIns="121900" rIns="121900" bIns="121900" anchor="t" anchorCtr="0">
            <a:noAutofit/>
          </a:bodyPr>
          <a:lstStyle/>
          <a:p>
            <a:pPr marL="609585" indent="-507987" algn="l">
              <a:buClr>
                <a:schemeClr val="dk1"/>
              </a:buClr>
              <a:buSzPts val="2400"/>
              <a:buAutoNum type="arabicPeriod"/>
            </a:pPr>
            <a:r>
              <a:rPr lang="en-GB" sz="3200">
                <a:solidFill>
                  <a:schemeClr val="dk1"/>
                </a:solidFill>
              </a:rPr>
              <a:t>Use the link to draw a simple pirate step by step. You will need a piece of paper, a pencil and an eraser.</a:t>
            </a:r>
            <a:endParaRPr sz="3200">
              <a:solidFill>
                <a:schemeClr val="dk1"/>
              </a:solidFill>
            </a:endParaRPr>
          </a:p>
          <a:p>
            <a:pPr marL="609585" indent="-507987" algn="l">
              <a:buClr>
                <a:schemeClr val="dk1"/>
              </a:buClr>
              <a:buSzPts val="2400"/>
              <a:buAutoNum type="arabicPeriod"/>
            </a:pPr>
            <a:r>
              <a:rPr lang="en-GB" sz="3200">
                <a:solidFill>
                  <a:schemeClr val="dk1"/>
                </a:solidFill>
              </a:rPr>
              <a:t>Now try again increasing the size of your drawing.</a:t>
            </a:r>
            <a:endParaRPr sz="3200">
              <a:solidFill>
                <a:schemeClr val="dk1"/>
              </a:solidFill>
            </a:endParaRPr>
          </a:p>
          <a:p>
            <a:pPr marL="609585" indent="-507987" algn="l">
              <a:buClr>
                <a:schemeClr val="dk1"/>
              </a:buClr>
              <a:buSzPts val="2400"/>
              <a:buAutoNum type="arabicPeriod"/>
            </a:pPr>
            <a:r>
              <a:rPr lang="en-GB" sz="3200">
                <a:solidFill>
                  <a:schemeClr val="dk1"/>
                </a:solidFill>
              </a:rPr>
              <a:t>Draw it by yourself a third time and you could add some of your own details before colouring.</a:t>
            </a:r>
            <a:endParaRPr sz="3200">
              <a:solidFill>
                <a:schemeClr val="dk1"/>
              </a:solidFill>
            </a:endParaRPr>
          </a:p>
          <a:p>
            <a:pPr marL="0" indent="0"/>
            <a:r>
              <a:rPr lang="en-GB" sz="3200">
                <a:solidFill>
                  <a:schemeClr val="dk1"/>
                </a:solidFill>
              </a:rPr>
              <a:t> </a:t>
            </a:r>
            <a:endParaRPr sz="3200">
              <a:solidFill>
                <a:schemeClr val="dk1"/>
              </a:solidFill>
            </a:endParaRPr>
          </a:p>
          <a:p>
            <a:pPr marL="0" indent="0"/>
            <a:r>
              <a:rPr lang="en-GB" sz="800" u="sng">
                <a:solidFill>
                  <a:schemeClr val="hlink"/>
                </a:solidFill>
                <a:hlinkClick r:id="rId3"/>
              </a:rPr>
              <a:t>https://uk.video.search.yahoo.com/yhs/search;_ylt=AwrJ4hA.CoNe5BQAZB6e3olQ?p=step+by+step+pirate&amp;hsimp=yhs-001&amp;hspart=itm&amp;type=pds_sjiqmxum1acegikmuebkmoqsuwl96p7j8qmodg_19_21_ssg00&amp;param1=1&amp;param2=f%3D4%26b%3Dchrome%26ip%3D86.142.254.44%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fr=yhs-itm-001&amp;fr2=p%3As%2Cv%3Ai%2Cm%3Apivot#id=2&amp;vid=a8a36edda8d6d13bd4ce8452bbb15178&amp;action=view</a:t>
            </a:r>
            <a:endParaRPr sz="800"/>
          </a:p>
          <a:p>
            <a:pPr marL="0" indent="0"/>
            <a:endParaRPr/>
          </a:p>
        </p:txBody>
      </p:sp>
      <p:pic>
        <p:nvPicPr>
          <p:cNvPr id="301" name="Google Shape;301;p59"/>
          <p:cNvPicPr preferRelativeResize="0"/>
          <p:nvPr/>
        </p:nvPicPr>
        <p:blipFill rotWithShape="1">
          <a:blip r:embed="rId4">
            <a:alphaModFix/>
          </a:blip>
          <a:srcRect/>
          <a:stretch/>
        </p:blipFill>
        <p:spPr>
          <a:xfrm>
            <a:off x="203201" y="203200"/>
            <a:ext cx="5278633" cy="2067333"/>
          </a:xfrm>
          <a:prstGeom prst="rect">
            <a:avLst/>
          </a:prstGeom>
          <a:noFill/>
          <a:ln>
            <a:noFill/>
          </a:ln>
        </p:spPr>
      </p:pic>
      <p:pic>
        <p:nvPicPr>
          <p:cNvPr id="302" name="Google Shape;302;p59"/>
          <p:cNvPicPr preferRelativeResize="0"/>
          <p:nvPr/>
        </p:nvPicPr>
        <p:blipFill rotWithShape="1">
          <a:blip r:embed="rId5">
            <a:alphaModFix/>
          </a:blip>
          <a:srcRect/>
          <a:stretch/>
        </p:blipFill>
        <p:spPr>
          <a:xfrm>
            <a:off x="9439147" y="203200"/>
            <a:ext cx="2337256" cy="2736800"/>
          </a:xfrm>
          <a:prstGeom prst="rect">
            <a:avLst/>
          </a:prstGeom>
          <a:noFill/>
          <a:ln>
            <a:noFill/>
          </a:ln>
        </p:spPr>
      </p:pic>
    </p:spTree>
    <p:extLst>
      <p:ext uri="{BB962C8B-B14F-4D97-AF65-F5344CB8AC3E}">
        <p14:creationId xmlns:p14="http://schemas.microsoft.com/office/powerpoint/2010/main" val="7990936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306"/>
        <p:cNvGrpSpPr/>
        <p:nvPr/>
      </p:nvGrpSpPr>
      <p:grpSpPr>
        <a:xfrm>
          <a:off x="0" y="0"/>
          <a:ext cx="0" cy="0"/>
          <a:chOff x="0" y="0"/>
          <a:chExt cx="0" cy="0"/>
        </a:xfrm>
      </p:grpSpPr>
      <p:sp>
        <p:nvSpPr>
          <p:cNvPr id="307" name="Google Shape;307;p60"/>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your day went well.</a:t>
            </a:r>
            <a:endParaRPr/>
          </a:p>
          <a:p>
            <a:r>
              <a:rPr lang="en-GB"/>
              <a:t>See you tomorrow.</a:t>
            </a:r>
            <a:endParaRPr/>
          </a:p>
        </p:txBody>
      </p:sp>
      <p:pic>
        <p:nvPicPr>
          <p:cNvPr id="308" name="Google Shape;308;p60"/>
          <p:cNvPicPr preferRelativeResize="0"/>
          <p:nvPr/>
        </p:nvPicPr>
        <p:blipFill rotWithShape="1">
          <a:blip r:embed="rId3">
            <a:alphaModFix/>
          </a:blip>
          <a:srcRect/>
          <a:stretch/>
        </p:blipFill>
        <p:spPr>
          <a:xfrm>
            <a:off x="8205768" y="3778833"/>
            <a:ext cx="3127033" cy="2526200"/>
          </a:xfrm>
          <a:prstGeom prst="rect">
            <a:avLst/>
          </a:prstGeom>
          <a:noFill/>
          <a:ln>
            <a:noFill/>
          </a:ln>
        </p:spPr>
      </p:pic>
    </p:spTree>
    <p:extLst>
      <p:ext uri="{BB962C8B-B14F-4D97-AF65-F5344CB8AC3E}">
        <p14:creationId xmlns:p14="http://schemas.microsoft.com/office/powerpoint/2010/main" val="27891391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12"/>
        <p:cNvGrpSpPr/>
        <p:nvPr/>
      </p:nvGrpSpPr>
      <p:grpSpPr>
        <a:xfrm>
          <a:off x="0" y="0"/>
          <a:ext cx="0" cy="0"/>
          <a:chOff x="0" y="0"/>
          <a:chExt cx="0" cy="0"/>
        </a:xfrm>
      </p:grpSpPr>
      <p:sp>
        <p:nvSpPr>
          <p:cNvPr id="313" name="Google Shape;313;p61"/>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21st April</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314" name="Google Shape;314;p61"/>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36762914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62"/>
          <p:cNvSpPr/>
          <p:nvPr/>
        </p:nvSpPr>
        <p:spPr>
          <a:xfrm>
            <a:off x="198800" y="523200"/>
            <a:ext cx="6138800" cy="3629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320" name="Google Shape;320;p62"/>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How many tens in 345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pPr>
            <a:r>
              <a:rPr lang="en-GB" sz="2400" kern="0">
                <a:solidFill>
                  <a:srgbClr val="000000"/>
                </a:solidFill>
                <a:latin typeface="Arial"/>
                <a:ea typeface="Arial"/>
                <a:cs typeface="Arial"/>
                <a:sym typeface="Arial"/>
              </a:rPr>
              <a:t>2. 345 - 258</a:t>
            </a:r>
            <a:endParaRPr sz="2400" kern="0">
              <a:solidFill>
                <a:srgbClr val="000000"/>
              </a:solidFill>
              <a:latin typeface="Arial"/>
              <a:ea typeface="Arial"/>
              <a:cs typeface="Arial"/>
              <a:sym typeface="Arial"/>
            </a:endParaRPr>
          </a:p>
          <a:p>
            <a:pPr defTabSz="1219170">
              <a:buClr>
                <a:srgbClr val="000000"/>
              </a:buClr>
            </a:pPr>
            <a:endParaRPr sz="2400" kern="0">
              <a:solidFill>
                <a:srgbClr val="000000"/>
              </a:solidFill>
              <a:latin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3. What fraction of these packets are green?</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4. £4.03 = ___p</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5. If there are 6 eggs in a box, how many eggs in 8 boxes?</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6. Which of these </a:t>
            </a:r>
            <a:endParaRPr sz="2400" kern="0">
              <a:solidFill>
                <a:srgbClr val="000000"/>
              </a:solidFill>
              <a:latin typeface="Arial"/>
              <a:ea typeface="Arial"/>
              <a:cs typeface="Arial"/>
              <a:sym typeface="Arial"/>
            </a:endParaRPr>
          </a:p>
          <a:p>
            <a:pPr indent="609585" defTabSz="1219170">
              <a:buClr>
                <a:srgbClr val="000000"/>
              </a:buClr>
              <a:buSzPts val="1800"/>
            </a:pPr>
            <a:r>
              <a:rPr lang="en-GB" sz="2400" kern="0">
                <a:solidFill>
                  <a:srgbClr val="000000"/>
                </a:solidFill>
                <a:latin typeface="Arial"/>
                <a:ea typeface="Arial"/>
                <a:cs typeface="Arial"/>
                <a:sym typeface="Arial"/>
              </a:rPr>
              <a:t>pairs of lines are</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parallel?</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321" name="Google Shape;321;p62"/>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21.04.20</a:t>
            </a:r>
            <a:endParaRPr sz="2400" b="1" u="sng" kern="0">
              <a:solidFill>
                <a:srgbClr val="000000"/>
              </a:solidFill>
              <a:latin typeface="Arial"/>
              <a:ea typeface="Arial"/>
              <a:cs typeface="Arial"/>
              <a:sym typeface="Arial"/>
            </a:endParaRPr>
          </a:p>
        </p:txBody>
      </p:sp>
      <p:sp>
        <p:nvSpPr>
          <p:cNvPr id="322" name="Google Shape;322;p62"/>
          <p:cNvSpPr txBox="1"/>
          <p:nvPr/>
        </p:nvSpPr>
        <p:spPr>
          <a:xfrm>
            <a:off x="66497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What is the length of each of the shorter sides?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8. What is the total number of animals counted?</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9. If I know 7 x 6 = 42,</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what else do I know?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323" name="Google Shape;323;p62"/>
          <p:cNvPicPr preferRelativeResize="0"/>
          <p:nvPr/>
        </p:nvPicPr>
        <p:blipFill rotWithShape="1">
          <a:blip r:embed="rId3">
            <a:alphaModFix/>
          </a:blip>
          <a:srcRect/>
          <a:stretch/>
        </p:blipFill>
        <p:spPr>
          <a:xfrm>
            <a:off x="3902666" y="2538233"/>
            <a:ext cx="1761533" cy="1107267"/>
          </a:xfrm>
          <a:prstGeom prst="rect">
            <a:avLst/>
          </a:prstGeom>
          <a:noFill/>
          <a:ln>
            <a:noFill/>
          </a:ln>
        </p:spPr>
      </p:pic>
      <p:pic>
        <p:nvPicPr>
          <p:cNvPr id="324" name="Google Shape;324;p62"/>
          <p:cNvPicPr preferRelativeResize="0"/>
          <p:nvPr/>
        </p:nvPicPr>
        <p:blipFill rotWithShape="1">
          <a:blip r:embed="rId4">
            <a:alphaModFix/>
          </a:blip>
          <a:srcRect/>
          <a:stretch/>
        </p:blipFill>
        <p:spPr>
          <a:xfrm>
            <a:off x="5938534" y="3645500"/>
            <a:ext cx="1629273" cy="912400"/>
          </a:xfrm>
          <a:prstGeom prst="rect">
            <a:avLst/>
          </a:prstGeom>
          <a:noFill/>
          <a:ln>
            <a:noFill/>
          </a:ln>
        </p:spPr>
      </p:pic>
      <p:pic>
        <p:nvPicPr>
          <p:cNvPr id="325" name="Google Shape;325;p62"/>
          <p:cNvPicPr preferRelativeResize="0"/>
          <p:nvPr/>
        </p:nvPicPr>
        <p:blipFill rotWithShape="1">
          <a:blip r:embed="rId5">
            <a:alphaModFix/>
          </a:blip>
          <a:srcRect/>
          <a:stretch/>
        </p:blipFill>
        <p:spPr>
          <a:xfrm>
            <a:off x="3445785" y="4963967"/>
            <a:ext cx="4381500" cy="1828800"/>
          </a:xfrm>
          <a:prstGeom prst="rect">
            <a:avLst/>
          </a:prstGeom>
          <a:noFill/>
          <a:ln>
            <a:noFill/>
          </a:ln>
        </p:spPr>
      </p:pic>
      <p:pic>
        <p:nvPicPr>
          <p:cNvPr id="326" name="Google Shape;326;p62"/>
          <p:cNvPicPr preferRelativeResize="0"/>
          <p:nvPr/>
        </p:nvPicPr>
        <p:blipFill rotWithShape="1">
          <a:blip r:embed="rId6">
            <a:alphaModFix/>
          </a:blip>
          <a:srcRect/>
          <a:stretch/>
        </p:blipFill>
        <p:spPr>
          <a:xfrm>
            <a:off x="8787351" y="761000"/>
            <a:ext cx="2852251" cy="1588933"/>
          </a:xfrm>
          <a:prstGeom prst="rect">
            <a:avLst/>
          </a:prstGeom>
          <a:noFill/>
          <a:ln>
            <a:noFill/>
          </a:ln>
        </p:spPr>
      </p:pic>
      <p:pic>
        <p:nvPicPr>
          <p:cNvPr id="327" name="Google Shape;327;p62"/>
          <p:cNvPicPr preferRelativeResize="0"/>
          <p:nvPr/>
        </p:nvPicPr>
        <p:blipFill rotWithShape="1">
          <a:blip r:embed="rId7">
            <a:alphaModFix/>
          </a:blip>
          <a:srcRect/>
          <a:stretch/>
        </p:blipFill>
        <p:spPr>
          <a:xfrm>
            <a:off x="8787368" y="3396001"/>
            <a:ext cx="2852233" cy="1873945"/>
          </a:xfrm>
          <a:prstGeom prst="rect">
            <a:avLst/>
          </a:prstGeom>
          <a:noFill/>
          <a:ln>
            <a:noFill/>
          </a:ln>
        </p:spPr>
      </p:pic>
    </p:spTree>
    <p:extLst>
      <p:ext uri="{BB962C8B-B14F-4D97-AF65-F5344CB8AC3E}">
        <p14:creationId xmlns:p14="http://schemas.microsoft.com/office/powerpoint/2010/main" val="35010351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31"/>
        <p:cNvGrpSpPr/>
        <p:nvPr/>
      </p:nvGrpSpPr>
      <p:grpSpPr>
        <a:xfrm>
          <a:off x="0" y="0"/>
          <a:ext cx="0" cy="0"/>
          <a:chOff x="0" y="0"/>
          <a:chExt cx="0" cy="0"/>
        </a:xfrm>
      </p:grpSpPr>
      <p:sp>
        <p:nvSpPr>
          <p:cNvPr id="332" name="Google Shape;332;p63"/>
          <p:cNvSpPr txBox="1"/>
          <p:nvPr/>
        </p:nvSpPr>
        <p:spPr>
          <a:xfrm>
            <a:off x="479233" y="545333"/>
            <a:ext cx="7552000" cy="4908000"/>
          </a:xfrm>
          <a:prstGeom prst="rect">
            <a:avLst/>
          </a:prstGeom>
          <a:noFill/>
          <a:ln>
            <a:noFill/>
          </a:ln>
        </p:spPr>
        <p:txBody>
          <a:bodyPr spcFirstLastPara="1" wrap="square" lIns="121900" tIns="121900" rIns="121900" bIns="121900" anchor="t" anchorCtr="0">
            <a:noAutofit/>
          </a:bodyPr>
          <a:lstStyle/>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34</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87</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¾</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403p</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48</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D</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6cm</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40</a:t>
            </a:r>
            <a:endParaRPr sz="2933" kern="0">
              <a:solidFill>
                <a:srgbClr val="000000"/>
              </a:solidFill>
              <a:latin typeface="Arial"/>
              <a:cs typeface="Arial"/>
              <a:sym typeface="Arial"/>
            </a:endParaRPr>
          </a:p>
          <a:p>
            <a:pPr marL="609585" indent="-491054" defTabSz="1219170">
              <a:buClr>
                <a:srgbClr val="000000"/>
              </a:buClr>
              <a:buSzPts val="2200"/>
              <a:buFont typeface="Arial"/>
              <a:buAutoNum type="arabicParenR"/>
            </a:pPr>
            <a:r>
              <a:rPr lang="en-GB" sz="2933" kern="0">
                <a:solidFill>
                  <a:srgbClr val="000000"/>
                </a:solidFill>
                <a:latin typeface="Arial"/>
                <a:cs typeface="Arial"/>
                <a:sym typeface="Arial"/>
              </a:rPr>
              <a:t>6 x 7 = 42 , 60 x 7 = 420 etc</a:t>
            </a:r>
            <a:endParaRPr sz="2933" kern="0">
              <a:solidFill>
                <a:srgbClr val="000000"/>
              </a:solidFill>
              <a:latin typeface="Arial"/>
              <a:cs typeface="Arial"/>
              <a:sym typeface="Arial"/>
            </a:endParaRPr>
          </a:p>
          <a:p>
            <a:pPr marL="609585" defTabSz="1219170">
              <a:buClr>
                <a:srgbClr val="000000"/>
              </a:buClr>
            </a:pPr>
            <a:r>
              <a:rPr lang="en-GB" sz="2933" kern="0">
                <a:solidFill>
                  <a:srgbClr val="000000"/>
                </a:solidFill>
                <a:latin typeface="Arial"/>
                <a:cs typeface="Arial"/>
                <a:sym typeface="Arial"/>
              </a:rPr>
              <a:t>42 ➗7 = 6, 42 ➗6 = 7</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4568050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36"/>
        <p:cNvGrpSpPr/>
        <p:nvPr/>
      </p:nvGrpSpPr>
      <p:grpSpPr>
        <a:xfrm>
          <a:off x="0" y="0"/>
          <a:ext cx="0" cy="0"/>
          <a:chOff x="0" y="0"/>
          <a:chExt cx="0" cy="0"/>
        </a:xfrm>
      </p:grpSpPr>
      <p:sp>
        <p:nvSpPr>
          <p:cNvPr id="337" name="Google Shape;337;p6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338" name="Google Shape;338;p6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339" name="Google Shape;339;p6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340" name="Google Shape;340;p6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40284491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44"/>
        <p:cNvGrpSpPr/>
        <p:nvPr/>
      </p:nvGrpSpPr>
      <p:grpSpPr>
        <a:xfrm>
          <a:off x="0" y="0"/>
          <a:ext cx="0" cy="0"/>
          <a:chOff x="0" y="0"/>
          <a:chExt cx="0" cy="0"/>
        </a:xfrm>
      </p:grpSpPr>
      <p:sp>
        <p:nvSpPr>
          <p:cNvPr id="345" name="Google Shape;345;p65"/>
          <p:cNvSpPr txBox="1">
            <a:spLocks noGrp="1"/>
          </p:cNvSpPr>
          <p:nvPr>
            <p:ph type="ctrTitle"/>
          </p:nvPr>
        </p:nvSpPr>
        <p:spPr>
          <a:xfrm>
            <a:off x="415600" y="727100"/>
            <a:ext cx="11360800" cy="1019600"/>
          </a:xfrm>
          <a:prstGeom prst="rect">
            <a:avLst/>
          </a:prstGeom>
          <a:noFill/>
          <a:ln>
            <a:noFill/>
          </a:ln>
        </p:spPr>
        <p:txBody>
          <a:bodyPr spcFirstLastPara="1" wrap="square" lIns="121900" tIns="121900" rIns="121900" bIns="121900" anchor="b" anchorCtr="0">
            <a:noAutofit/>
          </a:bodyPr>
          <a:lstStyle/>
          <a:p>
            <a:pPr algn="l"/>
            <a:r>
              <a:rPr lang="en-GB" sz="4933" b="1" u="sng"/>
              <a:t>WALT: recognise equivalent lengths. </a:t>
            </a:r>
            <a:endParaRPr sz="4933" b="1" u="sng"/>
          </a:p>
        </p:txBody>
      </p:sp>
    </p:spTree>
    <p:extLst>
      <p:ext uri="{BB962C8B-B14F-4D97-AF65-F5344CB8AC3E}">
        <p14:creationId xmlns:p14="http://schemas.microsoft.com/office/powerpoint/2010/main" val="888361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49"/>
        <p:cNvGrpSpPr/>
        <p:nvPr/>
      </p:nvGrpSpPr>
      <p:grpSpPr>
        <a:xfrm>
          <a:off x="0" y="0"/>
          <a:ext cx="0" cy="0"/>
          <a:chOff x="0" y="0"/>
          <a:chExt cx="0" cy="0"/>
        </a:xfrm>
      </p:grpSpPr>
      <p:pic>
        <p:nvPicPr>
          <p:cNvPr id="350" name="Google Shape;350;p66"/>
          <p:cNvPicPr preferRelativeResize="0"/>
          <p:nvPr/>
        </p:nvPicPr>
        <p:blipFill>
          <a:blip r:embed="rId3">
            <a:alphaModFix/>
          </a:blip>
          <a:stretch>
            <a:fillRect/>
          </a:stretch>
        </p:blipFill>
        <p:spPr>
          <a:xfrm>
            <a:off x="399068" y="2295532"/>
            <a:ext cx="6833177" cy="1133467"/>
          </a:xfrm>
          <a:prstGeom prst="rect">
            <a:avLst/>
          </a:prstGeom>
          <a:noFill/>
          <a:ln>
            <a:noFill/>
          </a:ln>
        </p:spPr>
      </p:pic>
      <p:sp>
        <p:nvSpPr>
          <p:cNvPr id="351" name="Google Shape;351;p66"/>
          <p:cNvSpPr txBox="1"/>
          <p:nvPr/>
        </p:nvSpPr>
        <p:spPr>
          <a:xfrm>
            <a:off x="7232233" y="2182667"/>
            <a:ext cx="2150800" cy="135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 millimetres</a:t>
            </a:r>
            <a:endParaRPr sz="2133"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 centimetres </a:t>
            </a:r>
            <a:endParaRPr sz="2133" kern="0">
              <a:solidFill>
                <a:srgbClr val="000000"/>
              </a:solidFill>
              <a:latin typeface="Arial"/>
              <a:cs typeface="Arial"/>
              <a:sym typeface="Arial"/>
            </a:endParaRPr>
          </a:p>
        </p:txBody>
      </p:sp>
      <p:sp>
        <p:nvSpPr>
          <p:cNvPr id="352" name="Google Shape;352;p66"/>
          <p:cNvSpPr/>
          <p:nvPr/>
        </p:nvSpPr>
        <p:spPr>
          <a:xfrm>
            <a:off x="8196567" y="220600"/>
            <a:ext cx="3610800" cy="1702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3333" kern="0">
                <a:solidFill>
                  <a:srgbClr val="000000"/>
                </a:solidFill>
                <a:latin typeface="Arial"/>
                <a:cs typeface="Arial"/>
                <a:sym typeface="Arial"/>
              </a:rPr>
              <a:t>10mm = 1cm</a:t>
            </a:r>
            <a:endParaRPr sz="3333" kern="0">
              <a:solidFill>
                <a:srgbClr val="000000"/>
              </a:solidFill>
              <a:latin typeface="Arial"/>
              <a:cs typeface="Arial"/>
              <a:sym typeface="Arial"/>
            </a:endParaRPr>
          </a:p>
          <a:p>
            <a:pPr defTabSz="1219170">
              <a:buClr>
                <a:srgbClr val="000000"/>
              </a:buClr>
            </a:pP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100cm = 1m</a:t>
            </a:r>
            <a:endParaRPr sz="1867" kern="0">
              <a:solidFill>
                <a:srgbClr val="000000"/>
              </a:solidFill>
              <a:latin typeface="Arial"/>
              <a:cs typeface="Arial"/>
              <a:sym typeface="Arial"/>
            </a:endParaRPr>
          </a:p>
        </p:txBody>
      </p:sp>
      <p:pic>
        <p:nvPicPr>
          <p:cNvPr id="353" name="Google Shape;353;p66"/>
          <p:cNvPicPr preferRelativeResize="0"/>
          <p:nvPr/>
        </p:nvPicPr>
        <p:blipFill rotWithShape="1">
          <a:blip r:embed="rId4">
            <a:alphaModFix/>
          </a:blip>
          <a:srcRect l="1665" t="43690" r="2060" b="43576"/>
          <a:stretch/>
        </p:blipFill>
        <p:spPr>
          <a:xfrm>
            <a:off x="-101600" y="4853633"/>
            <a:ext cx="11071967" cy="732200"/>
          </a:xfrm>
          <a:prstGeom prst="rect">
            <a:avLst/>
          </a:prstGeom>
          <a:noFill/>
          <a:ln>
            <a:noFill/>
          </a:ln>
        </p:spPr>
      </p:pic>
      <p:sp>
        <p:nvSpPr>
          <p:cNvPr id="354" name="Google Shape;354;p66"/>
          <p:cNvSpPr txBox="1"/>
          <p:nvPr/>
        </p:nvSpPr>
        <p:spPr>
          <a:xfrm>
            <a:off x="10511567" y="4947533"/>
            <a:ext cx="1868400" cy="54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 </a:t>
            </a:r>
            <a:r>
              <a:rPr lang="en-GB" sz="1867" kern="0">
                <a:solidFill>
                  <a:srgbClr val="000000"/>
                </a:solidFill>
                <a:latin typeface="Arial"/>
                <a:cs typeface="Arial"/>
                <a:sym typeface="Arial"/>
              </a:rPr>
              <a:t>centimetres </a:t>
            </a:r>
            <a:endParaRPr sz="1867" kern="0">
              <a:solidFill>
                <a:srgbClr val="000000"/>
              </a:solidFill>
              <a:latin typeface="Arial"/>
              <a:cs typeface="Arial"/>
              <a:sym typeface="Arial"/>
            </a:endParaRPr>
          </a:p>
        </p:txBody>
      </p:sp>
      <p:sp>
        <p:nvSpPr>
          <p:cNvPr id="355" name="Google Shape;355;p66"/>
          <p:cNvSpPr txBox="1"/>
          <p:nvPr/>
        </p:nvSpPr>
        <p:spPr>
          <a:xfrm rot="5400000">
            <a:off x="8726133" y="985200"/>
            <a:ext cx="990000" cy="237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endParaRPr sz="18133" kern="0">
              <a:solidFill>
                <a:srgbClr val="000000"/>
              </a:solidFill>
              <a:latin typeface="Arial"/>
              <a:cs typeface="Arial"/>
              <a:sym typeface="Arial"/>
            </a:endParaRPr>
          </a:p>
        </p:txBody>
      </p:sp>
      <p:pic>
        <p:nvPicPr>
          <p:cNvPr id="356" name="Google Shape;356;p66"/>
          <p:cNvPicPr preferRelativeResize="0"/>
          <p:nvPr/>
        </p:nvPicPr>
        <p:blipFill rotWithShape="1">
          <a:blip r:embed="rId5">
            <a:alphaModFix/>
          </a:blip>
          <a:srcRect t="4578" r="-27226" b="5646"/>
          <a:stretch/>
        </p:blipFill>
        <p:spPr>
          <a:xfrm rot="-5400000">
            <a:off x="5139518" y="309216"/>
            <a:ext cx="693767" cy="10840600"/>
          </a:xfrm>
          <a:prstGeom prst="rect">
            <a:avLst/>
          </a:prstGeom>
          <a:noFill/>
          <a:ln>
            <a:noFill/>
          </a:ln>
        </p:spPr>
      </p:pic>
      <p:sp>
        <p:nvSpPr>
          <p:cNvPr id="357" name="Google Shape;357;p66"/>
          <p:cNvSpPr txBox="1"/>
          <p:nvPr/>
        </p:nvSpPr>
        <p:spPr>
          <a:xfrm>
            <a:off x="4941067" y="6095400"/>
            <a:ext cx="1338400" cy="46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1 metre</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1662441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61"/>
        <p:cNvGrpSpPr/>
        <p:nvPr/>
      </p:nvGrpSpPr>
      <p:grpSpPr>
        <a:xfrm>
          <a:off x="0" y="0"/>
          <a:ext cx="0" cy="0"/>
          <a:chOff x="0" y="0"/>
          <a:chExt cx="0" cy="0"/>
        </a:xfrm>
      </p:grpSpPr>
      <p:pic>
        <p:nvPicPr>
          <p:cNvPr id="362" name="Google Shape;362;p67"/>
          <p:cNvPicPr preferRelativeResize="0"/>
          <p:nvPr/>
        </p:nvPicPr>
        <p:blipFill>
          <a:blip r:embed="rId3">
            <a:alphaModFix/>
          </a:blip>
          <a:stretch>
            <a:fillRect/>
          </a:stretch>
        </p:blipFill>
        <p:spPr>
          <a:xfrm>
            <a:off x="1329218" y="1281938"/>
            <a:ext cx="9533567" cy="4294133"/>
          </a:xfrm>
          <a:prstGeom prst="rect">
            <a:avLst/>
          </a:prstGeom>
          <a:noFill/>
          <a:ln>
            <a:noFill/>
          </a:ln>
        </p:spPr>
      </p:pic>
    </p:spTree>
    <p:extLst>
      <p:ext uri="{BB962C8B-B14F-4D97-AF65-F5344CB8AC3E}">
        <p14:creationId xmlns:p14="http://schemas.microsoft.com/office/powerpoint/2010/main" val="12384399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66"/>
        <p:cNvGrpSpPr/>
        <p:nvPr/>
      </p:nvGrpSpPr>
      <p:grpSpPr>
        <a:xfrm>
          <a:off x="0" y="0"/>
          <a:ext cx="0" cy="0"/>
          <a:chOff x="0" y="0"/>
          <a:chExt cx="0" cy="0"/>
        </a:xfrm>
      </p:grpSpPr>
      <p:pic>
        <p:nvPicPr>
          <p:cNvPr id="367" name="Google Shape;367;p68"/>
          <p:cNvPicPr preferRelativeResize="0"/>
          <p:nvPr/>
        </p:nvPicPr>
        <p:blipFill>
          <a:blip r:embed="rId3">
            <a:alphaModFix/>
          </a:blip>
          <a:stretch>
            <a:fillRect/>
          </a:stretch>
        </p:blipFill>
        <p:spPr>
          <a:xfrm>
            <a:off x="1329218" y="1281938"/>
            <a:ext cx="9533567" cy="4294133"/>
          </a:xfrm>
          <a:prstGeom prst="rect">
            <a:avLst/>
          </a:prstGeom>
          <a:noFill/>
          <a:ln>
            <a:noFill/>
          </a:ln>
        </p:spPr>
      </p:pic>
      <p:cxnSp>
        <p:nvCxnSpPr>
          <p:cNvPr id="368" name="Google Shape;368;p68"/>
          <p:cNvCxnSpPr/>
          <p:nvPr/>
        </p:nvCxnSpPr>
        <p:spPr>
          <a:xfrm>
            <a:off x="4495700" y="2405833"/>
            <a:ext cx="2237200" cy="2028000"/>
          </a:xfrm>
          <a:prstGeom prst="straightConnector1">
            <a:avLst/>
          </a:prstGeom>
          <a:noFill/>
          <a:ln w="9525" cap="flat" cmpd="sng">
            <a:solidFill>
              <a:schemeClr val="dk2"/>
            </a:solidFill>
            <a:prstDash val="solid"/>
            <a:round/>
            <a:headEnd type="none" w="med" len="med"/>
            <a:tailEnd type="none" w="med" len="med"/>
          </a:ln>
        </p:spPr>
      </p:cxnSp>
      <p:cxnSp>
        <p:nvCxnSpPr>
          <p:cNvPr id="369" name="Google Shape;369;p68"/>
          <p:cNvCxnSpPr/>
          <p:nvPr/>
        </p:nvCxnSpPr>
        <p:spPr>
          <a:xfrm>
            <a:off x="4370233" y="3827633"/>
            <a:ext cx="2425600" cy="1442800"/>
          </a:xfrm>
          <a:prstGeom prst="straightConnector1">
            <a:avLst/>
          </a:prstGeom>
          <a:noFill/>
          <a:ln w="9525" cap="flat" cmpd="sng">
            <a:solidFill>
              <a:schemeClr val="dk2"/>
            </a:solidFill>
            <a:prstDash val="solid"/>
            <a:round/>
            <a:headEnd type="none" w="med" len="med"/>
            <a:tailEnd type="none" w="med" len="med"/>
          </a:ln>
        </p:spPr>
      </p:cxnSp>
      <p:cxnSp>
        <p:nvCxnSpPr>
          <p:cNvPr id="370" name="Google Shape;370;p68"/>
          <p:cNvCxnSpPr/>
          <p:nvPr/>
        </p:nvCxnSpPr>
        <p:spPr>
          <a:xfrm rot="10800000" flipH="1">
            <a:off x="4349333" y="2301333"/>
            <a:ext cx="3638000" cy="2780800"/>
          </a:xfrm>
          <a:prstGeom prst="straightConnector1">
            <a:avLst/>
          </a:prstGeom>
          <a:noFill/>
          <a:ln w="9525" cap="flat" cmpd="sng">
            <a:solidFill>
              <a:schemeClr val="dk2"/>
            </a:solidFill>
            <a:prstDash val="solid"/>
            <a:round/>
            <a:headEnd type="none" w="med" len="med"/>
            <a:tailEnd type="none" w="med" len="med"/>
          </a:ln>
        </p:spPr>
      </p:cxnSp>
      <p:cxnSp>
        <p:nvCxnSpPr>
          <p:cNvPr id="371" name="Google Shape;371;p68"/>
          <p:cNvCxnSpPr/>
          <p:nvPr/>
        </p:nvCxnSpPr>
        <p:spPr>
          <a:xfrm>
            <a:off x="4453867" y="3012200"/>
            <a:ext cx="3512800" cy="8780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3173073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375"/>
        <p:cNvGrpSpPr/>
        <p:nvPr/>
      </p:nvGrpSpPr>
      <p:grpSpPr>
        <a:xfrm>
          <a:off x="0" y="0"/>
          <a:ext cx="0" cy="0"/>
          <a:chOff x="0" y="0"/>
          <a:chExt cx="0" cy="0"/>
        </a:xfrm>
      </p:grpSpPr>
      <p:sp>
        <p:nvSpPr>
          <p:cNvPr id="376" name="Google Shape;376;p69"/>
          <p:cNvSpPr txBox="1"/>
          <p:nvPr/>
        </p:nvSpPr>
        <p:spPr>
          <a:xfrm>
            <a:off x="859300" y="1206333"/>
            <a:ext cx="5370800" cy="5304800"/>
          </a:xfrm>
          <a:prstGeom prst="rect">
            <a:avLst/>
          </a:prstGeom>
          <a:noFill/>
          <a:ln>
            <a:noFill/>
          </a:ln>
        </p:spPr>
        <p:txBody>
          <a:bodyPr spcFirstLastPara="1" wrap="square" lIns="121900" tIns="121900" rIns="121900" bIns="121900" anchor="t" anchorCtr="0">
            <a:noAutofit/>
          </a:bodyPr>
          <a:lstStyle/>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40mm = 4cm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7cm = 70mm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1m = 100cm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60mm = ____cm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1cm = ____mm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3m = ____cm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_____cm = 2.5m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150mm = ____cm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500cm = ____m</a:t>
            </a:r>
            <a:endParaRPr sz="3467" kern="0">
              <a:solidFill>
                <a:srgbClr val="000000"/>
              </a:solidFill>
              <a:latin typeface="Arial"/>
              <a:cs typeface="Arial"/>
              <a:sym typeface="Arial"/>
            </a:endParaRPr>
          </a:p>
        </p:txBody>
      </p:sp>
      <p:sp>
        <p:nvSpPr>
          <p:cNvPr id="377" name="Google Shape;377;p69"/>
          <p:cNvSpPr/>
          <p:nvPr/>
        </p:nvSpPr>
        <p:spPr>
          <a:xfrm>
            <a:off x="7056300" y="1338533"/>
            <a:ext cx="4792400" cy="50072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800" u="sng" kern="0">
                <a:solidFill>
                  <a:srgbClr val="000000"/>
                </a:solidFill>
                <a:latin typeface="Arial"/>
                <a:cs typeface="Arial"/>
                <a:sym typeface="Arial"/>
              </a:rPr>
              <a:t>Have a go!</a:t>
            </a:r>
            <a:endParaRPr sz="2800" u="sng" kern="0">
              <a:solidFill>
                <a:srgbClr val="000000"/>
              </a:solidFill>
              <a:latin typeface="Arial"/>
              <a:cs typeface="Arial"/>
              <a:sym typeface="Arial"/>
            </a:endParaRPr>
          </a:p>
          <a:p>
            <a:pPr algn="ctr" defTabSz="1219170">
              <a:buClr>
                <a:srgbClr val="000000"/>
              </a:buClr>
            </a:pPr>
            <a:endParaRPr sz="2800" u="sng" kern="0">
              <a:solidFill>
                <a:srgbClr val="000000"/>
              </a:solidFill>
              <a:latin typeface="Arial"/>
              <a:cs typeface="Arial"/>
              <a:sym typeface="Arial"/>
            </a:endParaRPr>
          </a:p>
          <a:p>
            <a:pPr defTabSz="1219170">
              <a:buClr>
                <a:srgbClr val="000000"/>
              </a:buClr>
              <a:buSzPts val="1100"/>
            </a:pPr>
            <a:r>
              <a:rPr lang="en-GB" sz="2800" kern="0">
                <a:solidFill>
                  <a:srgbClr val="000000"/>
                </a:solidFill>
                <a:latin typeface="Arial"/>
                <a:cs typeface="Arial"/>
                <a:sym typeface="Arial"/>
              </a:rPr>
              <a:t>Practise converting these measurements. If you have a ruler, it might be worth having a look to compare millimetres and centimetres. </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9787110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81"/>
        <p:cNvGrpSpPr/>
        <p:nvPr/>
      </p:nvGrpSpPr>
      <p:grpSpPr>
        <a:xfrm>
          <a:off x="0" y="0"/>
          <a:ext cx="0" cy="0"/>
          <a:chOff x="0" y="0"/>
          <a:chExt cx="0" cy="0"/>
        </a:xfrm>
      </p:grpSpPr>
      <p:sp>
        <p:nvSpPr>
          <p:cNvPr id="382" name="Google Shape;382;p70"/>
          <p:cNvSpPr txBox="1"/>
          <p:nvPr/>
        </p:nvSpPr>
        <p:spPr>
          <a:xfrm>
            <a:off x="859300" y="1206333"/>
            <a:ext cx="5370800" cy="5304800"/>
          </a:xfrm>
          <a:prstGeom prst="rect">
            <a:avLst/>
          </a:prstGeom>
          <a:noFill/>
          <a:ln>
            <a:noFill/>
          </a:ln>
        </p:spPr>
        <p:txBody>
          <a:bodyPr spcFirstLastPara="1" wrap="square" lIns="121900" tIns="121900" rIns="121900" bIns="121900" anchor="t" anchorCtr="0">
            <a:noAutofit/>
          </a:bodyPr>
          <a:lstStyle/>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40mm = 4 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7cm = 70 mm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1m = 100 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60mm = 6 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1cm = 10 mm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3m = 300 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250 cm = 2.5m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150mm = 15 cm</a:t>
            </a:r>
            <a:endParaRPr sz="3467" kern="0">
              <a:solidFill>
                <a:srgbClr val="000000"/>
              </a:solidFill>
              <a:latin typeface="Arial"/>
              <a:cs typeface="Arial"/>
              <a:sym typeface="Arial"/>
            </a:endParaRPr>
          </a:p>
          <a:p>
            <a:pPr marL="609585" indent="-524920" defTabSz="1219170">
              <a:buClr>
                <a:srgbClr val="000000"/>
              </a:buClr>
              <a:buSzPts val="2600"/>
              <a:buFont typeface="Arial"/>
              <a:buAutoNum type="arabicParenR"/>
            </a:pPr>
            <a:r>
              <a:rPr lang="en-GB" sz="3467" kern="0">
                <a:solidFill>
                  <a:srgbClr val="000000"/>
                </a:solidFill>
                <a:latin typeface="Arial"/>
                <a:cs typeface="Arial"/>
                <a:sym typeface="Arial"/>
              </a:rPr>
              <a:t>500cm = 5 m</a:t>
            </a:r>
            <a:endParaRPr sz="3467" kern="0">
              <a:solidFill>
                <a:srgbClr val="000000"/>
              </a:solidFill>
              <a:latin typeface="Arial"/>
              <a:cs typeface="Arial"/>
              <a:sym typeface="Arial"/>
            </a:endParaRPr>
          </a:p>
        </p:txBody>
      </p:sp>
    </p:spTree>
    <p:extLst>
      <p:ext uri="{BB962C8B-B14F-4D97-AF65-F5344CB8AC3E}">
        <p14:creationId xmlns:p14="http://schemas.microsoft.com/office/powerpoint/2010/main" val="27986984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386"/>
        <p:cNvGrpSpPr/>
        <p:nvPr/>
      </p:nvGrpSpPr>
      <p:grpSpPr>
        <a:xfrm>
          <a:off x="0" y="0"/>
          <a:ext cx="0" cy="0"/>
          <a:chOff x="0" y="0"/>
          <a:chExt cx="0" cy="0"/>
        </a:xfrm>
      </p:grpSpPr>
      <p:sp>
        <p:nvSpPr>
          <p:cNvPr id="387" name="Google Shape;387;p71"/>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388" name="Google Shape;388;p71"/>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389" name="Google Shape;389;p71"/>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562573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93"/>
        <p:cNvGrpSpPr/>
        <p:nvPr/>
      </p:nvGrpSpPr>
      <p:grpSpPr>
        <a:xfrm>
          <a:off x="0" y="0"/>
          <a:ext cx="0" cy="0"/>
          <a:chOff x="0" y="0"/>
          <a:chExt cx="0" cy="0"/>
        </a:xfrm>
      </p:grpSpPr>
      <p:pic>
        <p:nvPicPr>
          <p:cNvPr id="394" name="Google Shape;394;p72"/>
          <p:cNvPicPr preferRelativeResize="0"/>
          <p:nvPr/>
        </p:nvPicPr>
        <p:blipFill rotWithShape="1">
          <a:blip r:embed="rId3">
            <a:alphaModFix/>
          </a:blip>
          <a:srcRect/>
          <a:stretch/>
        </p:blipFill>
        <p:spPr>
          <a:xfrm>
            <a:off x="514400" y="1066900"/>
            <a:ext cx="9793867" cy="5686768"/>
          </a:xfrm>
          <a:prstGeom prst="rect">
            <a:avLst/>
          </a:prstGeom>
          <a:noFill/>
          <a:ln>
            <a:noFill/>
          </a:ln>
        </p:spPr>
      </p:pic>
      <p:sp>
        <p:nvSpPr>
          <p:cNvPr id="395" name="Google Shape;395;p72"/>
          <p:cNvSpPr txBox="1"/>
          <p:nvPr/>
        </p:nvSpPr>
        <p:spPr>
          <a:xfrm>
            <a:off x="543967" y="126833"/>
            <a:ext cx="10935200" cy="7736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Remember your letter from yesterday. Time to find out more!</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1788101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99"/>
        <p:cNvGrpSpPr/>
        <p:nvPr/>
      </p:nvGrpSpPr>
      <p:grpSpPr>
        <a:xfrm>
          <a:off x="0" y="0"/>
          <a:ext cx="0" cy="0"/>
          <a:chOff x="0" y="0"/>
          <a:chExt cx="0" cy="0"/>
        </a:xfrm>
      </p:grpSpPr>
      <p:sp>
        <p:nvSpPr>
          <p:cNvPr id="400" name="Google Shape;400;p73"/>
          <p:cNvSpPr txBox="1">
            <a:spLocks noGrp="1"/>
          </p:cNvSpPr>
          <p:nvPr>
            <p:ph type="ctrTitle"/>
          </p:nvPr>
        </p:nvSpPr>
        <p:spPr>
          <a:xfrm>
            <a:off x="4612533" y="315500"/>
            <a:ext cx="7164000" cy="6276800"/>
          </a:xfrm>
          <a:prstGeom prst="rect">
            <a:avLst/>
          </a:prstGeom>
          <a:noFill/>
          <a:ln>
            <a:noFill/>
          </a:ln>
        </p:spPr>
        <p:txBody>
          <a:bodyPr spcFirstLastPara="1" wrap="square" lIns="121900" tIns="121900" rIns="121900" bIns="121900" anchor="b" anchorCtr="0">
            <a:noAutofit/>
          </a:bodyPr>
          <a:lstStyle/>
          <a:p>
            <a:pPr>
              <a:buSzPts val="1100"/>
            </a:pPr>
            <a:r>
              <a:rPr lang="en-GB" sz="3200"/>
              <a:t>Use the link to watch a video of Jonny Duddle’s</a:t>
            </a:r>
            <a:endParaRPr sz="3200"/>
          </a:p>
          <a:p>
            <a:pPr>
              <a:buSzPts val="1100"/>
            </a:pPr>
            <a:r>
              <a:rPr lang="en-GB" sz="3200"/>
              <a:t> The Pirate Cruncher.</a:t>
            </a:r>
            <a:endParaRPr sz="3200"/>
          </a:p>
          <a:p>
            <a:pPr>
              <a:buSzPts val="1100"/>
            </a:pPr>
            <a:r>
              <a:rPr lang="en-GB" sz="1467" u="sng">
                <a:solidFill>
                  <a:schemeClr val="accent5"/>
                </a:solidFill>
                <a:hlinkClick r:id="rId3"/>
              </a:rPr>
              <a:t>https://vimeo.com/220833929</a:t>
            </a:r>
            <a:endParaRPr sz="4000"/>
          </a:p>
          <a:p>
            <a:pPr>
              <a:buSzPts val="1100"/>
            </a:pPr>
            <a:endParaRPr sz="4000"/>
          </a:p>
          <a:p>
            <a:r>
              <a:rPr lang="en-GB" sz="3200"/>
              <a:t>So my dear fellow pirate, how could you become a pirate good enough to join Captain Purple-beard’s crew?</a:t>
            </a:r>
            <a:endParaRPr sz="3200"/>
          </a:p>
          <a:p>
            <a:endParaRPr sz="3200"/>
          </a:p>
          <a:p>
            <a:r>
              <a:rPr lang="en-GB" sz="3200"/>
              <a:t>Write a list of your ideas after watching the video.</a:t>
            </a:r>
            <a:endParaRPr sz="3200"/>
          </a:p>
          <a:p>
            <a:endParaRPr sz="3200"/>
          </a:p>
          <a:p>
            <a:pPr>
              <a:buSzPts val="1100"/>
            </a:pPr>
            <a:endParaRPr sz="4000"/>
          </a:p>
        </p:txBody>
      </p:sp>
      <p:pic>
        <p:nvPicPr>
          <p:cNvPr id="401" name="Google Shape;401;p73"/>
          <p:cNvPicPr preferRelativeResize="0"/>
          <p:nvPr/>
        </p:nvPicPr>
        <p:blipFill rotWithShape="1">
          <a:blip r:embed="rId4">
            <a:alphaModFix/>
          </a:blip>
          <a:srcRect/>
          <a:stretch/>
        </p:blipFill>
        <p:spPr>
          <a:xfrm>
            <a:off x="166033" y="1784334"/>
            <a:ext cx="3987800" cy="3289300"/>
          </a:xfrm>
          <a:prstGeom prst="rect">
            <a:avLst/>
          </a:prstGeom>
          <a:noFill/>
          <a:ln>
            <a:noFill/>
          </a:ln>
        </p:spPr>
      </p:pic>
    </p:spTree>
    <p:extLst>
      <p:ext uri="{BB962C8B-B14F-4D97-AF65-F5344CB8AC3E}">
        <p14:creationId xmlns:p14="http://schemas.microsoft.com/office/powerpoint/2010/main" val="42650347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405"/>
        <p:cNvGrpSpPr/>
        <p:nvPr/>
      </p:nvGrpSpPr>
      <p:grpSpPr>
        <a:xfrm>
          <a:off x="0" y="0"/>
          <a:ext cx="0" cy="0"/>
          <a:chOff x="0" y="0"/>
          <a:chExt cx="0" cy="0"/>
        </a:xfrm>
      </p:grpSpPr>
      <p:sp>
        <p:nvSpPr>
          <p:cNvPr id="406" name="Google Shape;406;p74"/>
          <p:cNvSpPr txBox="1">
            <a:spLocks noGrp="1"/>
          </p:cNvSpPr>
          <p:nvPr>
            <p:ph type="ctrTitle"/>
          </p:nvPr>
        </p:nvSpPr>
        <p:spPr>
          <a:xfrm>
            <a:off x="373800" y="90000"/>
            <a:ext cx="6798000" cy="2220800"/>
          </a:xfrm>
          <a:prstGeom prst="rect">
            <a:avLst/>
          </a:prstGeom>
          <a:noFill/>
          <a:ln>
            <a:noFill/>
          </a:ln>
        </p:spPr>
        <p:txBody>
          <a:bodyPr spcFirstLastPara="1" wrap="square" lIns="121900" tIns="121900" rIns="121900" bIns="121900" anchor="b" anchorCtr="0">
            <a:noAutofit/>
          </a:bodyPr>
          <a:lstStyle/>
          <a:p>
            <a:r>
              <a:rPr lang="en-GB" sz="2400"/>
              <a:t>Write a letter to Captain Purple-beard explaining why you would make a good member of his pirate crew.</a:t>
            </a:r>
            <a:endParaRPr sz="2400"/>
          </a:p>
          <a:p>
            <a:endParaRPr sz="2400"/>
          </a:p>
          <a:p>
            <a:r>
              <a:rPr lang="en-GB" sz="2400"/>
              <a:t>Use your list to help you.</a:t>
            </a:r>
            <a:endParaRPr sz="2400"/>
          </a:p>
        </p:txBody>
      </p:sp>
      <p:pic>
        <p:nvPicPr>
          <p:cNvPr id="407" name="Google Shape;407;p74"/>
          <p:cNvPicPr preferRelativeResize="0"/>
          <p:nvPr/>
        </p:nvPicPr>
        <p:blipFill rotWithShape="1">
          <a:blip r:embed="rId3">
            <a:alphaModFix/>
          </a:blip>
          <a:srcRect/>
          <a:stretch/>
        </p:blipFill>
        <p:spPr>
          <a:xfrm>
            <a:off x="8991029" y="319968"/>
            <a:ext cx="2961400" cy="3704033"/>
          </a:xfrm>
          <a:prstGeom prst="rect">
            <a:avLst/>
          </a:prstGeom>
          <a:noFill/>
          <a:ln>
            <a:noFill/>
          </a:ln>
        </p:spPr>
      </p:pic>
      <p:sp>
        <p:nvSpPr>
          <p:cNvPr id="408" name="Google Shape;408;p74"/>
          <p:cNvSpPr txBox="1"/>
          <p:nvPr/>
        </p:nvSpPr>
        <p:spPr>
          <a:xfrm>
            <a:off x="373800" y="2405867"/>
            <a:ext cx="5146400" cy="3847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Start your letter - Dear Captain Purple-beard,</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Finish your letter - from, Yours sincerely</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Here are some ideas for sentence openers that may help you persuade him to let you join his crew</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My pirating skills are..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As I am so good at…</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Being an excellent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Without any doubt, I am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I assure you that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For the past year I have…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Much experience in...</a:t>
            </a:r>
            <a:endParaRPr sz="1867" kern="0">
              <a:solidFill>
                <a:srgbClr val="000000"/>
              </a:solidFill>
              <a:latin typeface="Arial"/>
              <a:ea typeface="Arial"/>
              <a:cs typeface="Arial"/>
              <a:sym typeface="Arial"/>
            </a:endParaRPr>
          </a:p>
        </p:txBody>
      </p:sp>
      <p:sp>
        <p:nvSpPr>
          <p:cNvPr id="409" name="Google Shape;409;p74"/>
          <p:cNvSpPr txBox="1"/>
          <p:nvPr/>
        </p:nvSpPr>
        <p:spPr>
          <a:xfrm>
            <a:off x="6440200" y="4408600"/>
            <a:ext cx="5010400" cy="2220800"/>
          </a:xfrm>
          <a:prstGeom prst="rect">
            <a:avLst/>
          </a:prstGeom>
          <a:solidFill>
            <a:srgbClr val="EAD1DC"/>
          </a:solid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Useful skills he may be interested in-</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Char char="●"/>
            </a:pPr>
            <a:r>
              <a:rPr lang="en-GB" sz="1867" kern="0">
                <a:solidFill>
                  <a:srgbClr val="000000"/>
                </a:solidFill>
                <a:latin typeface="Arial"/>
                <a:ea typeface="Arial"/>
                <a:cs typeface="Arial"/>
                <a:sym typeface="Arial"/>
              </a:rPr>
              <a:t>Plundering for treasure</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Char char="●"/>
            </a:pPr>
            <a:r>
              <a:rPr lang="en-GB" sz="1867" kern="0">
                <a:solidFill>
                  <a:srgbClr val="000000"/>
                </a:solidFill>
                <a:latin typeface="Arial"/>
                <a:ea typeface="Arial"/>
                <a:cs typeface="Arial"/>
                <a:sym typeface="Arial"/>
              </a:rPr>
              <a:t>Swabbing or cleaning the decks</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Char char="●"/>
            </a:pPr>
            <a:r>
              <a:rPr lang="en-GB" sz="1867" kern="0">
                <a:solidFill>
                  <a:srgbClr val="000000"/>
                </a:solidFill>
                <a:latin typeface="Arial"/>
                <a:ea typeface="Arial"/>
                <a:cs typeface="Arial"/>
                <a:sym typeface="Arial"/>
              </a:rPr>
              <a:t>Navigating the seas</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Char char="●"/>
            </a:pPr>
            <a:r>
              <a:rPr lang="en-GB" sz="1867" kern="0">
                <a:solidFill>
                  <a:srgbClr val="000000"/>
                </a:solidFill>
                <a:latin typeface="Arial"/>
                <a:ea typeface="Arial"/>
                <a:cs typeface="Arial"/>
                <a:sym typeface="Arial"/>
              </a:rPr>
              <a:t>Following directions</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Char char="●"/>
            </a:pPr>
            <a:r>
              <a:rPr lang="en-GB" sz="1867" kern="0">
                <a:solidFill>
                  <a:srgbClr val="000000"/>
                </a:solidFill>
                <a:latin typeface="Arial"/>
                <a:ea typeface="Arial"/>
                <a:cs typeface="Arial"/>
                <a:sym typeface="Arial"/>
              </a:rPr>
              <a:t>Hoisting the flag</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Char char="●"/>
            </a:pPr>
            <a:r>
              <a:rPr lang="en-GB" sz="1867" kern="0">
                <a:solidFill>
                  <a:srgbClr val="000000"/>
                </a:solidFill>
                <a:latin typeface="Arial"/>
                <a:ea typeface="Arial"/>
                <a:cs typeface="Arial"/>
                <a:sym typeface="Arial"/>
              </a:rPr>
              <a:t>Repairing the ropes and sails</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3472616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13"/>
        <p:cNvGrpSpPr/>
        <p:nvPr/>
      </p:nvGrpSpPr>
      <p:grpSpPr>
        <a:xfrm>
          <a:off x="0" y="0"/>
          <a:ext cx="0" cy="0"/>
          <a:chOff x="0" y="0"/>
          <a:chExt cx="0" cy="0"/>
        </a:xfrm>
      </p:grpSpPr>
      <p:sp>
        <p:nvSpPr>
          <p:cNvPr id="414" name="Google Shape;414;p75"/>
          <p:cNvSpPr txBox="1">
            <a:spLocks noGrp="1"/>
          </p:cNvSpPr>
          <p:nvPr>
            <p:ph type="ctrTitle"/>
          </p:nvPr>
        </p:nvSpPr>
        <p:spPr>
          <a:xfrm>
            <a:off x="101967" y="1424600"/>
            <a:ext cx="11360800" cy="5248800"/>
          </a:xfrm>
          <a:prstGeom prst="rect">
            <a:avLst/>
          </a:prstGeom>
          <a:noFill/>
          <a:ln>
            <a:noFill/>
          </a:ln>
        </p:spPr>
        <p:txBody>
          <a:bodyPr spcFirstLastPara="1" wrap="square" lIns="121900" tIns="121900" rIns="121900" bIns="121900" anchor="b" anchorCtr="0">
            <a:noAutofit/>
          </a:bodyPr>
          <a:lstStyle/>
          <a:p>
            <a:r>
              <a:rPr lang="en-GB" sz="4000"/>
              <a:t>What is a prefix?</a:t>
            </a:r>
            <a:endParaRPr sz="4000"/>
          </a:p>
          <a:p>
            <a:endParaRPr sz="2400"/>
          </a:p>
          <a:p>
            <a:r>
              <a:rPr lang="en-GB" sz="2400"/>
              <a:t>A prefix is a group of letters which we add to the beginning of a word to make a new word with a different meaning.</a:t>
            </a:r>
            <a:endParaRPr sz="2400"/>
          </a:p>
          <a:p>
            <a:r>
              <a:rPr lang="en-GB" sz="2400"/>
              <a:t>Some prefixes can create a new word with a negative meaning to the word we added them to.</a:t>
            </a:r>
            <a:endParaRPr sz="2400"/>
          </a:p>
          <a:p>
            <a:endParaRPr sz="2400"/>
          </a:p>
          <a:p>
            <a:r>
              <a:rPr lang="en-GB" sz="2400"/>
              <a:t>For example:</a:t>
            </a:r>
            <a:endParaRPr sz="2400"/>
          </a:p>
          <a:p>
            <a:r>
              <a:rPr lang="en-GB" sz="2400">
                <a:solidFill>
                  <a:srgbClr val="0000FF"/>
                </a:solidFill>
              </a:rPr>
              <a:t>Like</a:t>
            </a:r>
            <a:r>
              <a:rPr lang="en-GB" sz="2400"/>
              <a:t> means we enjoy  something, BUT if we attach the prefix</a:t>
            </a:r>
            <a:r>
              <a:rPr lang="en-GB" sz="2400">
                <a:solidFill>
                  <a:srgbClr val="FF0000"/>
                </a:solidFill>
              </a:rPr>
              <a:t> dis</a:t>
            </a:r>
            <a:r>
              <a:rPr lang="en-GB" sz="2400"/>
              <a:t> we make a new word </a:t>
            </a:r>
            <a:r>
              <a:rPr lang="en-GB" sz="2400">
                <a:solidFill>
                  <a:srgbClr val="FF0000"/>
                </a:solidFill>
              </a:rPr>
              <a:t>dis</a:t>
            </a:r>
            <a:r>
              <a:rPr lang="en-GB" sz="2400">
                <a:solidFill>
                  <a:srgbClr val="0000FF"/>
                </a:solidFill>
              </a:rPr>
              <a:t>like, </a:t>
            </a:r>
            <a:r>
              <a:rPr lang="en-GB" sz="2400">
                <a:solidFill>
                  <a:srgbClr val="000000"/>
                </a:solidFill>
              </a:rPr>
              <a:t>which has the negative meaning - we do not enjoy something.</a:t>
            </a:r>
            <a:endParaRPr sz="2400">
              <a:solidFill>
                <a:srgbClr val="000000"/>
              </a:solidFill>
            </a:endParaRPr>
          </a:p>
          <a:p>
            <a:endParaRPr/>
          </a:p>
        </p:txBody>
      </p:sp>
      <p:sp>
        <p:nvSpPr>
          <p:cNvPr id="415" name="Google Shape;415;p75"/>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416" name="Google Shape;416;p75"/>
          <p:cNvPicPr preferRelativeResize="0"/>
          <p:nvPr/>
        </p:nvPicPr>
        <p:blipFill rotWithShape="1">
          <a:blip r:embed="rId3">
            <a:alphaModFix/>
          </a:blip>
          <a:src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13981737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20"/>
        <p:cNvGrpSpPr/>
        <p:nvPr/>
      </p:nvGrpSpPr>
      <p:grpSpPr>
        <a:xfrm>
          <a:off x="0" y="0"/>
          <a:ext cx="0" cy="0"/>
          <a:chOff x="0" y="0"/>
          <a:chExt cx="0" cy="0"/>
        </a:xfrm>
      </p:grpSpPr>
      <p:sp>
        <p:nvSpPr>
          <p:cNvPr id="421" name="Google Shape;421;p76"/>
          <p:cNvSpPr txBox="1">
            <a:spLocks noGrp="1"/>
          </p:cNvSpPr>
          <p:nvPr>
            <p:ph type="ctrTitle"/>
          </p:nvPr>
        </p:nvSpPr>
        <p:spPr>
          <a:xfrm>
            <a:off x="687433" y="407333"/>
            <a:ext cx="4582000" cy="5908400"/>
          </a:xfrm>
          <a:prstGeom prst="rect">
            <a:avLst/>
          </a:prstGeom>
          <a:noFill/>
          <a:ln>
            <a:noFill/>
          </a:ln>
        </p:spPr>
        <p:txBody>
          <a:bodyPr spcFirstLastPara="1" wrap="square" lIns="121900" tIns="121900" rIns="121900" bIns="121900" anchor="b" anchorCtr="0">
            <a:noAutofit/>
          </a:bodyPr>
          <a:lstStyle/>
          <a:p>
            <a:pPr marL="609585" indent="-507987" algn="l">
              <a:buSzPts val="2400"/>
              <a:buAutoNum type="arabicPeriod"/>
            </a:pPr>
            <a:r>
              <a:rPr lang="en-GB" sz="3200"/>
              <a:t>Put the prefix dis in front of these words and write down your new words.</a:t>
            </a:r>
            <a:endParaRPr sz="3200"/>
          </a:p>
          <a:p>
            <a:pPr marL="609585" indent="-507987" algn="l">
              <a:buSzPts val="2400"/>
              <a:buAutoNum type="arabicPeriod"/>
            </a:pPr>
            <a:r>
              <a:rPr lang="en-GB" sz="3200"/>
              <a:t>Read the new words aloud.</a:t>
            </a:r>
            <a:endParaRPr sz="3200"/>
          </a:p>
          <a:p>
            <a:pPr marL="609585" indent="-507987" algn="l">
              <a:buSzPts val="2400"/>
              <a:buAutoNum type="arabicPeriod"/>
            </a:pPr>
            <a:r>
              <a:rPr lang="en-GB" sz="3200"/>
              <a:t>Practise writing each word 3 times.</a:t>
            </a:r>
            <a:endParaRPr sz="3200"/>
          </a:p>
          <a:p>
            <a:pPr marL="609585" indent="-507987" algn="l">
              <a:buSzPts val="2400"/>
              <a:buAutoNum type="arabicPeriod"/>
            </a:pPr>
            <a:r>
              <a:rPr lang="en-GB" sz="3200"/>
              <a:t>Which words would you use in the conversation on the next slide?</a:t>
            </a:r>
            <a:endParaRPr sz="3200"/>
          </a:p>
        </p:txBody>
      </p:sp>
      <p:pic>
        <p:nvPicPr>
          <p:cNvPr id="422" name="Google Shape;422;p76"/>
          <p:cNvPicPr preferRelativeResize="0"/>
          <p:nvPr/>
        </p:nvPicPr>
        <p:blipFill rotWithShape="1">
          <a:blip r:embed="rId3">
            <a:alphaModFix/>
          </a:blip>
          <a:srcRect/>
          <a:stretch/>
        </p:blipFill>
        <p:spPr>
          <a:xfrm>
            <a:off x="5723533" y="305267"/>
            <a:ext cx="3635091" cy="6247468"/>
          </a:xfrm>
          <a:prstGeom prst="rect">
            <a:avLst/>
          </a:prstGeom>
          <a:noFill/>
          <a:ln>
            <a:noFill/>
          </a:ln>
        </p:spPr>
      </p:pic>
    </p:spTree>
    <p:extLst>
      <p:ext uri="{BB962C8B-B14F-4D97-AF65-F5344CB8AC3E}">
        <p14:creationId xmlns:p14="http://schemas.microsoft.com/office/powerpoint/2010/main" val="23977986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26"/>
        <p:cNvGrpSpPr/>
        <p:nvPr/>
      </p:nvGrpSpPr>
      <p:grpSpPr>
        <a:xfrm>
          <a:off x="0" y="0"/>
          <a:ext cx="0" cy="0"/>
          <a:chOff x="0" y="0"/>
          <a:chExt cx="0" cy="0"/>
        </a:xfrm>
      </p:grpSpPr>
      <p:sp>
        <p:nvSpPr>
          <p:cNvPr id="427" name="Google Shape;427;p77"/>
          <p:cNvSpPr txBox="1">
            <a:spLocks noGrp="1"/>
          </p:cNvSpPr>
          <p:nvPr>
            <p:ph type="ctrTitle"/>
          </p:nvPr>
        </p:nvSpPr>
        <p:spPr>
          <a:xfrm>
            <a:off x="415600" y="740400"/>
            <a:ext cx="11360800" cy="5377200"/>
          </a:xfrm>
          <a:prstGeom prst="rect">
            <a:avLst/>
          </a:prstGeom>
          <a:noFill/>
          <a:ln>
            <a:noFill/>
          </a:ln>
        </p:spPr>
        <p:txBody>
          <a:bodyPr spcFirstLastPara="1" wrap="square" lIns="121900" tIns="121900" rIns="121900" bIns="121900" anchor="b" anchorCtr="0">
            <a:noAutofit/>
          </a:bodyPr>
          <a:lstStyle/>
          <a:p>
            <a:pPr algn="l"/>
            <a:r>
              <a:rPr lang="en-GB" sz="2400" b="1"/>
              <a:t>Write this conversation out filling in the missing spellings accurately.</a:t>
            </a:r>
            <a:endParaRPr sz="2400" b="1"/>
          </a:p>
          <a:p>
            <a:pPr algn="l"/>
            <a:endParaRPr sz="2400" b="1"/>
          </a:p>
          <a:p>
            <a:pPr marL="609585" algn="l"/>
            <a:r>
              <a:rPr lang="en-GB" sz="4000"/>
              <a:t>This ship is in _________! Tidy it up!</a:t>
            </a:r>
            <a:endParaRPr sz="4000"/>
          </a:p>
          <a:p>
            <a:pPr marL="609585" algn="l"/>
            <a:r>
              <a:rPr lang="en-GB" sz="4000"/>
              <a:t>I ______ with you, it looks tidy to me!</a:t>
            </a:r>
            <a:endParaRPr sz="4000"/>
          </a:p>
          <a:p>
            <a:pPr marL="609585" algn="l"/>
            <a:r>
              <a:rPr lang="en-GB" sz="4000"/>
              <a:t>Do not  ______ me! Start work at once!</a:t>
            </a:r>
            <a:endParaRPr sz="4000"/>
          </a:p>
          <a:p>
            <a:pPr marL="609585" algn="l"/>
            <a:r>
              <a:rPr lang="en-GB" sz="4000"/>
              <a:t>Aye aye Captain! I will not _______ you.</a:t>
            </a:r>
            <a:endParaRPr sz="4000"/>
          </a:p>
          <a:p>
            <a:pPr marL="609585" algn="l"/>
            <a:r>
              <a:rPr lang="en-GB" sz="4000"/>
              <a:t>Then I will not ______ you and abandon you on a desert island.</a:t>
            </a:r>
            <a:endParaRPr sz="4000"/>
          </a:p>
          <a:p>
            <a:pPr marL="609585" algn="l"/>
            <a:endParaRPr sz="2400"/>
          </a:p>
          <a:p>
            <a:pPr marL="609585" algn="l"/>
            <a:r>
              <a:rPr lang="en-GB" sz="2400"/>
              <a:t>Now check your answers on the next page.</a:t>
            </a:r>
            <a:endParaRPr sz="2400"/>
          </a:p>
        </p:txBody>
      </p:sp>
    </p:spTree>
    <p:extLst>
      <p:ext uri="{BB962C8B-B14F-4D97-AF65-F5344CB8AC3E}">
        <p14:creationId xmlns:p14="http://schemas.microsoft.com/office/powerpoint/2010/main" val="30064523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31"/>
        <p:cNvGrpSpPr/>
        <p:nvPr/>
      </p:nvGrpSpPr>
      <p:grpSpPr>
        <a:xfrm>
          <a:off x="0" y="0"/>
          <a:ext cx="0" cy="0"/>
          <a:chOff x="0" y="0"/>
          <a:chExt cx="0" cy="0"/>
        </a:xfrm>
      </p:grpSpPr>
      <p:sp>
        <p:nvSpPr>
          <p:cNvPr id="432" name="Google Shape;432;p78"/>
          <p:cNvSpPr txBox="1">
            <a:spLocks noGrp="1"/>
          </p:cNvSpPr>
          <p:nvPr>
            <p:ph type="ctrTitle"/>
          </p:nvPr>
        </p:nvSpPr>
        <p:spPr>
          <a:xfrm>
            <a:off x="415600" y="740400"/>
            <a:ext cx="11360800" cy="5377200"/>
          </a:xfrm>
          <a:prstGeom prst="rect">
            <a:avLst/>
          </a:prstGeom>
          <a:noFill/>
          <a:ln>
            <a:noFill/>
          </a:ln>
        </p:spPr>
        <p:txBody>
          <a:bodyPr spcFirstLastPara="1" wrap="square" lIns="121900" tIns="121900" rIns="121900" bIns="121900" anchor="b" anchorCtr="0">
            <a:noAutofit/>
          </a:bodyPr>
          <a:lstStyle/>
          <a:p>
            <a:pPr algn="l"/>
            <a:endParaRPr sz="2400" b="1"/>
          </a:p>
          <a:p>
            <a:pPr algn="l"/>
            <a:endParaRPr sz="2400" b="1"/>
          </a:p>
          <a:p>
            <a:pPr marL="609585" algn="l"/>
            <a:r>
              <a:rPr lang="en-GB" sz="4000"/>
              <a:t>This ship is in </a:t>
            </a:r>
            <a:r>
              <a:rPr lang="en-GB" sz="4000">
                <a:solidFill>
                  <a:srgbClr val="FF0000"/>
                </a:solidFill>
              </a:rPr>
              <a:t>disorder</a:t>
            </a:r>
            <a:r>
              <a:rPr lang="en-GB" sz="4000"/>
              <a:t>! Tidy it up!</a:t>
            </a:r>
            <a:endParaRPr sz="4000"/>
          </a:p>
          <a:p>
            <a:pPr marL="609585" algn="l"/>
            <a:r>
              <a:rPr lang="en-GB" sz="4000"/>
              <a:t>I </a:t>
            </a:r>
            <a:r>
              <a:rPr lang="en-GB" sz="4000">
                <a:solidFill>
                  <a:srgbClr val="FF0000"/>
                </a:solidFill>
              </a:rPr>
              <a:t>disagree</a:t>
            </a:r>
            <a:r>
              <a:rPr lang="en-GB" sz="4000"/>
              <a:t> with you, it looks tidy to me!</a:t>
            </a:r>
            <a:endParaRPr sz="4000"/>
          </a:p>
          <a:p>
            <a:pPr marL="609585" algn="l"/>
            <a:r>
              <a:rPr lang="en-GB" sz="4000"/>
              <a:t>Do not </a:t>
            </a:r>
            <a:r>
              <a:rPr lang="en-GB" sz="4000">
                <a:solidFill>
                  <a:srgbClr val="FF0000"/>
                </a:solidFill>
              </a:rPr>
              <a:t>disobey/displease</a:t>
            </a:r>
            <a:r>
              <a:rPr lang="en-GB" sz="4000"/>
              <a:t> me! Start work at once!</a:t>
            </a:r>
            <a:endParaRPr sz="4000"/>
          </a:p>
          <a:p>
            <a:pPr marL="609585" algn="l"/>
            <a:r>
              <a:rPr lang="en-GB" sz="4000"/>
              <a:t>Aye aye Captain! I will not </a:t>
            </a:r>
            <a:r>
              <a:rPr lang="en-GB" sz="4000">
                <a:solidFill>
                  <a:srgbClr val="FF0000"/>
                </a:solidFill>
              </a:rPr>
              <a:t>displease/disobey </a:t>
            </a:r>
            <a:r>
              <a:rPr lang="en-GB" sz="4000"/>
              <a:t>you.</a:t>
            </a:r>
            <a:endParaRPr sz="4000"/>
          </a:p>
          <a:p>
            <a:pPr marL="609585" algn="l"/>
            <a:r>
              <a:rPr lang="en-GB" sz="4000"/>
              <a:t>Then I will not </a:t>
            </a:r>
            <a:r>
              <a:rPr lang="en-GB" sz="4000">
                <a:solidFill>
                  <a:srgbClr val="FF0000"/>
                </a:solidFill>
              </a:rPr>
              <a:t>disown</a:t>
            </a:r>
            <a:r>
              <a:rPr lang="en-GB" sz="4000"/>
              <a:t> you and abandon you on a desert island.</a:t>
            </a:r>
            <a:endParaRPr sz="4000"/>
          </a:p>
          <a:p>
            <a:pPr marL="609585" algn="l"/>
            <a:endParaRPr sz="2400"/>
          </a:p>
          <a:p>
            <a:pPr algn="l"/>
            <a:endParaRPr sz="2400"/>
          </a:p>
        </p:txBody>
      </p:sp>
    </p:spTree>
    <p:extLst>
      <p:ext uri="{BB962C8B-B14F-4D97-AF65-F5344CB8AC3E}">
        <p14:creationId xmlns:p14="http://schemas.microsoft.com/office/powerpoint/2010/main" val="20009406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436"/>
        <p:cNvGrpSpPr/>
        <p:nvPr/>
      </p:nvGrpSpPr>
      <p:grpSpPr>
        <a:xfrm>
          <a:off x="0" y="0"/>
          <a:ext cx="0" cy="0"/>
          <a:chOff x="0" y="0"/>
          <a:chExt cx="0" cy="0"/>
        </a:xfrm>
      </p:grpSpPr>
      <p:sp>
        <p:nvSpPr>
          <p:cNvPr id="437" name="Google Shape;437;p7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438" name="Google Shape;438;p7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439" name="Google Shape;439;p7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9925041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443"/>
        <p:cNvGrpSpPr/>
        <p:nvPr/>
      </p:nvGrpSpPr>
      <p:grpSpPr>
        <a:xfrm>
          <a:off x="0" y="0"/>
          <a:ext cx="0" cy="0"/>
          <a:chOff x="0" y="0"/>
          <a:chExt cx="0" cy="0"/>
        </a:xfrm>
      </p:grpSpPr>
      <p:sp>
        <p:nvSpPr>
          <p:cNvPr id="444" name="Google Shape;444;p80"/>
          <p:cNvSpPr txBox="1"/>
          <p:nvPr/>
        </p:nvSpPr>
        <p:spPr>
          <a:xfrm>
            <a:off x="670300" y="2229167"/>
            <a:ext cx="8822400" cy="844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600"/>
            </a:pPr>
            <a:r>
              <a:rPr lang="en-GB" sz="800" u="sng" kern="0">
                <a:solidFill>
                  <a:srgbClr val="0097A7"/>
                </a:solidFill>
                <a:latin typeface="Arial"/>
                <a:ea typeface="Arial"/>
                <a:cs typeface="Arial"/>
                <a:sym typeface="Arial"/>
                <a:hlinkClick r:id="rId3"/>
              </a:rPr>
              <a:t>https://uk.video.search.yahoo.com/yhs/search;_ylt=AwrIQ2fzEINe3gcAohF3Bwx.;_ylu=X3oDMTB0ZTgxN3Q0BGNvbG8DaXIyBHBvcwMxBHZ0aWQDBHNlYwNwaXZz?p=over+theirish+sea&amp;type=pds_sjiqmxum1acegikmuebkmoqsuwl96p7j8qmodg_19_21_ssg00&amp;hspart=itm&amp;hsimp=yhs-001&amp;param1=1&amp;param2=f%3D4%26b%3Dchrome%26ip%3D86.142.254.44%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ei=UTF-8&amp;fr=yhs-itm-001#id=16&amp;vid=007a777f9f1849bbb0c8b73b7c7c8ca2&amp;action=view</a:t>
            </a:r>
            <a:endParaRPr sz="800" kern="0">
              <a:solidFill>
                <a:srgbClr val="000000"/>
              </a:solidFill>
              <a:latin typeface="Arial"/>
              <a:ea typeface="Arial"/>
              <a:cs typeface="Arial"/>
              <a:sym typeface="Arial"/>
            </a:endParaRPr>
          </a:p>
        </p:txBody>
      </p:sp>
      <p:sp>
        <p:nvSpPr>
          <p:cNvPr id="445" name="Google Shape;445;p80"/>
          <p:cNvSpPr txBox="1"/>
          <p:nvPr/>
        </p:nvSpPr>
        <p:spPr>
          <a:xfrm>
            <a:off x="293900" y="171767"/>
            <a:ext cx="9575200" cy="1860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2400"/>
            </a:pPr>
            <a:r>
              <a:rPr lang="en-GB" sz="3200" kern="0">
                <a:solidFill>
                  <a:srgbClr val="000000"/>
                </a:solidFill>
                <a:latin typeface="Arial"/>
                <a:ea typeface="Arial"/>
                <a:cs typeface="Arial"/>
                <a:sym typeface="Arial"/>
              </a:rPr>
              <a:t>Hello there me hearties! So this afternoon we are going aboard a pirate ship to hear a pirate shanty.</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Click on the link below join in and copy the actions.</a:t>
            </a: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p:txBody>
      </p:sp>
      <p:sp>
        <p:nvSpPr>
          <p:cNvPr id="446" name="Google Shape;446;p80"/>
          <p:cNvSpPr txBox="1"/>
          <p:nvPr/>
        </p:nvSpPr>
        <p:spPr>
          <a:xfrm>
            <a:off x="155400" y="3847200"/>
            <a:ext cx="11512000" cy="2573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Now that you have heard the song could you make up five more verses, from when I was 6, to when I was 10.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You could write them down, remember they need to rhyme and each verse needs actions.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Practise it and teach it to an adult.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Remember to sing in a pirate voice - Oh and happy dancing!</a:t>
            </a:r>
            <a:endParaRPr sz="2400" kern="0">
              <a:solidFill>
                <a:srgbClr val="000000"/>
              </a:solidFill>
              <a:latin typeface="Arial"/>
              <a:ea typeface="Arial"/>
              <a:cs typeface="Arial"/>
              <a:sym typeface="Arial"/>
            </a:endParaRPr>
          </a:p>
        </p:txBody>
      </p:sp>
      <p:pic>
        <p:nvPicPr>
          <p:cNvPr id="447" name="Google Shape;447;p80"/>
          <p:cNvPicPr preferRelativeResize="0"/>
          <p:nvPr/>
        </p:nvPicPr>
        <p:blipFill rotWithShape="1">
          <a:blip r:embed="rId4">
            <a:alphaModFix/>
          </a:blip>
          <a:srcRect/>
          <a:stretch/>
        </p:blipFill>
        <p:spPr>
          <a:xfrm>
            <a:off x="9869152" y="171767"/>
            <a:ext cx="2167449" cy="3010800"/>
          </a:xfrm>
          <a:prstGeom prst="rect">
            <a:avLst/>
          </a:prstGeom>
          <a:noFill/>
          <a:ln>
            <a:noFill/>
          </a:ln>
        </p:spPr>
      </p:pic>
    </p:spTree>
    <p:extLst>
      <p:ext uri="{BB962C8B-B14F-4D97-AF65-F5344CB8AC3E}">
        <p14:creationId xmlns:p14="http://schemas.microsoft.com/office/powerpoint/2010/main" val="40909086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451"/>
        <p:cNvGrpSpPr/>
        <p:nvPr/>
      </p:nvGrpSpPr>
      <p:grpSpPr>
        <a:xfrm>
          <a:off x="0" y="0"/>
          <a:ext cx="0" cy="0"/>
          <a:chOff x="0" y="0"/>
          <a:chExt cx="0" cy="0"/>
        </a:xfrm>
      </p:grpSpPr>
      <p:sp>
        <p:nvSpPr>
          <p:cNvPr id="452" name="Google Shape;452;p81"/>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453" name="Google Shape;453;p81"/>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1805649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57"/>
        <p:cNvGrpSpPr/>
        <p:nvPr/>
      </p:nvGrpSpPr>
      <p:grpSpPr>
        <a:xfrm>
          <a:off x="0" y="0"/>
          <a:ext cx="0" cy="0"/>
          <a:chOff x="0" y="0"/>
          <a:chExt cx="0" cy="0"/>
        </a:xfrm>
      </p:grpSpPr>
      <p:sp>
        <p:nvSpPr>
          <p:cNvPr id="458" name="Google Shape;458;p8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22nd April</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459" name="Google Shape;459;p82"/>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26572877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83"/>
          <p:cNvSpPr/>
          <p:nvPr/>
        </p:nvSpPr>
        <p:spPr>
          <a:xfrm>
            <a:off x="198800" y="523200"/>
            <a:ext cx="6138800" cy="49904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465" name="Google Shape;465;p83"/>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335 + 50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2. Complete the pattern</a:t>
            </a:r>
            <a:endParaRPr sz="2400" kern="0">
              <a:solidFill>
                <a:srgbClr val="000000"/>
              </a:solidFill>
              <a:latin typeface="Arial"/>
              <a:ea typeface="Arial"/>
              <a:cs typeface="Arial"/>
              <a:sym typeface="Arial"/>
            </a:endParaRPr>
          </a:p>
          <a:p>
            <a:pPr marL="1219170" indent="609585" defTabSz="1219170">
              <a:buClr>
                <a:srgbClr val="000000"/>
              </a:buClr>
              <a:buSzPts val="1200"/>
            </a:pPr>
            <a:r>
              <a:rPr lang="en-GB" sz="1600" kern="0">
                <a:solidFill>
                  <a:srgbClr val="000000"/>
                </a:solidFill>
                <a:latin typeface="Arial"/>
                <a:ea typeface="Arial"/>
                <a:cs typeface="Arial"/>
                <a:sym typeface="Arial"/>
              </a:rPr>
              <a:t>3 x 10 =    30</a:t>
            </a:r>
            <a:endParaRPr sz="1600" kern="0">
              <a:solidFill>
                <a:srgbClr val="000000"/>
              </a:solidFill>
              <a:latin typeface="Arial"/>
              <a:ea typeface="Arial"/>
              <a:cs typeface="Arial"/>
              <a:sym typeface="Arial"/>
            </a:endParaRPr>
          </a:p>
          <a:p>
            <a:pPr marL="1219170" defTabSz="1219170">
              <a:buClr>
                <a:srgbClr val="000000"/>
              </a:buClr>
              <a:buSzPts val="1200"/>
            </a:pPr>
            <a:r>
              <a:rPr lang="en-GB" sz="1600" kern="0">
                <a:solidFill>
                  <a:srgbClr val="000000"/>
                </a:solidFill>
                <a:latin typeface="Arial"/>
                <a:ea typeface="Arial"/>
                <a:cs typeface="Arial"/>
                <a:sym typeface="Arial"/>
              </a:rPr>
              <a:t>         3 x 100 =  300</a:t>
            </a:r>
            <a:endParaRPr sz="1600" kern="0">
              <a:solidFill>
                <a:srgbClr val="000000"/>
              </a:solidFill>
              <a:latin typeface="Arial"/>
              <a:ea typeface="Arial"/>
              <a:cs typeface="Arial"/>
              <a:sym typeface="Arial"/>
            </a:endParaRPr>
          </a:p>
          <a:p>
            <a:pPr marL="1219170" defTabSz="1219170">
              <a:buClr>
                <a:srgbClr val="000000"/>
              </a:buClr>
              <a:buSzPts val="1200"/>
            </a:pPr>
            <a:r>
              <a:rPr lang="en-GB" sz="1600" kern="0">
                <a:solidFill>
                  <a:srgbClr val="000000"/>
                </a:solidFill>
                <a:latin typeface="Arial"/>
                <a:ea typeface="Arial"/>
                <a:cs typeface="Arial"/>
                <a:sym typeface="Arial"/>
              </a:rPr>
              <a:t>       3 x 1000 = </a:t>
            </a:r>
            <a:endParaRPr sz="16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3. 49 + 48</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4. What is the subtration calculation here?</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5. 72 ➗ 8 =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6.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466" name="Google Shape;466;p83"/>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22.04.20</a:t>
            </a:r>
            <a:endParaRPr sz="2400" b="1" u="sng" kern="0">
              <a:solidFill>
                <a:srgbClr val="000000"/>
              </a:solidFill>
              <a:latin typeface="Arial"/>
              <a:ea typeface="Arial"/>
              <a:cs typeface="Arial"/>
              <a:sym typeface="Arial"/>
            </a:endParaRPr>
          </a:p>
        </p:txBody>
      </p:sp>
      <p:sp>
        <p:nvSpPr>
          <p:cNvPr id="467" name="Google Shape;467;p83"/>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Which of these lines are perpendicular?</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8. Eight children can</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fit on a bench.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How many benches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would be needed to seat our class?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What’s the</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latest bus I can catch</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from the stations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to get me into the city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before 15:00?</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The answer is 48. What’s the question?</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468" name="Google Shape;468;p83"/>
          <p:cNvPicPr preferRelativeResize="0"/>
          <p:nvPr/>
        </p:nvPicPr>
        <p:blipFill rotWithShape="1">
          <a:blip r:embed="rId3">
            <a:alphaModFix/>
          </a:blip>
          <a:srcRect t="15874"/>
          <a:stretch/>
        </p:blipFill>
        <p:spPr>
          <a:xfrm>
            <a:off x="2571367" y="3580733"/>
            <a:ext cx="3149600" cy="1324800"/>
          </a:xfrm>
          <a:prstGeom prst="rect">
            <a:avLst/>
          </a:prstGeom>
          <a:noFill/>
          <a:ln>
            <a:noFill/>
          </a:ln>
        </p:spPr>
      </p:pic>
      <p:pic>
        <p:nvPicPr>
          <p:cNvPr id="469" name="Google Shape;469;p83"/>
          <p:cNvPicPr preferRelativeResize="0"/>
          <p:nvPr/>
        </p:nvPicPr>
        <p:blipFill rotWithShape="1">
          <a:blip r:embed="rId4">
            <a:alphaModFix/>
          </a:blip>
          <a:srcRect r="4066"/>
          <a:stretch/>
        </p:blipFill>
        <p:spPr>
          <a:xfrm>
            <a:off x="819133" y="5584667"/>
            <a:ext cx="2290467" cy="1003300"/>
          </a:xfrm>
          <a:prstGeom prst="rect">
            <a:avLst/>
          </a:prstGeom>
          <a:noFill/>
          <a:ln>
            <a:noFill/>
          </a:ln>
        </p:spPr>
      </p:pic>
      <p:grpSp>
        <p:nvGrpSpPr>
          <p:cNvPr id="470" name="Google Shape;470;p83"/>
          <p:cNvGrpSpPr/>
          <p:nvPr/>
        </p:nvGrpSpPr>
        <p:grpSpPr>
          <a:xfrm>
            <a:off x="9060139" y="795600"/>
            <a:ext cx="3030487" cy="902587"/>
            <a:chOff x="6089000" y="816150"/>
            <a:chExt cx="2777205" cy="993600"/>
          </a:xfrm>
        </p:grpSpPr>
        <p:pic>
          <p:nvPicPr>
            <p:cNvPr id="471" name="Google Shape;471;p83"/>
            <p:cNvPicPr preferRelativeResize="0"/>
            <p:nvPr/>
          </p:nvPicPr>
          <p:blipFill rotWithShape="1">
            <a:blip r:embed="rId5">
              <a:alphaModFix/>
            </a:blip>
            <a:srcRect/>
            <a:stretch/>
          </p:blipFill>
          <p:spPr>
            <a:xfrm>
              <a:off x="6155723" y="816150"/>
              <a:ext cx="2710482" cy="993600"/>
            </a:xfrm>
            <a:prstGeom prst="rect">
              <a:avLst/>
            </a:prstGeom>
            <a:noFill/>
            <a:ln>
              <a:noFill/>
            </a:ln>
          </p:spPr>
        </p:pic>
        <p:sp>
          <p:nvSpPr>
            <p:cNvPr id="472" name="Google Shape;472;p83"/>
            <p:cNvSpPr txBox="1"/>
            <p:nvPr/>
          </p:nvSpPr>
          <p:spPr>
            <a:xfrm>
              <a:off x="6089000" y="1210575"/>
              <a:ext cx="340500" cy="3657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a</a:t>
              </a:r>
              <a:endParaRPr sz="2400" kern="0">
                <a:solidFill>
                  <a:srgbClr val="000000"/>
                </a:solidFill>
                <a:latin typeface="Arial"/>
                <a:ea typeface="Arial"/>
                <a:cs typeface="Arial"/>
                <a:sym typeface="Arial"/>
              </a:endParaRPr>
            </a:p>
          </p:txBody>
        </p:sp>
        <p:sp>
          <p:nvSpPr>
            <p:cNvPr id="473" name="Google Shape;473;p83"/>
            <p:cNvSpPr txBox="1"/>
            <p:nvPr/>
          </p:nvSpPr>
          <p:spPr>
            <a:xfrm>
              <a:off x="6984075" y="882825"/>
              <a:ext cx="252000" cy="3276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b</a:t>
              </a:r>
              <a:endParaRPr sz="1867" kern="0">
                <a:solidFill>
                  <a:srgbClr val="000000"/>
                </a:solidFill>
                <a:latin typeface="Arial"/>
                <a:ea typeface="Arial"/>
                <a:cs typeface="Arial"/>
                <a:sym typeface="Arial"/>
              </a:endParaRPr>
            </a:p>
          </p:txBody>
        </p:sp>
        <p:sp>
          <p:nvSpPr>
            <p:cNvPr id="474" name="Google Shape;474;p83"/>
            <p:cNvSpPr txBox="1"/>
            <p:nvPr/>
          </p:nvSpPr>
          <p:spPr>
            <a:xfrm>
              <a:off x="8093450" y="971075"/>
              <a:ext cx="340500" cy="3657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a:t>
              </a:r>
              <a:endParaRPr sz="1867" kern="0">
                <a:solidFill>
                  <a:srgbClr val="000000"/>
                </a:solidFill>
                <a:latin typeface="Arial"/>
                <a:ea typeface="Arial"/>
                <a:cs typeface="Arial"/>
                <a:sym typeface="Arial"/>
              </a:endParaRPr>
            </a:p>
          </p:txBody>
        </p:sp>
      </p:grpSp>
      <p:pic>
        <p:nvPicPr>
          <p:cNvPr id="475" name="Google Shape;475;p83"/>
          <p:cNvPicPr preferRelativeResize="0"/>
          <p:nvPr/>
        </p:nvPicPr>
        <p:blipFill rotWithShape="1">
          <a:blip r:embed="rId6">
            <a:alphaModFix/>
          </a:blip>
          <a:srcRect/>
          <a:stretch/>
        </p:blipFill>
        <p:spPr>
          <a:xfrm>
            <a:off x="10205800" y="1627833"/>
            <a:ext cx="2260600" cy="1117600"/>
          </a:xfrm>
          <a:prstGeom prst="rect">
            <a:avLst/>
          </a:prstGeom>
          <a:noFill/>
          <a:ln>
            <a:noFill/>
          </a:ln>
        </p:spPr>
      </p:pic>
      <p:pic>
        <p:nvPicPr>
          <p:cNvPr id="476" name="Google Shape;476;p83"/>
          <p:cNvPicPr preferRelativeResize="0"/>
          <p:nvPr/>
        </p:nvPicPr>
        <p:blipFill rotWithShape="1">
          <a:blip r:embed="rId7">
            <a:alphaModFix/>
          </a:blip>
          <a:srcRect/>
          <a:stretch/>
        </p:blipFill>
        <p:spPr>
          <a:xfrm>
            <a:off x="9962649" y="3324467"/>
            <a:ext cx="2127984" cy="2260200"/>
          </a:xfrm>
          <a:prstGeom prst="rect">
            <a:avLst/>
          </a:prstGeom>
          <a:noFill/>
          <a:ln>
            <a:noFill/>
          </a:ln>
        </p:spPr>
      </p:pic>
    </p:spTree>
    <p:extLst>
      <p:ext uri="{BB962C8B-B14F-4D97-AF65-F5344CB8AC3E}">
        <p14:creationId xmlns:p14="http://schemas.microsoft.com/office/powerpoint/2010/main" val="28215899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80"/>
        <p:cNvGrpSpPr/>
        <p:nvPr/>
      </p:nvGrpSpPr>
      <p:grpSpPr>
        <a:xfrm>
          <a:off x="0" y="0"/>
          <a:ext cx="0" cy="0"/>
          <a:chOff x="0" y="0"/>
          <a:chExt cx="0" cy="0"/>
        </a:xfrm>
      </p:grpSpPr>
      <p:sp>
        <p:nvSpPr>
          <p:cNvPr id="481" name="Google Shape;481;p84"/>
          <p:cNvSpPr txBox="1"/>
          <p:nvPr/>
        </p:nvSpPr>
        <p:spPr>
          <a:xfrm>
            <a:off x="413133" y="363567"/>
            <a:ext cx="11105200" cy="6130800"/>
          </a:xfrm>
          <a:prstGeom prst="rect">
            <a:avLst/>
          </a:prstGeom>
          <a:noFill/>
          <a:ln>
            <a:noFill/>
          </a:ln>
        </p:spPr>
        <p:txBody>
          <a:bodyPr spcFirstLastPara="1" wrap="square" lIns="121900" tIns="121900" rIns="121900" bIns="121900" anchor="t" anchorCtr="0">
            <a:noAutofit/>
          </a:bodyPr>
          <a:lstStyle/>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385 </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3000</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97</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60 - 23 = 37</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9</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⅚</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C</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4</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13:00 or 1:00 or 1 o’clock</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Any calculation with the answer 48</a:t>
            </a:r>
            <a:endParaRPr sz="2533" kern="0">
              <a:solidFill>
                <a:srgbClr val="000000"/>
              </a:solidFill>
              <a:latin typeface="Arial"/>
              <a:cs typeface="Arial"/>
              <a:sym typeface="Arial"/>
            </a:endParaRPr>
          </a:p>
          <a:p>
            <a:pPr marL="609585" defTabSz="1219170">
              <a:buClr>
                <a:srgbClr val="000000"/>
              </a:buClr>
            </a:pPr>
            <a:r>
              <a:rPr lang="en-GB" sz="2533" kern="0">
                <a:solidFill>
                  <a:srgbClr val="000000"/>
                </a:solidFill>
                <a:latin typeface="Arial"/>
                <a:cs typeface="Arial"/>
                <a:sym typeface="Arial"/>
              </a:rPr>
              <a:t>E.g. 40 + 8 = 48 , 100 - 52 = 48, 8 x 6 = 48, 96 ÷ 2 = 48</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34341752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85"/>
        <p:cNvGrpSpPr/>
        <p:nvPr/>
      </p:nvGrpSpPr>
      <p:grpSpPr>
        <a:xfrm>
          <a:off x="0" y="0"/>
          <a:ext cx="0" cy="0"/>
          <a:chOff x="0" y="0"/>
          <a:chExt cx="0" cy="0"/>
        </a:xfrm>
      </p:grpSpPr>
      <p:sp>
        <p:nvSpPr>
          <p:cNvPr id="486" name="Google Shape;486;p85"/>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487" name="Google Shape;487;p85"/>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488" name="Google Shape;488;p85"/>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489" name="Google Shape;489;p85"/>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702145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493"/>
        <p:cNvGrpSpPr/>
        <p:nvPr/>
      </p:nvGrpSpPr>
      <p:grpSpPr>
        <a:xfrm>
          <a:off x="0" y="0"/>
          <a:ext cx="0" cy="0"/>
          <a:chOff x="0" y="0"/>
          <a:chExt cx="0" cy="0"/>
        </a:xfrm>
      </p:grpSpPr>
      <p:sp>
        <p:nvSpPr>
          <p:cNvPr id="494" name="Google Shape;494;p86"/>
          <p:cNvSpPr txBox="1"/>
          <p:nvPr/>
        </p:nvSpPr>
        <p:spPr>
          <a:xfrm>
            <a:off x="1057633" y="1850833"/>
            <a:ext cx="10361200" cy="148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000" b="1" u="sng" kern="0">
                <a:solidFill>
                  <a:srgbClr val="000000"/>
                </a:solidFill>
                <a:latin typeface="Arial"/>
                <a:cs typeface="Arial"/>
                <a:sym typeface="Arial"/>
              </a:rPr>
              <a:t>WALT: calculate the perimeter of a shape.</a:t>
            </a:r>
            <a:endParaRPr sz="4000" b="1" u="sng" kern="0">
              <a:solidFill>
                <a:srgbClr val="000000"/>
              </a:solidFill>
              <a:latin typeface="Arial"/>
              <a:cs typeface="Arial"/>
              <a:sym typeface="Arial"/>
            </a:endParaRPr>
          </a:p>
        </p:txBody>
      </p:sp>
    </p:spTree>
    <p:extLst>
      <p:ext uri="{BB962C8B-B14F-4D97-AF65-F5344CB8AC3E}">
        <p14:creationId xmlns:p14="http://schemas.microsoft.com/office/powerpoint/2010/main" val="18151878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498"/>
        <p:cNvGrpSpPr/>
        <p:nvPr/>
      </p:nvGrpSpPr>
      <p:grpSpPr>
        <a:xfrm>
          <a:off x="0" y="0"/>
          <a:ext cx="0" cy="0"/>
          <a:chOff x="0" y="0"/>
          <a:chExt cx="0" cy="0"/>
        </a:xfrm>
      </p:grpSpPr>
      <p:sp>
        <p:nvSpPr>
          <p:cNvPr id="499" name="Google Shape;499;p87"/>
          <p:cNvSpPr txBox="1"/>
          <p:nvPr/>
        </p:nvSpPr>
        <p:spPr>
          <a:xfrm>
            <a:off x="214833" y="590033"/>
            <a:ext cx="6130800" cy="191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The perimeter of a shape is the length of all the sides added together. For example... </a:t>
            </a:r>
            <a:endParaRPr sz="3200" kern="0">
              <a:solidFill>
                <a:srgbClr val="000000"/>
              </a:solidFill>
              <a:latin typeface="Arial"/>
              <a:cs typeface="Arial"/>
              <a:sym typeface="Arial"/>
            </a:endParaRPr>
          </a:p>
        </p:txBody>
      </p:sp>
      <p:sp>
        <p:nvSpPr>
          <p:cNvPr id="500" name="Google Shape;500;p87"/>
          <p:cNvSpPr/>
          <p:nvPr/>
        </p:nvSpPr>
        <p:spPr>
          <a:xfrm>
            <a:off x="3635533" y="3776033"/>
            <a:ext cx="5568800" cy="2049200"/>
          </a:xfrm>
          <a:prstGeom prst="rect">
            <a:avLst/>
          </a:prstGeom>
          <a:solidFill>
            <a:schemeClr val="lt2"/>
          </a:solidFill>
          <a:ln w="3810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1" name="Google Shape;501;p87"/>
          <p:cNvSpPr txBox="1"/>
          <p:nvPr/>
        </p:nvSpPr>
        <p:spPr>
          <a:xfrm>
            <a:off x="5775533" y="2821217"/>
            <a:ext cx="1288800" cy="64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10cm</a:t>
            </a:r>
            <a:endParaRPr sz="2800" kern="0">
              <a:solidFill>
                <a:srgbClr val="000000"/>
              </a:solidFill>
              <a:latin typeface="Arial"/>
              <a:cs typeface="Arial"/>
              <a:sym typeface="Arial"/>
            </a:endParaRPr>
          </a:p>
        </p:txBody>
      </p:sp>
      <p:sp>
        <p:nvSpPr>
          <p:cNvPr id="502" name="Google Shape;502;p87"/>
          <p:cNvSpPr txBox="1"/>
          <p:nvPr/>
        </p:nvSpPr>
        <p:spPr>
          <a:xfrm>
            <a:off x="5755800" y="6115984"/>
            <a:ext cx="1288800" cy="64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10cm</a:t>
            </a:r>
            <a:endParaRPr sz="2800" kern="0">
              <a:solidFill>
                <a:srgbClr val="000000"/>
              </a:solidFill>
              <a:latin typeface="Arial"/>
              <a:cs typeface="Arial"/>
              <a:sym typeface="Arial"/>
            </a:endParaRPr>
          </a:p>
        </p:txBody>
      </p:sp>
      <p:sp>
        <p:nvSpPr>
          <p:cNvPr id="503" name="Google Shape;503;p87"/>
          <p:cNvSpPr txBox="1"/>
          <p:nvPr/>
        </p:nvSpPr>
        <p:spPr>
          <a:xfrm>
            <a:off x="9567167" y="4480417"/>
            <a:ext cx="1288800" cy="64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3cm</a:t>
            </a:r>
            <a:endParaRPr sz="2800" kern="0">
              <a:solidFill>
                <a:srgbClr val="000000"/>
              </a:solidFill>
              <a:latin typeface="Arial"/>
              <a:cs typeface="Arial"/>
              <a:sym typeface="Arial"/>
            </a:endParaRPr>
          </a:p>
        </p:txBody>
      </p:sp>
      <p:sp>
        <p:nvSpPr>
          <p:cNvPr id="504" name="Google Shape;504;p87"/>
          <p:cNvSpPr txBox="1"/>
          <p:nvPr/>
        </p:nvSpPr>
        <p:spPr>
          <a:xfrm>
            <a:off x="2374367" y="4480417"/>
            <a:ext cx="1288800" cy="64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3cm</a:t>
            </a:r>
            <a:endParaRPr sz="2800" kern="0">
              <a:solidFill>
                <a:srgbClr val="000000"/>
              </a:solidFill>
              <a:latin typeface="Arial"/>
              <a:cs typeface="Arial"/>
              <a:sym typeface="Arial"/>
            </a:endParaRPr>
          </a:p>
        </p:txBody>
      </p:sp>
      <p:sp>
        <p:nvSpPr>
          <p:cNvPr id="505" name="Google Shape;505;p87"/>
          <p:cNvSpPr/>
          <p:nvPr/>
        </p:nvSpPr>
        <p:spPr>
          <a:xfrm>
            <a:off x="3748800" y="3429000"/>
            <a:ext cx="5354000" cy="228000"/>
          </a:xfrm>
          <a:prstGeom prst="leftRightArrow">
            <a:avLst>
              <a:gd name="adj1" fmla="val 50000"/>
              <a:gd name="adj2" fmla="val 50000"/>
            </a:avLst>
          </a:prstGeom>
          <a:solidFill>
            <a:srgbClr val="00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6" name="Google Shape;506;p87"/>
          <p:cNvSpPr/>
          <p:nvPr/>
        </p:nvSpPr>
        <p:spPr>
          <a:xfrm>
            <a:off x="3742933" y="5944267"/>
            <a:ext cx="5354000" cy="228000"/>
          </a:xfrm>
          <a:prstGeom prst="leftRightArrow">
            <a:avLst>
              <a:gd name="adj1" fmla="val 50000"/>
              <a:gd name="adj2" fmla="val 50000"/>
            </a:avLst>
          </a:prstGeom>
          <a:solidFill>
            <a:srgbClr val="00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7" name="Google Shape;507;p87"/>
          <p:cNvSpPr/>
          <p:nvPr/>
        </p:nvSpPr>
        <p:spPr>
          <a:xfrm rot="-5400000">
            <a:off x="2347167" y="4686633"/>
            <a:ext cx="2047200" cy="228000"/>
          </a:xfrm>
          <a:prstGeom prst="leftRightArrow">
            <a:avLst>
              <a:gd name="adj1" fmla="val 50000"/>
              <a:gd name="adj2" fmla="val 50000"/>
            </a:avLst>
          </a:prstGeom>
          <a:solidFill>
            <a:srgbClr val="00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8" name="Google Shape;508;p87"/>
          <p:cNvSpPr/>
          <p:nvPr/>
        </p:nvSpPr>
        <p:spPr>
          <a:xfrm rot="-5400000">
            <a:off x="8445500" y="4686633"/>
            <a:ext cx="2047200" cy="228000"/>
          </a:xfrm>
          <a:prstGeom prst="leftRightArrow">
            <a:avLst>
              <a:gd name="adj1" fmla="val 50000"/>
              <a:gd name="adj2" fmla="val 50000"/>
            </a:avLst>
          </a:prstGeom>
          <a:solidFill>
            <a:srgbClr val="00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509" name="Google Shape;509;p87"/>
          <p:cNvSpPr txBox="1"/>
          <p:nvPr/>
        </p:nvSpPr>
        <p:spPr>
          <a:xfrm>
            <a:off x="5295433" y="1904933"/>
            <a:ext cx="6512800" cy="717600"/>
          </a:xfrm>
          <a:prstGeom prst="rect">
            <a:avLst/>
          </a:prstGeom>
          <a:noFill/>
          <a:ln w="19050"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10cm + 10cm + 3cm + 3cm = </a:t>
            </a:r>
            <a:r>
              <a:rPr lang="en-GB" sz="3067" u="sng" kern="0">
                <a:solidFill>
                  <a:srgbClr val="000000"/>
                </a:solidFill>
                <a:latin typeface="Arial"/>
                <a:cs typeface="Arial"/>
                <a:sym typeface="Arial"/>
              </a:rPr>
              <a:t>26cm</a:t>
            </a:r>
            <a:r>
              <a:rPr lang="en-GB" sz="3067" kern="0">
                <a:solidFill>
                  <a:srgbClr val="000000"/>
                </a:solidFill>
                <a:latin typeface="Arial"/>
                <a:cs typeface="Arial"/>
                <a:sym typeface="Arial"/>
              </a:rPr>
              <a:t> </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19401180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13"/>
        <p:cNvGrpSpPr/>
        <p:nvPr/>
      </p:nvGrpSpPr>
      <p:grpSpPr>
        <a:xfrm>
          <a:off x="0" y="0"/>
          <a:ext cx="0" cy="0"/>
          <a:chOff x="0" y="0"/>
          <a:chExt cx="0" cy="0"/>
        </a:xfrm>
      </p:grpSpPr>
      <p:pic>
        <p:nvPicPr>
          <p:cNvPr id="514" name="Google Shape;514;p88"/>
          <p:cNvPicPr preferRelativeResize="0"/>
          <p:nvPr/>
        </p:nvPicPr>
        <p:blipFill>
          <a:blip r:embed="rId3">
            <a:alphaModFix/>
          </a:blip>
          <a:stretch>
            <a:fillRect/>
          </a:stretch>
        </p:blipFill>
        <p:spPr>
          <a:xfrm>
            <a:off x="203201" y="203201"/>
            <a:ext cx="6423433" cy="6406300"/>
          </a:xfrm>
          <a:prstGeom prst="rect">
            <a:avLst/>
          </a:prstGeom>
          <a:noFill/>
          <a:ln>
            <a:noFill/>
          </a:ln>
        </p:spPr>
      </p:pic>
      <p:pic>
        <p:nvPicPr>
          <p:cNvPr id="515" name="Google Shape;515;p88"/>
          <p:cNvPicPr preferRelativeResize="0"/>
          <p:nvPr/>
        </p:nvPicPr>
        <p:blipFill rotWithShape="1">
          <a:blip r:embed="rId4">
            <a:alphaModFix/>
          </a:blip>
          <a:srcRect r="7723"/>
          <a:stretch/>
        </p:blipFill>
        <p:spPr>
          <a:xfrm>
            <a:off x="6558101" y="4135601"/>
            <a:ext cx="5400967" cy="2473900"/>
          </a:xfrm>
          <a:prstGeom prst="rect">
            <a:avLst/>
          </a:prstGeom>
          <a:noFill/>
          <a:ln>
            <a:noFill/>
          </a:ln>
        </p:spPr>
      </p:pic>
    </p:spTree>
    <p:extLst>
      <p:ext uri="{BB962C8B-B14F-4D97-AF65-F5344CB8AC3E}">
        <p14:creationId xmlns:p14="http://schemas.microsoft.com/office/powerpoint/2010/main" val="5611511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19"/>
        <p:cNvGrpSpPr/>
        <p:nvPr/>
      </p:nvGrpSpPr>
      <p:grpSpPr>
        <a:xfrm>
          <a:off x="0" y="0"/>
          <a:ext cx="0" cy="0"/>
          <a:chOff x="0" y="0"/>
          <a:chExt cx="0" cy="0"/>
        </a:xfrm>
      </p:grpSpPr>
      <p:pic>
        <p:nvPicPr>
          <p:cNvPr id="520" name="Google Shape;520;p89"/>
          <p:cNvPicPr preferRelativeResize="0"/>
          <p:nvPr/>
        </p:nvPicPr>
        <p:blipFill>
          <a:blip r:embed="rId3">
            <a:alphaModFix/>
          </a:blip>
          <a:stretch>
            <a:fillRect/>
          </a:stretch>
        </p:blipFill>
        <p:spPr>
          <a:xfrm>
            <a:off x="203201" y="203201"/>
            <a:ext cx="6423433" cy="6406300"/>
          </a:xfrm>
          <a:prstGeom prst="rect">
            <a:avLst/>
          </a:prstGeom>
          <a:noFill/>
          <a:ln>
            <a:noFill/>
          </a:ln>
        </p:spPr>
      </p:pic>
      <p:pic>
        <p:nvPicPr>
          <p:cNvPr id="521" name="Google Shape;521;p89"/>
          <p:cNvPicPr preferRelativeResize="0"/>
          <p:nvPr/>
        </p:nvPicPr>
        <p:blipFill rotWithShape="1">
          <a:blip r:embed="rId4">
            <a:alphaModFix/>
          </a:blip>
          <a:srcRect r="7723"/>
          <a:stretch/>
        </p:blipFill>
        <p:spPr>
          <a:xfrm>
            <a:off x="6558101" y="4135601"/>
            <a:ext cx="5400967" cy="2473900"/>
          </a:xfrm>
          <a:prstGeom prst="rect">
            <a:avLst/>
          </a:prstGeom>
          <a:noFill/>
          <a:ln>
            <a:noFill/>
          </a:ln>
        </p:spPr>
      </p:pic>
      <p:sp>
        <p:nvSpPr>
          <p:cNvPr id="522" name="Google Shape;522;p89"/>
          <p:cNvSpPr txBox="1"/>
          <p:nvPr/>
        </p:nvSpPr>
        <p:spPr>
          <a:xfrm>
            <a:off x="10328333" y="4213933"/>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16</a:t>
            </a:r>
            <a:endParaRPr sz="1867" kern="0">
              <a:solidFill>
                <a:srgbClr val="000000"/>
              </a:solidFill>
              <a:latin typeface="Arial"/>
              <a:cs typeface="Arial"/>
              <a:sym typeface="Arial"/>
            </a:endParaRPr>
          </a:p>
        </p:txBody>
      </p:sp>
      <p:sp>
        <p:nvSpPr>
          <p:cNvPr id="523" name="Google Shape;523;p89"/>
          <p:cNvSpPr txBox="1"/>
          <p:nvPr/>
        </p:nvSpPr>
        <p:spPr>
          <a:xfrm>
            <a:off x="10328333" y="4846800"/>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24</a:t>
            </a:r>
            <a:endParaRPr sz="1867" kern="0">
              <a:solidFill>
                <a:srgbClr val="000000"/>
              </a:solidFill>
              <a:latin typeface="Arial"/>
              <a:cs typeface="Arial"/>
              <a:sym typeface="Arial"/>
            </a:endParaRPr>
          </a:p>
        </p:txBody>
      </p:sp>
      <p:sp>
        <p:nvSpPr>
          <p:cNvPr id="524" name="Google Shape;524;p89"/>
          <p:cNvSpPr txBox="1"/>
          <p:nvPr/>
        </p:nvSpPr>
        <p:spPr>
          <a:xfrm>
            <a:off x="10328333" y="5413533"/>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24</a:t>
            </a:r>
            <a:endParaRPr sz="1867" kern="0">
              <a:solidFill>
                <a:srgbClr val="000000"/>
              </a:solidFill>
              <a:latin typeface="Arial"/>
              <a:cs typeface="Arial"/>
              <a:sym typeface="Arial"/>
            </a:endParaRPr>
          </a:p>
        </p:txBody>
      </p:sp>
      <p:sp>
        <p:nvSpPr>
          <p:cNvPr id="525" name="Google Shape;525;p89"/>
          <p:cNvSpPr txBox="1"/>
          <p:nvPr/>
        </p:nvSpPr>
        <p:spPr>
          <a:xfrm>
            <a:off x="10328333" y="6062933"/>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24</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6133954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29"/>
        <p:cNvGrpSpPr/>
        <p:nvPr/>
      </p:nvGrpSpPr>
      <p:grpSpPr>
        <a:xfrm>
          <a:off x="0" y="0"/>
          <a:ext cx="0" cy="0"/>
          <a:chOff x="0" y="0"/>
          <a:chExt cx="0" cy="0"/>
        </a:xfrm>
      </p:grpSpPr>
      <p:pic>
        <p:nvPicPr>
          <p:cNvPr id="530" name="Google Shape;530;p90"/>
          <p:cNvPicPr preferRelativeResize="0"/>
          <p:nvPr/>
        </p:nvPicPr>
        <p:blipFill rotWithShape="1">
          <a:blip r:embed="rId3">
            <a:alphaModFix/>
          </a:blip>
          <a:srcRect l="8282"/>
          <a:stretch/>
        </p:blipFill>
        <p:spPr>
          <a:xfrm>
            <a:off x="594900" y="0"/>
            <a:ext cx="6590867" cy="6610133"/>
          </a:xfrm>
          <a:prstGeom prst="rect">
            <a:avLst/>
          </a:prstGeom>
          <a:noFill/>
          <a:ln>
            <a:noFill/>
          </a:ln>
        </p:spPr>
      </p:pic>
      <p:pic>
        <p:nvPicPr>
          <p:cNvPr id="531" name="Google Shape;531;p90"/>
          <p:cNvPicPr preferRelativeResize="0"/>
          <p:nvPr/>
        </p:nvPicPr>
        <p:blipFill rotWithShape="1">
          <a:blip r:embed="rId4">
            <a:alphaModFix/>
          </a:blip>
          <a:srcRect r="4734"/>
          <a:stretch/>
        </p:blipFill>
        <p:spPr>
          <a:xfrm>
            <a:off x="6581968" y="4072133"/>
            <a:ext cx="5610033" cy="2538000"/>
          </a:xfrm>
          <a:prstGeom prst="rect">
            <a:avLst/>
          </a:prstGeom>
          <a:noFill/>
          <a:ln>
            <a:noFill/>
          </a:ln>
        </p:spPr>
      </p:pic>
    </p:spTree>
    <p:extLst>
      <p:ext uri="{BB962C8B-B14F-4D97-AF65-F5344CB8AC3E}">
        <p14:creationId xmlns:p14="http://schemas.microsoft.com/office/powerpoint/2010/main" val="32720962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35"/>
        <p:cNvGrpSpPr/>
        <p:nvPr/>
      </p:nvGrpSpPr>
      <p:grpSpPr>
        <a:xfrm>
          <a:off x="0" y="0"/>
          <a:ext cx="0" cy="0"/>
          <a:chOff x="0" y="0"/>
          <a:chExt cx="0" cy="0"/>
        </a:xfrm>
      </p:grpSpPr>
      <p:pic>
        <p:nvPicPr>
          <p:cNvPr id="536" name="Google Shape;536;p91"/>
          <p:cNvPicPr preferRelativeResize="0"/>
          <p:nvPr/>
        </p:nvPicPr>
        <p:blipFill rotWithShape="1">
          <a:blip r:embed="rId3">
            <a:alphaModFix/>
          </a:blip>
          <a:srcRect l="8282"/>
          <a:stretch/>
        </p:blipFill>
        <p:spPr>
          <a:xfrm>
            <a:off x="594900" y="0"/>
            <a:ext cx="6590867" cy="6610133"/>
          </a:xfrm>
          <a:prstGeom prst="rect">
            <a:avLst/>
          </a:prstGeom>
          <a:noFill/>
          <a:ln>
            <a:noFill/>
          </a:ln>
        </p:spPr>
      </p:pic>
      <p:pic>
        <p:nvPicPr>
          <p:cNvPr id="537" name="Google Shape;537;p91"/>
          <p:cNvPicPr preferRelativeResize="0"/>
          <p:nvPr/>
        </p:nvPicPr>
        <p:blipFill rotWithShape="1">
          <a:blip r:embed="rId4">
            <a:alphaModFix/>
          </a:blip>
          <a:srcRect r="4734"/>
          <a:stretch/>
        </p:blipFill>
        <p:spPr>
          <a:xfrm>
            <a:off x="6581968" y="4072133"/>
            <a:ext cx="5610033" cy="2538000"/>
          </a:xfrm>
          <a:prstGeom prst="rect">
            <a:avLst/>
          </a:prstGeom>
          <a:noFill/>
          <a:ln>
            <a:noFill/>
          </a:ln>
        </p:spPr>
      </p:pic>
      <p:sp>
        <p:nvSpPr>
          <p:cNvPr id="538" name="Google Shape;538;p91"/>
          <p:cNvSpPr txBox="1"/>
          <p:nvPr/>
        </p:nvSpPr>
        <p:spPr>
          <a:xfrm>
            <a:off x="10543133" y="4072133"/>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18</a:t>
            </a:r>
            <a:endParaRPr sz="1867" kern="0">
              <a:solidFill>
                <a:srgbClr val="000000"/>
              </a:solidFill>
              <a:latin typeface="Arial"/>
              <a:cs typeface="Arial"/>
              <a:sym typeface="Arial"/>
            </a:endParaRPr>
          </a:p>
        </p:txBody>
      </p:sp>
      <p:sp>
        <p:nvSpPr>
          <p:cNvPr id="539" name="Google Shape;539;p91"/>
          <p:cNvSpPr txBox="1"/>
          <p:nvPr/>
        </p:nvSpPr>
        <p:spPr>
          <a:xfrm>
            <a:off x="10543133" y="5012067"/>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24</a:t>
            </a:r>
            <a:endParaRPr sz="1867" kern="0">
              <a:solidFill>
                <a:srgbClr val="000000"/>
              </a:solidFill>
              <a:latin typeface="Arial"/>
              <a:cs typeface="Arial"/>
              <a:sym typeface="Arial"/>
            </a:endParaRPr>
          </a:p>
        </p:txBody>
      </p:sp>
      <p:sp>
        <p:nvSpPr>
          <p:cNvPr id="540" name="Google Shape;540;p91"/>
          <p:cNvSpPr txBox="1"/>
          <p:nvPr/>
        </p:nvSpPr>
        <p:spPr>
          <a:xfrm>
            <a:off x="10644733" y="5876267"/>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26</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8391016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544"/>
        <p:cNvGrpSpPr/>
        <p:nvPr/>
      </p:nvGrpSpPr>
      <p:grpSpPr>
        <a:xfrm>
          <a:off x="0" y="0"/>
          <a:ext cx="0" cy="0"/>
          <a:chOff x="0" y="0"/>
          <a:chExt cx="0" cy="0"/>
        </a:xfrm>
      </p:grpSpPr>
      <p:pic>
        <p:nvPicPr>
          <p:cNvPr id="545" name="Google Shape;545;p92"/>
          <p:cNvPicPr preferRelativeResize="0"/>
          <p:nvPr/>
        </p:nvPicPr>
        <p:blipFill>
          <a:blip r:embed="rId3">
            <a:alphaModFix/>
          </a:blip>
          <a:stretch>
            <a:fillRect/>
          </a:stretch>
        </p:blipFill>
        <p:spPr>
          <a:xfrm>
            <a:off x="203200" y="203201"/>
            <a:ext cx="8128000" cy="6134100"/>
          </a:xfrm>
          <a:prstGeom prst="rect">
            <a:avLst/>
          </a:prstGeom>
          <a:noFill/>
          <a:ln>
            <a:noFill/>
          </a:ln>
        </p:spPr>
      </p:pic>
      <p:sp>
        <p:nvSpPr>
          <p:cNvPr id="546" name="Google Shape;546;p92"/>
          <p:cNvSpPr txBox="1"/>
          <p:nvPr/>
        </p:nvSpPr>
        <p:spPr>
          <a:xfrm>
            <a:off x="2263967" y="4841900"/>
            <a:ext cx="10244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Square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02040694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50"/>
        <p:cNvGrpSpPr/>
        <p:nvPr/>
      </p:nvGrpSpPr>
      <p:grpSpPr>
        <a:xfrm>
          <a:off x="0" y="0"/>
          <a:ext cx="0" cy="0"/>
          <a:chOff x="0" y="0"/>
          <a:chExt cx="0" cy="0"/>
        </a:xfrm>
      </p:grpSpPr>
      <p:pic>
        <p:nvPicPr>
          <p:cNvPr id="551" name="Google Shape;551;p93"/>
          <p:cNvPicPr preferRelativeResize="0"/>
          <p:nvPr/>
        </p:nvPicPr>
        <p:blipFill>
          <a:blip r:embed="rId3">
            <a:alphaModFix/>
          </a:blip>
          <a:stretch>
            <a:fillRect/>
          </a:stretch>
        </p:blipFill>
        <p:spPr>
          <a:xfrm>
            <a:off x="203200" y="203201"/>
            <a:ext cx="8128000" cy="6134100"/>
          </a:xfrm>
          <a:prstGeom prst="rect">
            <a:avLst/>
          </a:prstGeom>
          <a:noFill/>
          <a:ln>
            <a:noFill/>
          </a:ln>
        </p:spPr>
      </p:pic>
      <p:sp>
        <p:nvSpPr>
          <p:cNvPr id="552" name="Google Shape;552;p93"/>
          <p:cNvSpPr txBox="1"/>
          <p:nvPr/>
        </p:nvSpPr>
        <p:spPr>
          <a:xfrm>
            <a:off x="2263967" y="4841900"/>
            <a:ext cx="10244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Square</a:t>
            </a:r>
            <a:endParaRPr sz="1867" kern="0">
              <a:solidFill>
                <a:srgbClr val="000000"/>
              </a:solidFill>
              <a:latin typeface="Arial"/>
              <a:cs typeface="Arial"/>
              <a:sym typeface="Arial"/>
            </a:endParaRPr>
          </a:p>
        </p:txBody>
      </p:sp>
      <p:sp>
        <p:nvSpPr>
          <p:cNvPr id="553" name="Google Shape;553;p93"/>
          <p:cNvSpPr txBox="1"/>
          <p:nvPr/>
        </p:nvSpPr>
        <p:spPr>
          <a:xfrm>
            <a:off x="6279633" y="680000"/>
            <a:ext cx="1090800" cy="57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18</a:t>
            </a:r>
            <a:endParaRPr sz="1867" kern="0">
              <a:solidFill>
                <a:srgbClr val="000000"/>
              </a:solidFill>
              <a:latin typeface="Arial"/>
              <a:cs typeface="Arial"/>
              <a:sym typeface="Arial"/>
            </a:endParaRPr>
          </a:p>
        </p:txBody>
      </p:sp>
      <p:sp>
        <p:nvSpPr>
          <p:cNvPr id="554" name="Google Shape;554;p93"/>
          <p:cNvSpPr txBox="1"/>
          <p:nvPr/>
        </p:nvSpPr>
        <p:spPr>
          <a:xfrm>
            <a:off x="6279633" y="2615900"/>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33</a:t>
            </a:r>
            <a:endParaRPr sz="1867" kern="0">
              <a:solidFill>
                <a:srgbClr val="000000"/>
              </a:solidFill>
              <a:latin typeface="Arial"/>
              <a:cs typeface="Arial"/>
              <a:sym typeface="Arial"/>
            </a:endParaRPr>
          </a:p>
        </p:txBody>
      </p:sp>
      <p:sp>
        <p:nvSpPr>
          <p:cNvPr id="555" name="Google Shape;555;p93"/>
          <p:cNvSpPr txBox="1"/>
          <p:nvPr/>
        </p:nvSpPr>
        <p:spPr>
          <a:xfrm>
            <a:off x="6355533" y="4587300"/>
            <a:ext cx="1090800" cy="44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36</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26986026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559"/>
        <p:cNvGrpSpPr/>
        <p:nvPr/>
      </p:nvGrpSpPr>
      <p:grpSpPr>
        <a:xfrm>
          <a:off x="0" y="0"/>
          <a:ext cx="0" cy="0"/>
          <a:chOff x="0" y="0"/>
          <a:chExt cx="0" cy="0"/>
        </a:xfrm>
      </p:grpSpPr>
      <p:sp>
        <p:nvSpPr>
          <p:cNvPr id="560" name="Google Shape;560;p94"/>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561" name="Google Shape;561;p94"/>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562" name="Google Shape;562;p94"/>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5339142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66"/>
        <p:cNvGrpSpPr/>
        <p:nvPr/>
      </p:nvGrpSpPr>
      <p:grpSpPr>
        <a:xfrm>
          <a:off x="0" y="0"/>
          <a:ext cx="0" cy="0"/>
          <a:chOff x="0" y="0"/>
          <a:chExt cx="0" cy="0"/>
        </a:xfrm>
      </p:grpSpPr>
      <p:sp>
        <p:nvSpPr>
          <p:cNvPr id="567" name="Google Shape;567;p95"/>
          <p:cNvSpPr txBox="1">
            <a:spLocks noGrp="1"/>
          </p:cNvSpPr>
          <p:nvPr>
            <p:ph type="ctrTitle"/>
          </p:nvPr>
        </p:nvSpPr>
        <p:spPr>
          <a:xfrm>
            <a:off x="415600" y="1975467"/>
            <a:ext cx="11360800" cy="4102400"/>
          </a:xfrm>
          <a:prstGeom prst="rect">
            <a:avLst/>
          </a:prstGeom>
          <a:noFill/>
          <a:ln>
            <a:noFill/>
          </a:ln>
        </p:spPr>
        <p:txBody>
          <a:bodyPr spcFirstLastPara="1" wrap="square" lIns="121900" tIns="121900" rIns="121900" bIns="121900" anchor="b" anchorCtr="0">
            <a:noAutofit/>
          </a:bodyPr>
          <a:lstStyle/>
          <a:p>
            <a:pPr algn="l">
              <a:buSzPts val="1100"/>
            </a:pPr>
            <a:r>
              <a:rPr lang="en-GB" sz="6400" u="sng"/>
              <a:t>WALT: use inverted commas accurately in dialogue.</a:t>
            </a:r>
            <a:endParaRPr sz="6400" u="sng"/>
          </a:p>
          <a:p>
            <a:pPr algn="l">
              <a:buSzPts val="1100"/>
            </a:pPr>
            <a:endParaRPr sz="6400" u="sng"/>
          </a:p>
          <a:p>
            <a:pPr algn="l">
              <a:buSzPts val="1100"/>
            </a:pPr>
            <a:r>
              <a:rPr lang="en-GB" sz="4000">
                <a:solidFill>
                  <a:srgbClr val="FF0000"/>
                </a:solidFill>
              </a:rPr>
              <a:t>“</a:t>
            </a:r>
            <a:r>
              <a:rPr lang="en-GB" sz="3200"/>
              <a:t>Do you think you can talk like a pirate?</a:t>
            </a:r>
            <a:r>
              <a:rPr lang="en-GB" sz="4000">
                <a:solidFill>
                  <a:srgbClr val="FF0000"/>
                </a:solidFill>
              </a:rPr>
              <a:t>”</a:t>
            </a:r>
            <a:r>
              <a:rPr lang="en-GB" sz="3200"/>
              <a:t> </a:t>
            </a:r>
            <a:r>
              <a:rPr lang="en-GB" sz="3200">
                <a:highlight>
                  <a:srgbClr val="FFFF00"/>
                </a:highlight>
              </a:rPr>
              <a:t>asked</a:t>
            </a:r>
            <a:r>
              <a:rPr lang="en-GB" sz="3200"/>
              <a:t> Mrs S.</a:t>
            </a:r>
            <a:endParaRPr sz="3200"/>
          </a:p>
          <a:p>
            <a:pPr algn="l">
              <a:buSzPts val="1100"/>
            </a:pPr>
            <a:endParaRPr sz="3200"/>
          </a:p>
          <a:p>
            <a:pPr algn="l">
              <a:buSzPts val="1100"/>
            </a:pPr>
            <a:r>
              <a:rPr lang="en-GB" sz="4000">
                <a:solidFill>
                  <a:srgbClr val="FF0000"/>
                </a:solidFill>
              </a:rPr>
              <a:t>“</a:t>
            </a:r>
            <a:r>
              <a:rPr lang="en-GB" sz="3200"/>
              <a:t>Arrr! Me hearties, to be sure I can!</a:t>
            </a:r>
            <a:r>
              <a:rPr lang="en-GB" sz="4000">
                <a:solidFill>
                  <a:srgbClr val="FF0000"/>
                </a:solidFill>
              </a:rPr>
              <a:t>”</a:t>
            </a:r>
            <a:r>
              <a:rPr lang="en-GB" sz="3200">
                <a:solidFill>
                  <a:srgbClr val="FF0000"/>
                </a:solidFill>
              </a:rPr>
              <a:t> </a:t>
            </a:r>
            <a:r>
              <a:rPr lang="en-GB" sz="3200">
                <a:highlight>
                  <a:srgbClr val="FFFF00"/>
                </a:highlight>
              </a:rPr>
              <a:t>exclaimed</a:t>
            </a:r>
            <a:r>
              <a:rPr lang="en-GB" sz="3200"/>
              <a:t> Mr M.</a:t>
            </a:r>
            <a:endParaRPr sz="3200"/>
          </a:p>
          <a:p>
            <a:pPr algn="l">
              <a:buSzPts val="1100"/>
            </a:pPr>
            <a:endParaRPr sz="3200"/>
          </a:p>
        </p:txBody>
      </p:sp>
    </p:spTree>
    <p:extLst>
      <p:ext uri="{BB962C8B-B14F-4D97-AF65-F5344CB8AC3E}">
        <p14:creationId xmlns:p14="http://schemas.microsoft.com/office/powerpoint/2010/main" val="41377090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71"/>
        <p:cNvGrpSpPr/>
        <p:nvPr/>
      </p:nvGrpSpPr>
      <p:grpSpPr>
        <a:xfrm>
          <a:off x="0" y="0"/>
          <a:ext cx="0" cy="0"/>
          <a:chOff x="0" y="0"/>
          <a:chExt cx="0" cy="0"/>
        </a:xfrm>
      </p:grpSpPr>
      <p:pic>
        <p:nvPicPr>
          <p:cNvPr id="572" name="Google Shape;572;p96"/>
          <p:cNvPicPr preferRelativeResize="0"/>
          <p:nvPr/>
        </p:nvPicPr>
        <p:blipFill rotWithShape="1">
          <a:blip r:embed="rId3">
            <a:alphaModFix/>
          </a:blip>
          <a:srcRect/>
          <a:stretch/>
        </p:blipFill>
        <p:spPr>
          <a:xfrm>
            <a:off x="1796167" y="312667"/>
            <a:ext cx="8599668" cy="6232667"/>
          </a:xfrm>
          <a:prstGeom prst="rect">
            <a:avLst/>
          </a:prstGeom>
          <a:noFill/>
          <a:ln>
            <a:noFill/>
          </a:ln>
        </p:spPr>
      </p:pic>
    </p:spTree>
    <p:extLst>
      <p:ext uri="{BB962C8B-B14F-4D97-AF65-F5344CB8AC3E}">
        <p14:creationId xmlns:p14="http://schemas.microsoft.com/office/powerpoint/2010/main" val="286597690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76"/>
        <p:cNvGrpSpPr/>
        <p:nvPr/>
      </p:nvGrpSpPr>
      <p:grpSpPr>
        <a:xfrm>
          <a:off x="0" y="0"/>
          <a:ext cx="0" cy="0"/>
          <a:chOff x="0" y="0"/>
          <a:chExt cx="0" cy="0"/>
        </a:xfrm>
      </p:grpSpPr>
      <p:pic>
        <p:nvPicPr>
          <p:cNvPr id="577" name="Google Shape;577;p97"/>
          <p:cNvPicPr preferRelativeResize="0"/>
          <p:nvPr/>
        </p:nvPicPr>
        <p:blipFill rotWithShape="1">
          <a:blip r:embed="rId3">
            <a:alphaModFix/>
          </a:blip>
          <a:srcRect/>
          <a:stretch/>
        </p:blipFill>
        <p:spPr>
          <a:xfrm>
            <a:off x="1168918" y="380067"/>
            <a:ext cx="9854165" cy="6097867"/>
          </a:xfrm>
          <a:prstGeom prst="rect">
            <a:avLst/>
          </a:prstGeom>
          <a:noFill/>
          <a:ln>
            <a:noFill/>
          </a:ln>
        </p:spPr>
      </p:pic>
    </p:spTree>
    <p:extLst>
      <p:ext uri="{BB962C8B-B14F-4D97-AF65-F5344CB8AC3E}">
        <p14:creationId xmlns:p14="http://schemas.microsoft.com/office/powerpoint/2010/main" val="196583599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81"/>
        <p:cNvGrpSpPr/>
        <p:nvPr/>
      </p:nvGrpSpPr>
      <p:grpSpPr>
        <a:xfrm>
          <a:off x="0" y="0"/>
          <a:ext cx="0" cy="0"/>
          <a:chOff x="0" y="0"/>
          <a:chExt cx="0" cy="0"/>
        </a:xfrm>
      </p:grpSpPr>
      <p:sp>
        <p:nvSpPr>
          <p:cNvPr id="582" name="Google Shape;582;p98"/>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endParaRPr/>
          </a:p>
        </p:txBody>
      </p:sp>
      <p:sp>
        <p:nvSpPr>
          <p:cNvPr id="583" name="Google Shape;583;p9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584" name="Google Shape;584;p98"/>
          <p:cNvPicPr preferRelativeResize="0"/>
          <p:nvPr/>
        </p:nvPicPr>
        <p:blipFill rotWithShape="1">
          <a:blip r:embed="rId3">
            <a:alphaModFix/>
          </a:blip>
          <a:srcRect/>
          <a:stretch/>
        </p:blipFill>
        <p:spPr>
          <a:xfrm>
            <a:off x="1924084" y="375051"/>
            <a:ext cx="8343832" cy="6107900"/>
          </a:xfrm>
          <a:prstGeom prst="rect">
            <a:avLst/>
          </a:prstGeom>
          <a:noFill/>
          <a:ln>
            <a:noFill/>
          </a:ln>
        </p:spPr>
      </p:pic>
    </p:spTree>
    <p:extLst>
      <p:ext uri="{BB962C8B-B14F-4D97-AF65-F5344CB8AC3E}">
        <p14:creationId xmlns:p14="http://schemas.microsoft.com/office/powerpoint/2010/main" val="119917195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588"/>
        <p:cNvGrpSpPr/>
        <p:nvPr/>
      </p:nvGrpSpPr>
      <p:grpSpPr>
        <a:xfrm>
          <a:off x="0" y="0"/>
          <a:ext cx="0" cy="0"/>
          <a:chOff x="0" y="0"/>
          <a:chExt cx="0" cy="0"/>
        </a:xfrm>
      </p:grpSpPr>
      <p:pic>
        <p:nvPicPr>
          <p:cNvPr id="589" name="Google Shape;589;p99"/>
          <p:cNvPicPr preferRelativeResize="0"/>
          <p:nvPr/>
        </p:nvPicPr>
        <p:blipFill rotWithShape="1">
          <a:blip r:embed="rId3">
            <a:alphaModFix/>
          </a:blip>
          <a:srcRect/>
          <a:stretch/>
        </p:blipFill>
        <p:spPr>
          <a:xfrm>
            <a:off x="1505768" y="133333"/>
            <a:ext cx="9137033" cy="6622800"/>
          </a:xfrm>
          <a:prstGeom prst="rect">
            <a:avLst/>
          </a:prstGeom>
          <a:noFill/>
          <a:ln>
            <a:noFill/>
          </a:ln>
        </p:spPr>
      </p:pic>
    </p:spTree>
    <p:extLst>
      <p:ext uri="{BB962C8B-B14F-4D97-AF65-F5344CB8AC3E}">
        <p14:creationId xmlns:p14="http://schemas.microsoft.com/office/powerpoint/2010/main" val="355610470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93"/>
        <p:cNvGrpSpPr/>
        <p:nvPr/>
      </p:nvGrpSpPr>
      <p:grpSpPr>
        <a:xfrm>
          <a:off x="0" y="0"/>
          <a:ext cx="0" cy="0"/>
          <a:chOff x="0" y="0"/>
          <a:chExt cx="0" cy="0"/>
        </a:xfrm>
      </p:grpSpPr>
      <p:pic>
        <p:nvPicPr>
          <p:cNvPr id="594" name="Google Shape;594;p100"/>
          <p:cNvPicPr preferRelativeResize="0"/>
          <p:nvPr/>
        </p:nvPicPr>
        <p:blipFill rotWithShape="1">
          <a:blip r:embed="rId3">
            <a:alphaModFix/>
          </a:blip>
          <a:srcRect/>
          <a:stretch/>
        </p:blipFill>
        <p:spPr>
          <a:xfrm>
            <a:off x="2203885" y="221467"/>
            <a:ext cx="7784233" cy="6415067"/>
          </a:xfrm>
          <a:prstGeom prst="rect">
            <a:avLst/>
          </a:prstGeom>
          <a:noFill/>
          <a:ln>
            <a:noFill/>
          </a:ln>
        </p:spPr>
      </p:pic>
    </p:spTree>
    <p:extLst>
      <p:ext uri="{BB962C8B-B14F-4D97-AF65-F5344CB8AC3E}">
        <p14:creationId xmlns:p14="http://schemas.microsoft.com/office/powerpoint/2010/main" val="13243405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98"/>
        <p:cNvGrpSpPr/>
        <p:nvPr/>
      </p:nvGrpSpPr>
      <p:grpSpPr>
        <a:xfrm>
          <a:off x="0" y="0"/>
          <a:ext cx="0" cy="0"/>
          <a:chOff x="0" y="0"/>
          <a:chExt cx="0" cy="0"/>
        </a:xfrm>
      </p:grpSpPr>
      <p:sp>
        <p:nvSpPr>
          <p:cNvPr id="599" name="Google Shape;599;p101"/>
          <p:cNvSpPr txBox="1">
            <a:spLocks noGrp="1"/>
          </p:cNvSpPr>
          <p:nvPr>
            <p:ph type="ctrTitle"/>
          </p:nvPr>
        </p:nvSpPr>
        <p:spPr>
          <a:xfrm>
            <a:off x="101967" y="1424600"/>
            <a:ext cx="11360800" cy="5248800"/>
          </a:xfrm>
          <a:prstGeom prst="rect">
            <a:avLst/>
          </a:prstGeom>
          <a:noFill/>
          <a:ln>
            <a:noFill/>
          </a:ln>
        </p:spPr>
        <p:txBody>
          <a:bodyPr spcFirstLastPara="1" wrap="square" lIns="121900" tIns="121900" rIns="121900" bIns="121900" anchor="b" anchorCtr="0">
            <a:noAutofit/>
          </a:bodyPr>
          <a:lstStyle/>
          <a:p>
            <a:r>
              <a:rPr lang="en-GB" sz="4000"/>
              <a:t>What is a prefix?</a:t>
            </a:r>
            <a:endParaRPr sz="4000"/>
          </a:p>
          <a:p>
            <a:endParaRPr sz="2400"/>
          </a:p>
          <a:p>
            <a:r>
              <a:rPr lang="en-GB" sz="2400"/>
              <a:t>A prefix is a group of letters which we add to the beginning of a word to make a new word with a different meaning.</a:t>
            </a:r>
            <a:endParaRPr sz="2400"/>
          </a:p>
          <a:p>
            <a:endParaRPr sz="2400"/>
          </a:p>
          <a:p>
            <a:endParaRPr sz="2400"/>
          </a:p>
          <a:p>
            <a:r>
              <a:rPr lang="en-GB" sz="2400"/>
              <a:t>You have been working on spellings and meanings of words with un and dis as a prefix.</a:t>
            </a:r>
            <a:endParaRPr sz="2400"/>
          </a:p>
          <a:p>
            <a:endParaRPr sz="2400"/>
          </a:p>
          <a:p>
            <a:r>
              <a:rPr lang="en-GB" sz="2400"/>
              <a:t>Today we will test you out to see how you are doing.</a:t>
            </a:r>
            <a:endParaRPr sz="2400"/>
          </a:p>
          <a:p>
            <a:endParaRPr sz="2400"/>
          </a:p>
        </p:txBody>
      </p:sp>
      <p:sp>
        <p:nvSpPr>
          <p:cNvPr id="600" name="Google Shape;600;p101"/>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601" name="Google Shape;601;p101"/>
          <p:cNvPicPr preferRelativeResize="0"/>
          <p:nvPr/>
        </p:nvPicPr>
        <p:blipFill rotWithShape="1">
          <a:blip r:embed="rId3">
            <a:alphaModFix/>
          </a:blip>
          <a:src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144992855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605"/>
        <p:cNvGrpSpPr/>
        <p:nvPr/>
      </p:nvGrpSpPr>
      <p:grpSpPr>
        <a:xfrm>
          <a:off x="0" y="0"/>
          <a:ext cx="0" cy="0"/>
          <a:chOff x="0" y="0"/>
          <a:chExt cx="0" cy="0"/>
        </a:xfrm>
      </p:grpSpPr>
      <p:sp>
        <p:nvSpPr>
          <p:cNvPr id="606" name="Google Shape;606;p102"/>
          <p:cNvSpPr txBox="1">
            <a:spLocks noGrp="1"/>
          </p:cNvSpPr>
          <p:nvPr>
            <p:ph type="ctrTitle"/>
          </p:nvPr>
        </p:nvSpPr>
        <p:spPr>
          <a:xfrm>
            <a:off x="415600" y="146800"/>
            <a:ext cx="11360800" cy="4160800"/>
          </a:xfrm>
          <a:prstGeom prst="rect">
            <a:avLst/>
          </a:prstGeom>
          <a:noFill/>
          <a:ln>
            <a:noFill/>
          </a:ln>
        </p:spPr>
        <p:txBody>
          <a:bodyPr spcFirstLastPara="1" wrap="square" lIns="121900" tIns="121900" rIns="121900" bIns="121900" anchor="b" anchorCtr="0">
            <a:noAutofit/>
          </a:bodyPr>
          <a:lstStyle/>
          <a:p>
            <a:r>
              <a:rPr lang="en-GB" sz="4000"/>
              <a:t>Add the correct prefix un or dis to these root words.</a:t>
            </a:r>
            <a:endParaRPr sz="4000"/>
          </a:p>
          <a:p>
            <a:endParaRPr/>
          </a:p>
          <a:p>
            <a:endParaRPr sz="4000">
              <a:solidFill>
                <a:srgbClr val="000000"/>
              </a:solidFill>
            </a:endParaRPr>
          </a:p>
          <a:p>
            <a:endParaRPr/>
          </a:p>
        </p:txBody>
      </p:sp>
      <p:sp>
        <p:nvSpPr>
          <p:cNvPr id="607" name="Google Shape;607;p102"/>
          <p:cNvSpPr txBox="1">
            <a:spLocks noGrp="1"/>
          </p:cNvSpPr>
          <p:nvPr>
            <p:ph type="subTitle" idx="1"/>
          </p:nvPr>
        </p:nvSpPr>
        <p:spPr>
          <a:xfrm>
            <a:off x="415600" y="5493333"/>
            <a:ext cx="11360800" cy="1056800"/>
          </a:xfrm>
          <a:prstGeom prst="rect">
            <a:avLst/>
          </a:prstGeom>
          <a:noFill/>
          <a:ln>
            <a:noFill/>
          </a:ln>
        </p:spPr>
        <p:txBody>
          <a:bodyPr spcFirstLastPara="1" wrap="square" lIns="121900" tIns="121900" rIns="121900" bIns="121900" anchor="t" anchorCtr="0">
            <a:noAutofit/>
          </a:bodyPr>
          <a:lstStyle/>
          <a:p>
            <a:pPr marL="0" indent="0"/>
            <a:r>
              <a:rPr lang="en-GB" sz="3200">
                <a:solidFill>
                  <a:srgbClr val="000000"/>
                </a:solidFill>
              </a:rPr>
              <a:t>Now check your answers.</a:t>
            </a:r>
            <a:endParaRPr sz="3200">
              <a:solidFill>
                <a:srgbClr val="000000"/>
              </a:solidFill>
            </a:endParaRPr>
          </a:p>
        </p:txBody>
      </p:sp>
      <p:sp>
        <p:nvSpPr>
          <p:cNvPr id="608" name="Google Shape;608;p102"/>
          <p:cNvSpPr txBox="1"/>
          <p:nvPr/>
        </p:nvSpPr>
        <p:spPr>
          <a:xfrm>
            <a:off x="585767" y="2968984"/>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000000"/>
                </a:solidFill>
                <a:latin typeface="Arial"/>
                <a:ea typeface="Arial"/>
                <a:cs typeface="Arial"/>
                <a:sym typeface="Arial"/>
              </a:rPr>
              <a:t>allow</a:t>
            </a:r>
            <a:endParaRPr sz="4000" kern="0">
              <a:solidFill>
                <a:srgbClr val="000000"/>
              </a:solidFill>
              <a:latin typeface="Arial"/>
              <a:ea typeface="Arial"/>
              <a:cs typeface="Arial"/>
              <a:sym typeface="Arial"/>
            </a:endParaRPr>
          </a:p>
        </p:txBody>
      </p:sp>
      <p:sp>
        <p:nvSpPr>
          <p:cNvPr id="609" name="Google Shape;609;p102"/>
          <p:cNvSpPr txBox="1"/>
          <p:nvPr/>
        </p:nvSpPr>
        <p:spPr>
          <a:xfrm>
            <a:off x="8776433" y="1487633"/>
            <a:ext cx="26820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000000"/>
                </a:solidFill>
                <a:latin typeface="Arial"/>
                <a:ea typeface="Arial"/>
                <a:cs typeface="Arial"/>
                <a:sym typeface="Arial"/>
              </a:rPr>
              <a:t>appear</a:t>
            </a:r>
            <a:endParaRPr sz="4000" kern="0">
              <a:solidFill>
                <a:srgbClr val="000000"/>
              </a:solidFill>
              <a:latin typeface="Arial"/>
              <a:ea typeface="Arial"/>
              <a:cs typeface="Arial"/>
              <a:sym typeface="Arial"/>
            </a:endParaRPr>
          </a:p>
        </p:txBody>
      </p:sp>
      <p:sp>
        <p:nvSpPr>
          <p:cNvPr id="610" name="Google Shape;610;p102"/>
          <p:cNvSpPr txBox="1"/>
          <p:nvPr/>
        </p:nvSpPr>
        <p:spPr>
          <a:xfrm>
            <a:off x="585767" y="4440467"/>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000000"/>
                </a:solidFill>
                <a:latin typeface="Arial"/>
                <a:ea typeface="Arial"/>
                <a:cs typeface="Arial"/>
                <a:sym typeface="Arial"/>
              </a:rPr>
              <a:t>honest</a:t>
            </a:r>
            <a:endParaRPr sz="4000" kern="0">
              <a:solidFill>
                <a:srgbClr val="000000"/>
              </a:solidFill>
              <a:latin typeface="Arial"/>
              <a:ea typeface="Arial"/>
              <a:cs typeface="Arial"/>
              <a:sym typeface="Arial"/>
            </a:endParaRPr>
          </a:p>
        </p:txBody>
      </p:sp>
      <p:sp>
        <p:nvSpPr>
          <p:cNvPr id="611" name="Google Shape;611;p102"/>
          <p:cNvSpPr txBox="1"/>
          <p:nvPr/>
        </p:nvSpPr>
        <p:spPr>
          <a:xfrm>
            <a:off x="4862400" y="4573317"/>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000000"/>
                </a:solidFill>
                <a:latin typeface="Arial"/>
                <a:ea typeface="Arial"/>
                <a:cs typeface="Arial"/>
                <a:sym typeface="Arial"/>
              </a:rPr>
              <a:t>do</a:t>
            </a:r>
            <a:endParaRPr sz="4000" kern="0">
              <a:solidFill>
                <a:srgbClr val="000000"/>
              </a:solidFill>
              <a:latin typeface="Arial"/>
              <a:ea typeface="Arial"/>
              <a:cs typeface="Arial"/>
              <a:sym typeface="Arial"/>
            </a:endParaRPr>
          </a:p>
        </p:txBody>
      </p:sp>
      <p:sp>
        <p:nvSpPr>
          <p:cNvPr id="612" name="Google Shape;612;p102"/>
          <p:cNvSpPr txBox="1"/>
          <p:nvPr/>
        </p:nvSpPr>
        <p:spPr>
          <a:xfrm>
            <a:off x="8883833" y="2969000"/>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000000"/>
                </a:solidFill>
                <a:latin typeface="Arial"/>
                <a:ea typeface="Arial"/>
                <a:cs typeface="Arial"/>
                <a:sym typeface="Arial"/>
              </a:rPr>
              <a:t>dress</a:t>
            </a:r>
            <a:endParaRPr sz="4000" kern="0">
              <a:solidFill>
                <a:srgbClr val="000000"/>
              </a:solidFill>
              <a:latin typeface="Arial"/>
              <a:ea typeface="Arial"/>
              <a:cs typeface="Arial"/>
              <a:sym typeface="Arial"/>
            </a:endParaRPr>
          </a:p>
        </p:txBody>
      </p:sp>
      <p:sp>
        <p:nvSpPr>
          <p:cNvPr id="613" name="Google Shape;613;p102"/>
          <p:cNvSpPr txBox="1"/>
          <p:nvPr/>
        </p:nvSpPr>
        <p:spPr>
          <a:xfrm>
            <a:off x="8883833" y="4573333"/>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000000"/>
                </a:solidFill>
                <a:latin typeface="Arial"/>
                <a:ea typeface="Arial"/>
                <a:cs typeface="Arial"/>
                <a:sym typeface="Arial"/>
              </a:rPr>
              <a:t>usual</a:t>
            </a:r>
            <a:endParaRPr sz="4000" kern="0">
              <a:solidFill>
                <a:srgbClr val="000000"/>
              </a:solidFill>
              <a:latin typeface="Arial"/>
              <a:ea typeface="Arial"/>
              <a:cs typeface="Arial"/>
              <a:sym typeface="Arial"/>
            </a:endParaRPr>
          </a:p>
        </p:txBody>
      </p:sp>
      <p:sp>
        <p:nvSpPr>
          <p:cNvPr id="614" name="Google Shape;614;p102"/>
          <p:cNvSpPr txBox="1"/>
          <p:nvPr/>
        </p:nvSpPr>
        <p:spPr>
          <a:xfrm>
            <a:off x="585767" y="1402133"/>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000000"/>
                </a:solidFill>
                <a:latin typeface="Arial"/>
                <a:ea typeface="Arial"/>
                <a:cs typeface="Arial"/>
                <a:sym typeface="Arial"/>
              </a:rPr>
              <a:t>tie</a:t>
            </a:r>
            <a:endParaRPr sz="4000" kern="0">
              <a:solidFill>
                <a:srgbClr val="000000"/>
              </a:solidFill>
              <a:latin typeface="Arial"/>
              <a:ea typeface="Arial"/>
              <a:cs typeface="Arial"/>
              <a:sym typeface="Arial"/>
            </a:endParaRPr>
          </a:p>
        </p:txBody>
      </p:sp>
      <p:sp>
        <p:nvSpPr>
          <p:cNvPr id="615" name="Google Shape;615;p102"/>
          <p:cNvSpPr txBox="1"/>
          <p:nvPr/>
        </p:nvSpPr>
        <p:spPr>
          <a:xfrm>
            <a:off x="4862400" y="3030467"/>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000000"/>
                </a:solidFill>
                <a:latin typeface="Arial"/>
                <a:ea typeface="Arial"/>
                <a:cs typeface="Arial"/>
                <a:sym typeface="Arial"/>
              </a:rPr>
              <a:t>trust</a:t>
            </a:r>
            <a:endParaRPr sz="40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5260111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19"/>
        <p:cNvGrpSpPr/>
        <p:nvPr/>
      </p:nvGrpSpPr>
      <p:grpSpPr>
        <a:xfrm>
          <a:off x="0" y="0"/>
          <a:ext cx="0" cy="0"/>
          <a:chOff x="0" y="0"/>
          <a:chExt cx="0" cy="0"/>
        </a:xfrm>
      </p:grpSpPr>
      <p:sp>
        <p:nvSpPr>
          <p:cNvPr id="620" name="Google Shape;620;p103"/>
          <p:cNvSpPr txBox="1">
            <a:spLocks noGrp="1"/>
          </p:cNvSpPr>
          <p:nvPr>
            <p:ph type="subTitle" idx="1"/>
          </p:nvPr>
        </p:nvSpPr>
        <p:spPr>
          <a:xfrm>
            <a:off x="185600" y="98933"/>
            <a:ext cx="113608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FF0000"/>
                </a:solidFill>
              </a:rPr>
              <a:t>Now practise the spellings using pyramid writing.</a:t>
            </a:r>
            <a:endParaRPr>
              <a:solidFill>
                <a:srgbClr val="FF0000"/>
              </a:solidFill>
            </a:endParaRPr>
          </a:p>
        </p:txBody>
      </p:sp>
      <p:pic>
        <p:nvPicPr>
          <p:cNvPr id="621" name="Google Shape;621;p103"/>
          <p:cNvPicPr preferRelativeResize="0"/>
          <p:nvPr/>
        </p:nvPicPr>
        <p:blipFill rotWithShape="1">
          <a:blip r:embed="rId3">
            <a:alphaModFix/>
          </a:blip>
          <a:srcRect/>
          <a:stretch/>
        </p:blipFill>
        <p:spPr>
          <a:xfrm>
            <a:off x="2426401" y="930334"/>
            <a:ext cx="7092787" cy="2293733"/>
          </a:xfrm>
          <a:prstGeom prst="rect">
            <a:avLst/>
          </a:prstGeom>
          <a:noFill/>
          <a:ln>
            <a:noFill/>
          </a:ln>
        </p:spPr>
      </p:pic>
      <p:sp>
        <p:nvSpPr>
          <p:cNvPr id="622" name="Google Shape;622;p103"/>
          <p:cNvSpPr txBox="1"/>
          <p:nvPr/>
        </p:nvSpPr>
        <p:spPr>
          <a:xfrm>
            <a:off x="585767" y="4569533"/>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0000"/>
                </a:solidFill>
                <a:latin typeface="Arial"/>
                <a:ea typeface="Arial"/>
                <a:cs typeface="Arial"/>
                <a:sym typeface="Arial"/>
              </a:rPr>
              <a:t>dis</a:t>
            </a:r>
            <a:r>
              <a:rPr lang="en-GB" sz="4000" kern="0">
                <a:solidFill>
                  <a:srgbClr val="000000"/>
                </a:solidFill>
                <a:latin typeface="Arial"/>
                <a:ea typeface="Arial"/>
                <a:cs typeface="Arial"/>
                <a:sym typeface="Arial"/>
              </a:rPr>
              <a:t>allow</a:t>
            </a:r>
            <a:endParaRPr sz="4000" kern="0">
              <a:solidFill>
                <a:srgbClr val="000000"/>
              </a:solidFill>
              <a:latin typeface="Arial"/>
              <a:ea typeface="Arial"/>
              <a:cs typeface="Arial"/>
              <a:sym typeface="Arial"/>
            </a:endParaRPr>
          </a:p>
        </p:txBody>
      </p:sp>
      <p:sp>
        <p:nvSpPr>
          <p:cNvPr id="623" name="Google Shape;623;p103"/>
          <p:cNvSpPr txBox="1"/>
          <p:nvPr/>
        </p:nvSpPr>
        <p:spPr>
          <a:xfrm>
            <a:off x="8776433" y="3436800"/>
            <a:ext cx="26820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0000"/>
                </a:solidFill>
                <a:latin typeface="Arial"/>
                <a:ea typeface="Arial"/>
                <a:cs typeface="Arial"/>
                <a:sym typeface="Arial"/>
              </a:rPr>
              <a:t>dis</a:t>
            </a:r>
            <a:r>
              <a:rPr lang="en-GB" sz="4000" kern="0">
                <a:solidFill>
                  <a:srgbClr val="000000"/>
                </a:solidFill>
                <a:latin typeface="Arial"/>
                <a:ea typeface="Arial"/>
                <a:cs typeface="Arial"/>
                <a:sym typeface="Arial"/>
              </a:rPr>
              <a:t>appear</a:t>
            </a:r>
            <a:endParaRPr sz="4000" kern="0">
              <a:solidFill>
                <a:srgbClr val="000000"/>
              </a:solidFill>
              <a:latin typeface="Arial"/>
              <a:ea typeface="Arial"/>
              <a:cs typeface="Arial"/>
              <a:sym typeface="Arial"/>
            </a:endParaRPr>
          </a:p>
        </p:txBody>
      </p:sp>
      <p:sp>
        <p:nvSpPr>
          <p:cNvPr id="624" name="Google Shape;624;p103"/>
          <p:cNvSpPr txBox="1"/>
          <p:nvPr/>
        </p:nvSpPr>
        <p:spPr>
          <a:xfrm>
            <a:off x="585767" y="5702267"/>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0000"/>
                </a:solidFill>
                <a:latin typeface="Arial"/>
                <a:ea typeface="Arial"/>
                <a:cs typeface="Arial"/>
                <a:sym typeface="Arial"/>
              </a:rPr>
              <a:t>dis</a:t>
            </a:r>
            <a:r>
              <a:rPr lang="en-GB" sz="4000" kern="0">
                <a:solidFill>
                  <a:srgbClr val="000000"/>
                </a:solidFill>
                <a:latin typeface="Arial"/>
                <a:ea typeface="Arial"/>
                <a:cs typeface="Arial"/>
                <a:sym typeface="Arial"/>
              </a:rPr>
              <a:t>honest</a:t>
            </a:r>
            <a:endParaRPr sz="4000" kern="0">
              <a:solidFill>
                <a:srgbClr val="000000"/>
              </a:solidFill>
              <a:latin typeface="Arial"/>
              <a:ea typeface="Arial"/>
              <a:cs typeface="Arial"/>
              <a:sym typeface="Arial"/>
            </a:endParaRPr>
          </a:p>
        </p:txBody>
      </p:sp>
      <p:sp>
        <p:nvSpPr>
          <p:cNvPr id="625" name="Google Shape;625;p103"/>
          <p:cNvSpPr txBox="1"/>
          <p:nvPr/>
        </p:nvSpPr>
        <p:spPr>
          <a:xfrm>
            <a:off x="4862400" y="5702251"/>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0000"/>
                </a:solidFill>
                <a:latin typeface="Arial"/>
                <a:ea typeface="Arial"/>
                <a:cs typeface="Arial"/>
                <a:sym typeface="Arial"/>
              </a:rPr>
              <a:t>un</a:t>
            </a:r>
            <a:r>
              <a:rPr lang="en-GB" sz="4000" kern="0">
                <a:solidFill>
                  <a:srgbClr val="000000"/>
                </a:solidFill>
                <a:latin typeface="Arial"/>
                <a:ea typeface="Arial"/>
                <a:cs typeface="Arial"/>
                <a:sym typeface="Arial"/>
              </a:rPr>
              <a:t>do</a:t>
            </a:r>
            <a:endParaRPr sz="4000" kern="0">
              <a:solidFill>
                <a:srgbClr val="000000"/>
              </a:solidFill>
              <a:latin typeface="Arial"/>
              <a:ea typeface="Arial"/>
              <a:cs typeface="Arial"/>
              <a:sym typeface="Arial"/>
            </a:endParaRPr>
          </a:p>
        </p:txBody>
      </p:sp>
      <p:sp>
        <p:nvSpPr>
          <p:cNvPr id="626" name="Google Shape;626;p103"/>
          <p:cNvSpPr txBox="1"/>
          <p:nvPr/>
        </p:nvSpPr>
        <p:spPr>
          <a:xfrm>
            <a:off x="8883833" y="4569533"/>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0000"/>
                </a:solidFill>
                <a:latin typeface="Arial"/>
                <a:ea typeface="Arial"/>
                <a:cs typeface="Arial"/>
                <a:sym typeface="Arial"/>
              </a:rPr>
              <a:t>un</a:t>
            </a:r>
            <a:r>
              <a:rPr lang="en-GB" sz="4000" kern="0">
                <a:solidFill>
                  <a:srgbClr val="000000"/>
                </a:solidFill>
                <a:latin typeface="Arial"/>
                <a:ea typeface="Arial"/>
                <a:cs typeface="Arial"/>
                <a:sym typeface="Arial"/>
              </a:rPr>
              <a:t>dress</a:t>
            </a:r>
            <a:endParaRPr sz="4000" kern="0">
              <a:solidFill>
                <a:srgbClr val="000000"/>
              </a:solidFill>
              <a:latin typeface="Arial"/>
              <a:ea typeface="Arial"/>
              <a:cs typeface="Arial"/>
              <a:sym typeface="Arial"/>
            </a:endParaRPr>
          </a:p>
        </p:txBody>
      </p:sp>
      <p:sp>
        <p:nvSpPr>
          <p:cNvPr id="627" name="Google Shape;627;p103"/>
          <p:cNvSpPr txBox="1"/>
          <p:nvPr/>
        </p:nvSpPr>
        <p:spPr>
          <a:xfrm>
            <a:off x="8883833" y="5702267"/>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0000"/>
                </a:solidFill>
                <a:latin typeface="Arial"/>
                <a:ea typeface="Arial"/>
                <a:cs typeface="Arial"/>
                <a:sym typeface="Arial"/>
              </a:rPr>
              <a:t>un</a:t>
            </a:r>
            <a:r>
              <a:rPr lang="en-GB" sz="4000" kern="0">
                <a:solidFill>
                  <a:srgbClr val="000000"/>
                </a:solidFill>
                <a:latin typeface="Arial"/>
                <a:ea typeface="Arial"/>
                <a:cs typeface="Arial"/>
                <a:sym typeface="Arial"/>
              </a:rPr>
              <a:t>usual</a:t>
            </a:r>
            <a:endParaRPr sz="4000" kern="0">
              <a:solidFill>
                <a:srgbClr val="000000"/>
              </a:solidFill>
              <a:latin typeface="Arial"/>
              <a:ea typeface="Arial"/>
              <a:cs typeface="Arial"/>
              <a:sym typeface="Arial"/>
            </a:endParaRPr>
          </a:p>
        </p:txBody>
      </p:sp>
      <p:sp>
        <p:nvSpPr>
          <p:cNvPr id="628" name="Google Shape;628;p103"/>
          <p:cNvSpPr txBox="1"/>
          <p:nvPr/>
        </p:nvSpPr>
        <p:spPr>
          <a:xfrm>
            <a:off x="585767" y="3436784"/>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0000"/>
                </a:solidFill>
                <a:latin typeface="Arial"/>
                <a:ea typeface="Arial"/>
                <a:cs typeface="Arial"/>
                <a:sym typeface="Arial"/>
              </a:rPr>
              <a:t>un</a:t>
            </a:r>
            <a:r>
              <a:rPr lang="en-GB" sz="4000" kern="0">
                <a:solidFill>
                  <a:srgbClr val="000000"/>
                </a:solidFill>
                <a:latin typeface="Arial"/>
                <a:ea typeface="Arial"/>
                <a:cs typeface="Arial"/>
                <a:sym typeface="Arial"/>
              </a:rPr>
              <a:t>tie</a:t>
            </a:r>
            <a:endParaRPr sz="4000" kern="0">
              <a:solidFill>
                <a:srgbClr val="000000"/>
              </a:solidFill>
              <a:latin typeface="Arial"/>
              <a:ea typeface="Arial"/>
              <a:cs typeface="Arial"/>
              <a:sym typeface="Arial"/>
            </a:endParaRPr>
          </a:p>
        </p:txBody>
      </p:sp>
      <p:sp>
        <p:nvSpPr>
          <p:cNvPr id="629" name="Google Shape;629;p103"/>
          <p:cNvSpPr txBox="1"/>
          <p:nvPr/>
        </p:nvSpPr>
        <p:spPr>
          <a:xfrm>
            <a:off x="4862400" y="4569517"/>
            <a:ext cx="2467200" cy="920000"/>
          </a:xfrm>
          <a:prstGeom prst="rect">
            <a:avLst/>
          </a:prstGeom>
          <a:solidFill>
            <a:srgbClr val="C9DAF8"/>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0000"/>
                </a:solidFill>
                <a:latin typeface="Arial"/>
                <a:ea typeface="Arial"/>
                <a:cs typeface="Arial"/>
                <a:sym typeface="Arial"/>
              </a:rPr>
              <a:t>dis</a:t>
            </a:r>
            <a:r>
              <a:rPr lang="en-GB" sz="4000" kern="0">
                <a:solidFill>
                  <a:srgbClr val="000000"/>
                </a:solidFill>
                <a:latin typeface="Arial"/>
                <a:ea typeface="Arial"/>
                <a:cs typeface="Arial"/>
                <a:sym typeface="Arial"/>
              </a:rPr>
              <a:t>trust</a:t>
            </a:r>
            <a:endParaRPr sz="40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44224193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633"/>
        <p:cNvGrpSpPr/>
        <p:nvPr/>
      </p:nvGrpSpPr>
      <p:grpSpPr>
        <a:xfrm>
          <a:off x="0" y="0"/>
          <a:ext cx="0" cy="0"/>
          <a:chOff x="0" y="0"/>
          <a:chExt cx="0" cy="0"/>
        </a:xfrm>
      </p:grpSpPr>
      <p:sp>
        <p:nvSpPr>
          <p:cNvPr id="634" name="Google Shape;634;p104"/>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635" name="Google Shape;635;p104"/>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636" name="Google Shape;636;p104"/>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62541077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640"/>
        <p:cNvGrpSpPr/>
        <p:nvPr/>
      </p:nvGrpSpPr>
      <p:grpSpPr>
        <a:xfrm>
          <a:off x="0" y="0"/>
          <a:ext cx="0" cy="0"/>
          <a:chOff x="0" y="0"/>
          <a:chExt cx="0" cy="0"/>
        </a:xfrm>
      </p:grpSpPr>
      <p:pic>
        <p:nvPicPr>
          <p:cNvPr id="641" name="Google Shape;641;p105"/>
          <p:cNvPicPr preferRelativeResize="0"/>
          <p:nvPr/>
        </p:nvPicPr>
        <p:blipFill rotWithShape="1">
          <a:blip r:embed="rId3">
            <a:alphaModFix/>
          </a:blip>
          <a:srcRect/>
          <a:stretch/>
        </p:blipFill>
        <p:spPr>
          <a:xfrm>
            <a:off x="334901" y="3033300"/>
            <a:ext cx="7971167" cy="3533333"/>
          </a:xfrm>
          <a:prstGeom prst="rect">
            <a:avLst/>
          </a:prstGeom>
          <a:noFill/>
          <a:ln>
            <a:noFill/>
          </a:ln>
        </p:spPr>
      </p:pic>
      <p:sp>
        <p:nvSpPr>
          <p:cNvPr id="642" name="Google Shape;642;p105"/>
          <p:cNvSpPr txBox="1"/>
          <p:nvPr/>
        </p:nvSpPr>
        <p:spPr>
          <a:xfrm>
            <a:off x="6096000" y="335900"/>
            <a:ext cx="4892400" cy="2049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2400"/>
            </a:pPr>
            <a:r>
              <a:rPr lang="en-GB" sz="3200" kern="0">
                <a:solidFill>
                  <a:srgbClr val="000000"/>
                </a:solidFill>
                <a:latin typeface="Arial"/>
                <a:ea typeface="Arial"/>
                <a:cs typeface="Arial"/>
                <a:sym typeface="Arial"/>
              </a:rPr>
              <a:t>Ahoy there me hearties!</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Time to test your map skills that we used in class earlier this year.</a:t>
            </a:r>
            <a:endParaRPr sz="3200" kern="0">
              <a:solidFill>
                <a:srgbClr val="000000"/>
              </a:solidFill>
              <a:latin typeface="Arial"/>
              <a:ea typeface="Arial"/>
              <a:cs typeface="Arial"/>
              <a:sym typeface="Arial"/>
            </a:endParaRPr>
          </a:p>
        </p:txBody>
      </p:sp>
      <p:sp>
        <p:nvSpPr>
          <p:cNvPr id="643" name="Google Shape;643;p105"/>
          <p:cNvSpPr txBox="1"/>
          <p:nvPr/>
        </p:nvSpPr>
        <p:spPr>
          <a:xfrm>
            <a:off x="334900" y="335900"/>
            <a:ext cx="4934400" cy="1756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3000"/>
            </a:pPr>
            <a:r>
              <a:rPr lang="en-GB" sz="4000" kern="0">
                <a:solidFill>
                  <a:srgbClr val="000000"/>
                </a:solidFill>
                <a:latin typeface="Arial"/>
                <a:ea typeface="Arial"/>
                <a:cs typeface="Arial"/>
                <a:sym typeface="Arial"/>
              </a:rPr>
              <a:t>Geography</a:t>
            </a: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p:txBody>
      </p:sp>
      <p:pic>
        <p:nvPicPr>
          <p:cNvPr id="644" name="Google Shape;644;p105"/>
          <p:cNvPicPr preferRelativeResize="0"/>
          <p:nvPr/>
        </p:nvPicPr>
        <p:blipFill rotWithShape="1">
          <a:blip r:embed="rId4">
            <a:alphaModFix/>
          </a:blip>
          <a:srcRect/>
          <a:stretch/>
        </p:blipFill>
        <p:spPr>
          <a:xfrm>
            <a:off x="3339667" y="412367"/>
            <a:ext cx="1595100" cy="1603467"/>
          </a:xfrm>
          <a:prstGeom prst="rect">
            <a:avLst/>
          </a:prstGeom>
          <a:noFill/>
          <a:ln>
            <a:noFill/>
          </a:ln>
        </p:spPr>
      </p:pic>
      <p:pic>
        <p:nvPicPr>
          <p:cNvPr id="645" name="Google Shape;645;p105"/>
          <p:cNvPicPr preferRelativeResize="0"/>
          <p:nvPr/>
        </p:nvPicPr>
        <p:blipFill rotWithShape="1">
          <a:blip r:embed="rId5">
            <a:alphaModFix/>
          </a:blip>
          <a:srcRect/>
          <a:stretch/>
        </p:blipFill>
        <p:spPr>
          <a:xfrm>
            <a:off x="8509267" y="3064385"/>
            <a:ext cx="3479533" cy="3471169"/>
          </a:xfrm>
          <a:prstGeom prst="rect">
            <a:avLst/>
          </a:prstGeom>
          <a:noFill/>
          <a:ln>
            <a:noFill/>
          </a:ln>
        </p:spPr>
      </p:pic>
    </p:spTree>
    <p:extLst>
      <p:ext uri="{BB962C8B-B14F-4D97-AF65-F5344CB8AC3E}">
        <p14:creationId xmlns:p14="http://schemas.microsoft.com/office/powerpoint/2010/main" val="295525561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649"/>
        <p:cNvGrpSpPr/>
        <p:nvPr/>
      </p:nvGrpSpPr>
      <p:grpSpPr>
        <a:xfrm>
          <a:off x="0" y="0"/>
          <a:ext cx="0" cy="0"/>
          <a:chOff x="0" y="0"/>
          <a:chExt cx="0" cy="0"/>
        </a:xfrm>
      </p:grpSpPr>
      <p:sp>
        <p:nvSpPr>
          <p:cNvPr id="650" name="Google Shape;650;p106"/>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651" name="Google Shape;651;p106"/>
          <p:cNvPicPr preferRelativeResize="0"/>
          <p:nvPr/>
        </p:nvPicPr>
        <p:blipFill rotWithShape="1">
          <a:blip r:embed="rId3">
            <a:alphaModFix/>
          </a:blip>
          <a:srcRect/>
          <a:stretch/>
        </p:blipFill>
        <p:spPr>
          <a:xfrm>
            <a:off x="148034" y="1420100"/>
            <a:ext cx="6208665" cy="5288467"/>
          </a:xfrm>
          <a:prstGeom prst="rect">
            <a:avLst/>
          </a:prstGeom>
          <a:noFill/>
          <a:ln>
            <a:noFill/>
          </a:ln>
        </p:spPr>
      </p:pic>
      <p:pic>
        <p:nvPicPr>
          <p:cNvPr id="652" name="Google Shape;652;p106"/>
          <p:cNvPicPr preferRelativeResize="0"/>
          <p:nvPr/>
        </p:nvPicPr>
        <p:blipFill rotWithShape="1">
          <a:blip r:embed="rId4">
            <a:alphaModFix/>
          </a:blip>
          <a:srcRect/>
          <a:stretch/>
        </p:blipFill>
        <p:spPr>
          <a:xfrm>
            <a:off x="6622634" y="203200"/>
            <a:ext cx="5421033" cy="5505933"/>
          </a:xfrm>
          <a:prstGeom prst="rect">
            <a:avLst/>
          </a:prstGeom>
          <a:noFill/>
          <a:ln>
            <a:noFill/>
          </a:ln>
        </p:spPr>
      </p:pic>
      <p:pic>
        <p:nvPicPr>
          <p:cNvPr id="653" name="Google Shape;653;p106"/>
          <p:cNvPicPr preferRelativeResize="0"/>
          <p:nvPr/>
        </p:nvPicPr>
        <p:blipFill rotWithShape="1">
          <a:blip r:embed="rId5">
            <a:alphaModFix/>
          </a:blip>
          <a:srcRect/>
          <a:stretch/>
        </p:blipFill>
        <p:spPr>
          <a:xfrm>
            <a:off x="4759867" y="-10"/>
            <a:ext cx="1748167" cy="1743967"/>
          </a:xfrm>
          <a:prstGeom prst="rect">
            <a:avLst/>
          </a:prstGeom>
          <a:noFill/>
          <a:ln>
            <a:noFill/>
          </a:ln>
        </p:spPr>
      </p:pic>
      <p:sp>
        <p:nvSpPr>
          <p:cNvPr id="654" name="Google Shape;654;p106"/>
          <p:cNvSpPr txBox="1"/>
          <p:nvPr/>
        </p:nvSpPr>
        <p:spPr>
          <a:xfrm>
            <a:off x="188533" y="85000"/>
            <a:ext cx="44324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Write down what the pirate finds after each set of directions.</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54233072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658"/>
        <p:cNvGrpSpPr/>
        <p:nvPr/>
      </p:nvGrpSpPr>
      <p:grpSpPr>
        <a:xfrm>
          <a:off x="0" y="0"/>
          <a:ext cx="0" cy="0"/>
          <a:chOff x="0" y="0"/>
          <a:chExt cx="0" cy="0"/>
        </a:xfrm>
      </p:grpSpPr>
      <p:sp>
        <p:nvSpPr>
          <p:cNvPr id="659" name="Google Shape;659;p107"/>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660" name="Google Shape;660;p107"/>
          <p:cNvPicPr preferRelativeResize="0"/>
          <p:nvPr/>
        </p:nvPicPr>
        <p:blipFill rotWithShape="1">
          <a:blip r:embed="rId3">
            <a:alphaModFix/>
          </a:blip>
          <a:srcRect/>
          <a:stretch/>
        </p:blipFill>
        <p:spPr>
          <a:xfrm>
            <a:off x="106234" y="1629168"/>
            <a:ext cx="5821167" cy="4958401"/>
          </a:xfrm>
          <a:prstGeom prst="rect">
            <a:avLst/>
          </a:prstGeom>
          <a:noFill/>
          <a:ln>
            <a:noFill/>
          </a:ln>
        </p:spPr>
      </p:pic>
      <p:pic>
        <p:nvPicPr>
          <p:cNvPr id="661" name="Google Shape;661;p107"/>
          <p:cNvPicPr preferRelativeResize="0"/>
          <p:nvPr/>
        </p:nvPicPr>
        <p:blipFill rotWithShape="1">
          <a:blip r:embed="rId4">
            <a:alphaModFix/>
          </a:blip>
          <a:srcRect/>
          <a:stretch/>
        </p:blipFill>
        <p:spPr>
          <a:xfrm>
            <a:off x="6239767" y="203200"/>
            <a:ext cx="5821168" cy="5007979"/>
          </a:xfrm>
          <a:prstGeom prst="rect">
            <a:avLst/>
          </a:prstGeom>
          <a:noFill/>
          <a:ln>
            <a:noFill/>
          </a:ln>
        </p:spPr>
      </p:pic>
      <p:pic>
        <p:nvPicPr>
          <p:cNvPr id="662" name="Google Shape;662;p107"/>
          <p:cNvPicPr preferRelativeResize="0"/>
          <p:nvPr/>
        </p:nvPicPr>
        <p:blipFill rotWithShape="1">
          <a:blip r:embed="rId5">
            <a:alphaModFix/>
          </a:blip>
          <a:srcRect/>
          <a:stretch/>
        </p:blipFill>
        <p:spPr>
          <a:xfrm>
            <a:off x="4187034" y="203199"/>
            <a:ext cx="1740365" cy="1736200"/>
          </a:xfrm>
          <a:prstGeom prst="rect">
            <a:avLst/>
          </a:prstGeom>
          <a:noFill/>
          <a:ln>
            <a:noFill/>
          </a:ln>
        </p:spPr>
      </p:pic>
      <p:sp>
        <p:nvSpPr>
          <p:cNvPr id="663" name="Google Shape;663;p107"/>
          <p:cNvSpPr txBox="1"/>
          <p:nvPr/>
        </p:nvSpPr>
        <p:spPr>
          <a:xfrm>
            <a:off x="0" y="356833"/>
            <a:ext cx="44324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Write down what the pirate finds after each set of directions.</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4394783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67"/>
        <p:cNvGrpSpPr/>
        <p:nvPr/>
      </p:nvGrpSpPr>
      <p:grpSpPr>
        <a:xfrm>
          <a:off x="0" y="0"/>
          <a:ext cx="0" cy="0"/>
          <a:chOff x="0" y="0"/>
          <a:chExt cx="0" cy="0"/>
        </a:xfrm>
      </p:grpSpPr>
      <p:pic>
        <p:nvPicPr>
          <p:cNvPr id="668" name="Google Shape;668;p108"/>
          <p:cNvPicPr preferRelativeResize="0"/>
          <p:nvPr/>
        </p:nvPicPr>
        <p:blipFill rotWithShape="1">
          <a:blip r:embed="rId3">
            <a:alphaModFix/>
          </a:blip>
          <a:srcRect/>
          <a:stretch/>
        </p:blipFill>
        <p:spPr>
          <a:xfrm>
            <a:off x="6096000" y="1355418"/>
            <a:ext cx="5749733" cy="4147167"/>
          </a:xfrm>
          <a:prstGeom prst="rect">
            <a:avLst/>
          </a:prstGeom>
          <a:noFill/>
          <a:ln>
            <a:noFill/>
          </a:ln>
        </p:spPr>
      </p:pic>
      <p:pic>
        <p:nvPicPr>
          <p:cNvPr id="669" name="Google Shape;669;p108"/>
          <p:cNvPicPr preferRelativeResize="0"/>
          <p:nvPr/>
        </p:nvPicPr>
        <p:blipFill rotWithShape="1">
          <a:blip r:embed="rId4">
            <a:alphaModFix/>
          </a:blip>
          <a:srcRect/>
          <a:stretch/>
        </p:blipFill>
        <p:spPr>
          <a:xfrm>
            <a:off x="224133" y="994918"/>
            <a:ext cx="5689600" cy="4868172"/>
          </a:xfrm>
          <a:prstGeom prst="rect">
            <a:avLst/>
          </a:prstGeom>
          <a:noFill/>
          <a:ln>
            <a:noFill/>
          </a:ln>
        </p:spPr>
      </p:pic>
      <p:sp>
        <p:nvSpPr>
          <p:cNvPr id="670" name="Google Shape;670;p108"/>
          <p:cNvSpPr txBox="1"/>
          <p:nvPr/>
        </p:nvSpPr>
        <p:spPr>
          <a:xfrm>
            <a:off x="1296700" y="126833"/>
            <a:ext cx="9931600" cy="669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Here are your answers.</a:t>
            </a:r>
            <a:endParaRPr sz="24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50468752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674"/>
        <p:cNvGrpSpPr/>
        <p:nvPr/>
      </p:nvGrpSpPr>
      <p:grpSpPr>
        <a:xfrm>
          <a:off x="0" y="0"/>
          <a:ext cx="0" cy="0"/>
          <a:chOff x="0" y="0"/>
          <a:chExt cx="0" cy="0"/>
        </a:xfrm>
      </p:grpSpPr>
      <p:sp>
        <p:nvSpPr>
          <p:cNvPr id="675" name="Google Shape;675;p109"/>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have a good day learning today?</a:t>
            </a:r>
            <a:endParaRPr/>
          </a:p>
          <a:p>
            <a:r>
              <a:rPr lang="en-GB"/>
              <a:t>See you in the morning.</a:t>
            </a:r>
            <a:endParaRPr/>
          </a:p>
        </p:txBody>
      </p:sp>
      <p:pic>
        <p:nvPicPr>
          <p:cNvPr id="676" name="Google Shape;676;p109"/>
          <p:cNvPicPr preferRelativeResize="0"/>
          <p:nvPr/>
        </p:nvPicPr>
        <p:blipFill rotWithShape="1">
          <a:blip r:embed="rId3">
            <a:alphaModFix/>
          </a:blip>
          <a:srcRect/>
          <a:stretch/>
        </p:blipFill>
        <p:spPr>
          <a:xfrm>
            <a:off x="4932463" y="3546733"/>
            <a:ext cx="2327067" cy="3311267"/>
          </a:xfrm>
          <a:prstGeom prst="rect">
            <a:avLst/>
          </a:prstGeom>
          <a:noFill/>
          <a:ln>
            <a:noFill/>
          </a:ln>
        </p:spPr>
      </p:pic>
    </p:spTree>
    <p:extLst>
      <p:ext uri="{BB962C8B-B14F-4D97-AF65-F5344CB8AC3E}">
        <p14:creationId xmlns:p14="http://schemas.microsoft.com/office/powerpoint/2010/main" val="26297757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80"/>
        <p:cNvGrpSpPr/>
        <p:nvPr/>
      </p:nvGrpSpPr>
      <p:grpSpPr>
        <a:xfrm>
          <a:off x="0" y="0"/>
          <a:ext cx="0" cy="0"/>
          <a:chOff x="0" y="0"/>
          <a:chExt cx="0" cy="0"/>
        </a:xfrm>
      </p:grpSpPr>
      <p:sp>
        <p:nvSpPr>
          <p:cNvPr id="681" name="Google Shape;681;p110"/>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23rd April</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682" name="Google Shape;682;p110"/>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171066959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111"/>
          <p:cNvSpPr/>
          <p:nvPr/>
        </p:nvSpPr>
        <p:spPr>
          <a:xfrm>
            <a:off x="198800" y="523200"/>
            <a:ext cx="6138800" cy="49904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688" name="Google Shape;688;p111"/>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37 + 5 + 50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2. 238 + __ = 300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3. Which of these is NOT a multiple of 3:        24, 26, 27</a:t>
            </a: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4. Insert the correct symbol (&lt;,&gt;,=)</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½  	 ⅓ </a:t>
            </a: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5. Order these angles from largest to smallest.</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6. If I cut 34cm from a 2m plank of wood, how much have I got left?</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689" name="Google Shape;689;p111"/>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2</a:t>
            </a:r>
            <a:r>
              <a:rPr lang="en-GB" sz="2400" b="1" u="sng" kern="0">
                <a:solidFill>
                  <a:srgbClr val="000000"/>
                </a:solidFill>
                <a:latin typeface="Arial"/>
                <a:ea typeface="Arial"/>
                <a:cs typeface="Arial"/>
                <a:sym typeface="Arial"/>
              </a:rPr>
              <a:t>3.04.20</a:t>
            </a:r>
            <a:endParaRPr sz="2400" b="1" u="sng" kern="0">
              <a:solidFill>
                <a:srgbClr val="000000"/>
              </a:solidFill>
              <a:latin typeface="Arial"/>
              <a:ea typeface="Arial"/>
              <a:cs typeface="Arial"/>
              <a:sym typeface="Arial"/>
            </a:endParaRPr>
          </a:p>
        </p:txBody>
      </p:sp>
      <p:sp>
        <p:nvSpPr>
          <p:cNvPr id="690" name="Google Shape;690;p111"/>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How many children ate 4 or more pieces of fruit?</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8. 63 x 3</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What is the</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perimeter of this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octagon?</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10. ALWAYS, SOMETIMES, NEVER?</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If I multiply a number, the product is larger than the number I started with?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691" name="Google Shape;691;p111"/>
          <p:cNvSpPr/>
          <p:nvPr/>
        </p:nvSpPr>
        <p:spPr>
          <a:xfrm>
            <a:off x="1848967" y="3194167"/>
            <a:ext cx="285600" cy="26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692" name="Google Shape;692;p111"/>
          <p:cNvPicPr preferRelativeResize="0"/>
          <p:nvPr/>
        </p:nvPicPr>
        <p:blipFill rotWithShape="1">
          <a:blip r:embed="rId3">
            <a:alphaModFix/>
          </a:blip>
          <a:srcRect/>
          <a:stretch/>
        </p:blipFill>
        <p:spPr>
          <a:xfrm>
            <a:off x="2336434" y="3881333"/>
            <a:ext cx="4642101" cy="1417033"/>
          </a:xfrm>
          <a:prstGeom prst="rect">
            <a:avLst/>
          </a:prstGeom>
          <a:noFill/>
          <a:ln>
            <a:noFill/>
          </a:ln>
        </p:spPr>
      </p:pic>
      <p:pic>
        <p:nvPicPr>
          <p:cNvPr id="693" name="Google Shape;693;p111"/>
          <p:cNvPicPr preferRelativeResize="0"/>
          <p:nvPr/>
        </p:nvPicPr>
        <p:blipFill rotWithShape="1">
          <a:blip r:embed="rId4">
            <a:alphaModFix/>
          </a:blip>
          <a:srcRect/>
          <a:stretch/>
        </p:blipFill>
        <p:spPr>
          <a:xfrm>
            <a:off x="5835634" y="5646434"/>
            <a:ext cx="864500" cy="725348"/>
          </a:xfrm>
          <a:prstGeom prst="rect">
            <a:avLst/>
          </a:prstGeom>
          <a:noFill/>
          <a:ln>
            <a:noFill/>
          </a:ln>
        </p:spPr>
      </p:pic>
      <p:pic>
        <p:nvPicPr>
          <p:cNvPr id="694" name="Google Shape;694;p111"/>
          <p:cNvPicPr preferRelativeResize="0"/>
          <p:nvPr/>
        </p:nvPicPr>
        <p:blipFill rotWithShape="1">
          <a:blip r:embed="rId5">
            <a:alphaModFix/>
          </a:blip>
          <a:srcRect/>
          <a:stretch/>
        </p:blipFill>
        <p:spPr>
          <a:xfrm>
            <a:off x="9133015" y="723231"/>
            <a:ext cx="2772619" cy="2134733"/>
          </a:xfrm>
          <a:prstGeom prst="rect">
            <a:avLst/>
          </a:prstGeom>
          <a:noFill/>
          <a:ln>
            <a:noFill/>
          </a:ln>
        </p:spPr>
      </p:pic>
      <p:pic>
        <p:nvPicPr>
          <p:cNvPr id="695" name="Google Shape;695;p111"/>
          <p:cNvPicPr preferRelativeResize="0"/>
          <p:nvPr/>
        </p:nvPicPr>
        <p:blipFill rotWithShape="1">
          <a:blip r:embed="rId6">
            <a:alphaModFix/>
          </a:blip>
          <a:srcRect/>
          <a:stretch/>
        </p:blipFill>
        <p:spPr>
          <a:xfrm>
            <a:off x="8295700" y="2978885"/>
            <a:ext cx="2971800" cy="1917700"/>
          </a:xfrm>
          <a:prstGeom prst="rect">
            <a:avLst/>
          </a:prstGeom>
          <a:noFill/>
          <a:ln>
            <a:noFill/>
          </a:ln>
        </p:spPr>
      </p:pic>
    </p:spTree>
    <p:extLst>
      <p:ext uri="{BB962C8B-B14F-4D97-AF65-F5344CB8AC3E}">
        <p14:creationId xmlns:p14="http://schemas.microsoft.com/office/powerpoint/2010/main" val="385721249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99"/>
        <p:cNvGrpSpPr/>
        <p:nvPr/>
      </p:nvGrpSpPr>
      <p:grpSpPr>
        <a:xfrm>
          <a:off x="0" y="0"/>
          <a:ext cx="0" cy="0"/>
          <a:chOff x="0" y="0"/>
          <a:chExt cx="0" cy="0"/>
        </a:xfrm>
      </p:grpSpPr>
      <p:sp>
        <p:nvSpPr>
          <p:cNvPr id="700" name="Google Shape;700;p112"/>
          <p:cNvSpPr txBox="1"/>
          <p:nvPr/>
        </p:nvSpPr>
        <p:spPr>
          <a:xfrm>
            <a:off x="396600" y="528800"/>
            <a:ext cx="7221600" cy="58168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92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62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26</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&gt;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b, c, a</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1m 66cm or 1.66m</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15</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189</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30cm</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arenR"/>
            </a:pPr>
            <a:r>
              <a:rPr lang="en-GB" sz="2667" kern="0">
                <a:solidFill>
                  <a:srgbClr val="000000"/>
                </a:solidFill>
                <a:latin typeface="Arial"/>
                <a:cs typeface="Arial"/>
                <a:sym typeface="Arial"/>
              </a:rPr>
              <a:t>sometimes</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246302381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04"/>
        <p:cNvGrpSpPr/>
        <p:nvPr/>
      </p:nvGrpSpPr>
      <p:grpSpPr>
        <a:xfrm>
          <a:off x="0" y="0"/>
          <a:ext cx="0" cy="0"/>
          <a:chOff x="0" y="0"/>
          <a:chExt cx="0" cy="0"/>
        </a:xfrm>
      </p:grpSpPr>
      <p:sp>
        <p:nvSpPr>
          <p:cNvPr id="705" name="Google Shape;705;p113"/>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706" name="Google Shape;706;p113"/>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707" name="Google Shape;707;p113"/>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708" name="Google Shape;708;p113"/>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24845649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712"/>
        <p:cNvGrpSpPr/>
        <p:nvPr/>
      </p:nvGrpSpPr>
      <p:grpSpPr>
        <a:xfrm>
          <a:off x="0" y="0"/>
          <a:ext cx="0" cy="0"/>
          <a:chOff x="0" y="0"/>
          <a:chExt cx="0" cy="0"/>
        </a:xfrm>
      </p:grpSpPr>
      <p:sp>
        <p:nvSpPr>
          <p:cNvPr id="713" name="Google Shape;713;p114"/>
          <p:cNvSpPr txBox="1"/>
          <p:nvPr/>
        </p:nvSpPr>
        <p:spPr>
          <a:xfrm>
            <a:off x="809733" y="2247433"/>
            <a:ext cx="10923200" cy="275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733" b="1" u="sng" kern="0">
                <a:solidFill>
                  <a:srgbClr val="000000"/>
                </a:solidFill>
                <a:latin typeface="Arial"/>
                <a:cs typeface="Arial"/>
                <a:sym typeface="Arial"/>
              </a:rPr>
              <a:t>WALT: identify fractions of shapes.</a:t>
            </a:r>
            <a:endParaRPr sz="3733" b="1" u="sng" kern="0">
              <a:solidFill>
                <a:srgbClr val="000000"/>
              </a:solidFill>
              <a:latin typeface="Arial"/>
              <a:cs typeface="Arial"/>
              <a:sym typeface="Arial"/>
            </a:endParaRPr>
          </a:p>
        </p:txBody>
      </p:sp>
    </p:spTree>
    <p:extLst>
      <p:ext uri="{BB962C8B-B14F-4D97-AF65-F5344CB8AC3E}">
        <p14:creationId xmlns:p14="http://schemas.microsoft.com/office/powerpoint/2010/main" val="30974168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717"/>
        <p:cNvGrpSpPr/>
        <p:nvPr/>
      </p:nvGrpSpPr>
      <p:grpSpPr>
        <a:xfrm>
          <a:off x="0" y="0"/>
          <a:ext cx="0" cy="0"/>
          <a:chOff x="0" y="0"/>
          <a:chExt cx="0" cy="0"/>
        </a:xfrm>
      </p:grpSpPr>
      <p:sp>
        <p:nvSpPr>
          <p:cNvPr id="718" name="Google Shape;718;p115"/>
          <p:cNvSpPr txBox="1"/>
          <p:nvPr/>
        </p:nvSpPr>
        <p:spPr>
          <a:xfrm>
            <a:off x="479233" y="495767"/>
            <a:ext cx="10311600" cy="127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A fraction is made up of a numerator (top number) and a denominator (bottom number). </a:t>
            </a:r>
            <a:endParaRPr sz="3067" kern="0">
              <a:solidFill>
                <a:srgbClr val="000000"/>
              </a:solidFill>
              <a:latin typeface="Arial"/>
              <a:cs typeface="Arial"/>
              <a:sym typeface="Arial"/>
            </a:endParaRPr>
          </a:p>
        </p:txBody>
      </p:sp>
      <p:pic>
        <p:nvPicPr>
          <p:cNvPr id="719" name="Google Shape;719;p115"/>
          <p:cNvPicPr preferRelativeResize="0"/>
          <p:nvPr/>
        </p:nvPicPr>
        <p:blipFill rotWithShape="1">
          <a:blip r:embed="rId3">
            <a:alphaModFix/>
          </a:blip>
          <a:srcRect l="17046" r="19654"/>
          <a:stretch/>
        </p:blipFill>
        <p:spPr>
          <a:xfrm>
            <a:off x="3494167" y="1822501"/>
            <a:ext cx="892367" cy="3248367"/>
          </a:xfrm>
          <a:prstGeom prst="rect">
            <a:avLst/>
          </a:prstGeom>
          <a:noFill/>
          <a:ln>
            <a:noFill/>
          </a:ln>
        </p:spPr>
      </p:pic>
      <p:sp>
        <p:nvSpPr>
          <p:cNvPr id="720" name="Google Shape;720;p115"/>
          <p:cNvSpPr txBox="1"/>
          <p:nvPr/>
        </p:nvSpPr>
        <p:spPr>
          <a:xfrm>
            <a:off x="4358800" y="1924084"/>
            <a:ext cx="7833200" cy="324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u="sng" kern="0">
                <a:solidFill>
                  <a:srgbClr val="000000"/>
                </a:solidFill>
                <a:latin typeface="Arial"/>
                <a:cs typeface="Arial"/>
                <a:sym typeface="Arial"/>
              </a:rPr>
              <a:t>numerator</a:t>
            </a:r>
            <a:r>
              <a:rPr lang="en-GB" sz="3600" kern="0">
                <a:solidFill>
                  <a:srgbClr val="000000"/>
                </a:solidFill>
                <a:latin typeface="Arial"/>
                <a:cs typeface="Arial"/>
                <a:sym typeface="Arial"/>
              </a:rPr>
              <a:t> = how many parts you have of the whole amount.</a:t>
            </a:r>
            <a:endParaRPr sz="3600" kern="0">
              <a:solidFill>
                <a:srgbClr val="000000"/>
              </a:solidFill>
              <a:latin typeface="Arial"/>
              <a:cs typeface="Arial"/>
              <a:sym typeface="Arial"/>
            </a:endParaRPr>
          </a:p>
          <a:p>
            <a:pPr defTabSz="1219170">
              <a:buClr>
                <a:srgbClr val="000000"/>
              </a:buClr>
            </a:pPr>
            <a:endParaRPr sz="3600" kern="0">
              <a:solidFill>
                <a:srgbClr val="000000"/>
              </a:solidFill>
              <a:latin typeface="Arial"/>
              <a:cs typeface="Arial"/>
              <a:sym typeface="Arial"/>
            </a:endParaRPr>
          </a:p>
          <a:p>
            <a:pPr defTabSz="1219170">
              <a:buClr>
                <a:srgbClr val="000000"/>
              </a:buClr>
            </a:pPr>
            <a:r>
              <a:rPr lang="en-GB" sz="3600" u="sng" kern="0">
                <a:solidFill>
                  <a:srgbClr val="000000"/>
                </a:solidFill>
                <a:latin typeface="Arial"/>
                <a:cs typeface="Arial"/>
                <a:sym typeface="Arial"/>
              </a:rPr>
              <a:t>denominator</a:t>
            </a:r>
            <a:r>
              <a:rPr lang="en-GB" sz="3600" kern="0">
                <a:solidFill>
                  <a:srgbClr val="000000"/>
                </a:solidFill>
                <a:latin typeface="Arial"/>
                <a:cs typeface="Arial"/>
                <a:sym typeface="Arial"/>
              </a:rPr>
              <a:t> = how many parts there are in total.</a:t>
            </a:r>
            <a:endParaRPr sz="3600" kern="0">
              <a:solidFill>
                <a:srgbClr val="000000"/>
              </a:solidFill>
              <a:latin typeface="Arial"/>
              <a:cs typeface="Arial"/>
              <a:sym typeface="Arial"/>
            </a:endParaRPr>
          </a:p>
          <a:p>
            <a:pPr defTabSz="1219170">
              <a:buClr>
                <a:srgbClr val="000000"/>
              </a:buClr>
            </a:pPr>
            <a:endParaRPr sz="4000" kern="0">
              <a:solidFill>
                <a:srgbClr val="000000"/>
              </a:solidFill>
              <a:latin typeface="Arial"/>
              <a:cs typeface="Arial"/>
              <a:sym typeface="Arial"/>
            </a:endParaRPr>
          </a:p>
        </p:txBody>
      </p:sp>
      <p:pic>
        <p:nvPicPr>
          <p:cNvPr id="721" name="Google Shape;721;p115"/>
          <p:cNvPicPr preferRelativeResize="0"/>
          <p:nvPr/>
        </p:nvPicPr>
        <p:blipFill>
          <a:blip r:embed="rId4">
            <a:alphaModFix/>
          </a:blip>
          <a:stretch>
            <a:fillRect/>
          </a:stretch>
        </p:blipFill>
        <p:spPr>
          <a:xfrm>
            <a:off x="7575518" y="4974185"/>
            <a:ext cx="1399733" cy="1368900"/>
          </a:xfrm>
          <a:prstGeom prst="rect">
            <a:avLst/>
          </a:prstGeom>
          <a:noFill/>
          <a:ln>
            <a:noFill/>
          </a:ln>
        </p:spPr>
      </p:pic>
      <p:pic>
        <p:nvPicPr>
          <p:cNvPr id="722" name="Google Shape;722;p115"/>
          <p:cNvPicPr preferRelativeResize="0"/>
          <p:nvPr/>
        </p:nvPicPr>
        <p:blipFill>
          <a:blip r:embed="rId5">
            <a:alphaModFix/>
          </a:blip>
          <a:stretch>
            <a:fillRect/>
          </a:stretch>
        </p:blipFill>
        <p:spPr>
          <a:xfrm>
            <a:off x="9355539" y="4974200"/>
            <a:ext cx="2511719" cy="1272400"/>
          </a:xfrm>
          <a:prstGeom prst="rect">
            <a:avLst/>
          </a:prstGeom>
          <a:noFill/>
          <a:ln>
            <a:noFill/>
          </a:ln>
        </p:spPr>
      </p:pic>
    </p:spTree>
    <p:extLst>
      <p:ext uri="{BB962C8B-B14F-4D97-AF65-F5344CB8AC3E}">
        <p14:creationId xmlns:p14="http://schemas.microsoft.com/office/powerpoint/2010/main" val="410156669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726"/>
        <p:cNvGrpSpPr/>
        <p:nvPr/>
      </p:nvGrpSpPr>
      <p:grpSpPr>
        <a:xfrm>
          <a:off x="0" y="0"/>
          <a:ext cx="0" cy="0"/>
          <a:chOff x="0" y="0"/>
          <a:chExt cx="0" cy="0"/>
        </a:xfrm>
      </p:grpSpPr>
      <p:pic>
        <p:nvPicPr>
          <p:cNvPr id="727" name="Google Shape;727;p116"/>
          <p:cNvPicPr preferRelativeResize="0"/>
          <p:nvPr/>
        </p:nvPicPr>
        <p:blipFill>
          <a:blip r:embed="rId3">
            <a:alphaModFix/>
          </a:blip>
          <a:stretch>
            <a:fillRect/>
          </a:stretch>
        </p:blipFill>
        <p:spPr>
          <a:xfrm>
            <a:off x="203201" y="203200"/>
            <a:ext cx="6869633" cy="6285000"/>
          </a:xfrm>
          <a:prstGeom prst="rect">
            <a:avLst/>
          </a:prstGeom>
          <a:noFill/>
          <a:ln>
            <a:noFill/>
          </a:ln>
        </p:spPr>
      </p:pic>
      <p:sp>
        <p:nvSpPr>
          <p:cNvPr id="728" name="Google Shape;728;p116"/>
          <p:cNvSpPr txBox="1"/>
          <p:nvPr/>
        </p:nvSpPr>
        <p:spPr>
          <a:xfrm>
            <a:off x="7452900" y="429667"/>
            <a:ext cx="4246800" cy="520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Can you match the image to the correct fraction?</a:t>
            </a: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Remember, the numerator tells you how many parts are shaded and the denominator tells you how many parts there are in total.</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295108693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32"/>
        <p:cNvGrpSpPr/>
        <p:nvPr/>
      </p:nvGrpSpPr>
      <p:grpSpPr>
        <a:xfrm>
          <a:off x="0" y="0"/>
          <a:ext cx="0" cy="0"/>
          <a:chOff x="0" y="0"/>
          <a:chExt cx="0" cy="0"/>
        </a:xfrm>
      </p:grpSpPr>
      <p:pic>
        <p:nvPicPr>
          <p:cNvPr id="733" name="Google Shape;733;p117"/>
          <p:cNvPicPr preferRelativeResize="0"/>
          <p:nvPr/>
        </p:nvPicPr>
        <p:blipFill>
          <a:blip r:embed="rId3">
            <a:alphaModFix/>
          </a:blip>
          <a:stretch>
            <a:fillRect/>
          </a:stretch>
        </p:blipFill>
        <p:spPr>
          <a:xfrm>
            <a:off x="203201" y="203200"/>
            <a:ext cx="6869633" cy="6285000"/>
          </a:xfrm>
          <a:prstGeom prst="rect">
            <a:avLst/>
          </a:prstGeom>
          <a:noFill/>
          <a:ln>
            <a:noFill/>
          </a:ln>
        </p:spPr>
      </p:pic>
      <p:cxnSp>
        <p:nvCxnSpPr>
          <p:cNvPr id="734" name="Google Shape;734;p117"/>
          <p:cNvCxnSpPr/>
          <p:nvPr/>
        </p:nvCxnSpPr>
        <p:spPr>
          <a:xfrm>
            <a:off x="2164800" y="958467"/>
            <a:ext cx="3338000" cy="1123600"/>
          </a:xfrm>
          <a:prstGeom prst="straightConnector1">
            <a:avLst/>
          </a:prstGeom>
          <a:noFill/>
          <a:ln w="9525" cap="flat" cmpd="sng">
            <a:solidFill>
              <a:schemeClr val="dk2"/>
            </a:solidFill>
            <a:prstDash val="solid"/>
            <a:round/>
            <a:headEnd type="none" w="med" len="med"/>
            <a:tailEnd type="none" w="med" len="med"/>
          </a:ln>
        </p:spPr>
      </p:cxnSp>
      <p:cxnSp>
        <p:nvCxnSpPr>
          <p:cNvPr id="735" name="Google Shape;735;p117"/>
          <p:cNvCxnSpPr/>
          <p:nvPr/>
        </p:nvCxnSpPr>
        <p:spPr>
          <a:xfrm flipH="1">
            <a:off x="2164933" y="958467"/>
            <a:ext cx="3338000" cy="4676800"/>
          </a:xfrm>
          <a:prstGeom prst="straightConnector1">
            <a:avLst/>
          </a:prstGeom>
          <a:noFill/>
          <a:ln w="9525" cap="flat" cmpd="sng">
            <a:solidFill>
              <a:schemeClr val="dk2"/>
            </a:solidFill>
            <a:prstDash val="solid"/>
            <a:round/>
            <a:headEnd type="none" w="med" len="med"/>
            <a:tailEnd type="none" w="med" len="med"/>
          </a:ln>
        </p:spPr>
      </p:cxnSp>
      <p:cxnSp>
        <p:nvCxnSpPr>
          <p:cNvPr id="736" name="Google Shape;736;p117"/>
          <p:cNvCxnSpPr/>
          <p:nvPr/>
        </p:nvCxnSpPr>
        <p:spPr>
          <a:xfrm>
            <a:off x="2148300" y="2115233"/>
            <a:ext cx="3387600" cy="3520000"/>
          </a:xfrm>
          <a:prstGeom prst="straightConnector1">
            <a:avLst/>
          </a:prstGeom>
          <a:noFill/>
          <a:ln w="9525" cap="flat" cmpd="sng">
            <a:solidFill>
              <a:schemeClr val="dk2"/>
            </a:solidFill>
            <a:prstDash val="solid"/>
            <a:round/>
            <a:headEnd type="none" w="med" len="med"/>
            <a:tailEnd type="none" w="med" len="med"/>
          </a:ln>
        </p:spPr>
      </p:cxnSp>
      <p:cxnSp>
        <p:nvCxnSpPr>
          <p:cNvPr id="737" name="Google Shape;737;p117"/>
          <p:cNvCxnSpPr/>
          <p:nvPr/>
        </p:nvCxnSpPr>
        <p:spPr>
          <a:xfrm flipH="1">
            <a:off x="2164667" y="3305067"/>
            <a:ext cx="3354800" cy="1173200"/>
          </a:xfrm>
          <a:prstGeom prst="straightConnector1">
            <a:avLst/>
          </a:prstGeom>
          <a:noFill/>
          <a:ln w="9525" cap="flat" cmpd="sng">
            <a:solidFill>
              <a:schemeClr val="dk2"/>
            </a:solidFill>
            <a:prstDash val="solid"/>
            <a:round/>
            <a:headEnd type="none" w="med" len="med"/>
            <a:tailEnd type="none" w="med" len="med"/>
          </a:ln>
        </p:spPr>
      </p:cxnSp>
      <p:cxnSp>
        <p:nvCxnSpPr>
          <p:cNvPr id="738" name="Google Shape;738;p117"/>
          <p:cNvCxnSpPr/>
          <p:nvPr/>
        </p:nvCxnSpPr>
        <p:spPr>
          <a:xfrm>
            <a:off x="2164800" y="3305067"/>
            <a:ext cx="3354800" cy="11732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2393934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742"/>
        <p:cNvGrpSpPr/>
        <p:nvPr/>
      </p:nvGrpSpPr>
      <p:grpSpPr>
        <a:xfrm>
          <a:off x="0" y="0"/>
          <a:ext cx="0" cy="0"/>
          <a:chOff x="0" y="0"/>
          <a:chExt cx="0" cy="0"/>
        </a:xfrm>
      </p:grpSpPr>
      <p:pic>
        <p:nvPicPr>
          <p:cNvPr id="743" name="Google Shape;743;p118"/>
          <p:cNvPicPr preferRelativeResize="0"/>
          <p:nvPr/>
        </p:nvPicPr>
        <p:blipFill>
          <a:blip r:embed="rId3">
            <a:alphaModFix/>
          </a:blip>
          <a:stretch>
            <a:fillRect/>
          </a:stretch>
        </p:blipFill>
        <p:spPr>
          <a:xfrm>
            <a:off x="203201" y="682434"/>
            <a:ext cx="3548033" cy="6070633"/>
          </a:xfrm>
          <a:prstGeom prst="rect">
            <a:avLst/>
          </a:prstGeom>
          <a:noFill/>
          <a:ln>
            <a:noFill/>
          </a:ln>
        </p:spPr>
      </p:pic>
      <p:sp>
        <p:nvSpPr>
          <p:cNvPr id="744" name="Google Shape;744;p118"/>
          <p:cNvSpPr txBox="1"/>
          <p:nvPr/>
        </p:nvSpPr>
        <p:spPr>
          <a:xfrm>
            <a:off x="1454233" y="99167"/>
            <a:ext cx="644400" cy="58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A</a:t>
            </a:r>
            <a:endParaRPr sz="2533" kern="0">
              <a:solidFill>
                <a:srgbClr val="000000"/>
              </a:solidFill>
              <a:latin typeface="Arial"/>
              <a:cs typeface="Arial"/>
              <a:sym typeface="Arial"/>
            </a:endParaRPr>
          </a:p>
        </p:txBody>
      </p:sp>
      <p:pic>
        <p:nvPicPr>
          <p:cNvPr id="745" name="Google Shape;745;p118"/>
          <p:cNvPicPr preferRelativeResize="0"/>
          <p:nvPr/>
        </p:nvPicPr>
        <p:blipFill>
          <a:blip r:embed="rId4">
            <a:alphaModFix/>
          </a:blip>
          <a:stretch>
            <a:fillRect/>
          </a:stretch>
        </p:blipFill>
        <p:spPr>
          <a:xfrm>
            <a:off x="6697667" y="682367"/>
            <a:ext cx="3333200" cy="5794333"/>
          </a:xfrm>
          <a:prstGeom prst="rect">
            <a:avLst/>
          </a:prstGeom>
          <a:noFill/>
          <a:ln>
            <a:noFill/>
          </a:ln>
        </p:spPr>
      </p:pic>
      <p:sp>
        <p:nvSpPr>
          <p:cNvPr id="746" name="Google Shape;746;p118"/>
          <p:cNvSpPr txBox="1"/>
          <p:nvPr/>
        </p:nvSpPr>
        <p:spPr>
          <a:xfrm>
            <a:off x="7970100" y="99167"/>
            <a:ext cx="644400" cy="58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B</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9414265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50"/>
        <p:cNvGrpSpPr/>
        <p:nvPr/>
      </p:nvGrpSpPr>
      <p:grpSpPr>
        <a:xfrm>
          <a:off x="0" y="0"/>
          <a:ext cx="0" cy="0"/>
          <a:chOff x="0" y="0"/>
          <a:chExt cx="0" cy="0"/>
        </a:xfrm>
      </p:grpSpPr>
      <p:pic>
        <p:nvPicPr>
          <p:cNvPr id="751" name="Google Shape;751;p119"/>
          <p:cNvPicPr preferRelativeResize="0"/>
          <p:nvPr/>
        </p:nvPicPr>
        <p:blipFill>
          <a:blip r:embed="rId3">
            <a:alphaModFix/>
          </a:blip>
          <a:stretch>
            <a:fillRect/>
          </a:stretch>
        </p:blipFill>
        <p:spPr>
          <a:xfrm>
            <a:off x="203201" y="682434"/>
            <a:ext cx="3548033" cy="6070633"/>
          </a:xfrm>
          <a:prstGeom prst="rect">
            <a:avLst/>
          </a:prstGeom>
          <a:noFill/>
          <a:ln>
            <a:noFill/>
          </a:ln>
        </p:spPr>
      </p:pic>
      <p:sp>
        <p:nvSpPr>
          <p:cNvPr id="752" name="Google Shape;752;p119"/>
          <p:cNvSpPr txBox="1"/>
          <p:nvPr/>
        </p:nvSpPr>
        <p:spPr>
          <a:xfrm>
            <a:off x="1454233" y="99167"/>
            <a:ext cx="644400" cy="58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A</a:t>
            </a:r>
            <a:endParaRPr sz="2533" kern="0">
              <a:solidFill>
                <a:srgbClr val="000000"/>
              </a:solidFill>
              <a:latin typeface="Arial"/>
              <a:cs typeface="Arial"/>
              <a:sym typeface="Arial"/>
            </a:endParaRPr>
          </a:p>
        </p:txBody>
      </p:sp>
      <p:pic>
        <p:nvPicPr>
          <p:cNvPr id="753" name="Google Shape;753;p119"/>
          <p:cNvPicPr preferRelativeResize="0"/>
          <p:nvPr/>
        </p:nvPicPr>
        <p:blipFill>
          <a:blip r:embed="rId4">
            <a:alphaModFix/>
          </a:blip>
          <a:stretch>
            <a:fillRect/>
          </a:stretch>
        </p:blipFill>
        <p:spPr>
          <a:xfrm>
            <a:off x="6697667" y="682367"/>
            <a:ext cx="3333200" cy="5794333"/>
          </a:xfrm>
          <a:prstGeom prst="rect">
            <a:avLst/>
          </a:prstGeom>
          <a:noFill/>
          <a:ln>
            <a:noFill/>
          </a:ln>
        </p:spPr>
      </p:pic>
      <p:sp>
        <p:nvSpPr>
          <p:cNvPr id="754" name="Google Shape;754;p119"/>
          <p:cNvSpPr txBox="1"/>
          <p:nvPr/>
        </p:nvSpPr>
        <p:spPr>
          <a:xfrm>
            <a:off x="7970100" y="99167"/>
            <a:ext cx="644400" cy="58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B</a:t>
            </a:r>
            <a:endParaRPr sz="2533" kern="0">
              <a:solidFill>
                <a:srgbClr val="000000"/>
              </a:solidFill>
              <a:latin typeface="Arial"/>
              <a:cs typeface="Arial"/>
              <a:sym typeface="Arial"/>
            </a:endParaRPr>
          </a:p>
        </p:txBody>
      </p:sp>
      <p:sp>
        <p:nvSpPr>
          <p:cNvPr id="755" name="Google Shape;755;p119"/>
          <p:cNvSpPr txBox="1"/>
          <p:nvPr/>
        </p:nvSpPr>
        <p:spPr>
          <a:xfrm>
            <a:off x="3899967" y="165267"/>
            <a:ext cx="2049200" cy="632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u="sng" kern="0">
                <a:solidFill>
                  <a:srgbClr val="000000"/>
                </a:solidFill>
                <a:latin typeface="Arial"/>
                <a:cs typeface="Arial"/>
                <a:sym typeface="Arial"/>
              </a:rPr>
              <a:t>Answers</a:t>
            </a:r>
            <a:endParaRPr sz="3600" u="sng"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⅕</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⅛ </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⅙</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¼</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1/7</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1/10</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1/9 </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 1/3</a:t>
            </a:r>
            <a:endParaRPr sz="3600" kern="0">
              <a:solidFill>
                <a:srgbClr val="000000"/>
              </a:solidFill>
              <a:latin typeface="Arial"/>
              <a:cs typeface="Arial"/>
              <a:sym typeface="Arial"/>
            </a:endParaRPr>
          </a:p>
        </p:txBody>
      </p:sp>
      <p:cxnSp>
        <p:nvCxnSpPr>
          <p:cNvPr id="756" name="Google Shape;756;p119"/>
          <p:cNvCxnSpPr/>
          <p:nvPr/>
        </p:nvCxnSpPr>
        <p:spPr>
          <a:xfrm flipH="1">
            <a:off x="6246700" y="165267"/>
            <a:ext cx="16400" cy="6345600"/>
          </a:xfrm>
          <a:prstGeom prst="straightConnector1">
            <a:avLst/>
          </a:prstGeom>
          <a:noFill/>
          <a:ln w="9525" cap="flat" cmpd="sng">
            <a:solidFill>
              <a:schemeClr val="dk2"/>
            </a:solidFill>
            <a:prstDash val="solid"/>
            <a:round/>
            <a:headEnd type="none" w="med" len="med"/>
            <a:tailEnd type="none" w="med" len="med"/>
          </a:ln>
        </p:spPr>
      </p:cxnSp>
      <p:sp>
        <p:nvSpPr>
          <p:cNvPr id="757" name="Google Shape;757;p119"/>
          <p:cNvSpPr txBox="1"/>
          <p:nvPr/>
        </p:nvSpPr>
        <p:spPr>
          <a:xfrm>
            <a:off x="10030867" y="142832"/>
            <a:ext cx="2049200" cy="634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u="sng" kern="0">
                <a:solidFill>
                  <a:srgbClr val="000000"/>
                </a:solidFill>
                <a:latin typeface="Arial"/>
                <a:cs typeface="Arial"/>
                <a:sym typeface="Arial"/>
              </a:rPr>
              <a:t>Answers</a:t>
            </a:r>
            <a:endParaRPr sz="3600" u="sng"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¼</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6/12</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8/9</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⅛</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6/10</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2/6</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⅔</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4/7</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⅖</a:t>
            </a:r>
            <a:endParaRPr sz="3600" kern="0">
              <a:solidFill>
                <a:srgbClr val="000000"/>
              </a:solidFill>
              <a:latin typeface="Arial"/>
              <a:cs typeface="Arial"/>
              <a:sym typeface="Arial"/>
            </a:endParaRPr>
          </a:p>
          <a:p>
            <a:pPr marL="609585" indent="-533387" defTabSz="1219170">
              <a:buClr>
                <a:srgbClr val="000000"/>
              </a:buClr>
              <a:buSzPts val="2700"/>
              <a:buFont typeface="Arial"/>
              <a:buAutoNum type="arabicParenR"/>
            </a:pPr>
            <a:r>
              <a:rPr lang="en-GB" sz="3600" kern="0">
                <a:solidFill>
                  <a:srgbClr val="000000"/>
                </a:solidFill>
                <a:latin typeface="Arial"/>
                <a:cs typeface="Arial"/>
                <a:sym typeface="Arial"/>
              </a:rPr>
              <a:t>4/9</a:t>
            </a:r>
            <a:endParaRPr sz="3600" kern="0">
              <a:solidFill>
                <a:srgbClr val="000000"/>
              </a:solidFill>
              <a:latin typeface="Arial"/>
              <a:cs typeface="Arial"/>
              <a:sym typeface="Arial"/>
            </a:endParaRPr>
          </a:p>
        </p:txBody>
      </p:sp>
    </p:spTree>
    <p:extLst>
      <p:ext uri="{BB962C8B-B14F-4D97-AF65-F5344CB8AC3E}">
        <p14:creationId xmlns:p14="http://schemas.microsoft.com/office/powerpoint/2010/main" val="308622763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761"/>
        <p:cNvGrpSpPr/>
        <p:nvPr/>
      </p:nvGrpSpPr>
      <p:grpSpPr>
        <a:xfrm>
          <a:off x="0" y="0"/>
          <a:ext cx="0" cy="0"/>
          <a:chOff x="0" y="0"/>
          <a:chExt cx="0" cy="0"/>
        </a:xfrm>
      </p:grpSpPr>
      <p:sp>
        <p:nvSpPr>
          <p:cNvPr id="762" name="Google Shape;762;p12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763" name="Google Shape;763;p12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764" name="Google Shape;764;p12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47486278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68"/>
        <p:cNvGrpSpPr/>
        <p:nvPr/>
      </p:nvGrpSpPr>
      <p:grpSpPr>
        <a:xfrm>
          <a:off x="0" y="0"/>
          <a:ext cx="0" cy="0"/>
          <a:chOff x="0" y="0"/>
          <a:chExt cx="0" cy="0"/>
        </a:xfrm>
      </p:grpSpPr>
      <p:sp>
        <p:nvSpPr>
          <p:cNvPr id="769" name="Google Shape;769;p121"/>
          <p:cNvSpPr txBox="1">
            <a:spLocks noGrp="1"/>
          </p:cNvSpPr>
          <p:nvPr>
            <p:ph type="ctrTitle"/>
          </p:nvPr>
        </p:nvSpPr>
        <p:spPr>
          <a:xfrm>
            <a:off x="415600" y="992767"/>
            <a:ext cx="11360800" cy="1977600"/>
          </a:xfrm>
          <a:prstGeom prst="rect">
            <a:avLst/>
          </a:prstGeom>
          <a:noFill/>
          <a:ln>
            <a:noFill/>
          </a:ln>
        </p:spPr>
        <p:txBody>
          <a:bodyPr spcFirstLastPara="1" wrap="square" lIns="121900" tIns="121900" rIns="121900" bIns="121900" anchor="b" anchorCtr="0">
            <a:noAutofit/>
          </a:bodyPr>
          <a:lstStyle/>
          <a:p>
            <a:endParaRPr u="sng"/>
          </a:p>
          <a:p>
            <a:endParaRPr u="sng"/>
          </a:p>
          <a:p>
            <a:r>
              <a:rPr lang="en-GB" sz="4800"/>
              <a:t>Listen to Jonny Duddle read his story</a:t>
            </a:r>
            <a:endParaRPr sz="4800"/>
          </a:p>
          <a:p>
            <a:r>
              <a:rPr lang="en-GB" sz="4800"/>
              <a:t>The Pirate Cruncher</a:t>
            </a:r>
            <a:endParaRPr sz="4800"/>
          </a:p>
          <a:p>
            <a:pPr>
              <a:buSzPts val="1100"/>
            </a:pPr>
            <a:r>
              <a:rPr lang="en-GB" sz="1467" u="sng">
                <a:solidFill>
                  <a:schemeClr val="accent5"/>
                </a:solidFill>
                <a:hlinkClick r:id="rId3"/>
              </a:rPr>
              <a:t>https://www.youtube.com/watch?v=Ro5S_UdvWkI</a:t>
            </a:r>
            <a:endParaRPr sz="4800"/>
          </a:p>
        </p:txBody>
      </p:sp>
      <p:sp>
        <p:nvSpPr>
          <p:cNvPr id="770" name="Google Shape;770;p121"/>
          <p:cNvSpPr txBox="1"/>
          <p:nvPr/>
        </p:nvSpPr>
        <p:spPr>
          <a:xfrm>
            <a:off x="1192133" y="4131767"/>
            <a:ext cx="10057200" cy="21536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2400"/>
            </a:pPr>
            <a:r>
              <a:rPr lang="en-GB" sz="3200" kern="0">
                <a:solidFill>
                  <a:srgbClr val="000000"/>
                </a:solidFill>
                <a:latin typeface="Arial"/>
                <a:ea typeface="Arial"/>
                <a:cs typeface="Arial"/>
                <a:sym typeface="Arial"/>
              </a:rPr>
              <a:t>Mrs Shipley made up some ideas for speech bubbles on the next page. They are for one of the scenes in The Pirate Cruncher.</a:t>
            </a:r>
            <a:endParaRPr sz="3200" kern="0">
              <a:solidFill>
                <a:srgbClr val="000000"/>
              </a:solidFill>
              <a:latin typeface="Arial"/>
              <a:ea typeface="Arial"/>
              <a:cs typeface="Arial"/>
              <a:sym typeface="Arial"/>
            </a:endParaRPr>
          </a:p>
          <a:p>
            <a:pPr algn="ctr" defTabSz="1219170">
              <a:buClr>
                <a:srgbClr val="000000"/>
              </a:buClr>
              <a:buSzPts val="2400"/>
            </a:pPr>
            <a:r>
              <a:rPr lang="en-GB" sz="3200" kern="0">
                <a:solidFill>
                  <a:srgbClr val="000000"/>
                </a:solidFill>
                <a:latin typeface="Arial"/>
                <a:ea typeface="Arial"/>
                <a:cs typeface="Arial"/>
                <a:sym typeface="Arial"/>
              </a:rPr>
              <a:t>Take a look.</a:t>
            </a:r>
            <a:endParaRPr sz="32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0319248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774"/>
        <p:cNvGrpSpPr/>
        <p:nvPr/>
      </p:nvGrpSpPr>
      <p:grpSpPr>
        <a:xfrm>
          <a:off x="0" y="0"/>
          <a:ext cx="0" cy="0"/>
          <a:chOff x="0" y="0"/>
          <a:chExt cx="0" cy="0"/>
        </a:xfrm>
      </p:grpSpPr>
      <p:pic>
        <p:nvPicPr>
          <p:cNvPr id="775" name="Google Shape;775;p122"/>
          <p:cNvPicPr preferRelativeResize="0"/>
          <p:nvPr/>
        </p:nvPicPr>
        <p:blipFill rotWithShape="1">
          <a:blip r:embed="rId3">
            <a:alphaModFix/>
          </a:blip>
          <a:srcRect t="4418" b="3728"/>
          <a:stretch/>
        </p:blipFill>
        <p:spPr>
          <a:xfrm>
            <a:off x="2007933" y="866267"/>
            <a:ext cx="7975600" cy="4782567"/>
          </a:xfrm>
          <a:prstGeom prst="rect">
            <a:avLst/>
          </a:prstGeom>
          <a:noFill/>
          <a:ln>
            <a:noFill/>
          </a:ln>
        </p:spPr>
      </p:pic>
      <p:sp>
        <p:nvSpPr>
          <p:cNvPr id="776" name="Google Shape;776;p122"/>
          <p:cNvSpPr/>
          <p:nvPr/>
        </p:nvSpPr>
        <p:spPr>
          <a:xfrm>
            <a:off x="559467" y="415100"/>
            <a:ext cx="2815200" cy="1498000"/>
          </a:xfrm>
          <a:prstGeom prst="wedgeRoundRectCallout">
            <a:avLst>
              <a:gd name="adj1" fmla="val -3843"/>
              <a:gd name="adj2" fmla="val 152399"/>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Are you sure this is a good idea captain?</a:t>
            </a:r>
            <a:endParaRPr sz="1867" kern="0">
              <a:solidFill>
                <a:srgbClr val="000000"/>
              </a:solidFill>
              <a:latin typeface="Arial"/>
              <a:ea typeface="Arial"/>
              <a:cs typeface="Arial"/>
              <a:sym typeface="Arial"/>
            </a:endParaRPr>
          </a:p>
        </p:txBody>
      </p:sp>
      <p:sp>
        <p:nvSpPr>
          <p:cNvPr id="777" name="Google Shape;777;p122"/>
          <p:cNvSpPr/>
          <p:nvPr/>
        </p:nvSpPr>
        <p:spPr>
          <a:xfrm>
            <a:off x="2544667" y="5287867"/>
            <a:ext cx="2526400" cy="1371600"/>
          </a:xfrm>
          <a:prstGeom prst="wedgeRoundRectCallout">
            <a:avLst>
              <a:gd name="adj1" fmla="val 76729"/>
              <a:gd name="adj2" fmla="val -96147"/>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Shiver me timbers! I hope there be enough for me to eat!</a:t>
            </a:r>
            <a:endParaRPr sz="1867" kern="0">
              <a:solidFill>
                <a:srgbClr val="000000"/>
              </a:solidFill>
              <a:latin typeface="Arial"/>
              <a:ea typeface="Arial"/>
              <a:cs typeface="Arial"/>
              <a:sym typeface="Arial"/>
            </a:endParaRPr>
          </a:p>
        </p:txBody>
      </p:sp>
      <p:sp>
        <p:nvSpPr>
          <p:cNvPr id="778" name="Google Shape;778;p122"/>
          <p:cNvSpPr/>
          <p:nvPr/>
        </p:nvSpPr>
        <p:spPr>
          <a:xfrm>
            <a:off x="9095867" y="198533"/>
            <a:ext cx="2815200" cy="1263200"/>
          </a:xfrm>
          <a:prstGeom prst="wedgeRoundRectCallout">
            <a:avLst>
              <a:gd name="adj1" fmla="val -66668"/>
              <a:gd name="adj2" fmla="val 87154"/>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Harrr! Ye scurvy sea dogs, let’s grab the treasure!</a:t>
            </a:r>
            <a:endParaRPr sz="1867" kern="0">
              <a:solidFill>
                <a:srgbClr val="000000"/>
              </a:solidFill>
              <a:latin typeface="Arial"/>
              <a:ea typeface="Arial"/>
              <a:cs typeface="Arial"/>
              <a:sym typeface="Arial"/>
            </a:endParaRPr>
          </a:p>
        </p:txBody>
      </p:sp>
      <p:sp>
        <p:nvSpPr>
          <p:cNvPr id="779" name="Google Shape;779;p122"/>
          <p:cNvSpPr/>
          <p:nvPr/>
        </p:nvSpPr>
        <p:spPr>
          <a:xfrm>
            <a:off x="9583167" y="5251800"/>
            <a:ext cx="2364000" cy="1371600"/>
          </a:xfrm>
          <a:prstGeom prst="wedgeRoundRectCallout">
            <a:avLst>
              <a:gd name="adj1" fmla="val -81301"/>
              <a:gd name="adj2" fmla="val -35528"/>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I’m no landlubber but I don’t like this one bit!</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98462711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783"/>
        <p:cNvGrpSpPr/>
        <p:nvPr/>
      </p:nvGrpSpPr>
      <p:grpSpPr>
        <a:xfrm>
          <a:off x="0" y="0"/>
          <a:ext cx="0" cy="0"/>
          <a:chOff x="0" y="0"/>
          <a:chExt cx="0" cy="0"/>
        </a:xfrm>
      </p:grpSpPr>
      <p:sp>
        <p:nvSpPr>
          <p:cNvPr id="784" name="Google Shape;784;p123"/>
          <p:cNvSpPr txBox="1"/>
          <p:nvPr/>
        </p:nvSpPr>
        <p:spPr>
          <a:xfrm>
            <a:off x="4926433" y="251567"/>
            <a:ext cx="6281200" cy="23476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buSzPts val="2400"/>
            </a:pPr>
            <a:r>
              <a:rPr lang="en-GB" sz="3200" kern="0">
                <a:solidFill>
                  <a:srgbClr val="0000FF"/>
                </a:solidFill>
                <a:latin typeface="Arial"/>
                <a:ea typeface="Arial"/>
                <a:cs typeface="Arial"/>
                <a:sym typeface="Arial"/>
              </a:rPr>
              <a:t>“</a:t>
            </a:r>
            <a:r>
              <a:rPr lang="en-GB" sz="3200" kern="0">
                <a:solidFill>
                  <a:srgbClr val="274E13"/>
                </a:solidFill>
                <a:latin typeface="Arial"/>
                <a:ea typeface="Arial"/>
                <a:cs typeface="Arial"/>
                <a:sym typeface="Arial"/>
              </a:rPr>
              <a:t>H</a:t>
            </a:r>
            <a:r>
              <a:rPr lang="en-GB" sz="3200" kern="0">
                <a:solidFill>
                  <a:srgbClr val="FF0000"/>
                </a:solidFill>
                <a:latin typeface="Arial"/>
                <a:ea typeface="Arial"/>
                <a:cs typeface="Arial"/>
                <a:sym typeface="Arial"/>
              </a:rPr>
              <a:t>arrr </a:t>
            </a:r>
            <a:r>
              <a:rPr lang="en-GB" sz="3200" kern="0">
                <a:solidFill>
                  <a:srgbClr val="274E13"/>
                </a:solidFill>
                <a:latin typeface="Arial"/>
                <a:ea typeface="Arial"/>
                <a:cs typeface="Arial"/>
                <a:sym typeface="Arial"/>
              </a:rPr>
              <a:t>!</a:t>
            </a:r>
            <a:r>
              <a:rPr lang="en-GB" sz="3200" kern="0">
                <a:solidFill>
                  <a:srgbClr val="0000FF"/>
                </a:solidFill>
                <a:latin typeface="Arial"/>
                <a:ea typeface="Arial"/>
                <a:cs typeface="Arial"/>
                <a:sym typeface="Arial"/>
              </a:rPr>
              <a:t>” </a:t>
            </a:r>
            <a:r>
              <a:rPr lang="en-GB" sz="3200" b="1" u="sng" kern="0">
                <a:solidFill>
                  <a:srgbClr val="000000"/>
                </a:solidFill>
                <a:latin typeface="Arial"/>
                <a:ea typeface="Arial"/>
                <a:cs typeface="Arial"/>
                <a:sym typeface="Arial"/>
              </a:rPr>
              <a:t>growled </a:t>
            </a:r>
            <a:r>
              <a:rPr lang="en-GB" sz="3200" u="sng" kern="0">
                <a:solidFill>
                  <a:srgbClr val="000000"/>
                </a:solidFill>
                <a:latin typeface="Arial"/>
                <a:ea typeface="Arial"/>
                <a:cs typeface="Arial"/>
                <a:sym typeface="Arial"/>
              </a:rPr>
              <a:t>Captain Purple-beard.</a:t>
            </a:r>
            <a:r>
              <a:rPr lang="en-GB" sz="3200" kern="0">
                <a:solidFill>
                  <a:srgbClr val="FF0000"/>
                </a:solidFill>
                <a:latin typeface="Arial"/>
                <a:ea typeface="Arial"/>
                <a:cs typeface="Arial"/>
                <a:sym typeface="Arial"/>
              </a:rPr>
              <a:t> </a:t>
            </a:r>
            <a:r>
              <a:rPr lang="en-GB" sz="3200" kern="0">
                <a:solidFill>
                  <a:srgbClr val="0000FF"/>
                </a:solidFill>
                <a:latin typeface="Arial"/>
                <a:ea typeface="Arial"/>
                <a:cs typeface="Arial"/>
                <a:sym typeface="Arial"/>
              </a:rPr>
              <a:t>“</a:t>
            </a:r>
            <a:r>
              <a:rPr lang="en-GB" sz="3200" kern="0">
                <a:solidFill>
                  <a:srgbClr val="274E13"/>
                </a:solidFill>
                <a:latin typeface="Arial"/>
                <a:ea typeface="Arial"/>
                <a:cs typeface="Arial"/>
                <a:sym typeface="Arial"/>
              </a:rPr>
              <a:t>Y</a:t>
            </a:r>
            <a:r>
              <a:rPr lang="en-GB" sz="3200" kern="0">
                <a:solidFill>
                  <a:srgbClr val="FF0000"/>
                </a:solidFill>
                <a:latin typeface="Arial"/>
                <a:ea typeface="Arial"/>
                <a:cs typeface="Arial"/>
                <a:sym typeface="Arial"/>
              </a:rPr>
              <a:t>e scurvy sea dogs, let’s grab the treasure</a:t>
            </a:r>
            <a:r>
              <a:rPr lang="en-GB" sz="3200" kern="0">
                <a:solidFill>
                  <a:srgbClr val="274E13"/>
                </a:solidFill>
                <a:latin typeface="Arial"/>
                <a:ea typeface="Arial"/>
                <a:cs typeface="Arial"/>
                <a:sym typeface="Arial"/>
              </a:rPr>
              <a:t>!</a:t>
            </a:r>
            <a:r>
              <a:rPr lang="en-GB" sz="3200" kern="0">
                <a:solidFill>
                  <a:srgbClr val="0000FF"/>
                </a:solidFill>
                <a:latin typeface="Arial"/>
                <a:ea typeface="Arial"/>
                <a:cs typeface="Arial"/>
                <a:sym typeface="Arial"/>
              </a:rPr>
              <a:t>”</a:t>
            </a:r>
            <a:r>
              <a:rPr lang="en-GB" sz="3200" kern="0">
                <a:solidFill>
                  <a:srgbClr val="000000"/>
                </a:solidFill>
                <a:latin typeface="Arial"/>
                <a:ea typeface="Arial"/>
                <a:cs typeface="Arial"/>
                <a:sym typeface="Arial"/>
              </a:rPr>
              <a:t> </a:t>
            </a:r>
            <a:endParaRPr sz="3200" kern="0">
              <a:solidFill>
                <a:srgbClr val="000000"/>
              </a:solidFill>
              <a:latin typeface="Arial"/>
              <a:ea typeface="Arial"/>
              <a:cs typeface="Arial"/>
              <a:sym typeface="Arial"/>
            </a:endParaRPr>
          </a:p>
        </p:txBody>
      </p:sp>
      <p:pic>
        <p:nvPicPr>
          <p:cNvPr id="785" name="Google Shape;785;p123"/>
          <p:cNvPicPr preferRelativeResize="0"/>
          <p:nvPr/>
        </p:nvPicPr>
        <p:blipFill rotWithShape="1">
          <a:blip r:embed="rId3">
            <a:alphaModFix/>
          </a:blip>
          <a:srcRect/>
          <a:stretch/>
        </p:blipFill>
        <p:spPr>
          <a:xfrm>
            <a:off x="370468" y="-43833"/>
            <a:ext cx="4355233" cy="2347600"/>
          </a:xfrm>
          <a:prstGeom prst="rect">
            <a:avLst/>
          </a:prstGeom>
          <a:noFill/>
          <a:ln>
            <a:noFill/>
          </a:ln>
        </p:spPr>
      </p:pic>
      <p:sp>
        <p:nvSpPr>
          <p:cNvPr id="786" name="Google Shape;786;p123"/>
          <p:cNvSpPr txBox="1"/>
          <p:nvPr/>
        </p:nvSpPr>
        <p:spPr>
          <a:xfrm>
            <a:off x="370467" y="3187033"/>
            <a:ext cx="9554800" cy="33296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FF0000"/>
                </a:solidFill>
                <a:latin typeface="Arial"/>
                <a:ea typeface="Arial"/>
                <a:cs typeface="Arial"/>
                <a:sym typeface="Arial"/>
              </a:rPr>
              <a:t>Mr Mottershead turned this speech bubble into direct speech.</a:t>
            </a:r>
            <a:endParaRPr sz="2400" kern="0">
              <a:solidFill>
                <a:srgbClr val="FF0000"/>
              </a:solidFill>
              <a:latin typeface="Arial"/>
              <a:ea typeface="Arial"/>
              <a:cs typeface="Arial"/>
              <a:sym typeface="Arial"/>
            </a:endParaRPr>
          </a:p>
          <a:p>
            <a:pPr defTabSz="1219170">
              <a:buClr>
                <a:srgbClr val="000000"/>
              </a:buClr>
              <a:buSzPts val="1800"/>
            </a:pPr>
            <a:r>
              <a:rPr lang="en-GB" sz="2400" kern="0">
                <a:solidFill>
                  <a:srgbClr val="4A86E8"/>
                </a:solidFill>
                <a:latin typeface="Arial"/>
                <a:ea typeface="Arial"/>
                <a:cs typeface="Arial"/>
                <a:sym typeface="Arial"/>
              </a:rPr>
              <a:t>He remembered to open and close the words being spoken with inverted commas. “ “</a:t>
            </a:r>
            <a:endParaRPr sz="2400" kern="0">
              <a:solidFill>
                <a:srgbClr val="4A86E8"/>
              </a:solidFill>
              <a:latin typeface="Arial"/>
              <a:ea typeface="Arial"/>
              <a:cs typeface="Arial"/>
              <a:sym typeface="Arial"/>
            </a:endParaRPr>
          </a:p>
          <a:p>
            <a:pPr defTabSz="1219170">
              <a:buClr>
                <a:srgbClr val="000000"/>
              </a:buClr>
              <a:buSzPts val="1800"/>
            </a:pPr>
            <a:r>
              <a:rPr lang="en-GB" sz="2400" kern="0">
                <a:solidFill>
                  <a:srgbClr val="274E13"/>
                </a:solidFill>
                <a:latin typeface="Arial"/>
                <a:ea typeface="Arial"/>
                <a:cs typeface="Arial"/>
                <a:sym typeface="Arial"/>
              </a:rPr>
              <a:t>He remembered the capital letter to begin the speech and end piece of punctuation before the inverted commas closed.</a:t>
            </a:r>
            <a:endParaRPr sz="2400" kern="0">
              <a:solidFill>
                <a:srgbClr val="274E13"/>
              </a:solidFill>
              <a:latin typeface="Arial"/>
              <a:ea typeface="Arial"/>
              <a:cs typeface="Arial"/>
              <a:sym typeface="Arial"/>
            </a:endParaRPr>
          </a:p>
          <a:p>
            <a:pPr defTabSz="1219170">
              <a:buClr>
                <a:srgbClr val="000000"/>
              </a:buClr>
              <a:buSzPts val="1800"/>
            </a:pPr>
            <a:r>
              <a:rPr lang="en-GB" sz="2400" u="sng" kern="0">
                <a:solidFill>
                  <a:srgbClr val="000000"/>
                </a:solidFill>
                <a:latin typeface="Arial"/>
                <a:ea typeface="Arial"/>
                <a:cs typeface="Arial"/>
                <a:sym typeface="Arial"/>
              </a:rPr>
              <a:t>He remembered to include a reporting clause to tell us who said it.</a:t>
            </a:r>
            <a:endParaRPr sz="2400" u="sng" kern="0">
              <a:solidFill>
                <a:srgbClr val="000000"/>
              </a:solidFill>
              <a:latin typeface="Arial"/>
              <a:ea typeface="Arial"/>
              <a:cs typeface="Arial"/>
              <a:sym typeface="Arial"/>
            </a:endParaRPr>
          </a:p>
          <a:p>
            <a:pPr defTabSz="1219170">
              <a:buClr>
                <a:srgbClr val="000000"/>
              </a:buClr>
              <a:buSzPts val="1800"/>
            </a:pPr>
            <a:r>
              <a:rPr lang="en-GB" sz="2400" b="1" kern="0">
                <a:solidFill>
                  <a:srgbClr val="000000"/>
                </a:solidFill>
                <a:latin typeface="Arial"/>
                <a:ea typeface="Arial"/>
                <a:cs typeface="Arial"/>
                <a:sym typeface="Arial"/>
              </a:rPr>
              <a:t>He  also remembered to use a synonym for said.</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23111597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790"/>
        <p:cNvGrpSpPr/>
        <p:nvPr/>
      </p:nvGrpSpPr>
      <p:grpSpPr>
        <a:xfrm>
          <a:off x="0" y="0"/>
          <a:ext cx="0" cy="0"/>
          <a:chOff x="0" y="0"/>
          <a:chExt cx="0" cy="0"/>
        </a:xfrm>
      </p:grpSpPr>
      <p:pic>
        <p:nvPicPr>
          <p:cNvPr id="791" name="Google Shape;791;p124"/>
          <p:cNvPicPr preferRelativeResize="0"/>
          <p:nvPr/>
        </p:nvPicPr>
        <p:blipFill rotWithShape="1">
          <a:blip r:embed="rId3">
            <a:alphaModFix/>
          </a:blip>
          <a:srcRect/>
          <a:stretch/>
        </p:blipFill>
        <p:spPr>
          <a:xfrm>
            <a:off x="370467" y="913100"/>
            <a:ext cx="4196387" cy="2446400"/>
          </a:xfrm>
          <a:prstGeom prst="rect">
            <a:avLst/>
          </a:prstGeom>
          <a:noFill/>
          <a:ln>
            <a:noFill/>
          </a:ln>
        </p:spPr>
      </p:pic>
      <p:pic>
        <p:nvPicPr>
          <p:cNvPr id="792" name="Google Shape;792;p124"/>
          <p:cNvPicPr preferRelativeResize="0"/>
          <p:nvPr/>
        </p:nvPicPr>
        <p:blipFill rotWithShape="1">
          <a:blip r:embed="rId4">
            <a:alphaModFix/>
          </a:blip>
          <a:srcRect/>
          <a:stretch/>
        </p:blipFill>
        <p:spPr>
          <a:xfrm>
            <a:off x="5043204" y="913096"/>
            <a:ext cx="3597629" cy="2446400"/>
          </a:xfrm>
          <a:prstGeom prst="rect">
            <a:avLst/>
          </a:prstGeom>
          <a:noFill/>
          <a:ln>
            <a:noFill/>
          </a:ln>
        </p:spPr>
      </p:pic>
      <p:sp>
        <p:nvSpPr>
          <p:cNvPr id="793" name="Google Shape;793;p124"/>
          <p:cNvSpPr txBox="1"/>
          <p:nvPr/>
        </p:nvSpPr>
        <p:spPr>
          <a:xfrm>
            <a:off x="370467" y="4070100"/>
            <a:ext cx="8405200" cy="24464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FF0000"/>
                </a:solidFill>
                <a:latin typeface="Arial"/>
                <a:ea typeface="Arial"/>
                <a:cs typeface="Arial"/>
                <a:sym typeface="Arial"/>
              </a:rPr>
              <a:t>Turn the speech bubbles into direct speech.</a:t>
            </a:r>
            <a:endParaRPr sz="1867" kern="0">
              <a:solidFill>
                <a:srgbClr val="FF0000"/>
              </a:solidFill>
              <a:latin typeface="Arial"/>
              <a:ea typeface="Arial"/>
              <a:cs typeface="Arial"/>
              <a:sym typeface="Arial"/>
            </a:endParaRPr>
          </a:p>
          <a:p>
            <a:pPr defTabSz="1219170">
              <a:buClr>
                <a:srgbClr val="000000"/>
              </a:buClr>
              <a:buSzPts val="1400"/>
            </a:pPr>
            <a:r>
              <a:rPr lang="en-GB" sz="1867" kern="0">
                <a:solidFill>
                  <a:srgbClr val="4A86E8"/>
                </a:solidFill>
                <a:latin typeface="Arial"/>
                <a:ea typeface="Arial"/>
                <a:cs typeface="Arial"/>
                <a:sym typeface="Arial"/>
              </a:rPr>
              <a:t>Remembered to open and close the words being spoken with inverted commas. “ “</a:t>
            </a:r>
            <a:endParaRPr sz="1867" kern="0">
              <a:solidFill>
                <a:srgbClr val="4A86E8"/>
              </a:solidFill>
              <a:latin typeface="Arial"/>
              <a:ea typeface="Arial"/>
              <a:cs typeface="Arial"/>
              <a:sym typeface="Arial"/>
            </a:endParaRPr>
          </a:p>
          <a:p>
            <a:pPr defTabSz="1219170">
              <a:buClr>
                <a:srgbClr val="000000"/>
              </a:buClr>
              <a:buSzPts val="1400"/>
            </a:pPr>
            <a:r>
              <a:rPr lang="en-GB" sz="1867" kern="0">
                <a:solidFill>
                  <a:srgbClr val="274E13"/>
                </a:solidFill>
                <a:latin typeface="Arial"/>
                <a:ea typeface="Arial"/>
                <a:cs typeface="Arial"/>
                <a:sym typeface="Arial"/>
              </a:rPr>
              <a:t>Remembered the capital letter to begin the speech and  the end piece of punctuation before the inverted commas are closed.</a:t>
            </a:r>
            <a:endParaRPr sz="1867" kern="0">
              <a:solidFill>
                <a:srgbClr val="274E13"/>
              </a:solidFill>
              <a:latin typeface="Arial"/>
              <a:ea typeface="Arial"/>
              <a:cs typeface="Arial"/>
              <a:sym typeface="Arial"/>
            </a:endParaRPr>
          </a:p>
          <a:p>
            <a:pPr defTabSz="1219170">
              <a:buClr>
                <a:srgbClr val="000000"/>
              </a:buClr>
              <a:buSzPts val="1400"/>
            </a:pPr>
            <a:r>
              <a:rPr lang="en-GB" sz="1867" u="sng" kern="0">
                <a:solidFill>
                  <a:srgbClr val="000000"/>
                </a:solidFill>
                <a:latin typeface="Arial"/>
                <a:ea typeface="Arial"/>
                <a:cs typeface="Arial"/>
                <a:sym typeface="Arial"/>
              </a:rPr>
              <a:t>Remember to include a reporting clause to tell us who said it.</a:t>
            </a:r>
            <a:endParaRPr sz="1867" u="sng" kern="0">
              <a:solidFill>
                <a:srgbClr val="000000"/>
              </a:solidFill>
              <a:latin typeface="Arial"/>
              <a:ea typeface="Arial"/>
              <a:cs typeface="Arial"/>
              <a:sym typeface="Arial"/>
            </a:endParaRPr>
          </a:p>
          <a:p>
            <a:pPr defTabSz="1219170">
              <a:buClr>
                <a:srgbClr val="000000"/>
              </a:buClr>
              <a:buSzPts val="1400"/>
            </a:pPr>
            <a:r>
              <a:rPr lang="en-GB" sz="1867" b="1" kern="0">
                <a:solidFill>
                  <a:srgbClr val="000000"/>
                </a:solidFill>
                <a:latin typeface="Arial"/>
                <a:ea typeface="Arial"/>
                <a:cs typeface="Arial"/>
                <a:sym typeface="Arial"/>
              </a:rPr>
              <a:t>Remember to use a synonym for said.</a:t>
            </a:r>
            <a:endParaRPr sz="1867" b="1" kern="0">
              <a:solidFill>
                <a:srgbClr val="000000"/>
              </a:solidFill>
              <a:latin typeface="Arial"/>
              <a:ea typeface="Arial"/>
              <a:cs typeface="Arial"/>
              <a:sym typeface="Arial"/>
            </a:endParaRPr>
          </a:p>
        </p:txBody>
      </p:sp>
      <p:sp>
        <p:nvSpPr>
          <p:cNvPr id="794" name="Google Shape;794;p124"/>
          <p:cNvSpPr txBox="1"/>
          <p:nvPr/>
        </p:nvSpPr>
        <p:spPr>
          <a:xfrm>
            <a:off x="523067" y="85000"/>
            <a:ext cx="10935200" cy="52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Your turn!     Use the checklist to help you.</a:t>
            </a:r>
            <a:endParaRPr sz="2400" kern="0">
              <a:solidFill>
                <a:srgbClr val="000000"/>
              </a:solidFill>
              <a:latin typeface="Arial"/>
              <a:ea typeface="Arial"/>
              <a:cs typeface="Arial"/>
              <a:sym typeface="Arial"/>
            </a:endParaRPr>
          </a:p>
        </p:txBody>
      </p:sp>
      <p:pic>
        <p:nvPicPr>
          <p:cNvPr id="795" name="Google Shape;795;p124"/>
          <p:cNvPicPr preferRelativeResize="0"/>
          <p:nvPr/>
        </p:nvPicPr>
        <p:blipFill rotWithShape="1">
          <a:blip r:embed="rId5">
            <a:alphaModFix/>
          </a:blip>
          <a:srcRect/>
          <a:stretch/>
        </p:blipFill>
        <p:spPr>
          <a:xfrm>
            <a:off x="9117167" y="913101"/>
            <a:ext cx="2787467" cy="3314367"/>
          </a:xfrm>
          <a:prstGeom prst="rect">
            <a:avLst/>
          </a:prstGeom>
          <a:noFill/>
          <a:ln>
            <a:noFill/>
          </a:ln>
        </p:spPr>
      </p:pic>
    </p:spTree>
    <p:extLst>
      <p:ext uri="{BB962C8B-B14F-4D97-AF65-F5344CB8AC3E}">
        <p14:creationId xmlns:p14="http://schemas.microsoft.com/office/powerpoint/2010/main" val="77417636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99"/>
        <p:cNvGrpSpPr/>
        <p:nvPr/>
      </p:nvGrpSpPr>
      <p:grpSpPr>
        <a:xfrm>
          <a:off x="0" y="0"/>
          <a:ext cx="0" cy="0"/>
          <a:chOff x="0" y="0"/>
          <a:chExt cx="0" cy="0"/>
        </a:xfrm>
      </p:grpSpPr>
      <p:pic>
        <p:nvPicPr>
          <p:cNvPr id="800" name="Google Shape;800;p125"/>
          <p:cNvPicPr preferRelativeResize="0"/>
          <p:nvPr/>
        </p:nvPicPr>
        <p:blipFill rotWithShape="1">
          <a:blip r:embed="rId3">
            <a:alphaModFix/>
          </a:blip>
          <a:srcRect/>
          <a:stretch/>
        </p:blipFill>
        <p:spPr>
          <a:xfrm>
            <a:off x="531200" y="236933"/>
            <a:ext cx="4196387" cy="2446400"/>
          </a:xfrm>
          <a:prstGeom prst="rect">
            <a:avLst/>
          </a:prstGeom>
          <a:noFill/>
          <a:ln>
            <a:noFill/>
          </a:ln>
        </p:spPr>
      </p:pic>
      <p:pic>
        <p:nvPicPr>
          <p:cNvPr id="801" name="Google Shape;801;p125"/>
          <p:cNvPicPr preferRelativeResize="0"/>
          <p:nvPr/>
        </p:nvPicPr>
        <p:blipFill rotWithShape="1">
          <a:blip r:embed="rId4">
            <a:alphaModFix/>
          </a:blip>
          <a:srcRect/>
          <a:stretch/>
        </p:blipFill>
        <p:spPr>
          <a:xfrm>
            <a:off x="5597067" y="236934"/>
            <a:ext cx="3391000" cy="2305900"/>
          </a:xfrm>
          <a:prstGeom prst="rect">
            <a:avLst/>
          </a:prstGeom>
          <a:noFill/>
          <a:ln>
            <a:noFill/>
          </a:ln>
        </p:spPr>
      </p:pic>
      <p:sp>
        <p:nvSpPr>
          <p:cNvPr id="802" name="Google Shape;802;p125"/>
          <p:cNvSpPr txBox="1"/>
          <p:nvPr/>
        </p:nvSpPr>
        <p:spPr>
          <a:xfrm>
            <a:off x="531200" y="3066767"/>
            <a:ext cx="11129600" cy="34792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These are example answers, but you may have used a different word or synonym for said. You will have used your own character names too. Check names have a capital letter.</a:t>
            </a:r>
            <a:endParaRPr sz="2400" b="1"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“I’m no landlubber but I don’t like this one bit!” exclaimed Captain Purple-beard.</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“Shiver me timbers! I hope there be enough for me to eat!” mumbled Red Seth.</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“Are you sure this is a good idea captain?” asked Ned.</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pic>
        <p:nvPicPr>
          <p:cNvPr id="803" name="Google Shape;803;p125"/>
          <p:cNvPicPr preferRelativeResize="0"/>
          <p:nvPr/>
        </p:nvPicPr>
        <p:blipFill rotWithShape="1">
          <a:blip r:embed="rId5">
            <a:alphaModFix/>
          </a:blip>
          <a:srcRect/>
          <a:stretch/>
        </p:blipFill>
        <p:spPr>
          <a:xfrm>
            <a:off x="9453731" y="45218"/>
            <a:ext cx="2379980" cy="2829833"/>
          </a:xfrm>
          <a:prstGeom prst="rect">
            <a:avLst/>
          </a:prstGeom>
          <a:noFill/>
          <a:ln>
            <a:noFill/>
          </a:ln>
        </p:spPr>
      </p:pic>
    </p:spTree>
    <p:extLst>
      <p:ext uri="{BB962C8B-B14F-4D97-AF65-F5344CB8AC3E}">
        <p14:creationId xmlns:p14="http://schemas.microsoft.com/office/powerpoint/2010/main" val="255890169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07"/>
        <p:cNvGrpSpPr/>
        <p:nvPr/>
      </p:nvGrpSpPr>
      <p:grpSpPr>
        <a:xfrm>
          <a:off x="0" y="0"/>
          <a:ext cx="0" cy="0"/>
          <a:chOff x="0" y="0"/>
          <a:chExt cx="0" cy="0"/>
        </a:xfrm>
      </p:grpSpPr>
      <p:sp>
        <p:nvSpPr>
          <p:cNvPr id="808" name="Google Shape;808;p126"/>
          <p:cNvSpPr txBox="1">
            <a:spLocks noGrp="1"/>
          </p:cNvSpPr>
          <p:nvPr>
            <p:ph type="ctrTitle"/>
          </p:nvPr>
        </p:nvSpPr>
        <p:spPr>
          <a:xfrm>
            <a:off x="415600" y="936667"/>
            <a:ext cx="11360800" cy="6264800"/>
          </a:xfrm>
          <a:prstGeom prst="rect">
            <a:avLst/>
          </a:prstGeom>
          <a:noFill/>
          <a:ln>
            <a:noFill/>
          </a:ln>
        </p:spPr>
        <p:txBody>
          <a:bodyPr spcFirstLastPara="1" wrap="square" lIns="121900" tIns="121900" rIns="121900" bIns="121900" anchor="b" anchorCtr="0">
            <a:noAutofit/>
          </a:bodyPr>
          <a:lstStyle/>
          <a:p>
            <a:r>
              <a:rPr lang="en-GB" sz="4000"/>
              <a:t>What is a contraction?</a:t>
            </a:r>
            <a:endParaRPr sz="4000"/>
          </a:p>
          <a:p>
            <a:pPr algn="l"/>
            <a:r>
              <a:rPr lang="en-GB" sz="2400"/>
              <a:t>A contraction is a shortened word. An apostrophe is used where a letter or group of letters are taken out to make the word shorter.</a:t>
            </a:r>
            <a:endParaRPr sz="2400"/>
          </a:p>
          <a:p>
            <a:pPr algn="l"/>
            <a:endParaRPr sz="2400"/>
          </a:p>
          <a:p>
            <a:pPr algn="l"/>
            <a:r>
              <a:rPr lang="en-GB" sz="2400"/>
              <a:t>For example: </a:t>
            </a:r>
            <a:endParaRPr sz="2400"/>
          </a:p>
          <a:p>
            <a:pPr algn="l"/>
            <a:r>
              <a:rPr lang="en-GB" sz="3200"/>
              <a:t>She will = she </a:t>
            </a:r>
            <a:r>
              <a:rPr lang="en-GB" sz="3200">
                <a:solidFill>
                  <a:srgbClr val="FF0000"/>
                </a:solidFill>
              </a:rPr>
              <a:t>wi</a:t>
            </a:r>
            <a:r>
              <a:rPr lang="en-GB" sz="3200"/>
              <a:t>ll = she</a:t>
            </a:r>
            <a:r>
              <a:rPr lang="en-GB" sz="3200">
                <a:solidFill>
                  <a:srgbClr val="FF0000"/>
                </a:solidFill>
              </a:rPr>
              <a:t>’</a:t>
            </a:r>
            <a:r>
              <a:rPr lang="en-GB" sz="3200"/>
              <a:t>ll</a:t>
            </a:r>
            <a:endParaRPr sz="3200"/>
          </a:p>
          <a:p>
            <a:pPr algn="l"/>
            <a:endParaRPr sz="3200"/>
          </a:p>
          <a:p>
            <a:r>
              <a:rPr lang="en-GB" sz="3200"/>
              <a:t>Watch the link below and join it where it asks you to.</a:t>
            </a:r>
            <a:endParaRPr sz="3200"/>
          </a:p>
          <a:p>
            <a:pPr algn="l"/>
            <a:endParaRPr sz="3200"/>
          </a:p>
          <a:p>
            <a:pPr algn="l"/>
            <a:r>
              <a:rPr lang="en-GB" sz="1467" u="sng">
                <a:solidFill>
                  <a:schemeClr val="hlink"/>
                </a:solidFill>
                <a:hlinkClick r:id="rId3"/>
              </a:rPr>
              <a:t>https://uk.video.search.yahoo.com/yhs/search?fr=yhs-itm-001&amp;hsimp=yhs-001&amp;hspart=itm&amp;p=contractions+for+kids#action=view&amp;id=1&amp;vid=f812debddba542a96d82f093b683139a</a:t>
            </a:r>
            <a:endParaRPr sz="3200"/>
          </a:p>
          <a:p>
            <a:endParaRPr sz="2400"/>
          </a:p>
          <a:p>
            <a:endParaRPr/>
          </a:p>
        </p:txBody>
      </p:sp>
      <p:sp>
        <p:nvSpPr>
          <p:cNvPr id="809" name="Google Shape;809;p126"/>
          <p:cNvSpPr txBox="1">
            <a:spLocks noGrp="1"/>
          </p:cNvSpPr>
          <p:nvPr>
            <p:ph type="subTitle" idx="1"/>
          </p:nvPr>
        </p:nvSpPr>
        <p:spPr>
          <a:xfrm>
            <a:off x="2419367" y="142133"/>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810" name="Google Shape;810;p126"/>
          <p:cNvPicPr preferRelativeResize="0"/>
          <p:nvPr/>
        </p:nvPicPr>
        <p:blipFill rotWithShape="1">
          <a:blip r:embed="rId4">
            <a:alphaModFix/>
          </a:blip>
          <a:srcRect/>
          <a:stretch/>
        </p:blipFill>
        <p:spPr>
          <a:xfrm>
            <a:off x="251267" y="284167"/>
            <a:ext cx="1526300" cy="1530200"/>
          </a:xfrm>
          <a:prstGeom prst="rect">
            <a:avLst/>
          </a:prstGeom>
          <a:noFill/>
          <a:ln>
            <a:noFill/>
          </a:ln>
        </p:spPr>
      </p:pic>
    </p:spTree>
    <p:extLst>
      <p:ext uri="{BB962C8B-B14F-4D97-AF65-F5344CB8AC3E}">
        <p14:creationId xmlns:p14="http://schemas.microsoft.com/office/powerpoint/2010/main" val="305403085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14"/>
        <p:cNvGrpSpPr/>
        <p:nvPr/>
      </p:nvGrpSpPr>
      <p:grpSpPr>
        <a:xfrm>
          <a:off x="0" y="0"/>
          <a:ext cx="0" cy="0"/>
          <a:chOff x="0" y="0"/>
          <a:chExt cx="0" cy="0"/>
        </a:xfrm>
      </p:grpSpPr>
      <p:sp>
        <p:nvSpPr>
          <p:cNvPr id="815" name="Google Shape;815;p127"/>
          <p:cNvSpPr txBox="1">
            <a:spLocks noGrp="1"/>
          </p:cNvSpPr>
          <p:nvPr>
            <p:ph type="ctrTitle"/>
          </p:nvPr>
        </p:nvSpPr>
        <p:spPr>
          <a:xfrm>
            <a:off x="415600" y="316933"/>
            <a:ext cx="11360800" cy="1566400"/>
          </a:xfrm>
          <a:prstGeom prst="rect">
            <a:avLst/>
          </a:prstGeom>
          <a:noFill/>
          <a:ln>
            <a:noFill/>
          </a:ln>
        </p:spPr>
        <p:txBody>
          <a:bodyPr spcFirstLastPara="1" wrap="square" lIns="121900" tIns="121900" rIns="121900" bIns="121900" anchor="b" anchorCtr="0">
            <a:noAutofit/>
          </a:bodyPr>
          <a:lstStyle/>
          <a:p>
            <a:r>
              <a:rPr lang="en-GB" sz="4000"/>
              <a:t>What would these be as contractions?</a:t>
            </a:r>
            <a:endParaRPr sz="4000"/>
          </a:p>
          <a:p>
            <a:r>
              <a:rPr lang="en-GB" sz="4000"/>
              <a:t>Write them down.</a:t>
            </a:r>
            <a:endParaRPr sz="4000"/>
          </a:p>
        </p:txBody>
      </p:sp>
      <p:sp>
        <p:nvSpPr>
          <p:cNvPr id="816" name="Google Shape;816;p127"/>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817" name="Google Shape;817;p127"/>
          <p:cNvPicPr preferRelativeResize="0"/>
          <p:nvPr/>
        </p:nvPicPr>
        <p:blipFill rotWithShape="1">
          <a:blip r:embed="rId3">
            <a:alphaModFix/>
          </a:blip>
          <a:srcRect/>
          <a:stretch/>
        </p:blipFill>
        <p:spPr>
          <a:xfrm>
            <a:off x="2142901" y="2112851"/>
            <a:ext cx="8115300" cy="3594100"/>
          </a:xfrm>
          <a:prstGeom prst="rect">
            <a:avLst/>
          </a:prstGeom>
          <a:noFill/>
          <a:ln>
            <a:noFill/>
          </a:ln>
        </p:spPr>
      </p:pic>
    </p:spTree>
    <p:extLst>
      <p:ext uri="{BB962C8B-B14F-4D97-AF65-F5344CB8AC3E}">
        <p14:creationId xmlns:p14="http://schemas.microsoft.com/office/powerpoint/2010/main" val="73587241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21"/>
        <p:cNvGrpSpPr/>
        <p:nvPr/>
      </p:nvGrpSpPr>
      <p:grpSpPr>
        <a:xfrm>
          <a:off x="0" y="0"/>
          <a:ext cx="0" cy="0"/>
          <a:chOff x="0" y="0"/>
          <a:chExt cx="0" cy="0"/>
        </a:xfrm>
      </p:grpSpPr>
      <p:sp>
        <p:nvSpPr>
          <p:cNvPr id="822" name="Google Shape;822;p128"/>
          <p:cNvSpPr txBox="1">
            <a:spLocks noGrp="1"/>
          </p:cNvSpPr>
          <p:nvPr>
            <p:ph type="ctrTitle"/>
          </p:nvPr>
        </p:nvSpPr>
        <p:spPr>
          <a:xfrm>
            <a:off x="0" y="89100"/>
            <a:ext cx="7908000" cy="2294000"/>
          </a:xfrm>
          <a:prstGeom prst="rect">
            <a:avLst/>
          </a:prstGeom>
          <a:noFill/>
          <a:ln>
            <a:noFill/>
          </a:ln>
        </p:spPr>
        <p:txBody>
          <a:bodyPr spcFirstLastPara="1" wrap="square" lIns="121900" tIns="121900" rIns="121900" bIns="121900" anchor="b" anchorCtr="0">
            <a:noAutofit/>
          </a:bodyPr>
          <a:lstStyle/>
          <a:p>
            <a:r>
              <a:rPr lang="en-GB" sz="4000"/>
              <a:t>How many did you get correct?</a:t>
            </a:r>
            <a:endParaRPr sz="4000"/>
          </a:p>
          <a:p>
            <a:r>
              <a:rPr lang="en-GB" sz="4000"/>
              <a:t>Practise writing the ones you were not sure of.</a:t>
            </a:r>
            <a:endParaRPr sz="4000"/>
          </a:p>
        </p:txBody>
      </p:sp>
      <p:pic>
        <p:nvPicPr>
          <p:cNvPr id="823" name="Google Shape;823;p128"/>
          <p:cNvPicPr preferRelativeResize="0"/>
          <p:nvPr/>
        </p:nvPicPr>
        <p:blipFill rotWithShape="1">
          <a:blip r:embed="rId3">
            <a:alphaModFix/>
          </a:blip>
          <a:srcRect/>
          <a:stretch/>
        </p:blipFill>
        <p:spPr>
          <a:xfrm>
            <a:off x="7704667" y="330834"/>
            <a:ext cx="4088100" cy="1810517"/>
          </a:xfrm>
          <a:prstGeom prst="rect">
            <a:avLst/>
          </a:prstGeom>
          <a:noFill/>
          <a:ln>
            <a:noFill/>
          </a:ln>
        </p:spPr>
      </p:pic>
      <p:graphicFrame>
        <p:nvGraphicFramePr>
          <p:cNvPr id="824" name="Google Shape;824;p128"/>
          <p:cNvGraphicFramePr/>
          <p:nvPr/>
        </p:nvGraphicFramePr>
        <p:xfrm>
          <a:off x="1270000" y="3058067"/>
          <a:ext cx="9652000" cy="3657400"/>
        </p:xfrm>
        <a:graphic>
          <a:graphicData uri="http://schemas.openxmlformats.org/drawingml/2006/table">
            <a:tbl>
              <a:tblPr>
                <a:noFill/>
              </a:tblPr>
              <a:tblGrid>
                <a:gridCol w="3217333">
                  <a:extLst>
                    <a:ext uri="{9D8B030D-6E8A-4147-A177-3AD203B41FA5}">
                      <a16:colId xmlns:a16="http://schemas.microsoft.com/office/drawing/2014/main" val="20000"/>
                    </a:ext>
                  </a:extLst>
                </a:gridCol>
                <a:gridCol w="3217333">
                  <a:extLst>
                    <a:ext uri="{9D8B030D-6E8A-4147-A177-3AD203B41FA5}">
                      <a16:colId xmlns:a16="http://schemas.microsoft.com/office/drawing/2014/main" val="20001"/>
                    </a:ext>
                  </a:extLst>
                </a:gridCol>
                <a:gridCol w="3217333">
                  <a:extLst>
                    <a:ext uri="{9D8B030D-6E8A-4147-A177-3AD203B41FA5}">
                      <a16:colId xmlns:a16="http://schemas.microsoft.com/office/drawing/2014/main" val="20002"/>
                    </a:ext>
                  </a:extLst>
                </a:gridCol>
              </a:tblGrid>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doesn’t</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I’ve</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she’s</a:t>
                      </a:r>
                      <a:endParaRPr sz="3200" u="none" strike="noStrike" cap="none"/>
                    </a:p>
                  </a:txBody>
                  <a:tcPr marL="121900" marR="121900" marT="121900" marB="121900"/>
                </a:tc>
                <a:extLst>
                  <a:ext uri="{0D108BD9-81ED-4DB2-BD59-A6C34878D82A}">
                    <a16:rowId xmlns:a16="http://schemas.microsoft.com/office/drawing/2014/main" val="10000"/>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can’t</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I’d</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it’s</a:t>
                      </a:r>
                      <a:endParaRPr sz="3200" u="none" strike="noStrike" cap="none"/>
                    </a:p>
                  </a:txBody>
                  <a:tcPr marL="121900" marR="121900" marT="121900" marB="121900"/>
                </a:tc>
                <a:extLst>
                  <a:ext uri="{0D108BD9-81ED-4DB2-BD59-A6C34878D82A}">
                    <a16:rowId xmlns:a16="http://schemas.microsoft.com/office/drawing/2014/main" val="10001"/>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won’t</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I’d</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he’s</a:t>
                      </a:r>
                      <a:endParaRPr sz="3200" u="none" strike="noStrike" cap="none"/>
                    </a:p>
                  </a:txBody>
                  <a:tcPr marL="121900" marR="121900" marT="121900" marB="121900"/>
                </a:tc>
                <a:extLst>
                  <a:ext uri="{0D108BD9-81ED-4DB2-BD59-A6C34878D82A}">
                    <a16:rowId xmlns:a16="http://schemas.microsoft.com/office/drawing/2014/main" val="10002"/>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don’t</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I’m</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there’s</a:t>
                      </a:r>
                      <a:endParaRPr sz="3200" u="none" strike="noStrike" cap="none"/>
                    </a:p>
                  </a:txBody>
                  <a:tcPr marL="121900" marR="121900" marT="121900" marB="121900"/>
                </a:tc>
                <a:extLst>
                  <a:ext uri="{0D108BD9-81ED-4DB2-BD59-A6C34878D82A}">
                    <a16:rowId xmlns:a16="http://schemas.microsoft.com/office/drawing/2014/main" val="10003"/>
                  </a:ext>
                </a:extLst>
              </a:tr>
              <a:tr h="731480">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isn’t</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r>
                        <a:rPr lang="en-GB" sz="3200" u="none" strike="noStrike" cap="none"/>
                        <a:t>I’ll</a:t>
                      </a:r>
                      <a:endParaRPr sz="32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2400"/>
                        <a:buFont typeface="Arial"/>
                        <a:buNone/>
                      </a:pPr>
                      <a:endParaRPr sz="3200" u="none" strike="noStrike" cap="none"/>
                    </a:p>
                  </a:txBody>
                  <a:tcPr marL="121900" marR="121900" marT="121900" marB="12190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80954070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828"/>
        <p:cNvGrpSpPr/>
        <p:nvPr/>
      </p:nvGrpSpPr>
      <p:grpSpPr>
        <a:xfrm>
          <a:off x="0" y="0"/>
          <a:ext cx="0" cy="0"/>
          <a:chOff x="0" y="0"/>
          <a:chExt cx="0" cy="0"/>
        </a:xfrm>
      </p:grpSpPr>
      <p:sp>
        <p:nvSpPr>
          <p:cNvPr id="829" name="Google Shape;829;p12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830" name="Google Shape;830;p12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831" name="Google Shape;831;p12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41684087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835"/>
        <p:cNvGrpSpPr/>
        <p:nvPr/>
      </p:nvGrpSpPr>
      <p:grpSpPr>
        <a:xfrm>
          <a:off x="0" y="0"/>
          <a:ext cx="0" cy="0"/>
          <a:chOff x="0" y="0"/>
          <a:chExt cx="0" cy="0"/>
        </a:xfrm>
      </p:grpSpPr>
      <p:sp>
        <p:nvSpPr>
          <p:cNvPr id="836" name="Google Shape;836;p130"/>
          <p:cNvSpPr txBox="1">
            <a:spLocks noGrp="1"/>
          </p:cNvSpPr>
          <p:nvPr>
            <p:ph type="ctrTitle"/>
          </p:nvPr>
        </p:nvSpPr>
        <p:spPr>
          <a:xfrm>
            <a:off x="415611" y="3890500"/>
            <a:ext cx="11360800" cy="2736800"/>
          </a:xfrm>
          <a:prstGeom prst="rect">
            <a:avLst/>
          </a:prstGeom>
          <a:noFill/>
          <a:ln>
            <a:noFill/>
          </a:ln>
        </p:spPr>
        <p:txBody>
          <a:bodyPr spcFirstLastPara="1" wrap="square" lIns="121900" tIns="121900" rIns="121900" bIns="121900" anchor="b" anchorCtr="0">
            <a:noAutofit/>
          </a:bodyPr>
          <a:lstStyle/>
          <a:p>
            <a:pPr algn="l"/>
            <a:r>
              <a:rPr lang="en-GB" sz="1467" u="sng">
                <a:solidFill>
                  <a:schemeClr val="hlink"/>
                </a:solidFill>
                <a:hlinkClick r:id="rId3"/>
              </a:rPr>
              <a:t>https://www.youtube.com/watch?v=lF5-fhNDxU0</a:t>
            </a:r>
            <a:r>
              <a:rPr lang="en-GB"/>
              <a:t> </a:t>
            </a:r>
            <a:endParaRPr/>
          </a:p>
          <a:p>
            <a:pPr algn="l"/>
            <a:endParaRPr sz="3200"/>
          </a:p>
          <a:p>
            <a:pPr algn="l"/>
            <a:r>
              <a:rPr lang="en-GB" sz="3200"/>
              <a:t>Use the link to see Jonny Duddle drawing a pirate from his book. You can use the video and pause it often to draw your own pirate.</a:t>
            </a:r>
            <a:endParaRPr sz="3200"/>
          </a:p>
        </p:txBody>
      </p:sp>
      <p:pic>
        <p:nvPicPr>
          <p:cNvPr id="837" name="Google Shape;837;p130"/>
          <p:cNvPicPr preferRelativeResize="0"/>
          <p:nvPr/>
        </p:nvPicPr>
        <p:blipFill rotWithShape="1">
          <a:blip r:embed="rId4">
            <a:alphaModFix/>
          </a:blip>
          <a:srcRect/>
          <a:stretch/>
        </p:blipFill>
        <p:spPr>
          <a:xfrm>
            <a:off x="5923933" y="121233"/>
            <a:ext cx="5511800" cy="3657600"/>
          </a:xfrm>
          <a:prstGeom prst="rect">
            <a:avLst/>
          </a:prstGeom>
          <a:noFill/>
          <a:ln>
            <a:noFill/>
          </a:ln>
        </p:spPr>
      </p:pic>
      <p:pic>
        <p:nvPicPr>
          <p:cNvPr id="838" name="Google Shape;838;p130"/>
          <p:cNvPicPr preferRelativeResize="0"/>
          <p:nvPr/>
        </p:nvPicPr>
        <p:blipFill rotWithShape="1">
          <a:blip r:embed="rId5">
            <a:alphaModFix/>
          </a:blip>
          <a:srcRect/>
          <a:stretch/>
        </p:blipFill>
        <p:spPr>
          <a:xfrm>
            <a:off x="203201" y="203201"/>
            <a:ext cx="4910868" cy="2551233"/>
          </a:xfrm>
          <a:prstGeom prst="rect">
            <a:avLst/>
          </a:prstGeom>
          <a:noFill/>
          <a:ln>
            <a:noFill/>
          </a:ln>
        </p:spPr>
      </p:pic>
      <p:sp>
        <p:nvSpPr>
          <p:cNvPr id="839" name="Google Shape;839;p130"/>
          <p:cNvSpPr txBox="1"/>
          <p:nvPr/>
        </p:nvSpPr>
        <p:spPr>
          <a:xfrm>
            <a:off x="355800" y="2928567"/>
            <a:ext cx="5290000" cy="760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This builds upon the skills you used on Monday.</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51693207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843"/>
        <p:cNvGrpSpPr/>
        <p:nvPr/>
      </p:nvGrpSpPr>
      <p:grpSpPr>
        <a:xfrm>
          <a:off x="0" y="0"/>
          <a:ext cx="0" cy="0"/>
          <a:chOff x="0" y="0"/>
          <a:chExt cx="0" cy="0"/>
        </a:xfrm>
      </p:grpSpPr>
      <p:sp>
        <p:nvSpPr>
          <p:cNvPr id="844" name="Google Shape;844;p131"/>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work hard with your learning today?</a:t>
            </a:r>
            <a:endParaRPr/>
          </a:p>
          <a:p>
            <a:r>
              <a:rPr lang="en-GB"/>
              <a:t>See you in the morning.</a:t>
            </a:r>
            <a:endParaRPr/>
          </a:p>
        </p:txBody>
      </p:sp>
      <p:pic>
        <p:nvPicPr>
          <p:cNvPr id="845" name="Google Shape;845;p131"/>
          <p:cNvPicPr preferRelativeResize="0"/>
          <p:nvPr/>
        </p:nvPicPr>
        <p:blipFill rotWithShape="1">
          <a:blip r:embed="rId3">
            <a:alphaModFix/>
          </a:blip>
          <a:srcRect/>
          <a:stretch/>
        </p:blipFill>
        <p:spPr>
          <a:xfrm>
            <a:off x="4545395" y="3584195"/>
            <a:ext cx="2354800" cy="3273800"/>
          </a:xfrm>
          <a:prstGeom prst="rect">
            <a:avLst/>
          </a:prstGeom>
          <a:noFill/>
          <a:ln>
            <a:noFill/>
          </a:ln>
        </p:spPr>
      </p:pic>
    </p:spTree>
    <p:extLst>
      <p:ext uri="{BB962C8B-B14F-4D97-AF65-F5344CB8AC3E}">
        <p14:creationId xmlns:p14="http://schemas.microsoft.com/office/powerpoint/2010/main" val="138524837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49"/>
        <p:cNvGrpSpPr/>
        <p:nvPr/>
      </p:nvGrpSpPr>
      <p:grpSpPr>
        <a:xfrm>
          <a:off x="0" y="0"/>
          <a:ext cx="0" cy="0"/>
          <a:chOff x="0" y="0"/>
          <a:chExt cx="0" cy="0"/>
        </a:xfrm>
      </p:grpSpPr>
      <p:sp>
        <p:nvSpPr>
          <p:cNvPr id="850" name="Google Shape;850;p13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24th April</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851" name="Google Shape;851;p132"/>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169124063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855"/>
        <p:cNvGrpSpPr/>
        <p:nvPr/>
      </p:nvGrpSpPr>
      <p:grpSpPr>
        <a:xfrm>
          <a:off x="0" y="0"/>
          <a:ext cx="0" cy="0"/>
          <a:chOff x="0" y="0"/>
          <a:chExt cx="0" cy="0"/>
        </a:xfrm>
      </p:grpSpPr>
      <p:sp>
        <p:nvSpPr>
          <p:cNvPr id="856" name="Google Shape;856;p133"/>
          <p:cNvSpPr/>
          <p:nvPr/>
        </p:nvSpPr>
        <p:spPr>
          <a:xfrm>
            <a:off x="198800" y="523200"/>
            <a:ext cx="6138800" cy="32760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857" name="Google Shape;857;p133"/>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40 fewer than 323?</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2. Complete the pattern:</a:t>
            </a:r>
            <a:endParaRPr sz="1867" kern="0">
              <a:solidFill>
                <a:srgbClr val="000000"/>
              </a:solidFill>
              <a:latin typeface="Arial"/>
              <a:ea typeface="Arial"/>
              <a:cs typeface="Arial"/>
              <a:sym typeface="Arial"/>
            </a:endParaRPr>
          </a:p>
          <a:p>
            <a:pPr marL="1828754" defTabSz="1219170">
              <a:buClr>
                <a:srgbClr val="000000"/>
              </a:buClr>
              <a:buSzPts val="1400"/>
            </a:pPr>
            <a:r>
              <a:rPr lang="en-GB" sz="1867" kern="0">
                <a:solidFill>
                  <a:srgbClr val="000000"/>
                </a:solidFill>
                <a:latin typeface="Arial"/>
                <a:ea typeface="Arial"/>
                <a:cs typeface="Arial"/>
                <a:sym typeface="Arial"/>
              </a:rPr>
              <a:t>340 ➗ 10 = 34</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3,400 ➗ 10 = __</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3. 437 + 399</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4. Copy and complete.</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5. 456 - 132</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6. 50 ➗ 8</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7. Which is </a:t>
            </a:r>
            <a:r>
              <a:rPr lang="en-GB" sz="1867" b="1" u="sng" kern="0">
                <a:solidFill>
                  <a:srgbClr val="000000"/>
                </a:solidFill>
                <a:latin typeface="Arial"/>
                <a:ea typeface="Arial"/>
                <a:cs typeface="Arial"/>
                <a:sym typeface="Arial"/>
              </a:rPr>
              <a:t>NOT </a:t>
            </a:r>
            <a:r>
              <a:rPr lang="en-GB" sz="1867" kern="0">
                <a:solidFill>
                  <a:srgbClr val="000000"/>
                </a:solidFill>
                <a:latin typeface="Arial"/>
                <a:ea typeface="Arial"/>
                <a:cs typeface="Arial"/>
                <a:sym typeface="Arial"/>
              </a:rPr>
              <a:t>a </a:t>
            </a:r>
            <a:r>
              <a:rPr lang="en-GB" sz="1867" b="1" u="sng" kern="0">
                <a:solidFill>
                  <a:srgbClr val="000000"/>
                </a:solidFill>
                <a:latin typeface="Arial"/>
                <a:ea typeface="Arial"/>
                <a:cs typeface="Arial"/>
                <a:sym typeface="Arial"/>
              </a:rPr>
              <a:t>multiple </a:t>
            </a:r>
            <a:r>
              <a:rPr lang="en-GB" sz="1867" kern="0">
                <a:solidFill>
                  <a:srgbClr val="000000"/>
                </a:solidFill>
                <a:latin typeface="Arial"/>
                <a:ea typeface="Arial"/>
                <a:cs typeface="Arial"/>
                <a:sym typeface="Arial"/>
              </a:rPr>
              <a:t>of 8?</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56,      88,   98,  104</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a:t>
            </a:r>
            <a:r>
              <a:rPr lang="en-GB" sz="1600" kern="0">
                <a:solidFill>
                  <a:srgbClr val="000000"/>
                </a:solidFill>
                <a:latin typeface="Arial"/>
                <a:ea typeface="Arial"/>
                <a:cs typeface="Arial"/>
                <a:sym typeface="Arial"/>
              </a:rPr>
              <a:t>A pool is 25m. Mrs Shipley can swim 2km. How many lengths is that?</a:t>
            </a:r>
            <a:endParaRPr sz="1867" kern="0">
              <a:solidFill>
                <a:srgbClr val="000000"/>
              </a:solidFill>
              <a:latin typeface="Arial"/>
              <a:ea typeface="Arial"/>
              <a:cs typeface="Arial"/>
              <a:sym typeface="Arial"/>
            </a:endParaRPr>
          </a:p>
        </p:txBody>
      </p:sp>
      <p:sp>
        <p:nvSpPr>
          <p:cNvPr id="858" name="Google Shape;858;p133"/>
          <p:cNvSpPr txBox="1"/>
          <p:nvPr/>
        </p:nvSpPr>
        <p:spPr>
          <a:xfrm>
            <a:off x="0" y="-2192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24.04.20</a:t>
            </a:r>
            <a:endParaRPr sz="2400" b="1" u="sng" kern="0">
              <a:solidFill>
                <a:srgbClr val="000000"/>
              </a:solidFill>
              <a:latin typeface="Arial"/>
              <a:ea typeface="Arial"/>
              <a:cs typeface="Arial"/>
              <a:sym typeface="Arial"/>
            </a:endParaRPr>
          </a:p>
        </p:txBody>
      </p:sp>
      <p:sp>
        <p:nvSpPr>
          <p:cNvPr id="859" name="Google Shape;859;p133"/>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200"/>
            </a:pPr>
            <a:r>
              <a:rPr lang="en-GB" sz="1600" kern="0">
                <a:solidFill>
                  <a:srgbClr val="000000"/>
                </a:solidFill>
                <a:latin typeface="Arial"/>
                <a:ea typeface="Arial"/>
                <a:cs typeface="Arial"/>
                <a:sym typeface="Arial"/>
              </a:rPr>
              <a:t>9. How many more children prefer Cheese and Onion to Salt and Vinegar crisps?</a:t>
            </a:r>
            <a:endParaRPr sz="16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a:t>
            </a: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860" name="Google Shape;860;p133"/>
          <p:cNvPicPr preferRelativeResize="0"/>
          <p:nvPr/>
        </p:nvPicPr>
        <p:blipFill rotWithShape="1">
          <a:blip r:embed="rId3">
            <a:alphaModFix/>
          </a:blip>
          <a:srcRect/>
          <a:stretch/>
        </p:blipFill>
        <p:spPr>
          <a:xfrm>
            <a:off x="3244072" y="2612551"/>
            <a:ext cx="1999533" cy="717767"/>
          </a:xfrm>
          <a:prstGeom prst="rect">
            <a:avLst/>
          </a:prstGeom>
          <a:noFill/>
          <a:ln>
            <a:noFill/>
          </a:ln>
        </p:spPr>
      </p:pic>
      <p:pic>
        <p:nvPicPr>
          <p:cNvPr id="861" name="Google Shape;861;p133"/>
          <p:cNvPicPr preferRelativeResize="0"/>
          <p:nvPr/>
        </p:nvPicPr>
        <p:blipFill rotWithShape="1">
          <a:blip r:embed="rId4">
            <a:alphaModFix/>
          </a:blip>
          <a:srcRect/>
          <a:stretch/>
        </p:blipFill>
        <p:spPr>
          <a:xfrm>
            <a:off x="7228467" y="852800"/>
            <a:ext cx="4737100" cy="2946400"/>
          </a:xfrm>
          <a:prstGeom prst="rect">
            <a:avLst/>
          </a:prstGeom>
          <a:noFill/>
          <a:ln>
            <a:noFill/>
          </a:ln>
        </p:spPr>
      </p:pic>
      <p:pic>
        <p:nvPicPr>
          <p:cNvPr id="862" name="Google Shape;862;p133"/>
          <p:cNvPicPr preferRelativeResize="0"/>
          <p:nvPr/>
        </p:nvPicPr>
        <p:blipFill rotWithShape="1">
          <a:blip r:embed="rId5">
            <a:alphaModFix/>
          </a:blip>
          <a:srcRect/>
          <a:stretch/>
        </p:blipFill>
        <p:spPr>
          <a:xfrm>
            <a:off x="7426901" y="3799201"/>
            <a:ext cx="3482033" cy="2866833"/>
          </a:xfrm>
          <a:prstGeom prst="rect">
            <a:avLst/>
          </a:prstGeom>
          <a:noFill/>
          <a:ln>
            <a:noFill/>
          </a:ln>
        </p:spPr>
      </p:pic>
    </p:spTree>
    <p:extLst>
      <p:ext uri="{BB962C8B-B14F-4D97-AF65-F5344CB8AC3E}">
        <p14:creationId xmlns:p14="http://schemas.microsoft.com/office/powerpoint/2010/main" val="113715597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66"/>
        <p:cNvGrpSpPr/>
        <p:nvPr/>
      </p:nvGrpSpPr>
      <p:grpSpPr>
        <a:xfrm>
          <a:off x="0" y="0"/>
          <a:ext cx="0" cy="0"/>
          <a:chOff x="0" y="0"/>
          <a:chExt cx="0" cy="0"/>
        </a:xfrm>
      </p:grpSpPr>
      <p:sp>
        <p:nvSpPr>
          <p:cNvPr id="867" name="Google Shape;867;p134"/>
          <p:cNvSpPr txBox="1"/>
          <p:nvPr/>
        </p:nvSpPr>
        <p:spPr>
          <a:xfrm>
            <a:off x="297467" y="561867"/>
            <a:ext cx="11055600" cy="5949200"/>
          </a:xfrm>
          <a:prstGeom prst="rect">
            <a:avLst/>
          </a:prstGeom>
          <a:noFill/>
          <a:ln>
            <a:noFill/>
          </a:ln>
        </p:spPr>
        <p:txBody>
          <a:bodyPr spcFirstLastPara="1" wrap="square" lIns="121900" tIns="121900" rIns="121900" bIns="121900" anchor="t" anchorCtr="0">
            <a:noAutofit/>
          </a:bodyPr>
          <a:lstStyle/>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283</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340</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836</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Missing number = 590</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324</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6 remainder 2 or 6 r 2</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98</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80</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7</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arenR"/>
            </a:pPr>
            <a:r>
              <a:rPr lang="en-GB" sz="2533" kern="0">
                <a:solidFill>
                  <a:srgbClr val="000000"/>
                </a:solidFill>
                <a:latin typeface="Arial"/>
                <a:cs typeface="Arial"/>
                <a:sym typeface="Arial"/>
              </a:rPr>
              <a:t>Day 1: 24</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Day 2: 20</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Day 3: 16</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Day 4: 12</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Day 5: 8</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21464433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71"/>
        <p:cNvGrpSpPr/>
        <p:nvPr/>
      </p:nvGrpSpPr>
      <p:grpSpPr>
        <a:xfrm>
          <a:off x="0" y="0"/>
          <a:ext cx="0" cy="0"/>
          <a:chOff x="0" y="0"/>
          <a:chExt cx="0" cy="0"/>
        </a:xfrm>
      </p:grpSpPr>
      <p:sp>
        <p:nvSpPr>
          <p:cNvPr id="872" name="Google Shape;872;p135"/>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873" name="Google Shape;873;p135"/>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874" name="Google Shape;874;p135"/>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875" name="Google Shape;875;p135"/>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63239818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79"/>
        <p:cNvGrpSpPr/>
        <p:nvPr/>
      </p:nvGrpSpPr>
      <p:grpSpPr>
        <a:xfrm>
          <a:off x="0" y="0"/>
          <a:ext cx="0" cy="0"/>
          <a:chOff x="0" y="0"/>
          <a:chExt cx="0" cy="0"/>
        </a:xfrm>
      </p:grpSpPr>
      <p:sp>
        <p:nvSpPr>
          <p:cNvPr id="880" name="Google Shape;880;p136"/>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pPr algn="l"/>
            <a:r>
              <a:rPr lang="en-GB" sz="5200" u="sng"/>
              <a:t>WALT: find a fraction of an amount.</a:t>
            </a:r>
            <a:endParaRPr sz="5200" u="sng"/>
          </a:p>
        </p:txBody>
      </p:sp>
      <p:sp>
        <p:nvSpPr>
          <p:cNvPr id="881" name="Google Shape;881;p136"/>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spTree>
    <p:extLst>
      <p:ext uri="{BB962C8B-B14F-4D97-AF65-F5344CB8AC3E}">
        <p14:creationId xmlns:p14="http://schemas.microsoft.com/office/powerpoint/2010/main" val="388310134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85"/>
        <p:cNvGrpSpPr/>
        <p:nvPr/>
      </p:nvGrpSpPr>
      <p:grpSpPr>
        <a:xfrm>
          <a:off x="0" y="0"/>
          <a:ext cx="0" cy="0"/>
          <a:chOff x="0" y="0"/>
          <a:chExt cx="0" cy="0"/>
        </a:xfrm>
      </p:grpSpPr>
      <p:sp>
        <p:nvSpPr>
          <p:cNvPr id="886" name="Google Shape;886;p137"/>
          <p:cNvSpPr txBox="1"/>
          <p:nvPr/>
        </p:nvSpPr>
        <p:spPr>
          <a:xfrm>
            <a:off x="545333" y="380067"/>
            <a:ext cx="6874400" cy="2594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3467" kern="0">
              <a:solidFill>
                <a:srgbClr val="000000"/>
              </a:solidFill>
              <a:latin typeface="Arial"/>
              <a:cs typeface="Arial"/>
              <a:sym typeface="Arial"/>
            </a:endParaRPr>
          </a:p>
        </p:txBody>
      </p:sp>
      <p:sp>
        <p:nvSpPr>
          <p:cNvPr id="887" name="Google Shape;887;p137"/>
          <p:cNvSpPr txBox="1"/>
          <p:nvPr/>
        </p:nvSpPr>
        <p:spPr>
          <a:xfrm>
            <a:off x="363567" y="247867"/>
            <a:ext cx="11452000" cy="598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To find a fraction of an amount you have to divide the total amount by the denominator (the bottom number) and then times your answer by the numerator (the top number). </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For example.</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 </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Question:  Find ⅗ of 20. </a:t>
            </a: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Step one: </a:t>
            </a:r>
            <a:r>
              <a:rPr lang="en-GB" sz="2933" i="1" kern="0">
                <a:solidFill>
                  <a:srgbClr val="000000"/>
                </a:solidFill>
                <a:latin typeface="Arial"/>
                <a:cs typeface="Arial"/>
                <a:sym typeface="Arial"/>
              </a:rPr>
              <a:t>(divide your amount by the denominator) </a:t>
            </a:r>
            <a:r>
              <a:rPr lang="en-GB" sz="2933" b="1" kern="0">
                <a:solidFill>
                  <a:srgbClr val="000000"/>
                </a:solidFill>
                <a:latin typeface="Arial"/>
                <a:cs typeface="Arial"/>
                <a:sym typeface="Arial"/>
              </a:rPr>
              <a:t>20 ÷ 5 = 4</a:t>
            </a:r>
            <a:endParaRPr sz="2933" b="1"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Step two: </a:t>
            </a:r>
            <a:r>
              <a:rPr lang="en-GB" sz="2933" i="1" kern="0">
                <a:solidFill>
                  <a:srgbClr val="000000"/>
                </a:solidFill>
                <a:latin typeface="Arial"/>
                <a:cs typeface="Arial"/>
                <a:sym typeface="Arial"/>
              </a:rPr>
              <a:t>(times that answer by your numerator) </a:t>
            </a:r>
            <a:r>
              <a:rPr lang="en-GB" sz="2933" b="1" kern="0">
                <a:solidFill>
                  <a:srgbClr val="000000"/>
                </a:solidFill>
                <a:latin typeface="Arial"/>
                <a:cs typeface="Arial"/>
                <a:sym typeface="Arial"/>
              </a:rPr>
              <a:t>4 x 3 = 12</a:t>
            </a:r>
            <a:endParaRPr sz="2933" b="1"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r>
              <a:rPr lang="en-GB" sz="2933" b="1" kern="0">
                <a:solidFill>
                  <a:srgbClr val="000000"/>
                </a:solidFill>
                <a:latin typeface="Arial"/>
                <a:cs typeface="Arial"/>
                <a:sym typeface="Arial"/>
              </a:rPr>
              <a:t>⅗ of 20 = 12</a:t>
            </a:r>
            <a:endParaRPr sz="2933" b="1" kern="0">
              <a:solidFill>
                <a:srgbClr val="000000"/>
              </a:solidFill>
              <a:latin typeface="Arial"/>
              <a:cs typeface="Arial"/>
              <a:sym typeface="Arial"/>
            </a:endParaRPr>
          </a:p>
        </p:txBody>
      </p:sp>
      <p:sp>
        <p:nvSpPr>
          <p:cNvPr id="888" name="Google Shape;888;p137"/>
          <p:cNvSpPr/>
          <p:nvPr/>
        </p:nvSpPr>
        <p:spPr>
          <a:xfrm>
            <a:off x="3800800" y="2511867"/>
            <a:ext cx="594800" cy="578400"/>
          </a:xfrm>
          <a:prstGeom prst="ellipse">
            <a:avLst/>
          </a:prstGeom>
          <a:no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cxnSp>
        <p:nvCxnSpPr>
          <p:cNvPr id="889" name="Google Shape;889;p137"/>
          <p:cNvCxnSpPr/>
          <p:nvPr/>
        </p:nvCxnSpPr>
        <p:spPr>
          <a:xfrm>
            <a:off x="4308493" y="3005561"/>
            <a:ext cx="484000" cy="530800"/>
          </a:xfrm>
          <a:prstGeom prst="straightConnector1">
            <a:avLst/>
          </a:prstGeom>
          <a:noFill/>
          <a:ln w="2857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34209717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893"/>
        <p:cNvGrpSpPr/>
        <p:nvPr/>
      </p:nvGrpSpPr>
      <p:grpSpPr>
        <a:xfrm>
          <a:off x="0" y="0"/>
          <a:ext cx="0" cy="0"/>
          <a:chOff x="0" y="0"/>
          <a:chExt cx="0" cy="0"/>
        </a:xfrm>
      </p:grpSpPr>
      <p:pic>
        <p:nvPicPr>
          <p:cNvPr id="894" name="Google Shape;894;p138"/>
          <p:cNvPicPr preferRelativeResize="0"/>
          <p:nvPr/>
        </p:nvPicPr>
        <p:blipFill rotWithShape="1">
          <a:blip r:embed="rId3">
            <a:alphaModFix/>
          </a:blip>
          <a:srcRect l="5419"/>
          <a:stretch/>
        </p:blipFill>
        <p:spPr>
          <a:xfrm>
            <a:off x="1" y="1"/>
            <a:ext cx="3987105" cy="6858001"/>
          </a:xfrm>
          <a:prstGeom prst="rect">
            <a:avLst/>
          </a:prstGeom>
          <a:noFill/>
          <a:ln>
            <a:noFill/>
          </a:ln>
        </p:spPr>
      </p:pic>
      <p:pic>
        <p:nvPicPr>
          <p:cNvPr id="895" name="Google Shape;895;p138"/>
          <p:cNvPicPr preferRelativeResize="0"/>
          <p:nvPr/>
        </p:nvPicPr>
        <p:blipFill>
          <a:blip r:embed="rId4">
            <a:alphaModFix/>
          </a:blip>
          <a:stretch>
            <a:fillRect/>
          </a:stretch>
        </p:blipFill>
        <p:spPr>
          <a:xfrm>
            <a:off x="3987106" y="0"/>
            <a:ext cx="2425700" cy="4775200"/>
          </a:xfrm>
          <a:prstGeom prst="rect">
            <a:avLst/>
          </a:prstGeom>
          <a:noFill/>
          <a:ln>
            <a:noFill/>
          </a:ln>
        </p:spPr>
      </p:pic>
    </p:spTree>
    <p:extLst>
      <p:ext uri="{BB962C8B-B14F-4D97-AF65-F5344CB8AC3E}">
        <p14:creationId xmlns:p14="http://schemas.microsoft.com/office/powerpoint/2010/main" val="12859970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99"/>
        <p:cNvGrpSpPr/>
        <p:nvPr/>
      </p:nvGrpSpPr>
      <p:grpSpPr>
        <a:xfrm>
          <a:off x="0" y="0"/>
          <a:ext cx="0" cy="0"/>
          <a:chOff x="0" y="0"/>
          <a:chExt cx="0" cy="0"/>
        </a:xfrm>
      </p:grpSpPr>
      <p:pic>
        <p:nvPicPr>
          <p:cNvPr id="900" name="Google Shape;900;p139"/>
          <p:cNvPicPr preferRelativeResize="0"/>
          <p:nvPr/>
        </p:nvPicPr>
        <p:blipFill>
          <a:blip r:embed="rId3">
            <a:alphaModFix/>
          </a:blip>
          <a:stretch>
            <a:fillRect/>
          </a:stretch>
        </p:blipFill>
        <p:spPr>
          <a:xfrm>
            <a:off x="285833" y="682434"/>
            <a:ext cx="7315800" cy="5859333"/>
          </a:xfrm>
          <a:prstGeom prst="rect">
            <a:avLst/>
          </a:prstGeom>
          <a:noFill/>
          <a:ln>
            <a:noFill/>
          </a:ln>
        </p:spPr>
      </p:pic>
      <p:sp>
        <p:nvSpPr>
          <p:cNvPr id="901" name="Google Shape;901;p139"/>
          <p:cNvSpPr txBox="1"/>
          <p:nvPr/>
        </p:nvSpPr>
        <p:spPr>
          <a:xfrm>
            <a:off x="313967" y="99167"/>
            <a:ext cx="3834000" cy="58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u="sng" kern="0">
                <a:solidFill>
                  <a:srgbClr val="000000"/>
                </a:solidFill>
                <a:latin typeface="Arial"/>
                <a:cs typeface="Arial"/>
                <a:sym typeface="Arial"/>
              </a:rPr>
              <a:t>Answers</a:t>
            </a:r>
            <a:endParaRPr sz="2667" b="1" u="sng" kern="0">
              <a:solidFill>
                <a:srgbClr val="000000"/>
              </a:solidFill>
              <a:latin typeface="Arial"/>
              <a:cs typeface="Arial"/>
              <a:sym typeface="Arial"/>
            </a:endParaRPr>
          </a:p>
        </p:txBody>
      </p:sp>
    </p:spTree>
    <p:extLst>
      <p:ext uri="{BB962C8B-B14F-4D97-AF65-F5344CB8AC3E}">
        <p14:creationId xmlns:p14="http://schemas.microsoft.com/office/powerpoint/2010/main" val="193411708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905"/>
        <p:cNvGrpSpPr/>
        <p:nvPr/>
      </p:nvGrpSpPr>
      <p:grpSpPr>
        <a:xfrm>
          <a:off x="0" y="0"/>
          <a:ext cx="0" cy="0"/>
          <a:chOff x="0" y="0"/>
          <a:chExt cx="0" cy="0"/>
        </a:xfrm>
      </p:grpSpPr>
      <p:sp>
        <p:nvSpPr>
          <p:cNvPr id="906" name="Google Shape;906;p14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907" name="Google Shape;907;p14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908" name="Google Shape;908;p14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95889186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12"/>
        <p:cNvGrpSpPr/>
        <p:nvPr/>
      </p:nvGrpSpPr>
      <p:grpSpPr>
        <a:xfrm>
          <a:off x="0" y="0"/>
          <a:ext cx="0" cy="0"/>
          <a:chOff x="0" y="0"/>
          <a:chExt cx="0" cy="0"/>
        </a:xfrm>
      </p:grpSpPr>
      <p:sp>
        <p:nvSpPr>
          <p:cNvPr id="913" name="Google Shape;913;p141"/>
          <p:cNvSpPr txBox="1"/>
          <p:nvPr/>
        </p:nvSpPr>
        <p:spPr>
          <a:xfrm>
            <a:off x="1066700" y="377733"/>
            <a:ext cx="9388000" cy="518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3000"/>
            </a:pPr>
            <a:r>
              <a:rPr lang="en-GB" sz="4000" b="1" kern="0">
                <a:solidFill>
                  <a:srgbClr val="000000"/>
                </a:solidFill>
                <a:latin typeface="Arial"/>
                <a:ea typeface="Arial"/>
                <a:cs typeface="Arial"/>
                <a:sym typeface="Arial"/>
              </a:rPr>
              <a:t>Shiver me timbers!</a:t>
            </a:r>
            <a:endParaRPr sz="4000" b="1" kern="0">
              <a:solidFill>
                <a:srgbClr val="000000"/>
              </a:solidFill>
              <a:latin typeface="Arial"/>
              <a:ea typeface="Arial"/>
              <a:cs typeface="Arial"/>
              <a:sym typeface="Arial"/>
            </a:endParaRPr>
          </a:p>
          <a:p>
            <a:pPr algn="ctr" defTabSz="1219170">
              <a:buClr>
                <a:srgbClr val="000000"/>
              </a:buClr>
              <a:buSzPts val="3000"/>
            </a:pPr>
            <a:endParaRPr sz="4000" b="1" kern="0">
              <a:solidFill>
                <a:srgbClr val="000000"/>
              </a:solidFill>
              <a:latin typeface="Arial"/>
              <a:ea typeface="Arial"/>
              <a:cs typeface="Arial"/>
              <a:sym typeface="Arial"/>
            </a:endParaRPr>
          </a:p>
          <a:p>
            <a:pPr defTabSz="1219170">
              <a:buClr>
                <a:srgbClr val="000000"/>
              </a:buClr>
              <a:buSzPts val="3000"/>
            </a:pPr>
            <a:r>
              <a:rPr lang="en-GB" sz="4000" kern="0">
                <a:solidFill>
                  <a:srgbClr val="000000"/>
                </a:solidFill>
                <a:latin typeface="Arial"/>
                <a:ea typeface="Arial"/>
                <a:cs typeface="Arial"/>
                <a:sym typeface="Arial"/>
              </a:rPr>
              <a:t>T</a:t>
            </a:r>
            <a:r>
              <a:rPr lang="en-GB" sz="3200" kern="0">
                <a:solidFill>
                  <a:srgbClr val="000000"/>
                </a:solidFill>
                <a:latin typeface="Arial"/>
                <a:ea typeface="Arial"/>
                <a:cs typeface="Arial"/>
                <a:sym typeface="Arial"/>
              </a:rPr>
              <a:t>oday’s English is a comprehension activity.</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The extract is from Pirates a Collins Children’s Book.</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You will learn how to care for a pirate boat.</a:t>
            </a:r>
            <a:endParaRPr sz="3200" b="1" kern="0">
              <a:solidFill>
                <a:srgbClr val="000000"/>
              </a:solidFill>
              <a:latin typeface="Arial"/>
              <a:ea typeface="Arial"/>
              <a:cs typeface="Arial"/>
              <a:sym typeface="Arial"/>
            </a:endParaRPr>
          </a:p>
          <a:p>
            <a:pPr defTabSz="1219170">
              <a:buClr>
                <a:srgbClr val="000000"/>
              </a:buClr>
              <a:buSzPts val="2400"/>
            </a:pPr>
            <a:endParaRPr sz="3200" kern="0">
              <a:solidFill>
                <a:srgbClr val="000000"/>
              </a:solidFill>
              <a:latin typeface="Arial"/>
              <a:ea typeface="Arial"/>
              <a:cs typeface="Arial"/>
              <a:sym typeface="Arial"/>
            </a:endParaRPr>
          </a:p>
          <a:p>
            <a:pPr defTabSz="1219170">
              <a:buClr>
                <a:srgbClr val="000000"/>
              </a:buClr>
              <a:buSzPts val="3000"/>
            </a:pPr>
            <a:r>
              <a:rPr lang="en-GB" sz="4000" u="sng" kern="0">
                <a:solidFill>
                  <a:srgbClr val="000000"/>
                </a:solidFill>
                <a:latin typeface="Arial"/>
                <a:ea typeface="Arial"/>
                <a:cs typeface="Arial"/>
                <a:sym typeface="Arial"/>
              </a:rPr>
              <a:t>WALT: retrieve information from non-fiction texts and make inferences</a:t>
            </a:r>
            <a:endParaRPr sz="4000" u="sng" kern="0">
              <a:solidFill>
                <a:srgbClr val="000000"/>
              </a:solidFill>
              <a:latin typeface="Arial"/>
              <a:ea typeface="Arial"/>
              <a:cs typeface="Arial"/>
              <a:sym typeface="Arial"/>
            </a:endParaRPr>
          </a:p>
        </p:txBody>
      </p:sp>
      <p:pic>
        <p:nvPicPr>
          <p:cNvPr id="914" name="Google Shape;914;p141"/>
          <p:cNvPicPr preferRelativeResize="0"/>
          <p:nvPr/>
        </p:nvPicPr>
        <p:blipFill rotWithShape="1">
          <a:blip r:embed="rId3">
            <a:alphaModFix/>
          </a:blip>
          <a:srcRect/>
          <a:stretch/>
        </p:blipFill>
        <p:spPr>
          <a:xfrm>
            <a:off x="9770432" y="377732"/>
            <a:ext cx="2178267" cy="2588733"/>
          </a:xfrm>
          <a:prstGeom prst="rect">
            <a:avLst/>
          </a:prstGeom>
          <a:noFill/>
          <a:ln>
            <a:noFill/>
          </a:ln>
        </p:spPr>
      </p:pic>
    </p:spTree>
    <p:extLst>
      <p:ext uri="{BB962C8B-B14F-4D97-AF65-F5344CB8AC3E}">
        <p14:creationId xmlns:p14="http://schemas.microsoft.com/office/powerpoint/2010/main" val="292145556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18"/>
        <p:cNvGrpSpPr/>
        <p:nvPr/>
      </p:nvGrpSpPr>
      <p:grpSpPr>
        <a:xfrm>
          <a:off x="0" y="0"/>
          <a:ext cx="0" cy="0"/>
          <a:chOff x="0" y="0"/>
          <a:chExt cx="0" cy="0"/>
        </a:xfrm>
      </p:grpSpPr>
      <p:pic>
        <p:nvPicPr>
          <p:cNvPr id="919" name="Google Shape;919;p142"/>
          <p:cNvPicPr preferRelativeResize="0"/>
          <p:nvPr/>
        </p:nvPicPr>
        <p:blipFill rotWithShape="1">
          <a:blip r:embed="rId3">
            <a:alphaModFix/>
          </a:blip>
          <a:srcRect/>
          <a:stretch/>
        </p:blipFill>
        <p:spPr>
          <a:xfrm>
            <a:off x="2188134" y="203200"/>
            <a:ext cx="7815717" cy="6451600"/>
          </a:xfrm>
          <a:prstGeom prst="rect">
            <a:avLst/>
          </a:prstGeom>
          <a:noFill/>
          <a:ln>
            <a:noFill/>
          </a:ln>
        </p:spPr>
      </p:pic>
    </p:spTree>
    <p:extLst>
      <p:ext uri="{BB962C8B-B14F-4D97-AF65-F5344CB8AC3E}">
        <p14:creationId xmlns:p14="http://schemas.microsoft.com/office/powerpoint/2010/main" val="2042347962"/>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23"/>
        <p:cNvGrpSpPr/>
        <p:nvPr/>
      </p:nvGrpSpPr>
      <p:grpSpPr>
        <a:xfrm>
          <a:off x="0" y="0"/>
          <a:ext cx="0" cy="0"/>
          <a:chOff x="0" y="0"/>
          <a:chExt cx="0" cy="0"/>
        </a:xfrm>
      </p:grpSpPr>
      <p:pic>
        <p:nvPicPr>
          <p:cNvPr id="924" name="Google Shape;924;p143"/>
          <p:cNvPicPr preferRelativeResize="0"/>
          <p:nvPr/>
        </p:nvPicPr>
        <p:blipFill rotWithShape="1">
          <a:blip r:embed="rId3">
            <a:alphaModFix/>
          </a:blip>
          <a:srcRect/>
          <a:stretch/>
        </p:blipFill>
        <p:spPr>
          <a:xfrm>
            <a:off x="1085285" y="501867"/>
            <a:ext cx="10021433" cy="5854267"/>
          </a:xfrm>
          <a:prstGeom prst="rect">
            <a:avLst/>
          </a:prstGeom>
          <a:noFill/>
          <a:ln>
            <a:noFill/>
          </a:ln>
        </p:spPr>
      </p:pic>
    </p:spTree>
    <p:extLst>
      <p:ext uri="{BB962C8B-B14F-4D97-AF65-F5344CB8AC3E}">
        <p14:creationId xmlns:p14="http://schemas.microsoft.com/office/powerpoint/2010/main" val="345161494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28"/>
        <p:cNvGrpSpPr/>
        <p:nvPr/>
      </p:nvGrpSpPr>
      <p:grpSpPr>
        <a:xfrm>
          <a:off x="0" y="0"/>
          <a:ext cx="0" cy="0"/>
          <a:chOff x="0" y="0"/>
          <a:chExt cx="0" cy="0"/>
        </a:xfrm>
      </p:grpSpPr>
      <p:pic>
        <p:nvPicPr>
          <p:cNvPr id="929" name="Google Shape;929;p144"/>
          <p:cNvPicPr preferRelativeResize="0"/>
          <p:nvPr/>
        </p:nvPicPr>
        <p:blipFill rotWithShape="1">
          <a:blip r:embed="rId3">
            <a:alphaModFix/>
          </a:blip>
          <a:srcRect/>
          <a:stretch/>
        </p:blipFill>
        <p:spPr>
          <a:xfrm>
            <a:off x="782651" y="1365885"/>
            <a:ext cx="10626700" cy="4126233"/>
          </a:xfrm>
          <a:prstGeom prst="rect">
            <a:avLst/>
          </a:prstGeom>
          <a:noFill/>
          <a:ln>
            <a:noFill/>
          </a:ln>
        </p:spPr>
      </p:pic>
    </p:spTree>
    <p:extLst>
      <p:ext uri="{BB962C8B-B14F-4D97-AF65-F5344CB8AC3E}">
        <p14:creationId xmlns:p14="http://schemas.microsoft.com/office/powerpoint/2010/main" val="106945682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3"/>
        <p:cNvGrpSpPr/>
        <p:nvPr/>
      </p:nvGrpSpPr>
      <p:grpSpPr>
        <a:xfrm>
          <a:off x="0" y="0"/>
          <a:ext cx="0" cy="0"/>
          <a:chOff x="0" y="0"/>
          <a:chExt cx="0" cy="0"/>
        </a:xfrm>
      </p:grpSpPr>
      <p:pic>
        <p:nvPicPr>
          <p:cNvPr id="934" name="Google Shape;934;p145"/>
          <p:cNvPicPr preferRelativeResize="0"/>
          <p:nvPr/>
        </p:nvPicPr>
        <p:blipFill rotWithShape="1">
          <a:blip r:embed="rId3">
            <a:alphaModFix/>
          </a:blip>
          <a:srcRect/>
          <a:stretch/>
        </p:blipFill>
        <p:spPr>
          <a:xfrm>
            <a:off x="1924051" y="19051"/>
            <a:ext cx="8343900" cy="6819900"/>
          </a:xfrm>
          <a:prstGeom prst="rect">
            <a:avLst/>
          </a:prstGeom>
          <a:noFill/>
          <a:ln>
            <a:noFill/>
          </a:ln>
        </p:spPr>
      </p:pic>
    </p:spTree>
    <p:extLst>
      <p:ext uri="{BB962C8B-B14F-4D97-AF65-F5344CB8AC3E}">
        <p14:creationId xmlns:p14="http://schemas.microsoft.com/office/powerpoint/2010/main" val="160363374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8"/>
        <p:cNvGrpSpPr/>
        <p:nvPr/>
      </p:nvGrpSpPr>
      <p:grpSpPr>
        <a:xfrm>
          <a:off x="0" y="0"/>
          <a:ext cx="0" cy="0"/>
          <a:chOff x="0" y="0"/>
          <a:chExt cx="0" cy="0"/>
        </a:xfrm>
      </p:grpSpPr>
      <p:pic>
        <p:nvPicPr>
          <p:cNvPr id="939" name="Google Shape;939;p146"/>
          <p:cNvPicPr preferRelativeResize="0"/>
          <p:nvPr/>
        </p:nvPicPr>
        <p:blipFill rotWithShape="1">
          <a:blip r:embed="rId3">
            <a:alphaModFix/>
          </a:blip>
          <a:srcRect/>
          <a:stretch/>
        </p:blipFill>
        <p:spPr>
          <a:xfrm>
            <a:off x="621367" y="767734"/>
            <a:ext cx="10687932" cy="5527100"/>
          </a:xfrm>
          <a:prstGeom prst="rect">
            <a:avLst/>
          </a:prstGeom>
          <a:noFill/>
          <a:ln>
            <a:noFill/>
          </a:ln>
        </p:spPr>
      </p:pic>
    </p:spTree>
    <p:extLst>
      <p:ext uri="{BB962C8B-B14F-4D97-AF65-F5344CB8AC3E}">
        <p14:creationId xmlns:p14="http://schemas.microsoft.com/office/powerpoint/2010/main" val="188253472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43"/>
        <p:cNvGrpSpPr/>
        <p:nvPr/>
      </p:nvGrpSpPr>
      <p:grpSpPr>
        <a:xfrm>
          <a:off x="0" y="0"/>
          <a:ext cx="0" cy="0"/>
          <a:chOff x="0" y="0"/>
          <a:chExt cx="0" cy="0"/>
        </a:xfrm>
      </p:grpSpPr>
      <p:pic>
        <p:nvPicPr>
          <p:cNvPr id="944" name="Google Shape;944;p147"/>
          <p:cNvPicPr preferRelativeResize="0"/>
          <p:nvPr/>
        </p:nvPicPr>
        <p:blipFill rotWithShape="1">
          <a:blip r:embed="rId3">
            <a:alphaModFix/>
          </a:blip>
          <a:srcRect/>
          <a:stretch/>
        </p:blipFill>
        <p:spPr>
          <a:xfrm>
            <a:off x="433167" y="307734"/>
            <a:ext cx="10585967" cy="4275100"/>
          </a:xfrm>
          <a:prstGeom prst="rect">
            <a:avLst/>
          </a:prstGeom>
          <a:noFill/>
          <a:ln>
            <a:noFill/>
          </a:ln>
        </p:spPr>
      </p:pic>
    </p:spTree>
    <p:extLst>
      <p:ext uri="{BB962C8B-B14F-4D97-AF65-F5344CB8AC3E}">
        <p14:creationId xmlns:p14="http://schemas.microsoft.com/office/powerpoint/2010/main" val="3029088098"/>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48"/>
        <p:cNvGrpSpPr/>
        <p:nvPr/>
      </p:nvGrpSpPr>
      <p:grpSpPr>
        <a:xfrm>
          <a:off x="0" y="0"/>
          <a:ext cx="0" cy="0"/>
          <a:chOff x="0" y="0"/>
          <a:chExt cx="0" cy="0"/>
        </a:xfrm>
      </p:grpSpPr>
      <p:sp>
        <p:nvSpPr>
          <p:cNvPr id="949" name="Google Shape;949;p148"/>
          <p:cNvSpPr txBox="1">
            <a:spLocks noGrp="1"/>
          </p:cNvSpPr>
          <p:nvPr>
            <p:ph type="ctrTitle"/>
          </p:nvPr>
        </p:nvSpPr>
        <p:spPr>
          <a:xfrm>
            <a:off x="51000" y="2394433"/>
            <a:ext cx="12090000" cy="4208400"/>
          </a:xfrm>
          <a:prstGeom prst="rect">
            <a:avLst/>
          </a:prstGeom>
          <a:noFill/>
          <a:ln>
            <a:noFill/>
          </a:ln>
        </p:spPr>
        <p:txBody>
          <a:bodyPr spcFirstLastPara="1" wrap="square" lIns="121900" tIns="121900" rIns="121900" bIns="121900" anchor="b" anchorCtr="0">
            <a:noAutofit/>
          </a:bodyPr>
          <a:lstStyle/>
          <a:p>
            <a:pPr algn="l"/>
            <a:r>
              <a:rPr lang="en-GB" sz="4000"/>
              <a:t>Thinking of ways to spell the long vowel sound A.</a:t>
            </a:r>
            <a:endParaRPr sz="4000"/>
          </a:p>
          <a:p>
            <a:pPr algn="l"/>
            <a:endParaRPr sz="3200"/>
          </a:p>
          <a:p>
            <a:r>
              <a:rPr lang="en-GB" sz="3200"/>
              <a:t>ai, ay or a-e, ei, eigh or ey?</a:t>
            </a:r>
            <a:endParaRPr sz="3200"/>
          </a:p>
          <a:p>
            <a:endParaRPr sz="3200"/>
          </a:p>
          <a:p>
            <a:r>
              <a:rPr lang="en-GB" sz="3200"/>
              <a:t>Click on the link and watch the clip. Join in saying the words.</a:t>
            </a:r>
            <a:endParaRPr sz="3200"/>
          </a:p>
          <a:p>
            <a:endParaRPr sz="3200"/>
          </a:p>
          <a:p>
            <a:r>
              <a:rPr lang="en-GB" sz="1467" u="sng">
                <a:solidFill>
                  <a:schemeClr val="hlink"/>
                </a:solidFill>
                <a:hlinkClick r:id="rId3"/>
              </a:rPr>
              <a:t>https://</a:t>
            </a:r>
            <a:r>
              <a:rPr lang="en-GB" sz="800" u="sng">
                <a:solidFill>
                  <a:schemeClr val="hlink"/>
                </a:solidFill>
                <a:hlinkClick r:id="rId3"/>
              </a:rPr>
              <a:t>uk.video.search.yahoo.com/yhs/search;_ylt=AwrEzeLfxoVeDg0AEOac3olQ;_ylu=X3oDMTBncGdyMzQ0BHNlYwNzZWFyY2gEdnRpZAM-;_ylc=X1MDMTM1MTIxMjcwMARfcgMyBGFjdG4DY2xrBGNzcmNwdmlkA29zcGlfakV3TGpGZ29UQ0lXZi5DM2dNYk1tRXdNQUFBQUFERnk0WnYEZnIDeWhzLWl0bS0wMDEEZnIyA3NhLWdwBGdwcmlkA0MuMXBxQVdpU1l1Q0RmUzdjel9MNkEEbl9yc2x0AzYwBG5fc3VnZwM1BG9yaWdpbgN1ay52aWRlby5zZWFyY2gueWFob28uY29tBHBvcwMwBHBxc3RyAwRwcXN0cmwDBHFzdHJsAzI3BHF1ZXJ5A2xvbmclMjB2b3dlbCUyMHNvdW5kJTIwZWlnaAR0X3N0bXADMTU4NTgyODQ4NQ--?p=long+vowel+sound+eigh&amp;ei=UTF-8&amp;fr2=p%3As%2Cv%3Av%2Cm%3Asa&amp;fr=yhs-itm-001&amp;hsimp=yhs-001&amp;hspart=itm#action=view&amp;id=11&amp;vid=a3e90b70feab5e2162c60bf03ce3d275</a:t>
            </a:r>
            <a:endParaRPr sz="800"/>
          </a:p>
          <a:p>
            <a:pPr algn="l"/>
            <a:r>
              <a:rPr lang="en-GB" sz="3200"/>
              <a:t>Match the correct spelling words to the pictures on the next page.</a:t>
            </a:r>
            <a:endParaRPr sz="3200"/>
          </a:p>
          <a:p>
            <a:pPr algn="l"/>
            <a:r>
              <a:rPr lang="en-GB" sz="3200"/>
              <a:t>Write the words down.</a:t>
            </a:r>
            <a:endParaRPr sz="3200"/>
          </a:p>
        </p:txBody>
      </p:sp>
      <p:sp>
        <p:nvSpPr>
          <p:cNvPr id="950" name="Google Shape;950;p148"/>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951" name="Google Shape;951;p148"/>
          <p:cNvPicPr preferRelativeResize="0"/>
          <p:nvPr/>
        </p:nvPicPr>
        <p:blipFill rotWithShape="1">
          <a:blip r:embed="rId4">
            <a:alphaModFix/>
          </a:blip>
          <a:src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181214164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55"/>
        <p:cNvGrpSpPr/>
        <p:nvPr/>
      </p:nvGrpSpPr>
      <p:grpSpPr>
        <a:xfrm>
          <a:off x="0" y="0"/>
          <a:ext cx="0" cy="0"/>
          <a:chOff x="0" y="0"/>
          <a:chExt cx="0" cy="0"/>
        </a:xfrm>
      </p:grpSpPr>
      <p:pic>
        <p:nvPicPr>
          <p:cNvPr id="956" name="Google Shape;956;p149"/>
          <p:cNvPicPr preferRelativeResize="0"/>
          <p:nvPr/>
        </p:nvPicPr>
        <p:blipFill rotWithShape="1">
          <a:blip r:embed="rId3">
            <a:alphaModFix/>
          </a:blip>
          <a:srcRect/>
          <a:stretch/>
        </p:blipFill>
        <p:spPr>
          <a:xfrm>
            <a:off x="4006851" y="622300"/>
            <a:ext cx="4178300" cy="5613400"/>
          </a:xfrm>
          <a:prstGeom prst="rect">
            <a:avLst/>
          </a:prstGeom>
          <a:noFill/>
          <a:ln>
            <a:noFill/>
          </a:ln>
        </p:spPr>
      </p:pic>
      <p:sp>
        <p:nvSpPr>
          <p:cNvPr id="957" name="Google Shape;957;p149"/>
          <p:cNvSpPr txBox="1"/>
          <p:nvPr/>
        </p:nvSpPr>
        <p:spPr>
          <a:xfrm>
            <a:off x="8988400" y="474106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grey</a:t>
            </a:r>
            <a:endParaRPr sz="4000" kern="0">
              <a:solidFill>
                <a:srgbClr val="FFFFFF"/>
              </a:solidFill>
              <a:latin typeface="Arial"/>
              <a:ea typeface="Arial"/>
              <a:cs typeface="Arial"/>
              <a:sym typeface="Arial"/>
            </a:endParaRPr>
          </a:p>
        </p:txBody>
      </p:sp>
      <p:sp>
        <p:nvSpPr>
          <p:cNvPr id="958" name="Google Shape;958;p149"/>
          <p:cNvSpPr txBox="1"/>
          <p:nvPr/>
        </p:nvSpPr>
        <p:spPr>
          <a:xfrm>
            <a:off x="8988400" y="1333633"/>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spade</a:t>
            </a:r>
            <a:endParaRPr sz="4000" kern="0">
              <a:solidFill>
                <a:srgbClr val="FFFFFF"/>
              </a:solidFill>
              <a:latin typeface="Arial"/>
              <a:ea typeface="Arial"/>
              <a:cs typeface="Arial"/>
              <a:sym typeface="Arial"/>
            </a:endParaRPr>
          </a:p>
        </p:txBody>
      </p:sp>
      <p:sp>
        <p:nvSpPr>
          <p:cNvPr id="959" name="Google Shape;959;p149"/>
          <p:cNvSpPr txBox="1"/>
          <p:nvPr/>
        </p:nvSpPr>
        <p:spPr>
          <a:xfrm>
            <a:off x="8988400" y="247771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shake</a:t>
            </a:r>
            <a:endParaRPr sz="4000" kern="0">
              <a:solidFill>
                <a:srgbClr val="FFFFFF"/>
              </a:solidFill>
              <a:latin typeface="Arial"/>
              <a:ea typeface="Arial"/>
              <a:cs typeface="Arial"/>
              <a:sym typeface="Arial"/>
            </a:endParaRPr>
          </a:p>
        </p:txBody>
      </p:sp>
      <p:sp>
        <p:nvSpPr>
          <p:cNvPr id="960" name="Google Shape;960;p149"/>
          <p:cNvSpPr txBox="1"/>
          <p:nvPr/>
        </p:nvSpPr>
        <p:spPr>
          <a:xfrm>
            <a:off x="8988400" y="5921733"/>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brake</a:t>
            </a:r>
            <a:endParaRPr sz="4000" kern="0">
              <a:solidFill>
                <a:srgbClr val="FFFFFF"/>
              </a:solidFill>
              <a:latin typeface="Arial"/>
              <a:ea typeface="Arial"/>
              <a:cs typeface="Arial"/>
              <a:sym typeface="Arial"/>
            </a:endParaRPr>
          </a:p>
        </p:txBody>
      </p:sp>
      <p:sp>
        <p:nvSpPr>
          <p:cNvPr id="961" name="Google Shape;961;p149"/>
          <p:cNvSpPr txBox="1"/>
          <p:nvPr/>
        </p:nvSpPr>
        <p:spPr>
          <a:xfrm>
            <a:off x="8988400" y="31236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tail</a:t>
            </a:r>
            <a:endParaRPr sz="4000" kern="0">
              <a:solidFill>
                <a:srgbClr val="FFFFFF"/>
              </a:solidFill>
              <a:latin typeface="Arial"/>
              <a:ea typeface="Arial"/>
              <a:cs typeface="Arial"/>
              <a:sym typeface="Arial"/>
            </a:endParaRPr>
          </a:p>
        </p:txBody>
      </p:sp>
      <p:sp>
        <p:nvSpPr>
          <p:cNvPr id="962" name="Google Shape;962;p149"/>
          <p:cNvSpPr txBox="1"/>
          <p:nvPr/>
        </p:nvSpPr>
        <p:spPr>
          <a:xfrm>
            <a:off x="696833" y="5757733"/>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paint</a:t>
            </a:r>
            <a:endParaRPr sz="4000" kern="0">
              <a:solidFill>
                <a:srgbClr val="FFFFFF"/>
              </a:solidFill>
              <a:latin typeface="Arial"/>
              <a:ea typeface="Arial"/>
              <a:cs typeface="Arial"/>
              <a:sym typeface="Arial"/>
            </a:endParaRPr>
          </a:p>
        </p:txBody>
      </p:sp>
      <p:sp>
        <p:nvSpPr>
          <p:cNvPr id="963" name="Google Shape;963;p149"/>
          <p:cNvSpPr txBox="1"/>
          <p:nvPr/>
        </p:nvSpPr>
        <p:spPr>
          <a:xfrm>
            <a:off x="696833" y="247771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sleigh</a:t>
            </a:r>
            <a:endParaRPr sz="4000" kern="0">
              <a:solidFill>
                <a:srgbClr val="FFFFFF"/>
              </a:solidFill>
              <a:latin typeface="Arial"/>
              <a:ea typeface="Arial"/>
              <a:cs typeface="Arial"/>
              <a:sym typeface="Arial"/>
            </a:endParaRPr>
          </a:p>
        </p:txBody>
      </p:sp>
      <p:sp>
        <p:nvSpPr>
          <p:cNvPr id="964" name="Google Shape;964;p149"/>
          <p:cNvSpPr txBox="1"/>
          <p:nvPr/>
        </p:nvSpPr>
        <p:spPr>
          <a:xfrm>
            <a:off x="696833" y="1333633"/>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snake</a:t>
            </a:r>
            <a:endParaRPr sz="4000" kern="0">
              <a:solidFill>
                <a:srgbClr val="FFFFFF"/>
              </a:solidFill>
              <a:latin typeface="Arial"/>
              <a:ea typeface="Arial"/>
              <a:cs typeface="Arial"/>
              <a:sym typeface="Arial"/>
            </a:endParaRPr>
          </a:p>
        </p:txBody>
      </p:sp>
      <p:sp>
        <p:nvSpPr>
          <p:cNvPr id="965" name="Google Shape;965;p149"/>
          <p:cNvSpPr txBox="1"/>
          <p:nvPr/>
        </p:nvSpPr>
        <p:spPr>
          <a:xfrm>
            <a:off x="696833" y="31236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tray</a:t>
            </a:r>
            <a:endParaRPr sz="4000" kern="0">
              <a:solidFill>
                <a:srgbClr val="FFFFFF"/>
              </a:solidFill>
              <a:latin typeface="Arial"/>
              <a:ea typeface="Arial"/>
              <a:cs typeface="Arial"/>
              <a:sym typeface="Arial"/>
            </a:endParaRPr>
          </a:p>
        </p:txBody>
      </p:sp>
      <p:sp>
        <p:nvSpPr>
          <p:cNvPr id="966" name="Google Shape;966;p149"/>
          <p:cNvSpPr txBox="1"/>
          <p:nvPr/>
        </p:nvSpPr>
        <p:spPr>
          <a:xfrm>
            <a:off x="696833" y="4643100"/>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play</a:t>
            </a:r>
            <a:endParaRPr sz="4000" kern="0">
              <a:solidFill>
                <a:srgbClr val="FFFFFF"/>
              </a:solidFill>
              <a:latin typeface="Arial"/>
              <a:ea typeface="Arial"/>
              <a:cs typeface="Arial"/>
              <a:sym typeface="Arial"/>
            </a:endParaRPr>
          </a:p>
        </p:txBody>
      </p:sp>
      <p:sp>
        <p:nvSpPr>
          <p:cNvPr id="967" name="Google Shape;967;p149"/>
          <p:cNvSpPr txBox="1"/>
          <p:nvPr/>
        </p:nvSpPr>
        <p:spPr>
          <a:xfrm>
            <a:off x="8988400" y="3560400"/>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rain</a:t>
            </a:r>
            <a:endParaRPr sz="4000" kern="0">
              <a:solidFill>
                <a:srgbClr val="FFFFFF"/>
              </a:solidFill>
              <a:latin typeface="Arial"/>
              <a:ea typeface="Arial"/>
              <a:cs typeface="Arial"/>
              <a:sym typeface="Arial"/>
            </a:endParaRPr>
          </a:p>
        </p:txBody>
      </p:sp>
      <p:sp>
        <p:nvSpPr>
          <p:cNvPr id="968" name="Google Shape;968;p149"/>
          <p:cNvSpPr txBox="1"/>
          <p:nvPr/>
        </p:nvSpPr>
        <p:spPr>
          <a:xfrm>
            <a:off x="696833" y="356041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eight</a:t>
            </a:r>
            <a:endParaRPr sz="4000" kern="0">
              <a:solidFill>
                <a:srgbClr val="FFFFFF"/>
              </a:solidFill>
              <a:latin typeface="Arial"/>
              <a:ea typeface="Arial"/>
              <a:cs typeface="Arial"/>
              <a:sym typeface="Arial"/>
            </a:endParaRPr>
          </a:p>
        </p:txBody>
      </p:sp>
    </p:spTree>
    <p:extLst>
      <p:ext uri="{BB962C8B-B14F-4D97-AF65-F5344CB8AC3E}">
        <p14:creationId xmlns:p14="http://schemas.microsoft.com/office/powerpoint/2010/main" val="348565808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72"/>
        <p:cNvGrpSpPr/>
        <p:nvPr/>
      </p:nvGrpSpPr>
      <p:grpSpPr>
        <a:xfrm>
          <a:off x="0" y="0"/>
          <a:ext cx="0" cy="0"/>
          <a:chOff x="0" y="0"/>
          <a:chExt cx="0" cy="0"/>
        </a:xfrm>
      </p:grpSpPr>
      <p:pic>
        <p:nvPicPr>
          <p:cNvPr id="973" name="Google Shape;973;p150"/>
          <p:cNvPicPr preferRelativeResize="0"/>
          <p:nvPr/>
        </p:nvPicPr>
        <p:blipFill rotWithShape="1">
          <a:blip r:embed="rId3">
            <a:alphaModFix/>
          </a:blip>
          <a:srcRect/>
          <a:stretch/>
        </p:blipFill>
        <p:spPr>
          <a:xfrm>
            <a:off x="4006851" y="622300"/>
            <a:ext cx="4178300" cy="5613400"/>
          </a:xfrm>
          <a:prstGeom prst="rect">
            <a:avLst/>
          </a:prstGeom>
          <a:noFill/>
          <a:ln>
            <a:noFill/>
          </a:ln>
        </p:spPr>
      </p:pic>
      <p:sp>
        <p:nvSpPr>
          <p:cNvPr id="974" name="Google Shape;974;p150"/>
          <p:cNvSpPr txBox="1"/>
          <p:nvPr/>
        </p:nvSpPr>
        <p:spPr>
          <a:xfrm>
            <a:off x="8988400" y="474106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grey</a:t>
            </a:r>
            <a:endParaRPr sz="4000" kern="0">
              <a:solidFill>
                <a:srgbClr val="FFFFFF"/>
              </a:solidFill>
              <a:latin typeface="Arial"/>
              <a:ea typeface="Arial"/>
              <a:cs typeface="Arial"/>
              <a:sym typeface="Arial"/>
            </a:endParaRPr>
          </a:p>
        </p:txBody>
      </p:sp>
      <p:sp>
        <p:nvSpPr>
          <p:cNvPr id="975" name="Google Shape;975;p150"/>
          <p:cNvSpPr txBox="1"/>
          <p:nvPr/>
        </p:nvSpPr>
        <p:spPr>
          <a:xfrm>
            <a:off x="8988400" y="1333633"/>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spade</a:t>
            </a:r>
            <a:endParaRPr sz="4000" kern="0">
              <a:solidFill>
                <a:srgbClr val="FFFFFF"/>
              </a:solidFill>
              <a:latin typeface="Arial"/>
              <a:ea typeface="Arial"/>
              <a:cs typeface="Arial"/>
              <a:sym typeface="Arial"/>
            </a:endParaRPr>
          </a:p>
        </p:txBody>
      </p:sp>
      <p:sp>
        <p:nvSpPr>
          <p:cNvPr id="976" name="Google Shape;976;p150"/>
          <p:cNvSpPr txBox="1"/>
          <p:nvPr/>
        </p:nvSpPr>
        <p:spPr>
          <a:xfrm>
            <a:off x="8988400" y="247771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shake</a:t>
            </a:r>
            <a:endParaRPr sz="4000" kern="0">
              <a:solidFill>
                <a:srgbClr val="FFFFFF"/>
              </a:solidFill>
              <a:latin typeface="Arial"/>
              <a:ea typeface="Arial"/>
              <a:cs typeface="Arial"/>
              <a:sym typeface="Arial"/>
            </a:endParaRPr>
          </a:p>
        </p:txBody>
      </p:sp>
      <p:sp>
        <p:nvSpPr>
          <p:cNvPr id="977" name="Google Shape;977;p150"/>
          <p:cNvSpPr txBox="1"/>
          <p:nvPr/>
        </p:nvSpPr>
        <p:spPr>
          <a:xfrm>
            <a:off x="8988400" y="5921733"/>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brake</a:t>
            </a:r>
            <a:endParaRPr sz="4000" kern="0">
              <a:solidFill>
                <a:srgbClr val="FFFFFF"/>
              </a:solidFill>
              <a:latin typeface="Arial"/>
              <a:ea typeface="Arial"/>
              <a:cs typeface="Arial"/>
              <a:sym typeface="Arial"/>
            </a:endParaRPr>
          </a:p>
        </p:txBody>
      </p:sp>
      <p:sp>
        <p:nvSpPr>
          <p:cNvPr id="978" name="Google Shape;978;p150"/>
          <p:cNvSpPr txBox="1"/>
          <p:nvPr/>
        </p:nvSpPr>
        <p:spPr>
          <a:xfrm>
            <a:off x="8988400" y="31236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tail</a:t>
            </a:r>
            <a:endParaRPr sz="4000" kern="0">
              <a:solidFill>
                <a:srgbClr val="FFFFFF"/>
              </a:solidFill>
              <a:latin typeface="Arial"/>
              <a:ea typeface="Arial"/>
              <a:cs typeface="Arial"/>
              <a:sym typeface="Arial"/>
            </a:endParaRPr>
          </a:p>
        </p:txBody>
      </p:sp>
      <p:sp>
        <p:nvSpPr>
          <p:cNvPr id="979" name="Google Shape;979;p150"/>
          <p:cNvSpPr txBox="1"/>
          <p:nvPr/>
        </p:nvSpPr>
        <p:spPr>
          <a:xfrm>
            <a:off x="696833" y="5757733"/>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paint</a:t>
            </a:r>
            <a:endParaRPr sz="4000" kern="0">
              <a:solidFill>
                <a:srgbClr val="FFFFFF"/>
              </a:solidFill>
              <a:latin typeface="Arial"/>
              <a:ea typeface="Arial"/>
              <a:cs typeface="Arial"/>
              <a:sym typeface="Arial"/>
            </a:endParaRPr>
          </a:p>
        </p:txBody>
      </p:sp>
      <p:sp>
        <p:nvSpPr>
          <p:cNvPr id="980" name="Google Shape;980;p150"/>
          <p:cNvSpPr txBox="1"/>
          <p:nvPr/>
        </p:nvSpPr>
        <p:spPr>
          <a:xfrm>
            <a:off x="696833" y="247771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sleigh</a:t>
            </a:r>
            <a:endParaRPr sz="4000" kern="0">
              <a:solidFill>
                <a:srgbClr val="FFFFFF"/>
              </a:solidFill>
              <a:latin typeface="Arial"/>
              <a:ea typeface="Arial"/>
              <a:cs typeface="Arial"/>
              <a:sym typeface="Arial"/>
            </a:endParaRPr>
          </a:p>
        </p:txBody>
      </p:sp>
      <p:sp>
        <p:nvSpPr>
          <p:cNvPr id="981" name="Google Shape;981;p150"/>
          <p:cNvSpPr txBox="1"/>
          <p:nvPr/>
        </p:nvSpPr>
        <p:spPr>
          <a:xfrm>
            <a:off x="696833" y="1333633"/>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snake</a:t>
            </a:r>
            <a:endParaRPr sz="4000" kern="0">
              <a:solidFill>
                <a:srgbClr val="FFFFFF"/>
              </a:solidFill>
              <a:latin typeface="Arial"/>
              <a:ea typeface="Arial"/>
              <a:cs typeface="Arial"/>
              <a:sym typeface="Arial"/>
            </a:endParaRPr>
          </a:p>
        </p:txBody>
      </p:sp>
      <p:sp>
        <p:nvSpPr>
          <p:cNvPr id="982" name="Google Shape;982;p150"/>
          <p:cNvSpPr txBox="1"/>
          <p:nvPr/>
        </p:nvSpPr>
        <p:spPr>
          <a:xfrm>
            <a:off x="696833" y="31236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tray</a:t>
            </a:r>
            <a:endParaRPr sz="4000" kern="0">
              <a:solidFill>
                <a:srgbClr val="FFFFFF"/>
              </a:solidFill>
              <a:latin typeface="Arial"/>
              <a:ea typeface="Arial"/>
              <a:cs typeface="Arial"/>
              <a:sym typeface="Arial"/>
            </a:endParaRPr>
          </a:p>
        </p:txBody>
      </p:sp>
      <p:sp>
        <p:nvSpPr>
          <p:cNvPr id="983" name="Google Shape;983;p150"/>
          <p:cNvSpPr txBox="1"/>
          <p:nvPr/>
        </p:nvSpPr>
        <p:spPr>
          <a:xfrm>
            <a:off x="696833" y="4643100"/>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play</a:t>
            </a:r>
            <a:endParaRPr sz="4000" kern="0">
              <a:solidFill>
                <a:srgbClr val="FFFFFF"/>
              </a:solidFill>
              <a:latin typeface="Arial"/>
              <a:ea typeface="Arial"/>
              <a:cs typeface="Arial"/>
              <a:sym typeface="Arial"/>
            </a:endParaRPr>
          </a:p>
        </p:txBody>
      </p:sp>
      <p:sp>
        <p:nvSpPr>
          <p:cNvPr id="984" name="Google Shape;984;p150"/>
          <p:cNvSpPr txBox="1"/>
          <p:nvPr/>
        </p:nvSpPr>
        <p:spPr>
          <a:xfrm>
            <a:off x="8988400" y="3560400"/>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rain</a:t>
            </a:r>
            <a:endParaRPr sz="4000" kern="0">
              <a:solidFill>
                <a:srgbClr val="FFFFFF"/>
              </a:solidFill>
              <a:latin typeface="Arial"/>
              <a:ea typeface="Arial"/>
              <a:cs typeface="Arial"/>
              <a:sym typeface="Arial"/>
            </a:endParaRPr>
          </a:p>
        </p:txBody>
      </p:sp>
      <p:sp>
        <p:nvSpPr>
          <p:cNvPr id="985" name="Google Shape;985;p150"/>
          <p:cNvSpPr txBox="1"/>
          <p:nvPr/>
        </p:nvSpPr>
        <p:spPr>
          <a:xfrm>
            <a:off x="696833" y="3560417"/>
            <a:ext cx="2760000" cy="732000"/>
          </a:xfrm>
          <a:prstGeom prst="rect">
            <a:avLst/>
          </a:prstGeom>
          <a:solidFill>
            <a:srgbClr val="0000FF"/>
          </a:solidFill>
          <a:ln>
            <a:noFill/>
          </a:ln>
        </p:spPr>
        <p:txBody>
          <a:bodyPr spcFirstLastPara="1" wrap="square" lIns="121900" tIns="121900" rIns="121900" bIns="121900" anchor="t" anchorCtr="0">
            <a:noAutofit/>
          </a:bodyPr>
          <a:lstStyle/>
          <a:p>
            <a:pPr algn="ctr" defTabSz="1219170">
              <a:buClr>
                <a:srgbClr val="000000"/>
              </a:buClr>
              <a:buSzPts val="3000"/>
            </a:pPr>
            <a:r>
              <a:rPr lang="en-GB" sz="4000" kern="0">
                <a:solidFill>
                  <a:srgbClr val="FFFFFF"/>
                </a:solidFill>
                <a:latin typeface="Arial"/>
                <a:ea typeface="Arial"/>
                <a:cs typeface="Arial"/>
                <a:sym typeface="Arial"/>
              </a:rPr>
              <a:t>eight</a:t>
            </a:r>
            <a:endParaRPr sz="4000" kern="0">
              <a:solidFill>
                <a:srgbClr val="FFFFFF"/>
              </a:solidFill>
              <a:latin typeface="Arial"/>
              <a:ea typeface="Arial"/>
              <a:cs typeface="Arial"/>
              <a:sym typeface="Arial"/>
            </a:endParaRPr>
          </a:p>
        </p:txBody>
      </p:sp>
      <p:cxnSp>
        <p:nvCxnSpPr>
          <p:cNvPr id="986" name="Google Shape;986;p150"/>
          <p:cNvCxnSpPr>
            <a:stCxn id="982" idx="3"/>
          </p:cNvCxnSpPr>
          <p:nvPr/>
        </p:nvCxnSpPr>
        <p:spPr>
          <a:xfrm>
            <a:off x="3456833" y="678367"/>
            <a:ext cx="3694400" cy="3400000"/>
          </a:xfrm>
          <a:prstGeom prst="straightConnector1">
            <a:avLst/>
          </a:prstGeom>
          <a:noFill/>
          <a:ln w="9525" cap="flat" cmpd="sng">
            <a:solidFill>
              <a:schemeClr val="dk2"/>
            </a:solidFill>
            <a:prstDash val="solid"/>
            <a:round/>
            <a:headEnd type="none" w="med" len="med"/>
            <a:tailEnd type="none" w="med" len="med"/>
          </a:ln>
        </p:spPr>
      </p:cxnSp>
      <p:cxnSp>
        <p:nvCxnSpPr>
          <p:cNvPr id="987" name="Google Shape;987;p150"/>
          <p:cNvCxnSpPr>
            <a:stCxn id="981" idx="3"/>
          </p:cNvCxnSpPr>
          <p:nvPr/>
        </p:nvCxnSpPr>
        <p:spPr>
          <a:xfrm rot="10800000" flipH="1">
            <a:off x="3456833" y="1506833"/>
            <a:ext cx="2669600" cy="192800"/>
          </a:xfrm>
          <a:prstGeom prst="straightConnector1">
            <a:avLst/>
          </a:prstGeom>
          <a:noFill/>
          <a:ln w="9525" cap="flat" cmpd="sng">
            <a:solidFill>
              <a:schemeClr val="dk2"/>
            </a:solidFill>
            <a:prstDash val="solid"/>
            <a:round/>
            <a:headEnd type="none" w="med" len="med"/>
            <a:tailEnd type="none" w="med" len="med"/>
          </a:ln>
        </p:spPr>
      </p:cxnSp>
      <p:cxnSp>
        <p:nvCxnSpPr>
          <p:cNvPr id="988" name="Google Shape;988;p150"/>
          <p:cNvCxnSpPr>
            <a:stCxn id="980" idx="3"/>
          </p:cNvCxnSpPr>
          <p:nvPr/>
        </p:nvCxnSpPr>
        <p:spPr>
          <a:xfrm>
            <a:off x="3456833" y="2843717"/>
            <a:ext cx="1122400" cy="231200"/>
          </a:xfrm>
          <a:prstGeom prst="straightConnector1">
            <a:avLst/>
          </a:prstGeom>
          <a:noFill/>
          <a:ln w="9525" cap="flat" cmpd="sng">
            <a:solidFill>
              <a:schemeClr val="dk2"/>
            </a:solidFill>
            <a:prstDash val="solid"/>
            <a:round/>
            <a:headEnd type="none" w="med" len="med"/>
            <a:tailEnd type="none" w="med" len="med"/>
          </a:ln>
        </p:spPr>
      </p:cxnSp>
      <p:cxnSp>
        <p:nvCxnSpPr>
          <p:cNvPr id="989" name="Google Shape;989;p150"/>
          <p:cNvCxnSpPr/>
          <p:nvPr/>
        </p:nvCxnSpPr>
        <p:spPr>
          <a:xfrm>
            <a:off x="2969367" y="4015800"/>
            <a:ext cx="1672800" cy="1338000"/>
          </a:xfrm>
          <a:prstGeom prst="straightConnector1">
            <a:avLst/>
          </a:prstGeom>
          <a:noFill/>
          <a:ln w="9525" cap="flat" cmpd="sng">
            <a:solidFill>
              <a:schemeClr val="dk2"/>
            </a:solidFill>
            <a:prstDash val="solid"/>
            <a:round/>
            <a:headEnd type="none" w="med" len="med"/>
            <a:tailEnd type="none" w="med" len="med"/>
          </a:ln>
        </p:spPr>
      </p:cxnSp>
      <p:cxnSp>
        <p:nvCxnSpPr>
          <p:cNvPr id="990" name="Google Shape;990;p150"/>
          <p:cNvCxnSpPr/>
          <p:nvPr/>
        </p:nvCxnSpPr>
        <p:spPr>
          <a:xfrm>
            <a:off x="2927567" y="5165767"/>
            <a:ext cx="2906400" cy="564400"/>
          </a:xfrm>
          <a:prstGeom prst="straightConnector1">
            <a:avLst/>
          </a:prstGeom>
          <a:noFill/>
          <a:ln w="9525" cap="flat" cmpd="sng">
            <a:solidFill>
              <a:schemeClr val="dk2"/>
            </a:solidFill>
            <a:prstDash val="solid"/>
            <a:round/>
            <a:headEnd type="none" w="med" len="med"/>
            <a:tailEnd type="none" w="med" len="med"/>
          </a:ln>
        </p:spPr>
      </p:cxnSp>
      <p:cxnSp>
        <p:nvCxnSpPr>
          <p:cNvPr id="991" name="Google Shape;991;p150"/>
          <p:cNvCxnSpPr/>
          <p:nvPr/>
        </p:nvCxnSpPr>
        <p:spPr>
          <a:xfrm rot="10800000" flipH="1">
            <a:off x="3011200" y="4162067"/>
            <a:ext cx="2906400" cy="2216400"/>
          </a:xfrm>
          <a:prstGeom prst="straightConnector1">
            <a:avLst/>
          </a:prstGeom>
          <a:noFill/>
          <a:ln w="9525" cap="flat" cmpd="sng">
            <a:solidFill>
              <a:schemeClr val="dk2"/>
            </a:solidFill>
            <a:prstDash val="solid"/>
            <a:round/>
            <a:headEnd type="none" w="med" len="med"/>
            <a:tailEnd type="none" w="med" len="med"/>
          </a:ln>
        </p:spPr>
      </p:cxnSp>
      <p:cxnSp>
        <p:nvCxnSpPr>
          <p:cNvPr id="992" name="Google Shape;992;p150"/>
          <p:cNvCxnSpPr>
            <a:stCxn id="978" idx="1"/>
          </p:cNvCxnSpPr>
          <p:nvPr/>
        </p:nvCxnSpPr>
        <p:spPr>
          <a:xfrm flipH="1">
            <a:off x="4851200" y="678367"/>
            <a:ext cx="4137200" cy="3567600"/>
          </a:xfrm>
          <a:prstGeom prst="straightConnector1">
            <a:avLst/>
          </a:prstGeom>
          <a:noFill/>
          <a:ln w="9525" cap="flat" cmpd="sng">
            <a:solidFill>
              <a:schemeClr val="dk2"/>
            </a:solidFill>
            <a:prstDash val="solid"/>
            <a:round/>
            <a:headEnd type="none" w="med" len="med"/>
            <a:tailEnd type="none" w="med" len="med"/>
          </a:ln>
        </p:spPr>
      </p:cxnSp>
      <p:cxnSp>
        <p:nvCxnSpPr>
          <p:cNvPr id="993" name="Google Shape;993;p150"/>
          <p:cNvCxnSpPr/>
          <p:nvPr/>
        </p:nvCxnSpPr>
        <p:spPr>
          <a:xfrm flipH="1">
            <a:off x="6252033" y="1883133"/>
            <a:ext cx="3240800" cy="543600"/>
          </a:xfrm>
          <a:prstGeom prst="straightConnector1">
            <a:avLst/>
          </a:prstGeom>
          <a:noFill/>
          <a:ln w="9525" cap="flat" cmpd="sng">
            <a:solidFill>
              <a:schemeClr val="dk2"/>
            </a:solidFill>
            <a:prstDash val="solid"/>
            <a:round/>
            <a:headEnd type="none" w="med" len="med"/>
            <a:tailEnd type="none" w="med" len="med"/>
          </a:ln>
        </p:spPr>
      </p:cxnSp>
      <p:cxnSp>
        <p:nvCxnSpPr>
          <p:cNvPr id="994" name="Google Shape;994;p150"/>
          <p:cNvCxnSpPr/>
          <p:nvPr/>
        </p:nvCxnSpPr>
        <p:spPr>
          <a:xfrm rot="10800000">
            <a:off x="7402000" y="2886567"/>
            <a:ext cx="2237200" cy="42000"/>
          </a:xfrm>
          <a:prstGeom prst="straightConnector1">
            <a:avLst/>
          </a:prstGeom>
          <a:noFill/>
          <a:ln w="9525" cap="flat" cmpd="sng">
            <a:solidFill>
              <a:schemeClr val="dk2"/>
            </a:solidFill>
            <a:prstDash val="solid"/>
            <a:round/>
            <a:headEnd type="none" w="med" len="med"/>
            <a:tailEnd type="none" w="med" len="med"/>
          </a:ln>
        </p:spPr>
      </p:cxnSp>
      <p:cxnSp>
        <p:nvCxnSpPr>
          <p:cNvPr id="995" name="Google Shape;995;p150"/>
          <p:cNvCxnSpPr>
            <a:stCxn id="984" idx="1"/>
          </p:cNvCxnSpPr>
          <p:nvPr/>
        </p:nvCxnSpPr>
        <p:spPr>
          <a:xfrm rot="10800000">
            <a:off x="4851200" y="1234800"/>
            <a:ext cx="4137200" cy="2691600"/>
          </a:xfrm>
          <a:prstGeom prst="straightConnector1">
            <a:avLst/>
          </a:prstGeom>
          <a:noFill/>
          <a:ln w="9525" cap="flat" cmpd="sng">
            <a:solidFill>
              <a:schemeClr val="dk2"/>
            </a:solidFill>
            <a:prstDash val="solid"/>
            <a:round/>
            <a:headEnd type="none" w="med" len="med"/>
            <a:tailEnd type="none" w="med" len="med"/>
          </a:ln>
        </p:spPr>
      </p:cxnSp>
      <p:cxnSp>
        <p:nvCxnSpPr>
          <p:cNvPr id="996" name="Google Shape;996;p150"/>
          <p:cNvCxnSpPr/>
          <p:nvPr/>
        </p:nvCxnSpPr>
        <p:spPr>
          <a:xfrm flipH="1">
            <a:off x="7631967" y="5165767"/>
            <a:ext cx="1923600" cy="502000"/>
          </a:xfrm>
          <a:prstGeom prst="straightConnector1">
            <a:avLst/>
          </a:prstGeom>
          <a:noFill/>
          <a:ln w="9525" cap="flat" cmpd="sng">
            <a:solidFill>
              <a:schemeClr val="dk2"/>
            </a:solidFill>
            <a:prstDash val="solid"/>
            <a:round/>
            <a:headEnd type="none" w="med" len="med"/>
            <a:tailEnd type="none" w="med" len="med"/>
          </a:ln>
        </p:spPr>
      </p:cxnSp>
      <p:cxnSp>
        <p:nvCxnSpPr>
          <p:cNvPr id="997" name="Google Shape;997;p150"/>
          <p:cNvCxnSpPr/>
          <p:nvPr/>
        </p:nvCxnSpPr>
        <p:spPr>
          <a:xfrm rot="10800000">
            <a:off x="7318500" y="1381467"/>
            <a:ext cx="2111600" cy="49552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75935085"/>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01"/>
        <p:cNvGrpSpPr/>
        <p:nvPr/>
      </p:nvGrpSpPr>
      <p:grpSpPr>
        <a:xfrm>
          <a:off x="0" y="0"/>
          <a:ext cx="0" cy="0"/>
          <a:chOff x="0" y="0"/>
          <a:chExt cx="0" cy="0"/>
        </a:xfrm>
      </p:grpSpPr>
      <p:sp>
        <p:nvSpPr>
          <p:cNvPr id="1002" name="Google Shape;1002;p151"/>
          <p:cNvSpPr txBox="1">
            <a:spLocks noGrp="1"/>
          </p:cNvSpPr>
          <p:nvPr>
            <p:ph type="ctrTitle"/>
          </p:nvPr>
        </p:nvSpPr>
        <p:spPr>
          <a:xfrm>
            <a:off x="415600" y="992767"/>
            <a:ext cx="11360800" cy="4800400"/>
          </a:xfrm>
          <a:prstGeom prst="rect">
            <a:avLst/>
          </a:prstGeom>
          <a:noFill/>
          <a:ln>
            <a:noFill/>
          </a:ln>
        </p:spPr>
        <p:txBody>
          <a:bodyPr spcFirstLastPara="1" wrap="square" lIns="121900" tIns="121900" rIns="121900" bIns="121900" anchor="b" anchorCtr="0">
            <a:noAutofit/>
          </a:bodyPr>
          <a:lstStyle/>
          <a:p>
            <a:r>
              <a:rPr lang="en-GB" sz="3200"/>
              <a:t>Use some of the words to complete the sentences correctly.</a:t>
            </a:r>
            <a:endParaRPr sz="3200"/>
          </a:p>
          <a:p>
            <a:r>
              <a:rPr lang="en-GB" sz="3200"/>
              <a:t>Make sure you are accurate with the spellings.</a:t>
            </a:r>
            <a:endParaRPr sz="3200"/>
          </a:p>
          <a:p>
            <a:endParaRPr sz="3200"/>
          </a:p>
          <a:p>
            <a:pPr marL="609585" indent="-507987" algn="l">
              <a:buSzPts val="2400"/>
              <a:buAutoNum type="arabicPeriod"/>
            </a:pPr>
            <a:r>
              <a:rPr lang="en-GB" sz="3200"/>
              <a:t>Santa travels in his _________.</a:t>
            </a:r>
            <a:endParaRPr sz="3200"/>
          </a:p>
          <a:p>
            <a:pPr marL="609585" indent="-507987" algn="l">
              <a:buSzPts val="2400"/>
              <a:buAutoNum type="arabicPeriod"/>
            </a:pPr>
            <a:r>
              <a:rPr lang="en-GB" sz="3200"/>
              <a:t>We mixed shades, tones and tints of blue using ________ at school.</a:t>
            </a:r>
            <a:endParaRPr sz="3200"/>
          </a:p>
          <a:p>
            <a:pPr marL="609585" indent="-507987" algn="l">
              <a:buSzPts val="2400"/>
              <a:buAutoNum type="arabicPeriod"/>
            </a:pPr>
            <a:r>
              <a:rPr lang="en-GB" sz="3200"/>
              <a:t>An octopus has _______ tentacles.</a:t>
            </a:r>
            <a:endParaRPr sz="3200"/>
          </a:p>
          <a:p>
            <a:pPr marL="609585" indent="-507987" algn="l">
              <a:buSzPts val="2400"/>
              <a:buAutoNum type="arabicPeriod"/>
            </a:pPr>
            <a:r>
              <a:rPr lang="en-GB" sz="3200"/>
              <a:t>An elephant’s skin is wrinkly and ______.</a:t>
            </a:r>
            <a:endParaRPr sz="3200"/>
          </a:p>
          <a:p>
            <a:pPr marL="609585" indent="-507987" algn="l">
              <a:buSzPts val="2400"/>
              <a:buAutoNum type="arabicPeriod"/>
            </a:pPr>
            <a:r>
              <a:rPr lang="en-GB" sz="3200"/>
              <a:t>It was fun to ______  in the _______, even though we got wet.</a:t>
            </a:r>
            <a:endParaRPr sz="3200"/>
          </a:p>
          <a:p>
            <a:endParaRPr sz="3200"/>
          </a:p>
        </p:txBody>
      </p:sp>
    </p:spTree>
    <p:extLst>
      <p:ext uri="{BB962C8B-B14F-4D97-AF65-F5344CB8AC3E}">
        <p14:creationId xmlns:p14="http://schemas.microsoft.com/office/powerpoint/2010/main" val="365544895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06"/>
        <p:cNvGrpSpPr/>
        <p:nvPr/>
      </p:nvGrpSpPr>
      <p:grpSpPr>
        <a:xfrm>
          <a:off x="0" y="0"/>
          <a:ext cx="0" cy="0"/>
          <a:chOff x="0" y="0"/>
          <a:chExt cx="0" cy="0"/>
        </a:xfrm>
      </p:grpSpPr>
      <p:sp>
        <p:nvSpPr>
          <p:cNvPr id="1007" name="Google Shape;1007;p152"/>
          <p:cNvSpPr txBox="1">
            <a:spLocks noGrp="1"/>
          </p:cNvSpPr>
          <p:nvPr>
            <p:ph type="ctrTitle"/>
          </p:nvPr>
        </p:nvSpPr>
        <p:spPr>
          <a:xfrm>
            <a:off x="415600" y="992767"/>
            <a:ext cx="11360800" cy="4800400"/>
          </a:xfrm>
          <a:prstGeom prst="rect">
            <a:avLst/>
          </a:prstGeom>
          <a:noFill/>
          <a:ln>
            <a:noFill/>
          </a:ln>
        </p:spPr>
        <p:txBody>
          <a:bodyPr spcFirstLastPara="1" wrap="square" lIns="121900" tIns="121900" rIns="121900" bIns="121900" anchor="b" anchorCtr="0">
            <a:noAutofit/>
          </a:bodyPr>
          <a:lstStyle/>
          <a:p>
            <a:r>
              <a:rPr lang="en-GB" sz="3200"/>
              <a:t>Use some of the words to complete the sentences correctly.</a:t>
            </a:r>
            <a:endParaRPr sz="3200"/>
          </a:p>
          <a:p>
            <a:r>
              <a:rPr lang="en-GB" sz="3200"/>
              <a:t>Make sure you are accurate with the spellings.</a:t>
            </a:r>
            <a:endParaRPr sz="3200"/>
          </a:p>
          <a:p>
            <a:endParaRPr sz="3200"/>
          </a:p>
          <a:p>
            <a:pPr marL="609585" indent="-507987" algn="l">
              <a:buSzPts val="2400"/>
              <a:buAutoNum type="arabicPeriod"/>
            </a:pPr>
            <a:r>
              <a:rPr lang="en-GB" sz="3200"/>
              <a:t>Santa travels in his </a:t>
            </a:r>
            <a:r>
              <a:rPr lang="en-GB" sz="3200">
                <a:solidFill>
                  <a:srgbClr val="FF0000"/>
                </a:solidFill>
              </a:rPr>
              <a:t>sleigh</a:t>
            </a:r>
            <a:r>
              <a:rPr lang="en-GB" sz="3200"/>
              <a:t>.</a:t>
            </a:r>
            <a:endParaRPr sz="3200"/>
          </a:p>
          <a:p>
            <a:pPr marL="609585" indent="-507987" algn="l">
              <a:buSzPts val="2400"/>
              <a:buAutoNum type="arabicPeriod"/>
            </a:pPr>
            <a:r>
              <a:rPr lang="en-GB" sz="3200"/>
              <a:t>We mixed shades, tones and tints of blue using</a:t>
            </a:r>
            <a:r>
              <a:rPr lang="en-GB" sz="3200">
                <a:solidFill>
                  <a:srgbClr val="FF0000"/>
                </a:solidFill>
              </a:rPr>
              <a:t> paint</a:t>
            </a:r>
            <a:r>
              <a:rPr lang="en-GB" sz="3200"/>
              <a:t> at school.</a:t>
            </a:r>
            <a:endParaRPr sz="3200"/>
          </a:p>
          <a:p>
            <a:pPr marL="609585" indent="-507987" algn="l">
              <a:buSzPts val="2400"/>
              <a:buAutoNum type="arabicPeriod"/>
            </a:pPr>
            <a:r>
              <a:rPr lang="en-GB" sz="3200"/>
              <a:t>An octopus has </a:t>
            </a:r>
            <a:r>
              <a:rPr lang="en-GB" sz="3200">
                <a:solidFill>
                  <a:srgbClr val="FF0000"/>
                </a:solidFill>
              </a:rPr>
              <a:t>eight</a:t>
            </a:r>
            <a:r>
              <a:rPr lang="en-GB" sz="3200"/>
              <a:t> tentacles.</a:t>
            </a:r>
            <a:endParaRPr sz="3200"/>
          </a:p>
          <a:p>
            <a:pPr marL="609585" indent="-507987" algn="l">
              <a:buSzPts val="2400"/>
              <a:buAutoNum type="arabicPeriod"/>
            </a:pPr>
            <a:r>
              <a:rPr lang="en-GB" sz="3200"/>
              <a:t>An elephant’s skin is wrinkly and </a:t>
            </a:r>
            <a:r>
              <a:rPr lang="en-GB" sz="3200">
                <a:solidFill>
                  <a:srgbClr val="FF0000"/>
                </a:solidFill>
              </a:rPr>
              <a:t>grey</a:t>
            </a:r>
            <a:r>
              <a:rPr lang="en-GB" sz="3200"/>
              <a:t>.</a:t>
            </a:r>
            <a:endParaRPr sz="3200"/>
          </a:p>
          <a:p>
            <a:pPr marL="609585" indent="-507987" algn="l">
              <a:buSzPts val="2400"/>
              <a:buAutoNum type="arabicPeriod"/>
            </a:pPr>
            <a:r>
              <a:rPr lang="en-GB" sz="3200"/>
              <a:t>It was fun to </a:t>
            </a:r>
            <a:r>
              <a:rPr lang="en-GB" sz="3200">
                <a:solidFill>
                  <a:srgbClr val="FF0000"/>
                </a:solidFill>
              </a:rPr>
              <a:t>play</a:t>
            </a:r>
            <a:r>
              <a:rPr lang="en-GB" sz="3200"/>
              <a:t>  in the </a:t>
            </a:r>
            <a:r>
              <a:rPr lang="en-GB" sz="3200">
                <a:solidFill>
                  <a:srgbClr val="FF0000"/>
                </a:solidFill>
              </a:rPr>
              <a:t>rain</a:t>
            </a:r>
            <a:r>
              <a:rPr lang="en-GB" sz="3200"/>
              <a:t>, even though we got wet.</a:t>
            </a:r>
            <a:endParaRPr sz="3200"/>
          </a:p>
          <a:p>
            <a:endParaRPr sz="3200"/>
          </a:p>
        </p:txBody>
      </p:sp>
    </p:spTree>
    <p:extLst>
      <p:ext uri="{BB962C8B-B14F-4D97-AF65-F5344CB8AC3E}">
        <p14:creationId xmlns:p14="http://schemas.microsoft.com/office/powerpoint/2010/main" val="271777101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011"/>
        <p:cNvGrpSpPr/>
        <p:nvPr/>
      </p:nvGrpSpPr>
      <p:grpSpPr>
        <a:xfrm>
          <a:off x="0" y="0"/>
          <a:ext cx="0" cy="0"/>
          <a:chOff x="0" y="0"/>
          <a:chExt cx="0" cy="0"/>
        </a:xfrm>
      </p:grpSpPr>
      <p:sp>
        <p:nvSpPr>
          <p:cNvPr id="1012" name="Google Shape;1012;p153"/>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013" name="Google Shape;1013;p153"/>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014" name="Google Shape;1014;p153"/>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472608149"/>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018"/>
        <p:cNvGrpSpPr/>
        <p:nvPr/>
      </p:nvGrpSpPr>
      <p:grpSpPr>
        <a:xfrm>
          <a:off x="0" y="0"/>
          <a:ext cx="0" cy="0"/>
          <a:chOff x="0" y="0"/>
          <a:chExt cx="0" cy="0"/>
        </a:xfrm>
      </p:grpSpPr>
      <p:sp>
        <p:nvSpPr>
          <p:cNvPr id="1019" name="Google Shape;1019;p154"/>
          <p:cNvSpPr txBox="1">
            <a:spLocks noGrp="1"/>
          </p:cNvSpPr>
          <p:nvPr>
            <p:ph type="subTitle" idx="1"/>
          </p:nvPr>
        </p:nvSpPr>
        <p:spPr>
          <a:xfrm>
            <a:off x="415600" y="328933"/>
            <a:ext cx="11360800" cy="14496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Spanish this afternoon.</a:t>
            </a:r>
            <a:endParaRPr>
              <a:solidFill>
                <a:srgbClr val="000000"/>
              </a:solidFill>
            </a:endParaRPr>
          </a:p>
        </p:txBody>
      </p:sp>
      <p:pic>
        <p:nvPicPr>
          <p:cNvPr id="1020" name="Google Shape;1020;p154"/>
          <p:cNvPicPr preferRelativeResize="0"/>
          <p:nvPr/>
        </p:nvPicPr>
        <p:blipFill rotWithShape="1">
          <a:blip r:embed="rId3">
            <a:alphaModFix/>
          </a:blip>
          <a:srcRect/>
          <a:stretch/>
        </p:blipFill>
        <p:spPr>
          <a:xfrm>
            <a:off x="4212175" y="1310033"/>
            <a:ext cx="3767632" cy="2118967"/>
          </a:xfrm>
          <a:prstGeom prst="rect">
            <a:avLst/>
          </a:prstGeom>
          <a:noFill/>
          <a:ln>
            <a:noFill/>
          </a:ln>
        </p:spPr>
      </p:pic>
      <p:sp>
        <p:nvSpPr>
          <p:cNvPr id="1021" name="Google Shape;1021;p154"/>
          <p:cNvSpPr txBox="1"/>
          <p:nvPr/>
        </p:nvSpPr>
        <p:spPr>
          <a:xfrm>
            <a:off x="752384" y="3638067"/>
            <a:ext cx="10687200" cy="2118800"/>
          </a:xfrm>
          <a:prstGeom prst="rect">
            <a:avLst/>
          </a:prstGeom>
          <a:no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pPr>
            <a:r>
              <a:rPr lang="en-GB" sz="2400" kern="0">
                <a:solidFill>
                  <a:srgbClr val="000000"/>
                </a:solidFill>
                <a:latin typeface="Comic Sans MS"/>
                <a:ea typeface="Comic Sans MS"/>
                <a:cs typeface="Comic Sans MS"/>
                <a:sym typeface="Comic Sans MS"/>
              </a:rPr>
              <a:t>Buenos días 3S and 3M. </a:t>
            </a:r>
            <a:endParaRPr sz="2400"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pPr>
            <a:r>
              <a:rPr lang="en-GB" sz="2400" kern="0">
                <a:solidFill>
                  <a:srgbClr val="000000"/>
                </a:solidFill>
                <a:latin typeface="Comic Sans MS"/>
                <a:ea typeface="Comic Sans MS"/>
                <a:cs typeface="Comic Sans MS"/>
                <a:sym typeface="Comic Sans MS"/>
              </a:rPr>
              <a:t>I hope that you are all well, I really miss teaching you all. I have devised 3 tasks to help you to practise the Spanish skills that we started learning at the beginning of the term. I hope that you enjoy them.</a:t>
            </a:r>
            <a:endParaRPr sz="2400" kern="0">
              <a:solidFill>
                <a:srgbClr val="000000"/>
              </a:solidFill>
              <a:latin typeface="Comic Sans MS"/>
              <a:ea typeface="Comic Sans MS"/>
              <a:cs typeface="Comic Sans MS"/>
              <a:sym typeface="Comic Sans MS"/>
            </a:endParaRPr>
          </a:p>
          <a:p>
            <a:pPr defTabSz="1219170">
              <a:lnSpc>
                <a:spcPct val="115000"/>
              </a:lnSpc>
              <a:spcBef>
                <a:spcPts val="1600"/>
              </a:spcBef>
              <a:spcAft>
                <a:spcPts val="1600"/>
              </a:spcAft>
              <a:buClr>
                <a:srgbClr val="000000"/>
              </a:buClr>
            </a:pPr>
            <a:r>
              <a:rPr lang="en-GB" sz="2400" kern="0">
                <a:solidFill>
                  <a:srgbClr val="000000"/>
                </a:solidFill>
                <a:latin typeface="Comic Sans MS"/>
                <a:ea typeface="Comic Sans MS"/>
                <a:cs typeface="Comic Sans MS"/>
                <a:sym typeface="Comic Sans MS"/>
              </a:rPr>
              <a:t>Miss Wheeler</a:t>
            </a: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11302921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025"/>
        <p:cNvGrpSpPr/>
        <p:nvPr/>
      </p:nvGrpSpPr>
      <p:grpSpPr>
        <a:xfrm>
          <a:off x="0" y="0"/>
          <a:ext cx="0" cy="0"/>
          <a:chOff x="0" y="0"/>
          <a:chExt cx="0" cy="0"/>
        </a:xfrm>
      </p:grpSpPr>
      <p:sp>
        <p:nvSpPr>
          <p:cNvPr id="1026" name="Google Shape;1026;p155"/>
          <p:cNvSpPr txBox="1">
            <a:spLocks noGrp="1"/>
          </p:cNvSpPr>
          <p:nvPr>
            <p:ph type="subTitle" idx="1"/>
          </p:nvPr>
        </p:nvSpPr>
        <p:spPr>
          <a:xfrm>
            <a:off x="415600" y="328933"/>
            <a:ext cx="11360800" cy="1449600"/>
          </a:xfrm>
          <a:prstGeom prst="rect">
            <a:avLst/>
          </a:prstGeom>
          <a:noFill/>
          <a:ln>
            <a:noFill/>
          </a:ln>
        </p:spPr>
        <p:txBody>
          <a:bodyPr spcFirstLastPara="1" wrap="square" lIns="121900" tIns="121900" rIns="121900" bIns="121900" anchor="t" anchorCtr="0">
            <a:noAutofit/>
          </a:bodyPr>
          <a:lstStyle/>
          <a:p>
            <a:pPr marL="0" indent="0" algn="l">
              <a:lnSpc>
                <a:spcPct val="115000"/>
              </a:lnSpc>
              <a:spcBef>
                <a:spcPts val="1600"/>
              </a:spcBef>
            </a:pPr>
            <a:r>
              <a:rPr lang="en-GB" sz="1733" b="1" u="sng">
                <a:solidFill>
                  <a:srgbClr val="000000"/>
                </a:solidFill>
                <a:latin typeface="Comic Sans MS"/>
                <a:ea typeface="Comic Sans MS"/>
                <a:cs typeface="Comic Sans MS"/>
                <a:sym typeface="Comic Sans MS"/>
              </a:rPr>
              <a:t>Task 1</a:t>
            </a:r>
            <a:endParaRPr sz="1733" b="1" u="sng">
              <a:solidFill>
                <a:srgbClr val="000000"/>
              </a:solidFill>
              <a:latin typeface="Comic Sans MS"/>
              <a:ea typeface="Comic Sans MS"/>
              <a:cs typeface="Comic Sans MS"/>
              <a:sym typeface="Comic Sans MS"/>
            </a:endParaRPr>
          </a:p>
          <a:p>
            <a:pPr marL="0" indent="0" algn="l">
              <a:lnSpc>
                <a:spcPct val="115000"/>
              </a:lnSpc>
              <a:spcBef>
                <a:spcPts val="1600"/>
              </a:spcBef>
            </a:pPr>
            <a:r>
              <a:rPr lang="en-GB" sz="1733">
                <a:solidFill>
                  <a:srgbClr val="000000"/>
                </a:solidFill>
                <a:latin typeface="Comic Sans MS"/>
                <a:ea typeface="Comic Sans MS"/>
                <a:cs typeface="Comic Sans MS"/>
                <a:sym typeface="Comic Sans MS"/>
              </a:rPr>
              <a:t>Go to the Linguascope web page (</a:t>
            </a:r>
            <a:r>
              <a:rPr lang="en-GB" sz="1733" u="sng">
                <a:solidFill>
                  <a:schemeClr val="hlink"/>
                </a:solidFill>
                <a:latin typeface="Comic Sans MS"/>
                <a:ea typeface="Comic Sans MS"/>
                <a:cs typeface="Comic Sans MS"/>
                <a:sym typeface="Comic Sans MS"/>
                <a:hlinkClick r:id="rId3"/>
              </a:rPr>
              <a:t>https://www.linguascope.com/</a:t>
            </a:r>
            <a:r>
              <a:rPr lang="en-GB" sz="1733">
                <a:solidFill>
                  <a:srgbClr val="000000"/>
                </a:solidFill>
                <a:latin typeface="Comic Sans MS"/>
                <a:ea typeface="Comic Sans MS"/>
                <a:cs typeface="Comic Sans MS"/>
                <a:sym typeface="Comic Sans MS"/>
              </a:rPr>
              <a:t>)</a:t>
            </a:r>
            <a:endParaRPr sz="1733">
              <a:solidFill>
                <a:srgbClr val="000000"/>
              </a:solidFill>
              <a:latin typeface="Comic Sans MS"/>
              <a:ea typeface="Comic Sans MS"/>
              <a:cs typeface="Comic Sans MS"/>
              <a:sym typeface="Comic Sans MS"/>
            </a:endParaRPr>
          </a:p>
          <a:p>
            <a:pPr marL="0" indent="0" algn="l">
              <a:lnSpc>
                <a:spcPct val="115000"/>
              </a:lnSpc>
              <a:spcBef>
                <a:spcPts val="1600"/>
              </a:spcBef>
            </a:pPr>
            <a:r>
              <a:rPr lang="en-GB" sz="1733" b="1">
                <a:solidFill>
                  <a:srgbClr val="000000"/>
                </a:solidFill>
                <a:latin typeface="Comic Sans MS"/>
                <a:ea typeface="Comic Sans MS"/>
                <a:cs typeface="Comic Sans MS"/>
                <a:sym typeface="Comic Sans MS"/>
              </a:rPr>
              <a:t>User name:</a:t>
            </a:r>
            <a:r>
              <a:rPr lang="en-GB" sz="1733">
                <a:solidFill>
                  <a:srgbClr val="000000"/>
                </a:solidFill>
                <a:latin typeface="Comic Sans MS"/>
                <a:ea typeface="Comic Sans MS"/>
                <a:cs typeface="Comic Sans MS"/>
                <a:sym typeface="Comic Sans MS"/>
              </a:rPr>
              <a:t> spanstcath</a:t>
            </a:r>
            <a:endParaRPr sz="1733">
              <a:solidFill>
                <a:srgbClr val="000000"/>
              </a:solidFill>
              <a:latin typeface="Comic Sans MS"/>
              <a:ea typeface="Comic Sans MS"/>
              <a:cs typeface="Comic Sans MS"/>
              <a:sym typeface="Comic Sans MS"/>
            </a:endParaRPr>
          </a:p>
          <a:p>
            <a:pPr marL="0" indent="0" algn="l">
              <a:lnSpc>
                <a:spcPct val="115000"/>
              </a:lnSpc>
              <a:spcBef>
                <a:spcPts val="1600"/>
              </a:spcBef>
            </a:pPr>
            <a:r>
              <a:rPr lang="en-GB" sz="1733" b="1">
                <a:solidFill>
                  <a:srgbClr val="000000"/>
                </a:solidFill>
                <a:latin typeface="Comic Sans MS"/>
                <a:ea typeface="Comic Sans MS"/>
                <a:cs typeface="Comic Sans MS"/>
                <a:sym typeface="Comic Sans MS"/>
              </a:rPr>
              <a:t>Password:</a:t>
            </a:r>
            <a:r>
              <a:rPr lang="en-GB" sz="1733">
                <a:solidFill>
                  <a:srgbClr val="000000"/>
                </a:solidFill>
                <a:latin typeface="Comic Sans MS"/>
                <a:ea typeface="Comic Sans MS"/>
                <a:cs typeface="Comic Sans MS"/>
                <a:sym typeface="Comic Sans MS"/>
              </a:rPr>
              <a:t> simoned2</a:t>
            </a:r>
            <a:endParaRPr sz="1733">
              <a:solidFill>
                <a:srgbClr val="000000"/>
              </a:solidFill>
              <a:latin typeface="Comic Sans MS"/>
              <a:ea typeface="Comic Sans MS"/>
              <a:cs typeface="Comic Sans MS"/>
              <a:sym typeface="Comic Sans MS"/>
            </a:endParaRPr>
          </a:p>
          <a:p>
            <a:pPr marL="0" indent="0">
              <a:spcBef>
                <a:spcPts val="1600"/>
              </a:spcBef>
            </a:pPr>
            <a:endParaRPr>
              <a:solidFill>
                <a:srgbClr val="000000"/>
              </a:solidFill>
            </a:endParaRPr>
          </a:p>
        </p:txBody>
      </p:sp>
      <p:sp>
        <p:nvSpPr>
          <p:cNvPr id="1027" name="Google Shape;1027;p155"/>
          <p:cNvSpPr txBox="1"/>
          <p:nvPr/>
        </p:nvSpPr>
        <p:spPr>
          <a:xfrm>
            <a:off x="899067" y="2613567"/>
            <a:ext cx="4000000" cy="1339600"/>
          </a:xfrm>
          <a:prstGeom prst="rect">
            <a:avLst/>
          </a:prstGeom>
          <a:noFill/>
          <a:ln>
            <a:noFill/>
          </a:ln>
        </p:spPr>
        <p:txBody>
          <a:bodyPr spcFirstLastPara="1" wrap="square" lIns="121900" tIns="121900" rIns="121900" bIns="121900" anchor="t" anchorCtr="0">
            <a:noAutofit/>
          </a:bodyPr>
          <a:lstStyle/>
          <a:p>
            <a:pPr indent="-304792" defTabSz="1219170">
              <a:lnSpc>
                <a:spcPct val="115000"/>
              </a:lnSpc>
              <a:spcBef>
                <a:spcPts val="1600"/>
              </a:spcBef>
              <a:spcAft>
                <a:spcPts val="1600"/>
              </a:spcAft>
              <a:buClr>
                <a:srgbClr val="000000"/>
              </a:buClr>
            </a:pPr>
            <a:r>
              <a:rPr lang="en-GB" sz="1733" kern="0">
                <a:solidFill>
                  <a:srgbClr val="000000"/>
                </a:solidFill>
                <a:latin typeface="Comic Sans MS"/>
                <a:ea typeface="Comic Sans MS"/>
                <a:cs typeface="Comic Sans MS"/>
                <a:sym typeface="Comic Sans MS"/>
              </a:rPr>
              <a:t>1)</a:t>
            </a:r>
            <a:r>
              <a:rPr lang="en-GB" sz="933" kern="0">
                <a:solidFill>
                  <a:srgbClr val="000000"/>
                </a:solidFill>
                <a:latin typeface="Times New Roman"/>
                <a:ea typeface="Times New Roman"/>
                <a:cs typeface="Times New Roman"/>
                <a:sym typeface="Times New Roman"/>
              </a:rPr>
              <a:t>    </a:t>
            </a:r>
            <a:r>
              <a:rPr lang="en-GB" sz="1733" kern="0">
                <a:solidFill>
                  <a:srgbClr val="000000"/>
                </a:solidFill>
                <a:latin typeface="Comic Sans MS"/>
                <a:ea typeface="Comic Sans MS"/>
                <a:cs typeface="Comic Sans MS"/>
                <a:sym typeface="Comic Sans MS"/>
              </a:rPr>
              <a:t>Click the spanish flag icon on the beginner section, then go to the section called ‘Comida’ (food) </a:t>
            </a:r>
            <a:endParaRPr sz="1733" kern="0">
              <a:solidFill>
                <a:srgbClr val="000000"/>
              </a:solidFill>
              <a:latin typeface="Comic Sans MS"/>
              <a:ea typeface="Comic Sans MS"/>
              <a:cs typeface="Comic Sans MS"/>
              <a:sym typeface="Comic Sans MS"/>
            </a:endParaRPr>
          </a:p>
        </p:txBody>
      </p:sp>
      <p:pic>
        <p:nvPicPr>
          <p:cNvPr id="1028" name="Google Shape;1028;p155"/>
          <p:cNvPicPr preferRelativeResize="0"/>
          <p:nvPr/>
        </p:nvPicPr>
        <p:blipFill>
          <a:blip r:embed="rId4">
            <a:alphaModFix/>
          </a:blip>
          <a:stretch>
            <a:fillRect/>
          </a:stretch>
        </p:blipFill>
        <p:spPr>
          <a:xfrm>
            <a:off x="5531967" y="2482901"/>
            <a:ext cx="3479800" cy="1892300"/>
          </a:xfrm>
          <a:prstGeom prst="rect">
            <a:avLst/>
          </a:prstGeom>
          <a:noFill/>
          <a:ln>
            <a:noFill/>
          </a:ln>
        </p:spPr>
      </p:pic>
      <p:sp>
        <p:nvSpPr>
          <p:cNvPr id="1029" name="Google Shape;1029;p155"/>
          <p:cNvSpPr txBox="1"/>
          <p:nvPr/>
        </p:nvSpPr>
        <p:spPr>
          <a:xfrm>
            <a:off x="899067" y="3659000"/>
            <a:ext cx="4000000" cy="1548400"/>
          </a:xfrm>
          <a:prstGeom prst="rect">
            <a:avLst/>
          </a:prstGeom>
          <a:noFill/>
          <a:ln>
            <a:noFill/>
          </a:ln>
        </p:spPr>
        <p:txBody>
          <a:bodyPr spcFirstLastPara="1" wrap="square" lIns="121900" tIns="121900" rIns="121900" bIns="121900" anchor="t" anchorCtr="0">
            <a:noAutofit/>
          </a:bodyPr>
          <a:lstStyle/>
          <a:p>
            <a:pPr indent="-304792" defTabSz="1219170">
              <a:lnSpc>
                <a:spcPct val="115000"/>
              </a:lnSpc>
              <a:spcBef>
                <a:spcPts val="1600"/>
              </a:spcBef>
              <a:spcAft>
                <a:spcPts val="1600"/>
              </a:spcAft>
              <a:buClr>
                <a:srgbClr val="000000"/>
              </a:buClr>
            </a:pPr>
            <a:r>
              <a:rPr lang="en-GB" sz="1733" kern="0">
                <a:solidFill>
                  <a:srgbClr val="000000"/>
                </a:solidFill>
                <a:latin typeface="Comic Sans MS"/>
                <a:ea typeface="Comic Sans MS"/>
                <a:cs typeface="Comic Sans MS"/>
                <a:sym typeface="Comic Sans MS"/>
              </a:rPr>
              <a:t>2)  Click on the square that says ‘Las frutas’ (the fruit)</a:t>
            </a:r>
            <a:endParaRPr sz="1733" kern="0">
              <a:solidFill>
                <a:srgbClr val="000000"/>
              </a:solidFill>
              <a:latin typeface="Comic Sans MS"/>
              <a:ea typeface="Comic Sans MS"/>
              <a:cs typeface="Comic Sans MS"/>
              <a:sym typeface="Comic Sans MS"/>
            </a:endParaRPr>
          </a:p>
        </p:txBody>
      </p:sp>
      <p:pic>
        <p:nvPicPr>
          <p:cNvPr id="1030" name="Google Shape;1030;p155"/>
          <p:cNvPicPr preferRelativeResize="0"/>
          <p:nvPr/>
        </p:nvPicPr>
        <p:blipFill>
          <a:blip r:embed="rId5">
            <a:alphaModFix/>
          </a:blip>
          <a:stretch>
            <a:fillRect/>
          </a:stretch>
        </p:blipFill>
        <p:spPr>
          <a:xfrm>
            <a:off x="9644667" y="2482901"/>
            <a:ext cx="977900" cy="977900"/>
          </a:xfrm>
          <a:prstGeom prst="rect">
            <a:avLst/>
          </a:prstGeom>
          <a:noFill/>
          <a:ln>
            <a:noFill/>
          </a:ln>
        </p:spPr>
      </p:pic>
      <p:sp>
        <p:nvSpPr>
          <p:cNvPr id="1031" name="Google Shape;1031;p155"/>
          <p:cNvSpPr txBox="1"/>
          <p:nvPr/>
        </p:nvSpPr>
        <p:spPr>
          <a:xfrm>
            <a:off x="899067" y="4933233"/>
            <a:ext cx="8363600" cy="1778400"/>
          </a:xfrm>
          <a:prstGeom prst="rect">
            <a:avLst/>
          </a:prstGeom>
          <a:noFill/>
          <a:ln>
            <a:noFill/>
          </a:ln>
        </p:spPr>
        <p:txBody>
          <a:bodyPr spcFirstLastPara="1" wrap="square" lIns="121900" tIns="121900" rIns="121900" bIns="121900" anchor="t" anchorCtr="0">
            <a:noAutofit/>
          </a:bodyPr>
          <a:lstStyle/>
          <a:p>
            <a:pPr indent="-304792" defTabSz="1219170">
              <a:lnSpc>
                <a:spcPct val="115000"/>
              </a:lnSpc>
              <a:spcBef>
                <a:spcPts val="1600"/>
              </a:spcBef>
              <a:spcAft>
                <a:spcPts val="1600"/>
              </a:spcAft>
              <a:buClr>
                <a:srgbClr val="000000"/>
              </a:buClr>
            </a:pPr>
            <a:r>
              <a:rPr lang="en-GB" sz="1733" kern="0">
                <a:solidFill>
                  <a:srgbClr val="000000"/>
                </a:solidFill>
                <a:latin typeface="Comic Sans MS"/>
                <a:ea typeface="Comic Sans MS"/>
                <a:cs typeface="Comic Sans MS"/>
                <a:sym typeface="Comic Sans MS"/>
              </a:rPr>
              <a:t>3)</a:t>
            </a:r>
            <a:r>
              <a:rPr lang="en-GB" sz="933" kern="0">
                <a:solidFill>
                  <a:srgbClr val="000000"/>
                </a:solidFill>
                <a:latin typeface="Times New Roman"/>
                <a:ea typeface="Times New Roman"/>
                <a:cs typeface="Times New Roman"/>
                <a:sym typeface="Times New Roman"/>
              </a:rPr>
              <a:t>  </a:t>
            </a:r>
            <a:r>
              <a:rPr lang="en-GB" sz="1733" kern="0">
                <a:solidFill>
                  <a:srgbClr val="000000"/>
                </a:solidFill>
                <a:latin typeface="Comic Sans MS"/>
                <a:ea typeface="Comic Sans MS"/>
                <a:cs typeface="Comic Sans MS"/>
                <a:sym typeface="Comic Sans MS"/>
              </a:rPr>
              <a:t>Choose </a:t>
            </a:r>
            <a:r>
              <a:rPr lang="en-GB" sz="1733" b="1" kern="0">
                <a:solidFill>
                  <a:srgbClr val="000000"/>
                </a:solidFill>
                <a:latin typeface="Comic Sans MS"/>
                <a:ea typeface="Comic Sans MS"/>
                <a:cs typeface="Comic Sans MS"/>
                <a:sym typeface="Comic Sans MS"/>
              </a:rPr>
              <a:t>3</a:t>
            </a:r>
            <a:r>
              <a:rPr lang="en-GB" sz="1733" kern="0">
                <a:solidFill>
                  <a:srgbClr val="000000"/>
                </a:solidFill>
                <a:latin typeface="Comic Sans MS"/>
                <a:ea typeface="Comic Sans MS"/>
                <a:cs typeface="Comic Sans MS"/>
                <a:sym typeface="Comic Sans MS"/>
              </a:rPr>
              <a:t> different games that will help you to learn the fruit vocabulary. You can play any of the games on your own or with a member of your family. This is a great opportunity to teach your family some Spanish!</a:t>
            </a:r>
            <a:endParaRPr sz="1733"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3748158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35"/>
        <p:cNvGrpSpPr/>
        <p:nvPr/>
      </p:nvGrpSpPr>
      <p:grpSpPr>
        <a:xfrm>
          <a:off x="0" y="0"/>
          <a:ext cx="0" cy="0"/>
          <a:chOff x="0" y="0"/>
          <a:chExt cx="0" cy="0"/>
        </a:xfrm>
      </p:grpSpPr>
      <p:sp>
        <p:nvSpPr>
          <p:cNvPr id="1036" name="Google Shape;1036;p156"/>
          <p:cNvSpPr txBox="1">
            <a:spLocks noGrp="1"/>
          </p:cNvSpPr>
          <p:nvPr>
            <p:ph type="ctrTitle"/>
          </p:nvPr>
        </p:nvSpPr>
        <p:spPr>
          <a:xfrm>
            <a:off x="415600" y="143800"/>
            <a:ext cx="11360800" cy="7120400"/>
          </a:xfrm>
          <a:prstGeom prst="rect">
            <a:avLst/>
          </a:prstGeom>
        </p:spPr>
        <p:txBody>
          <a:bodyPr spcFirstLastPara="1" wrap="square" lIns="121900" tIns="121900" rIns="121900" bIns="121900" anchor="b" anchorCtr="0">
            <a:noAutofit/>
          </a:bodyPr>
          <a:lstStyle/>
          <a:p>
            <a:pPr algn="l">
              <a:lnSpc>
                <a:spcPct val="115000"/>
              </a:lnSpc>
              <a:spcBef>
                <a:spcPts val="1600"/>
              </a:spcBef>
              <a:buSzPts val="1100"/>
            </a:pPr>
            <a:r>
              <a:rPr lang="en-GB" sz="1733" b="1" u="sng">
                <a:latin typeface="Comic Sans MS"/>
                <a:ea typeface="Comic Sans MS"/>
                <a:cs typeface="Comic Sans MS"/>
                <a:sym typeface="Comic Sans MS"/>
              </a:rPr>
              <a:t>Task 2</a:t>
            </a:r>
            <a:endParaRPr sz="1733" b="1" u="sng">
              <a:latin typeface="Comic Sans MS"/>
              <a:ea typeface="Comic Sans MS"/>
              <a:cs typeface="Comic Sans MS"/>
              <a:sym typeface="Comic Sans MS"/>
            </a:endParaRPr>
          </a:p>
          <a:p>
            <a:pPr algn="l">
              <a:lnSpc>
                <a:spcPct val="115000"/>
              </a:lnSpc>
              <a:spcBef>
                <a:spcPts val="1600"/>
              </a:spcBef>
              <a:buSzPts val="1100"/>
            </a:pPr>
            <a:r>
              <a:rPr lang="en-GB" sz="1733" b="1">
                <a:latin typeface="Comic Sans MS"/>
                <a:ea typeface="Comic Sans MS"/>
                <a:cs typeface="Comic Sans MS"/>
                <a:sym typeface="Comic Sans MS"/>
              </a:rPr>
              <a:t>Remind yourself how to express your opinion in Spanish.</a:t>
            </a:r>
            <a:endParaRPr sz="1733" b="1">
              <a:latin typeface="Comic Sans MS"/>
              <a:ea typeface="Comic Sans MS"/>
              <a:cs typeface="Comic Sans MS"/>
              <a:sym typeface="Comic Sans MS"/>
            </a:endParaRPr>
          </a:p>
          <a:p>
            <a:pPr algn="l">
              <a:lnSpc>
                <a:spcPct val="115000"/>
              </a:lnSpc>
              <a:spcBef>
                <a:spcPts val="1600"/>
              </a:spcBef>
              <a:buSzPts val="1100"/>
            </a:pPr>
            <a:r>
              <a:rPr lang="en-GB" sz="1733">
                <a:latin typeface="Comic Sans MS"/>
                <a:ea typeface="Comic Sans MS"/>
                <a:cs typeface="Comic Sans MS"/>
                <a:sym typeface="Comic Sans MS"/>
              </a:rPr>
              <a:t>Me gusta (n) = I like</a:t>
            </a:r>
            <a:endParaRPr sz="1733">
              <a:latin typeface="Comic Sans MS"/>
              <a:ea typeface="Comic Sans MS"/>
              <a:cs typeface="Comic Sans MS"/>
              <a:sym typeface="Comic Sans MS"/>
            </a:endParaRPr>
          </a:p>
          <a:p>
            <a:pPr algn="l">
              <a:lnSpc>
                <a:spcPct val="115000"/>
              </a:lnSpc>
              <a:spcBef>
                <a:spcPts val="1600"/>
              </a:spcBef>
              <a:buSzPts val="1100"/>
            </a:pPr>
            <a:r>
              <a:rPr lang="en-GB" sz="1733">
                <a:latin typeface="Comic Sans MS"/>
                <a:ea typeface="Comic Sans MS"/>
                <a:cs typeface="Comic Sans MS"/>
                <a:sym typeface="Comic Sans MS"/>
              </a:rPr>
              <a:t>No me gusta (n)= I don’t like</a:t>
            </a:r>
            <a:endParaRPr sz="1733">
              <a:latin typeface="Comic Sans MS"/>
              <a:ea typeface="Comic Sans MS"/>
              <a:cs typeface="Comic Sans MS"/>
              <a:sym typeface="Comic Sans MS"/>
            </a:endParaRPr>
          </a:p>
          <a:p>
            <a:pPr algn="l">
              <a:lnSpc>
                <a:spcPct val="115000"/>
              </a:lnSpc>
              <a:spcBef>
                <a:spcPts val="1600"/>
              </a:spcBef>
              <a:buSzPts val="1100"/>
            </a:pPr>
            <a:r>
              <a:rPr lang="en-GB" sz="1733">
                <a:latin typeface="Comic Sans MS"/>
                <a:ea typeface="Comic Sans MS"/>
                <a:cs typeface="Comic Sans MS"/>
                <a:sym typeface="Comic Sans MS"/>
              </a:rPr>
              <a:t>Me encanta (n) = I love</a:t>
            </a:r>
            <a:endParaRPr sz="1733">
              <a:latin typeface="Comic Sans MS"/>
              <a:ea typeface="Comic Sans MS"/>
              <a:cs typeface="Comic Sans MS"/>
              <a:sym typeface="Comic Sans MS"/>
            </a:endParaRPr>
          </a:p>
          <a:p>
            <a:pPr algn="l">
              <a:lnSpc>
                <a:spcPct val="115000"/>
              </a:lnSpc>
              <a:spcBef>
                <a:spcPts val="1600"/>
              </a:spcBef>
              <a:buSzPts val="1100"/>
            </a:pPr>
            <a:r>
              <a:rPr lang="en-GB" sz="1733">
                <a:latin typeface="Comic Sans MS"/>
                <a:ea typeface="Comic Sans MS"/>
                <a:cs typeface="Comic Sans MS"/>
                <a:sym typeface="Comic Sans MS"/>
              </a:rPr>
              <a:t>Odio = I hate</a:t>
            </a:r>
            <a:endParaRPr sz="1733">
              <a:latin typeface="Comic Sans MS"/>
              <a:ea typeface="Comic Sans MS"/>
              <a:cs typeface="Comic Sans MS"/>
              <a:sym typeface="Comic Sans MS"/>
            </a:endParaRPr>
          </a:p>
          <a:p>
            <a:pPr algn="l">
              <a:lnSpc>
                <a:spcPct val="115000"/>
              </a:lnSpc>
              <a:spcBef>
                <a:spcPts val="1600"/>
              </a:spcBef>
              <a:buSzPts val="1100"/>
            </a:pPr>
            <a:r>
              <a:rPr lang="en-GB" sz="1733">
                <a:latin typeface="Comic Sans MS"/>
                <a:ea typeface="Comic Sans MS"/>
                <a:cs typeface="Comic Sans MS"/>
                <a:sym typeface="Comic Sans MS"/>
              </a:rPr>
              <a:t>Ask members of your family how they feel about different fruits. Use Linguascope to check that your pronunciation is accurate.</a:t>
            </a:r>
            <a:endParaRPr sz="1733">
              <a:latin typeface="Comic Sans MS"/>
              <a:ea typeface="Comic Sans MS"/>
              <a:cs typeface="Comic Sans MS"/>
              <a:sym typeface="Comic Sans MS"/>
            </a:endParaRPr>
          </a:p>
          <a:p>
            <a:pPr algn="l">
              <a:lnSpc>
                <a:spcPct val="115000"/>
              </a:lnSpc>
              <a:spcBef>
                <a:spcPts val="1600"/>
              </a:spcBef>
              <a:buSzPts val="1100"/>
            </a:pPr>
            <a:r>
              <a:rPr lang="en-GB" sz="1733">
                <a:latin typeface="Comic Sans MS"/>
                <a:ea typeface="Comic Sans MS"/>
                <a:cs typeface="Comic Sans MS"/>
                <a:sym typeface="Comic Sans MS"/>
              </a:rPr>
              <a:t>Eg/</a:t>
            </a:r>
            <a:endParaRPr sz="1733">
              <a:latin typeface="Comic Sans MS"/>
              <a:ea typeface="Comic Sans MS"/>
              <a:cs typeface="Comic Sans MS"/>
              <a:sym typeface="Comic Sans MS"/>
            </a:endParaRPr>
          </a:p>
          <a:p>
            <a:pPr indent="-304792" algn="l">
              <a:lnSpc>
                <a:spcPct val="115000"/>
              </a:lnSpc>
              <a:spcBef>
                <a:spcPts val="1600"/>
              </a:spcBef>
              <a:buSzPts val="1100"/>
            </a:pPr>
            <a:r>
              <a:rPr lang="en-GB" sz="1733">
                <a:latin typeface="Comic Sans MS"/>
                <a:ea typeface="Comic Sans MS"/>
                <a:cs typeface="Comic Sans MS"/>
                <a:sym typeface="Comic Sans MS"/>
              </a:rPr>
              <a:t>-</a:t>
            </a:r>
            <a:r>
              <a:rPr lang="en-GB" sz="933">
                <a:latin typeface="Times New Roman"/>
                <a:ea typeface="Times New Roman"/>
                <a:cs typeface="Times New Roman"/>
                <a:sym typeface="Times New Roman"/>
              </a:rPr>
              <a:t>      </a:t>
            </a:r>
            <a:r>
              <a:rPr lang="en-GB" sz="1733">
                <a:latin typeface="Comic Sans MS"/>
                <a:ea typeface="Comic Sans MS"/>
                <a:cs typeface="Comic Sans MS"/>
                <a:sym typeface="Comic Sans MS"/>
              </a:rPr>
              <a:t>Do you like oranges = ¿Te gustan las naranjas?</a:t>
            </a:r>
            <a:endParaRPr sz="1733">
              <a:latin typeface="Comic Sans MS"/>
              <a:ea typeface="Comic Sans MS"/>
              <a:cs typeface="Comic Sans MS"/>
              <a:sym typeface="Comic Sans MS"/>
            </a:endParaRPr>
          </a:p>
          <a:p>
            <a:pPr indent="-304792" algn="l">
              <a:lnSpc>
                <a:spcPct val="115000"/>
              </a:lnSpc>
              <a:spcBef>
                <a:spcPts val="1600"/>
              </a:spcBef>
            </a:pPr>
            <a:r>
              <a:rPr lang="en-GB" sz="1733">
                <a:latin typeface="Comic Sans MS"/>
                <a:ea typeface="Comic Sans MS"/>
                <a:cs typeface="Comic Sans MS"/>
                <a:sym typeface="Comic Sans MS"/>
              </a:rPr>
              <a:t>-</a:t>
            </a:r>
            <a:r>
              <a:rPr lang="en-GB" sz="933">
                <a:latin typeface="Times New Roman"/>
                <a:ea typeface="Times New Roman"/>
                <a:cs typeface="Times New Roman"/>
                <a:sym typeface="Times New Roman"/>
              </a:rPr>
              <a:t>      </a:t>
            </a:r>
            <a:r>
              <a:rPr lang="en-GB" sz="1733">
                <a:latin typeface="Comic Sans MS"/>
                <a:ea typeface="Comic Sans MS"/>
                <a:cs typeface="Comic Sans MS"/>
                <a:sym typeface="Comic Sans MS"/>
              </a:rPr>
              <a:t>Yes, I love oranges = Sí me encantan las naranjas.</a:t>
            </a:r>
            <a:endParaRPr sz="1733">
              <a:latin typeface="Comic Sans MS"/>
              <a:ea typeface="Comic Sans MS"/>
              <a:cs typeface="Comic Sans MS"/>
              <a:sym typeface="Comic Sans MS"/>
            </a:endParaRPr>
          </a:p>
          <a:p>
            <a:pPr indent="-304792" algn="l">
              <a:lnSpc>
                <a:spcPct val="115000"/>
              </a:lnSpc>
              <a:spcBef>
                <a:spcPts val="1600"/>
              </a:spcBef>
              <a:buSzPts val="1100"/>
            </a:pPr>
            <a:r>
              <a:rPr lang="en-GB" sz="1733">
                <a:latin typeface="Comic Sans MS"/>
                <a:ea typeface="Comic Sans MS"/>
                <a:cs typeface="Comic Sans MS"/>
                <a:sym typeface="Comic Sans MS"/>
              </a:rPr>
              <a:t>Use the grid on the next slide to help you.</a:t>
            </a:r>
            <a:endParaRPr sz="1733">
              <a:latin typeface="Comic Sans MS"/>
              <a:ea typeface="Comic Sans MS"/>
              <a:cs typeface="Comic Sans MS"/>
              <a:sym typeface="Comic Sans MS"/>
            </a:endParaRPr>
          </a:p>
          <a:p>
            <a:pPr>
              <a:spcBef>
                <a:spcPts val="1600"/>
              </a:spcBef>
            </a:pPr>
            <a:endParaRPr/>
          </a:p>
        </p:txBody>
      </p:sp>
    </p:spTree>
    <p:extLst>
      <p:ext uri="{BB962C8B-B14F-4D97-AF65-F5344CB8AC3E}">
        <p14:creationId xmlns:p14="http://schemas.microsoft.com/office/powerpoint/2010/main" val="202226701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40"/>
        <p:cNvGrpSpPr/>
        <p:nvPr/>
      </p:nvGrpSpPr>
      <p:grpSpPr>
        <a:xfrm>
          <a:off x="0" y="0"/>
          <a:ext cx="0" cy="0"/>
          <a:chOff x="0" y="0"/>
          <a:chExt cx="0" cy="0"/>
        </a:xfrm>
      </p:grpSpPr>
      <p:sp>
        <p:nvSpPr>
          <p:cNvPr id="1041" name="Google Shape;1041;p157"/>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1042" name="Google Shape;1042;p157"/>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1043" name="Google Shape;1043;p157"/>
          <p:cNvPicPr preferRelativeResize="0"/>
          <p:nvPr/>
        </p:nvPicPr>
        <p:blipFill>
          <a:blip r:embed="rId3">
            <a:alphaModFix/>
          </a:blip>
          <a:stretch>
            <a:fillRect/>
          </a:stretch>
        </p:blipFill>
        <p:spPr>
          <a:xfrm>
            <a:off x="3440519" y="1"/>
            <a:ext cx="5310964" cy="6858001"/>
          </a:xfrm>
          <a:prstGeom prst="rect">
            <a:avLst/>
          </a:prstGeom>
          <a:noFill/>
          <a:ln>
            <a:noFill/>
          </a:ln>
        </p:spPr>
      </p:pic>
    </p:spTree>
    <p:extLst>
      <p:ext uri="{BB962C8B-B14F-4D97-AF65-F5344CB8AC3E}">
        <p14:creationId xmlns:p14="http://schemas.microsoft.com/office/powerpoint/2010/main" val="121512160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047"/>
        <p:cNvGrpSpPr/>
        <p:nvPr/>
      </p:nvGrpSpPr>
      <p:grpSpPr>
        <a:xfrm>
          <a:off x="0" y="0"/>
          <a:ext cx="0" cy="0"/>
          <a:chOff x="0" y="0"/>
          <a:chExt cx="0" cy="0"/>
        </a:xfrm>
      </p:grpSpPr>
      <p:sp>
        <p:nvSpPr>
          <p:cNvPr id="1048" name="Google Shape;1048;p158"/>
          <p:cNvSpPr txBox="1">
            <a:spLocks noGrp="1"/>
          </p:cNvSpPr>
          <p:nvPr>
            <p:ph type="ctrTitle"/>
          </p:nvPr>
        </p:nvSpPr>
        <p:spPr>
          <a:xfrm>
            <a:off x="415600" y="992767"/>
            <a:ext cx="11360800" cy="2436400"/>
          </a:xfrm>
          <a:prstGeom prst="rect">
            <a:avLst/>
          </a:prstGeom>
          <a:noFill/>
          <a:ln>
            <a:noFill/>
          </a:ln>
        </p:spPr>
        <p:txBody>
          <a:bodyPr spcFirstLastPara="1" wrap="square" lIns="121900" tIns="121900" rIns="121900" bIns="121900" anchor="b" anchorCtr="0">
            <a:noAutofit/>
          </a:bodyPr>
          <a:lstStyle/>
          <a:p>
            <a:r>
              <a:rPr lang="en-GB" sz="4000"/>
              <a:t>Well Done 3S and 3M!</a:t>
            </a:r>
            <a:endParaRPr sz="4000"/>
          </a:p>
          <a:p>
            <a:r>
              <a:rPr lang="en-GB" sz="4000"/>
              <a:t>Time for a well deserved weekend break.</a:t>
            </a:r>
            <a:endParaRPr sz="4000"/>
          </a:p>
          <a:p>
            <a:r>
              <a:rPr lang="en-GB" sz="4000"/>
              <a:t>Enjoy yourselves and we will meet up with you again on Monday.</a:t>
            </a:r>
            <a:endParaRPr sz="4000"/>
          </a:p>
        </p:txBody>
      </p:sp>
      <p:pic>
        <p:nvPicPr>
          <p:cNvPr id="1049" name="Google Shape;1049;p158"/>
          <p:cNvPicPr preferRelativeResize="0"/>
          <p:nvPr/>
        </p:nvPicPr>
        <p:blipFill rotWithShape="1">
          <a:blip r:embed="rId3">
            <a:alphaModFix/>
          </a:blip>
          <a:srcRect/>
          <a:stretch/>
        </p:blipFill>
        <p:spPr>
          <a:xfrm>
            <a:off x="4340168" y="3642467"/>
            <a:ext cx="2831833" cy="2999300"/>
          </a:xfrm>
          <a:prstGeom prst="rect">
            <a:avLst/>
          </a:prstGeom>
          <a:noFill/>
          <a:ln>
            <a:noFill/>
          </a:ln>
        </p:spPr>
      </p:pic>
    </p:spTree>
    <p:extLst>
      <p:ext uri="{BB962C8B-B14F-4D97-AF65-F5344CB8AC3E}">
        <p14:creationId xmlns:p14="http://schemas.microsoft.com/office/powerpoint/2010/main" val="1004050836"/>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053"/>
        <p:cNvGrpSpPr/>
        <p:nvPr/>
      </p:nvGrpSpPr>
      <p:grpSpPr>
        <a:xfrm>
          <a:off x="0" y="0"/>
          <a:ext cx="0" cy="0"/>
          <a:chOff x="0" y="0"/>
          <a:chExt cx="0" cy="0"/>
        </a:xfrm>
      </p:grpSpPr>
      <p:sp>
        <p:nvSpPr>
          <p:cNvPr id="1054" name="Google Shape;1054;p159"/>
          <p:cNvSpPr txBox="1">
            <a:spLocks noGrp="1"/>
          </p:cNvSpPr>
          <p:nvPr>
            <p:ph type="ctrTitle"/>
          </p:nvPr>
        </p:nvSpPr>
        <p:spPr>
          <a:xfrm>
            <a:off x="415600" y="992767"/>
            <a:ext cx="11360800" cy="2436400"/>
          </a:xfrm>
          <a:prstGeom prst="rect">
            <a:avLst/>
          </a:prstGeom>
          <a:noFill/>
          <a:ln>
            <a:noFill/>
          </a:ln>
        </p:spPr>
        <p:txBody>
          <a:bodyPr spcFirstLastPara="1" wrap="square" lIns="121900" tIns="121900" rIns="121900" bIns="121900" anchor="b" anchorCtr="0">
            <a:noAutofit/>
          </a:bodyPr>
          <a:lstStyle/>
          <a:p>
            <a:r>
              <a:rPr lang="en-GB" sz="4000"/>
              <a:t>Welcome back to our second pirate themed week</a:t>
            </a:r>
            <a:endParaRPr sz="4000"/>
          </a:p>
          <a:p>
            <a:r>
              <a:rPr lang="en-GB" sz="4000"/>
              <a:t>We hope you had a  good weekend break.</a:t>
            </a:r>
            <a:endParaRPr sz="4000"/>
          </a:p>
          <a:p>
            <a:r>
              <a:rPr lang="en-GB" sz="4000"/>
              <a:t>Are you raring to go?</a:t>
            </a:r>
            <a:endParaRPr sz="4000"/>
          </a:p>
        </p:txBody>
      </p:sp>
      <p:pic>
        <p:nvPicPr>
          <p:cNvPr id="1055" name="Google Shape;1055;p159"/>
          <p:cNvPicPr preferRelativeResize="0"/>
          <p:nvPr/>
        </p:nvPicPr>
        <p:blipFill rotWithShape="1">
          <a:blip r:embed="rId3">
            <a:alphaModFix/>
          </a:blip>
          <a:srcRect/>
          <a:stretch/>
        </p:blipFill>
        <p:spPr>
          <a:xfrm>
            <a:off x="5071918" y="3429000"/>
            <a:ext cx="2048167" cy="3140000"/>
          </a:xfrm>
          <a:prstGeom prst="rect">
            <a:avLst/>
          </a:prstGeom>
          <a:noFill/>
          <a:ln>
            <a:noFill/>
          </a:ln>
        </p:spPr>
      </p:pic>
    </p:spTree>
    <p:extLst>
      <p:ext uri="{BB962C8B-B14F-4D97-AF65-F5344CB8AC3E}">
        <p14:creationId xmlns:p14="http://schemas.microsoft.com/office/powerpoint/2010/main" val="3805762748"/>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4448</Words>
  <Application>Microsoft Office PowerPoint</Application>
  <PresentationFormat>Widescreen</PresentationFormat>
  <Paragraphs>833</Paragraphs>
  <Slides>126</Slides>
  <Notes>126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126</vt:i4>
      </vt:variant>
    </vt:vector>
  </HeadingPairs>
  <TitlesOfParts>
    <vt:vector size="131" baseType="lpstr">
      <vt:lpstr>Arial</vt:lpstr>
      <vt:lpstr>Calibri</vt:lpstr>
      <vt:lpstr>Comic Sans MS</vt:lpstr>
      <vt:lpstr>Times New Roman</vt:lpstr>
      <vt:lpstr>Simple Light</vt:lpstr>
      <vt:lpstr>PowerPoint Presentation</vt:lpstr>
      <vt:lpstr>Dear Mums, Dads, Carers and Children, We have set your work out in daily sessions, which mirror our day in school.   We have put together these slides to help you with your home learning. You don’t have to print them off in order to complete the activities, but if you want to, feel free.   The green coloured slides give you instructions and answers. You begin each day with a 10 - 15 minute Morning Maths followed by a Maths session (pink slides), English session - reading and writing activities (blue slides), 15 minute spelling session (lilac slides) and an afternoon curriculum session (peach slides).  We hope that you find this helpful to guide you through your day’s home learning.  Kind regards  Mrs Shipley and Mr Mottershead.</vt:lpstr>
      <vt:lpstr>Monday 20th April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Time for a break. Have a drink and a snack.</vt:lpstr>
      <vt:lpstr>English Activity for today  Our theme for the next two weeks is a surprise for the moment…. So... First we have some pictures and a letter to get you thinking. </vt:lpstr>
      <vt:lpstr>Let’s get you thinking!</vt:lpstr>
      <vt:lpstr>PowerPoint Presentation</vt:lpstr>
      <vt:lpstr>Talk with an adult about your answers to the following questions.  Who do you think the letter could be from? What would you expect to find on the map? What do you notice about the language? Who is the letter addressed to? </vt:lpstr>
      <vt:lpstr>So have you guessed?  Our theme is ….Pirates! Much of your reading and learning sessions will be based around pirate stories and facts.  Looking forward to it?  We hope so! </vt:lpstr>
      <vt:lpstr>PowerPoint Presentation</vt:lpstr>
      <vt:lpstr>PowerPoint Presentation</vt:lpstr>
      <vt:lpstr>PowerPoint Presentation</vt:lpstr>
      <vt:lpstr>PowerPoint Presentation</vt:lpstr>
      <vt:lpstr>What is a prefix?  A prefix is a group of letters which we add to the beginning of a word to make a new word with a different meaning. Some prefixes can create a new word opposite in meaning to the word we added them to.  For example: Happy means we are in a good mood and pleased about something BUT if we attach the prefix un we make a new word unhappy, which has the opposite meaning- we are not in a good mood and we are miserable or sad. </vt:lpstr>
      <vt:lpstr>Put the prefix un in front of these words and write down your new words. Read the new words aloud. Practise writing each word 3 times. Which words would you use in the sentences on the next slide?</vt:lpstr>
      <vt:lpstr>Write these sentences out filling in the missing spellings accurately.  Captain Silver had to ______ his boots to take them off. I tried to catch a fish, however I was ______. The pirate hid, ______ behind the tree. Looking seasick, the deckhand was quite _____. Full speed ahead it’s time to ______ the sails.  Now check your answers on the next page.</vt:lpstr>
      <vt:lpstr>Captain Silver had to unzip/undo his boots to take them off. I tried to catch a fish, however I was unlucky. The pirate hid, unseen behind the tree. Looking seasick, the deckhand was quite unwell. Full speed ahead it’s time to unfold/undo the sails.</vt:lpstr>
      <vt:lpstr>Your morning lessons are completed.      Time for lunch.   Then come back this afternoon for your curriculum activity. </vt:lpstr>
      <vt:lpstr>   </vt:lpstr>
      <vt:lpstr>We hope your day went well. See you tomorrow.</vt:lpstr>
      <vt:lpstr>Tuesday 21st April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recognise equivalent lengths. </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Use the link to watch a video of Jonny Duddle’s  The Pirate Cruncher. https://vimeo.com/220833929  So my dear fellow pirate, how could you become a pirate good enough to join Captain Purple-beard’s crew?  Write a list of your ideas after watching the video.  </vt:lpstr>
      <vt:lpstr>Write a letter to Captain Purple-beard explaining why you would make a good member of his pirate crew.  Use your list to help you.</vt:lpstr>
      <vt:lpstr>What is a prefix?  A prefix is a group of letters which we add to the beginning of a word to make a new word with a different meaning. Some prefixes can create a new word with a negative meaning to the word we added them to.  For example: Like means we enjoy  something, BUT if we attach the prefix dis we make a new word dislike, which has the negative meaning - we do not enjoy something. </vt:lpstr>
      <vt:lpstr>Put the prefix dis in front of these words and write down your new words. Read the new words aloud. Practise writing each word 3 times. Which words would you use in the conversation on the next slide?</vt:lpstr>
      <vt:lpstr>Write this conversation out filling in the missing spellings accurately.  This ship is in _________! Tidy it up! I ______ with you, it looks tidy to me! Do not  ______ me! Start work at once! Aye aye Captain! I will not _______ you. Then I will not ______ you and abandon you on a desert island.  Now check your answers on the next page.</vt:lpstr>
      <vt:lpstr>  This ship is in disorder! Tidy it up! I disagree with you, it looks tidy to me! Do not disobey/displease me! Start work at once! Aye aye Captain! I will not displease/disobey you. Then I will not disown you and abandon you on a desert island.  </vt:lpstr>
      <vt:lpstr>Your morning lessons are completed.      Time for lunch.   Then come back this afternoon for your curriculum activity. </vt:lpstr>
      <vt:lpstr>PowerPoint Presentation</vt:lpstr>
      <vt:lpstr>We hope you had fun today. See you tomorrow.</vt:lpstr>
      <vt:lpstr>Wednesday 22nd April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WALT: use inverted commas accurately in dialogue.  “Do you think you can talk like a pirate?” asked Mrs S.  “Arrr! Me hearties, to be sure I can!” exclaimed Mr M. </vt:lpstr>
      <vt:lpstr>PowerPoint Presentation</vt:lpstr>
      <vt:lpstr>PowerPoint Presentation</vt:lpstr>
      <vt:lpstr>PowerPoint Presentation</vt:lpstr>
      <vt:lpstr>PowerPoint Presentation</vt:lpstr>
      <vt:lpstr>PowerPoint Presentation</vt:lpstr>
      <vt:lpstr>What is a prefix?  A prefix is a group of letters which we add to the beginning of a word to make a new word with a different meaning.   You have been working on spellings and meanings of words with un and dis as a prefix.  Today we will test you out to see how you are doing. </vt:lpstr>
      <vt:lpstr>Add the correct prefix un or dis to these root words.   </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Did you have a good day learning today? See you in the morning.</vt:lpstr>
      <vt:lpstr>Thursday 23rd April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  Listen to Jonny Duddle read his story The Pirate Cruncher https://www.youtube.com/watch?v=Ro5S_UdvWkI</vt:lpstr>
      <vt:lpstr>PowerPoint Presentation</vt:lpstr>
      <vt:lpstr>PowerPoint Presentation</vt:lpstr>
      <vt:lpstr>PowerPoint Presentation</vt:lpstr>
      <vt:lpstr>PowerPoint Presentation</vt:lpstr>
      <vt:lpstr>What is a contraction? A contraction is a shortened word. An apostrophe is used where a letter or group of letters are taken out to make the word shorter.  For example:  She will = she will = she’ll  Watch the link below and join it where it asks you to.  https://uk.video.search.yahoo.com/yhs/search?fr=yhs-itm-001&amp;hsimp=yhs-001&amp;hspart=itm&amp;p=contractions+for+kids#action=view&amp;id=1&amp;vid=f812debddba542a96d82f093b683139a  </vt:lpstr>
      <vt:lpstr>What would these be as contractions? Write them down.</vt:lpstr>
      <vt:lpstr>How many did you get correct? Practise writing the ones you were not sure of.</vt:lpstr>
      <vt:lpstr>Your morning lessons are completed.      Time for lunch.   Then come back this afternoon for your curriculum activity. </vt:lpstr>
      <vt:lpstr>https://www.youtube.com/watch?v=lF5-fhNDxU0   Use the link to see Jonny Duddle drawing a pirate from his book. You can use the video and pause it often to draw your own pirate.</vt:lpstr>
      <vt:lpstr>Did you work hard with your learning today? See you in the morning.</vt:lpstr>
      <vt:lpstr>Friday 24th April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find a fraction of an amount.</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Thinking of ways to spell the long vowel sound A.  ai, ay or a-e, ei, eigh or ey?  Click on the link and watch the clip. Join in saying the words.  https://uk.video.search.yahoo.com/yhs/search;_ylt=AwrEzeLfxoVeDg0AEOac3olQ;_ylu=X3oDMTBncGdyMzQ0BHNlYwNzZWFyY2gEdnRpZAM-;_ylc=X1MDMTM1MTIxMjcwMARfcgMyBGFjdG4DY2xrBGNzcmNwdmlkA29zcGlfakV3TGpGZ29UQ0lXZi5DM2dNYk1tRXdNQUFBQUFERnk0WnYEZnIDeWhzLWl0bS0wMDEEZnIyA3NhLWdwBGdwcmlkA0MuMXBxQVdpU1l1Q0RmUzdjel9MNkEEbl9yc2x0AzYwBG5fc3VnZwM1BG9yaWdpbgN1ay52aWRlby5zZWFyY2gueWFob28uY29tBHBvcwMwBHBxc3RyAwRwcXN0cmwDBHFzdHJsAzI3BHF1ZXJ5A2xvbmclMjB2b3dlbCUyMHNvdW5kJTIwZWlnaAR0X3N0bXADMTU4NTgyODQ4NQ--?p=long+vowel+sound+eigh&amp;ei=UTF-8&amp;fr2=p%3As%2Cv%3Av%2Cm%3Asa&amp;fr=yhs-itm-001&amp;hsimp=yhs-001&amp;hspart=itm#action=view&amp;id=11&amp;vid=a3e90b70feab5e2162c60bf03ce3d275 Match the correct spelling words to the pictures on the next page. Write the words down.</vt:lpstr>
      <vt:lpstr>PowerPoint Presentation</vt:lpstr>
      <vt:lpstr>PowerPoint Presentation</vt:lpstr>
      <vt:lpstr>Use some of the words to complete the sentences correctly. Make sure you are accurate with the spellings.  Santa travels in his _________. We mixed shades, tones and tints of blue using ________ at school. An octopus has _______ tentacles. An elephant’s skin is wrinkly and ______. It was fun to ______  in the _______, even though we got wet. </vt:lpstr>
      <vt:lpstr>Use some of the words to complete the sentences correctly. Make sure you are accurate with the spellings.  Santa travels in his sleigh. We mixed shades, tones and tints of blue using paint at school. An octopus has eight tentacles. An elephant’s skin is wrinkly and grey. It was fun to play  in the rain, even though we got wet. </vt:lpstr>
      <vt:lpstr>Your morning lessons are completed.      Time for lunch.   Then come back this afternoon for your curriculum activity. </vt:lpstr>
      <vt:lpstr>PowerPoint Presentation</vt:lpstr>
      <vt:lpstr>PowerPoint Presentation</vt:lpstr>
      <vt:lpstr>Task 2 Remind yourself how to express your opinion in Spanish. Me gusta (n) = I like No me gusta (n)= I don’t like Me encanta (n) = I love Odio = I hate Ask members of your family how they feel about different fruits. Use Linguascope to check that your pronunciation is accurate. Eg/ -      Do you like oranges = ¿Te gustan las naranjas? -      Yes, I love oranges = Sí me encantan las naranjas. Use the grid on the next slide to help you. </vt:lpstr>
      <vt:lpstr>PowerPoint Presentation</vt:lpstr>
      <vt:lpstr>Well Done 3S and 3M! Time for a well deserved weekend break. Enjoy yourselves and we will meet up with you again on Monday.</vt:lpstr>
      <vt:lpstr>Welcome back to our second pirate themed week We hope you had a  good weekend break. Are you raring to go?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Mottershead D</dc:creator>
  <cp:lastModifiedBy>Mottershead D</cp:lastModifiedBy>
  <cp:revision>2</cp:revision>
  <dcterms:created xsi:type="dcterms:W3CDTF">2020-04-20T08:55:19Z</dcterms:created>
  <dcterms:modified xsi:type="dcterms:W3CDTF">2020-04-20T08:57:07Z</dcterms:modified>
</cp:coreProperties>
</file>