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9" r:id="rId4"/>
    <p:sldId id="267" r:id="rId5"/>
    <p:sldId id="272" r:id="rId6"/>
    <p:sldId id="268" r:id="rId7"/>
    <p:sldId id="269" r:id="rId8"/>
    <p:sldId id="270" r:id="rId9"/>
    <p:sldId id="273" r:id="rId10"/>
    <p:sldId id="274"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818" autoAdjust="0"/>
  </p:normalViewPr>
  <p:slideViewPr>
    <p:cSldViewPr>
      <p:cViewPr varScale="1">
        <p:scale>
          <a:sx n="67" d="100"/>
          <a:sy n="67" d="100"/>
        </p:scale>
        <p:origin x="1476" y="-28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F686F0-B448-405A-9C51-1BAF8E5F7685}" type="datetimeFigureOut">
              <a:rPr lang="en-GB" smtClean="0"/>
              <a:t>15/05/2020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B397D1-C92A-41ED-9D8D-A09111A74048}" type="slidenum">
              <a:rPr lang="en-GB" smtClean="0"/>
              <a:t>‹#›</a:t>
            </a:fld>
            <a:endParaRPr lang="en-GB"/>
          </a:p>
        </p:txBody>
      </p:sp>
    </p:spTree>
    <p:extLst>
      <p:ext uri="{BB962C8B-B14F-4D97-AF65-F5344CB8AC3E}">
        <p14:creationId xmlns:p14="http://schemas.microsoft.com/office/powerpoint/2010/main" val="3901711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3</a:t>
            </a:fld>
            <a:endParaRPr lang="en-GB"/>
          </a:p>
        </p:txBody>
      </p:sp>
    </p:spTree>
    <p:extLst>
      <p:ext uri="{BB962C8B-B14F-4D97-AF65-F5344CB8AC3E}">
        <p14:creationId xmlns:p14="http://schemas.microsoft.com/office/powerpoint/2010/main" val="41202058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15/05/2020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15/05/2020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15/05/2020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15/05/2020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15/05/2020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15/05/2020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15/05/2020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15/05/2020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www.ictgames.com/mobilePage/funkyMummy/index.html" TargetMode="External"/><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052736"/>
            <a:ext cx="7776864" cy="1728192"/>
          </a:xfrm>
        </p:spPr>
        <p:txBody>
          <a:bodyPr>
            <a:normAutofit/>
          </a:bodyPr>
          <a:lstStyle/>
          <a:p>
            <a:r>
              <a:rPr lang="en-GB" sz="5400" b="1" dirty="0" smtClean="0">
                <a:latin typeface="Comic Sans MS" panose="030F0702030302020204" pitchFamily="66" charset="0"/>
              </a:rPr>
              <a:t>Year 1 Maths</a:t>
            </a:r>
            <a:endParaRPr lang="en-GB" sz="5400" b="1" dirty="0">
              <a:latin typeface="Comic Sans MS" panose="030F0702030302020204" pitchFamily="66" charset="0"/>
            </a:endParaRPr>
          </a:p>
        </p:txBody>
      </p:sp>
      <p:sp>
        <p:nvSpPr>
          <p:cNvPr id="3" name="Subtitle 2"/>
          <p:cNvSpPr>
            <a:spLocks noGrp="1"/>
          </p:cNvSpPr>
          <p:nvPr>
            <p:ph type="subTitle" idx="1"/>
          </p:nvPr>
        </p:nvSpPr>
        <p:spPr/>
        <p:txBody>
          <a:bodyPr/>
          <a:lstStyle/>
          <a:p>
            <a:r>
              <a:rPr lang="en-GB" sz="3600" b="1" dirty="0">
                <a:latin typeface="Comic Sans MS" panose="030F0702030302020204" pitchFamily="66" charset="0"/>
              </a:rPr>
              <a:t>Week 5</a:t>
            </a:r>
            <a:endParaRPr lang="en-GB" sz="3600" b="1" dirty="0" smtClean="0">
              <a:latin typeface="Comic Sans MS" panose="030F0702030302020204" pitchFamily="66" charset="0"/>
            </a:endParaRPr>
          </a:p>
          <a:p>
            <a:r>
              <a:rPr lang="en-GB" sz="3600" b="1" dirty="0" smtClean="0">
                <a:latin typeface="Comic Sans MS" panose="030F0702030302020204" pitchFamily="66" charset="0"/>
              </a:rPr>
              <a:t>18/5/20</a:t>
            </a:r>
            <a:endParaRPr lang="en-GB" dirty="0"/>
          </a:p>
        </p:txBody>
      </p:sp>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734" y="388384"/>
            <a:ext cx="8229600" cy="778098"/>
          </a:xfrm>
        </p:spPr>
        <p:txBody>
          <a:bodyPr>
            <a:normAutofit/>
          </a:bodyPr>
          <a:lstStyle/>
          <a:p>
            <a:r>
              <a:rPr lang="en-GB" sz="2400" dirty="0" smtClean="0">
                <a:latin typeface="Comic Sans MS" panose="030F0702030302020204" pitchFamily="66" charset="0"/>
              </a:rPr>
              <a:t>Information for Parents and Carers.</a:t>
            </a:r>
            <a:endParaRPr lang="en-GB" sz="2800" dirty="0">
              <a:latin typeface="Comic Sans MS" panose="030F0702030302020204" pitchFamily="66" charset="0"/>
            </a:endParaRPr>
          </a:p>
        </p:txBody>
      </p:sp>
      <p:sp>
        <p:nvSpPr>
          <p:cNvPr id="6" name="Rectangle 5"/>
          <p:cNvSpPr/>
          <p:nvPr/>
        </p:nvSpPr>
        <p:spPr>
          <a:xfrm>
            <a:off x="546804" y="1030288"/>
            <a:ext cx="6976340" cy="1080296"/>
          </a:xfrm>
          <a:prstGeom prst="rect">
            <a:avLst/>
          </a:prstGeom>
        </p:spPr>
        <p:txBody>
          <a:bodyPr wrap="square">
            <a:spAutoFit/>
          </a:bodyPr>
          <a:lstStyle/>
          <a:p>
            <a:pPr algn="just">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At St Catherine’s we follow the Mathematic programme ‘White Rose Maths’. White Rose Maths have set up a series of daily lessons for your child to follow at home. </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7" name="Picture 6" descr="White Rose Maths - Trent Valley Teaching School Alliance"/>
          <p:cNvPicPr/>
          <p:nvPr/>
        </p:nvPicPr>
        <p:blipFill rotWithShape="1">
          <a:blip r:embed="rId2" cstate="print">
            <a:extLst>
              <a:ext uri="{28A0092B-C50C-407E-A947-70E740481C1C}">
                <a14:useLocalDpi xmlns:a14="http://schemas.microsoft.com/office/drawing/2010/main" val="0"/>
              </a:ext>
            </a:extLst>
          </a:blip>
          <a:srcRect r="51370" b="1011"/>
          <a:stretch/>
        </p:blipFill>
        <p:spPr bwMode="auto">
          <a:xfrm>
            <a:off x="7534022" y="890323"/>
            <a:ext cx="1156404" cy="1152128"/>
          </a:xfrm>
          <a:prstGeom prst="rect">
            <a:avLst/>
          </a:prstGeom>
          <a:noFill/>
          <a:ln>
            <a:noFill/>
          </a:ln>
          <a:extLst>
            <a:ext uri="{53640926-AAD7-44D8-BBD7-CCE9431645EC}">
              <a14:shadowObscured xmlns:a14="http://schemas.microsoft.com/office/drawing/2010/main"/>
            </a:ext>
          </a:extLst>
        </p:spPr>
      </p:pic>
      <p:sp>
        <p:nvSpPr>
          <p:cNvPr id="8" name="Rectangle 7"/>
          <p:cNvSpPr/>
          <p:nvPr/>
        </p:nvSpPr>
        <p:spPr>
          <a:xfrm>
            <a:off x="546804" y="2336364"/>
            <a:ext cx="8135594" cy="2166875"/>
          </a:xfrm>
          <a:prstGeom prst="rect">
            <a:avLst/>
          </a:prstGeom>
        </p:spPr>
        <p:txBody>
          <a:bodyPr wrap="square">
            <a:spAutoFit/>
          </a:bodyPr>
          <a:lstStyle/>
          <a:p>
            <a:pPr algn="just">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Each week you will find five lessons, one for each day. Every lesson comes with a short video for you to watch and discuss with your child. We recommend you pause the video at certain points to allow for discussion and questioning. After each video there is an </a:t>
            </a:r>
            <a:r>
              <a:rPr lang="en-GB" dirty="0" smtClean="0">
                <a:latin typeface="Comic Sans MS" panose="030F0702030302020204" pitchFamily="66" charset="0"/>
                <a:ea typeface="Calibri" panose="020F0502020204030204" pitchFamily="34" charset="0"/>
                <a:cs typeface="Times New Roman" panose="02020603050405020304" pitchFamily="18" charset="0"/>
              </a:rPr>
              <a:t>activity for your child to complete with your support. </a:t>
            </a:r>
            <a:r>
              <a:rPr lang="en-GB" dirty="0">
                <a:latin typeface="Comic Sans MS" panose="030F0702030302020204" pitchFamily="66" charset="0"/>
                <a:ea typeface="Calibri" panose="020F0502020204030204" pitchFamily="34" charset="0"/>
                <a:cs typeface="Times New Roman" panose="02020603050405020304" pitchFamily="18" charset="0"/>
              </a:rPr>
              <a:t>You may want to print this off or work from the screen and write your answers on a separate piece of paper. Each lesson should take approximately </a:t>
            </a:r>
            <a:r>
              <a:rPr lang="en-GB" dirty="0" smtClean="0">
                <a:latin typeface="Comic Sans MS" panose="030F0702030302020204" pitchFamily="66" charset="0"/>
                <a:ea typeface="Calibri" panose="020F0502020204030204" pitchFamily="34" charset="0"/>
                <a:cs typeface="Times New Roman" panose="02020603050405020304" pitchFamily="18" charset="0"/>
              </a:rPr>
              <a:t>20 minutes</a:t>
            </a:r>
            <a:r>
              <a:rPr lang="en-GB" dirty="0">
                <a:latin typeface="Comic Sans MS" panose="030F0702030302020204" pitchFamily="66" charset="0"/>
                <a:ea typeface="Calibri" panose="020F0502020204030204" pitchFamily="34" charset="0"/>
                <a:cs typeface="Times New Roman" panose="02020603050405020304" pitchFamily="18" charset="0"/>
              </a:rPr>
              <a:t>. </a:t>
            </a:r>
          </a:p>
        </p:txBody>
      </p:sp>
      <p:pic>
        <p:nvPicPr>
          <p:cNvPr id="18" name="Picture 17"/>
          <p:cNvPicPr>
            <a:picLocks noChangeAspect="1"/>
          </p:cNvPicPr>
          <p:nvPr/>
        </p:nvPicPr>
        <p:blipFill rotWithShape="1">
          <a:blip r:embed="rId3"/>
          <a:srcRect l="27309" t="63780" r="10706" b="10626"/>
          <a:stretch/>
        </p:blipFill>
        <p:spPr>
          <a:xfrm>
            <a:off x="251520" y="4853040"/>
            <a:ext cx="5207596" cy="1566012"/>
          </a:xfrm>
          <a:prstGeom prst="rect">
            <a:avLst/>
          </a:prstGeom>
        </p:spPr>
      </p:pic>
      <p:pic>
        <p:nvPicPr>
          <p:cNvPr id="9" name="Picture 2" descr="Tips label collection with flat design | Free Vector"/>
          <p:cNvPicPr>
            <a:picLocks noChangeAspect="1" noChangeArrowheads="1"/>
          </p:cNvPicPr>
          <p:nvPr/>
        </p:nvPicPr>
        <p:blipFill rotWithShape="1">
          <a:blip r:embed="rId4">
            <a:extLst>
              <a:ext uri="{28A0092B-C50C-407E-A947-70E740481C1C}">
                <a14:useLocalDpi xmlns:a14="http://schemas.microsoft.com/office/drawing/2010/main" val="0"/>
              </a:ext>
            </a:extLst>
          </a:blip>
          <a:srcRect l="66823" t="41771" r="5401" b="40240"/>
          <a:stretch/>
        </p:blipFill>
        <p:spPr bwMode="auto">
          <a:xfrm>
            <a:off x="6804248" y="4382098"/>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739952" y="5095613"/>
            <a:ext cx="3240360" cy="1323439"/>
          </a:xfrm>
          <a:prstGeom prst="rect">
            <a:avLst/>
          </a:prstGeom>
          <a:noFill/>
          <a:ln w="38100">
            <a:solidFill>
              <a:schemeClr val="accent1"/>
            </a:solidFill>
          </a:ln>
        </p:spPr>
        <p:txBody>
          <a:bodyPr wrap="square" rtlCol="0">
            <a:spAutoFit/>
          </a:bodyPr>
          <a:lstStyle/>
          <a:p>
            <a:r>
              <a:rPr lang="en-GB" sz="1600" dirty="0" smtClean="0">
                <a:latin typeface="Comic Sans MS" panose="030F0702030302020204" pitchFamily="66" charset="0"/>
              </a:rPr>
              <a:t>Look out for our ‘Helpful Tips’ on each slide. We have added a little more information about how you can support your child at home with each lesson. </a:t>
            </a:r>
            <a:r>
              <a:rPr lang="en-GB" sz="1600" dirty="0" smtClean="0">
                <a:latin typeface="Comic Sans MS" panose="030F0702030302020204" pitchFamily="66" charset="0"/>
                <a:sym typeface="Wingdings" panose="05000000000000000000" pitchFamily="2" charset="2"/>
              </a:rPr>
              <a:t></a:t>
            </a:r>
            <a:endParaRPr lang="en-GB" sz="1600" dirty="0">
              <a:latin typeface="Comic Sans MS" panose="030F0702030302020204" pitchFamily="66" charset="0"/>
            </a:endParaRPr>
          </a:p>
        </p:txBody>
      </p:sp>
    </p:spTree>
    <p:extLst>
      <p:ext uri="{BB962C8B-B14F-4D97-AF65-F5344CB8AC3E}">
        <p14:creationId xmlns:p14="http://schemas.microsoft.com/office/powerpoint/2010/main" val="13480182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63146" y="225810"/>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5</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8" name="Google Shape;75;p15"/>
          <p:cNvPicPr preferRelativeResize="0"/>
          <p:nvPr/>
        </p:nvPicPr>
        <p:blipFill>
          <a:blip r:embed="rId3">
            <a:alphaModFix/>
          </a:blip>
          <a:stretch>
            <a:fillRect/>
          </a:stretch>
        </p:blipFill>
        <p:spPr>
          <a:xfrm>
            <a:off x="539552" y="3985516"/>
            <a:ext cx="4910551" cy="1944216"/>
          </a:xfrm>
          <a:prstGeom prst="rect">
            <a:avLst/>
          </a:prstGeom>
          <a:noFill/>
          <a:ln>
            <a:noFill/>
          </a:ln>
        </p:spPr>
      </p:pic>
      <p:sp>
        <p:nvSpPr>
          <p:cNvPr id="2" name="TextBox 1"/>
          <p:cNvSpPr txBox="1"/>
          <p:nvPr/>
        </p:nvSpPr>
        <p:spPr>
          <a:xfrm>
            <a:off x="396139" y="6078983"/>
            <a:ext cx="8280920" cy="369332"/>
          </a:xfrm>
          <a:prstGeom prst="rect">
            <a:avLst/>
          </a:prstGeom>
          <a:noFill/>
        </p:spPr>
        <p:txBody>
          <a:bodyPr wrap="square" rtlCol="0">
            <a:spAutoFit/>
          </a:bodyPr>
          <a:lstStyle/>
          <a:p>
            <a:pPr algn="ctr"/>
            <a:r>
              <a:rPr lang="en-GB" dirty="0" smtClean="0">
                <a:latin typeface="Comic Sans MS" panose="030F0702030302020204" pitchFamily="66" charset="0"/>
              </a:rPr>
              <a:t>This PowerPoint includes five Maths sessions for you to complete this week. </a:t>
            </a:r>
            <a:endParaRPr lang="en-GB" dirty="0">
              <a:latin typeface="Comic Sans MS" panose="030F0702030302020204" pitchFamily="66" charset="0"/>
            </a:endParaRPr>
          </a:p>
        </p:txBody>
      </p:sp>
      <p:sp>
        <p:nvSpPr>
          <p:cNvPr id="9" name="TextBox 8"/>
          <p:cNvSpPr txBox="1"/>
          <p:nvPr/>
        </p:nvSpPr>
        <p:spPr>
          <a:xfrm>
            <a:off x="430964" y="1809053"/>
            <a:ext cx="8595498" cy="1938992"/>
          </a:xfrm>
          <a:prstGeom prst="rect">
            <a:avLst/>
          </a:prstGeom>
          <a:noFill/>
        </p:spPr>
        <p:txBody>
          <a:bodyPr wrap="square" rtlCol="0">
            <a:spAutoFit/>
          </a:bodyPr>
          <a:lstStyle/>
          <a:p>
            <a:pPr algn="ctr"/>
            <a:r>
              <a:rPr lang="en-GB" sz="2000" dirty="0" smtClean="0">
                <a:latin typeface="Comic Sans MS" panose="030F0702030302020204" pitchFamily="66" charset="0"/>
                <a:cs typeface="Times New Roman" panose="02020603050405020304" pitchFamily="18" charset="0"/>
              </a:rPr>
              <a:t>Hello Year 1! This week we will be:</a:t>
            </a:r>
          </a:p>
          <a:p>
            <a:pPr algn="ctr"/>
            <a:endParaRPr lang="en-GB" sz="2000" dirty="0" smtClean="0">
              <a:latin typeface="Comic Sans MS" panose="030F0702030302020204" pitchFamily="66" charset="0"/>
              <a:cs typeface="Times New Roman" panose="02020603050405020304" pitchFamily="18" charset="0"/>
            </a:endParaRPr>
          </a:p>
          <a:p>
            <a:r>
              <a:rPr lang="en-GB" sz="2000" dirty="0" smtClean="0">
                <a:latin typeface="Comic Sans MS" panose="030F0702030302020204" pitchFamily="66" charset="0"/>
                <a:cs typeface="Times New Roman" panose="02020603050405020304" pitchFamily="18" charset="0"/>
              </a:rPr>
              <a:t>1. Revising our number bonds to 10 and 20.  </a:t>
            </a:r>
          </a:p>
          <a:p>
            <a:r>
              <a:rPr lang="en-GB" sz="2000" dirty="0" smtClean="0">
                <a:latin typeface="Comic Sans MS" panose="030F0702030302020204" pitchFamily="66" charset="0"/>
                <a:cs typeface="Times New Roman" panose="02020603050405020304" pitchFamily="18" charset="0"/>
              </a:rPr>
              <a:t>2. Linking addition and subtraction (fact families).</a:t>
            </a:r>
          </a:p>
          <a:p>
            <a:r>
              <a:rPr lang="en-GB" sz="2000" dirty="0" smtClean="0">
                <a:latin typeface="Comic Sans MS" panose="030F0702030302020204" pitchFamily="66" charset="0"/>
                <a:cs typeface="Times New Roman" panose="02020603050405020304" pitchFamily="18" charset="0"/>
              </a:rPr>
              <a:t>3. Adding together to find ‘a part’.</a:t>
            </a:r>
          </a:p>
          <a:p>
            <a:r>
              <a:rPr lang="en-GB" sz="2000" dirty="0" smtClean="0">
                <a:latin typeface="Comic Sans MS" panose="030F0702030302020204" pitchFamily="66" charset="0"/>
                <a:cs typeface="Times New Roman" panose="02020603050405020304" pitchFamily="18" charset="0"/>
              </a:rPr>
              <a:t>4. Counting on.</a:t>
            </a:r>
            <a:endParaRPr lang="en-GB" sz="2000" dirty="0"/>
          </a:p>
        </p:txBody>
      </p:sp>
      <p:sp>
        <p:nvSpPr>
          <p:cNvPr id="13" name="Rectangle 12"/>
          <p:cNvSpPr/>
          <p:nvPr/>
        </p:nvSpPr>
        <p:spPr>
          <a:xfrm>
            <a:off x="239925" y="1030691"/>
            <a:ext cx="8823164" cy="700777"/>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latin typeface="Comic Sans MS" panose="030F0702030302020204" pitchFamily="66" charset="0"/>
              </a:rPr>
              <a:t>Adults please note, this week we are completing Summer Term – Week 3  (w/c 4</a:t>
            </a:r>
            <a:r>
              <a:rPr lang="en-GB" sz="1600" b="1" baseline="30000" dirty="0" smtClean="0">
                <a:solidFill>
                  <a:schemeClr val="tx1"/>
                </a:solidFill>
                <a:latin typeface="Comic Sans MS" panose="030F0702030302020204" pitchFamily="66" charset="0"/>
              </a:rPr>
              <a:t>th</a:t>
            </a:r>
            <a:r>
              <a:rPr lang="en-GB" sz="1600" b="1" dirty="0" smtClean="0">
                <a:solidFill>
                  <a:schemeClr val="tx1"/>
                </a:solidFill>
                <a:latin typeface="Comic Sans MS" panose="030F0702030302020204" pitchFamily="66" charset="0"/>
              </a:rPr>
              <a:t> May) on the White Rose website. We are following the sequence of learning from the point we are at. Thank you </a:t>
            </a:r>
            <a:r>
              <a:rPr lang="en-GB" sz="1600" b="1" dirty="0" smtClean="0">
                <a:solidFill>
                  <a:schemeClr val="tx1"/>
                </a:solidFill>
                <a:latin typeface="Comic Sans MS" panose="030F0702030302020204" pitchFamily="66" charset="0"/>
                <a:sym typeface="Wingdings" panose="05000000000000000000" pitchFamily="2" charset="2"/>
              </a:rPr>
              <a:t></a:t>
            </a:r>
            <a:endParaRPr lang="en-GB" sz="1600" b="1" dirty="0">
              <a:solidFill>
                <a:schemeClr val="tx1"/>
              </a:solidFill>
              <a:latin typeface="Comic Sans MS" panose="030F0702030302020204" pitchFamily="66" charset="0"/>
            </a:endParaRPr>
          </a:p>
        </p:txBody>
      </p:sp>
      <p:pic>
        <p:nvPicPr>
          <p:cNvPr id="1026" name="Picture 2" descr="Making Sense of Number Bonds | How to Teach, Examples, and More ..."/>
          <p:cNvPicPr>
            <a:picLocks noChangeAspect="1" noChangeArrowheads="1"/>
          </p:cNvPicPr>
          <p:nvPr/>
        </p:nvPicPr>
        <p:blipFill rotWithShape="1">
          <a:blip r:embed="rId4">
            <a:extLst>
              <a:ext uri="{28A0092B-C50C-407E-A947-70E740481C1C}">
                <a14:useLocalDpi xmlns:a14="http://schemas.microsoft.com/office/drawing/2010/main" val="0"/>
              </a:ext>
            </a:extLst>
          </a:blip>
          <a:srcRect l="43076" t="7358" r="16540" b="14616"/>
          <a:stretch/>
        </p:blipFill>
        <p:spPr bwMode="auto">
          <a:xfrm>
            <a:off x="5996456" y="3779277"/>
            <a:ext cx="2520280" cy="2268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08974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553" y="719120"/>
            <a:ext cx="8229600" cy="560928"/>
          </a:xfrm>
        </p:spPr>
        <p:txBody>
          <a:bodyPr>
            <a:noAutofit/>
          </a:bodyPr>
          <a:lstStyle/>
          <a:p>
            <a:r>
              <a:rPr lang="en-GB" sz="2800" b="1" dirty="0" smtClean="0">
                <a:latin typeface="Comic Sans MS" panose="030F0702030302020204" pitchFamily="66" charset="0"/>
              </a:rPr>
              <a:t>Lesson 1  </a:t>
            </a:r>
            <a:br>
              <a:rPr lang="en-GB" sz="2800" b="1" dirty="0" smtClean="0">
                <a:latin typeface="Comic Sans MS" panose="030F0702030302020204" pitchFamily="66" charset="0"/>
              </a:rPr>
            </a:br>
            <a:r>
              <a:rPr lang="en-GB" sz="2800" b="1" dirty="0" smtClean="0">
                <a:latin typeface="Comic Sans MS" panose="030F0702030302020204" pitchFamily="66" charset="0"/>
              </a:rPr>
              <a:t>Part-whole relationships number bonds</a:t>
            </a:r>
            <a:endParaRPr lang="en-GB" sz="2800" b="1" dirty="0">
              <a:latin typeface="Comic Sans MS" panose="030F0702030302020204" pitchFamily="66" charset="0"/>
            </a:endParaRPr>
          </a:p>
        </p:txBody>
      </p:sp>
      <p:sp>
        <p:nvSpPr>
          <p:cNvPr id="6" name="TextBox 5"/>
          <p:cNvSpPr txBox="1"/>
          <p:nvPr/>
        </p:nvSpPr>
        <p:spPr>
          <a:xfrm>
            <a:off x="851244" y="3392341"/>
            <a:ext cx="7488832" cy="3108543"/>
          </a:xfrm>
          <a:prstGeom prst="rect">
            <a:avLst/>
          </a:prstGeom>
          <a:noFill/>
        </p:spPr>
        <p:txBody>
          <a:bodyPr wrap="square" rtlCol="0">
            <a:spAutoFit/>
          </a:bodyPr>
          <a:lstStyle/>
          <a:p>
            <a:pPr algn="ctr"/>
            <a:r>
              <a:rPr lang="en-GB" dirty="0" smtClean="0">
                <a:latin typeface="Comic Sans MS" panose="030F0702030302020204" pitchFamily="66" charset="0"/>
              </a:rPr>
              <a:t>1 . Watch the video clip with your adult. </a:t>
            </a:r>
          </a:p>
          <a:p>
            <a:pPr algn="ctr"/>
            <a:r>
              <a:rPr lang="en-GB" sz="1100" dirty="0" smtClean="0">
                <a:latin typeface="Comic Sans MS" panose="030F0702030302020204" pitchFamily="66" charset="0"/>
              </a:rPr>
              <a:t>Adults - Please pause the video to answer the questions and discuss the pictures </a:t>
            </a:r>
            <a:r>
              <a:rPr lang="en-GB" sz="1100" dirty="0" smtClean="0">
                <a:latin typeface="Comic Sans MS" panose="030F0702030302020204" pitchFamily="66" charset="0"/>
                <a:sym typeface="Wingdings" panose="05000000000000000000" pitchFamily="2" charset="2"/>
              </a:rPr>
              <a:t></a:t>
            </a:r>
          </a:p>
          <a:p>
            <a:pPr algn="ctr"/>
            <a:endParaRPr lang="en-GB" dirty="0">
              <a:latin typeface="Comic Sans MS" panose="030F0702030302020204" pitchFamily="66" charset="0"/>
            </a:endParaRPr>
          </a:p>
          <a:p>
            <a:pPr algn="ctr"/>
            <a:r>
              <a:rPr lang="en-GB" dirty="0" smtClean="0">
                <a:latin typeface="Comic Sans MS" panose="030F0702030302020204" pitchFamily="66" charset="0"/>
              </a:rPr>
              <a:t>2. Complete the activity with your adult. You can print this if you prefer or work off the screen. </a:t>
            </a:r>
          </a:p>
          <a:p>
            <a:pPr algn="ctr"/>
            <a:r>
              <a:rPr lang="en-GB" sz="1100" dirty="0">
                <a:latin typeface="Comic Sans MS" panose="030F0702030302020204" pitchFamily="66" charset="0"/>
              </a:rPr>
              <a:t>Adults – Please read through the questions with your child. They are not expected to do this on their own </a:t>
            </a:r>
            <a:r>
              <a:rPr lang="en-GB" sz="1100" dirty="0">
                <a:latin typeface="Comic Sans MS" panose="030F0702030302020204" pitchFamily="66" charset="0"/>
                <a:sym typeface="Wingdings" panose="05000000000000000000" pitchFamily="2" charset="2"/>
              </a:rPr>
              <a:t></a:t>
            </a:r>
            <a:endParaRPr lang="en-GB" sz="1100"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3. Check your answers by clicking on ‘Get the Answers’. </a:t>
            </a:r>
          </a:p>
          <a:p>
            <a:pPr algn="ctr"/>
            <a:endParaRPr lang="en-GB" dirty="0" smtClean="0">
              <a:latin typeface="Comic Sans MS" panose="030F0702030302020204" pitchFamily="66" charset="0"/>
            </a:endParaRPr>
          </a:p>
          <a:p>
            <a:pPr algn="ctr"/>
            <a:r>
              <a:rPr lang="en-GB" sz="2400" dirty="0" smtClean="0">
                <a:latin typeface="Comic Sans MS" panose="030F0702030302020204" pitchFamily="66" charset="0"/>
              </a:rPr>
              <a:t>Click this link to get started:</a:t>
            </a:r>
          </a:p>
          <a:p>
            <a:pPr algn="ctr"/>
            <a:r>
              <a:rPr lang="en-GB" sz="2400" dirty="0">
                <a:latin typeface="Comic Sans MS" panose="030F0702030302020204" pitchFamily="66" charset="0"/>
                <a:hlinkClick r:id="rId2"/>
              </a:rPr>
              <a:t>https://whiterosemaths.com/homelearning/year-1/</a:t>
            </a:r>
            <a:r>
              <a:rPr lang="en-GB" sz="2400" dirty="0" smtClean="0">
                <a:latin typeface="Comic Sans MS" panose="030F0702030302020204" pitchFamily="66" charset="0"/>
              </a:rPr>
              <a:t> </a:t>
            </a:r>
            <a:endParaRPr lang="en-GB" sz="2400" dirty="0">
              <a:latin typeface="Comic Sans MS" panose="030F0702030302020204" pitchFamily="66" charset="0"/>
            </a:endParaRPr>
          </a:p>
        </p:txBody>
      </p:sp>
      <p:pic>
        <p:nvPicPr>
          <p:cNvPr id="4" name="Picture 3"/>
          <p:cNvPicPr>
            <a:picLocks noChangeAspect="1"/>
          </p:cNvPicPr>
          <p:nvPr/>
        </p:nvPicPr>
        <p:blipFill rotWithShape="1">
          <a:blip r:embed="rId3"/>
          <a:srcRect l="9046" t="21453" r="30077" b="25391"/>
          <a:stretch/>
        </p:blipFill>
        <p:spPr>
          <a:xfrm>
            <a:off x="2987824" y="1616042"/>
            <a:ext cx="3546234" cy="1740878"/>
          </a:xfrm>
          <a:prstGeom prst="rect">
            <a:avLst/>
          </a:prstGeom>
        </p:spPr>
      </p:pic>
    </p:spTree>
    <p:extLst>
      <p:ext uri="{BB962C8B-B14F-4D97-AF65-F5344CB8AC3E}">
        <p14:creationId xmlns:p14="http://schemas.microsoft.com/office/powerpoint/2010/main" val="16206877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5934"/>
            <a:ext cx="8229600" cy="1143000"/>
          </a:xfrm>
        </p:spPr>
        <p:txBody>
          <a:bodyPr>
            <a:normAutofit/>
          </a:bodyPr>
          <a:lstStyle/>
          <a:p>
            <a:r>
              <a:rPr lang="en-GB" sz="2400" b="1" dirty="0">
                <a:latin typeface="Comic Sans MS" panose="030F0702030302020204" pitchFamily="66" charset="0"/>
              </a:rPr>
              <a:t>Lesson 1 – Part-whole relationships number bonds</a:t>
            </a:r>
            <a:r>
              <a:rPr lang="en-GB" sz="2400" dirty="0" smtClean="0">
                <a:latin typeface="Comic Sans MS" panose="030F0702030302020204" pitchFamily="66" charset="0"/>
              </a:rPr>
              <a:t>.</a:t>
            </a:r>
            <a:endParaRPr lang="en-GB" sz="2400" dirty="0">
              <a:latin typeface="Comic Sans MS" panose="030F0702030302020204" pitchFamily="66" charset="0"/>
            </a:endParaRPr>
          </a:p>
        </p:txBody>
      </p:sp>
      <p:pic>
        <p:nvPicPr>
          <p:cNvPr id="3" name="Picture 2" descr="Tips label collection with flat design | Free Vector"/>
          <p:cNvPicPr>
            <a:picLocks noChangeAspect="1" noChangeArrowheads="1"/>
          </p:cNvPicPr>
          <p:nvPr/>
        </p:nvPicPr>
        <p:blipFill rotWithShape="1">
          <a:blip r:embed="rId2">
            <a:extLst>
              <a:ext uri="{28A0092B-C50C-407E-A947-70E740481C1C}">
                <a14:useLocalDpi xmlns:a14="http://schemas.microsoft.com/office/drawing/2010/main" val="0"/>
              </a:ext>
            </a:extLst>
          </a:blip>
          <a:srcRect l="66823" t="41771" r="5401" b="40240"/>
          <a:stretch/>
        </p:blipFill>
        <p:spPr bwMode="auto">
          <a:xfrm>
            <a:off x="127684" y="1642943"/>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98723" y="567838"/>
            <a:ext cx="8146553" cy="1138773"/>
          </a:xfrm>
          <a:prstGeom prst="rect">
            <a:avLst/>
          </a:prstGeom>
          <a:noFill/>
        </p:spPr>
        <p:txBody>
          <a:bodyPr wrap="square" rtlCol="0">
            <a:spAutoFit/>
          </a:bodyPr>
          <a:lstStyle/>
          <a:p>
            <a:endParaRPr lang="en-GB" sz="2000" dirty="0">
              <a:latin typeface="Comic Sans MS" panose="030F0702030302020204" pitchFamily="66" charset="0"/>
            </a:endParaRPr>
          </a:p>
          <a:p>
            <a:pPr algn="ctr"/>
            <a:r>
              <a:rPr lang="en-GB" sz="2400" dirty="0" smtClean="0">
                <a:latin typeface="Comic Sans MS" panose="030F0702030302020204" pitchFamily="66" charset="0"/>
              </a:rPr>
              <a:t>Practicing and remembering number bonds to 10 and 20 is important. They will help you with future learning. </a:t>
            </a:r>
            <a:endParaRPr lang="en-GB" sz="2400" dirty="0">
              <a:latin typeface="Comic Sans MS" panose="030F0702030302020204" pitchFamily="66" charset="0"/>
            </a:endParaRPr>
          </a:p>
        </p:txBody>
      </p:sp>
      <p:sp>
        <p:nvSpPr>
          <p:cNvPr id="6" name="Rectangle 5"/>
          <p:cNvSpPr/>
          <p:nvPr/>
        </p:nvSpPr>
        <p:spPr>
          <a:xfrm>
            <a:off x="457200" y="1784568"/>
            <a:ext cx="8229600" cy="4801314"/>
          </a:xfrm>
          <a:prstGeom prst="rect">
            <a:avLst/>
          </a:prstGeom>
        </p:spPr>
        <p:txBody>
          <a:bodyPr wrap="square">
            <a:spAutoFit/>
          </a:bodyPr>
          <a:lstStyle/>
          <a:p>
            <a:pPr algn="ctr"/>
            <a:r>
              <a:rPr lang="en-GB" dirty="0" smtClean="0">
                <a:latin typeface="Comic Sans MS" panose="030F0702030302020204" pitchFamily="66" charset="0"/>
              </a:rPr>
              <a:t>Do you remember the rhyme we made at school?</a:t>
            </a:r>
            <a:endParaRPr lang="en-GB" dirty="0">
              <a:latin typeface="Comic Sans MS" panose="030F0702030302020204" pitchFamily="66" charset="0"/>
            </a:endParaRPr>
          </a:p>
          <a:p>
            <a:pPr algn="ctr"/>
            <a:r>
              <a:rPr lang="en-GB" u="sng" dirty="0">
                <a:latin typeface="Comic Sans MS" panose="030F0702030302020204" pitchFamily="66" charset="0"/>
              </a:rPr>
              <a:t>Our Number Bond to 10 rhyme.</a:t>
            </a:r>
          </a:p>
          <a:p>
            <a:pPr algn="ctr"/>
            <a:endParaRPr lang="en-GB" dirty="0">
              <a:latin typeface="Comic Sans MS" panose="030F0702030302020204" pitchFamily="66" charset="0"/>
            </a:endParaRPr>
          </a:p>
          <a:p>
            <a:pPr algn="ctr"/>
            <a:r>
              <a:rPr lang="en-GB" dirty="0">
                <a:latin typeface="Comic Sans MS" panose="030F0702030302020204" pitchFamily="66" charset="0"/>
              </a:rPr>
              <a:t>0 + 10 are big strong men.</a:t>
            </a:r>
          </a:p>
          <a:p>
            <a:pPr algn="ctr"/>
            <a:r>
              <a:rPr lang="en-GB" dirty="0">
                <a:latin typeface="Comic Sans MS" panose="030F0702030302020204" pitchFamily="66" charset="0"/>
              </a:rPr>
              <a:t>1 + 9 get along just fine.</a:t>
            </a:r>
          </a:p>
          <a:p>
            <a:pPr algn="ctr"/>
            <a:r>
              <a:rPr lang="en-GB" dirty="0">
                <a:latin typeface="Comic Sans MS" panose="030F0702030302020204" pitchFamily="66" charset="0"/>
              </a:rPr>
              <a:t>2 + 8 are always late.</a:t>
            </a:r>
          </a:p>
          <a:p>
            <a:pPr algn="ctr"/>
            <a:r>
              <a:rPr lang="en-GB" dirty="0">
                <a:latin typeface="Comic Sans MS" panose="030F0702030302020204" pitchFamily="66" charset="0"/>
              </a:rPr>
              <a:t>3 + 7 come from Devon.</a:t>
            </a:r>
          </a:p>
          <a:p>
            <a:pPr algn="ctr"/>
            <a:r>
              <a:rPr lang="en-GB" dirty="0">
                <a:latin typeface="Comic Sans MS" panose="030F0702030302020204" pitchFamily="66" charset="0"/>
              </a:rPr>
              <a:t>4 + 6 like playing tricks.</a:t>
            </a:r>
          </a:p>
          <a:p>
            <a:pPr algn="ctr"/>
            <a:r>
              <a:rPr lang="en-GB" dirty="0">
                <a:latin typeface="Comic Sans MS" panose="030F0702030302020204" pitchFamily="66" charset="0"/>
              </a:rPr>
              <a:t>5 + 5 go for a drive.</a:t>
            </a:r>
          </a:p>
          <a:p>
            <a:pPr algn="ctr"/>
            <a:r>
              <a:rPr lang="en-GB" dirty="0">
                <a:latin typeface="Comic Sans MS" panose="030F0702030302020204" pitchFamily="66" charset="0"/>
              </a:rPr>
              <a:t>6 + 4 knock on the door.</a:t>
            </a:r>
          </a:p>
          <a:p>
            <a:pPr algn="ctr"/>
            <a:r>
              <a:rPr lang="en-GB" dirty="0">
                <a:latin typeface="Comic Sans MS" panose="030F0702030302020204" pitchFamily="66" charset="0"/>
              </a:rPr>
              <a:t>7 + 3 climb up the tree.</a:t>
            </a:r>
          </a:p>
          <a:p>
            <a:pPr algn="ctr"/>
            <a:r>
              <a:rPr lang="en-GB" dirty="0">
                <a:latin typeface="Comic Sans MS" panose="030F0702030302020204" pitchFamily="66" charset="0"/>
              </a:rPr>
              <a:t>8 + 2 go to the zoo.</a:t>
            </a:r>
          </a:p>
          <a:p>
            <a:pPr algn="ctr"/>
            <a:r>
              <a:rPr lang="en-GB" dirty="0">
                <a:latin typeface="Comic Sans MS" panose="030F0702030302020204" pitchFamily="66" charset="0"/>
              </a:rPr>
              <a:t>9 + 1 nearly done</a:t>
            </a:r>
          </a:p>
          <a:p>
            <a:pPr algn="ctr"/>
            <a:r>
              <a:rPr lang="en-GB" dirty="0">
                <a:latin typeface="Comic Sans MS" panose="030F0702030302020204" pitchFamily="66" charset="0"/>
              </a:rPr>
              <a:t>10 + 0 are </a:t>
            </a:r>
            <a:r>
              <a:rPr lang="en-GB" dirty="0" smtClean="0">
                <a:latin typeface="Comic Sans MS" panose="030F0702030302020204" pitchFamily="66" charset="0"/>
              </a:rPr>
              <a:t>superheroes.</a:t>
            </a:r>
          </a:p>
          <a:p>
            <a:pPr algn="ctr"/>
            <a:endParaRPr lang="en-GB" dirty="0">
              <a:latin typeface="Comic Sans MS" panose="030F0702030302020204" pitchFamily="66" charset="0"/>
            </a:endParaRPr>
          </a:p>
          <a:p>
            <a:pPr algn="ctr"/>
            <a:r>
              <a:rPr lang="en-GB" dirty="0" smtClean="0">
                <a:latin typeface="Comic Sans MS" panose="030F0702030302020204" pitchFamily="66" charset="0"/>
              </a:rPr>
              <a:t>                    The </a:t>
            </a:r>
            <a:r>
              <a:rPr lang="en-GB" dirty="0">
                <a:latin typeface="Comic Sans MS" panose="030F0702030302020204" pitchFamily="66" charset="0"/>
              </a:rPr>
              <a:t>children also loved this number </a:t>
            </a:r>
            <a:r>
              <a:rPr lang="en-GB" dirty="0" smtClean="0">
                <a:latin typeface="Comic Sans MS" panose="030F0702030302020204" pitchFamily="66" charset="0"/>
              </a:rPr>
              <a:t>bond </a:t>
            </a:r>
            <a:r>
              <a:rPr lang="en-GB" dirty="0">
                <a:latin typeface="Comic Sans MS" panose="030F0702030302020204" pitchFamily="66" charset="0"/>
              </a:rPr>
              <a:t>game ‘Funky Mummy’ </a:t>
            </a:r>
          </a:p>
          <a:p>
            <a:pPr algn="r"/>
            <a:r>
              <a:rPr lang="en-GB" dirty="0">
                <a:latin typeface="Comic Sans MS" panose="030F0702030302020204" pitchFamily="66" charset="0"/>
                <a:hlinkClick r:id="rId3"/>
              </a:rPr>
              <a:t>http://www.ictgames.com/mobilePage/funkyMummy/index.html</a:t>
            </a:r>
            <a:endParaRPr lang="en-GB" dirty="0">
              <a:latin typeface="Comic Sans MS" panose="030F0702030302020204" pitchFamily="66" charset="0"/>
            </a:endParaRPr>
          </a:p>
        </p:txBody>
      </p:sp>
      <p:pic>
        <p:nvPicPr>
          <p:cNvPr id="8" name="Picture 7"/>
          <p:cNvPicPr>
            <a:picLocks noChangeAspect="1"/>
          </p:cNvPicPr>
          <p:nvPr/>
        </p:nvPicPr>
        <p:blipFill rotWithShape="1">
          <a:blip r:embed="rId4"/>
          <a:srcRect l="63836" t="27360" r="10706" b="39172"/>
          <a:stretch/>
        </p:blipFill>
        <p:spPr>
          <a:xfrm>
            <a:off x="127684" y="5317307"/>
            <a:ext cx="1696977" cy="1254287"/>
          </a:xfrm>
          <a:prstGeom prst="rect">
            <a:avLst/>
          </a:prstGeom>
        </p:spPr>
      </p:pic>
    </p:spTree>
    <p:extLst>
      <p:ext uri="{BB962C8B-B14F-4D97-AF65-F5344CB8AC3E}">
        <p14:creationId xmlns:p14="http://schemas.microsoft.com/office/powerpoint/2010/main" val="31679417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3325"/>
            <a:ext cx="8229600" cy="1143000"/>
          </a:xfrm>
        </p:spPr>
        <p:txBody>
          <a:bodyPr>
            <a:noAutofit/>
          </a:bodyPr>
          <a:lstStyle/>
          <a:p>
            <a:r>
              <a:rPr lang="en-GB" sz="2400" b="1" dirty="0" smtClean="0">
                <a:latin typeface="Comic Sans MS" panose="030F0702030302020204" pitchFamily="66" charset="0"/>
              </a:rPr>
              <a:t>Lesson  2</a:t>
            </a:r>
            <a:br>
              <a:rPr lang="en-GB" sz="2400" b="1" dirty="0" smtClean="0">
                <a:latin typeface="Comic Sans MS" panose="030F0702030302020204" pitchFamily="66" charset="0"/>
              </a:rPr>
            </a:br>
            <a:r>
              <a:rPr lang="en-GB" sz="2400" b="1" dirty="0" smtClean="0">
                <a:latin typeface="Comic Sans MS" panose="030F0702030302020204" pitchFamily="66" charset="0"/>
              </a:rPr>
              <a:t>Fact families – linking addition and subtraction.</a:t>
            </a:r>
            <a:endParaRPr lang="en-GB" sz="2400" b="1" dirty="0">
              <a:latin typeface="Comic Sans MS" panose="030F0702030302020204" pitchFamily="66" charset="0"/>
            </a:endParaRPr>
          </a:p>
        </p:txBody>
      </p:sp>
      <p:sp>
        <p:nvSpPr>
          <p:cNvPr id="6" name="TextBox 5"/>
          <p:cNvSpPr txBox="1"/>
          <p:nvPr/>
        </p:nvSpPr>
        <p:spPr>
          <a:xfrm>
            <a:off x="837927" y="3293112"/>
            <a:ext cx="7488832" cy="1107996"/>
          </a:xfrm>
          <a:prstGeom prst="rect">
            <a:avLst/>
          </a:prstGeom>
          <a:noFill/>
        </p:spPr>
        <p:txBody>
          <a:bodyPr wrap="square" rtlCol="0">
            <a:spAutoFit/>
          </a:bodyPr>
          <a:lstStyle/>
          <a:p>
            <a:pPr algn="ctr"/>
            <a:r>
              <a:rPr lang="en-GB" dirty="0" smtClean="0">
                <a:latin typeface="Comic Sans MS" panose="030F0702030302020204" pitchFamily="66" charset="0"/>
              </a:rPr>
              <a:t>Follow the same instructions as yesterday, but with lesson 2. </a:t>
            </a:r>
            <a:endParaRPr lang="en-GB" dirty="0">
              <a:latin typeface="Comic Sans MS" panose="030F0702030302020204" pitchFamily="66" charset="0"/>
            </a:endParaRPr>
          </a:p>
          <a:p>
            <a:pPr algn="ctr"/>
            <a:r>
              <a:rPr lang="en-GB" sz="2400" dirty="0" smtClean="0">
                <a:latin typeface="Comic Sans MS" panose="030F0702030302020204" pitchFamily="66" charset="0"/>
              </a:rPr>
              <a:t>Click this link to get started:</a:t>
            </a:r>
          </a:p>
          <a:p>
            <a:pPr algn="ctr"/>
            <a:r>
              <a:rPr lang="en-GB" sz="2400" dirty="0">
                <a:latin typeface="Comic Sans MS" panose="030F0702030302020204" pitchFamily="66" charset="0"/>
                <a:hlinkClick r:id="rId2"/>
              </a:rPr>
              <a:t>https://whiterosemaths.com/homelearning/year-1/</a:t>
            </a:r>
            <a:r>
              <a:rPr lang="en-GB" sz="2400" dirty="0" smtClean="0">
                <a:latin typeface="Comic Sans MS" panose="030F0702030302020204" pitchFamily="66" charset="0"/>
              </a:rPr>
              <a:t> </a:t>
            </a:r>
            <a:endParaRPr lang="en-GB" sz="2400" dirty="0">
              <a:latin typeface="Comic Sans MS" panose="030F0702030302020204" pitchFamily="66" charset="0"/>
            </a:endParaRPr>
          </a:p>
        </p:txBody>
      </p:sp>
      <p:pic>
        <p:nvPicPr>
          <p:cNvPr id="11"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771" r="5401" b="40240"/>
          <a:stretch/>
        </p:blipFill>
        <p:spPr bwMode="auto">
          <a:xfrm>
            <a:off x="0" y="4401108"/>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1164972" y="4565539"/>
            <a:ext cx="5495260" cy="1938992"/>
          </a:xfrm>
          <a:prstGeom prst="rect">
            <a:avLst/>
          </a:prstGeom>
          <a:noFill/>
          <a:ln w="38100">
            <a:solidFill>
              <a:srgbClr val="00B0F0"/>
            </a:solidFill>
          </a:ln>
        </p:spPr>
        <p:txBody>
          <a:bodyPr wrap="square" rtlCol="0">
            <a:spAutoFit/>
          </a:bodyPr>
          <a:lstStyle/>
          <a:p>
            <a:r>
              <a:rPr lang="en-GB" sz="2000" dirty="0" smtClean="0">
                <a:latin typeface="Comic Sans MS" panose="030F0702030302020204" pitchFamily="66" charset="0"/>
              </a:rPr>
              <a:t>The children are familiar with part whole models. We have used them in school </a:t>
            </a:r>
            <a:r>
              <a:rPr lang="en-GB" sz="2000" dirty="0" smtClean="0">
                <a:latin typeface="Comic Sans MS" panose="030F0702030302020204" pitchFamily="66" charset="0"/>
                <a:sym typeface="Wingdings" panose="05000000000000000000" pitchFamily="2" charset="2"/>
              </a:rPr>
              <a:t></a:t>
            </a:r>
          </a:p>
          <a:p>
            <a:endParaRPr lang="en-GB" sz="2000" dirty="0" smtClean="0">
              <a:latin typeface="Comic Sans MS" panose="030F0702030302020204" pitchFamily="66" charset="0"/>
              <a:sym typeface="Wingdings" panose="05000000000000000000" pitchFamily="2" charset="2"/>
            </a:endParaRPr>
          </a:p>
          <a:p>
            <a:r>
              <a:rPr lang="en-GB" sz="2000" dirty="0" smtClean="0">
                <a:latin typeface="Comic Sans MS" panose="030F0702030302020204" pitchFamily="66" charset="0"/>
                <a:sym typeface="Wingdings" panose="05000000000000000000" pitchFamily="2" charset="2"/>
              </a:rPr>
              <a:t>Remember! </a:t>
            </a:r>
          </a:p>
          <a:p>
            <a:r>
              <a:rPr lang="en-GB" sz="2000" dirty="0" smtClean="0">
                <a:solidFill>
                  <a:srgbClr val="0070C0"/>
                </a:solidFill>
                <a:latin typeface="Comic Sans MS" panose="030F0702030302020204" pitchFamily="66" charset="0"/>
                <a:sym typeface="Wingdings" panose="05000000000000000000" pitchFamily="2" charset="2"/>
              </a:rPr>
              <a:t>Addition always adds both parts.</a:t>
            </a:r>
          </a:p>
          <a:p>
            <a:r>
              <a:rPr lang="en-GB" sz="2000" dirty="0" smtClean="0">
                <a:solidFill>
                  <a:srgbClr val="00B050"/>
                </a:solidFill>
                <a:latin typeface="Comic Sans MS" panose="030F0702030302020204" pitchFamily="66" charset="0"/>
                <a:sym typeface="Wingdings" panose="05000000000000000000" pitchFamily="2" charset="2"/>
              </a:rPr>
              <a:t>Subtraction always starts with the whole.</a:t>
            </a:r>
            <a:endParaRPr lang="en-GB" sz="2000" dirty="0">
              <a:solidFill>
                <a:srgbClr val="00B050"/>
              </a:solidFill>
              <a:latin typeface="Comic Sans MS" panose="030F0702030302020204" pitchFamily="66" charset="0"/>
            </a:endParaRPr>
          </a:p>
        </p:txBody>
      </p:sp>
      <p:pic>
        <p:nvPicPr>
          <p:cNvPr id="5" name="Picture 4"/>
          <p:cNvPicPr>
            <a:picLocks noChangeAspect="1"/>
          </p:cNvPicPr>
          <p:nvPr/>
        </p:nvPicPr>
        <p:blipFill rotWithShape="1">
          <a:blip r:embed="rId4"/>
          <a:srcRect l="9046" t="26375" r="31737" b="26375"/>
          <a:stretch/>
        </p:blipFill>
        <p:spPr>
          <a:xfrm>
            <a:off x="2270994" y="1191698"/>
            <a:ext cx="4622699" cy="2073734"/>
          </a:xfrm>
          <a:prstGeom prst="rect">
            <a:avLst/>
          </a:prstGeom>
        </p:spPr>
      </p:pic>
      <p:pic>
        <p:nvPicPr>
          <p:cNvPr id="8" name="Picture 2" descr="Making Sense of Number Bonds | How to Teach, Examples, and More ..."/>
          <p:cNvPicPr>
            <a:picLocks noChangeAspect="1" noChangeArrowheads="1"/>
          </p:cNvPicPr>
          <p:nvPr/>
        </p:nvPicPr>
        <p:blipFill rotWithShape="1">
          <a:blip r:embed="rId5">
            <a:extLst>
              <a:ext uri="{28A0092B-C50C-407E-A947-70E740481C1C}">
                <a14:useLocalDpi xmlns:a14="http://schemas.microsoft.com/office/drawing/2010/main" val="0"/>
              </a:ext>
            </a:extLst>
          </a:blip>
          <a:srcRect l="43076" t="7358" r="16540" b="14616"/>
          <a:stretch/>
        </p:blipFill>
        <p:spPr bwMode="auto">
          <a:xfrm>
            <a:off x="6844903" y="4794936"/>
            <a:ext cx="1872208" cy="1684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7053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84312"/>
            <a:ext cx="8229600" cy="1143000"/>
          </a:xfrm>
        </p:spPr>
        <p:txBody>
          <a:bodyPr>
            <a:noAutofit/>
          </a:bodyPr>
          <a:lstStyle/>
          <a:p>
            <a:r>
              <a:rPr lang="en-GB" sz="3200" dirty="0" smtClean="0">
                <a:latin typeface="Comic Sans MS" panose="030F0702030302020204" pitchFamily="66" charset="0"/>
              </a:rPr>
              <a:t>Lesson  3 – Add together and find a part.</a:t>
            </a:r>
            <a:endParaRPr lang="en-GB" sz="3200" dirty="0">
              <a:latin typeface="Comic Sans MS" panose="030F0702030302020204" pitchFamily="66" charset="0"/>
            </a:endParaRPr>
          </a:p>
        </p:txBody>
      </p:sp>
      <p:sp>
        <p:nvSpPr>
          <p:cNvPr id="6" name="TextBox 5"/>
          <p:cNvSpPr txBox="1"/>
          <p:nvPr/>
        </p:nvSpPr>
        <p:spPr>
          <a:xfrm>
            <a:off x="837928" y="3217876"/>
            <a:ext cx="7488832" cy="984885"/>
          </a:xfrm>
          <a:prstGeom prst="rect">
            <a:avLst/>
          </a:prstGeom>
          <a:noFill/>
        </p:spPr>
        <p:txBody>
          <a:bodyPr wrap="square" rtlCol="0">
            <a:spAutoFit/>
          </a:bodyPr>
          <a:lstStyle/>
          <a:p>
            <a:pPr algn="ctr"/>
            <a:r>
              <a:rPr lang="en-GB" dirty="0">
                <a:latin typeface="Comic Sans MS" panose="030F0702030302020204" pitchFamily="66" charset="0"/>
              </a:rPr>
              <a:t>Follow the same </a:t>
            </a:r>
            <a:r>
              <a:rPr lang="en-GB" dirty="0" smtClean="0">
                <a:latin typeface="Comic Sans MS" panose="030F0702030302020204" pitchFamily="66" charset="0"/>
              </a:rPr>
              <a:t>instructions, </a:t>
            </a:r>
            <a:r>
              <a:rPr lang="en-GB" dirty="0">
                <a:latin typeface="Comic Sans MS" panose="030F0702030302020204" pitchFamily="66" charset="0"/>
              </a:rPr>
              <a:t>but with lesson </a:t>
            </a:r>
            <a:r>
              <a:rPr lang="en-GB" dirty="0" smtClean="0">
                <a:latin typeface="Comic Sans MS" panose="030F0702030302020204" pitchFamily="66" charset="0"/>
              </a:rPr>
              <a:t>3. </a:t>
            </a:r>
            <a:endParaRPr lang="en-GB" dirty="0">
              <a:latin typeface="Comic Sans MS" panose="030F0702030302020204" pitchFamily="66" charset="0"/>
            </a:endParaRPr>
          </a:p>
          <a:p>
            <a:pPr algn="ctr"/>
            <a:r>
              <a:rPr lang="en-GB" sz="2000" dirty="0" smtClean="0">
                <a:latin typeface="Comic Sans MS" panose="030F0702030302020204" pitchFamily="66" charset="0"/>
              </a:rPr>
              <a:t>Click this link to get started:</a:t>
            </a:r>
          </a:p>
          <a:p>
            <a:pPr algn="ctr"/>
            <a:r>
              <a:rPr lang="en-GB" sz="2000" dirty="0">
                <a:latin typeface="Comic Sans MS" panose="030F0702030302020204" pitchFamily="66" charset="0"/>
                <a:hlinkClick r:id="rId2"/>
              </a:rPr>
              <a:t>https://whiterosemaths.com/homelearning/year-1/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pic>
        <p:nvPicPr>
          <p:cNvPr id="13"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771" r="5401" b="40240"/>
          <a:stretch/>
        </p:blipFill>
        <p:spPr bwMode="auto">
          <a:xfrm>
            <a:off x="467544" y="4603074"/>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707504" y="4602125"/>
            <a:ext cx="3168352" cy="1754326"/>
          </a:xfrm>
          <a:prstGeom prst="rect">
            <a:avLst/>
          </a:prstGeom>
          <a:noFill/>
          <a:ln w="38100">
            <a:solidFill>
              <a:srgbClr val="00B0F0"/>
            </a:solidFill>
          </a:ln>
        </p:spPr>
        <p:txBody>
          <a:bodyPr wrap="square" rtlCol="0">
            <a:spAutoFit/>
          </a:bodyPr>
          <a:lstStyle/>
          <a:p>
            <a:pPr algn="ctr"/>
            <a:r>
              <a:rPr lang="en-GB" sz="2800" b="1" dirty="0" smtClean="0">
                <a:latin typeface="Comic Sans MS" panose="030F0702030302020204" pitchFamily="66" charset="0"/>
              </a:rPr>
              <a:t>=</a:t>
            </a:r>
            <a:r>
              <a:rPr lang="en-GB" sz="2000" dirty="0" smtClean="0">
                <a:latin typeface="Comic Sans MS" panose="030F0702030302020204" pitchFamily="66" charset="0"/>
              </a:rPr>
              <a:t> means ‘equal to’ </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Look </a:t>
            </a:r>
            <a:r>
              <a:rPr lang="en-GB" sz="2000" dirty="0">
                <a:latin typeface="Comic Sans MS" panose="030F0702030302020204" pitchFamily="66" charset="0"/>
              </a:rPr>
              <a:t>carefully </a:t>
            </a:r>
            <a:r>
              <a:rPr lang="en-GB" sz="2000" dirty="0" smtClean="0">
                <a:latin typeface="Comic Sans MS" panose="030F0702030302020204" pitchFamily="66" charset="0"/>
              </a:rPr>
              <a:t>at where it is used in each number sentence</a:t>
            </a:r>
            <a:r>
              <a:rPr lang="en-GB" sz="1600" dirty="0" smtClean="0">
                <a:latin typeface="Comic Sans MS" panose="030F0702030302020204" pitchFamily="66" charset="0"/>
              </a:rPr>
              <a:t>.</a:t>
            </a:r>
            <a:endParaRPr lang="en-GB" sz="1600" dirty="0">
              <a:latin typeface="Comic Sans MS" panose="030F0702030302020204" pitchFamily="66" charset="0"/>
            </a:endParaRPr>
          </a:p>
        </p:txBody>
      </p:sp>
      <p:pic>
        <p:nvPicPr>
          <p:cNvPr id="3" name="Picture 2"/>
          <p:cNvPicPr>
            <a:picLocks noChangeAspect="1"/>
          </p:cNvPicPr>
          <p:nvPr/>
        </p:nvPicPr>
        <p:blipFill rotWithShape="1">
          <a:blip r:embed="rId4"/>
          <a:srcRect l="9599" t="25391" r="31184" b="25391"/>
          <a:stretch/>
        </p:blipFill>
        <p:spPr>
          <a:xfrm>
            <a:off x="2805318" y="1468250"/>
            <a:ext cx="3554052" cy="1660772"/>
          </a:xfrm>
          <a:prstGeom prst="rect">
            <a:avLst/>
          </a:prstGeom>
        </p:spPr>
      </p:pic>
      <p:pic>
        <p:nvPicPr>
          <p:cNvPr id="4" name="Picture 3"/>
          <p:cNvPicPr>
            <a:picLocks noChangeAspect="1"/>
          </p:cNvPicPr>
          <p:nvPr/>
        </p:nvPicPr>
        <p:blipFill rotWithShape="1">
          <a:blip r:embed="rId5"/>
          <a:srcRect l="35610" t="59844" r="41145" b="16532"/>
          <a:stretch/>
        </p:blipFill>
        <p:spPr>
          <a:xfrm>
            <a:off x="5004048" y="4551138"/>
            <a:ext cx="3024336" cy="1728192"/>
          </a:xfrm>
          <a:prstGeom prst="rect">
            <a:avLst/>
          </a:prstGeom>
        </p:spPr>
      </p:pic>
    </p:spTree>
    <p:extLst>
      <p:ext uri="{BB962C8B-B14F-4D97-AF65-F5344CB8AC3E}">
        <p14:creationId xmlns:p14="http://schemas.microsoft.com/office/powerpoint/2010/main" val="40724405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59872"/>
            <a:ext cx="8229600" cy="1143000"/>
          </a:xfrm>
        </p:spPr>
        <p:txBody>
          <a:bodyPr>
            <a:noAutofit/>
          </a:bodyPr>
          <a:lstStyle/>
          <a:p>
            <a:r>
              <a:rPr lang="en-GB" sz="2800" dirty="0" smtClean="0">
                <a:latin typeface="Comic Sans MS" panose="030F0702030302020204" pitchFamily="66" charset="0"/>
              </a:rPr>
              <a:t>Lesson  4 – Add more and count on within 20</a:t>
            </a:r>
            <a:endParaRPr lang="en-GB" sz="2800" dirty="0">
              <a:latin typeface="Comic Sans MS" panose="030F0702030302020204" pitchFamily="66" charset="0"/>
            </a:endParaRPr>
          </a:p>
        </p:txBody>
      </p:sp>
      <p:sp>
        <p:nvSpPr>
          <p:cNvPr id="6" name="TextBox 5"/>
          <p:cNvSpPr txBox="1"/>
          <p:nvPr/>
        </p:nvSpPr>
        <p:spPr>
          <a:xfrm>
            <a:off x="837928" y="3191523"/>
            <a:ext cx="7488832" cy="984885"/>
          </a:xfrm>
          <a:prstGeom prst="rect">
            <a:avLst/>
          </a:prstGeom>
          <a:noFill/>
        </p:spPr>
        <p:txBody>
          <a:bodyPr wrap="square" rtlCol="0">
            <a:spAutoFit/>
          </a:bodyPr>
          <a:lstStyle/>
          <a:p>
            <a:pPr algn="ctr"/>
            <a:r>
              <a:rPr lang="en-GB" dirty="0">
                <a:latin typeface="Comic Sans MS" panose="030F0702030302020204" pitchFamily="66" charset="0"/>
              </a:rPr>
              <a:t>Follow the same </a:t>
            </a:r>
            <a:r>
              <a:rPr lang="en-GB" dirty="0" smtClean="0">
                <a:latin typeface="Comic Sans MS" panose="030F0702030302020204" pitchFamily="66" charset="0"/>
              </a:rPr>
              <a:t>instructions, </a:t>
            </a:r>
            <a:r>
              <a:rPr lang="en-GB" dirty="0">
                <a:latin typeface="Comic Sans MS" panose="030F0702030302020204" pitchFamily="66" charset="0"/>
              </a:rPr>
              <a:t>but with lesson 4</a:t>
            </a:r>
            <a:r>
              <a:rPr lang="en-GB" dirty="0" smtClean="0">
                <a:latin typeface="Comic Sans MS" panose="030F0702030302020204" pitchFamily="66" charset="0"/>
              </a:rPr>
              <a:t>. </a:t>
            </a:r>
            <a:endParaRPr lang="en-GB" dirty="0">
              <a:latin typeface="Comic Sans MS" panose="030F0702030302020204" pitchFamily="66" charset="0"/>
            </a:endParaRPr>
          </a:p>
          <a:p>
            <a:pPr algn="ctr"/>
            <a:r>
              <a:rPr lang="en-GB" sz="2000" dirty="0" smtClean="0">
                <a:latin typeface="Comic Sans MS" panose="030F0702030302020204" pitchFamily="66" charset="0"/>
              </a:rPr>
              <a:t>Click this link to get started:</a:t>
            </a:r>
          </a:p>
          <a:p>
            <a:pPr algn="ctr"/>
            <a:r>
              <a:rPr lang="en-GB" sz="2000" dirty="0">
                <a:latin typeface="Comic Sans MS" panose="030F0702030302020204" pitchFamily="66" charset="0"/>
                <a:hlinkClick r:id="rId2"/>
              </a:rPr>
              <a:t>https://whiterosemaths.com/homelearning/year-1/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pic>
        <p:nvPicPr>
          <p:cNvPr id="1026"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426" r="5401" b="39252"/>
          <a:stretch/>
        </p:blipFill>
        <p:spPr bwMode="auto">
          <a:xfrm>
            <a:off x="388318" y="4678260"/>
            <a:ext cx="1215424" cy="8455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610042" y="4612225"/>
            <a:ext cx="3342687" cy="1477328"/>
          </a:xfrm>
          <a:prstGeom prst="rect">
            <a:avLst/>
          </a:prstGeom>
          <a:noFill/>
          <a:ln w="38100">
            <a:solidFill>
              <a:srgbClr val="00B0F0"/>
            </a:solidFill>
          </a:ln>
        </p:spPr>
        <p:txBody>
          <a:bodyPr wrap="square" rtlCol="0">
            <a:spAutoFit/>
          </a:bodyPr>
          <a:lstStyle/>
          <a:p>
            <a:pPr algn="ctr"/>
            <a:r>
              <a:rPr lang="en-GB" dirty="0" smtClean="0">
                <a:latin typeface="Comic Sans MS" panose="030F0702030302020204" pitchFamily="66" charset="0"/>
              </a:rPr>
              <a:t>Ten frames and number lines are great to use for counting on. You can draw your own on a piece of paper to help you with your thinking. </a:t>
            </a:r>
          </a:p>
        </p:txBody>
      </p:sp>
      <p:pic>
        <p:nvPicPr>
          <p:cNvPr id="4" name="Picture 3"/>
          <p:cNvPicPr>
            <a:picLocks noChangeAspect="1"/>
          </p:cNvPicPr>
          <p:nvPr/>
        </p:nvPicPr>
        <p:blipFill rotWithShape="1">
          <a:blip r:embed="rId4"/>
          <a:srcRect l="9487" t="25094" r="30896" b="29184"/>
          <a:stretch/>
        </p:blipFill>
        <p:spPr>
          <a:xfrm>
            <a:off x="2421881" y="1227414"/>
            <a:ext cx="4320926" cy="1863152"/>
          </a:xfrm>
          <a:prstGeom prst="rect">
            <a:avLst/>
          </a:prstGeom>
        </p:spPr>
      </p:pic>
      <p:pic>
        <p:nvPicPr>
          <p:cNvPr id="2050" name="Picture 2" descr="Double Ten Frame Template | Ten frame, Math charts, Kindergarten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30440" y="4356807"/>
            <a:ext cx="2188991" cy="168865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Number Line | Math ∞ Blog"/>
          <p:cNvPicPr>
            <a:picLocks noChangeAspect="1" noChangeArrowheads="1"/>
          </p:cNvPicPr>
          <p:nvPr/>
        </p:nvPicPr>
        <p:blipFill rotWithShape="1">
          <a:blip r:embed="rId6">
            <a:extLst>
              <a:ext uri="{28A0092B-C50C-407E-A947-70E740481C1C}">
                <a14:useLocalDpi xmlns:a14="http://schemas.microsoft.com/office/drawing/2010/main" val="0"/>
              </a:ext>
            </a:extLst>
          </a:blip>
          <a:srcRect t="61681" r="1049"/>
          <a:stretch/>
        </p:blipFill>
        <p:spPr bwMode="auto">
          <a:xfrm>
            <a:off x="4952729" y="6225858"/>
            <a:ext cx="3744415" cy="625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9733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0841"/>
            <a:ext cx="8229600" cy="1143000"/>
          </a:xfrm>
        </p:spPr>
        <p:txBody>
          <a:bodyPr>
            <a:noAutofit/>
          </a:bodyPr>
          <a:lstStyle/>
          <a:p>
            <a:r>
              <a:rPr lang="en-GB" sz="2800" dirty="0" smtClean="0">
                <a:latin typeface="Comic Sans MS" panose="030F0702030302020204" pitchFamily="66" charset="0"/>
              </a:rPr>
              <a:t>Lesson  5 – Friday challenge!</a:t>
            </a:r>
            <a:endParaRPr lang="en-GB" sz="2800" dirty="0">
              <a:latin typeface="Comic Sans MS" panose="030F0702030302020204" pitchFamily="66" charset="0"/>
            </a:endParaRPr>
          </a:p>
        </p:txBody>
      </p:sp>
      <p:sp>
        <p:nvSpPr>
          <p:cNvPr id="6" name="TextBox 5"/>
          <p:cNvSpPr txBox="1"/>
          <p:nvPr/>
        </p:nvSpPr>
        <p:spPr>
          <a:xfrm>
            <a:off x="837928" y="2553899"/>
            <a:ext cx="7488832" cy="400110"/>
          </a:xfrm>
          <a:prstGeom prst="rect">
            <a:avLst/>
          </a:prstGeom>
          <a:noFill/>
        </p:spPr>
        <p:txBody>
          <a:bodyPr wrap="square" rtlCol="0">
            <a:spAutoFit/>
          </a:bodyPr>
          <a:lstStyle/>
          <a:p>
            <a:pPr algn="ctr"/>
            <a:r>
              <a:rPr lang="en-GB" sz="2000" dirty="0" smtClean="0">
                <a:latin typeface="Comic Sans MS" panose="030F0702030302020204" pitchFamily="66" charset="0"/>
                <a:hlinkClick r:id="rId2"/>
              </a:rPr>
              <a:t>https</a:t>
            </a:r>
            <a:r>
              <a:rPr lang="en-GB" sz="2000" dirty="0">
                <a:latin typeface="Comic Sans MS" panose="030F0702030302020204" pitchFamily="66" charset="0"/>
                <a:hlinkClick r:id="rId2"/>
              </a:rPr>
              <a:t>://whiterosemaths.com/homelearning/year-1/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sp>
        <p:nvSpPr>
          <p:cNvPr id="7" name="TextBox 6"/>
          <p:cNvSpPr txBox="1"/>
          <p:nvPr/>
        </p:nvSpPr>
        <p:spPr>
          <a:xfrm>
            <a:off x="755576" y="3031421"/>
            <a:ext cx="7653536" cy="954107"/>
          </a:xfrm>
          <a:prstGeom prst="rect">
            <a:avLst/>
          </a:prstGeom>
          <a:noFill/>
          <a:ln w="38100">
            <a:solidFill>
              <a:srgbClr val="00B0F0"/>
            </a:solidFill>
          </a:ln>
        </p:spPr>
        <p:txBody>
          <a:bodyPr wrap="square" rtlCol="0">
            <a:spAutoFit/>
          </a:bodyPr>
          <a:lstStyle/>
          <a:p>
            <a:pPr algn="ctr"/>
            <a:r>
              <a:rPr lang="en-GB" dirty="0" smtClean="0">
                <a:latin typeface="Comic Sans MS" panose="030F0702030302020204" pitchFamily="66" charset="0"/>
              </a:rPr>
              <a:t>Today you are being challenged to make a butterfly! Butterflies are </a:t>
            </a:r>
            <a:r>
              <a:rPr lang="en-GB" sz="2000" b="1" u="sng" dirty="0" smtClean="0">
                <a:latin typeface="Comic Sans MS" panose="030F0702030302020204" pitchFamily="66" charset="0"/>
              </a:rPr>
              <a:t>symmetrical</a:t>
            </a:r>
            <a:r>
              <a:rPr lang="en-GB" dirty="0" smtClean="0">
                <a:latin typeface="Comic Sans MS" panose="030F0702030302020204" pitchFamily="66" charset="0"/>
              </a:rPr>
              <a:t> which means the patterns and colours on their wings are the same on both sides. Look carefully at these butterflies…</a:t>
            </a:r>
          </a:p>
        </p:txBody>
      </p:sp>
      <p:pic>
        <p:nvPicPr>
          <p:cNvPr id="3" name="Picture 2"/>
          <p:cNvPicPr>
            <a:picLocks noChangeAspect="1"/>
          </p:cNvPicPr>
          <p:nvPr/>
        </p:nvPicPr>
        <p:blipFill rotWithShape="1">
          <a:blip r:embed="rId3"/>
          <a:srcRect l="9599" t="25391" r="31184" b="28344"/>
          <a:stretch/>
        </p:blipFill>
        <p:spPr>
          <a:xfrm>
            <a:off x="3030724" y="996707"/>
            <a:ext cx="3368860" cy="1479780"/>
          </a:xfrm>
          <a:prstGeom prst="rect">
            <a:avLst/>
          </a:prstGeom>
        </p:spPr>
      </p:pic>
      <p:pic>
        <p:nvPicPr>
          <p:cNvPr id="3074" name="Picture 2" descr="Simple Butterflies Images, Stock Photos &amp; Vectors | Shutterstock"/>
          <p:cNvPicPr>
            <a:picLocks noChangeAspect="1" noChangeArrowheads="1"/>
          </p:cNvPicPr>
          <p:nvPr/>
        </p:nvPicPr>
        <p:blipFill rotWithShape="1">
          <a:blip r:embed="rId4">
            <a:extLst>
              <a:ext uri="{28A0092B-C50C-407E-A947-70E740481C1C}">
                <a14:useLocalDpi xmlns:a14="http://schemas.microsoft.com/office/drawing/2010/main" val="0"/>
              </a:ext>
            </a:extLst>
          </a:blip>
          <a:srcRect l="-1" r="1735" b="12201"/>
          <a:stretch/>
        </p:blipFill>
        <p:spPr bwMode="auto">
          <a:xfrm>
            <a:off x="3203848" y="4151398"/>
            <a:ext cx="2592288" cy="248480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399584" y="6231987"/>
            <a:ext cx="2324944" cy="461665"/>
          </a:xfrm>
          <a:prstGeom prst="rect">
            <a:avLst/>
          </a:prstGeom>
          <a:noFill/>
        </p:spPr>
        <p:txBody>
          <a:bodyPr wrap="square" rtlCol="0">
            <a:spAutoFit/>
          </a:bodyPr>
          <a:lstStyle/>
          <a:p>
            <a:r>
              <a:rPr lang="en-GB" sz="1200" dirty="0" smtClean="0">
                <a:latin typeface="Comic Sans MS" panose="030F0702030302020204" pitchFamily="66" charset="0"/>
              </a:rPr>
              <a:t>Ideas for making a butterfly are on the next slide </a:t>
            </a:r>
            <a:r>
              <a:rPr lang="en-GB" sz="1200" dirty="0" smtClean="0">
                <a:latin typeface="Comic Sans MS" panose="030F0702030302020204" pitchFamily="66" charset="0"/>
                <a:sym typeface="Wingdings" panose="05000000000000000000" pitchFamily="2" charset="2"/>
              </a:rPr>
              <a:t> </a:t>
            </a:r>
            <a:endParaRPr lang="en-GB" sz="1200" dirty="0">
              <a:latin typeface="Comic Sans MS" panose="030F0702030302020204" pitchFamily="66" charset="0"/>
            </a:endParaRPr>
          </a:p>
        </p:txBody>
      </p:sp>
    </p:spTree>
    <p:extLst>
      <p:ext uri="{BB962C8B-B14F-4D97-AF65-F5344CB8AC3E}">
        <p14:creationId xmlns:p14="http://schemas.microsoft.com/office/powerpoint/2010/main" val="2301310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0841"/>
            <a:ext cx="8229600" cy="1143000"/>
          </a:xfrm>
        </p:spPr>
        <p:txBody>
          <a:bodyPr>
            <a:noAutofit/>
          </a:bodyPr>
          <a:lstStyle/>
          <a:p>
            <a:r>
              <a:rPr lang="en-GB" sz="2800" dirty="0" smtClean="0">
                <a:latin typeface="Comic Sans MS" panose="030F0702030302020204" pitchFamily="66" charset="0"/>
              </a:rPr>
              <a:t>Lesson  5 – Friday challenge!</a:t>
            </a:r>
            <a:endParaRPr lang="en-GB" sz="2800" dirty="0">
              <a:latin typeface="Comic Sans MS" panose="030F0702030302020204" pitchFamily="66" charset="0"/>
            </a:endParaRPr>
          </a:p>
        </p:txBody>
      </p:sp>
      <p:sp>
        <p:nvSpPr>
          <p:cNvPr id="7" name="TextBox 6"/>
          <p:cNvSpPr txBox="1"/>
          <p:nvPr/>
        </p:nvSpPr>
        <p:spPr>
          <a:xfrm>
            <a:off x="755576" y="1052736"/>
            <a:ext cx="7653536" cy="1477328"/>
          </a:xfrm>
          <a:prstGeom prst="rect">
            <a:avLst/>
          </a:prstGeom>
          <a:noFill/>
          <a:ln w="38100">
            <a:solidFill>
              <a:srgbClr val="00B0F0"/>
            </a:solidFill>
          </a:ln>
        </p:spPr>
        <p:txBody>
          <a:bodyPr wrap="square" rtlCol="0">
            <a:spAutoFit/>
          </a:bodyPr>
          <a:lstStyle/>
          <a:p>
            <a:pPr algn="ctr"/>
            <a:r>
              <a:rPr lang="en-GB" dirty="0" smtClean="0">
                <a:latin typeface="Comic Sans MS" panose="030F0702030302020204" pitchFamily="66" charset="0"/>
              </a:rPr>
              <a:t>The video on the website suggests making a butterfly pizza with an adult. If you are unable to do this at home, you could try one of the activities below instead </a:t>
            </a:r>
            <a:r>
              <a:rPr lang="en-GB" dirty="0" smtClean="0">
                <a:latin typeface="Comic Sans MS" panose="030F0702030302020204" pitchFamily="66" charset="0"/>
                <a:sym typeface="Wingdings" panose="05000000000000000000" pitchFamily="2" charset="2"/>
              </a:rPr>
              <a:t> </a:t>
            </a:r>
          </a:p>
          <a:p>
            <a:pPr algn="ctr"/>
            <a:r>
              <a:rPr lang="en-GB" dirty="0" smtClean="0">
                <a:latin typeface="Comic Sans MS" panose="030F0702030302020204" pitchFamily="66" charset="0"/>
                <a:sym typeface="Wingdings" panose="05000000000000000000" pitchFamily="2" charset="2"/>
              </a:rPr>
              <a:t>If you are able to print, there is a printable activity on the website called ‘Butterfly </a:t>
            </a:r>
            <a:r>
              <a:rPr lang="en-GB" dirty="0">
                <a:latin typeface="Comic Sans MS" panose="030F0702030302020204" pitchFamily="66" charset="0"/>
                <a:sym typeface="Wingdings" panose="05000000000000000000" pitchFamily="2" charset="2"/>
              </a:rPr>
              <a:t>P</a:t>
            </a:r>
            <a:r>
              <a:rPr lang="en-GB" dirty="0" smtClean="0">
                <a:latin typeface="Comic Sans MS" panose="030F0702030302020204" pitchFamily="66" charset="0"/>
                <a:sym typeface="Wingdings" panose="05000000000000000000" pitchFamily="2" charset="2"/>
              </a:rPr>
              <a:t>izza Activities Worksheet’. </a:t>
            </a:r>
            <a:endParaRPr lang="en-GB" dirty="0" smtClean="0">
              <a:latin typeface="Comic Sans MS" panose="030F0702030302020204" pitchFamily="66" charset="0"/>
            </a:endParaRPr>
          </a:p>
        </p:txBody>
      </p:sp>
      <p:pic>
        <p:nvPicPr>
          <p:cNvPr id="4098" name="Picture 2" descr="How to Make a Fluttering Paper Butterfly Craf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0700" y="2871634"/>
            <a:ext cx="2121836" cy="2808312"/>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andprint Wooden Spoon Butterflies - Kid Craft For Spr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9713" y="5029198"/>
            <a:ext cx="2619375" cy="1743076"/>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Cardboard Tube Butterfly Kids Craft - Crafty Morn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37494" y="2876794"/>
            <a:ext cx="2043814" cy="2043814"/>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ow To Make A Butterfly From A Peg - 10 step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24128" y="2900159"/>
            <a:ext cx="2592288" cy="1944216"/>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Pin on Butterfly"/>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771" t="22551" b="19299"/>
          <a:stretch/>
        </p:blipFill>
        <p:spPr bwMode="auto">
          <a:xfrm>
            <a:off x="5968936" y="5007444"/>
            <a:ext cx="2102672" cy="1676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27027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05739" y="620688"/>
            <a:ext cx="484427"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 </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Rectangle 2"/>
          <p:cNvSpPr/>
          <p:nvPr/>
        </p:nvSpPr>
        <p:spPr>
          <a:xfrm>
            <a:off x="751508" y="892455"/>
            <a:ext cx="7992888" cy="6894195"/>
          </a:xfrm>
          <a:prstGeom prst="rect">
            <a:avLst/>
          </a:prstGeom>
        </p:spPr>
        <p:txBody>
          <a:bodyPr wrap="square">
            <a:spAutoFit/>
          </a:bodyPr>
          <a:lstStyle/>
          <a:p>
            <a:pPr algn="ctr"/>
            <a:r>
              <a:rPr lang="en-GB" dirty="0">
                <a:latin typeface="Comic Sans MS" panose="030F0702030302020204" pitchFamily="66" charset="0"/>
              </a:rPr>
              <a:t>If you have had a go at some or all of the tasks…</a:t>
            </a:r>
          </a:p>
          <a:p>
            <a:endParaRPr lang="en-GB" dirty="0">
              <a:latin typeface="Comic Sans MS" panose="030F0702030302020204" pitchFamily="66" charset="0"/>
            </a:endParaRPr>
          </a:p>
          <a:p>
            <a:endParaRPr lang="en-GB" dirty="0">
              <a:latin typeface="Comic Sans MS" panose="030F0702030302020204" pitchFamily="66" charset="0"/>
            </a:endParaRPr>
          </a:p>
          <a:p>
            <a:pPr algn="ctr"/>
            <a:r>
              <a:rPr lang="en-GB" sz="4000" dirty="0">
                <a:latin typeface="Comic Sans MS" panose="030F0702030302020204" pitchFamily="66" charset="0"/>
              </a:rPr>
              <a:t>Well done!</a:t>
            </a:r>
          </a:p>
          <a:p>
            <a:pPr algn="ctr"/>
            <a:r>
              <a:rPr lang="en-GB" sz="4000" dirty="0">
                <a:latin typeface="Comic Sans MS" panose="030F0702030302020204" pitchFamily="66" charset="0"/>
              </a:rPr>
              <a:t>We are really proud of you</a:t>
            </a:r>
            <a:r>
              <a:rPr lang="en-GB" sz="4000" dirty="0" smtClean="0">
                <a:latin typeface="Comic Sans MS" panose="030F0702030302020204" pitchFamily="66" charset="0"/>
              </a:rPr>
              <a:t>.</a:t>
            </a: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smtClean="0">
              <a:latin typeface="Comic Sans MS" panose="030F0702030302020204" pitchFamily="66" charset="0"/>
            </a:endParaRPr>
          </a:p>
          <a:p>
            <a:pPr algn="ctr"/>
            <a:r>
              <a:rPr lang="en-GB" sz="2800" dirty="0" smtClean="0">
                <a:latin typeface="Comic Sans MS" panose="030F0702030302020204" pitchFamily="66" charset="0"/>
              </a:rPr>
              <a:t>Have a lovely half </a:t>
            </a:r>
            <a:r>
              <a:rPr lang="en-GB" sz="2800" dirty="0" smtClean="0">
                <a:latin typeface="Comic Sans MS" panose="030F0702030302020204" pitchFamily="66" charset="0"/>
              </a:rPr>
              <a:t>term with your families.</a:t>
            </a:r>
            <a:endParaRPr lang="en-GB" sz="28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
        <p:nvSpPr>
          <p:cNvPr id="4" name="6-Point Star 3"/>
          <p:cNvSpPr/>
          <p:nvPr/>
        </p:nvSpPr>
        <p:spPr>
          <a:xfrm>
            <a:off x="3451808" y="3212976"/>
            <a:ext cx="2592288" cy="2376264"/>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1132846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87CEEB"/>
      </a:accent1>
      <a:accent2>
        <a:srgbClr val="A4DDED"/>
      </a:accent2>
      <a:accent3>
        <a:srgbClr val="B0E0E6"/>
      </a:accent3>
      <a:accent4>
        <a:srgbClr val="E6E8FA"/>
      </a:accent4>
      <a:accent5>
        <a:srgbClr val="E6E8FA"/>
      </a:accent5>
      <a:accent6>
        <a:srgbClr val="E7FEF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614</TotalTime>
  <Words>828</Words>
  <Application>Microsoft Office PowerPoint</Application>
  <PresentationFormat>On-screen Show (4:3)</PresentationFormat>
  <Paragraphs>88</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Comic Sans MS</vt:lpstr>
      <vt:lpstr>Times New Roman</vt:lpstr>
      <vt:lpstr>Wingdings</vt:lpstr>
      <vt:lpstr>Office Theme</vt:lpstr>
      <vt:lpstr>Year 1 Maths</vt:lpstr>
      <vt:lpstr>Information for Parents and Carers.</vt:lpstr>
      <vt:lpstr>PowerPoint Presentation</vt:lpstr>
      <vt:lpstr>Lesson 1   Part-whole relationships number bonds</vt:lpstr>
      <vt:lpstr>Lesson 1 – Part-whole relationships number bonds.</vt:lpstr>
      <vt:lpstr>Lesson  2 Fact families – linking addition and subtraction.</vt:lpstr>
      <vt:lpstr>Lesson  3 – Add together and find a part.</vt:lpstr>
      <vt:lpstr>Lesson  4 – Add more and count on within 20</vt:lpstr>
      <vt:lpstr>Lesson  5 – Friday challenge!</vt:lpstr>
      <vt:lpstr>Lesson  5 – Friday challenge!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Ross G</cp:lastModifiedBy>
  <cp:revision>83</cp:revision>
  <dcterms:created xsi:type="dcterms:W3CDTF">2012-04-28T17:18:27Z</dcterms:created>
  <dcterms:modified xsi:type="dcterms:W3CDTF">2020-05-15T10:43:04Z</dcterms:modified>
</cp:coreProperties>
</file>