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1" r:id="rId1"/>
    <p:sldMasterId id="2147483672" r:id="rId2"/>
  </p:sldMasterIdLst>
  <p:notesMasterIdLst>
    <p:notesMasterId r:id="rId30"/>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9144000" cy="5143500" type="screen16x9"/>
  <p:notesSz cx="6858000" cy="9144000"/>
  <p:embeddedFontLst>
    <p:embeddedFont>
      <p:font typeface="Calibri" panose="020F0502020204030204" pitchFamily="34" charset="0"/>
      <p:regular r:id="rId31"/>
      <p:bold r:id="rId32"/>
      <p:italic r:id="rId33"/>
      <p:boldItalic r:id="rId34"/>
    </p:embeddedFont>
    <p:embeddedFont>
      <p:font typeface="Cedarville Cursive" panose="020B0604020202020204" charset="0"/>
      <p:regular r:id="rId35"/>
    </p:embeddedFont>
    <p:embeddedFont>
      <p:font typeface="Comic Sans MS" panose="030F0702030302020204" pitchFamily="66" charset="0"/>
      <p:regular r:id="rId36"/>
      <p:bold r:id="rId37"/>
      <p:italic r:id="rId38"/>
      <p:boldItalic r:id="rId39"/>
    </p:embeddedFont>
    <p:embeddedFont>
      <p:font typeface="Source Code Pro" panose="020B0604020202020204" charset="0"/>
      <p:regular r:id="rId40"/>
      <p:bold r:id="rId41"/>
      <p:italic r:id="rId42"/>
      <p:boldItalic r:id="rId43"/>
    </p:embeddedFont>
    <p:embeddedFont>
      <p:font typeface="Montserrat" panose="020B0604020202020204" charset="0"/>
      <p:regular r:id="rId44"/>
      <p:bold r:id="rId45"/>
      <p:italic r:id="rId46"/>
      <p:boldItalic r:id="rId47"/>
    </p:embeddedFont>
    <p:embeddedFont>
      <p:font typeface="Amatic SC" panose="020B0604020202020204" charset="-79"/>
      <p:regular r:id="rId48"/>
      <p:bold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F14F6D5-87C5-4D6E-9328-AE0A974FD84D}">
  <a:tblStyle styleId="{CF14F6D5-87C5-4D6E-9328-AE0A974FD84D}" styleName="Table_0">
    <a:wholeTbl>
      <a:tcTxStyle>
        <a:font>
          <a:latin typeface="Arial"/>
          <a:ea typeface="Arial"/>
          <a:cs typeface="Arial"/>
        </a:font>
        <a:srgbClr val="000000"/>
      </a:tcTxStyle>
      <a:tcStyle>
        <a:tcBdr>
          <a:left>
            <a:ln cap="flat" cmpd="sng">
              <a:solidFill>
                <a:srgbClr val="000000"/>
              </a:solidFill>
              <a:prstDash val="solid"/>
              <a:round/>
              <a:headEnd type="none" w="sm" len="sm"/>
              <a:tailEnd type="none" w="sm" len="sm"/>
            </a:ln>
          </a:left>
          <a:right>
            <a:ln cap="flat" cmpd="sng">
              <a:solidFill>
                <a:srgbClr val="000000"/>
              </a:solidFill>
              <a:prstDash val="solid"/>
              <a:round/>
              <a:headEnd type="none" w="sm" len="sm"/>
              <a:tailEnd type="none" w="sm" len="sm"/>
            </a:ln>
          </a:right>
          <a:top>
            <a:ln cap="flat" cmpd="sng">
              <a:solidFill>
                <a:srgbClr val="000000"/>
              </a:solidFill>
              <a:prstDash val="solid"/>
              <a:round/>
              <a:headEnd type="none" w="sm" len="sm"/>
              <a:tailEnd type="none" w="sm" len="sm"/>
            </a:ln>
          </a:top>
          <a:bottom>
            <a:ln cap="flat" cmpd="sng">
              <a:solidFill>
                <a:srgbClr val="000000"/>
              </a:solidFill>
              <a:prstDash val="solid"/>
              <a:round/>
              <a:headEnd type="none" w="sm" len="sm"/>
              <a:tailEnd type="none" w="sm" len="sm"/>
            </a:ln>
          </a:bottom>
          <a:insideH>
            <a:ln cap="flat" cmpd="sng">
              <a:solidFill>
                <a:srgbClr val="000000"/>
              </a:solidFill>
              <a:prstDash val="solid"/>
              <a:round/>
              <a:headEnd type="none" w="sm" len="sm"/>
              <a:tailEnd type="none" w="sm" len="sm"/>
            </a:ln>
          </a:insideH>
          <a:insideV>
            <a:ln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720" y="5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9.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font" Target="fonts/font17.fntdata"/><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font" Target="fonts/font16.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6.fntdata"/><Relationship Id="rId49" Type="http://schemas.openxmlformats.org/officeDocument/2006/relationships/font" Target="fonts/font19.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1.fntdata"/><Relationship Id="rId44" Type="http://schemas.openxmlformats.org/officeDocument/2006/relationships/font" Target="fonts/font14.fntdata"/><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font" Target="fonts/font18.fntdata"/><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7f6e29ae88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7f6e29ae88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7f6e29ae88_0_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7f6e29ae88_0_1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7f6e29ae88_0_1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7f6e29ae88_0_1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7f6e29ae88_0_2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7f6e29ae88_0_2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7f6e29ae88_0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7f6e29ae88_0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7f6e29ae88_0_2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 name="Google Shape;149;g7f6e29ae88_0_2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7f6e29ae88_0_2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g7f6e29ae88_0_2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7f6e29ae88_1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7f6e29ae88_1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7f6e29ae88_1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7f6e29ae88_1_1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7f6e29ae88_1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7f6e29ae88_1_1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7f6e29ae88_1_1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7f6e29ae88_1_1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7f6e29ae88_1_1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7f6e29ae88_1_1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7f6e29ae88_1_2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7f6e29ae88_1_2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g7f6e29ae88_1_1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4" name="Google Shape;224;g7f6e29ae88_1_1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g7f6e29ae88_1_2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1" name="Google Shape;231;g7f6e29ae88_1_2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g7f6e29ae88_1_2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8" name="Google Shape;238;g7f6e29ae88_1_2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7f6e29ae88_1_2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g7f6e29ae88_1_2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g7f6e29ae88_1_2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4" name="Google Shape;254;g7f6e29ae88_1_2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7f72b9ca4f_4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4" name="Google Shape;264;g7f72b9ca4f_4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7f6e29ae88_0_2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2" name="Google Shape;272;g7f6e29ae88_0_2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7f6e29ae88_0_2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7f6e29ae88_0_2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7f6e29ae88_0_2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 name="Google Shape;287;g7f6e29ae88_0_2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7f6e29ae88_0_2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7f6e29ae88_0_2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7f6e29ae88_0_2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2" name="Google Shape;302;g7f6e29ae88_0_2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g7f6e29ae88_0_2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3" name="Google Shape;313;g7f6e29ae88_0_2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7f72b9ca4f_6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4" name="Google Shape;324;g7f72b9ca4f_6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9144000" cy="34290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311700" y="392150"/>
            <a:ext cx="8520600" cy="2690400"/>
          </a:xfrm>
          <a:prstGeom prst="rect">
            <a:avLst/>
          </a:prstGeom>
        </p:spPr>
        <p:txBody>
          <a:bodyPr spcFirstLastPara="1" wrap="square" lIns="91425" tIns="91425" rIns="91425" bIns="91425" anchor="ctr" anchorCtr="0">
            <a:noAutofit/>
          </a:bodyPr>
          <a:lstStyle>
            <a:lvl1pPr lvl="0" algn="ctr">
              <a:spcBef>
                <a:spcPts val="0"/>
              </a:spcBef>
              <a:spcAft>
                <a:spcPts val="0"/>
              </a:spcAft>
              <a:buSzPts val="8000"/>
              <a:buNone/>
              <a:defRPr sz="8000"/>
            </a:lvl1pPr>
            <a:lvl2pPr lvl="1" algn="ctr">
              <a:spcBef>
                <a:spcPts val="0"/>
              </a:spcBef>
              <a:spcAft>
                <a:spcPts val="0"/>
              </a:spcAft>
              <a:buSzPts val="8000"/>
              <a:buNone/>
              <a:defRPr sz="8000"/>
            </a:lvl2pPr>
            <a:lvl3pPr lvl="2" algn="ctr">
              <a:spcBef>
                <a:spcPts val="0"/>
              </a:spcBef>
              <a:spcAft>
                <a:spcPts val="0"/>
              </a:spcAft>
              <a:buSzPts val="8000"/>
              <a:buNone/>
              <a:defRPr sz="8000"/>
            </a:lvl3pPr>
            <a:lvl4pPr lvl="3" algn="ctr">
              <a:spcBef>
                <a:spcPts val="0"/>
              </a:spcBef>
              <a:spcAft>
                <a:spcPts val="0"/>
              </a:spcAft>
              <a:buSzPts val="8000"/>
              <a:buNone/>
              <a:defRPr sz="8000"/>
            </a:lvl4pPr>
            <a:lvl5pPr lvl="4" algn="ctr">
              <a:spcBef>
                <a:spcPts val="0"/>
              </a:spcBef>
              <a:spcAft>
                <a:spcPts val="0"/>
              </a:spcAft>
              <a:buSzPts val="8000"/>
              <a:buNone/>
              <a:defRPr sz="8000"/>
            </a:lvl5pPr>
            <a:lvl6pPr lvl="5" algn="ctr">
              <a:spcBef>
                <a:spcPts val="0"/>
              </a:spcBef>
              <a:spcAft>
                <a:spcPts val="0"/>
              </a:spcAft>
              <a:buSzPts val="8000"/>
              <a:buNone/>
              <a:defRPr sz="8000"/>
            </a:lvl6pPr>
            <a:lvl7pPr lvl="6" algn="ctr">
              <a:spcBef>
                <a:spcPts val="0"/>
              </a:spcBef>
              <a:spcAft>
                <a:spcPts val="0"/>
              </a:spcAft>
              <a:buSzPts val="8000"/>
              <a:buNone/>
              <a:defRPr sz="8000"/>
            </a:lvl7pPr>
            <a:lvl8pPr lvl="7" algn="ctr">
              <a:spcBef>
                <a:spcPts val="0"/>
              </a:spcBef>
              <a:spcAft>
                <a:spcPts val="0"/>
              </a:spcAft>
              <a:buSzPts val="8000"/>
              <a:buNone/>
              <a:defRPr sz="8000"/>
            </a:lvl8pPr>
            <a:lvl9pPr lvl="8" algn="ctr">
              <a:spcBef>
                <a:spcPts val="0"/>
              </a:spcBef>
              <a:spcAft>
                <a:spcPts val="0"/>
              </a:spcAft>
              <a:buSzPts val="8000"/>
              <a:buNone/>
              <a:defRPr sz="8000"/>
            </a:lvl9pPr>
          </a:lstStyle>
          <a:p>
            <a:endParaRPr/>
          </a:p>
        </p:txBody>
      </p:sp>
      <p:sp>
        <p:nvSpPr>
          <p:cNvPr id="12" name="Google Shape;12;p2"/>
          <p:cNvSpPr txBox="1">
            <a:spLocks noGrp="1"/>
          </p:cNvSpPr>
          <p:nvPr>
            <p:ph type="subTitle" idx="1"/>
          </p:nvPr>
        </p:nvSpPr>
        <p:spPr>
          <a:xfrm>
            <a:off x="311700" y="3890400"/>
            <a:ext cx="8520600" cy="7062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Clr>
                <a:schemeClr val="accent1"/>
              </a:buClr>
              <a:buSzPts val="2100"/>
              <a:buNone/>
              <a:defRPr sz="2100" b="1">
                <a:solidFill>
                  <a:schemeClr val="accent1"/>
                </a:solidFill>
              </a:defRPr>
            </a:lvl1pPr>
            <a:lvl2pPr lvl="1" algn="ctr">
              <a:lnSpc>
                <a:spcPct val="100000"/>
              </a:lnSpc>
              <a:spcBef>
                <a:spcPts val="0"/>
              </a:spcBef>
              <a:spcAft>
                <a:spcPts val="0"/>
              </a:spcAft>
              <a:buClr>
                <a:schemeClr val="accent1"/>
              </a:buClr>
              <a:buSzPts val="2100"/>
              <a:buNone/>
              <a:defRPr sz="2100" b="1">
                <a:solidFill>
                  <a:schemeClr val="accent1"/>
                </a:solidFill>
              </a:defRPr>
            </a:lvl2pPr>
            <a:lvl3pPr lvl="2" algn="ctr">
              <a:lnSpc>
                <a:spcPct val="100000"/>
              </a:lnSpc>
              <a:spcBef>
                <a:spcPts val="0"/>
              </a:spcBef>
              <a:spcAft>
                <a:spcPts val="0"/>
              </a:spcAft>
              <a:buClr>
                <a:schemeClr val="accent1"/>
              </a:buClr>
              <a:buSzPts val="2100"/>
              <a:buNone/>
              <a:defRPr sz="2100" b="1">
                <a:solidFill>
                  <a:schemeClr val="accent1"/>
                </a:solidFill>
              </a:defRPr>
            </a:lvl3pPr>
            <a:lvl4pPr lvl="3" algn="ctr">
              <a:lnSpc>
                <a:spcPct val="100000"/>
              </a:lnSpc>
              <a:spcBef>
                <a:spcPts val="0"/>
              </a:spcBef>
              <a:spcAft>
                <a:spcPts val="0"/>
              </a:spcAft>
              <a:buClr>
                <a:schemeClr val="accent1"/>
              </a:buClr>
              <a:buSzPts val="2100"/>
              <a:buNone/>
              <a:defRPr sz="2100" b="1">
                <a:solidFill>
                  <a:schemeClr val="accent1"/>
                </a:solidFill>
              </a:defRPr>
            </a:lvl4pPr>
            <a:lvl5pPr lvl="4" algn="ctr">
              <a:lnSpc>
                <a:spcPct val="100000"/>
              </a:lnSpc>
              <a:spcBef>
                <a:spcPts val="0"/>
              </a:spcBef>
              <a:spcAft>
                <a:spcPts val="0"/>
              </a:spcAft>
              <a:buClr>
                <a:schemeClr val="accent1"/>
              </a:buClr>
              <a:buSzPts val="2100"/>
              <a:buNone/>
              <a:defRPr sz="2100" b="1">
                <a:solidFill>
                  <a:schemeClr val="accent1"/>
                </a:solidFill>
              </a:defRPr>
            </a:lvl5pPr>
            <a:lvl6pPr lvl="5" algn="ctr">
              <a:lnSpc>
                <a:spcPct val="100000"/>
              </a:lnSpc>
              <a:spcBef>
                <a:spcPts val="0"/>
              </a:spcBef>
              <a:spcAft>
                <a:spcPts val="0"/>
              </a:spcAft>
              <a:buClr>
                <a:schemeClr val="accent1"/>
              </a:buClr>
              <a:buSzPts val="2100"/>
              <a:buNone/>
              <a:defRPr sz="2100" b="1">
                <a:solidFill>
                  <a:schemeClr val="accent1"/>
                </a:solidFill>
              </a:defRPr>
            </a:lvl6pPr>
            <a:lvl7pPr lvl="6" algn="ctr">
              <a:lnSpc>
                <a:spcPct val="100000"/>
              </a:lnSpc>
              <a:spcBef>
                <a:spcPts val="0"/>
              </a:spcBef>
              <a:spcAft>
                <a:spcPts val="0"/>
              </a:spcAft>
              <a:buClr>
                <a:schemeClr val="accent1"/>
              </a:buClr>
              <a:buSzPts val="2100"/>
              <a:buNone/>
              <a:defRPr sz="2100" b="1">
                <a:solidFill>
                  <a:schemeClr val="accent1"/>
                </a:solidFill>
              </a:defRPr>
            </a:lvl7pPr>
            <a:lvl8pPr lvl="7" algn="ctr">
              <a:lnSpc>
                <a:spcPct val="100000"/>
              </a:lnSpc>
              <a:spcBef>
                <a:spcPts val="0"/>
              </a:spcBef>
              <a:spcAft>
                <a:spcPts val="0"/>
              </a:spcAft>
              <a:buClr>
                <a:schemeClr val="accent1"/>
              </a:buClr>
              <a:buSzPts val="2100"/>
              <a:buNone/>
              <a:defRPr sz="2100" b="1">
                <a:solidFill>
                  <a:schemeClr val="accent1"/>
                </a:solidFill>
              </a:defRPr>
            </a:lvl8pPr>
            <a:lvl9pPr lvl="8" algn="ctr">
              <a:lnSpc>
                <a:spcPct val="100000"/>
              </a:lnSpc>
              <a:spcBef>
                <a:spcPts val="0"/>
              </a:spcBef>
              <a:spcAft>
                <a:spcPts val="0"/>
              </a:spcAft>
              <a:buClr>
                <a:schemeClr val="accent1"/>
              </a:buClr>
              <a:buSzPts val="2100"/>
              <a:buNone/>
              <a:defRPr sz="2100" b="1">
                <a:solidFill>
                  <a:schemeClr val="accent1"/>
                </a:solidFill>
              </a:defRPr>
            </a:lvl9pPr>
          </a:lstStyle>
          <a:p>
            <a:endParaRPr/>
          </a:p>
        </p:txBody>
      </p:sp>
      <p:sp>
        <p:nvSpPr>
          <p:cNvPr id="13" name="Google Shape;13;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4"/>
        <p:cNvGrpSpPr/>
        <p:nvPr/>
      </p:nvGrpSpPr>
      <p:grpSpPr>
        <a:xfrm>
          <a:off x="0" y="0"/>
          <a:ext cx="0" cy="0"/>
          <a:chOff x="0" y="0"/>
          <a:chExt cx="0" cy="0"/>
        </a:xfrm>
      </p:grpSpPr>
      <p:sp>
        <p:nvSpPr>
          <p:cNvPr id="15" name="Google Shape;15;p3"/>
          <p:cNvSpPr txBox="1">
            <a:spLocks noGrp="1"/>
          </p:cNvSpPr>
          <p:nvPr>
            <p:ph type="title"/>
          </p:nvPr>
        </p:nvSpPr>
        <p:spPr>
          <a:xfrm>
            <a:off x="2802750" y="802500"/>
            <a:ext cx="3538500" cy="3538500"/>
          </a:xfrm>
          <a:prstGeom prst="rect">
            <a:avLst/>
          </a:prstGeom>
          <a:solidFill>
            <a:srgbClr val="FFFFFF"/>
          </a:solidFill>
        </p:spPr>
        <p:txBody>
          <a:bodyPr spcFirstLastPara="1" wrap="square" lIns="91425" tIns="91425" rIns="91425" bIns="91425" anchor="ctr" anchorCtr="0">
            <a:no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
        <p:nvSpPr>
          <p:cNvPr id="16" name="Google Shape;16;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19" name="Google Shape;19;p4"/>
          <p:cNvSpPr txBox="1">
            <a:spLocks noGrp="1"/>
          </p:cNvSpPr>
          <p:nvPr>
            <p:ph type="body" idx="1"/>
          </p:nvPr>
        </p:nvSpPr>
        <p:spPr>
          <a:xfrm>
            <a:off x="311700" y="1228675"/>
            <a:ext cx="8520600" cy="33402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0" name="Google Shape;20;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3" name="Google Shape;23;p5"/>
          <p:cNvSpPr txBox="1">
            <a:spLocks noGrp="1"/>
          </p:cNvSpPr>
          <p:nvPr>
            <p:ph type="body" idx="1"/>
          </p:nvPr>
        </p:nvSpPr>
        <p:spPr>
          <a:xfrm>
            <a:off x="311700" y="1228675"/>
            <a:ext cx="3999900" cy="33402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body" idx="2"/>
          </p:nvPr>
        </p:nvSpPr>
        <p:spPr>
          <a:xfrm>
            <a:off x="4832400" y="1228675"/>
            <a:ext cx="3999900" cy="33402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5" name="Google Shape;25;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304800" y="309350"/>
            <a:ext cx="8537700" cy="7482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a:endParaRPr/>
          </a:p>
        </p:txBody>
      </p:sp>
      <p:sp>
        <p:nvSpPr>
          <p:cNvPr id="28" name="Google Shape;28;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3000"/>
              <a:buNone/>
              <a:defRPr sz="3000">
                <a:highlight>
                  <a:schemeClr val="dk1"/>
                </a:highlight>
              </a:defRPr>
            </a:lvl1pPr>
            <a:lvl2pPr lvl="1">
              <a:spcBef>
                <a:spcPts val="0"/>
              </a:spcBef>
              <a:spcAft>
                <a:spcPts val="0"/>
              </a:spcAft>
              <a:buSzPts val="3000"/>
              <a:buNone/>
              <a:defRPr sz="3000">
                <a:highlight>
                  <a:schemeClr val="dk1"/>
                </a:highlight>
              </a:defRPr>
            </a:lvl2pPr>
            <a:lvl3pPr lvl="2">
              <a:spcBef>
                <a:spcPts val="0"/>
              </a:spcBef>
              <a:spcAft>
                <a:spcPts val="0"/>
              </a:spcAft>
              <a:buSzPts val="3000"/>
              <a:buNone/>
              <a:defRPr sz="3000">
                <a:highlight>
                  <a:schemeClr val="dk1"/>
                </a:highlight>
              </a:defRPr>
            </a:lvl3pPr>
            <a:lvl4pPr lvl="3">
              <a:spcBef>
                <a:spcPts val="0"/>
              </a:spcBef>
              <a:spcAft>
                <a:spcPts val="0"/>
              </a:spcAft>
              <a:buSzPts val="3000"/>
              <a:buNone/>
              <a:defRPr sz="3000">
                <a:highlight>
                  <a:schemeClr val="dk1"/>
                </a:highlight>
              </a:defRPr>
            </a:lvl4pPr>
            <a:lvl5pPr lvl="4">
              <a:spcBef>
                <a:spcPts val="0"/>
              </a:spcBef>
              <a:spcAft>
                <a:spcPts val="0"/>
              </a:spcAft>
              <a:buSzPts val="3000"/>
              <a:buNone/>
              <a:defRPr sz="3000">
                <a:highlight>
                  <a:schemeClr val="dk1"/>
                </a:highlight>
              </a:defRPr>
            </a:lvl5pPr>
            <a:lvl6pPr lvl="5">
              <a:spcBef>
                <a:spcPts val="0"/>
              </a:spcBef>
              <a:spcAft>
                <a:spcPts val="0"/>
              </a:spcAft>
              <a:buSzPts val="3000"/>
              <a:buNone/>
              <a:defRPr sz="3000">
                <a:highlight>
                  <a:schemeClr val="dk1"/>
                </a:highlight>
              </a:defRPr>
            </a:lvl6pPr>
            <a:lvl7pPr lvl="6">
              <a:spcBef>
                <a:spcPts val="0"/>
              </a:spcBef>
              <a:spcAft>
                <a:spcPts val="0"/>
              </a:spcAft>
              <a:buSzPts val="3000"/>
              <a:buNone/>
              <a:defRPr sz="3000">
                <a:highlight>
                  <a:schemeClr val="dk1"/>
                </a:highlight>
              </a:defRPr>
            </a:lvl7pPr>
            <a:lvl8pPr lvl="7">
              <a:spcBef>
                <a:spcPts val="0"/>
              </a:spcBef>
              <a:spcAft>
                <a:spcPts val="0"/>
              </a:spcAft>
              <a:buSzPts val="3000"/>
              <a:buNone/>
              <a:defRPr sz="3000">
                <a:highlight>
                  <a:schemeClr val="dk1"/>
                </a:highlight>
              </a:defRPr>
            </a:lvl8pPr>
            <a:lvl9pPr lvl="8">
              <a:spcBef>
                <a:spcPts val="0"/>
              </a:spcBef>
              <a:spcAft>
                <a:spcPts val="0"/>
              </a:spcAft>
              <a:buSzPts val="3000"/>
              <a:buNone/>
              <a:defRPr sz="3000">
                <a:highlight>
                  <a:schemeClr val="dk1"/>
                </a:highlight>
              </a:defRPr>
            </a:lvl9pPr>
          </a:lstStyle>
          <a:p>
            <a:endParaRPr/>
          </a:p>
        </p:txBody>
      </p:sp>
      <p:sp>
        <p:nvSpPr>
          <p:cNvPr id="31" name="Google Shape;31;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2" name="Google Shape;32;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4"/>
        </a:solidFill>
        <a:effectLst/>
      </p:bgPr>
    </p:bg>
    <p:spTree>
      <p:nvGrpSpPr>
        <p:cNvPr id="1" name="Shape 33"/>
        <p:cNvGrpSpPr/>
        <p:nvPr/>
      </p:nvGrpSpPr>
      <p:grpSpPr>
        <a:xfrm>
          <a:off x="0" y="0"/>
          <a:ext cx="0" cy="0"/>
          <a:chOff x="0" y="0"/>
          <a:chExt cx="0" cy="0"/>
        </a:xfrm>
      </p:grpSpPr>
      <p:sp>
        <p:nvSpPr>
          <p:cNvPr id="34" name="Google Shape;34;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Clr>
                <a:schemeClr val="lt1"/>
              </a:buClr>
              <a:buSzPts val="6000"/>
              <a:buNone/>
              <a:defRPr sz="6000">
                <a:solidFill>
                  <a:schemeClr val="lt1"/>
                </a:solidFill>
              </a:defRPr>
            </a:lvl2pPr>
            <a:lvl3pPr lvl="2">
              <a:spcBef>
                <a:spcPts val="0"/>
              </a:spcBef>
              <a:spcAft>
                <a:spcPts val="0"/>
              </a:spcAft>
              <a:buClr>
                <a:schemeClr val="lt1"/>
              </a:buClr>
              <a:buSzPts val="6000"/>
              <a:buNone/>
              <a:defRPr sz="6000">
                <a:solidFill>
                  <a:schemeClr val="lt1"/>
                </a:solidFill>
              </a:defRPr>
            </a:lvl3pPr>
            <a:lvl4pPr lvl="3">
              <a:spcBef>
                <a:spcPts val="0"/>
              </a:spcBef>
              <a:spcAft>
                <a:spcPts val="0"/>
              </a:spcAft>
              <a:buClr>
                <a:schemeClr val="lt1"/>
              </a:buClr>
              <a:buSzPts val="6000"/>
              <a:buNone/>
              <a:defRPr sz="6000">
                <a:solidFill>
                  <a:schemeClr val="lt1"/>
                </a:solidFill>
              </a:defRPr>
            </a:lvl4pPr>
            <a:lvl5pPr lvl="4">
              <a:spcBef>
                <a:spcPts val="0"/>
              </a:spcBef>
              <a:spcAft>
                <a:spcPts val="0"/>
              </a:spcAft>
              <a:buClr>
                <a:schemeClr val="lt1"/>
              </a:buClr>
              <a:buSzPts val="6000"/>
              <a:buNone/>
              <a:defRPr sz="6000">
                <a:solidFill>
                  <a:schemeClr val="lt1"/>
                </a:solidFill>
              </a:defRPr>
            </a:lvl5pPr>
            <a:lvl6pPr lvl="5">
              <a:spcBef>
                <a:spcPts val="0"/>
              </a:spcBef>
              <a:spcAft>
                <a:spcPts val="0"/>
              </a:spcAft>
              <a:buClr>
                <a:schemeClr val="lt1"/>
              </a:buClr>
              <a:buSzPts val="6000"/>
              <a:buNone/>
              <a:defRPr sz="6000">
                <a:solidFill>
                  <a:schemeClr val="lt1"/>
                </a:solidFill>
              </a:defRPr>
            </a:lvl6pPr>
            <a:lvl7pPr lvl="6">
              <a:spcBef>
                <a:spcPts val="0"/>
              </a:spcBef>
              <a:spcAft>
                <a:spcPts val="0"/>
              </a:spcAft>
              <a:buClr>
                <a:schemeClr val="lt1"/>
              </a:buClr>
              <a:buSzPts val="6000"/>
              <a:buNone/>
              <a:defRPr sz="6000">
                <a:solidFill>
                  <a:schemeClr val="lt1"/>
                </a:solidFill>
              </a:defRPr>
            </a:lvl7pPr>
            <a:lvl8pPr lvl="7">
              <a:spcBef>
                <a:spcPts val="0"/>
              </a:spcBef>
              <a:spcAft>
                <a:spcPts val="0"/>
              </a:spcAft>
              <a:buClr>
                <a:schemeClr val="lt1"/>
              </a:buClr>
              <a:buSzPts val="6000"/>
              <a:buNone/>
              <a:defRPr sz="6000">
                <a:solidFill>
                  <a:schemeClr val="lt1"/>
                </a:solidFill>
              </a:defRPr>
            </a:lvl8pPr>
            <a:lvl9pPr lvl="8">
              <a:spcBef>
                <a:spcPts val="0"/>
              </a:spcBef>
              <a:spcAft>
                <a:spcPts val="0"/>
              </a:spcAft>
              <a:buClr>
                <a:schemeClr val="lt1"/>
              </a:buClr>
              <a:buSzPts val="6000"/>
              <a:buNone/>
              <a:defRPr sz="6000">
                <a:solidFill>
                  <a:schemeClr val="lt1"/>
                </a:solidFill>
              </a:defRPr>
            </a:lvl9pPr>
          </a:lstStyle>
          <a:p>
            <a:endParaRPr/>
          </a:p>
        </p:txBody>
      </p:sp>
      <p:sp>
        <p:nvSpPr>
          <p:cNvPr id="35" name="Google Shape;35;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6"/>
        <p:cNvGrpSpPr/>
        <p:nvPr/>
      </p:nvGrpSpPr>
      <p:grpSpPr>
        <a:xfrm>
          <a:off x="0" y="0"/>
          <a:ext cx="0" cy="0"/>
          <a:chOff x="0" y="0"/>
          <a:chExt cx="0" cy="0"/>
        </a:xfrm>
      </p:grpSpPr>
      <p:sp>
        <p:nvSpPr>
          <p:cNvPr id="37" name="Google Shape;37;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8" name="Google Shape;38;p9"/>
          <p:cNvCxnSpPr/>
          <p:nvPr/>
        </p:nvCxnSpPr>
        <p:spPr>
          <a:xfrm>
            <a:off x="5029675" y="4495500"/>
            <a:ext cx="468300" cy="0"/>
          </a:xfrm>
          <a:prstGeom prst="straightConnector1">
            <a:avLst/>
          </a:prstGeom>
          <a:noFill/>
          <a:ln w="28575" cap="flat" cmpd="sng">
            <a:solidFill>
              <a:schemeClr val="lt1"/>
            </a:solidFill>
            <a:prstDash val="solid"/>
            <a:round/>
            <a:headEnd type="none" w="sm" len="sm"/>
            <a:tailEnd type="none" w="sm" len="sm"/>
          </a:ln>
        </p:spPr>
      </p:cxnSp>
      <p:sp>
        <p:nvSpPr>
          <p:cNvPr id="39" name="Google Shape;39;p9"/>
          <p:cNvSpPr txBox="1">
            <a:spLocks noGrp="1"/>
          </p:cNvSpPr>
          <p:nvPr>
            <p:ph type="title"/>
          </p:nvPr>
        </p:nvSpPr>
        <p:spPr>
          <a:xfrm>
            <a:off x="265500" y="1081400"/>
            <a:ext cx="4045200" cy="1710300"/>
          </a:xfrm>
          <a:prstGeom prst="rect">
            <a:avLst/>
          </a:prstGeom>
        </p:spPr>
        <p:txBody>
          <a:bodyPr spcFirstLastPara="1" wrap="square" lIns="91425" tIns="91425" rIns="91425" bIns="91425" anchor="b" anchorCtr="0">
            <a:no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40" name="Google Shape;40;p9"/>
          <p:cNvSpPr txBox="1">
            <a:spLocks noGrp="1"/>
          </p:cNvSpPr>
          <p:nvPr>
            <p:ph type="subTitle" idx="1"/>
          </p:nvPr>
        </p:nvSpPr>
        <p:spPr>
          <a:xfrm>
            <a:off x="265500" y="2845223"/>
            <a:ext cx="4045200" cy="13455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41" name="Google Shape;41;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accent1"/>
              </a:buClr>
              <a:buSzPts val="1800"/>
              <a:buChar char="●"/>
              <a:defRPr>
                <a:solidFill>
                  <a:schemeClr val="accent1"/>
                </a:solidFill>
                <a:highlight>
                  <a:schemeClr val="lt1"/>
                </a:highlight>
              </a:defRPr>
            </a:lvl1pPr>
            <a:lvl2pPr marL="914400" lvl="1" indent="-317500">
              <a:spcBef>
                <a:spcPts val="1600"/>
              </a:spcBef>
              <a:spcAft>
                <a:spcPts val="0"/>
              </a:spcAft>
              <a:buClr>
                <a:schemeClr val="accent1"/>
              </a:buClr>
              <a:buSzPts val="1400"/>
              <a:buChar char="○"/>
              <a:defRPr>
                <a:solidFill>
                  <a:schemeClr val="accent1"/>
                </a:solidFill>
                <a:highlight>
                  <a:schemeClr val="lt1"/>
                </a:highlight>
              </a:defRPr>
            </a:lvl2pPr>
            <a:lvl3pPr marL="1371600" lvl="2" indent="-317500">
              <a:spcBef>
                <a:spcPts val="1600"/>
              </a:spcBef>
              <a:spcAft>
                <a:spcPts val="0"/>
              </a:spcAft>
              <a:buClr>
                <a:schemeClr val="accent1"/>
              </a:buClr>
              <a:buSzPts val="1400"/>
              <a:buChar char="■"/>
              <a:defRPr>
                <a:solidFill>
                  <a:schemeClr val="accent1"/>
                </a:solidFill>
                <a:highlight>
                  <a:schemeClr val="lt1"/>
                </a:highlight>
              </a:defRPr>
            </a:lvl3pPr>
            <a:lvl4pPr marL="1828800" lvl="3" indent="-317500">
              <a:spcBef>
                <a:spcPts val="1600"/>
              </a:spcBef>
              <a:spcAft>
                <a:spcPts val="0"/>
              </a:spcAft>
              <a:buClr>
                <a:schemeClr val="accent1"/>
              </a:buClr>
              <a:buSzPts val="1400"/>
              <a:buChar char="●"/>
              <a:defRPr>
                <a:solidFill>
                  <a:schemeClr val="accent1"/>
                </a:solidFill>
                <a:highlight>
                  <a:schemeClr val="lt1"/>
                </a:highlight>
              </a:defRPr>
            </a:lvl4pPr>
            <a:lvl5pPr marL="2286000" lvl="4" indent="-317500">
              <a:spcBef>
                <a:spcPts val="1600"/>
              </a:spcBef>
              <a:spcAft>
                <a:spcPts val="0"/>
              </a:spcAft>
              <a:buClr>
                <a:schemeClr val="accent1"/>
              </a:buClr>
              <a:buSzPts val="1400"/>
              <a:buChar char="○"/>
              <a:defRPr>
                <a:solidFill>
                  <a:schemeClr val="accent1"/>
                </a:solidFill>
                <a:highlight>
                  <a:schemeClr val="lt1"/>
                </a:highlight>
              </a:defRPr>
            </a:lvl5pPr>
            <a:lvl6pPr marL="2743200" lvl="5" indent="-317500">
              <a:spcBef>
                <a:spcPts val="1600"/>
              </a:spcBef>
              <a:spcAft>
                <a:spcPts val="0"/>
              </a:spcAft>
              <a:buClr>
                <a:schemeClr val="accent1"/>
              </a:buClr>
              <a:buSzPts val="1400"/>
              <a:buChar char="■"/>
              <a:defRPr>
                <a:solidFill>
                  <a:schemeClr val="accent1"/>
                </a:solidFill>
                <a:highlight>
                  <a:schemeClr val="lt1"/>
                </a:highlight>
              </a:defRPr>
            </a:lvl6pPr>
            <a:lvl7pPr marL="3200400" lvl="6" indent="-317500">
              <a:spcBef>
                <a:spcPts val="1600"/>
              </a:spcBef>
              <a:spcAft>
                <a:spcPts val="0"/>
              </a:spcAft>
              <a:buClr>
                <a:schemeClr val="accent1"/>
              </a:buClr>
              <a:buSzPts val="1400"/>
              <a:buChar char="●"/>
              <a:defRPr>
                <a:solidFill>
                  <a:schemeClr val="accent1"/>
                </a:solidFill>
                <a:highlight>
                  <a:schemeClr val="lt1"/>
                </a:highlight>
              </a:defRPr>
            </a:lvl7pPr>
            <a:lvl8pPr marL="3657600" lvl="7" indent="-317500">
              <a:spcBef>
                <a:spcPts val="1600"/>
              </a:spcBef>
              <a:spcAft>
                <a:spcPts val="0"/>
              </a:spcAft>
              <a:buClr>
                <a:schemeClr val="accent1"/>
              </a:buClr>
              <a:buSzPts val="1400"/>
              <a:buChar char="○"/>
              <a:defRPr>
                <a:solidFill>
                  <a:schemeClr val="accent1"/>
                </a:solidFill>
                <a:highlight>
                  <a:schemeClr val="lt1"/>
                </a:highlight>
              </a:defRPr>
            </a:lvl8pPr>
            <a:lvl9pPr marL="4114800" lvl="8" indent="-317500">
              <a:spcBef>
                <a:spcPts val="1600"/>
              </a:spcBef>
              <a:spcAft>
                <a:spcPts val="1600"/>
              </a:spcAft>
              <a:buClr>
                <a:schemeClr val="accent1"/>
              </a:buClr>
              <a:buSzPts val="1400"/>
              <a:buChar char="■"/>
              <a:defRPr>
                <a:solidFill>
                  <a:schemeClr val="accent1"/>
                </a:solidFill>
                <a:highlight>
                  <a:schemeClr val="lt1"/>
                </a:highlight>
              </a:defRPr>
            </a:lvl9pPr>
          </a:lstStyle>
          <a:p>
            <a:endParaRPr/>
          </a:p>
        </p:txBody>
      </p:sp>
      <p:sp>
        <p:nvSpPr>
          <p:cNvPr id="42" name="Google Shape;42;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
        <p:cNvGrpSpPr/>
        <p:nvPr/>
      </p:nvGrpSpPr>
      <p:grpSpPr>
        <a:xfrm>
          <a:off x="0" y="0"/>
          <a:ext cx="0" cy="0"/>
          <a:chOff x="0" y="0"/>
          <a:chExt cx="0" cy="0"/>
        </a:xfrm>
      </p:grpSpPr>
      <p:sp>
        <p:nvSpPr>
          <p:cNvPr id="44" name="Google Shape;44;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Clr>
                <a:schemeClr val="accent1"/>
              </a:buClr>
              <a:buSzPts val="2400"/>
              <a:buFont typeface="Amatic SC"/>
              <a:buNone/>
              <a:defRPr sz="2400" b="1">
                <a:solidFill>
                  <a:schemeClr val="accent1"/>
                </a:solidFill>
                <a:latin typeface="Amatic SC"/>
                <a:ea typeface="Amatic SC"/>
                <a:cs typeface="Amatic SC"/>
                <a:sym typeface="Amatic SC"/>
              </a:defRPr>
            </a:lvl1pPr>
          </a:lstStyle>
          <a:p>
            <a:endParaRPr/>
          </a:p>
        </p:txBody>
      </p:sp>
      <p:sp>
        <p:nvSpPr>
          <p:cNvPr id="45" name="Google Shape;45;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6"/>
        <p:cNvGrpSpPr/>
        <p:nvPr/>
      </p:nvGrpSpPr>
      <p:grpSpPr>
        <a:xfrm>
          <a:off x="0" y="0"/>
          <a:ext cx="0" cy="0"/>
          <a:chOff x="0" y="0"/>
          <a:chExt cx="0" cy="0"/>
        </a:xfrm>
      </p:grpSpPr>
      <p:sp>
        <p:nvSpPr>
          <p:cNvPr id="47" name="Google Shape;47;p11"/>
          <p:cNvSpPr txBox="1">
            <a:spLocks noGrp="1"/>
          </p:cNvSpPr>
          <p:nvPr>
            <p:ph type="title" hasCustomPrompt="1"/>
          </p:nvPr>
        </p:nvSpPr>
        <p:spPr>
          <a:xfrm>
            <a:off x="311700" y="1240275"/>
            <a:ext cx="8520600" cy="19818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lt1"/>
              </a:buClr>
              <a:buSzPts val="12000"/>
              <a:buNone/>
              <a:defRPr sz="12000">
                <a:solidFill>
                  <a:schemeClr val="lt1"/>
                </a:solidFill>
                <a:highlight>
                  <a:schemeClr val="accent1"/>
                </a:highlight>
              </a:defRPr>
            </a:lvl1pPr>
            <a:lvl2pPr lvl="1" algn="ctr">
              <a:spcBef>
                <a:spcPts val="0"/>
              </a:spcBef>
              <a:spcAft>
                <a:spcPts val="0"/>
              </a:spcAft>
              <a:buClr>
                <a:schemeClr val="lt1"/>
              </a:buClr>
              <a:buSzPts val="12000"/>
              <a:buNone/>
              <a:defRPr sz="12000">
                <a:solidFill>
                  <a:schemeClr val="lt1"/>
                </a:solidFill>
                <a:highlight>
                  <a:schemeClr val="accent1"/>
                </a:highlight>
              </a:defRPr>
            </a:lvl2pPr>
            <a:lvl3pPr lvl="2" algn="ctr">
              <a:spcBef>
                <a:spcPts val="0"/>
              </a:spcBef>
              <a:spcAft>
                <a:spcPts val="0"/>
              </a:spcAft>
              <a:buClr>
                <a:schemeClr val="lt1"/>
              </a:buClr>
              <a:buSzPts val="12000"/>
              <a:buNone/>
              <a:defRPr sz="12000">
                <a:solidFill>
                  <a:schemeClr val="lt1"/>
                </a:solidFill>
                <a:highlight>
                  <a:schemeClr val="accent1"/>
                </a:highlight>
              </a:defRPr>
            </a:lvl3pPr>
            <a:lvl4pPr lvl="3" algn="ctr">
              <a:spcBef>
                <a:spcPts val="0"/>
              </a:spcBef>
              <a:spcAft>
                <a:spcPts val="0"/>
              </a:spcAft>
              <a:buClr>
                <a:schemeClr val="lt1"/>
              </a:buClr>
              <a:buSzPts val="12000"/>
              <a:buNone/>
              <a:defRPr sz="12000">
                <a:solidFill>
                  <a:schemeClr val="lt1"/>
                </a:solidFill>
                <a:highlight>
                  <a:schemeClr val="accent1"/>
                </a:highlight>
              </a:defRPr>
            </a:lvl4pPr>
            <a:lvl5pPr lvl="4" algn="ctr">
              <a:spcBef>
                <a:spcPts val="0"/>
              </a:spcBef>
              <a:spcAft>
                <a:spcPts val="0"/>
              </a:spcAft>
              <a:buClr>
                <a:schemeClr val="lt1"/>
              </a:buClr>
              <a:buSzPts val="12000"/>
              <a:buNone/>
              <a:defRPr sz="12000">
                <a:solidFill>
                  <a:schemeClr val="lt1"/>
                </a:solidFill>
                <a:highlight>
                  <a:schemeClr val="accent1"/>
                </a:highlight>
              </a:defRPr>
            </a:lvl5pPr>
            <a:lvl6pPr lvl="5" algn="ctr">
              <a:spcBef>
                <a:spcPts val="0"/>
              </a:spcBef>
              <a:spcAft>
                <a:spcPts val="0"/>
              </a:spcAft>
              <a:buClr>
                <a:schemeClr val="lt1"/>
              </a:buClr>
              <a:buSzPts val="12000"/>
              <a:buNone/>
              <a:defRPr sz="12000">
                <a:solidFill>
                  <a:schemeClr val="lt1"/>
                </a:solidFill>
                <a:highlight>
                  <a:schemeClr val="accent1"/>
                </a:highlight>
              </a:defRPr>
            </a:lvl6pPr>
            <a:lvl7pPr lvl="6" algn="ctr">
              <a:spcBef>
                <a:spcPts val="0"/>
              </a:spcBef>
              <a:spcAft>
                <a:spcPts val="0"/>
              </a:spcAft>
              <a:buClr>
                <a:schemeClr val="lt1"/>
              </a:buClr>
              <a:buSzPts val="12000"/>
              <a:buNone/>
              <a:defRPr sz="12000">
                <a:solidFill>
                  <a:schemeClr val="lt1"/>
                </a:solidFill>
                <a:highlight>
                  <a:schemeClr val="accent1"/>
                </a:highlight>
              </a:defRPr>
            </a:lvl7pPr>
            <a:lvl8pPr lvl="7" algn="ctr">
              <a:spcBef>
                <a:spcPts val="0"/>
              </a:spcBef>
              <a:spcAft>
                <a:spcPts val="0"/>
              </a:spcAft>
              <a:buClr>
                <a:schemeClr val="lt1"/>
              </a:buClr>
              <a:buSzPts val="12000"/>
              <a:buNone/>
              <a:defRPr sz="12000">
                <a:solidFill>
                  <a:schemeClr val="lt1"/>
                </a:solidFill>
                <a:highlight>
                  <a:schemeClr val="accent1"/>
                </a:highlight>
              </a:defRPr>
            </a:lvl8pPr>
            <a:lvl9pPr lvl="8"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48" name="Google Shape;48;p11"/>
          <p:cNvSpPr txBox="1">
            <a:spLocks noGrp="1"/>
          </p:cNvSpPr>
          <p:nvPr>
            <p:ph type="body" idx="1"/>
          </p:nvPr>
        </p:nvSpPr>
        <p:spPr>
          <a:xfrm>
            <a:off x="311700" y="33046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Clr>
                <a:schemeClr val="accent1"/>
              </a:buClr>
              <a:buSzPts val="1800"/>
              <a:buChar char="●"/>
              <a:defRPr>
                <a:solidFill>
                  <a:schemeClr val="accent1"/>
                </a:solidFill>
                <a:highlight>
                  <a:schemeClr val="dk1"/>
                </a:highlight>
              </a:defRPr>
            </a:lvl1pPr>
            <a:lvl2pPr marL="914400" lvl="1" indent="-317500" algn="ctr">
              <a:spcBef>
                <a:spcPts val="1600"/>
              </a:spcBef>
              <a:spcAft>
                <a:spcPts val="0"/>
              </a:spcAft>
              <a:buClr>
                <a:schemeClr val="accent1"/>
              </a:buClr>
              <a:buSzPts val="1400"/>
              <a:buChar char="○"/>
              <a:defRPr>
                <a:solidFill>
                  <a:schemeClr val="accent1"/>
                </a:solidFill>
                <a:highlight>
                  <a:schemeClr val="dk1"/>
                </a:highlight>
              </a:defRPr>
            </a:lvl2pPr>
            <a:lvl3pPr marL="1371600" lvl="2" indent="-317500" algn="ctr">
              <a:spcBef>
                <a:spcPts val="1600"/>
              </a:spcBef>
              <a:spcAft>
                <a:spcPts val="0"/>
              </a:spcAft>
              <a:buClr>
                <a:schemeClr val="accent1"/>
              </a:buClr>
              <a:buSzPts val="1400"/>
              <a:buChar char="■"/>
              <a:defRPr>
                <a:solidFill>
                  <a:schemeClr val="accent1"/>
                </a:solidFill>
                <a:highlight>
                  <a:schemeClr val="dk1"/>
                </a:highlight>
              </a:defRPr>
            </a:lvl3pPr>
            <a:lvl4pPr marL="1828800" lvl="3" indent="-317500" algn="ctr">
              <a:spcBef>
                <a:spcPts val="1600"/>
              </a:spcBef>
              <a:spcAft>
                <a:spcPts val="0"/>
              </a:spcAft>
              <a:buClr>
                <a:schemeClr val="accent1"/>
              </a:buClr>
              <a:buSzPts val="1400"/>
              <a:buChar char="●"/>
              <a:defRPr>
                <a:solidFill>
                  <a:schemeClr val="accent1"/>
                </a:solidFill>
                <a:highlight>
                  <a:schemeClr val="dk1"/>
                </a:highlight>
              </a:defRPr>
            </a:lvl4pPr>
            <a:lvl5pPr marL="2286000" lvl="4" indent="-317500" algn="ctr">
              <a:spcBef>
                <a:spcPts val="1600"/>
              </a:spcBef>
              <a:spcAft>
                <a:spcPts val="0"/>
              </a:spcAft>
              <a:buClr>
                <a:schemeClr val="accent1"/>
              </a:buClr>
              <a:buSzPts val="1400"/>
              <a:buChar char="○"/>
              <a:defRPr>
                <a:solidFill>
                  <a:schemeClr val="accent1"/>
                </a:solidFill>
                <a:highlight>
                  <a:schemeClr val="dk1"/>
                </a:highlight>
              </a:defRPr>
            </a:lvl5pPr>
            <a:lvl6pPr marL="2743200" lvl="5" indent="-317500" algn="ctr">
              <a:spcBef>
                <a:spcPts val="1600"/>
              </a:spcBef>
              <a:spcAft>
                <a:spcPts val="0"/>
              </a:spcAft>
              <a:buClr>
                <a:schemeClr val="accent1"/>
              </a:buClr>
              <a:buSzPts val="1400"/>
              <a:buChar char="■"/>
              <a:defRPr>
                <a:solidFill>
                  <a:schemeClr val="accent1"/>
                </a:solidFill>
                <a:highlight>
                  <a:schemeClr val="dk1"/>
                </a:highlight>
              </a:defRPr>
            </a:lvl6pPr>
            <a:lvl7pPr marL="3200400" lvl="6" indent="-317500" algn="ctr">
              <a:spcBef>
                <a:spcPts val="1600"/>
              </a:spcBef>
              <a:spcAft>
                <a:spcPts val="0"/>
              </a:spcAft>
              <a:buClr>
                <a:schemeClr val="accent1"/>
              </a:buClr>
              <a:buSzPts val="1400"/>
              <a:buChar char="●"/>
              <a:defRPr>
                <a:solidFill>
                  <a:schemeClr val="accent1"/>
                </a:solidFill>
                <a:highlight>
                  <a:schemeClr val="dk1"/>
                </a:highlight>
              </a:defRPr>
            </a:lvl7pPr>
            <a:lvl8pPr marL="3657600" lvl="7" indent="-317500" algn="ctr">
              <a:spcBef>
                <a:spcPts val="1600"/>
              </a:spcBef>
              <a:spcAft>
                <a:spcPts val="0"/>
              </a:spcAft>
              <a:buClr>
                <a:schemeClr val="accent1"/>
              </a:buClr>
              <a:buSzPts val="1400"/>
              <a:buChar char="○"/>
              <a:defRPr>
                <a:solidFill>
                  <a:schemeClr val="accent1"/>
                </a:solidFill>
                <a:highlight>
                  <a:schemeClr val="dk1"/>
                </a:highlight>
              </a:defRPr>
            </a:lvl8pPr>
            <a:lvl9pPr marL="4114800" lvl="8" indent="-317500" algn="ctr">
              <a:spcBef>
                <a:spcPts val="1600"/>
              </a:spcBef>
              <a:spcAft>
                <a:spcPts val="1600"/>
              </a:spcAft>
              <a:buClr>
                <a:schemeClr val="accent1"/>
              </a:buClr>
              <a:buSzPts val="1400"/>
              <a:buChar char="■"/>
              <a:defRPr>
                <a:solidFill>
                  <a:schemeClr val="accent1"/>
                </a:solidFill>
                <a:highlight>
                  <a:schemeClr val="dk1"/>
                </a:highlight>
              </a:defRPr>
            </a:lvl9pPr>
          </a:lstStyle>
          <a:p>
            <a:endParaRPr/>
          </a:p>
        </p:txBody>
      </p:sp>
      <p:sp>
        <p:nvSpPr>
          <p:cNvPr id="49" name="Google Shape;49;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6"/>
        <p:cNvGrpSpPr/>
        <p:nvPr/>
      </p:nvGrpSpPr>
      <p:grpSpPr>
        <a:xfrm>
          <a:off x="0" y="0"/>
          <a:ext cx="0" cy="0"/>
          <a:chOff x="0" y="0"/>
          <a:chExt cx="0" cy="0"/>
        </a:xfrm>
      </p:grpSpPr>
      <p:sp>
        <p:nvSpPr>
          <p:cNvPr id="57" name="Google Shape;57;p1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58" name="Google Shape;58;p1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9" name="Google Shape;59;p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0"/>
        <p:cNvGrpSpPr/>
        <p:nvPr/>
      </p:nvGrpSpPr>
      <p:grpSpPr>
        <a:xfrm>
          <a:off x="0" y="0"/>
          <a:ext cx="0" cy="0"/>
          <a:chOff x="0" y="0"/>
          <a:chExt cx="0" cy="0"/>
        </a:xfrm>
      </p:grpSpPr>
      <p:sp>
        <p:nvSpPr>
          <p:cNvPr id="61" name="Google Shape;61;p1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62" name="Google Shape;62;p1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3"/>
        <p:cNvGrpSpPr/>
        <p:nvPr/>
      </p:nvGrpSpPr>
      <p:grpSpPr>
        <a:xfrm>
          <a:off x="0" y="0"/>
          <a:ext cx="0" cy="0"/>
          <a:chOff x="0" y="0"/>
          <a:chExt cx="0" cy="0"/>
        </a:xfrm>
      </p:grpSpPr>
      <p:sp>
        <p:nvSpPr>
          <p:cNvPr id="64" name="Google Shape;64;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5" name="Google Shape;65;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66" name="Google Shape;66;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7"/>
        <p:cNvGrpSpPr/>
        <p:nvPr/>
      </p:nvGrpSpPr>
      <p:grpSpPr>
        <a:xfrm>
          <a:off x="0" y="0"/>
          <a:ext cx="0" cy="0"/>
          <a:chOff x="0" y="0"/>
          <a:chExt cx="0" cy="0"/>
        </a:xfrm>
      </p:grpSpPr>
      <p:sp>
        <p:nvSpPr>
          <p:cNvPr id="68" name="Google Shape;68;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9" name="Google Shape;69;p17"/>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0" name="Google Shape;70;p17"/>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1" name="Google Shape;71;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4" name="Google Shape;74;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5"/>
        <p:cNvGrpSpPr/>
        <p:nvPr/>
      </p:nvGrpSpPr>
      <p:grpSpPr>
        <a:xfrm>
          <a:off x="0" y="0"/>
          <a:ext cx="0" cy="0"/>
          <a:chOff x="0" y="0"/>
          <a:chExt cx="0" cy="0"/>
        </a:xfrm>
      </p:grpSpPr>
      <p:sp>
        <p:nvSpPr>
          <p:cNvPr id="76" name="Google Shape;76;p1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77" name="Google Shape;77;p19"/>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8" name="Google Shape;78;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9"/>
        <p:cNvGrpSpPr/>
        <p:nvPr/>
      </p:nvGrpSpPr>
      <p:grpSpPr>
        <a:xfrm>
          <a:off x="0" y="0"/>
          <a:ext cx="0" cy="0"/>
          <a:chOff x="0" y="0"/>
          <a:chExt cx="0" cy="0"/>
        </a:xfrm>
      </p:grpSpPr>
      <p:sp>
        <p:nvSpPr>
          <p:cNvPr id="80" name="Google Shape;80;p20"/>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81" name="Google Shape;81;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2"/>
        <p:cNvGrpSpPr/>
        <p:nvPr/>
      </p:nvGrpSpPr>
      <p:grpSpPr>
        <a:xfrm>
          <a:off x="0" y="0"/>
          <a:ext cx="0" cy="0"/>
          <a:chOff x="0" y="0"/>
          <a:chExt cx="0" cy="0"/>
        </a:xfrm>
      </p:grpSpPr>
      <p:sp>
        <p:nvSpPr>
          <p:cNvPr id="83" name="Google Shape;83;p21"/>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21"/>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85" name="Google Shape;85;p21"/>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6" name="Google Shape;86;p21"/>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87" name="Google Shape;87;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8"/>
        <p:cNvGrpSpPr/>
        <p:nvPr/>
      </p:nvGrpSpPr>
      <p:grpSpPr>
        <a:xfrm>
          <a:off x="0" y="0"/>
          <a:ext cx="0" cy="0"/>
          <a:chOff x="0" y="0"/>
          <a:chExt cx="0" cy="0"/>
        </a:xfrm>
      </p:grpSpPr>
      <p:sp>
        <p:nvSpPr>
          <p:cNvPr id="89" name="Google Shape;89;p22"/>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90" name="Google Shape;9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91"/>
        <p:cNvGrpSpPr/>
        <p:nvPr/>
      </p:nvGrpSpPr>
      <p:grpSpPr>
        <a:xfrm>
          <a:off x="0" y="0"/>
          <a:ext cx="0" cy="0"/>
          <a:chOff x="0" y="0"/>
          <a:chExt cx="0" cy="0"/>
        </a:xfrm>
      </p:grpSpPr>
      <p:sp>
        <p:nvSpPr>
          <p:cNvPr id="92" name="Google Shape;92;p23"/>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93" name="Google Shape;93;p23"/>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94" name="Google Shape;94;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5"/>
        <p:cNvGrpSpPr/>
        <p:nvPr/>
      </p:nvGrpSpPr>
      <p:grpSpPr>
        <a:xfrm>
          <a:off x="0" y="0"/>
          <a:ext cx="0" cy="0"/>
          <a:chOff x="0" y="0"/>
          <a:chExt cx="0" cy="0"/>
        </a:xfrm>
      </p:grpSpPr>
      <p:sp>
        <p:nvSpPr>
          <p:cNvPr id="96" name="Google Shape;96;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7"/>
        <p:cNvGrpSpPr/>
        <p:nvPr/>
      </p:nvGrpSpPr>
      <p:grpSpPr>
        <a:xfrm>
          <a:off x="0" y="0"/>
          <a:ext cx="0" cy="0"/>
          <a:chOff x="0" y="0"/>
          <a:chExt cx="0" cy="0"/>
        </a:xfrm>
      </p:grpSpPr>
      <p:sp>
        <p:nvSpPr>
          <p:cNvPr id="98" name="Google Shape;98;p25"/>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99" name="Google Shape;99;p25"/>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Autofit/>
          </a:bodyPr>
          <a:lstStyle>
            <a:lvl1pPr marL="457200" lvl="0" indent="-317500" algn="l" rtl="0">
              <a:lnSpc>
                <a:spcPct val="90000"/>
              </a:lnSpc>
              <a:spcBef>
                <a:spcPts val="800"/>
              </a:spcBef>
              <a:spcAft>
                <a:spcPts val="0"/>
              </a:spcAft>
              <a:buClr>
                <a:schemeClr val="dk1"/>
              </a:buClr>
              <a:buSzPts val="1400"/>
              <a:buChar char="●"/>
              <a:defRPr/>
            </a:lvl1pPr>
            <a:lvl2pPr marL="914400" lvl="1" indent="-317500" algn="l" rtl="0">
              <a:lnSpc>
                <a:spcPct val="90000"/>
              </a:lnSpc>
              <a:spcBef>
                <a:spcPts val="1600"/>
              </a:spcBef>
              <a:spcAft>
                <a:spcPts val="0"/>
              </a:spcAft>
              <a:buClr>
                <a:schemeClr val="dk1"/>
              </a:buClr>
              <a:buSzPts val="1400"/>
              <a:buChar char="○"/>
              <a:defRPr/>
            </a:lvl2pPr>
            <a:lvl3pPr marL="1371600" lvl="2" indent="-317500" algn="l" rtl="0">
              <a:lnSpc>
                <a:spcPct val="90000"/>
              </a:lnSpc>
              <a:spcBef>
                <a:spcPts val="1600"/>
              </a:spcBef>
              <a:spcAft>
                <a:spcPts val="0"/>
              </a:spcAft>
              <a:buClr>
                <a:schemeClr val="dk1"/>
              </a:buClr>
              <a:buSzPts val="1400"/>
              <a:buChar char="■"/>
              <a:defRPr/>
            </a:lvl3pPr>
            <a:lvl4pPr marL="1828800" lvl="3" indent="-317500" algn="l" rtl="0">
              <a:lnSpc>
                <a:spcPct val="90000"/>
              </a:lnSpc>
              <a:spcBef>
                <a:spcPts val="1600"/>
              </a:spcBef>
              <a:spcAft>
                <a:spcPts val="0"/>
              </a:spcAft>
              <a:buClr>
                <a:schemeClr val="dk1"/>
              </a:buClr>
              <a:buSzPts val="1400"/>
              <a:buChar char="●"/>
              <a:defRPr/>
            </a:lvl4pPr>
            <a:lvl5pPr marL="2286000" lvl="4" indent="-317500" algn="l" rtl="0">
              <a:lnSpc>
                <a:spcPct val="90000"/>
              </a:lnSpc>
              <a:spcBef>
                <a:spcPts val="1600"/>
              </a:spcBef>
              <a:spcAft>
                <a:spcPts val="0"/>
              </a:spcAft>
              <a:buClr>
                <a:schemeClr val="dk1"/>
              </a:buClr>
              <a:buSzPts val="1400"/>
              <a:buChar char="○"/>
              <a:defRPr/>
            </a:lvl5pPr>
            <a:lvl6pPr marL="2743200" lvl="5" indent="-317500" algn="l" rtl="0">
              <a:lnSpc>
                <a:spcPct val="90000"/>
              </a:lnSpc>
              <a:spcBef>
                <a:spcPts val="1600"/>
              </a:spcBef>
              <a:spcAft>
                <a:spcPts val="0"/>
              </a:spcAft>
              <a:buClr>
                <a:schemeClr val="dk1"/>
              </a:buClr>
              <a:buSzPts val="1400"/>
              <a:buChar char="■"/>
              <a:defRPr/>
            </a:lvl6pPr>
            <a:lvl7pPr marL="3200400" lvl="6" indent="-317500" algn="l" rtl="0">
              <a:lnSpc>
                <a:spcPct val="90000"/>
              </a:lnSpc>
              <a:spcBef>
                <a:spcPts val="1600"/>
              </a:spcBef>
              <a:spcAft>
                <a:spcPts val="0"/>
              </a:spcAft>
              <a:buClr>
                <a:schemeClr val="dk1"/>
              </a:buClr>
              <a:buSzPts val="1400"/>
              <a:buChar char="●"/>
              <a:defRPr/>
            </a:lvl7pPr>
            <a:lvl8pPr marL="3657600" lvl="7" indent="-317500" algn="l" rtl="0">
              <a:lnSpc>
                <a:spcPct val="90000"/>
              </a:lnSpc>
              <a:spcBef>
                <a:spcPts val="1600"/>
              </a:spcBef>
              <a:spcAft>
                <a:spcPts val="0"/>
              </a:spcAft>
              <a:buClr>
                <a:schemeClr val="dk1"/>
              </a:buClr>
              <a:buSzPts val="1400"/>
              <a:buChar char="○"/>
              <a:defRPr/>
            </a:lvl8pPr>
            <a:lvl9pPr marL="4114800" lvl="8" indent="-317500" algn="l" rtl="0">
              <a:lnSpc>
                <a:spcPct val="90000"/>
              </a:lnSpc>
              <a:spcBef>
                <a:spcPts val="1600"/>
              </a:spcBef>
              <a:spcAft>
                <a:spcPts val="1600"/>
              </a:spcAft>
              <a:buClr>
                <a:schemeClr val="dk1"/>
              </a:buClr>
              <a:buSzPts val="1400"/>
              <a:buChar char="■"/>
              <a:defRPr/>
            </a:lvl9pPr>
          </a:lstStyle>
          <a:p>
            <a:endParaRPr/>
          </a:p>
        </p:txBody>
      </p:sp>
      <p:sp>
        <p:nvSpPr>
          <p:cNvPr id="100" name="Google Shape;100;p25"/>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01" name="Google Shape;101;p25"/>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02" name="Google Shape;102;p25"/>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beach-day">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292850"/>
            <a:ext cx="8520600" cy="8010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1pPr>
            <a:lvl2pPr lvl="1">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2pPr>
            <a:lvl3pPr lvl="2">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3pPr>
            <a:lvl4pPr lvl="3">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4pPr>
            <a:lvl5pPr lvl="4">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5pPr>
            <a:lvl6pPr lvl="5">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6pPr>
            <a:lvl7pPr lvl="6">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7pPr>
            <a:lvl8pPr lvl="7">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8pPr>
            <a:lvl9pPr lvl="8">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9pPr>
          </a:lstStyle>
          <a:p>
            <a:endParaRPr/>
          </a:p>
        </p:txBody>
      </p:sp>
      <p:sp>
        <p:nvSpPr>
          <p:cNvPr id="7" name="Google Shape;7;p1"/>
          <p:cNvSpPr txBox="1">
            <a:spLocks noGrp="1"/>
          </p:cNvSpPr>
          <p:nvPr>
            <p:ph type="body" idx="1"/>
          </p:nvPr>
        </p:nvSpPr>
        <p:spPr>
          <a:xfrm>
            <a:off x="311700" y="1228675"/>
            <a:ext cx="8520600" cy="33402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marL="914400" lvl="1" indent="-3175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marL="1371600" lvl="2" indent="-3175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marL="1828800" lvl="3" indent="-3175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marL="2286000" lvl="4" indent="-3175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marL="2743200" lvl="5" indent="-3175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marL="3200400" lvl="6" indent="-3175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marL="3657600" lvl="7" indent="-3175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marL="4114800" lvl="8" indent="-31750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accent1"/>
                </a:solidFill>
                <a:latin typeface="Source Code Pro"/>
                <a:ea typeface="Source Code Pro"/>
                <a:cs typeface="Source Code Pro"/>
                <a:sym typeface="Source Code Pro"/>
              </a:defRPr>
            </a:lvl1pPr>
            <a:lvl2pPr lvl="1" algn="r">
              <a:buNone/>
              <a:defRPr sz="1000">
                <a:solidFill>
                  <a:schemeClr val="accent1"/>
                </a:solidFill>
                <a:latin typeface="Source Code Pro"/>
                <a:ea typeface="Source Code Pro"/>
                <a:cs typeface="Source Code Pro"/>
                <a:sym typeface="Source Code Pro"/>
              </a:defRPr>
            </a:lvl2pPr>
            <a:lvl3pPr lvl="2" algn="r">
              <a:buNone/>
              <a:defRPr sz="1000">
                <a:solidFill>
                  <a:schemeClr val="accent1"/>
                </a:solidFill>
                <a:latin typeface="Source Code Pro"/>
                <a:ea typeface="Source Code Pro"/>
                <a:cs typeface="Source Code Pro"/>
                <a:sym typeface="Source Code Pro"/>
              </a:defRPr>
            </a:lvl3pPr>
            <a:lvl4pPr lvl="3" algn="r">
              <a:buNone/>
              <a:defRPr sz="1000">
                <a:solidFill>
                  <a:schemeClr val="accent1"/>
                </a:solidFill>
                <a:latin typeface="Source Code Pro"/>
                <a:ea typeface="Source Code Pro"/>
                <a:cs typeface="Source Code Pro"/>
                <a:sym typeface="Source Code Pro"/>
              </a:defRPr>
            </a:lvl4pPr>
            <a:lvl5pPr lvl="4" algn="r">
              <a:buNone/>
              <a:defRPr sz="1000">
                <a:solidFill>
                  <a:schemeClr val="accent1"/>
                </a:solidFill>
                <a:latin typeface="Source Code Pro"/>
                <a:ea typeface="Source Code Pro"/>
                <a:cs typeface="Source Code Pro"/>
                <a:sym typeface="Source Code Pro"/>
              </a:defRPr>
            </a:lvl5pPr>
            <a:lvl6pPr lvl="5" algn="r">
              <a:buNone/>
              <a:defRPr sz="1000">
                <a:solidFill>
                  <a:schemeClr val="accent1"/>
                </a:solidFill>
                <a:latin typeface="Source Code Pro"/>
                <a:ea typeface="Source Code Pro"/>
                <a:cs typeface="Source Code Pro"/>
                <a:sym typeface="Source Code Pro"/>
              </a:defRPr>
            </a:lvl6pPr>
            <a:lvl7pPr lvl="6" algn="r">
              <a:buNone/>
              <a:defRPr sz="1000">
                <a:solidFill>
                  <a:schemeClr val="accent1"/>
                </a:solidFill>
                <a:latin typeface="Source Code Pro"/>
                <a:ea typeface="Source Code Pro"/>
                <a:cs typeface="Source Code Pro"/>
                <a:sym typeface="Source Code Pro"/>
              </a:defRPr>
            </a:lvl7pPr>
            <a:lvl8pPr lvl="7" algn="r">
              <a:buNone/>
              <a:defRPr sz="1000">
                <a:solidFill>
                  <a:schemeClr val="accent1"/>
                </a:solidFill>
                <a:latin typeface="Source Code Pro"/>
                <a:ea typeface="Source Code Pro"/>
                <a:cs typeface="Source Code Pro"/>
                <a:sym typeface="Source Code Pro"/>
              </a:defRPr>
            </a:lvl8pPr>
            <a:lvl9pPr lvl="8" algn="r">
              <a:buNone/>
              <a:defRPr sz="1000">
                <a:solidFill>
                  <a:schemeClr val="accent1"/>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2"/>
        <p:cNvGrpSpPr/>
        <p:nvPr/>
      </p:nvGrpSpPr>
      <p:grpSpPr>
        <a:xfrm>
          <a:off x="0" y="0"/>
          <a:ext cx="0" cy="0"/>
          <a:chOff x="0" y="0"/>
          <a:chExt cx="0" cy="0"/>
        </a:xfrm>
      </p:grpSpPr>
      <p:sp>
        <p:nvSpPr>
          <p:cNvPr id="53" name="Google Shape;53;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54" name="Google Shape;54;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55" name="Google Shape;55;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hyperlink" Target="http://www.maths-resources.com/countdown/" TargetMode="Externa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s://app.mymaths.co.uk/335-lesson/volume-of-cuboids"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hyperlink" Target="https://app.mymaths.co.uk/335-homework/volume-of-cuboids" TargetMode="External"/><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channel/UCAxW1XT0iEJo0TYlRfn6rYQ" TargetMode="External"/><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26"/>
          <p:cNvSpPr txBox="1">
            <a:spLocks noGrp="1"/>
          </p:cNvSpPr>
          <p:nvPr>
            <p:ph type="ctrTitle"/>
          </p:nvPr>
        </p:nvSpPr>
        <p:spPr>
          <a:xfrm>
            <a:off x="384000" y="72325"/>
            <a:ext cx="8520600" cy="94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7200"/>
              <a:t>Good MoRning Year 6!</a:t>
            </a:r>
            <a:endParaRPr sz="7200"/>
          </a:p>
        </p:txBody>
      </p:sp>
      <p:sp>
        <p:nvSpPr>
          <p:cNvPr id="108" name="Google Shape;108;p26"/>
          <p:cNvSpPr txBox="1">
            <a:spLocks noGrp="1"/>
          </p:cNvSpPr>
          <p:nvPr>
            <p:ph type="subTitle" idx="1"/>
          </p:nvPr>
        </p:nvSpPr>
        <p:spPr>
          <a:xfrm>
            <a:off x="384000" y="1017925"/>
            <a:ext cx="8520600" cy="3438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1800"/>
              <a:t>We hope you have had a lovely Easter break with your families and are keeping safe!</a:t>
            </a:r>
            <a:endParaRPr sz="1800"/>
          </a:p>
          <a:p>
            <a:pPr marL="0" lvl="0" indent="0" algn="ctr" rtl="0">
              <a:spcBef>
                <a:spcPts val="0"/>
              </a:spcBef>
              <a:spcAft>
                <a:spcPts val="0"/>
              </a:spcAft>
              <a:buNone/>
            </a:pPr>
            <a:r>
              <a:rPr lang="en-GB" sz="1800"/>
              <a:t>We have set up your learning for the next two weeks as daily powerpoints for you to follow in the same structure as our school day in Year 6.  </a:t>
            </a:r>
            <a:endParaRPr sz="1800"/>
          </a:p>
          <a:p>
            <a:pPr marL="0" lvl="0" indent="0" algn="ctr" rtl="0">
              <a:spcBef>
                <a:spcPts val="0"/>
              </a:spcBef>
              <a:spcAft>
                <a:spcPts val="0"/>
              </a:spcAft>
              <a:buNone/>
            </a:pPr>
            <a:r>
              <a:rPr lang="en-GB" sz="1800"/>
              <a:t>Please follow the instructions on each page to help you - we look forward to hear about how you have got on!</a:t>
            </a:r>
            <a:endParaRPr sz="1800"/>
          </a:p>
          <a:p>
            <a:pPr marL="0" lvl="0" indent="0" algn="ctr" rtl="0">
              <a:spcBef>
                <a:spcPts val="0"/>
              </a:spcBef>
              <a:spcAft>
                <a:spcPts val="0"/>
              </a:spcAft>
              <a:buNone/>
            </a:pPr>
            <a:r>
              <a:rPr lang="en-GB"/>
              <a:t> </a:t>
            </a:r>
            <a:endParaRPr/>
          </a:p>
          <a:p>
            <a:pPr marL="0" lvl="0" indent="0" algn="ctr" rtl="0">
              <a:spcBef>
                <a:spcPts val="0"/>
              </a:spcBef>
              <a:spcAft>
                <a:spcPts val="0"/>
              </a:spcAft>
              <a:buNone/>
            </a:pPr>
            <a:endParaRPr/>
          </a:p>
          <a:p>
            <a:pPr marL="0" lvl="0" indent="0" algn="ctr" rtl="0">
              <a:spcBef>
                <a:spcPts val="0"/>
              </a:spcBef>
              <a:spcAft>
                <a:spcPts val="0"/>
              </a:spcAft>
              <a:buNone/>
            </a:pPr>
            <a:r>
              <a:rPr lang="en-GB"/>
              <a:t>Mrs Jones and Miss Nolan </a:t>
            </a:r>
            <a:endParaRPr/>
          </a:p>
          <a:p>
            <a:pPr marL="0" lvl="0" indent="0" algn="ctr"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pic>
        <p:nvPicPr>
          <p:cNvPr id="113" name="Google Shape;113;p27"/>
          <p:cNvPicPr preferRelativeResize="0"/>
          <p:nvPr/>
        </p:nvPicPr>
        <p:blipFill>
          <a:blip r:embed="rId3">
            <a:alphaModFix/>
          </a:blip>
          <a:stretch>
            <a:fillRect/>
          </a:stretch>
        </p:blipFill>
        <p:spPr>
          <a:xfrm>
            <a:off x="348625" y="1650000"/>
            <a:ext cx="3533775" cy="3209925"/>
          </a:xfrm>
          <a:prstGeom prst="rect">
            <a:avLst/>
          </a:prstGeom>
          <a:noFill/>
          <a:ln>
            <a:noFill/>
          </a:ln>
        </p:spPr>
      </p:pic>
      <p:sp>
        <p:nvSpPr>
          <p:cNvPr id="114" name="Google Shape;114;p27"/>
          <p:cNvSpPr txBox="1"/>
          <p:nvPr/>
        </p:nvSpPr>
        <p:spPr>
          <a:xfrm>
            <a:off x="237550" y="196250"/>
            <a:ext cx="8551800" cy="753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600">
                <a:latin typeface="Calibri"/>
                <a:ea typeface="Calibri"/>
                <a:cs typeface="Calibri"/>
                <a:sym typeface="Calibri"/>
              </a:rPr>
              <a:t>As always, our day will start with Morning Maths. </a:t>
            </a:r>
            <a:endParaRPr sz="1600">
              <a:latin typeface="Calibri"/>
              <a:ea typeface="Calibri"/>
              <a:cs typeface="Calibri"/>
              <a:sym typeface="Calibri"/>
            </a:endParaRPr>
          </a:p>
          <a:p>
            <a:pPr marL="0" lvl="0" indent="0" algn="ctr" rtl="0">
              <a:spcBef>
                <a:spcPts val="0"/>
              </a:spcBef>
              <a:spcAft>
                <a:spcPts val="0"/>
              </a:spcAft>
              <a:buNone/>
            </a:pPr>
            <a:r>
              <a:rPr lang="en-GB" sz="1600">
                <a:latin typeface="Calibri"/>
                <a:ea typeface="Calibri"/>
                <a:cs typeface="Calibri"/>
                <a:sym typeface="Calibri"/>
              </a:rPr>
              <a:t>Give yourself 10 minutes to complete these questions and then try and tackle today’s countdown. If you finish within 10 minutes, check your work and see how many ways you can find to solve the countdown. </a:t>
            </a:r>
            <a:endParaRPr sz="1600">
              <a:latin typeface="Calibri"/>
              <a:ea typeface="Calibri"/>
              <a:cs typeface="Calibri"/>
              <a:sym typeface="Calibri"/>
            </a:endParaRPr>
          </a:p>
          <a:p>
            <a:pPr marL="0" lvl="0" indent="0" algn="ctr" rtl="0">
              <a:spcBef>
                <a:spcPts val="0"/>
              </a:spcBef>
              <a:spcAft>
                <a:spcPts val="0"/>
              </a:spcAft>
              <a:buNone/>
            </a:pPr>
            <a:r>
              <a:rPr lang="en-GB" sz="1600">
                <a:latin typeface="Calibri"/>
                <a:ea typeface="Calibri"/>
                <a:cs typeface="Calibri"/>
                <a:sym typeface="Calibri"/>
              </a:rPr>
              <a:t>After 10 minutes, use a calculator to check your answers and the countdown solver (linked below) to see how to solve today’s problem.</a:t>
            </a:r>
            <a:r>
              <a:rPr lang="en-GB">
                <a:latin typeface="Source Code Pro"/>
                <a:ea typeface="Source Code Pro"/>
                <a:cs typeface="Source Code Pro"/>
                <a:sym typeface="Source Code Pro"/>
              </a:rPr>
              <a:t> </a:t>
            </a:r>
            <a:endParaRPr>
              <a:latin typeface="Source Code Pro"/>
              <a:ea typeface="Source Code Pro"/>
              <a:cs typeface="Source Code Pro"/>
              <a:sym typeface="Source Code Pro"/>
            </a:endParaRPr>
          </a:p>
          <a:p>
            <a:pPr marL="0" lvl="0" indent="0" algn="l" rtl="0">
              <a:spcBef>
                <a:spcPts val="0"/>
              </a:spcBef>
              <a:spcAft>
                <a:spcPts val="0"/>
              </a:spcAft>
              <a:buNone/>
            </a:pPr>
            <a:endParaRPr>
              <a:latin typeface="Source Code Pro"/>
              <a:ea typeface="Source Code Pro"/>
              <a:cs typeface="Source Code Pro"/>
              <a:sym typeface="Source Code Pro"/>
            </a:endParaRPr>
          </a:p>
        </p:txBody>
      </p:sp>
      <p:pic>
        <p:nvPicPr>
          <p:cNvPr id="115" name="Google Shape;115;p27"/>
          <p:cNvPicPr preferRelativeResize="0"/>
          <p:nvPr/>
        </p:nvPicPr>
        <p:blipFill>
          <a:blip r:embed="rId4">
            <a:alphaModFix/>
          </a:blip>
          <a:stretch>
            <a:fillRect/>
          </a:stretch>
        </p:blipFill>
        <p:spPr>
          <a:xfrm>
            <a:off x="4354950" y="2075124"/>
            <a:ext cx="3980000" cy="1545800"/>
          </a:xfrm>
          <a:prstGeom prst="rect">
            <a:avLst/>
          </a:prstGeom>
          <a:noFill/>
          <a:ln>
            <a:noFill/>
          </a:ln>
        </p:spPr>
      </p:pic>
      <p:sp>
        <p:nvSpPr>
          <p:cNvPr id="116" name="Google Shape;116;p27"/>
          <p:cNvSpPr txBox="1"/>
          <p:nvPr/>
        </p:nvSpPr>
        <p:spPr>
          <a:xfrm>
            <a:off x="4844950" y="3852450"/>
            <a:ext cx="3000000" cy="495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t>Click the link below and type in the numbers and target to see how the countdown could be solved! </a:t>
            </a:r>
            <a:endParaRPr/>
          </a:p>
          <a:p>
            <a:pPr marL="0" lvl="0" indent="0" algn="l" rtl="0">
              <a:spcBef>
                <a:spcPts val="0"/>
              </a:spcBef>
              <a:spcAft>
                <a:spcPts val="0"/>
              </a:spcAft>
              <a:buNone/>
            </a:pPr>
            <a:r>
              <a:rPr lang="en-GB" sz="1100" u="sng">
                <a:solidFill>
                  <a:schemeClr val="hlink"/>
                </a:solidFill>
                <a:hlinkClick r:id="rId5"/>
              </a:rPr>
              <a:t>http://www.maths-resources.com/countdown/</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20"/>
        <p:cNvGrpSpPr/>
        <p:nvPr/>
      </p:nvGrpSpPr>
      <p:grpSpPr>
        <a:xfrm>
          <a:off x="0" y="0"/>
          <a:ext cx="0" cy="0"/>
          <a:chOff x="0" y="0"/>
          <a:chExt cx="0" cy="0"/>
        </a:xfrm>
      </p:grpSpPr>
      <p:sp>
        <p:nvSpPr>
          <p:cNvPr id="121" name="Google Shape;121;p28"/>
          <p:cNvSpPr txBox="1">
            <a:spLocks noGrp="1"/>
          </p:cNvSpPr>
          <p:nvPr>
            <p:ph type="subTitle" idx="1"/>
          </p:nvPr>
        </p:nvSpPr>
        <p:spPr>
          <a:xfrm>
            <a:off x="125850" y="2571750"/>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find the volume of a cuboid.</a:t>
            </a:r>
            <a:endParaRPr sz="2400" u="sng"/>
          </a:p>
        </p:txBody>
      </p:sp>
      <p:pic>
        <p:nvPicPr>
          <p:cNvPr id="122" name="Google Shape;122;p28"/>
          <p:cNvPicPr preferRelativeResize="0"/>
          <p:nvPr/>
        </p:nvPicPr>
        <p:blipFill>
          <a:blip r:embed="rId3">
            <a:alphaModFix/>
          </a:blip>
          <a:stretch>
            <a:fillRect/>
          </a:stretch>
        </p:blipFill>
        <p:spPr>
          <a:xfrm>
            <a:off x="3075325" y="142075"/>
            <a:ext cx="5624871" cy="2266950"/>
          </a:xfrm>
          <a:prstGeom prst="rect">
            <a:avLst/>
          </a:prstGeom>
          <a:noFill/>
          <a:ln>
            <a:noFill/>
          </a:ln>
        </p:spPr>
      </p:pic>
      <p:sp>
        <p:nvSpPr>
          <p:cNvPr id="123" name="Google Shape;123;p28"/>
          <p:cNvSpPr txBox="1"/>
          <p:nvPr/>
        </p:nvSpPr>
        <p:spPr>
          <a:xfrm>
            <a:off x="206550" y="594525"/>
            <a:ext cx="2643900" cy="1518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t>Maths today will focus on finding the volume of a cuboid. </a:t>
            </a:r>
            <a:endParaRPr/>
          </a:p>
          <a:p>
            <a:pPr marL="0" lvl="0" indent="0" algn="ctr" rtl="0">
              <a:spcBef>
                <a:spcPts val="0"/>
              </a:spcBef>
              <a:spcAft>
                <a:spcPts val="0"/>
              </a:spcAft>
              <a:buNone/>
            </a:pPr>
            <a:r>
              <a:rPr lang="en-GB"/>
              <a:t>We may not be learning together in the classroom, but it is important to still remember our classroom beliefs. </a:t>
            </a:r>
            <a:endParaRPr/>
          </a:p>
        </p:txBody>
      </p:sp>
      <p:pic>
        <p:nvPicPr>
          <p:cNvPr id="124" name="Google Shape;124;p28"/>
          <p:cNvPicPr preferRelativeResize="0"/>
          <p:nvPr/>
        </p:nvPicPr>
        <p:blipFill>
          <a:blip r:embed="rId4">
            <a:alphaModFix/>
          </a:blip>
          <a:stretch>
            <a:fillRect/>
          </a:stretch>
        </p:blipFill>
        <p:spPr>
          <a:xfrm>
            <a:off x="774000" y="3382500"/>
            <a:ext cx="2076450" cy="1466850"/>
          </a:xfrm>
          <a:prstGeom prst="rect">
            <a:avLst/>
          </a:prstGeom>
          <a:noFill/>
          <a:ln>
            <a:noFill/>
          </a:ln>
        </p:spPr>
      </p:pic>
      <p:sp>
        <p:nvSpPr>
          <p:cNvPr id="125" name="Google Shape;125;p28"/>
          <p:cNvSpPr txBox="1"/>
          <p:nvPr/>
        </p:nvSpPr>
        <p:spPr>
          <a:xfrm>
            <a:off x="4110650" y="3552950"/>
            <a:ext cx="4275900" cy="1342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t>Before we start, get your My Maths log in details ready. These were provided in your first work pack.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29"/>
        <p:cNvGrpSpPr/>
        <p:nvPr/>
      </p:nvGrpSpPr>
      <p:grpSpPr>
        <a:xfrm>
          <a:off x="0" y="0"/>
          <a:ext cx="0" cy="0"/>
          <a:chOff x="0" y="0"/>
          <a:chExt cx="0" cy="0"/>
        </a:xfrm>
      </p:grpSpPr>
      <p:sp>
        <p:nvSpPr>
          <p:cNvPr id="130" name="Google Shape;130;p29"/>
          <p:cNvSpPr txBox="1">
            <a:spLocks noGrp="1"/>
          </p:cNvSpPr>
          <p:nvPr>
            <p:ph type="subTitle" idx="1"/>
          </p:nvPr>
        </p:nvSpPr>
        <p:spPr>
          <a:xfrm>
            <a:off x="187800" y="2272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find the volume of a cuboid.</a:t>
            </a:r>
            <a:endParaRPr sz="2400" u="sng"/>
          </a:p>
        </p:txBody>
      </p:sp>
      <p:pic>
        <p:nvPicPr>
          <p:cNvPr id="131" name="Google Shape;131;p29">
            <a:hlinkClick r:id="rId3"/>
          </p:cNvPr>
          <p:cNvPicPr preferRelativeResize="0"/>
          <p:nvPr/>
        </p:nvPicPr>
        <p:blipFill>
          <a:blip r:embed="rId4">
            <a:alphaModFix/>
          </a:blip>
          <a:stretch>
            <a:fillRect/>
          </a:stretch>
        </p:blipFill>
        <p:spPr>
          <a:xfrm>
            <a:off x="462250" y="1452475"/>
            <a:ext cx="4365436" cy="2300600"/>
          </a:xfrm>
          <a:prstGeom prst="rect">
            <a:avLst/>
          </a:prstGeom>
          <a:noFill/>
          <a:ln>
            <a:noFill/>
          </a:ln>
        </p:spPr>
      </p:pic>
      <p:sp>
        <p:nvSpPr>
          <p:cNvPr id="132" name="Google Shape;132;p29"/>
          <p:cNvSpPr txBox="1"/>
          <p:nvPr/>
        </p:nvSpPr>
        <p:spPr>
          <a:xfrm>
            <a:off x="5133175" y="1429175"/>
            <a:ext cx="3552900" cy="2499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t>To start the lesson, click on the image to the left of the screen. This will take you to an interactive lesson. This lesson will teach how to find volume, firstly by counting 1 cm cubes and then how to find the volume of cuboids. </a:t>
            </a:r>
            <a:endParaRPr/>
          </a:p>
          <a:p>
            <a:pPr marL="0" lvl="0" indent="0" algn="ctr" rtl="0">
              <a:spcBef>
                <a:spcPts val="0"/>
              </a:spcBef>
              <a:spcAft>
                <a:spcPts val="0"/>
              </a:spcAft>
              <a:buNone/>
            </a:pPr>
            <a:r>
              <a:rPr lang="en-GB"/>
              <a:t>Click on the next buttons at the bottom of the page to move your learning on and take part in the mini-quizzes along the way to check your understanding. </a:t>
            </a:r>
            <a:endParaRPr/>
          </a:p>
          <a:p>
            <a:pPr marL="0" lvl="0" indent="0" algn="ctr"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1"/>
                                        </p:tgtEl>
                                        <p:attrNameLst>
                                          <p:attrName>style.visibility</p:attrName>
                                        </p:attrNameLst>
                                      </p:cBhvr>
                                      <p:to>
                                        <p:strVal val="visible"/>
                                      </p:to>
                                    </p:set>
                                    <p:animEffect transition="in" filter="fade">
                                      <p:cBhvr>
                                        <p:cTn id="7" dur="10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36"/>
        <p:cNvGrpSpPr/>
        <p:nvPr/>
      </p:nvGrpSpPr>
      <p:grpSpPr>
        <a:xfrm>
          <a:off x="0" y="0"/>
          <a:ext cx="0" cy="0"/>
          <a:chOff x="0" y="0"/>
          <a:chExt cx="0" cy="0"/>
        </a:xfrm>
      </p:grpSpPr>
      <p:sp>
        <p:nvSpPr>
          <p:cNvPr id="137" name="Google Shape;137;p30"/>
          <p:cNvSpPr txBox="1">
            <a:spLocks noGrp="1"/>
          </p:cNvSpPr>
          <p:nvPr>
            <p:ph type="subTitle" idx="1"/>
          </p:nvPr>
        </p:nvSpPr>
        <p:spPr>
          <a:xfrm>
            <a:off x="187800" y="2272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find the volume of a cuboid.</a:t>
            </a:r>
            <a:endParaRPr sz="2400" u="sng"/>
          </a:p>
        </p:txBody>
      </p:sp>
      <p:pic>
        <p:nvPicPr>
          <p:cNvPr id="138" name="Google Shape;138;p30"/>
          <p:cNvPicPr preferRelativeResize="0"/>
          <p:nvPr/>
        </p:nvPicPr>
        <p:blipFill>
          <a:blip r:embed="rId3">
            <a:alphaModFix/>
          </a:blip>
          <a:stretch>
            <a:fillRect/>
          </a:stretch>
        </p:blipFill>
        <p:spPr>
          <a:xfrm>
            <a:off x="2094388" y="1388850"/>
            <a:ext cx="4955225" cy="3065150"/>
          </a:xfrm>
          <a:prstGeom prst="rect">
            <a:avLst/>
          </a:prstGeom>
          <a:noFill/>
          <a:ln>
            <a:noFill/>
          </a:ln>
        </p:spPr>
      </p:pic>
      <p:sp>
        <p:nvSpPr>
          <p:cNvPr id="139" name="Google Shape;139;p30"/>
          <p:cNvSpPr txBox="1"/>
          <p:nvPr/>
        </p:nvSpPr>
        <p:spPr>
          <a:xfrm>
            <a:off x="320175" y="898575"/>
            <a:ext cx="38421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A quick recap...</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43"/>
        <p:cNvGrpSpPr/>
        <p:nvPr/>
      </p:nvGrpSpPr>
      <p:grpSpPr>
        <a:xfrm>
          <a:off x="0" y="0"/>
          <a:ext cx="0" cy="0"/>
          <a:chOff x="0" y="0"/>
          <a:chExt cx="0" cy="0"/>
        </a:xfrm>
      </p:grpSpPr>
      <p:sp>
        <p:nvSpPr>
          <p:cNvPr id="144" name="Google Shape;144;p31"/>
          <p:cNvSpPr txBox="1">
            <a:spLocks noGrp="1"/>
          </p:cNvSpPr>
          <p:nvPr>
            <p:ph type="subTitle" idx="1"/>
          </p:nvPr>
        </p:nvSpPr>
        <p:spPr>
          <a:xfrm>
            <a:off x="187800" y="2272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find the volume of a cuboid.</a:t>
            </a:r>
            <a:endParaRPr sz="2400" u="sng"/>
          </a:p>
        </p:txBody>
      </p:sp>
      <p:sp>
        <p:nvSpPr>
          <p:cNvPr id="145" name="Google Shape;145;p31"/>
          <p:cNvSpPr txBox="1"/>
          <p:nvPr/>
        </p:nvSpPr>
        <p:spPr>
          <a:xfrm>
            <a:off x="320175" y="898575"/>
            <a:ext cx="38421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A quick recap...</a:t>
            </a:r>
            <a:endParaRPr/>
          </a:p>
        </p:txBody>
      </p:sp>
      <p:pic>
        <p:nvPicPr>
          <p:cNvPr id="146" name="Google Shape;146;p31"/>
          <p:cNvPicPr preferRelativeResize="0"/>
          <p:nvPr/>
        </p:nvPicPr>
        <p:blipFill>
          <a:blip r:embed="rId3">
            <a:alphaModFix/>
          </a:blip>
          <a:stretch>
            <a:fillRect/>
          </a:stretch>
        </p:blipFill>
        <p:spPr>
          <a:xfrm>
            <a:off x="1350475" y="1270275"/>
            <a:ext cx="6698386" cy="35684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50"/>
        <p:cNvGrpSpPr/>
        <p:nvPr/>
      </p:nvGrpSpPr>
      <p:grpSpPr>
        <a:xfrm>
          <a:off x="0" y="0"/>
          <a:ext cx="0" cy="0"/>
          <a:chOff x="0" y="0"/>
          <a:chExt cx="0" cy="0"/>
        </a:xfrm>
      </p:grpSpPr>
      <p:sp>
        <p:nvSpPr>
          <p:cNvPr id="151" name="Google Shape;151;p32"/>
          <p:cNvSpPr txBox="1">
            <a:spLocks noGrp="1"/>
          </p:cNvSpPr>
          <p:nvPr>
            <p:ph type="subTitle" idx="1"/>
          </p:nvPr>
        </p:nvSpPr>
        <p:spPr>
          <a:xfrm>
            <a:off x="187800" y="2272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find the volume of a cuboid.</a:t>
            </a:r>
            <a:endParaRPr sz="2400" u="sng"/>
          </a:p>
        </p:txBody>
      </p:sp>
      <p:sp>
        <p:nvSpPr>
          <p:cNvPr id="152" name="Google Shape;152;p32"/>
          <p:cNvSpPr txBox="1"/>
          <p:nvPr/>
        </p:nvSpPr>
        <p:spPr>
          <a:xfrm>
            <a:off x="320175" y="898575"/>
            <a:ext cx="38421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A quick recap...</a:t>
            </a:r>
            <a:endParaRPr/>
          </a:p>
        </p:txBody>
      </p:sp>
      <p:pic>
        <p:nvPicPr>
          <p:cNvPr id="153" name="Google Shape;153;p32"/>
          <p:cNvPicPr preferRelativeResize="0"/>
          <p:nvPr/>
        </p:nvPicPr>
        <p:blipFill>
          <a:blip r:embed="rId3">
            <a:alphaModFix/>
          </a:blip>
          <a:stretch>
            <a:fillRect/>
          </a:stretch>
        </p:blipFill>
        <p:spPr>
          <a:xfrm>
            <a:off x="1619025" y="1270275"/>
            <a:ext cx="6013573" cy="356842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57"/>
        <p:cNvGrpSpPr/>
        <p:nvPr/>
      </p:nvGrpSpPr>
      <p:grpSpPr>
        <a:xfrm>
          <a:off x="0" y="0"/>
          <a:ext cx="0" cy="0"/>
          <a:chOff x="0" y="0"/>
          <a:chExt cx="0" cy="0"/>
        </a:xfrm>
      </p:grpSpPr>
      <p:sp>
        <p:nvSpPr>
          <p:cNvPr id="158" name="Google Shape;158;p33"/>
          <p:cNvSpPr txBox="1">
            <a:spLocks noGrp="1"/>
          </p:cNvSpPr>
          <p:nvPr>
            <p:ph type="subTitle" idx="1"/>
          </p:nvPr>
        </p:nvSpPr>
        <p:spPr>
          <a:xfrm>
            <a:off x="187800" y="2272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find the volume of a cuboid.</a:t>
            </a:r>
            <a:endParaRPr sz="2400" u="sng"/>
          </a:p>
        </p:txBody>
      </p:sp>
      <p:sp>
        <p:nvSpPr>
          <p:cNvPr id="159" name="Google Shape;159;p33"/>
          <p:cNvSpPr txBox="1"/>
          <p:nvPr/>
        </p:nvSpPr>
        <p:spPr>
          <a:xfrm>
            <a:off x="5277800" y="1417788"/>
            <a:ext cx="3552900" cy="640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t>Now click the image on the left of the screen, this will take you to an online homework where you can test your understanding. </a:t>
            </a:r>
            <a:endParaRPr/>
          </a:p>
          <a:p>
            <a:pPr marL="0" lvl="0" indent="0" algn="ctr" rtl="0">
              <a:spcBef>
                <a:spcPts val="0"/>
              </a:spcBef>
              <a:spcAft>
                <a:spcPts val="0"/>
              </a:spcAft>
              <a:buNone/>
            </a:pPr>
            <a:endParaRPr/>
          </a:p>
          <a:p>
            <a:pPr marL="0" lvl="0" indent="0" algn="ctr" rtl="0">
              <a:spcBef>
                <a:spcPts val="0"/>
              </a:spcBef>
              <a:spcAft>
                <a:spcPts val="0"/>
              </a:spcAft>
              <a:buNone/>
            </a:pPr>
            <a:r>
              <a:rPr lang="en-GB"/>
              <a:t>Have a go at the questions and then click ‘Mark it’ to see how you have go on. </a:t>
            </a:r>
            <a:endParaRPr/>
          </a:p>
          <a:p>
            <a:pPr marL="0" lvl="0" indent="0" algn="ctr" rtl="0">
              <a:spcBef>
                <a:spcPts val="0"/>
              </a:spcBef>
              <a:spcAft>
                <a:spcPts val="0"/>
              </a:spcAft>
              <a:buNone/>
            </a:pPr>
            <a:r>
              <a:rPr lang="en-GB"/>
              <a:t>Your login details for My Maths were sent home in your first work pack - make sure you log in so we can see how you are getting on. </a:t>
            </a:r>
            <a:endParaRPr/>
          </a:p>
        </p:txBody>
      </p:sp>
      <p:pic>
        <p:nvPicPr>
          <p:cNvPr id="160" name="Google Shape;160;p33">
            <a:hlinkClick r:id="rId3"/>
          </p:cNvPr>
          <p:cNvPicPr preferRelativeResize="0"/>
          <p:nvPr/>
        </p:nvPicPr>
        <p:blipFill>
          <a:blip r:embed="rId4">
            <a:alphaModFix/>
          </a:blip>
          <a:stretch>
            <a:fillRect/>
          </a:stretch>
        </p:blipFill>
        <p:spPr>
          <a:xfrm>
            <a:off x="304800" y="1291000"/>
            <a:ext cx="4828376" cy="306302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64"/>
        <p:cNvGrpSpPr/>
        <p:nvPr/>
      </p:nvGrpSpPr>
      <p:grpSpPr>
        <a:xfrm>
          <a:off x="0" y="0"/>
          <a:ext cx="0" cy="0"/>
          <a:chOff x="0" y="0"/>
          <a:chExt cx="0" cy="0"/>
        </a:xfrm>
      </p:grpSpPr>
      <p:sp>
        <p:nvSpPr>
          <p:cNvPr id="165" name="Google Shape;165;p34"/>
          <p:cNvSpPr txBox="1"/>
          <p:nvPr/>
        </p:nvSpPr>
        <p:spPr>
          <a:xfrm>
            <a:off x="324650" y="796700"/>
            <a:ext cx="8698200" cy="659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400" b="1" u="sng">
                <a:latin typeface="Cedarville Cursive"/>
                <a:ea typeface="Cedarville Cursive"/>
                <a:cs typeface="Cedarville Cursive"/>
                <a:sym typeface="Cedarville Cursive"/>
              </a:rPr>
              <a:t>Monday - Spelling and handwriting practice</a:t>
            </a:r>
            <a:r>
              <a:rPr lang="en-GB" sz="2400" b="1" u="sng"/>
              <a:t>. </a:t>
            </a:r>
            <a:endParaRPr sz="2400" b="1" u="sng"/>
          </a:p>
          <a:p>
            <a:pPr marL="0" lvl="0" indent="0" algn="ctr" rtl="0">
              <a:spcBef>
                <a:spcPts val="0"/>
              </a:spcBef>
              <a:spcAft>
                <a:spcPts val="0"/>
              </a:spcAft>
              <a:buNone/>
            </a:pPr>
            <a:endParaRPr sz="2400" b="1" u="sng"/>
          </a:p>
          <a:p>
            <a:pPr marL="0" lvl="0" indent="0" algn="ctr" rtl="0">
              <a:spcBef>
                <a:spcPts val="0"/>
              </a:spcBef>
              <a:spcAft>
                <a:spcPts val="0"/>
              </a:spcAft>
              <a:buNone/>
            </a:pPr>
            <a:endParaRPr sz="2400"/>
          </a:p>
          <a:p>
            <a:pPr marL="0" lvl="0" indent="0" algn="l" rtl="0">
              <a:spcBef>
                <a:spcPts val="0"/>
              </a:spcBef>
              <a:spcAft>
                <a:spcPts val="0"/>
              </a:spcAft>
              <a:buNone/>
            </a:pPr>
            <a:endParaRPr sz="2400"/>
          </a:p>
          <a:p>
            <a:pPr marL="457200" lvl="0" indent="-228600" algn="ctr" rtl="0">
              <a:lnSpc>
                <a:spcPct val="115000"/>
              </a:lnSpc>
              <a:spcBef>
                <a:spcPts val="0"/>
              </a:spcBef>
              <a:spcAft>
                <a:spcPts val="0"/>
              </a:spcAft>
              <a:buClr>
                <a:srgbClr val="3D3D3D"/>
              </a:buClr>
              <a:buSzPts val="2400"/>
              <a:buFont typeface="Comic Sans MS"/>
              <a:buNone/>
            </a:pPr>
            <a:r>
              <a:rPr lang="en-GB" sz="2400">
                <a:latin typeface="Comic Sans MS"/>
                <a:ea typeface="Comic Sans MS"/>
                <a:cs typeface="Comic Sans MS"/>
                <a:sym typeface="Comic Sans MS"/>
              </a:rPr>
              <a:t>partial </a:t>
            </a:r>
            <a:endParaRPr sz="2400">
              <a:latin typeface="Comic Sans MS"/>
              <a:ea typeface="Comic Sans MS"/>
              <a:cs typeface="Comic Sans MS"/>
              <a:sym typeface="Comic Sans MS"/>
            </a:endParaRPr>
          </a:p>
          <a:p>
            <a:pPr marL="457200" lvl="0" indent="-228600" algn="ctr" rtl="0">
              <a:lnSpc>
                <a:spcPct val="115000"/>
              </a:lnSpc>
              <a:spcBef>
                <a:spcPts val="0"/>
              </a:spcBef>
              <a:spcAft>
                <a:spcPts val="0"/>
              </a:spcAft>
              <a:buClr>
                <a:srgbClr val="3D3D3D"/>
              </a:buClr>
              <a:buSzPts val="2400"/>
              <a:buFont typeface="Comic Sans MS"/>
              <a:buNone/>
            </a:pPr>
            <a:r>
              <a:rPr lang="en-GB" sz="2400">
                <a:latin typeface="Comic Sans MS"/>
                <a:ea typeface="Comic Sans MS"/>
                <a:cs typeface="Comic Sans MS"/>
                <a:sym typeface="Comic Sans MS"/>
              </a:rPr>
              <a:t>official</a:t>
            </a:r>
            <a:br>
              <a:rPr lang="en-GB" sz="2400">
                <a:latin typeface="Comic Sans MS"/>
                <a:ea typeface="Comic Sans MS"/>
                <a:cs typeface="Comic Sans MS"/>
                <a:sym typeface="Comic Sans MS"/>
              </a:rPr>
            </a:br>
            <a:r>
              <a:rPr lang="en-GB" sz="2400">
                <a:latin typeface="Comic Sans MS"/>
                <a:ea typeface="Comic Sans MS"/>
                <a:cs typeface="Comic Sans MS"/>
                <a:sym typeface="Comic Sans MS"/>
              </a:rPr>
              <a:t>confidential</a:t>
            </a:r>
            <a:endParaRPr sz="2400">
              <a:latin typeface="Comic Sans MS"/>
              <a:ea typeface="Comic Sans MS"/>
              <a:cs typeface="Comic Sans MS"/>
              <a:sym typeface="Comic Sans MS"/>
            </a:endParaRPr>
          </a:p>
          <a:p>
            <a:pPr marL="457200" lvl="0" indent="-228600" algn="ctr" rtl="0">
              <a:lnSpc>
                <a:spcPct val="115000"/>
              </a:lnSpc>
              <a:spcBef>
                <a:spcPts val="0"/>
              </a:spcBef>
              <a:spcAft>
                <a:spcPts val="0"/>
              </a:spcAft>
              <a:buClr>
                <a:srgbClr val="3D3D3D"/>
              </a:buClr>
              <a:buSzPts val="2400"/>
              <a:buFont typeface="Comic Sans MS"/>
              <a:buNone/>
            </a:pPr>
            <a:r>
              <a:rPr lang="en-GB" sz="2400">
                <a:latin typeface="Comic Sans MS"/>
                <a:ea typeface="Comic Sans MS"/>
                <a:cs typeface="Comic Sans MS"/>
                <a:sym typeface="Comic Sans MS"/>
              </a:rPr>
              <a:t>preferential</a:t>
            </a:r>
            <a:br>
              <a:rPr lang="en-GB" sz="2400">
                <a:latin typeface="Comic Sans MS"/>
                <a:ea typeface="Comic Sans MS"/>
                <a:cs typeface="Comic Sans MS"/>
                <a:sym typeface="Comic Sans MS"/>
              </a:rPr>
            </a:br>
            <a:r>
              <a:rPr lang="en-GB" sz="2400">
                <a:latin typeface="Comic Sans MS"/>
                <a:ea typeface="Comic Sans MS"/>
                <a:cs typeface="Comic Sans MS"/>
                <a:sym typeface="Comic Sans MS"/>
              </a:rPr>
              <a:t>facial </a:t>
            </a:r>
            <a:endParaRPr sz="2400">
              <a:latin typeface="Comic Sans MS"/>
              <a:ea typeface="Comic Sans MS"/>
              <a:cs typeface="Comic Sans MS"/>
              <a:sym typeface="Comic Sans MS"/>
            </a:endParaRPr>
          </a:p>
          <a:p>
            <a:pPr marL="0" lvl="0" indent="0" algn="ctr" rtl="0">
              <a:spcBef>
                <a:spcPts val="0"/>
              </a:spcBef>
              <a:spcAft>
                <a:spcPts val="0"/>
              </a:spcAft>
              <a:buNone/>
            </a:pPr>
            <a:r>
              <a:rPr lang="en-GB" sz="2400">
                <a:solidFill>
                  <a:srgbClr val="222222"/>
                </a:solidFill>
                <a:latin typeface="Comic Sans MS"/>
                <a:ea typeface="Comic Sans MS"/>
                <a:cs typeface="Comic Sans MS"/>
                <a:sym typeface="Comic Sans MS"/>
              </a:rPr>
              <a:t>The discussions at the official meeting were confidential.</a:t>
            </a:r>
            <a:endParaRPr sz="2400">
              <a:latin typeface="Comic Sans MS"/>
              <a:ea typeface="Comic Sans MS"/>
              <a:cs typeface="Comic Sans MS"/>
              <a:sym typeface="Comic Sans MS"/>
            </a:endParaRPr>
          </a:p>
          <a:p>
            <a:pPr marL="0" lvl="0" indent="0" algn="l" rtl="0">
              <a:spcBef>
                <a:spcPts val="0"/>
              </a:spcBef>
              <a:spcAft>
                <a:spcPts val="0"/>
              </a:spcAft>
              <a:buNone/>
            </a:pPr>
            <a:r>
              <a:rPr lang="en-GB">
                <a:latin typeface="Comic Sans MS"/>
                <a:ea typeface="Comic Sans MS"/>
                <a:cs typeface="Comic Sans MS"/>
                <a:sym typeface="Comic Sans MS"/>
              </a:rPr>
              <a:t> </a:t>
            </a:r>
            <a:endParaRPr>
              <a:latin typeface="Comic Sans MS"/>
              <a:ea typeface="Comic Sans MS"/>
              <a:cs typeface="Comic Sans MS"/>
              <a:sym typeface="Comic Sans MS"/>
            </a:endParaRPr>
          </a:p>
        </p:txBody>
      </p:sp>
      <p:sp>
        <p:nvSpPr>
          <p:cNvPr id="166" name="Google Shape;166;p34"/>
          <p:cNvSpPr txBox="1"/>
          <p:nvPr/>
        </p:nvSpPr>
        <p:spPr>
          <a:xfrm>
            <a:off x="595850" y="1561275"/>
            <a:ext cx="8155800" cy="451500"/>
          </a:xfrm>
          <a:prstGeom prst="rect">
            <a:avLst/>
          </a:prstGeom>
          <a:solidFill>
            <a:srgbClr val="FFFFFF"/>
          </a:solidFill>
          <a:ln>
            <a:noFill/>
          </a:ln>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1800" b="1"/>
              <a:t>Copy out these words out twice in your best joined handwriting</a:t>
            </a:r>
            <a:r>
              <a:rPr lang="en-GB" b="1"/>
              <a:t>.</a:t>
            </a:r>
            <a:endParaRPr b="1"/>
          </a:p>
        </p:txBody>
      </p:sp>
      <p:sp>
        <p:nvSpPr>
          <p:cNvPr id="167" name="Google Shape;167;p34"/>
          <p:cNvSpPr txBox="1"/>
          <p:nvPr/>
        </p:nvSpPr>
        <p:spPr>
          <a:xfrm>
            <a:off x="531125" y="117925"/>
            <a:ext cx="8220600" cy="659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a:solidFill>
                  <a:srgbClr val="FF0000"/>
                </a:solidFill>
              </a:rPr>
              <a:t>Now you have completed the maths (and had a short break), it’s time for spellings.   </a:t>
            </a:r>
            <a:endParaRPr sz="1800">
              <a:solidFill>
                <a:srgbClr val="FF0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71"/>
        <p:cNvGrpSpPr/>
        <p:nvPr/>
      </p:nvGrpSpPr>
      <p:grpSpPr>
        <a:xfrm>
          <a:off x="0" y="0"/>
          <a:ext cx="0" cy="0"/>
          <a:chOff x="0" y="0"/>
          <a:chExt cx="0" cy="0"/>
        </a:xfrm>
      </p:grpSpPr>
      <p:sp>
        <p:nvSpPr>
          <p:cNvPr id="172" name="Google Shape;172;p35"/>
          <p:cNvSpPr txBox="1"/>
          <p:nvPr/>
        </p:nvSpPr>
        <p:spPr>
          <a:xfrm>
            <a:off x="223625" y="223625"/>
            <a:ext cx="8698200" cy="659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400">
                <a:latin typeface="Cedarville Cursive"/>
                <a:ea typeface="Cedarville Cursive"/>
                <a:cs typeface="Cedarville Cursive"/>
                <a:sym typeface="Cedarville Cursive"/>
              </a:rPr>
              <a:t>Spelling - Lesson 1</a:t>
            </a:r>
            <a:endParaRPr sz="2400"/>
          </a:p>
          <a:p>
            <a:pPr marL="0" lvl="0" indent="0" algn="ctr" rtl="0">
              <a:spcBef>
                <a:spcPts val="0"/>
              </a:spcBef>
              <a:spcAft>
                <a:spcPts val="0"/>
              </a:spcAft>
              <a:buNone/>
            </a:pPr>
            <a:endParaRPr sz="2400"/>
          </a:p>
          <a:p>
            <a:pPr marL="0" lvl="0" indent="0" algn="ctr" rtl="0">
              <a:spcBef>
                <a:spcPts val="0"/>
              </a:spcBef>
              <a:spcAft>
                <a:spcPts val="0"/>
              </a:spcAft>
              <a:buNone/>
            </a:pPr>
            <a:endParaRPr sz="2400"/>
          </a:p>
          <a:p>
            <a:pPr marL="0" lvl="0" indent="0" algn="l" rtl="0">
              <a:spcBef>
                <a:spcPts val="0"/>
              </a:spcBef>
              <a:spcAft>
                <a:spcPts val="0"/>
              </a:spcAft>
              <a:buNone/>
            </a:pPr>
            <a:endParaRPr sz="2400"/>
          </a:p>
          <a:p>
            <a:pPr marL="0" lvl="0" indent="0" algn="ctr" rtl="0">
              <a:spcBef>
                <a:spcPts val="0"/>
              </a:spcBef>
              <a:spcAft>
                <a:spcPts val="0"/>
              </a:spcAft>
              <a:buNone/>
            </a:pPr>
            <a:endParaRPr sz="2400"/>
          </a:p>
          <a:p>
            <a:pPr marL="0" lvl="0" indent="0" algn="l" rtl="0">
              <a:spcBef>
                <a:spcPts val="0"/>
              </a:spcBef>
              <a:spcAft>
                <a:spcPts val="0"/>
              </a:spcAft>
              <a:buNone/>
            </a:pPr>
            <a:endParaRPr/>
          </a:p>
        </p:txBody>
      </p:sp>
      <p:sp>
        <p:nvSpPr>
          <p:cNvPr id="173" name="Google Shape;173;p35"/>
          <p:cNvSpPr/>
          <p:nvPr/>
        </p:nvSpPr>
        <p:spPr>
          <a:xfrm>
            <a:off x="2963100" y="1313825"/>
            <a:ext cx="3396300" cy="29490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3000" b="1" u="sng"/>
              <a:t>ial =</a:t>
            </a:r>
            <a:r>
              <a:rPr lang="en-GB" sz="3000"/>
              <a:t> </a:t>
            </a:r>
            <a:endParaRPr sz="3000"/>
          </a:p>
          <a:p>
            <a:pPr marL="457200" lvl="0" indent="-419100" algn="ctr" rtl="0">
              <a:spcBef>
                <a:spcPts val="0"/>
              </a:spcBef>
              <a:spcAft>
                <a:spcPts val="0"/>
              </a:spcAft>
              <a:buSzPts val="3000"/>
              <a:buChar char="●"/>
            </a:pPr>
            <a:r>
              <a:rPr lang="en-GB" sz="3000"/>
              <a:t>relating to</a:t>
            </a:r>
            <a:endParaRPr sz="3000"/>
          </a:p>
          <a:p>
            <a:pPr marL="457200" lvl="0" indent="-419100" algn="ctr" rtl="0">
              <a:spcBef>
                <a:spcPts val="0"/>
              </a:spcBef>
              <a:spcAft>
                <a:spcPts val="0"/>
              </a:spcAft>
              <a:buSzPts val="3000"/>
              <a:buChar char="●"/>
            </a:pPr>
            <a:r>
              <a:rPr lang="en-GB" sz="3000"/>
              <a:t>a kind of</a:t>
            </a:r>
            <a:endParaRPr sz="3000"/>
          </a:p>
          <a:p>
            <a:pPr marL="457200" lvl="0" indent="-419100" algn="ctr" rtl="0">
              <a:spcBef>
                <a:spcPts val="0"/>
              </a:spcBef>
              <a:spcAft>
                <a:spcPts val="0"/>
              </a:spcAft>
              <a:buSzPts val="3000"/>
              <a:buChar char="●"/>
            </a:pPr>
            <a:r>
              <a:rPr lang="en-GB" sz="3000"/>
              <a:t>connected with </a:t>
            </a:r>
            <a:endParaRPr sz="3000"/>
          </a:p>
        </p:txBody>
      </p:sp>
      <p:sp>
        <p:nvSpPr>
          <p:cNvPr id="174" name="Google Shape;174;p35"/>
          <p:cNvSpPr txBox="1"/>
          <p:nvPr/>
        </p:nvSpPr>
        <p:spPr>
          <a:xfrm>
            <a:off x="419300" y="1118150"/>
            <a:ext cx="2264400" cy="17610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t>Social =   </a:t>
            </a:r>
            <a:r>
              <a:rPr lang="en-GB" sz="1800">
                <a:solidFill>
                  <a:srgbClr val="222222"/>
                </a:solidFill>
              </a:rPr>
              <a:t>The root </a:t>
            </a:r>
            <a:r>
              <a:rPr lang="en-GB" sz="1800" b="1">
                <a:solidFill>
                  <a:srgbClr val="222222"/>
                </a:solidFill>
              </a:rPr>
              <a:t>word of social</a:t>
            </a:r>
            <a:r>
              <a:rPr lang="en-GB" sz="1800">
                <a:solidFill>
                  <a:srgbClr val="222222"/>
                </a:solidFill>
              </a:rPr>
              <a:t> comes from the Latin word ‘socius’ </a:t>
            </a:r>
            <a:r>
              <a:rPr lang="en-GB" sz="1800" b="1">
                <a:solidFill>
                  <a:srgbClr val="222222"/>
                </a:solidFill>
              </a:rPr>
              <a:t>meaning</a:t>
            </a:r>
            <a:r>
              <a:rPr lang="en-GB" sz="1800">
                <a:solidFill>
                  <a:srgbClr val="222222"/>
                </a:solidFill>
              </a:rPr>
              <a:t> "friend."</a:t>
            </a:r>
            <a:endParaRPr sz="1800"/>
          </a:p>
        </p:txBody>
      </p:sp>
      <p:sp>
        <p:nvSpPr>
          <p:cNvPr id="175" name="Google Shape;175;p35"/>
          <p:cNvSpPr txBox="1"/>
          <p:nvPr/>
        </p:nvSpPr>
        <p:spPr>
          <a:xfrm>
            <a:off x="433275" y="3326500"/>
            <a:ext cx="2418000" cy="16353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a:solidFill>
                  <a:schemeClr val="dk1"/>
                </a:solidFill>
              </a:rPr>
              <a:t>glacial = </a:t>
            </a:r>
            <a:r>
              <a:rPr lang="en-GB" sz="1800">
                <a:solidFill>
                  <a:srgbClr val="222222"/>
                </a:solidFill>
                <a:highlight>
                  <a:srgbClr val="FFFFFF"/>
                </a:highlight>
              </a:rPr>
              <a:t>The  root </a:t>
            </a:r>
            <a:r>
              <a:rPr lang="en-GB" sz="1800" b="1">
                <a:solidFill>
                  <a:srgbClr val="222222"/>
                </a:solidFill>
                <a:highlight>
                  <a:srgbClr val="FFFFFF"/>
                </a:highlight>
              </a:rPr>
              <a:t>word of glacial</a:t>
            </a:r>
            <a:r>
              <a:rPr lang="en-GB" sz="1800">
                <a:solidFill>
                  <a:srgbClr val="222222"/>
                </a:solidFill>
                <a:highlight>
                  <a:srgbClr val="FFFFFF"/>
                </a:highlight>
              </a:rPr>
              <a:t> comes from the Latin word ‘glacies’ </a:t>
            </a:r>
            <a:r>
              <a:rPr lang="en-GB" sz="1800" b="1">
                <a:solidFill>
                  <a:srgbClr val="222222"/>
                </a:solidFill>
                <a:highlight>
                  <a:srgbClr val="FFFFFF"/>
                </a:highlight>
              </a:rPr>
              <a:t>meaning</a:t>
            </a:r>
            <a:r>
              <a:rPr lang="en-GB" sz="1800">
                <a:solidFill>
                  <a:srgbClr val="222222"/>
                </a:solidFill>
                <a:highlight>
                  <a:srgbClr val="FFFFFF"/>
                </a:highlight>
              </a:rPr>
              <a:t> ice.</a:t>
            </a:r>
            <a:endParaRPr sz="1800"/>
          </a:p>
        </p:txBody>
      </p:sp>
      <p:sp>
        <p:nvSpPr>
          <p:cNvPr id="176" name="Google Shape;176;p35"/>
          <p:cNvSpPr txBox="1"/>
          <p:nvPr/>
        </p:nvSpPr>
        <p:spPr>
          <a:xfrm>
            <a:off x="6359400" y="733347"/>
            <a:ext cx="2450400" cy="18384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t>Financial = </a:t>
            </a:r>
            <a:r>
              <a:rPr lang="en-GB" sz="1800">
                <a:solidFill>
                  <a:srgbClr val="222222"/>
                </a:solidFill>
                <a:highlight>
                  <a:srgbClr val="FFFFFF"/>
                </a:highlight>
              </a:rPr>
              <a:t>The  root </a:t>
            </a:r>
            <a:r>
              <a:rPr lang="en-GB" sz="1800" b="1">
                <a:solidFill>
                  <a:srgbClr val="222222"/>
                </a:solidFill>
                <a:highlight>
                  <a:srgbClr val="FFFFFF"/>
                </a:highlight>
              </a:rPr>
              <a:t>word of finance</a:t>
            </a:r>
            <a:r>
              <a:rPr lang="en-GB" sz="1800">
                <a:solidFill>
                  <a:srgbClr val="222222"/>
                </a:solidFill>
                <a:highlight>
                  <a:srgbClr val="FFFFFF"/>
                </a:highlight>
              </a:rPr>
              <a:t> comes from the french word ‘finer’ </a:t>
            </a:r>
            <a:r>
              <a:rPr lang="en-GB" sz="1800" b="1">
                <a:solidFill>
                  <a:srgbClr val="222222"/>
                </a:solidFill>
                <a:highlight>
                  <a:srgbClr val="FFFFFF"/>
                </a:highlight>
              </a:rPr>
              <a:t>meaning</a:t>
            </a:r>
            <a:r>
              <a:rPr lang="en-GB" sz="1800">
                <a:solidFill>
                  <a:srgbClr val="222222"/>
                </a:solidFill>
                <a:highlight>
                  <a:srgbClr val="FFFFFF"/>
                </a:highlight>
              </a:rPr>
              <a:t> settle a debt.</a:t>
            </a:r>
            <a:endParaRPr sz="1800"/>
          </a:p>
        </p:txBody>
      </p:sp>
      <p:cxnSp>
        <p:nvCxnSpPr>
          <p:cNvPr id="177" name="Google Shape;177;p35"/>
          <p:cNvCxnSpPr>
            <a:stCxn id="173" idx="5"/>
          </p:cNvCxnSpPr>
          <p:nvPr/>
        </p:nvCxnSpPr>
        <p:spPr>
          <a:xfrm>
            <a:off x="5862023" y="3830954"/>
            <a:ext cx="399600" cy="152400"/>
          </a:xfrm>
          <a:prstGeom prst="straightConnector1">
            <a:avLst/>
          </a:prstGeom>
          <a:noFill/>
          <a:ln w="76200" cap="flat" cmpd="sng">
            <a:solidFill>
              <a:srgbClr val="FF0000"/>
            </a:solidFill>
            <a:prstDash val="solid"/>
            <a:round/>
            <a:headEnd type="none" w="med" len="med"/>
            <a:tailEnd type="triangle" w="med" len="med"/>
          </a:ln>
        </p:spPr>
      </p:cxnSp>
      <p:sp>
        <p:nvSpPr>
          <p:cNvPr id="178" name="Google Shape;178;p35"/>
          <p:cNvSpPr txBox="1"/>
          <p:nvPr/>
        </p:nvSpPr>
        <p:spPr>
          <a:xfrm>
            <a:off x="6638800" y="2663025"/>
            <a:ext cx="2418000" cy="248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r>
              <a:rPr lang="en-GB" b="1"/>
              <a:t>Knowing the meaning of the root word can help you when you try and spell.  Have a look at words social, glacial and finance. Discuss with an adult the root word meaning and the difference ‘ial’ makes to the word.</a:t>
            </a:r>
            <a:endParaRPr b="1"/>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82"/>
        <p:cNvGrpSpPr/>
        <p:nvPr/>
      </p:nvGrpSpPr>
      <p:grpSpPr>
        <a:xfrm>
          <a:off x="0" y="0"/>
          <a:ext cx="0" cy="0"/>
          <a:chOff x="0" y="0"/>
          <a:chExt cx="0" cy="0"/>
        </a:xfrm>
      </p:grpSpPr>
      <p:sp>
        <p:nvSpPr>
          <p:cNvPr id="183" name="Google Shape;183;p36"/>
          <p:cNvSpPr txBox="1"/>
          <p:nvPr/>
        </p:nvSpPr>
        <p:spPr>
          <a:xfrm>
            <a:off x="223625" y="223625"/>
            <a:ext cx="8698200" cy="659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400">
                <a:latin typeface="Cedarville Cursive"/>
                <a:ea typeface="Cedarville Cursive"/>
                <a:cs typeface="Cedarville Cursive"/>
                <a:sym typeface="Cedarville Cursive"/>
              </a:rPr>
              <a:t>Spelling - Lesson 1</a:t>
            </a:r>
            <a:endParaRPr sz="2400"/>
          </a:p>
          <a:p>
            <a:pPr marL="0" lvl="0" indent="0" algn="ctr" rtl="0">
              <a:spcBef>
                <a:spcPts val="0"/>
              </a:spcBef>
              <a:spcAft>
                <a:spcPts val="0"/>
              </a:spcAft>
              <a:buNone/>
            </a:pPr>
            <a:endParaRPr sz="2400"/>
          </a:p>
          <a:p>
            <a:pPr marL="0" lvl="0" indent="0" algn="ctr" rtl="0">
              <a:spcBef>
                <a:spcPts val="0"/>
              </a:spcBef>
              <a:spcAft>
                <a:spcPts val="0"/>
              </a:spcAft>
              <a:buNone/>
            </a:pPr>
            <a:endParaRPr sz="2400"/>
          </a:p>
          <a:p>
            <a:pPr marL="0" lvl="0" indent="0" algn="l" rtl="0">
              <a:spcBef>
                <a:spcPts val="0"/>
              </a:spcBef>
              <a:spcAft>
                <a:spcPts val="0"/>
              </a:spcAft>
              <a:buNone/>
            </a:pPr>
            <a:endParaRPr sz="2400"/>
          </a:p>
          <a:p>
            <a:pPr marL="0" lvl="0" indent="0" algn="ctr" rtl="0">
              <a:spcBef>
                <a:spcPts val="0"/>
              </a:spcBef>
              <a:spcAft>
                <a:spcPts val="0"/>
              </a:spcAft>
              <a:buNone/>
            </a:pPr>
            <a:endParaRPr sz="2400"/>
          </a:p>
          <a:p>
            <a:pPr marL="0" lvl="0" indent="0" algn="l" rtl="0">
              <a:spcBef>
                <a:spcPts val="0"/>
              </a:spcBef>
              <a:spcAft>
                <a:spcPts val="0"/>
              </a:spcAft>
              <a:buNone/>
            </a:pPr>
            <a:endParaRPr/>
          </a:p>
        </p:txBody>
      </p:sp>
      <p:pic>
        <p:nvPicPr>
          <p:cNvPr id="184" name="Google Shape;184;p36"/>
          <p:cNvPicPr preferRelativeResize="0"/>
          <p:nvPr/>
        </p:nvPicPr>
        <p:blipFill>
          <a:blip r:embed="rId3">
            <a:alphaModFix/>
          </a:blip>
          <a:stretch>
            <a:fillRect/>
          </a:stretch>
        </p:blipFill>
        <p:spPr>
          <a:xfrm>
            <a:off x="2207025" y="747275"/>
            <a:ext cx="5047001" cy="4312349"/>
          </a:xfrm>
          <a:prstGeom prst="rect">
            <a:avLst/>
          </a:prstGeom>
          <a:noFill/>
          <a:ln>
            <a:noFill/>
          </a:ln>
        </p:spPr>
      </p:pic>
      <p:sp>
        <p:nvSpPr>
          <p:cNvPr id="185" name="Google Shape;185;p36"/>
          <p:cNvSpPr txBox="1"/>
          <p:nvPr/>
        </p:nvSpPr>
        <p:spPr>
          <a:xfrm>
            <a:off x="154175" y="1513625"/>
            <a:ext cx="1976100" cy="2256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endParaRPr b="1" u="sng"/>
          </a:p>
          <a:p>
            <a:pPr marL="0" lvl="0" indent="0" algn="l" rtl="0">
              <a:spcBef>
                <a:spcPts val="0"/>
              </a:spcBef>
              <a:spcAft>
                <a:spcPts val="0"/>
              </a:spcAft>
              <a:buNone/>
            </a:pPr>
            <a:r>
              <a:rPr lang="en-GB" b="1"/>
              <a:t>Look at the spelling rule.  Can you think of any other words that match the rule?</a:t>
            </a:r>
            <a:endParaRPr b="1"/>
          </a:p>
          <a:p>
            <a:pPr marL="0" lvl="0" indent="0" algn="l" rtl="0">
              <a:spcBef>
                <a:spcPts val="0"/>
              </a:spcBef>
              <a:spcAft>
                <a:spcPts val="0"/>
              </a:spcAft>
              <a:buNone/>
            </a:pPr>
            <a:endParaRPr b="1"/>
          </a:p>
          <a:p>
            <a:pPr marL="0" lvl="0" indent="0" algn="l" rtl="0">
              <a:spcBef>
                <a:spcPts val="0"/>
              </a:spcBef>
              <a:spcAft>
                <a:spcPts val="0"/>
              </a:spcAft>
              <a:buNone/>
            </a:pPr>
            <a:r>
              <a:rPr lang="en-GB" b="1"/>
              <a:t>Do you know any exceptions to the rule?</a:t>
            </a:r>
            <a:endParaRPr b="1"/>
          </a:p>
        </p:txBody>
      </p:sp>
      <p:cxnSp>
        <p:nvCxnSpPr>
          <p:cNvPr id="186" name="Google Shape;186;p36"/>
          <p:cNvCxnSpPr/>
          <p:nvPr/>
        </p:nvCxnSpPr>
        <p:spPr>
          <a:xfrm flipH="1">
            <a:off x="1611800" y="1163250"/>
            <a:ext cx="728700" cy="518700"/>
          </a:xfrm>
          <a:prstGeom prst="straightConnector1">
            <a:avLst/>
          </a:prstGeom>
          <a:noFill/>
          <a:ln w="38100" cap="flat" cmpd="sng">
            <a:solidFill>
              <a:srgbClr val="FF0000"/>
            </a:solidFill>
            <a:prstDash val="solid"/>
            <a:round/>
            <a:headEnd type="none" w="med" len="med"/>
            <a:tailEnd type="triangle" w="med" len="med"/>
          </a:ln>
        </p:spPr>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90"/>
        <p:cNvGrpSpPr/>
        <p:nvPr/>
      </p:nvGrpSpPr>
      <p:grpSpPr>
        <a:xfrm>
          <a:off x="0" y="0"/>
          <a:ext cx="0" cy="0"/>
          <a:chOff x="0" y="0"/>
          <a:chExt cx="0" cy="0"/>
        </a:xfrm>
      </p:grpSpPr>
      <p:sp>
        <p:nvSpPr>
          <p:cNvPr id="191" name="Google Shape;191;p37"/>
          <p:cNvSpPr txBox="1"/>
          <p:nvPr/>
        </p:nvSpPr>
        <p:spPr>
          <a:xfrm>
            <a:off x="223625" y="223625"/>
            <a:ext cx="8698200" cy="659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400">
                <a:latin typeface="Cedarville Cursive"/>
                <a:ea typeface="Cedarville Cursive"/>
                <a:cs typeface="Cedarville Cursive"/>
                <a:sym typeface="Cedarville Cursive"/>
              </a:rPr>
              <a:t>Spelling - Lesson 1</a:t>
            </a:r>
            <a:endParaRPr sz="2400"/>
          </a:p>
          <a:p>
            <a:pPr marL="0" lvl="0" indent="0" algn="ctr" rtl="0">
              <a:spcBef>
                <a:spcPts val="0"/>
              </a:spcBef>
              <a:spcAft>
                <a:spcPts val="0"/>
              </a:spcAft>
              <a:buNone/>
            </a:pPr>
            <a:endParaRPr sz="2400"/>
          </a:p>
          <a:p>
            <a:pPr marL="0" lvl="0" indent="0" algn="ctr" rtl="0">
              <a:spcBef>
                <a:spcPts val="0"/>
              </a:spcBef>
              <a:spcAft>
                <a:spcPts val="0"/>
              </a:spcAft>
              <a:buNone/>
            </a:pPr>
            <a:endParaRPr sz="2400"/>
          </a:p>
          <a:p>
            <a:pPr marL="0" lvl="0" indent="0" algn="l" rtl="0">
              <a:spcBef>
                <a:spcPts val="0"/>
              </a:spcBef>
              <a:spcAft>
                <a:spcPts val="0"/>
              </a:spcAft>
              <a:buNone/>
            </a:pPr>
            <a:endParaRPr sz="2400"/>
          </a:p>
          <a:p>
            <a:pPr marL="0" lvl="0" indent="0" algn="ctr" rtl="0">
              <a:spcBef>
                <a:spcPts val="0"/>
              </a:spcBef>
              <a:spcAft>
                <a:spcPts val="0"/>
              </a:spcAft>
              <a:buNone/>
            </a:pPr>
            <a:endParaRPr sz="2400"/>
          </a:p>
          <a:p>
            <a:pPr marL="0" lvl="0" indent="0" algn="l" rtl="0">
              <a:spcBef>
                <a:spcPts val="0"/>
              </a:spcBef>
              <a:spcAft>
                <a:spcPts val="0"/>
              </a:spcAft>
              <a:buNone/>
            </a:pPr>
            <a:endParaRPr/>
          </a:p>
        </p:txBody>
      </p:sp>
      <p:cxnSp>
        <p:nvCxnSpPr>
          <p:cNvPr id="192" name="Google Shape;192;p37"/>
          <p:cNvCxnSpPr/>
          <p:nvPr/>
        </p:nvCxnSpPr>
        <p:spPr>
          <a:xfrm>
            <a:off x="6234175" y="1202225"/>
            <a:ext cx="37200" cy="3296700"/>
          </a:xfrm>
          <a:prstGeom prst="straightConnector1">
            <a:avLst/>
          </a:prstGeom>
          <a:noFill/>
          <a:ln w="9525" cap="flat" cmpd="sng">
            <a:solidFill>
              <a:schemeClr val="dk2"/>
            </a:solidFill>
            <a:prstDash val="solid"/>
            <a:round/>
            <a:headEnd type="none" w="med" len="med"/>
            <a:tailEnd type="none" w="med" len="med"/>
          </a:ln>
        </p:spPr>
      </p:cxnSp>
      <p:cxnSp>
        <p:nvCxnSpPr>
          <p:cNvPr id="193" name="Google Shape;193;p37"/>
          <p:cNvCxnSpPr/>
          <p:nvPr/>
        </p:nvCxnSpPr>
        <p:spPr>
          <a:xfrm rot="10800000" flipH="1">
            <a:off x="4560975" y="1673275"/>
            <a:ext cx="3544800" cy="12300"/>
          </a:xfrm>
          <a:prstGeom prst="straightConnector1">
            <a:avLst/>
          </a:prstGeom>
          <a:noFill/>
          <a:ln w="9525" cap="flat" cmpd="sng">
            <a:solidFill>
              <a:schemeClr val="dk2"/>
            </a:solidFill>
            <a:prstDash val="solid"/>
            <a:round/>
            <a:headEnd type="none" w="med" len="med"/>
            <a:tailEnd type="none" w="med" len="med"/>
          </a:ln>
        </p:spPr>
      </p:cxnSp>
      <p:sp>
        <p:nvSpPr>
          <p:cNvPr id="194" name="Google Shape;194;p37"/>
          <p:cNvSpPr txBox="1"/>
          <p:nvPr/>
        </p:nvSpPr>
        <p:spPr>
          <a:xfrm>
            <a:off x="5069275" y="1127750"/>
            <a:ext cx="1164900" cy="60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a:latin typeface="Calibri"/>
                <a:ea typeface="Calibri"/>
                <a:cs typeface="Calibri"/>
                <a:sym typeface="Calibri"/>
              </a:rPr>
              <a:t>-tial </a:t>
            </a:r>
            <a:endParaRPr sz="2400">
              <a:latin typeface="Calibri"/>
              <a:ea typeface="Calibri"/>
              <a:cs typeface="Calibri"/>
              <a:sym typeface="Calibri"/>
            </a:endParaRPr>
          </a:p>
        </p:txBody>
      </p:sp>
      <p:sp>
        <p:nvSpPr>
          <p:cNvPr id="195" name="Google Shape;195;p37"/>
          <p:cNvSpPr txBox="1"/>
          <p:nvPr/>
        </p:nvSpPr>
        <p:spPr>
          <a:xfrm>
            <a:off x="6523025" y="1127750"/>
            <a:ext cx="1164900" cy="60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a:latin typeface="Calibri"/>
                <a:ea typeface="Calibri"/>
                <a:cs typeface="Calibri"/>
                <a:sym typeface="Calibri"/>
              </a:rPr>
              <a:t>-cial </a:t>
            </a:r>
            <a:endParaRPr sz="2400">
              <a:latin typeface="Calibri"/>
              <a:ea typeface="Calibri"/>
              <a:cs typeface="Calibri"/>
              <a:sym typeface="Calibri"/>
            </a:endParaRPr>
          </a:p>
        </p:txBody>
      </p:sp>
      <p:sp>
        <p:nvSpPr>
          <p:cNvPr id="196" name="Google Shape;196;p37"/>
          <p:cNvSpPr txBox="1"/>
          <p:nvPr/>
        </p:nvSpPr>
        <p:spPr>
          <a:xfrm>
            <a:off x="347025" y="1053500"/>
            <a:ext cx="1598700" cy="52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a:t>eviden</a:t>
            </a:r>
            <a:endParaRPr sz="2400"/>
          </a:p>
        </p:txBody>
      </p:sp>
      <p:sp>
        <p:nvSpPr>
          <p:cNvPr id="197" name="Google Shape;197;p37"/>
          <p:cNvSpPr txBox="1"/>
          <p:nvPr/>
        </p:nvSpPr>
        <p:spPr>
          <a:xfrm>
            <a:off x="2181475" y="1245650"/>
            <a:ext cx="18963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a:t>deferen</a:t>
            </a:r>
            <a:endParaRPr sz="2400"/>
          </a:p>
        </p:txBody>
      </p:sp>
      <p:sp>
        <p:nvSpPr>
          <p:cNvPr id="198" name="Google Shape;198;p37"/>
          <p:cNvSpPr txBox="1"/>
          <p:nvPr/>
        </p:nvSpPr>
        <p:spPr>
          <a:xfrm>
            <a:off x="855325" y="1803450"/>
            <a:ext cx="11649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a:t>so</a:t>
            </a:r>
            <a:endParaRPr sz="2400"/>
          </a:p>
        </p:txBody>
      </p:sp>
      <p:sp>
        <p:nvSpPr>
          <p:cNvPr id="199" name="Google Shape;199;p37"/>
          <p:cNvSpPr txBox="1"/>
          <p:nvPr/>
        </p:nvSpPr>
        <p:spPr>
          <a:xfrm>
            <a:off x="2664725" y="2051250"/>
            <a:ext cx="1214700" cy="52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a:t>offi</a:t>
            </a:r>
            <a:endParaRPr sz="2400"/>
          </a:p>
        </p:txBody>
      </p:sp>
      <p:sp>
        <p:nvSpPr>
          <p:cNvPr id="200" name="Google Shape;200;p37"/>
          <p:cNvSpPr txBox="1"/>
          <p:nvPr/>
        </p:nvSpPr>
        <p:spPr>
          <a:xfrm>
            <a:off x="694075" y="3569475"/>
            <a:ext cx="1487400" cy="60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1" name="Google Shape;201;p37"/>
          <p:cNvSpPr txBox="1"/>
          <p:nvPr/>
        </p:nvSpPr>
        <p:spPr>
          <a:xfrm>
            <a:off x="347025" y="2686475"/>
            <a:ext cx="17847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a:t>substan</a:t>
            </a:r>
            <a:endParaRPr sz="2400"/>
          </a:p>
        </p:txBody>
      </p:sp>
      <p:sp>
        <p:nvSpPr>
          <p:cNvPr id="202" name="Google Shape;202;p37"/>
          <p:cNvSpPr txBox="1"/>
          <p:nvPr/>
        </p:nvSpPr>
        <p:spPr>
          <a:xfrm>
            <a:off x="1945725" y="3005650"/>
            <a:ext cx="1214700" cy="47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a:t>residen</a:t>
            </a:r>
            <a:endParaRPr sz="2400"/>
          </a:p>
        </p:txBody>
      </p:sp>
      <p:sp>
        <p:nvSpPr>
          <p:cNvPr id="203" name="Google Shape;203;p37"/>
          <p:cNvSpPr txBox="1"/>
          <p:nvPr/>
        </p:nvSpPr>
        <p:spPr>
          <a:xfrm>
            <a:off x="347025" y="3473750"/>
            <a:ext cx="1784700" cy="47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a:t>essen</a:t>
            </a:r>
            <a:endParaRPr sz="2400"/>
          </a:p>
        </p:txBody>
      </p:sp>
      <p:sp>
        <p:nvSpPr>
          <p:cNvPr id="204" name="Google Shape;204;p37"/>
          <p:cNvSpPr txBox="1"/>
          <p:nvPr/>
        </p:nvSpPr>
        <p:spPr>
          <a:xfrm>
            <a:off x="855325" y="4360325"/>
            <a:ext cx="7609800" cy="659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b="1" u="sng"/>
              <a:t>Teacher Notes</a:t>
            </a:r>
            <a:endParaRPr b="1" u="sng"/>
          </a:p>
          <a:p>
            <a:pPr marL="0" lvl="0" indent="0" algn="ctr" rtl="0">
              <a:spcBef>
                <a:spcPts val="0"/>
              </a:spcBef>
              <a:spcAft>
                <a:spcPts val="0"/>
              </a:spcAft>
              <a:buNone/>
            </a:pPr>
            <a:r>
              <a:rPr lang="en-GB" b="1"/>
              <a:t>Match the letter string with the correct suffix - can you work out what the root word is from the letter string and therefore, the meaning of your new word?</a:t>
            </a:r>
            <a:endParaRPr b="1"/>
          </a:p>
        </p:txBody>
      </p:sp>
      <p:sp>
        <p:nvSpPr>
          <p:cNvPr id="205" name="Google Shape;205;p37"/>
          <p:cNvSpPr txBox="1"/>
          <p:nvPr/>
        </p:nvSpPr>
        <p:spPr>
          <a:xfrm>
            <a:off x="3346275" y="2753338"/>
            <a:ext cx="1214700" cy="47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a:t>spe</a:t>
            </a:r>
            <a:endParaRPr sz="2400"/>
          </a:p>
        </p:txBody>
      </p:sp>
      <p:cxnSp>
        <p:nvCxnSpPr>
          <p:cNvPr id="206" name="Google Shape;206;p37"/>
          <p:cNvCxnSpPr/>
          <p:nvPr/>
        </p:nvCxnSpPr>
        <p:spPr>
          <a:xfrm flipH="1">
            <a:off x="4123275" y="3592075"/>
            <a:ext cx="433200" cy="698700"/>
          </a:xfrm>
          <a:prstGeom prst="straightConnector1">
            <a:avLst/>
          </a:prstGeom>
          <a:noFill/>
          <a:ln w="38100" cap="flat" cmpd="sng">
            <a:solidFill>
              <a:srgbClr val="FF0000"/>
            </a:solidFill>
            <a:prstDash val="solid"/>
            <a:round/>
            <a:headEnd type="none" w="med" len="med"/>
            <a:tailEnd type="triangle" w="med" len="med"/>
          </a:ln>
        </p:spPr>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10"/>
        <p:cNvGrpSpPr/>
        <p:nvPr/>
      </p:nvGrpSpPr>
      <p:grpSpPr>
        <a:xfrm>
          <a:off x="0" y="0"/>
          <a:ext cx="0" cy="0"/>
          <a:chOff x="0" y="0"/>
          <a:chExt cx="0" cy="0"/>
        </a:xfrm>
      </p:grpSpPr>
      <p:sp>
        <p:nvSpPr>
          <p:cNvPr id="211" name="Google Shape;211;p38"/>
          <p:cNvSpPr/>
          <p:nvPr/>
        </p:nvSpPr>
        <p:spPr>
          <a:xfrm>
            <a:off x="345950" y="335450"/>
            <a:ext cx="8587200" cy="936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							</a:t>
            </a:r>
            <a:r>
              <a:rPr lang="en-GB" b="1" u="sng"/>
              <a:t>Close Read</a:t>
            </a:r>
            <a:endParaRPr b="1" u="sng"/>
          </a:p>
          <a:p>
            <a:pPr marL="0" lvl="0" indent="0" algn="l" rtl="0">
              <a:spcBef>
                <a:spcPts val="0"/>
              </a:spcBef>
              <a:spcAft>
                <a:spcPts val="0"/>
              </a:spcAft>
              <a:buNone/>
            </a:pPr>
            <a:r>
              <a:rPr lang="en-GB"/>
              <a:t>Today’s English Lesson will be a close read activity based on the </a:t>
            </a:r>
            <a:r>
              <a:rPr lang="en-GB" sz="1800">
                <a:solidFill>
                  <a:schemeClr val="dk1"/>
                </a:solidFill>
              </a:rPr>
              <a:t>Falcon’s Malteser</a:t>
            </a:r>
            <a:r>
              <a:rPr lang="en-GB"/>
              <a:t> by Anthony Horowitz.  </a:t>
            </a:r>
            <a:endParaRPr/>
          </a:p>
        </p:txBody>
      </p:sp>
      <p:sp>
        <p:nvSpPr>
          <p:cNvPr id="212" name="Google Shape;212;p38"/>
          <p:cNvSpPr txBox="1"/>
          <p:nvPr/>
        </p:nvSpPr>
        <p:spPr>
          <a:xfrm>
            <a:off x="866575" y="1347900"/>
            <a:ext cx="7701300" cy="3717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r>
              <a:rPr lang="en-GB"/>
              <a:t>The purpose of a close read activity is to gain an understanding of the text by reading it multiple times.</a:t>
            </a:r>
            <a:endParaRPr/>
          </a:p>
          <a:p>
            <a:pPr marL="0" lvl="0" indent="0" algn="l" rtl="0">
              <a:spcBef>
                <a:spcPts val="0"/>
              </a:spcBef>
              <a:spcAft>
                <a:spcPts val="0"/>
              </a:spcAft>
              <a:buNone/>
            </a:pPr>
            <a:endParaRPr/>
          </a:p>
          <a:p>
            <a:pPr marL="0" lvl="0" indent="0" algn="l" rtl="0">
              <a:spcBef>
                <a:spcPts val="0"/>
              </a:spcBef>
              <a:spcAft>
                <a:spcPts val="0"/>
              </a:spcAft>
              <a:buNone/>
            </a:pPr>
            <a:r>
              <a:rPr lang="en-GB" b="1" u="sng"/>
              <a:t>Close Read Instructions:</a:t>
            </a:r>
            <a:endParaRPr b="1" u="sng"/>
          </a:p>
          <a:p>
            <a:pPr marL="457200" lvl="0" indent="-317500" algn="l" rtl="0">
              <a:spcBef>
                <a:spcPts val="0"/>
              </a:spcBef>
              <a:spcAft>
                <a:spcPts val="0"/>
              </a:spcAft>
              <a:buSzPts val="1400"/>
              <a:buAutoNum type="arabicParenR"/>
            </a:pPr>
            <a:r>
              <a:rPr lang="en-GB"/>
              <a:t>Read the blurb about the text to gain an idea of the context.  Share your thoughts with an adult or sibling.</a:t>
            </a:r>
            <a:endParaRPr/>
          </a:p>
          <a:p>
            <a:pPr marL="457200" lvl="0" indent="-317500" algn="l" rtl="0">
              <a:spcBef>
                <a:spcPts val="0"/>
              </a:spcBef>
              <a:spcAft>
                <a:spcPts val="0"/>
              </a:spcAft>
              <a:buSzPts val="1400"/>
              <a:buAutoNum type="arabicParenR"/>
            </a:pPr>
            <a:r>
              <a:rPr lang="en-GB"/>
              <a:t>Look at the vocabulary highlighted. Do you know what the words mean?  If you are unsure, read the vocabulary slide to gain a better understanding. </a:t>
            </a:r>
            <a:endParaRPr/>
          </a:p>
          <a:p>
            <a:pPr marL="457200" lvl="0" indent="-317500" algn="l" rtl="0">
              <a:spcBef>
                <a:spcPts val="0"/>
              </a:spcBef>
              <a:spcAft>
                <a:spcPts val="0"/>
              </a:spcAft>
              <a:buSzPts val="1400"/>
              <a:buAutoNum type="arabicParenR"/>
            </a:pPr>
            <a:r>
              <a:rPr lang="en-GB"/>
              <a:t>Read the text to yourself and ask yourself the following questions:</a:t>
            </a:r>
            <a:endParaRPr/>
          </a:p>
          <a:p>
            <a:pPr marL="457200" lvl="0" indent="0" algn="l" rtl="0">
              <a:spcBef>
                <a:spcPts val="0"/>
              </a:spcBef>
              <a:spcAft>
                <a:spcPts val="0"/>
              </a:spcAft>
              <a:buNone/>
            </a:pPr>
            <a:r>
              <a:rPr lang="en-GB"/>
              <a:t>What did I just read? What did it say?  </a:t>
            </a:r>
            <a:r>
              <a:rPr lang="en-GB" i="1"/>
              <a:t>You can make notes or annotate the text.</a:t>
            </a:r>
            <a:endParaRPr i="1"/>
          </a:p>
          <a:p>
            <a:pPr marL="457200" lvl="0" indent="-317500" algn="l" rtl="0">
              <a:spcBef>
                <a:spcPts val="0"/>
              </a:spcBef>
              <a:spcAft>
                <a:spcPts val="0"/>
              </a:spcAft>
              <a:buSzPts val="1400"/>
              <a:buAutoNum type="arabicParenR"/>
            </a:pPr>
            <a:r>
              <a:rPr lang="en-GB"/>
              <a:t>Now read the text again with an adult - this will help you gain a better understanding.</a:t>
            </a:r>
            <a:endParaRPr/>
          </a:p>
          <a:p>
            <a:pPr marL="457200" lvl="0" indent="-317500" algn="l" rtl="0">
              <a:spcBef>
                <a:spcPts val="0"/>
              </a:spcBef>
              <a:spcAft>
                <a:spcPts val="0"/>
              </a:spcAft>
              <a:buSzPts val="1400"/>
              <a:buAutoNum type="arabicParenR"/>
            </a:pPr>
            <a:r>
              <a:rPr lang="en-GB"/>
              <a:t>Read the questions and now reread the text again to find evidence that will support your answers.</a:t>
            </a:r>
            <a:endParaRPr/>
          </a:p>
          <a:p>
            <a:pPr marL="457200" lvl="0" indent="-317500" algn="l" rtl="0">
              <a:spcBef>
                <a:spcPts val="0"/>
              </a:spcBef>
              <a:spcAft>
                <a:spcPts val="0"/>
              </a:spcAft>
              <a:buSzPts val="1400"/>
              <a:buAutoNum type="arabicParenR"/>
            </a:pPr>
            <a:r>
              <a:rPr lang="en-GB"/>
              <a:t>Answer the questions in writing.</a:t>
            </a:r>
            <a:endParaRPr/>
          </a:p>
          <a:p>
            <a:pPr marL="457200" lvl="0" indent="0" algn="l" rtl="0">
              <a:spcBef>
                <a:spcPts val="0"/>
              </a:spcBef>
              <a:spcAft>
                <a:spcPts val="0"/>
              </a:spcAft>
              <a:buNone/>
            </a:pPr>
            <a:endParaRPr i="1"/>
          </a:p>
          <a:p>
            <a:pPr marL="457200" lvl="0" indent="0" algn="l" rtl="0">
              <a:spcBef>
                <a:spcPts val="0"/>
              </a:spcBef>
              <a:spcAft>
                <a:spcPts val="0"/>
              </a:spcAft>
              <a:buNone/>
            </a:pPr>
            <a:r>
              <a:rPr lang="en-GB" i="1"/>
              <a:t>All close read texts are age appropriate.</a:t>
            </a:r>
            <a:endParaRPr i="1"/>
          </a:p>
          <a:p>
            <a:pPr marL="45720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16"/>
        <p:cNvGrpSpPr/>
        <p:nvPr/>
      </p:nvGrpSpPr>
      <p:grpSpPr>
        <a:xfrm>
          <a:off x="0" y="0"/>
          <a:ext cx="0" cy="0"/>
          <a:chOff x="0" y="0"/>
          <a:chExt cx="0" cy="0"/>
        </a:xfrm>
      </p:grpSpPr>
      <p:sp>
        <p:nvSpPr>
          <p:cNvPr id="217" name="Google Shape;217;p39"/>
          <p:cNvSpPr/>
          <p:nvPr/>
        </p:nvSpPr>
        <p:spPr>
          <a:xfrm>
            <a:off x="345950" y="116600"/>
            <a:ext cx="8587200" cy="689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39"/>
          <p:cNvSpPr txBox="1">
            <a:spLocks noGrp="1"/>
          </p:cNvSpPr>
          <p:nvPr>
            <p:ph type="ctrTitle"/>
          </p:nvPr>
        </p:nvSpPr>
        <p:spPr>
          <a:xfrm>
            <a:off x="379250" y="358400"/>
            <a:ext cx="8520600" cy="447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1800"/>
              <a:t>Close read - Falcon’s Malteser </a:t>
            </a:r>
            <a:endParaRPr sz="1800"/>
          </a:p>
          <a:p>
            <a:pPr marL="0" lvl="0" indent="0" algn="ctr" rtl="0">
              <a:lnSpc>
                <a:spcPct val="115000"/>
              </a:lnSpc>
              <a:spcBef>
                <a:spcPts val="0"/>
              </a:spcBef>
              <a:spcAft>
                <a:spcPts val="0"/>
              </a:spcAft>
              <a:buNone/>
            </a:pPr>
            <a:r>
              <a:rPr lang="en-GB" sz="1800" u="sng"/>
              <a:t>WALT: make inferences and deductions using evidence from the text.</a:t>
            </a:r>
            <a:endParaRPr sz="1800"/>
          </a:p>
        </p:txBody>
      </p:sp>
      <p:sp>
        <p:nvSpPr>
          <p:cNvPr id="219" name="Google Shape;219;p39"/>
          <p:cNvSpPr txBox="1"/>
          <p:nvPr/>
        </p:nvSpPr>
        <p:spPr>
          <a:xfrm>
            <a:off x="235125" y="1957500"/>
            <a:ext cx="5700900" cy="277080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1100"/>
              </a:spcAft>
              <a:buNone/>
            </a:pPr>
            <a:r>
              <a:rPr lang="en-GB" sz="1800">
                <a:latin typeface="Montserrat"/>
                <a:ea typeface="Montserrat"/>
                <a:cs typeface="Montserrat"/>
                <a:sym typeface="Montserrat"/>
              </a:rPr>
              <a:t>When a dwarf comes into the office and leaves a package, Tim Diamond, the world's worst private-detective, is faced with his toughest case yet. The office is ransacked and the package is found to contain simply a box of Maltesers. Who was the dwarf ...and why was he murdered shortly after his visit?</a:t>
            </a:r>
            <a:endParaRPr sz="1800"/>
          </a:p>
        </p:txBody>
      </p:sp>
      <p:pic>
        <p:nvPicPr>
          <p:cNvPr id="220" name="Google Shape;220;p39"/>
          <p:cNvPicPr preferRelativeResize="0"/>
          <p:nvPr/>
        </p:nvPicPr>
        <p:blipFill>
          <a:blip r:embed="rId3">
            <a:alphaModFix/>
          </a:blip>
          <a:stretch>
            <a:fillRect/>
          </a:stretch>
        </p:blipFill>
        <p:spPr>
          <a:xfrm rot="395792">
            <a:off x="6259035" y="1228946"/>
            <a:ext cx="2043731" cy="3138979"/>
          </a:xfrm>
          <a:prstGeom prst="rect">
            <a:avLst/>
          </a:prstGeom>
          <a:noFill/>
          <a:ln>
            <a:noFill/>
          </a:ln>
        </p:spPr>
      </p:pic>
      <p:sp>
        <p:nvSpPr>
          <p:cNvPr id="221" name="Google Shape;221;p39"/>
          <p:cNvSpPr txBox="1"/>
          <p:nvPr/>
        </p:nvSpPr>
        <p:spPr>
          <a:xfrm>
            <a:off x="1886875" y="1285875"/>
            <a:ext cx="1998600" cy="34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u="sng"/>
              <a:t>Blurb</a:t>
            </a:r>
            <a:endParaRPr sz="1800" u="sng"/>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25"/>
        <p:cNvGrpSpPr/>
        <p:nvPr/>
      </p:nvGrpSpPr>
      <p:grpSpPr>
        <a:xfrm>
          <a:off x="0" y="0"/>
          <a:ext cx="0" cy="0"/>
          <a:chOff x="0" y="0"/>
          <a:chExt cx="0" cy="0"/>
        </a:xfrm>
      </p:grpSpPr>
      <p:sp>
        <p:nvSpPr>
          <p:cNvPr id="226" name="Google Shape;226;p40"/>
          <p:cNvSpPr/>
          <p:nvPr/>
        </p:nvSpPr>
        <p:spPr>
          <a:xfrm>
            <a:off x="345950" y="116600"/>
            <a:ext cx="8587200" cy="689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40"/>
          <p:cNvSpPr txBox="1">
            <a:spLocks noGrp="1"/>
          </p:cNvSpPr>
          <p:nvPr>
            <p:ph type="ctrTitle"/>
          </p:nvPr>
        </p:nvSpPr>
        <p:spPr>
          <a:xfrm>
            <a:off x="379250" y="358400"/>
            <a:ext cx="8520600" cy="447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1800"/>
              <a:t>Close read - Falcon’s Malteser - </a:t>
            </a:r>
            <a:r>
              <a:rPr lang="en-GB" sz="1800" b="1"/>
              <a:t>Text</a:t>
            </a:r>
            <a:endParaRPr sz="1800" b="1"/>
          </a:p>
          <a:p>
            <a:pPr marL="0" lvl="0" indent="0" algn="ctr" rtl="0">
              <a:lnSpc>
                <a:spcPct val="115000"/>
              </a:lnSpc>
              <a:spcBef>
                <a:spcPts val="0"/>
              </a:spcBef>
              <a:spcAft>
                <a:spcPts val="0"/>
              </a:spcAft>
              <a:buNone/>
            </a:pPr>
            <a:r>
              <a:rPr lang="en-GB" sz="1800" u="sng"/>
              <a:t>WALT: make inferences and deductions using evidence from the text.</a:t>
            </a:r>
            <a:endParaRPr sz="1800"/>
          </a:p>
        </p:txBody>
      </p:sp>
      <p:sp>
        <p:nvSpPr>
          <p:cNvPr id="228" name="Google Shape;228;p40"/>
          <p:cNvSpPr txBox="1"/>
          <p:nvPr/>
        </p:nvSpPr>
        <p:spPr>
          <a:xfrm>
            <a:off x="151400" y="862450"/>
            <a:ext cx="8976300" cy="4049700"/>
          </a:xfrm>
          <a:prstGeom prst="rect">
            <a:avLst/>
          </a:prstGeom>
          <a:noFill/>
          <a:ln>
            <a:noFill/>
          </a:ln>
        </p:spPr>
        <p:txBody>
          <a:bodyPr spcFirstLastPara="1" wrap="square" lIns="91425" tIns="91425" rIns="91425" bIns="91425" anchor="t" anchorCtr="0">
            <a:noAutofit/>
          </a:bodyPr>
          <a:lstStyle/>
          <a:p>
            <a:pPr marL="0" lvl="0" indent="457200" algn="l" rtl="0">
              <a:lnSpc>
                <a:spcPct val="115000"/>
              </a:lnSpc>
              <a:spcBef>
                <a:spcPts val="0"/>
              </a:spcBef>
              <a:spcAft>
                <a:spcPts val="0"/>
              </a:spcAft>
              <a:buClr>
                <a:schemeClr val="dk1"/>
              </a:buClr>
              <a:buSzPts val="1100"/>
              <a:buFont typeface="Arial"/>
              <a:buNone/>
            </a:pPr>
            <a:r>
              <a:rPr lang="en-GB">
                <a:solidFill>
                  <a:schemeClr val="dk1"/>
                </a:solidFill>
              </a:rPr>
              <a:t>Before the bus had even arrived to take us back to Fulham, we both knew that we were going to have to open the dwarf’s package. We hadn’t had it twenty-four hours but already our flat had been </a:t>
            </a:r>
            <a:r>
              <a:rPr lang="en-GB">
                <a:solidFill>
                  <a:schemeClr val="dk1"/>
                </a:solidFill>
                <a:highlight>
                  <a:srgbClr val="00FFFF"/>
                </a:highlight>
              </a:rPr>
              <a:t>ransacked</a:t>
            </a:r>
            <a:r>
              <a:rPr lang="en-GB">
                <a:solidFill>
                  <a:schemeClr val="dk1"/>
                </a:solidFill>
              </a:rPr>
              <a:t> and we’d attracted the poisonous attention of the biggest crook in the country. OK – so Johnny Naples had paid us two hundred pounds. He made us promise not to open the envelope. But promises are easily broken. So are necks. I knew which I wanted to see get broken first.</a:t>
            </a:r>
            <a:endParaRPr>
              <a:solidFill>
                <a:schemeClr val="dk1"/>
              </a:solidFill>
            </a:endParaRPr>
          </a:p>
          <a:p>
            <a:pPr marL="0" lvl="0" indent="457200" algn="l" rtl="0">
              <a:lnSpc>
                <a:spcPct val="115000"/>
              </a:lnSpc>
              <a:spcBef>
                <a:spcPts val="0"/>
              </a:spcBef>
              <a:spcAft>
                <a:spcPts val="0"/>
              </a:spcAft>
              <a:buClr>
                <a:schemeClr val="dk1"/>
              </a:buClr>
              <a:buSzPts val="1100"/>
              <a:buFont typeface="Arial"/>
              <a:buNone/>
            </a:pPr>
            <a:r>
              <a:rPr lang="en-GB">
                <a:solidFill>
                  <a:schemeClr val="dk1"/>
                </a:solidFill>
              </a:rPr>
              <a:t>There was a woman waiting at the door when the bus dropped us off. What with the dwarf and the Fat Man, I figured I’d already seen enough weird people for one day, but it seemed that today, like buses and musketeers, they were coming in threes.</a:t>
            </a:r>
            <a:endParaRPr>
              <a:solidFill>
                <a:schemeClr val="dk1"/>
              </a:solidFill>
            </a:endParaRPr>
          </a:p>
          <a:p>
            <a:pPr marL="0" lvl="0" indent="457200" algn="l" rtl="0">
              <a:lnSpc>
                <a:spcPct val="115000"/>
              </a:lnSpc>
              <a:spcBef>
                <a:spcPts val="0"/>
              </a:spcBef>
              <a:spcAft>
                <a:spcPts val="0"/>
              </a:spcAft>
              <a:buClr>
                <a:schemeClr val="dk1"/>
              </a:buClr>
              <a:buSzPts val="1100"/>
              <a:buFont typeface="Arial"/>
              <a:buNone/>
            </a:pPr>
            <a:r>
              <a:rPr lang="en-GB">
                <a:solidFill>
                  <a:schemeClr val="dk1"/>
                </a:solidFill>
              </a:rPr>
              <a:t>She was an old woman with grey, curling hair that stuck out like someone had just </a:t>
            </a:r>
            <a:r>
              <a:rPr lang="en-GB">
                <a:solidFill>
                  <a:schemeClr val="dk1"/>
                </a:solidFill>
                <a:highlight>
                  <a:srgbClr val="00FFFF"/>
                </a:highlight>
              </a:rPr>
              <a:t>electrocuted</a:t>
            </a:r>
            <a:r>
              <a:rPr lang="en-GB">
                <a:solidFill>
                  <a:schemeClr val="dk1"/>
                </a:solidFill>
              </a:rPr>
              <a:t> her. Her lipstick, a vivid shade of crimson, was pretty </a:t>
            </a:r>
            <a:r>
              <a:rPr lang="en-GB">
                <a:solidFill>
                  <a:schemeClr val="dk1"/>
                </a:solidFill>
                <a:highlight>
                  <a:srgbClr val="00FFFF"/>
                </a:highlight>
              </a:rPr>
              <a:t>electrifying</a:t>
            </a:r>
            <a:r>
              <a:rPr lang="en-GB">
                <a:solidFill>
                  <a:schemeClr val="dk1"/>
                </a:solidFill>
              </a:rPr>
              <a:t> too. Her skin was a mass of wrinkles, hanging on her like an old coat. An old coat hung on her too, a sort of seaweed green with </a:t>
            </a:r>
            <a:r>
              <a:rPr lang="en-GB">
                <a:solidFill>
                  <a:schemeClr val="dk1"/>
                </a:solidFill>
                <a:highlight>
                  <a:srgbClr val="00FFFF"/>
                </a:highlight>
              </a:rPr>
              <a:t>artificial</a:t>
            </a:r>
            <a:r>
              <a:rPr lang="en-GB">
                <a:solidFill>
                  <a:schemeClr val="dk1"/>
                </a:solidFill>
              </a:rPr>
              <a:t> fur trimmings. She had a hat like a tea cosy on her head and bulging carpetbag in her hand. Although this was a high street in the middle of Fulham, her feet were lost in blue fluffy slippers.</a:t>
            </a:r>
            <a:endParaRPr>
              <a:solidFill>
                <a:schemeClr val="dk1"/>
              </a:solidFill>
            </a:endParaRPr>
          </a:p>
          <a:p>
            <a:pPr marL="0" lvl="0" indent="457200" algn="l" rtl="0">
              <a:lnSpc>
                <a:spcPct val="115000"/>
              </a:lnSpc>
              <a:spcBef>
                <a:spcPts val="0"/>
              </a:spcBef>
              <a:spcAft>
                <a:spcPts val="0"/>
              </a:spcAft>
              <a:buClr>
                <a:schemeClr val="dk1"/>
              </a:buClr>
              <a:buSzPts val="1100"/>
              <a:buFont typeface="Arial"/>
              <a:buNone/>
            </a:pPr>
            <a:r>
              <a:rPr lang="en-GB">
                <a:solidFill>
                  <a:schemeClr val="dk1"/>
                </a:solidFill>
              </a:rPr>
              <a:t>We assumed that she had drifted out of the local lunatic asylum and let ourselves into the flat, ignoring her. It was only when we got into the office and found her still behind us that we realized she had been waiting to see us. Now she took one look at the wreckage and whistled, smacking her lips together afterwards as if she had swallowed a toffee.</a:t>
            </a:r>
            <a:endParaRPr>
              <a:solidFill>
                <a:schemeClr val="dk1"/>
              </a:solidFill>
            </a:endParaRPr>
          </a:p>
          <a:p>
            <a:pPr marL="0" lvl="0" indent="457200" algn="l" rtl="0">
              <a:lnSpc>
                <a:spcPct val="115000"/>
              </a:lnSpc>
              <a:spcBef>
                <a:spcPts val="0"/>
              </a:spcBef>
              <a:spcAft>
                <a:spcPts val="0"/>
              </a:spcAft>
              <a:buClr>
                <a:schemeClr val="dk1"/>
              </a:buClr>
              <a:buSzPts val="1100"/>
              <a:buFont typeface="Arial"/>
              <a:buNone/>
            </a:pPr>
            <a:endParaRPr>
              <a:solidFill>
                <a:schemeClr val="dk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32"/>
        <p:cNvGrpSpPr/>
        <p:nvPr/>
      </p:nvGrpSpPr>
      <p:grpSpPr>
        <a:xfrm>
          <a:off x="0" y="0"/>
          <a:ext cx="0" cy="0"/>
          <a:chOff x="0" y="0"/>
          <a:chExt cx="0" cy="0"/>
        </a:xfrm>
      </p:grpSpPr>
      <p:sp>
        <p:nvSpPr>
          <p:cNvPr id="233" name="Google Shape;233;p41"/>
          <p:cNvSpPr/>
          <p:nvPr/>
        </p:nvSpPr>
        <p:spPr>
          <a:xfrm>
            <a:off x="345950" y="116600"/>
            <a:ext cx="8587200" cy="689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41"/>
          <p:cNvSpPr txBox="1">
            <a:spLocks noGrp="1"/>
          </p:cNvSpPr>
          <p:nvPr>
            <p:ph type="ctrTitle"/>
          </p:nvPr>
        </p:nvSpPr>
        <p:spPr>
          <a:xfrm>
            <a:off x="379250" y="358400"/>
            <a:ext cx="8520600" cy="447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1800"/>
              <a:t>Close read - Falcon’s Malteser </a:t>
            </a:r>
            <a:r>
              <a:rPr lang="en-GB" sz="1800" b="1"/>
              <a:t>Text</a:t>
            </a:r>
            <a:endParaRPr sz="1800" b="1"/>
          </a:p>
          <a:p>
            <a:pPr marL="0" lvl="0" indent="0" algn="ctr" rtl="0">
              <a:lnSpc>
                <a:spcPct val="115000"/>
              </a:lnSpc>
              <a:spcBef>
                <a:spcPts val="0"/>
              </a:spcBef>
              <a:spcAft>
                <a:spcPts val="0"/>
              </a:spcAft>
              <a:buNone/>
            </a:pPr>
            <a:r>
              <a:rPr lang="en-GB" sz="1800" u="sng"/>
              <a:t>WALT: make inferences and deductions using evidence from the text.</a:t>
            </a:r>
            <a:endParaRPr sz="1800"/>
          </a:p>
        </p:txBody>
      </p:sp>
      <p:sp>
        <p:nvSpPr>
          <p:cNvPr id="235" name="Google Shape;235;p41"/>
          <p:cNvSpPr txBox="1"/>
          <p:nvPr/>
        </p:nvSpPr>
        <p:spPr>
          <a:xfrm>
            <a:off x="278350" y="1049825"/>
            <a:ext cx="8755500" cy="3848100"/>
          </a:xfrm>
          <a:prstGeom prst="rect">
            <a:avLst/>
          </a:prstGeom>
          <a:noFill/>
          <a:ln>
            <a:noFill/>
          </a:ln>
        </p:spPr>
        <p:txBody>
          <a:bodyPr spcFirstLastPara="1" wrap="square" lIns="91425" tIns="91425" rIns="91425" bIns="91425" anchor="t" anchorCtr="0">
            <a:noAutofit/>
          </a:bodyPr>
          <a:lstStyle/>
          <a:p>
            <a:pPr marL="0" lvl="0" indent="457200" algn="l" rtl="0">
              <a:lnSpc>
                <a:spcPct val="115000"/>
              </a:lnSpc>
              <a:spcBef>
                <a:spcPts val="0"/>
              </a:spcBef>
              <a:spcAft>
                <a:spcPts val="0"/>
              </a:spcAft>
              <a:buClr>
                <a:schemeClr val="dk1"/>
              </a:buClr>
              <a:buSzPts val="1100"/>
              <a:buFont typeface="Arial"/>
              <a:buNone/>
            </a:pPr>
            <a:r>
              <a:rPr lang="en-GB">
                <a:solidFill>
                  <a:schemeClr val="dk1"/>
                </a:solidFill>
              </a:rPr>
              <a:t>“Cor blimey!” she exclaimed. “Luv-a-duck! What a blooming mess!”</a:t>
            </a:r>
            <a:endParaRPr>
              <a:solidFill>
                <a:schemeClr val="dk1"/>
              </a:solidFill>
            </a:endParaRPr>
          </a:p>
          <a:p>
            <a:pPr marL="0" lvl="0" indent="457200" algn="l" rtl="0">
              <a:lnSpc>
                <a:spcPct val="115000"/>
              </a:lnSpc>
              <a:spcBef>
                <a:spcPts val="0"/>
              </a:spcBef>
              <a:spcAft>
                <a:spcPts val="0"/>
              </a:spcAft>
              <a:buClr>
                <a:schemeClr val="dk1"/>
              </a:buClr>
              <a:buSzPts val="1100"/>
              <a:buFont typeface="Arial"/>
              <a:buNone/>
            </a:pPr>
            <a:r>
              <a:rPr lang="en-GB">
                <a:solidFill>
                  <a:schemeClr val="dk1"/>
                </a:solidFill>
              </a:rPr>
              <a:t>“Who are you?” Herbert demanded.</a:t>
            </a:r>
            <a:endParaRPr>
              <a:solidFill>
                <a:schemeClr val="dk1"/>
              </a:solidFill>
            </a:endParaRPr>
          </a:p>
          <a:p>
            <a:pPr marL="0" lvl="0" indent="457200" algn="l" rtl="0">
              <a:lnSpc>
                <a:spcPct val="115000"/>
              </a:lnSpc>
              <a:spcBef>
                <a:spcPts val="0"/>
              </a:spcBef>
              <a:spcAft>
                <a:spcPts val="0"/>
              </a:spcAft>
              <a:buClr>
                <a:schemeClr val="dk1"/>
              </a:buClr>
              <a:buSzPts val="1100"/>
              <a:buFont typeface="Arial"/>
              <a:buNone/>
            </a:pPr>
            <a:r>
              <a:rPr lang="en-GB">
                <a:solidFill>
                  <a:schemeClr val="dk1"/>
                </a:solidFill>
              </a:rPr>
              <a:t>“Charlady,” she replied. She gave us a big crimson smile. “I saw your ad in the newsagent.”</a:t>
            </a:r>
            <a:endParaRPr>
              <a:solidFill>
                <a:schemeClr val="dk1"/>
              </a:solidFill>
            </a:endParaRPr>
          </a:p>
          <a:p>
            <a:pPr marL="0" lvl="0" indent="457200" algn="l" rtl="0">
              <a:lnSpc>
                <a:spcPct val="115000"/>
              </a:lnSpc>
              <a:spcBef>
                <a:spcPts val="0"/>
              </a:spcBef>
              <a:spcAft>
                <a:spcPts val="0"/>
              </a:spcAft>
              <a:buClr>
                <a:schemeClr val="dk1"/>
              </a:buClr>
              <a:buSzPts val="1100"/>
              <a:buFont typeface="Arial"/>
              <a:buNone/>
            </a:pPr>
            <a:r>
              <a:rPr lang="en-GB">
                <a:solidFill>
                  <a:schemeClr val="dk1"/>
                </a:solidFill>
              </a:rPr>
              <a:t>With everything that had happened, we’d quite forgotten about our advertisement for a cleaner, but here a cleaner was.</a:t>
            </a:r>
            <a:endParaRPr>
              <a:solidFill>
                <a:schemeClr val="dk1"/>
              </a:solidFill>
            </a:endParaRPr>
          </a:p>
          <a:p>
            <a:pPr marL="0" lvl="0" indent="457200" algn="l" rtl="0">
              <a:lnSpc>
                <a:spcPct val="115000"/>
              </a:lnSpc>
              <a:spcBef>
                <a:spcPts val="0"/>
              </a:spcBef>
              <a:spcAft>
                <a:spcPts val="0"/>
              </a:spcAft>
              <a:buClr>
                <a:schemeClr val="dk1"/>
              </a:buClr>
              <a:buSzPts val="1100"/>
              <a:buFont typeface="Arial"/>
              <a:buNone/>
            </a:pPr>
            <a:r>
              <a:rPr lang="en-GB">
                <a:solidFill>
                  <a:schemeClr val="dk1"/>
                </a:solidFill>
              </a:rPr>
              <a:t>“Oh yes,” Herbert muttered. “What’s your name?”</a:t>
            </a:r>
            <a:endParaRPr>
              <a:solidFill>
                <a:schemeClr val="dk1"/>
              </a:solidFill>
            </a:endParaRPr>
          </a:p>
          <a:p>
            <a:pPr marL="0" lvl="0" indent="457200" algn="l" rtl="0">
              <a:lnSpc>
                <a:spcPct val="115000"/>
              </a:lnSpc>
              <a:spcBef>
                <a:spcPts val="0"/>
              </a:spcBef>
              <a:spcAft>
                <a:spcPts val="0"/>
              </a:spcAft>
              <a:buClr>
                <a:schemeClr val="dk1"/>
              </a:buClr>
              <a:buSzPts val="1100"/>
              <a:buFont typeface="Arial"/>
              <a:buNone/>
            </a:pPr>
            <a:r>
              <a:rPr lang="en-GB">
                <a:solidFill>
                  <a:schemeClr val="dk1"/>
                </a:solidFill>
              </a:rPr>
              <a:t>“Charlady.”</a:t>
            </a:r>
            <a:endParaRPr>
              <a:solidFill>
                <a:schemeClr val="dk1"/>
              </a:solidFill>
            </a:endParaRPr>
          </a:p>
          <a:p>
            <a:pPr marL="0" lvl="0" indent="457200" algn="l" rtl="0">
              <a:lnSpc>
                <a:spcPct val="115000"/>
              </a:lnSpc>
              <a:spcBef>
                <a:spcPts val="0"/>
              </a:spcBef>
              <a:spcAft>
                <a:spcPts val="0"/>
              </a:spcAft>
              <a:buClr>
                <a:schemeClr val="dk1"/>
              </a:buClr>
              <a:buSzPts val="1100"/>
              <a:buFont typeface="Arial"/>
              <a:buNone/>
            </a:pPr>
            <a:r>
              <a:rPr lang="en-GB">
                <a:solidFill>
                  <a:schemeClr val="dk1"/>
                </a:solidFill>
              </a:rPr>
              <a:t>“Yes. I know.” He frowned. I shrugged. Maybe she didn’t understand English. Maybe somebody had dropped her when she was a baby. Herbert tried again, more slowly. “What – is – your – name?”</a:t>
            </a:r>
            <a:endParaRPr>
              <a:solidFill>
                <a:schemeClr val="dk1"/>
              </a:solidFill>
            </a:endParaRPr>
          </a:p>
          <a:p>
            <a:pPr marL="0" lvl="0" indent="457200" algn="l" rtl="0">
              <a:lnSpc>
                <a:spcPct val="115000"/>
              </a:lnSpc>
              <a:spcBef>
                <a:spcPts val="0"/>
              </a:spcBef>
              <a:spcAft>
                <a:spcPts val="0"/>
              </a:spcAft>
              <a:buClr>
                <a:schemeClr val="dk1"/>
              </a:buClr>
              <a:buSzPts val="1100"/>
              <a:buFont typeface="Arial"/>
              <a:buNone/>
            </a:pPr>
            <a:r>
              <a:rPr lang="en-GB">
                <a:solidFill>
                  <a:schemeClr val="dk1"/>
                </a:solidFill>
              </a:rPr>
              <a:t>“Charlady!” she said for a third time. “Betty Charlady. That’s my name. But you can call me Betty.”</a:t>
            </a:r>
            <a:endParaRPr>
              <a:solidFill>
                <a:schemeClr val="dk1"/>
              </a:solidFill>
            </a:endParaRPr>
          </a:p>
          <a:p>
            <a:pPr marL="0" lvl="0" indent="457200" algn="l" rtl="0">
              <a:lnSpc>
                <a:spcPct val="115000"/>
              </a:lnSpc>
              <a:spcBef>
                <a:spcPts val="0"/>
              </a:spcBef>
              <a:spcAft>
                <a:spcPts val="0"/>
              </a:spcAft>
              <a:buClr>
                <a:schemeClr val="dk1"/>
              </a:buClr>
              <a:buSzPts val="1100"/>
              <a:buFont typeface="Arial"/>
              <a:buNone/>
            </a:pPr>
            <a:r>
              <a:rPr lang="en-GB">
                <a:solidFill>
                  <a:schemeClr val="dk1"/>
                </a:solidFill>
              </a:rPr>
              <a:t>Without waiting for an invitation, she stepped further into the room, waving a feather duster which she had produced out of nowhere like a </a:t>
            </a:r>
            <a:r>
              <a:rPr lang="en-GB">
                <a:solidFill>
                  <a:schemeClr val="dk1"/>
                </a:solidFill>
                <a:highlight>
                  <a:srgbClr val="00FFFF"/>
                </a:highlight>
              </a:rPr>
              <a:t>demented</a:t>
            </a:r>
            <a:r>
              <a:rPr lang="en-GB">
                <a:solidFill>
                  <a:schemeClr val="dk1"/>
                </a:solidFill>
              </a:rPr>
              <a:t> magician. Herbert and I looked at each other as she brushed it lightly across the remains of a shelf. The shelf fell off the wall. The cleaning lady scowled. “Crikey!” she said. “Wot a disaster. You don’t need a blooming cleaner ‘ere, luv. You need a master carpenter!”</a:t>
            </a:r>
            <a:endParaRPr>
              <a:solidFill>
                <a:schemeClr val="dk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39"/>
        <p:cNvGrpSpPr/>
        <p:nvPr/>
      </p:nvGrpSpPr>
      <p:grpSpPr>
        <a:xfrm>
          <a:off x="0" y="0"/>
          <a:ext cx="0" cy="0"/>
          <a:chOff x="0" y="0"/>
          <a:chExt cx="0" cy="0"/>
        </a:xfrm>
      </p:grpSpPr>
      <p:sp>
        <p:nvSpPr>
          <p:cNvPr id="240" name="Google Shape;240;p42"/>
          <p:cNvSpPr/>
          <p:nvPr/>
        </p:nvSpPr>
        <p:spPr>
          <a:xfrm>
            <a:off x="345950" y="116600"/>
            <a:ext cx="8587200" cy="689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42"/>
          <p:cNvSpPr txBox="1">
            <a:spLocks noGrp="1"/>
          </p:cNvSpPr>
          <p:nvPr>
            <p:ph type="ctrTitle"/>
          </p:nvPr>
        </p:nvSpPr>
        <p:spPr>
          <a:xfrm>
            <a:off x="379250" y="358400"/>
            <a:ext cx="8520600" cy="447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1800"/>
              <a:t>Close read - Falcon’s Malteser - </a:t>
            </a:r>
            <a:r>
              <a:rPr lang="en-GB" sz="1800" b="1">
                <a:highlight>
                  <a:srgbClr val="00FFFF"/>
                </a:highlight>
              </a:rPr>
              <a:t>Vocabulary </a:t>
            </a:r>
            <a:endParaRPr sz="1800" b="1">
              <a:highlight>
                <a:srgbClr val="00FFFF"/>
              </a:highlight>
            </a:endParaRPr>
          </a:p>
          <a:p>
            <a:pPr marL="0" lvl="0" indent="0" algn="ctr" rtl="0">
              <a:lnSpc>
                <a:spcPct val="115000"/>
              </a:lnSpc>
              <a:spcBef>
                <a:spcPts val="0"/>
              </a:spcBef>
              <a:spcAft>
                <a:spcPts val="0"/>
              </a:spcAft>
              <a:buNone/>
            </a:pPr>
            <a:r>
              <a:rPr lang="en-GB" sz="1800" u="sng"/>
              <a:t>WALT: make inferences and deductions using evidence from the text.</a:t>
            </a:r>
            <a:endParaRPr sz="1800"/>
          </a:p>
        </p:txBody>
      </p:sp>
      <p:sp>
        <p:nvSpPr>
          <p:cNvPr id="242" name="Google Shape;242;p42"/>
          <p:cNvSpPr txBox="1"/>
          <p:nvPr/>
        </p:nvSpPr>
        <p:spPr>
          <a:xfrm>
            <a:off x="167725" y="918350"/>
            <a:ext cx="8976300" cy="4049700"/>
          </a:xfrm>
          <a:prstGeom prst="rect">
            <a:avLst/>
          </a:prstGeom>
          <a:noFill/>
          <a:ln>
            <a:noFill/>
          </a:ln>
        </p:spPr>
        <p:txBody>
          <a:bodyPr spcFirstLastPara="1" wrap="square" lIns="91425" tIns="91425" rIns="91425" bIns="91425" anchor="t" anchorCtr="0">
            <a:noAutofit/>
          </a:bodyPr>
          <a:lstStyle/>
          <a:p>
            <a:pPr marL="0" lvl="0" indent="457200" algn="l" rtl="0">
              <a:lnSpc>
                <a:spcPct val="115000"/>
              </a:lnSpc>
              <a:spcBef>
                <a:spcPts val="0"/>
              </a:spcBef>
              <a:spcAft>
                <a:spcPts val="0"/>
              </a:spcAft>
              <a:buClr>
                <a:schemeClr val="dk1"/>
              </a:buClr>
              <a:buSzPts val="1100"/>
              <a:buFont typeface="Arial"/>
              <a:buNone/>
            </a:pPr>
            <a:r>
              <a:rPr lang="en-GB" sz="1800" b="1" u="sng">
                <a:solidFill>
                  <a:schemeClr val="dk1"/>
                </a:solidFill>
              </a:rPr>
              <a:t>Meaning of words:</a:t>
            </a:r>
            <a:endParaRPr sz="1800" b="1" u="sng">
              <a:solidFill>
                <a:schemeClr val="dk1"/>
              </a:solidFill>
            </a:endParaRPr>
          </a:p>
          <a:p>
            <a:pPr marL="0" lvl="0" indent="457200" algn="l" rtl="0">
              <a:lnSpc>
                <a:spcPct val="115000"/>
              </a:lnSpc>
              <a:spcBef>
                <a:spcPts val="0"/>
              </a:spcBef>
              <a:spcAft>
                <a:spcPts val="0"/>
              </a:spcAft>
              <a:buClr>
                <a:schemeClr val="dk1"/>
              </a:buClr>
              <a:buSzPts val="1100"/>
              <a:buFont typeface="Arial"/>
              <a:buNone/>
            </a:pPr>
            <a:endParaRPr sz="1800">
              <a:solidFill>
                <a:schemeClr val="dk1"/>
              </a:solidFill>
              <a:highlight>
                <a:srgbClr val="00FFFF"/>
              </a:highlight>
            </a:endParaRPr>
          </a:p>
          <a:p>
            <a:pPr marL="0" lvl="0" indent="457200" algn="l" rtl="0">
              <a:lnSpc>
                <a:spcPct val="115000"/>
              </a:lnSpc>
              <a:spcBef>
                <a:spcPts val="0"/>
              </a:spcBef>
              <a:spcAft>
                <a:spcPts val="0"/>
              </a:spcAft>
              <a:buClr>
                <a:schemeClr val="dk1"/>
              </a:buClr>
              <a:buSzPts val="1100"/>
              <a:buFont typeface="Arial"/>
              <a:buNone/>
            </a:pPr>
            <a:r>
              <a:rPr lang="en-GB" sz="1800">
                <a:solidFill>
                  <a:schemeClr val="dk1"/>
                </a:solidFill>
                <a:highlight>
                  <a:srgbClr val="00FFFF"/>
                </a:highlight>
              </a:rPr>
              <a:t>Ransacked </a:t>
            </a:r>
            <a:r>
              <a:rPr lang="en-GB" sz="1800">
                <a:solidFill>
                  <a:schemeClr val="dk1"/>
                </a:solidFill>
              </a:rPr>
              <a:t>- </a:t>
            </a:r>
            <a:r>
              <a:rPr lang="en-GB" sz="1800">
                <a:solidFill>
                  <a:srgbClr val="222222"/>
                </a:solidFill>
              </a:rPr>
              <a:t>go through (a place) stealing things and causing damage.</a:t>
            </a:r>
            <a:endParaRPr sz="1800">
              <a:solidFill>
                <a:schemeClr val="dk1"/>
              </a:solidFill>
            </a:endParaRPr>
          </a:p>
          <a:p>
            <a:pPr marL="0" lvl="0" indent="457200" algn="l" rtl="0">
              <a:lnSpc>
                <a:spcPct val="115000"/>
              </a:lnSpc>
              <a:spcBef>
                <a:spcPts val="0"/>
              </a:spcBef>
              <a:spcAft>
                <a:spcPts val="0"/>
              </a:spcAft>
              <a:buClr>
                <a:schemeClr val="dk1"/>
              </a:buClr>
              <a:buSzPts val="1100"/>
              <a:buFont typeface="Arial"/>
              <a:buNone/>
            </a:pPr>
            <a:r>
              <a:rPr lang="en-GB" sz="1800">
                <a:solidFill>
                  <a:schemeClr val="dk1"/>
                </a:solidFill>
              </a:rPr>
              <a:t> </a:t>
            </a:r>
            <a:endParaRPr sz="1800">
              <a:solidFill>
                <a:schemeClr val="dk1"/>
              </a:solidFill>
            </a:endParaRPr>
          </a:p>
          <a:p>
            <a:pPr marL="0" lvl="0" indent="457200" algn="l" rtl="0">
              <a:lnSpc>
                <a:spcPct val="115000"/>
              </a:lnSpc>
              <a:spcBef>
                <a:spcPts val="0"/>
              </a:spcBef>
              <a:spcAft>
                <a:spcPts val="0"/>
              </a:spcAft>
              <a:buClr>
                <a:schemeClr val="dk1"/>
              </a:buClr>
              <a:buSzPts val="1100"/>
              <a:buFont typeface="Arial"/>
              <a:buNone/>
            </a:pPr>
            <a:r>
              <a:rPr lang="en-GB" sz="1800">
                <a:solidFill>
                  <a:schemeClr val="dk1"/>
                </a:solidFill>
                <a:highlight>
                  <a:srgbClr val="00FFFF"/>
                </a:highlight>
              </a:rPr>
              <a:t>Electrocuted</a:t>
            </a:r>
            <a:r>
              <a:rPr lang="en-GB" sz="1800">
                <a:solidFill>
                  <a:schemeClr val="dk1"/>
                </a:solidFill>
              </a:rPr>
              <a:t>  - </a:t>
            </a:r>
            <a:r>
              <a:rPr lang="en-GB" sz="1800">
                <a:solidFill>
                  <a:srgbClr val="222222"/>
                </a:solidFill>
              </a:rPr>
              <a:t>injure (someone) by electric shock.</a:t>
            </a:r>
            <a:endParaRPr sz="1800">
              <a:solidFill>
                <a:schemeClr val="dk1"/>
              </a:solidFill>
            </a:endParaRPr>
          </a:p>
          <a:p>
            <a:pPr marL="0" lvl="0" indent="457200" algn="l" rtl="0">
              <a:lnSpc>
                <a:spcPct val="115000"/>
              </a:lnSpc>
              <a:spcBef>
                <a:spcPts val="0"/>
              </a:spcBef>
              <a:spcAft>
                <a:spcPts val="0"/>
              </a:spcAft>
              <a:buClr>
                <a:schemeClr val="dk1"/>
              </a:buClr>
              <a:buSzPts val="1100"/>
              <a:buFont typeface="Arial"/>
              <a:buNone/>
            </a:pPr>
            <a:endParaRPr sz="1800">
              <a:solidFill>
                <a:schemeClr val="dk1"/>
              </a:solidFill>
            </a:endParaRPr>
          </a:p>
          <a:p>
            <a:pPr marL="0" lvl="0" indent="457200" algn="l" rtl="0">
              <a:lnSpc>
                <a:spcPct val="115000"/>
              </a:lnSpc>
              <a:spcBef>
                <a:spcPts val="0"/>
              </a:spcBef>
              <a:spcAft>
                <a:spcPts val="0"/>
              </a:spcAft>
              <a:buClr>
                <a:schemeClr val="dk1"/>
              </a:buClr>
              <a:buSzPts val="1100"/>
              <a:buFont typeface="Arial"/>
              <a:buNone/>
            </a:pPr>
            <a:r>
              <a:rPr lang="en-GB" sz="1800">
                <a:solidFill>
                  <a:schemeClr val="dk1"/>
                </a:solidFill>
                <a:highlight>
                  <a:srgbClr val="00FFFF"/>
                </a:highlight>
              </a:rPr>
              <a:t>Electrifying</a:t>
            </a:r>
            <a:r>
              <a:rPr lang="en-GB" sz="1800">
                <a:solidFill>
                  <a:schemeClr val="dk1"/>
                </a:solidFill>
              </a:rPr>
              <a:t> - </a:t>
            </a:r>
            <a:r>
              <a:rPr lang="en-GB" sz="1800">
                <a:solidFill>
                  <a:srgbClr val="222222"/>
                </a:solidFill>
              </a:rPr>
              <a:t>a sudden sense of great excitement; thrilling.</a:t>
            </a:r>
            <a:endParaRPr sz="1800">
              <a:solidFill>
                <a:schemeClr val="dk1"/>
              </a:solidFill>
            </a:endParaRPr>
          </a:p>
          <a:p>
            <a:pPr marL="0" lvl="0" indent="457200" algn="l" rtl="0">
              <a:lnSpc>
                <a:spcPct val="115000"/>
              </a:lnSpc>
              <a:spcBef>
                <a:spcPts val="0"/>
              </a:spcBef>
              <a:spcAft>
                <a:spcPts val="0"/>
              </a:spcAft>
              <a:buClr>
                <a:schemeClr val="dk1"/>
              </a:buClr>
              <a:buSzPts val="1100"/>
              <a:buFont typeface="Arial"/>
              <a:buNone/>
            </a:pPr>
            <a:endParaRPr sz="1800">
              <a:solidFill>
                <a:schemeClr val="dk1"/>
              </a:solidFill>
            </a:endParaRPr>
          </a:p>
          <a:p>
            <a:pPr marL="0" lvl="0" indent="457200" algn="l" rtl="0">
              <a:lnSpc>
                <a:spcPct val="115000"/>
              </a:lnSpc>
              <a:spcBef>
                <a:spcPts val="0"/>
              </a:spcBef>
              <a:spcAft>
                <a:spcPts val="0"/>
              </a:spcAft>
              <a:buClr>
                <a:schemeClr val="dk1"/>
              </a:buClr>
              <a:buSzPts val="1100"/>
              <a:buFont typeface="Arial"/>
              <a:buNone/>
            </a:pPr>
            <a:r>
              <a:rPr lang="en-GB" sz="1800">
                <a:solidFill>
                  <a:schemeClr val="dk1"/>
                </a:solidFill>
                <a:highlight>
                  <a:srgbClr val="00FFFF"/>
                </a:highlight>
              </a:rPr>
              <a:t>Artificial </a:t>
            </a:r>
            <a:r>
              <a:rPr lang="en-GB" sz="1800">
                <a:solidFill>
                  <a:schemeClr val="dk1"/>
                </a:solidFill>
              </a:rPr>
              <a:t>- </a:t>
            </a:r>
            <a:r>
              <a:rPr lang="en-GB" sz="1800">
                <a:solidFill>
                  <a:srgbClr val="222222"/>
                </a:solidFill>
              </a:rPr>
              <a:t>made or produced by human beings rather than occurring naturally</a:t>
            </a:r>
            <a:endParaRPr sz="1800">
              <a:solidFill>
                <a:schemeClr val="dk1"/>
              </a:solidFill>
            </a:endParaRPr>
          </a:p>
          <a:p>
            <a:pPr marL="0" lvl="0" indent="457200" algn="l" rtl="0">
              <a:lnSpc>
                <a:spcPct val="115000"/>
              </a:lnSpc>
              <a:spcBef>
                <a:spcPts val="0"/>
              </a:spcBef>
              <a:spcAft>
                <a:spcPts val="0"/>
              </a:spcAft>
              <a:buClr>
                <a:schemeClr val="dk1"/>
              </a:buClr>
              <a:buSzPts val="1100"/>
              <a:buFont typeface="Arial"/>
              <a:buNone/>
            </a:pPr>
            <a:endParaRPr sz="1800">
              <a:solidFill>
                <a:schemeClr val="dk1"/>
              </a:solidFill>
              <a:highlight>
                <a:srgbClr val="00FFFF"/>
              </a:highlight>
            </a:endParaRPr>
          </a:p>
          <a:p>
            <a:pPr marL="0" lvl="0" indent="457200" algn="l" rtl="0">
              <a:lnSpc>
                <a:spcPct val="115000"/>
              </a:lnSpc>
              <a:spcBef>
                <a:spcPts val="0"/>
              </a:spcBef>
              <a:spcAft>
                <a:spcPts val="0"/>
              </a:spcAft>
              <a:buClr>
                <a:schemeClr val="dk1"/>
              </a:buClr>
              <a:buSzPts val="1100"/>
              <a:buFont typeface="Arial"/>
              <a:buNone/>
            </a:pPr>
            <a:r>
              <a:rPr lang="en-GB" sz="1800">
                <a:solidFill>
                  <a:schemeClr val="dk1"/>
                </a:solidFill>
                <a:highlight>
                  <a:srgbClr val="00FFFF"/>
                </a:highlight>
              </a:rPr>
              <a:t>Demented - </a:t>
            </a:r>
            <a:r>
              <a:rPr lang="en-GB" sz="1800">
                <a:solidFill>
                  <a:srgbClr val="222222"/>
                </a:solidFill>
              </a:rPr>
              <a:t>behaving irrationally due to anger, distress, or excitement.</a:t>
            </a:r>
            <a:endParaRPr sz="1800">
              <a:solidFill>
                <a:schemeClr val="dk1"/>
              </a:solidFill>
            </a:endParaRPr>
          </a:p>
          <a:p>
            <a:pPr marL="0" lvl="0" indent="457200" algn="l" rtl="0">
              <a:lnSpc>
                <a:spcPct val="115000"/>
              </a:lnSpc>
              <a:spcBef>
                <a:spcPts val="0"/>
              </a:spcBef>
              <a:spcAft>
                <a:spcPts val="0"/>
              </a:spcAft>
              <a:buClr>
                <a:schemeClr val="dk1"/>
              </a:buClr>
              <a:buSzPts val="1100"/>
              <a:buFont typeface="Arial"/>
              <a:buNone/>
            </a:pPr>
            <a:endParaRPr>
              <a:solidFill>
                <a:schemeClr val="dk1"/>
              </a:solidFill>
              <a:highlight>
                <a:srgbClr val="00FFFF"/>
              </a:highligh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46"/>
        <p:cNvGrpSpPr/>
        <p:nvPr/>
      </p:nvGrpSpPr>
      <p:grpSpPr>
        <a:xfrm>
          <a:off x="0" y="0"/>
          <a:ext cx="0" cy="0"/>
          <a:chOff x="0" y="0"/>
          <a:chExt cx="0" cy="0"/>
        </a:xfrm>
      </p:grpSpPr>
      <p:sp>
        <p:nvSpPr>
          <p:cNvPr id="247" name="Google Shape;247;p43"/>
          <p:cNvSpPr/>
          <p:nvPr/>
        </p:nvSpPr>
        <p:spPr>
          <a:xfrm>
            <a:off x="345950" y="116600"/>
            <a:ext cx="8587200" cy="689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43"/>
          <p:cNvSpPr txBox="1">
            <a:spLocks noGrp="1"/>
          </p:cNvSpPr>
          <p:nvPr>
            <p:ph type="ctrTitle"/>
          </p:nvPr>
        </p:nvSpPr>
        <p:spPr>
          <a:xfrm>
            <a:off x="379250" y="358400"/>
            <a:ext cx="8520600" cy="447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1800"/>
              <a:t>Close read - Falcon’s Malteser  </a:t>
            </a:r>
            <a:r>
              <a:rPr lang="en-GB" sz="1800" b="1" u="sng"/>
              <a:t>Questions</a:t>
            </a:r>
            <a:endParaRPr sz="1800" b="1" u="sng"/>
          </a:p>
          <a:p>
            <a:pPr marL="0" lvl="0" indent="0" algn="ctr" rtl="0">
              <a:lnSpc>
                <a:spcPct val="115000"/>
              </a:lnSpc>
              <a:spcBef>
                <a:spcPts val="0"/>
              </a:spcBef>
              <a:spcAft>
                <a:spcPts val="0"/>
              </a:spcAft>
              <a:buNone/>
            </a:pPr>
            <a:r>
              <a:rPr lang="en-GB" sz="1800" u="sng"/>
              <a:t>WALT: make inferences and deductions using evidence from the text.</a:t>
            </a:r>
            <a:endParaRPr sz="1800"/>
          </a:p>
        </p:txBody>
      </p:sp>
      <p:sp>
        <p:nvSpPr>
          <p:cNvPr id="249" name="Google Shape;249;p43"/>
          <p:cNvSpPr txBox="1"/>
          <p:nvPr/>
        </p:nvSpPr>
        <p:spPr>
          <a:xfrm>
            <a:off x="595325" y="1799025"/>
            <a:ext cx="5700900" cy="27708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1100"/>
              </a:spcAft>
              <a:buNone/>
            </a:pPr>
            <a:endParaRPr sz="1200">
              <a:solidFill>
                <a:srgbClr val="111111"/>
              </a:solidFill>
            </a:endParaRPr>
          </a:p>
        </p:txBody>
      </p:sp>
      <p:graphicFrame>
        <p:nvGraphicFramePr>
          <p:cNvPr id="250" name="Google Shape;250;p43"/>
          <p:cNvGraphicFramePr/>
          <p:nvPr/>
        </p:nvGraphicFramePr>
        <p:xfrm>
          <a:off x="801638" y="2342350"/>
          <a:ext cx="3000000" cy="3000000"/>
        </p:xfrm>
        <a:graphic>
          <a:graphicData uri="http://schemas.openxmlformats.org/drawingml/2006/table">
            <a:tbl>
              <a:tblPr>
                <a:noFill/>
                <a:tableStyleId>{CF14F6D5-87C5-4D6E-9328-AE0A974FD84D}</a:tableStyleId>
              </a:tblPr>
              <a:tblGrid>
                <a:gridCol w="523875">
                  <a:extLst>
                    <a:ext uri="{9D8B030D-6E8A-4147-A177-3AD203B41FA5}">
                      <a16:colId xmlns:a16="http://schemas.microsoft.com/office/drawing/2014/main" val="20000"/>
                    </a:ext>
                  </a:extLst>
                </a:gridCol>
                <a:gridCol w="4533900">
                  <a:extLst>
                    <a:ext uri="{9D8B030D-6E8A-4147-A177-3AD203B41FA5}">
                      <a16:colId xmlns:a16="http://schemas.microsoft.com/office/drawing/2014/main" val="20001"/>
                    </a:ext>
                  </a:extLst>
                </a:gridCol>
              </a:tblGrid>
              <a:tr h="904875">
                <a:tc gridSpan="2">
                  <a:txBody>
                    <a:bodyPr/>
                    <a:lstStyle/>
                    <a:p>
                      <a:pPr marL="0" marR="88900" lvl="0" indent="0" algn="l" rtl="0">
                        <a:lnSpc>
                          <a:spcPct val="115000"/>
                        </a:lnSpc>
                        <a:spcBef>
                          <a:spcPts val="0"/>
                        </a:spcBef>
                        <a:spcAft>
                          <a:spcPts val="0"/>
                        </a:spcAft>
                        <a:buNone/>
                      </a:pPr>
                      <a:r>
                        <a:rPr lang="en-GB" sz="1100" b="1"/>
                        <a:t>  </a:t>
                      </a:r>
                      <a:r>
                        <a:rPr lang="en-GB" sz="1100"/>
                        <a:t>There is confusion about the woman’s name.</a:t>
                      </a:r>
                      <a:endParaRPr sz="1100"/>
                    </a:p>
                    <a:p>
                      <a:pPr marL="88900" marR="88900" lvl="0" indent="0" algn="l" rtl="0">
                        <a:lnSpc>
                          <a:spcPct val="115000"/>
                        </a:lnSpc>
                        <a:spcBef>
                          <a:spcPts val="0"/>
                        </a:spcBef>
                        <a:spcAft>
                          <a:spcPts val="0"/>
                        </a:spcAft>
                        <a:buNone/>
                      </a:pPr>
                      <a:r>
                        <a:rPr lang="en-GB" sz="1100"/>
                        <a:t>The narrator enters the flat.</a:t>
                      </a:r>
                      <a:endParaRPr sz="1100"/>
                    </a:p>
                    <a:p>
                      <a:pPr marL="88900" marR="88900" lvl="0" indent="0" algn="l" rtl="0">
                        <a:lnSpc>
                          <a:spcPct val="115000"/>
                        </a:lnSpc>
                        <a:spcBef>
                          <a:spcPts val="0"/>
                        </a:spcBef>
                        <a:spcAft>
                          <a:spcPts val="0"/>
                        </a:spcAft>
                        <a:buNone/>
                      </a:pPr>
                      <a:r>
                        <a:rPr lang="en-GB" sz="1100"/>
                        <a:t>The narrator notices a weird looking woman.</a:t>
                      </a:r>
                      <a:endParaRPr sz="1100"/>
                    </a:p>
                    <a:p>
                      <a:pPr marL="88900" marR="88900" lvl="0" indent="0" algn="l" rtl="0">
                        <a:lnSpc>
                          <a:spcPct val="115000"/>
                        </a:lnSpc>
                        <a:spcBef>
                          <a:spcPts val="0"/>
                        </a:spcBef>
                        <a:spcAft>
                          <a:spcPts val="0"/>
                        </a:spcAft>
                        <a:buNone/>
                      </a:pPr>
                      <a:r>
                        <a:rPr lang="en-GB" sz="1100"/>
                        <a:t>The narrator realises that they have to open a package.</a:t>
                      </a:r>
                      <a:r>
                        <a:rPr lang="en-GB" sz="1100">
                          <a:solidFill>
                            <a:srgbClr val="767171"/>
                          </a:solidFill>
                        </a:rPr>
                        <a:t>·</a:t>
                      </a:r>
                      <a:r>
                        <a:rPr lang="en-GB" sz="1100">
                          <a:solidFill>
                            <a:srgbClr val="767171"/>
                          </a:solidFill>
                          <a:latin typeface="Times New Roman"/>
                          <a:ea typeface="Times New Roman"/>
                          <a:cs typeface="Times New Roman"/>
                          <a:sym typeface="Times New Roman"/>
                        </a:rPr>
                        <a:t>         </a:t>
                      </a:r>
                      <a:r>
                        <a:rPr lang="en-GB" sz="1100">
                          <a:solidFill>
                            <a:srgbClr val="767171"/>
                          </a:solidFill>
                        </a:rPr>
                        <a:t> </a:t>
                      </a:r>
                      <a:endParaRPr sz="1100">
                        <a:solidFill>
                          <a:srgbClr val="767171"/>
                        </a:solidFill>
                      </a:endParaRPr>
                    </a:p>
                  </a:txBody>
                  <a:tcPr marL="63500" marR="63500" marT="63500" marB="63500">
                    <a:lnL w="12575" cap="flat" cmpd="sng">
                      <a:solidFill>
                        <a:srgbClr val="000000"/>
                      </a:solidFill>
                      <a:prstDash val="solid"/>
                      <a:round/>
                      <a:headEnd type="none" w="sm" len="sm"/>
                      <a:tailEnd type="none" w="sm" len="sm"/>
                    </a:lnL>
                    <a:lnR w="12575" cap="flat" cmpd="sng">
                      <a:solidFill>
                        <a:srgbClr val="000000"/>
                      </a:solidFill>
                      <a:prstDash val="solid"/>
                      <a:round/>
                      <a:headEnd type="none" w="sm" len="sm"/>
                      <a:tailEnd type="none" w="sm" len="sm"/>
                    </a:lnR>
                    <a:lnT w="12575" cap="flat" cmpd="sng">
                      <a:solidFill>
                        <a:srgbClr val="000000"/>
                      </a:solidFill>
                      <a:prstDash val="solid"/>
                      <a:round/>
                      <a:headEnd type="none" w="sm" len="sm"/>
                      <a:tailEnd type="none" w="sm" len="sm"/>
                    </a:lnT>
                    <a:lnB w="1257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bl>
          </a:graphicData>
        </a:graphic>
      </p:graphicFrame>
      <p:sp>
        <p:nvSpPr>
          <p:cNvPr id="251" name="Google Shape;251;p43"/>
          <p:cNvSpPr txBox="1"/>
          <p:nvPr/>
        </p:nvSpPr>
        <p:spPr>
          <a:xfrm>
            <a:off x="595325" y="1444025"/>
            <a:ext cx="7662900" cy="30000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endParaRPr/>
          </a:p>
          <a:p>
            <a:pPr marL="457200" lvl="0" indent="-317500" algn="l" rtl="0">
              <a:lnSpc>
                <a:spcPct val="115000"/>
              </a:lnSpc>
              <a:spcBef>
                <a:spcPts val="0"/>
              </a:spcBef>
              <a:spcAft>
                <a:spcPts val="0"/>
              </a:spcAft>
              <a:buSzPts val="1400"/>
              <a:buAutoNum type="arabicPeriod"/>
            </a:pPr>
            <a:r>
              <a:rPr lang="en-GB"/>
              <a:t>What does the woman say that suggests that a lot of furniture has been broken?</a:t>
            </a:r>
            <a:endParaRPr/>
          </a:p>
          <a:p>
            <a:pPr marL="457200" lvl="0" indent="-317500" algn="l" rtl="0">
              <a:lnSpc>
                <a:spcPct val="115000"/>
              </a:lnSpc>
              <a:spcBef>
                <a:spcPts val="0"/>
              </a:spcBef>
              <a:spcAft>
                <a:spcPts val="0"/>
              </a:spcAft>
              <a:buSzPts val="1400"/>
              <a:buAutoNum type="arabicPeriod"/>
            </a:pPr>
            <a:r>
              <a:rPr lang="en-GB"/>
              <a:t>What does the narrator say that shows he thinks the woman is mentally ill?</a:t>
            </a:r>
            <a:endParaRPr/>
          </a:p>
          <a:p>
            <a:pPr marL="457200" lvl="0" indent="-317500" algn="l" rtl="0">
              <a:lnSpc>
                <a:spcPct val="115000"/>
              </a:lnSpc>
              <a:spcBef>
                <a:spcPts val="0"/>
              </a:spcBef>
              <a:spcAft>
                <a:spcPts val="0"/>
              </a:spcAft>
              <a:buSzPts val="1400"/>
              <a:buAutoNum type="arabicPeriod"/>
            </a:pPr>
            <a:r>
              <a:rPr lang="en-GB"/>
              <a:t>Below are statements which summarise the extract – put them in the correct order by numbering them from 1-4.</a:t>
            </a:r>
            <a:endParaRPr/>
          </a:p>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r>
              <a:rPr lang="en-GB"/>
              <a:t>4. Do you think the narrator is respectful of other people? Use evidence from the text to justify your answer.</a:t>
            </a:r>
            <a:endParaRPr/>
          </a:p>
          <a:p>
            <a:pPr marL="0" lvl="0" indent="0" algn="l" rtl="0">
              <a:lnSpc>
                <a:spcPct val="115000"/>
              </a:lnSpc>
              <a:spcBef>
                <a:spcPts val="0"/>
              </a:spcBef>
              <a:spcAft>
                <a:spcPts val="0"/>
              </a:spcAft>
              <a:buNone/>
            </a:pPr>
            <a:endParaRPr sz="12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55"/>
        <p:cNvGrpSpPr/>
        <p:nvPr/>
      </p:nvGrpSpPr>
      <p:grpSpPr>
        <a:xfrm>
          <a:off x="0" y="0"/>
          <a:ext cx="0" cy="0"/>
          <a:chOff x="0" y="0"/>
          <a:chExt cx="0" cy="0"/>
        </a:xfrm>
      </p:grpSpPr>
      <p:sp>
        <p:nvSpPr>
          <p:cNvPr id="256" name="Google Shape;256;p44"/>
          <p:cNvSpPr/>
          <p:nvPr/>
        </p:nvSpPr>
        <p:spPr>
          <a:xfrm>
            <a:off x="345950" y="116600"/>
            <a:ext cx="8587200" cy="689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44"/>
          <p:cNvSpPr txBox="1">
            <a:spLocks noGrp="1"/>
          </p:cNvSpPr>
          <p:nvPr>
            <p:ph type="ctrTitle"/>
          </p:nvPr>
        </p:nvSpPr>
        <p:spPr>
          <a:xfrm>
            <a:off x="379250" y="173850"/>
            <a:ext cx="8520600" cy="90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sz="1800"/>
          </a:p>
          <a:p>
            <a:pPr marL="0" lvl="0" indent="0" algn="ctr" rtl="0">
              <a:spcBef>
                <a:spcPts val="0"/>
              </a:spcBef>
              <a:spcAft>
                <a:spcPts val="0"/>
              </a:spcAft>
              <a:buNone/>
            </a:pPr>
            <a:endParaRPr sz="1800"/>
          </a:p>
          <a:p>
            <a:pPr marL="0" lvl="0" indent="0" algn="l" rtl="0">
              <a:spcBef>
                <a:spcPts val="0"/>
              </a:spcBef>
              <a:spcAft>
                <a:spcPts val="0"/>
              </a:spcAft>
              <a:buNone/>
            </a:pPr>
            <a:r>
              <a:rPr lang="en-GB" sz="1800"/>
              <a:t> </a:t>
            </a:r>
            <a:endParaRPr sz="1800"/>
          </a:p>
          <a:p>
            <a:pPr marL="0" lvl="0" indent="0" algn="ctr" rtl="0">
              <a:spcBef>
                <a:spcPts val="0"/>
              </a:spcBef>
              <a:spcAft>
                <a:spcPts val="0"/>
              </a:spcAft>
              <a:buNone/>
            </a:pPr>
            <a:r>
              <a:rPr lang="en-GB" sz="1800" b="1" u="sng">
                <a:solidFill>
                  <a:srgbClr val="FF0000"/>
                </a:solidFill>
              </a:rPr>
              <a:t>Answers</a:t>
            </a:r>
            <a:endParaRPr sz="1800">
              <a:solidFill>
                <a:srgbClr val="FF0000"/>
              </a:solidFill>
            </a:endParaRPr>
          </a:p>
          <a:p>
            <a:pPr marL="0" lvl="0" indent="0" algn="ctr" rtl="0">
              <a:spcBef>
                <a:spcPts val="0"/>
              </a:spcBef>
              <a:spcAft>
                <a:spcPts val="0"/>
              </a:spcAft>
              <a:buNone/>
            </a:pPr>
            <a:r>
              <a:rPr lang="en-GB" sz="1800"/>
              <a:t>Close read - Falcon’s Malteser </a:t>
            </a:r>
            <a:endParaRPr sz="1800" b="1" u="sng"/>
          </a:p>
          <a:p>
            <a:pPr marL="0" lvl="0" indent="0" algn="ctr" rtl="0">
              <a:lnSpc>
                <a:spcPct val="115000"/>
              </a:lnSpc>
              <a:spcBef>
                <a:spcPts val="0"/>
              </a:spcBef>
              <a:spcAft>
                <a:spcPts val="0"/>
              </a:spcAft>
              <a:buNone/>
            </a:pPr>
            <a:endParaRPr sz="1800"/>
          </a:p>
        </p:txBody>
      </p:sp>
      <p:sp>
        <p:nvSpPr>
          <p:cNvPr id="258" name="Google Shape;258;p44"/>
          <p:cNvSpPr txBox="1"/>
          <p:nvPr/>
        </p:nvSpPr>
        <p:spPr>
          <a:xfrm>
            <a:off x="595325" y="1799025"/>
            <a:ext cx="5700900" cy="27708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1100"/>
              </a:spcAft>
              <a:buNone/>
            </a:pPr>
            <a:endParaRPr sz="1200">
              <a:solidFill>
                <a:srgbClr val="111111"/>
              </a:solidFill>
            </a:endParaRPr>
          </a:p>
        </p:txBody>
      </p:sp>
      <p:graphicFrame>
        <p:nvGraphicFramePr>
          <p:cNvPr id="259" name="Google Shape;259;p44"/>
          <p:cNvGraphicFramePr/>
          <p:nvPr/>
        </p:nvGraphicFramePr>
        <p:xfrm>
          <a:off x="801638" y="2342350"/>
          <a:ext cx="5057775" cy="904875"/>
        </p:xfrm>
        <a:graphic>
          <a:graphicData uri="http://schemas.openxmlformats.org/drawingml/2006/table">
            <a:tbl>
              <a:tblPr>
                <a:noFill/>
                <a:tableStyleId>{CF14F6D5-87C5-4D6E-9328-AE0A974FD84D}</a:tableStyleId>
              </a:tblPr>
              <a:tblGrid>
                <a:gridCol w="523875">
                  <a:extLst>
                    <a:ext uri="{9D8B030D-6E8A-4147-A177-3AD203B41FA5}">
                      <a16:colId xmlns:a16="http://schemas.microsoft.com/office/drawing/2014/main" val="20000"/>
                    </a:ext>
                  </a:extLst>
                </a:gridCol>
                <a:gridCol w="4533900">
                  <a:extLst>
                    <a:ext uri="{9D8B030D-6E8A-4147-A177-3AD203B41FA5}">
                      <a16:colId xmlns:a16="http://schemas.microsoft.com/office/drawing/2014/main" val="20001"/>
                    </a:ext>
                  </a:extLst>
                </a:gridCol>
              </a:tblGrid>
              <a:tr h="904875">
                <a:tc gridSpan="2">
                  <a:txBody>
                    <a:bodyPr/>
                    <a:lstStyle/>
                    <a:p>
                      <a:pPr marL="0" marR="88900" lvl="0" indent="0" algn="l" rtl="0">
                        <a:lnSpc>
                          <a:spcPct val="115000"/>
                        </a:lnSpc>
                        <a:spcBef>
                          <a:spcPts val="0"/>
                        </a:spcBef>
                        <a:spcAft>
                          <a:spcPts val="0"/>
                        </a:spcAft>
                        <a:buNone/>
                      </a:pPr>
                      <a:r>
                        <a:rPr lang="en-GB" sz="1100" b="1"/>
                        <a:t>  </a:t>
                      </a:r>
                      <a:r>
                        <a:rPr lang="en-GB" sz="1100"/>
                        <a:t>There is confusion about the woman’s name.</a:t>
                      </a:r>
                      <a:endParaRPr sz="1100"/>
                    </a:p>
                    <a:p>
                      <a:pPr marL="88900" marR="88900" lvl="0" indent="0" algn="l" rtl="0">
                        <a:lnSpc>
                          <a:spcPct val="115000"/>
                        </a:lnSpc>
                        <a:spcBef>
                          <a:spcPts val="0"/>
                        </a:spcBef>
                        <a:spcAft>
                          <a:spcPts val="0"/>
                        </a:spcAft>
                        <a:buNone/>
                      </a:pPr>
                      <a:r>
                        <a:rPr lang="en-GB" sz="1100"/>
                        <a:t>The narrator enters the flat.</a:t>
                      </a:r>
                      <a:endParaRPr sz="1100"/>
                    </a:p>
                    <a:p>
                      <a:pPr marL="88900" marR="88900" lvl="0" indent="0" algn="l" rtl="0">
                        <a:lnSpc>
                          <a:spcPct val="115000"/>
                        </a:lnSpc>
                        <a:spcBef>
                          <a:spcPts val="0"/>
                        </a:spcBef>
                        <a:spcAft>
                          <a:spcPts val="0"/>
                        </a:spcAft>
                        <a:buNone/>
                      </a:pPr>
                      <a:r>
                        <a:rPr lang="en-GB" sz="1100"/>
                        <a:t>The narrator notices a weird looking woman.</a:t>
                      </a:r>
                      <a:endParaRPr sz="1100"/>
                    </a:p>
                    <a:p>
                      <a:pPr marL="88900" marR="88900" lvl="0" indent="0" algn="l" rtl="0">
                        <a:lnSpc>
                          <a:spcPct val="115000"/>
                        </a:lnSpc>
                        <a:spcBef>
                          <a:spcPts val="0"/>
                        </a:spcBef>
                        <a:spcAft>
                          <a:spcPts val="0"/>
                        </a:spcAft>
                        <a:buNone/>
                      </a:pPr>
                      <a:r>
                        <a:rPr lang="en-GB" sz="1100"/>
                        <a:t>The narrator realises that they have to open a package.</a:t>
                      </a:r>
                      <a:r>
                        <a:rPr lang="en-GB" sz="1100">
                          <a:solidFill>
                            <a:srgbClr val="767171"/>
                          </a:solidFill>
                        </a:rPr>
                        <a:t>·</a:t>
                      </a:r>
                      <a:r>
                        <a:rPr lang="en-GB" sz="1100">
                          <a:solidFill>
                            <a:srgbClr val="767171"/>
                          </a:solidFill>
                          <a:latin typeface="Times New Roman"/>
                          <a:ea typeface="Times New Roman"/>
                          <a:cs typeface="Times New Roman"/>
                          <a:sym typeface="Times New Roman"/>
                        </a:rPr>
                        <a:t>         </a:t>
                      </a:r>
                      <a:r>
                        <a:rPr lang="en-GB" sz="1100">
                          <a:solidFill>
                            <a:srgbClr val="767171"/>
                          </a:solidFill>
                        </a:rPr>
                        <a:t> </a:t>
                      </a:r>
                      <a:endParaRPr sz="1100">
                        <a:solidFill>
                          <a:srgbClr val="767171"/>
                        </a:solidFill>
                      </a:endParaRPr>
                    </a:p>
                  </a:txBody>
                  <a:tcPr marL="63500" marR="63500" marT="63500" marB="63500">
                    <a:lnL w="12575" cap="flat" cmpd="sng">
                      <a:solidFill>
                        <a:srgbClr val="000000"/>
                      </a:solidFill>
                      <a:prstDash val="solid"/>
                      <a:round/>
                      <a:headEnd type="none" w="sm" len="sm"/>
                      <a:tailEnd type="none" w="sm" len="sm"/>
                    </a:lnL>
                    <a:lnR w="12575" cap="flat" cmpd="sng">
                      <a:solidFill>
                        <a:srgbClr val="000000"/>
                      </a:solidFill>
                      <a:prstDash val="solid"/>
                      <a:round/>
                      <a:headEnd type="none" w="sm" len="sm"/>
                      <a:tailEnd type="none" w="sm" len="sm"/>
                    </a:lnR>
                    <a:lnT w="12575" cap="flat" cmpd="sng">
                      <a:solidFill>
                        <a:srgbClr val="000000"/>
                      </a:solidFill>
                      <a:prstDash val="solid"/>
                      <a:round/>
                      <a:headEnd type="none" w="sm" len="sm"/>
                      <a:tailEnd type="none" w="sm" len="sm"/>
                    </a:lnT>
                    <a:lnB w="1257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bl>
          </a:graphicData>
        </a:graphic>
      </p:graphicFrame>
      <p:sp>
        <p:nvSpPr>
          <p:cNvPr id="260" name="Google Shape;260;p44"/>
          <p:cNvSpPr txBox="1"/>
          <p:nvPr/>
        </p:nvSpPr>
        <p:spPr>
          <a:xfrm>
            <a:off x="513500" y="936600"/>
            <a:ext cx="8252100" cy="4206900"/>
          </a:xfrm>
          <a:prstGeom prst="rect">
            <a:avLst/>
          </a:prstGeom>
          <a:noFill/>
          <a:ln>
            <a:noFill/>
          </a:ln>
        </p:spPr>
        <p:txBody>
          <a:bodyPr spcFirstLastPara="1" wrap="square" lIns="91425" tIns="91425" rIns="91425" bIns="91425" anchor="ctr" anchorCtr="0">
            <a:noAutofit/>
          </a:bodyPr>
          <a:lstStyle/>
          <a:p>
            <a:pPr marL="457200" lvl="0" indent="-317500" algn="l" rtl="0">
              <a:lnSpc>
                <a:spcPct val="115000"/>
              </a:lnSpc>
              <a:spcBef>
                <a:spcPts val="0"/>
              </a:spcBef>
              <a:spcAft>
                <a:spcPts val="0"/>
              </a:spcAft>
              <a:buSzPts val="1400"/>
              <a:buAutoNum type="arabicPeriod"/>
            </a:pPr>
            <a:r>
              <a:rPr lang="en-GB" dirty="0"/>
              <a:t>What does the woman say that suggests that a lot of furniture has been broken?</a:t>
            </a:r>
            <a:endParaRPr dirty="0"/>
          </a:p>
          <a:p>
            <a:pPr marL="0" lvl="0" indent="457200" algn="l" rtl="0">
              <a:lnSpc>
                <a:spcPct val="115000"/>
              </a:lnSpc>
              <a:spcBef>
                <a:spcPts val="0"/>
              </a:spcBef>
              <a:spcAft>
                <a:spcPts val="0"/>
              </a:spcAft>
              <a:buNone/>
            </a:pPr>
            <a:r>
              <a:rPr lang="en-GB" dirty="0">
                <a:solidFill>
                  <a:srgbClr val="FF0000"/>
                </a:solidFill>
              </a:rPr>
              <a:t>You don’t need a blooming cleaner ‘ere, luv. You need a master </a:t>
            </a:r>
            <a:r>
              <a:rPr lang="en-GB" dirty="0" smtClean="0">
                <a:solidFill>
                  <a:srgbClr val="FF0000"/>
                </a:solidFill>
              </a:rPr>
              <a:t>carpenter</a:t>
            </a:r>
            <a:endParaRPr dirty="0" smtClean="0">
              <a:solidFill>
                <a:srgbClr val="FF0000"/>
              </a:solidFill>
            </a:endParaRPr>
          </a:p>
          <a:p>
            <a:pPr marL="139700" lvl="0" algn="l" rtl="0">
              <a:lnSpc>
                <a:spcPct val="115000"/>
              </a:lnSpc>
              <a:spcBef>
                <a:spcPts val="0"/>
              </a:spcBef>
              <a:spcAft>
                <a:spcPts val="0"/>
              </a:spcAft>
              <a:buSzPts val="1400"/>
            </a:pPr>
            <a:r>
              <a:rPr lang="en-GB" dirty="0" smtClean="0"/>
              <a:t>2. What does the narrator say that shows he thinks the woman is mentally ill?</a:t>
            </a:r>
            <a:endParaRPr dirty="0" smtClean="0"/>
          </a:p>
          <a:p>
            <a:pPr marL="457200" lvl="0" indent="0" algn="l" rtl="0">
              <a:lnSpc>
                <a:spcPct val="115000"/>
              </a:lnSpc>
              <a:spcBef>
                <a:spcPts val="0"/>
              </a:spcBef>
              <a:spcAft>
                <a:spcPts val="0"/>
              </a:spcAft>
              <a:buNone/>
            </a:pPr>
            <a:r>
              <a:rPr lang="en-GB" dirty="0" smtClean="0">
                <a:solidFill>
                  <a:srgbClr val="FF0000"/>
                </a:solidFill>
              </a:rPr>
              <a:t>We </a:t>
            </a:r>
            <a:r>
              <a:rPr lang="en-GB" dirty="0">
                <a:solidFill>
                  <a:srgbClr val="FF0000"/>
                </a:solidFill>
              </a:rPr>
              <a:t>assumed that she had drifted out of the local lunatic asylum</a:t>
            </a:r>
            <a:endParaRPr dirty="0"/>
          </a:p>
          <a:p>
            <a:pPr marL="139700" lvl="0" algn="l" rtl="0">
              <a:lnSpc>
                <a:spcPct val="115000"/>
              </a:lnSpc>
              <a:spcBef>
                <a:spcPts val="0"/>
              </a:spcBef>
              <a:spcAft>
                <a:spcPts val="0"/>
              </a:spcAft>
              <a:buSzPts val="1400"/>
            </a:pPr>
            <a:r>
              <a:rPr lang="en-GB" dirty="0" smtClean="0"/>
              <a:t>3. Below </a:t>
            </a:r>
            <a:r>
              <a:rPr lang="en-GB" dirty="0"/>
              <a:t>are statements which summarise the extract – put them in the correct order by numbering them from 1-4.</a:t>
            </a:r>
            <a:endParaRPr dirty="0"/>
          </a:p>
          <a:p>
            <a:pPr marL="45720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r>
              <a:rPr lang="en-GB" dirty="0"/>
              <a:t>4. Do you think the narrator is respectful of other people? Use evidence from the text to justify your answer.</a:t>
            </a:r>
            <a:endParaRPr dirty="0"/>
          </a:p>
          <a:p>
            <a:pPr marL="0" lvl="0" indent="0" algn="l" rtl="0">
              <a:lnSpc>
                <a:spcPct val="115000"/>
              </a:lnSpc>
              <a:spcBef>
                <a:spcPts val="0"/>
              </a:spcBef>
              <a:spcAft>
                <a:spcPts val="0"/>
              </a:spcAft>
              <a:buNone/>
            </a:pPr>
            <a:r>
              <a:rPr lang="en-GB" dirty="0">
                <a:solidFill>
                  <a:srgbClr val="FF0000"/>
                </a:solidFill>
              </a:rPr>
              <a:t>Your answer can be yes or no, but you must use evidence from the text and explain how this proves your point e.g. No because the narrator judged the woman based on her appearance. In the text it says “She was an old woman with grey, curling hair that stuck out like someone had just electrocuted her.” This is unkind and shows a lack of respect just because she looked different.</a:t>
            </a:r>
            <a:endParaRPr dirty="0">
              <a:solidFill>
                <a:srgbClr val="FF0000"/>
              </a:solidFill>
            </a:endParaRPr>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sz="1200" dirty="0"/>
          </a:p>
        </p:txBody>
      </p:sp>
      <p:sp>
        <p:nvSpPr>
          <p:cNvPr id="261" name="Google Shape;261;p44"/>
          <p:cNvSpPr txBox="1"/>
          <p:nvPr/>
        </p:nvSpPr>
        <p:spPr>
          <a:xfrm>
            <a:off x="4305075" y="2277588"/>
            <a:ext cx="894600" cy="1034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FF0000"/>
                </a:solidFill>
              </a:rPr>
              <a:t>4</a:t>
            </a:r>
            <a:endParaRPr>
              <a:solidFill>
                <a:srgbClr val="FF0000"/>
              </a:solidFill>
            </a:endParaRPr>
          </a:p>
          <a:p>
            <a:pPr marL="0" lvl="0" indent="0" algn="l" rtl="0">
              <a:spcBef>
                <a:spcPts val="0"/>
              </a:spcBef>
              <a:spcAft>
                <a:spcPts val="0"/>
              </a:spcAft>
              <a:buNone/>
            </a:pPr>
            <a:r>
              <a:rPr lang="en-GB">
                <a:solidFill>
                  <a:srgbClr val="FF0000"/>
                </a:solidFill>
              </a:rPr>
              <a:t>3</a:t>
            </a:r>
            <a:endParaRPr>
              <a:solidFill>
                <a:srgbClr val="FF0000"/>
              </a:solidFill>
            </a:endParaRPr>
          </a:p>
          <a:p>
            <a:pPr marL="0" lvl="0" indent="0" algn="l" rtl="0">
              <a:spcBef>
                <a:spcPts val="0"/>
              </a:spcBef>
              <a:spcAft>
                <a:spcPts val="0"/>
              </a:spcAft>
              <a:buNone/>
            </a:pPr>
            <a:r>
              <a:rPr lang="en-GB">
                <a:solidFill>
                  <a:srgbClr val="FF0000"/>
                </a:solidFill>
              </a:rPr>
              <a:t>2</a:t>
            </a:r>
            <a:endParaRPr>
              <a:solidFill>
                <a:srgbClr val="FF0000"/>
              </a:solidFill>
            </a:endParaRPr>
          </a:p>
          <a:p>
            <a:pPr marL="0" lvl="0" indent="0" algn="l" rtl="0">
              <a:spcBef>
                <a:spcPts val="0"/>
              </a:spcBef>
              <a:spcAft>
                <a:spcPts val="0"/>
              </a:spcAft>
              <a:buNone/>
            </a:pPr>
            <a:r>
              <a:rPr lang="en-GB">
                <a:solidFill>
                  <a:srgbClr val="FF0000"/>
                </a:solidFill>
              </a:rPr>
              <a:t>1</a:t>
            </a:r>
            <a:endParaRPr>
              <a:solidFill>
                <a:srgbClr val="FF00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45"/>
          <p:cNvSpPr txBox="1">
            <a:spLocks noGrp="1"/>
          </p:cNvSpPr>
          <p:nvPr>
            <p:ph type="ctrTitle"/>
          </p:nvPr>
        </p:nvSpPr>
        <p:spPr>
          <a:xfrm>
            <a:off x="384000" y="72325"/>
            <a:ext cx="8520600" cy="94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7200"/>
              <a:t>Good Afternoon Year 6!</a:t>
            </a:r>
            <a:endParaRPr sz="7200"/>
          </a:p>
        </p:txBody>
      </p:sp>
      <p:sp>
        <p:nvSpPr>
          <p:cNvPr id="267" name="Google Shape;267;p45"/>
          <p:cNvSpPr txBox="1">
            <a:spLocks noGrp="1"/>
          </p:cNvSpPr>
          <p:nvPr>
            <p:ph type="subTitle" idx="1"/>
          </p:nvPr>
        </p:nvSpPr>
        <p:spPr>
          <a:xfrm>
            <a:off x="384000" y="1198075"/>
            <a:ext cx="8520600" cy="2504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1400"/>
              <a:t>Let’s start our afternoon with a quick burst of energy! </a:t>
            </a:r>
            <a:endParaRPr sz="1400"/>
          </a:p>
          <a:p>
            <a:pPr marL="0" lvl="0" indent="0" algn="ctr" rtl="0">
              <a:spcBef>
                <a:spcPts val="0"/>
              </a:spcBef>
              <a:spcAft>
                <a:spcPts val="0"/>
              </a:spcAft>
              <a:buNone/>
            </a:pPr>
            <a:endParaRPr sz="1400"/>
          </a:p>
          <a:p>
            <a:pPr marL="0" lvl="0" indent="0" algn="ctr" rtl="0">
              <a:spcBef>
                <a:spcPts val="0"/>
              </a:spcBef>
              <a:spcAft>
                <a:spcPts val="0"/>
              </a:spcAft>
              <a:buNone/>
            </a:pPr>
            <a:r>
              <a:rPr lang="en-GB" sz="1400"/>
              <a:t>Get your PE kit at the ready because at the start of each afternoon session we will be joining Joe Wicks for our daily workout. </a:t>
            </a:r>
            <a:endParaRPr sz="1400"/>
          </a:p>
          <a:p>
            <a:pPr marL="0" lvl="0" indent="0" algn="ctr" rtl="0">
              <a:spcBef>
                <a:spcPts val="0"/>
              </a:spcBef>
              <a:spcAft>
                <a:spcPts val="0"/>
              </a:spcAft>
              <a:buNone/>
            </a:pPr>
            <a:r>
              <a:rPr lang="en-GB" sz="1400"/>
              <a:t>Do as much as you can and over the week you should find you are getting fitter and finding it easier. </a:t>
            </a:r>
            <a:endParaRPr sz="1400"/>
          </a:p>
          <a:p>
            <a:pPr marL="0" lvl="0" indent="0" algn="ctr" rtl="0">
              <a:spcBef>
                <a:spcPts val="0"/>
              </a:spcBef>
              <a:spcAft>
                <a:spcPts val="0"/>
              </a:spcAft>
              <a:buNone/>
            </a:pPr>
            <a:r>
              <a:rPr lang="en-GB" sz="1400"/>
              <a:t>Let’s go!</a:t>
            </a:r>
            <a:endParaRPr sz="1400"/>
          </a:p>
          <a:p>
            <a:pPr marL="0" lvl="0" indent="0" algn="ctr" rtl="0">
              <a:spcBef>
                <a:spcPts val="0"/>
              </a:spcBef>
              <a:spcAft>
                <a:spcPts val="0"/>
              </a:spcAft>
              <a:buNone/>
            </a:pPr>
            <a:r>
              <a:rPr lang="en-GB" sz="1400"/>
              <a:t>Click the youtube link below and select today’s date from the videos listed. </a:t>
            </a:r>
            <a:r>
              <a:rPr lang="en-GB"/>
              <a:t> </a:t>
            </a:r>
            <a:endParaRPr/>
          </a:p>
          <a:p>
            <a:pPr marL="0" lvl="0" indent="0" algn="ctr" rtl="0">
              <a:spcBef>
                <a:spcPts val="0"/>
              </a:spcBef>
              <a:spcAft>
                <a:spcPts val="0"/>
              </a:spcAft>
              <a:buNone/>
            </a:pPr>
            <a:endParaRPr/>
          </a:p>
        </p:txBody>
      </p:sp>
      <p:sp>
        <p:nvSpPr>
          <p:cNvPr id="268" name="Google Shape;268;p45"/>
          <p:cNvSpPr txBox="1"/>
          <p:nvPr/>
        </p:nvSpPr>
        <p:spPr>
          <a:xfrm>
            <a:off x="3976400" y="3882325"/>
            <a:ext cx="4410300" cy="485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u="sng">
                <a:solidFill>
                  <a:schemeClr val="hlink"/>
                </a:solidFill>
                <a:hlinkClick r:id="rId3"/>
              </a:rPr>
              <a:t>https://www.youtube.com/channel/UCAxW1XT0iEJo0TYlRfn6rYQ</a:t>
            </a:r>
            <a:endParaRPr/>
          </a:p>
        </p:txBody>
      </p:sp>
      <p:pic>
        <p:nvPicPr>
          <p:cNvPr id="269" name="Google Shape;269;p45"/>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73"/>
        <p:cNvGrpSpPr/>
        <p:nvPr/>
      </p:nvGrpSpPr>
      <p:grpSpPr>
        <a:xfrm>
          <a:off x="0" y="0"/>
          <a:ext cx="0" cy="0"/>
          <a:chOff x="0" y="0"/>
          <a:chExt cx="0" cy="0"/>
        </a:xfrm>
      </p:grpSpPr>
      <p:sp>
        <p:nvSpPr>
          <p:cNvPr id="274" name="Google Shape;274;p46"/>
          <p:cNvSpPr txBox="1">
            <a:spLocks noGrp="1"/>
          </p:cNvSpPr>
          <p:nvPr>
            <p:ph type="ctrTitle"/>
          </p:nvPr>
        </p:nvSpPr>
        <p:spPr>
          <a:xfrm>
            <a:off x="270375" y="166175"/>
            <a:ext cx="6453300" cy="908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a:t>History - World War Two</a:t>
            </a:r>
            <a:endParaRPr sz="3600"/>
          </a:p>
        </p:txBody>
      </p:sp>
      <p:sp>
        <p:nvSpPr>
          <p:cNvPr id="275" name="Google Shape;275;p46"/>
          <p:cNvSpPr txBox="1">
            <a:spLocks noGrp="1"/>
          </p:cNvSpPr>
          <p:nvPr>
            <p:ph type="subTitle" idx="1"/>
          </p:nvPr>
        </p:nvSpPr>
        <p:spPr>
          <a:xfrm>
            <a:off x="311700" y="1249725"/>
            <a:ext cx="8520600" cy="2376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a:p>
            <a:pPr marL="0" lvl="0" indent="0" algn="ctr" rtl="0">
              <a:spcBef>
                <a:spcPts val="0"/>
              </a:spcBef>
              <a:spcAft>
                <a:spcPts val="0"/>
              </a:spcAft>
              <a:buNone/>
            </a:pPr>
            <a:r>
              <a:rPr lang="en-GB"/>
              <a:t>Now time for our afternoon session of History. </a:t>
            </a:r>
            <a:endParaRPr/>
          </a:p>
          <a:p>
            <a:pPr marL="0" lvl="0" indent="0" algn="ctr" rtl="0">
              <a:spcBef>
                <a:spcPts val="0"/>
              </a:spcBef>
              <a:spcAft>
                <a:spcPts val="0"/>
              </a:spcAft>
              <a:buNone/>
            </a:pPr>
            <a:r>
              <a:rPr lang="en-GB"/>
              <a:t>Over the past few weeks, we have been learning all about WW2 and we didn’t want to leave it there! </a:t>
            </a:r>
            <a:endParaRPr/>
          </a:p>
          <a:p>
            <a:pPr marL="0" lvl="0" indent="0" algn="ctr" rtl="0">
              <a:spcBef>
                <a:spcPts val="0"/>
              </a:spcBef>
              <a:spcAft>
                <a:spcPts val="0"/>
              </a:spcAft>
              <a:buNone/>
            </a:pPr>
            <a:r>
              <a:rPr lang="en-GB"/>
              <a:t>This week we will be continuing to study this period of history and complete the learning we started together in the classroom. </a:t>
            </a:r>
            <a:endParaRPr/>
          </a:p>
        </p:txBody>
      </p:sp>
      <p:pic>
        <p:nvPicPr>
          <p:cNvPr id="276" name="Google Shape;276;p46"/>
          <p:cNvPicPr preferRelativeResize="0"/>
          <p:nvPr/>
        </p:nvPicPr>
        <p:blipFill>
          <a:blip r:embed="rId3">
            <a:alphaModFix/>
          </a:blip>
          <a:stretch>
            <a:fillRect/>
          </a:stretch>
        </p:blipFill>
        <p:spPr>
          <a:xfrm>
            <a:off x="6968470" y="85900"/>
            <a:ext cx="1469775" cy="11638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80"/>
        <p:cNvGrpSpPr/>
        <p:nvPr/>
      </p:nvGrpSpPr>
      <p:grpSpPr>
        <a:xfrm>
          <a:off x="0" y="0"/>
          <a:ext cx="0" cy="0"/>
          <a:chOff x="0" y="0"/>
          <a:chExt cx="0" cy="0"/>
        </a:xfrm>
      </p:grpSpPr>
      <p:sp>
        <p:nvSpPr>
          <p:cNvPr id="281" name="Google Shape;281;p47"/>
          <p:cNvSpPr txBox="1">
            <a:spLocks noGrp="1"/>
          </p:cNvSpPr>
          <p:nvPr>
            <p:ph type="ctrTitle"/>
          </p:nvPr>
        </p:nvSpPr>
        <p:spPr>
          <a:xfrm>
            <a:off x="270375" y="166175"/>
            <a:ext cx="6453300" cy="908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a:t>History - World War Two</a:t>
            </a:r>
            <a:endParaRPr sz="3600"/>
          </a:p>
        </p:txBody>
      </p:sp>
      <p:sp>
        <p:nvSpPr>
          <p:cNvPr id="282" name="Google Shape;282;p47"/>
          <p:cNvSpPr txBox="1">
            <a:spLocks noGrp="1"/>
          </p:cNvSpPr>
          <p:nvPr>
            <p:ph type="subTitle" idx="1"/>
          </p:nvPr>
        </p:nvSpPr>
        <p:spPr>
          <a:xfrm>
            <a:off x="311700" y="1249725"/>
            <a:ext cx="8520600" cy="2376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Let’s start with Rose. </a:t>
            </a:r>
            <a:endParaRPr/>
          </a:p>
          <a:p>
            <a:pPr marL="0" lvl="0" indent="0" algn="ctr" rtl="0">
              <a:spcBef>
                <a:spcPts val="0"/>
              </a:spcBef>
              <a:spcAft>
                <a:spcPts val="0"/>
              </a:spcAft>
              <a:buNone/>
            </a:pPr>
            <a:r>
              <a:rPr lang="en-GB"/>
              <a:t>What can you remember about Rose’s life before the war? What about during the war? </a:t>
            </a:r>
            <a:endParaRPr/>
          </a:p>
        </p:txBody>
      </p:sp>
      <p:pic>
        <p:nvPicPr>
          <p:cNvPr id="283" name="Google Shape;283;p47"/>
          <p:cNvPicPr preferRelativeResize="0"/>
          <p:nvPr/>
        </p:nvPicPr>
        <p:blipFill>
          <a:blip r:embed="rId3">
            <a:alphaModFix/>
          </a:blip>
          <a:stretch>
            <a:fillRect/>
          </a:stretch>
        </p:blipFill>
        <p:spPr>
          <a:xfrm>
            <a:off x="6968470" y="85900"/>
            <a:ext cx="1469775" cy="1163825"/>
          </a:xfrm>
          <a:prstGeom prst="rect">
            <a:avLst/>
          </a:prstGeom>
          <a:noFill/>
          <a:ln>
            <a:noFill/>
          </a:ln>
        </p:spPr>
      </p:pic>
      <p:pic>
        <p:nvPicPr>
          <p:cNvPr id="284" name="Google Shape;284;p47"/>
          <p:cNvPicPr preferRelativeResize="0"/>
          <p:nvPr/>
        </p:nvPicPr>
        <p:blipFill>
          <a:blip r:embed="rId4">
            <a:alphaModFix/>
          </a:blip>
          <a:stretch>
            <a:fillRect/>
          </a:stretch>
        </p:blipFill>
        <p:spPr>
          <a:xfrm>
            <a:off x="3988900" y="2824225"/>
            <a:ext cx="1469775" cy="196494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88"/>
        <p:cNvGrpSpPr/>
        <p:nvPr/>
      </p:nvGrpSpPr>
      <p:grpSpPr>
        <a:xfrm>
          <a:off x="0" y="0"/>
          <a:ext cx="0" cy="0"/>
          <a:chOff x="0" y="0"/>
          <a:chExt cx="0" cy="0"/>
        </a:xfrm>
      </p:grpSpPr>
      <p:sp>
        <p:nvSpPr>
          <p:cNvPr id="289" name="Google Shape;289;p48"/>
          <p:cNvSpPr txBox="1">
            <a:spLocks noGrp="1"/>
          </p:cNvSpPr>
          <p:nvPr>
            <p:ph type="ctrTitle"/>
          </p:nvPr>
        </p:nvSpPr>
        <p:spPr>
          <a:xfrm>
            <a:off x="270375" y="166175"/>
            <a:ext cx="6453300" cy="908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a:t>History - World War Two</a:t>
            </a:r>
            <a:endParaRPr sz="3600"/>
          </a:p>
        </p:txBody>
      </p:sp>
      <p:sp>
        <p:nvSpPr>
          <p:cNvPr id="290" name="Google Shape;290;p48"/>
          <p:cNvSpPr txBox="1">
            <a:spLocks noGrp="1"/>
          </p:cNvSpPr>
          <p:nvPr>
            <p:ph type="subTitle" idx="1"/>
          </p:nvPr>
        </p:nvSpPr>
        <p:spPr>
          <a:xfrm>
            <a:off x="311700" y="1249725"/>
            <a:ext cx="8520600" cy="2376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Let’s start with Leo (our British Evacuee).</a:t>
            </a:r>
            <a:endParaRPr/>
          </a:p>
          <a:p>
            <a:pPr marL="0" lvl="0" indent="0" algn="ctr" rtl="0">
              <a:spcBef>
                <a:spcPts val="0"/>
              </a:spcBef>
              <a:spcAft>
                <a:spcPts val="0"/>
              </a:spcAft>
              <a:buNone/>
            </a:pPr>
            <a:r>
              <a:rPr lang="en-GB"/>
              <a:t>What can you remember about Leo’s life before the war? What about during the war? </a:t>
            </a:r>
            <a:endParaRPr/>
          </a:p>
        </p:txBody>
      </p:sp>
      <p:pic>
        <p:nvPicPr>
          <p:cNvPr id="291" name="Google Shape;291;p48"/>
          <p:cNvPicPr preferRelativeResize="0"/>
          <p:nvPr/>
        </p:nvPicPr>
        <p:blipFill>
          <a:blip r:embed="rId3">
            <a:alphaModFix/>
          </a:blip>
          <a:stretch>
            <a:fillRect/>
          </a:stretch>
        </p:blipFill>
        <p:spPr>
          <a:xfrm>
            <a:off x="6968470" y="85900"/>
            <a:ext cx="1469775" cy="1163825"/>
          </a:xfrm>
          <a:prstGeom prst="rect">
            <a:avLst/>
          </a:prstGeom>
          <a:noFill/>
          <a:ln>
            <a:noFill/>
          </a:ln>
        </p:spPr>
      </p:pic>
      <p:pic>
        <p:nvPicPr>
          <p:cNvPr id="292" name="Google Shape;292;p48"/>
          <p:cNvPicPr preferRelativeResize="0"/>
          <p:nvPr/>
        </p:nvPicPr>
        <p:blipFill>
          <a:blip r:embed="rId4">
            <a:alphaModFix/>
          </a:blip>
          <a:stretch>
            <a:fillRect/>
          </a:stretch>
        </p:blipFill>
        <p:spPr>
          <a:xfrm>
            <a:off x="3942045" y="2697120"/>
            <a:ext cx="1160150" cy="19536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96"/>
        <p:cNvGrpSpPr/>
        <p:nvPr/>
      </p:nvGrpSpPr>
      <p:grpSpPr>
        <a:xfrm>
          <a:off x="0" y="0"/>
          <a:ext cx="0" cy="0"/>
          <a:chOff x="0" y="0"/>
          <a:chExt cx="0" cy="0"/>
        </a:xfrm>
      </p:grpSpPr>
      <p:sp>
        <p:nvSpPr>
          <p:cNvPr id="297" name="Google Shape;297;p49"/>
          <p:cNvSpPr txBox="1">
            <a:spLocks noGrp="1"/>
          </p:cNvSpPr>
          <p:nvPr>
            <p:ph type="ctrTitle"/>
          </p:nvPr>
        </p:nvSpPr>
        <p:spPr>
          <a:xfrm>
            <a:off x="270375" y="166175"/>
            <a:ext cx="6453300" cy="908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a:t>History - World War Two</a:t>
            </a:r>
            <a:endParaRPr sz="3600"/>
          </a:p>
        </p:txBody>
      </p:sp>
      <p:sp>
        <p:nvSpPr>
          <p:cNvPr id="298" name="Google Shape;298;p49"/>
          <p:cNvSpPr txBox="1">
            <a:spLocks noGrp="1"/>
          </p:cNvSpPr>
          <p:nvPr>
            <p:ph type="subTitle" idx="1"/>
          </p:nvPr>
        </p:nvSpPr>
        <p:spPr>
          <a:xfrm>
            <a:off x="311700" y="1249725"/>
            <a:ext cx="8520600" cy="2376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Each lesson for the next few days, you will complete a comparison activity. </a:t>
            </a:r>
            <a:endParaRPr/>
          </a:p>
          <a:p>
            <a:pPr marL="0" lvl="0" indent="0" algn="ctr" rtl="0">
              <a:spcBef>
                <a:spcPts val="0"/>
              </a:spcBef>
              <a:spcAft>
                <a:spcPts val="0"/>
              </a:spcAft>
              <a:buNone/>
            </a:pPr>
            <a:r>
              <a:rPr lang="en-GB"/>
              <a:t>We have learnt lots about Rose, our German school girl and our English evacuee, Leo. </a:t>
            </a:r>
            <a:endParaRPr/>
          </a:p>
          <a:p>
            <a:pPr marL="0" lvl="0" indent="0" algn="ctr" rtl="0">
              <a:spcBef>
                <a:spcPts val="0"/>
              </a:spcBef>
              <a:spcAft>
                <a:spcPts val="0"/>
              </a:spcAft>
              <a:buNone/>
            </a:pPr>
            <a:r>
              <a:rPr lang="en-GB"/>
              <a:t>Today your task is to compare what life was like for children </a:t>
            </a:r>
            <a:r>
              <a:rPr lang="en-GB" b="1"/>
              <a:t>before</a:t>
            </a:r>
            <a:r>
              <a:rPr lang="en-GB"/>
              <a:t> WW2 in Britain and in Germany. </a:t>
            </a:r>
            <a:endParaRPr/>
          </a:p>
          <a:p>
            <a:pPr marL="0" lvl="0" indent="0" algn="ctr" rtl="0">
              <a:spcBef>
                <a:spcPts val="0"/>
              </a:spcBef>
              <a:spcAft>
                <a:spcPts val="0"/>
              </a:spcAft>
              <a:buNone/>
            </a:pPr>
            <a:endParaRPr/>
          </a:p>
        </p:txBody>
      </p:sp>
      <p:pic>
        <p:nvPicPr>
          <p:cNvPr id="299" name="Google Shape;299;p49"/>
          <p:cNvPicPr preferRelativeResize="0"/>
          <p:nvPr/>
        </p:nvPicPr>
        <p:blipFill>
          <a:blip r:embed="rId3">
            <a:alphaModFix/>
          </a:blip>
          <a:stretch>
            <a:fillRect/>
          </a:stretch>
        </p:blipFill>
        <p:spPr>
          <a:xfrm>
            <a:off x="6968470" y="85900"/>
            <a:ext cx="1469775" cy="11638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03"/>
        <p:cNvGrpSpPr/>
        <p:nvPr/>
      </p:nvGrpSpPr>
      <p:grpSpPr>
        <a:xfrm>
          <a:off x="0" y="0"/>
          <a:ext cx="0" cy="0"/>
          <a:chOff x="0" y="0"/>
          <a:chExt cx="0" cy="0"/>
        </a:xfrm>
      </p:grpSpPr>
      <p:sp>
        <p:nvSpPr>
          <p:cNvPr id="304" name="Google Shape;304;p50"/>
          <p:cNvSpPr txBox="1">
            <a:spLocks noGrp="1"/>
          </p:cNvSpPr>
          <p:nvPr>
            <p:ph type="ctrTitle"/>
          </p:nvPr>
        </p:nvSpPr>
        <p:spPr>
          <a:xfrm>
            <a:off x="239400" y="85900"/>
            <a:ext cx="6453300" cy="908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a:t>History - World War Two</a:t>
            </a:r>
            <a:endParaRPr sz="3600"/>
          </a:p>
        </p:txBody>
      </p:sp>
      <p:sp>
        <p:nvSpPr>
          <p:cNvPr id="305" name="Google Shape;305;p50"/>
          <p:cNvSpPr txBox="1">
            <a:spLocks noGrp="1"/>
          </p:cNvSpPr>
          <p:nvPr>
            <p:ph type="subTitle" idx="1"/>
          </p:nvPr>
        </p:nvSpPr>
        <p:spPr>
          <a:xfrm>
            <a:off x="311700" y="1249725"/>
            <a:ext cx="8520600" cy="2376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a:p>
            <a:pPr marL="0" lvl="0" indent="0" algn="ctr" rtl="0">
              <a:spcBef>
                <a:spcPts val="0"/>
              </a:spcBef>
              <a:spcAft>
                <a:spcPts val="0"/>
              </a:spcAft>
              <a:buNone/>
            </a:pPr>
            <a:endParaRPr/>
          </a:p>
        </p:txBody>
      </p:sp>
      <p:pic>
        <p:nvPicPr>
          <p:cNvPr id="306" name="Google Shape;306;p50"/>
          <p:cNvPicPr preferRelativeResize="0"/>
          <p:nvPr/>
        </p:nvPicPr>
        <p:blipFill>
          <a:blip r:embed="rId3">
            <a:alphaModFix/>
          </a:blip>
          <a:stretch>
            <a:fillRect/>
          </a:stretch>
        </p:blipFill>
        <p:spPr>
          <a:xfrm>
            <a:off x="6968470" y="85900"/>
            <a:ext cx="1469775" cy="1163825"/>
          </a:xfrm>
          <a:prstGeom prst="rect">
            <a:avLst/>
          </a:prstGeom>
          <a:noFill/>
          <a:ln>
            <a:noFill/>
          </a:ln>
        </p:spPr>
      </p:pic>
      <p:pic>
        <p:nvPicPr>
          <p:cNvPr id="307" name="Google Shape;307;p50"/>
          <p:cNvPicPr preferRelativeResize="0"/>
          <p:nvPr/>
        </p:nvPicPr>
        <p:blipFill>
          <a:blip r:embed="rId4">
            <a:alphaModFix/>
          </a:blip>
          <a:stretch>
            <a:fillRect/>
          </a:stretch>
        </p:blipFill>
        <p:spPr>
          <a:xfrm>
            <a:off x="3000997" y="1207500"/>
            <a:ext cx="3278599" cy="3548950"/>
          </a:xfrm>
          <a:prstGeom prst="rect">
            <a:avLst/>
          </a:prstGeom>
          <a:noFill/>
          <a:ln>
            <a:noFill/>
          </a:ln>
        </p:spPr>
      </p:pic>
      <p:cxnSp>
        <p:nvCxnSpPr>
          <p:cNvPr id="308" name="Google Shape;308;p50"/>
          <p:cNvCxnSpPr>
            <a:stCxn id="307" idx="0"/>
          </p:cNvCxnSpPr>
          <p:nvPr/>
        </p:nvCxnSpPr>
        <p:spPr>
          <a:xfrm>
            <a:off x="4640296" y="1207500"/>
            <a:ext cx="0" cy="3549000"/>
          </a:xfrm>
          <a:prstGeom prst="straightConnector1">
            <a:avLst/>
          </a:prstGeom>
          <a:noFill/>
          <a:ln w="9525" cap="flat" cmpd="sng">
            <a:solidFill>
              <a:schemeClr val="dk2"/>
            </a:solidFill>
            <a:prstDash val="solid"/>
            <a:round/>
            <a:headEnd type="none" w="med" len="med"/>
            <a:tailEnd type="none" w="med" len="med"/>
          </a:ln>
        </p:spPr>
      </p:cxnSp>
      <p:sp>
        <p:nvSpPr>
          <p:cNvPr id="309" name="Google Shape;309;p50"/>
          <p:cNvSpPr txBox="1"/>
          <p:nvPr/>
        </p:nvSpPr>
        <p:spPr>
          <a:xfrm>
            <a:off x="175575" y="1141925"/>
            <a:ext cx="2654400" cy="1163700"/>
          </a:xfrm>
          <a:prstGeom prst="rect">
            <a:avLst/>
          </a:prstGeom>
          <a:noFill/>
          <a:ln>
            <a:noFill/>
          </a:ln>
        </p:spPr>
        <p:txBody>
          <a:bodyPr spcFirstLastPara="1" wrap="square" lIns="91425" tIns="91425" rIns="91425" bIns="91425" anchor="t" anchorCtr="0">
            <a:noAutofit/>
          </a:bodyPr>
          <a:lstStyle/>
          <a:p>
            <a:pPr marL="457200" lvl="0" indent="-317500" algn="l" rtl="0">
              <a:spcBef>
                <a:spcPts val="0"/>
              </a:spcBef>
              <a:spcAft>
                <a:spcPts val="0"/>
              </a:spcAft>
              <a:buSzPts val="1400"/>
              <a:buAutoNum type="arabicPeriod"/>
            </a:pPr>
            <a:r>
              <a:rPr lang="en-GB"/>
              <a:t>Draw a basic head outline - remember this is history not art, don’t worry about making it perfect! </a:t>
            </a:r>
            <a:endParaRPr/>
          </a:p>
          <a:p>
            <a:pPr marL="457200" lvl="0" indent="-317500" algn="l" rtl="0">
              <a:spcBef>
                <a:spcPts val="0"/>
              </a:spcBef>
              <a:spcAft>
                <a:spcPts val="0"/>
              </a:spcAft>
              <a:buSzPts val="1400"/>
              <a:buAutoNum type="arabicPeriod"/>
            </a:pPr>
            <a:r>
              <a:rPr lang="en-GB"/>
              <a:t>Add the title ‘Children’s lives </a:t>
            </a:r>
            <a:r>
              <a:rPr lang="en-GB" b="1"/>
              <a:t>before</a:t>
            </a:r>
            <a:r>
              <a:rPr lang="en-GB"/>
              <a:t> WW2’</a:t>
            </a:r>
            <a:endParaRPr/>
          </a:p>
          <a:p>
            <a:pPr marL="457200" lvl="0" indent="-317500" algn="l" rtl="0">
              <a:spcBef>
                <a:spcPts val="0"/>
              </a:spcBef>
              <a:spcAft>
                <a:spcPts val="0"/>
              </a:spcAft>
              <a:buSzPts val="1400"/>
              <a:buAutoNum type="arabicPeriod"/>
            </a:pPr>
            <a:r>
              <a:rPr lang="en-GB"/>
              <a:t>Label one side ‘Rose’ and the other ‘Leo’. You can add hair if you wish!</a:t>
            </a:r>
            <a:endParaRPr/>
          </a:p>
          <a:p>
            <a:pPr marL="457200" lvl="0" indent="-317500" algn="l" rtl="0">
              <a:spcBef>
                <a:spcPts val="0"/>
              </a:spcBef>
              <a:spcAft>
                <a:spcPts val="0"/>
              </a:spcAft>
              <a:buSzPts val="1400"/>
              <a:buAutoNum type="arabicPeriod"/>
            </a:pPr>
            <a:r>
              <a:rPr lang="en-GB"/>
              <a:t>On each side, we would like you to make notes about what their life was like before WW2 began. </a:t>
            </a:r>
            <a:endParaRPr/>
          </a:p>
          <a:p>
            <a:pPr marL="457200" lvl="0" indent="0" algn="l" rtl="0">
              <a:spcBef>
                <a:spcPts val="0"/>
              </a:spcBef>
              <a:spcAft>
                <a:spcPts val="0"/>
              </a:spcAft>
              <a:buNone/>
            </a:pPr>
            <a:r>
              <a:rPr lang="en-GB"/>
              <a:t>These can be notes, rather than full sentences. </a:t>
            </a:r>
            <a:endParaRPr/>
          </a:p>
        </p:txBody>
      </p:sp>
      <p:sp>
        <p:nvSpPr>
          <p:cNvPr id="310" name="Google Shape;310;p50"/>
          <p:cNvSpPr txBox="1"/>
          <p:nvPr/>
        </p:nvSpPr>
        <p:spPr>
          <a:xfrm>
            <a:off x="6620450" y="1513750"/>
            <a:ext cx="2282700" cy="324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4. Use the information we learnt in lesson and the internet or books to help. Maybe you have a relative who lived before the war who could tell you first hand what it was like. </a:t>
            </a:r>
            <a:endParaRPr/>
          </a:p>
          <a:p>
            <a:pPr marL="0" lvl="0" indent="0" algn="l" rtl="0">
              <a:spcBef>
                <a:spcPts val="0"/>
              </a:spcBef>
              <a:spcAft>
                <a:spcPts val="0"/>
              </a:spcAft>
              <a:buNone/>
            </a:pPr>
            <a:r>
              <a:rPr lang="en-GB"/>
              <a:t>5. Use the questions on the next slide to support your research and thinking.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14"/>
        <p:cNvGrpSpPr/>
        <p:nvPr/>
      </p:nvGrpSpPr>
      <p:grpSpPr>
        <a:xfrm>
          <a:off x="0" y="0"/>
          <a:ext cx="0" cy="0"/>
          <a:chOff x="0" y="0"/>
          <a:chExt cx="0" cy="0"/>
        </a:xfrm>
      </p:grpSpPr>
      <p:sp>
        <p:nvSpPr>
          <p:cNvPr id="315" name="Google Shape;315;p51"/>
          <p:cNvSpPr txBox="1">
            <a:spLocks noGrp="1"/>
          </p:cNvSpPr>
          <p:nvPr>
            <p:ph type="ctrTitle"/>
          </p:nvPr>
        </p:nvSpPr>
        <p:spPr>
          <a:xfrm>
            <a:off x="239400" y="85900"/>
            <a:ext cx="6453300" cy="908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a:t>History - World War Two</a:t>
            </a:r>
            <a:endParaRPr sz="3600"/>
          </a:p>
        </p:txBody>
      </p:sp>
      <p:sp>
        <p:nvSpPr>
          <p:cNvPr id="316" name="Google Shape;316;p51"/>
          <p:cNvSpPr txBox="1">
            <a:spLocks noGrp="1"/>
          </p:cNvSpPr>
          <p:nvPr>
            <p:ph type="subTitle" idx="1"/>
          </p:nvPr>
        </p:nvSpPr>
        <p:spPr>
          <a:xfrm>
            <a:off x="311700" y="1249725"/>
            <a:ext cx="8520600" cy="2376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a:p>
            <a:pPr marL="0" lvl="0" indent="0" algn="ctr" rtl="0">
              <a:spcBef>
                <a:spcPts val="0"/>
              </a:spcBef>
              <a:spcAft>
                <a:spcPts val="0"/>
              </a:spcAft>
              <a:buNone/>
            </a:pPr>
            <a:endParaRPr/>
          </a:p>
        </p:txBody>
      </p:sp>
      <p:pic>
        <p:nvPicPr>
          <p:cNvPr id="317" name="Google Shape;317;p51"/>
          <p:cNvPicPr preferRelativeResize="0"/>
          <p:nvPr/>
        </p:nvPicPr>
        <p:blipFill>
          <a:blip r:embed="rId3">
            <a:alphaModFix/>
          </a:blip>
          <a:stretch>
            <a:fillRect/>
          </a:stretch>
        </p:blipFill>
        <p:spPr>
          <a:xfrm>
            <a:off x="6968470" y="85900"/>
            <a:ext cx="1469775" cy="1163825"/>
          </a:xfrm>
          <a:prstGeom prst="rect">
            <a:avLst/>
          </a:prstGeom>
          <a:noFill/>
          <a:ln>
            <a:noFill/>
          </a:ln>
        </p:spPr>
      </p:pic>
      <p:pic>
        <p:nvPicPr>
          <p:cNvPr id="318" name="Google Shape;318;p51"/>
          <p:cNvPicPr preferRelativeResize="0"/>
          <p:nvPr/>
        </p:nvPicPr>
        <p:blipFill>
          <a:blip r:embed="rId4">
            <a:alphaModFix/>
          </a:blip>
          <a:stretch>
            <a:fillRect/>
          </a:stretch>
        </p:blipFill>
        <p:spPr>
          <a:xfrm>
            <a:off x="6378349" y="1682663"/>
            <a:ext cx="2400700" cy="2598675"/>
          </a:xfrm>
          <a:prstGeom prst="rect">
            <a:avLst/>
          </a:prstGeom>
          <a:noFill/>
          <a:ln>
            <a:noFill/>
          </a:ln>
        </p:spPr>
      </p:pic>
      <p:cxnSp>
        <p:nvCxnSpPr>
          <p:cNvPr id="319" name="Google Shape;319;p51"/>
          <p:cNvCxnSpPr>
            <a:stCxn id="318" idx="0"/>
          </p:cNvCxnSpPr>
          <p:nvPr/>
        </p:nvCxnSpPr>
        <p:spPr>
          <a:xfrm>
            <a:off x="7578699" y="1682663"/>
            <a:ext cx="12600" cy="2583000"/>
          </a:xfrm>
          <a:prstGeom prst="straightConnector1">
            <a:avLst/>
          </a:prstGeom>
          <a:noFill/>
          <a:ln w="9525" cap="flat" cmpd="sng">
            <a:solidFill>
              <a:schemeClr val="dk2"/>
            </a:solidFill>
            <a:prstDash val="solid"/>
            <a:round/>
            <a:headEnd type="none" w="med" len="med"/>
            <a:tailEnd type="none" w="med" len="med"/>
          </a:ln>
        </p:spPr>
      </p:cxnSp>
      <p:sp>
        <p:nvSpPr>
          <p:cNvPr id="320" name="Google Shape;320;p51"/>
          <p:cNvSpPr txBox="1"/>
          <p:nvPr/>
        </p:nvSpPr>
        <p:spPr>
          <a:xfrm>
            <a:off x="175575" y="1141925"/>
            <a:ext cx="5143500" cy="324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Questions to think about </a:t>
            </a:r>
            <a:endParaRPr/>
          </a:p>
          <a:p>
            <a:pPr marL="457200" lvl="0" indent="-317500" algn="l" rtl="0">
              <a:spcBef>
                <a:spcPts val="0"/>
              </a:spcBef>
              <a:spcAft>
                <a:spcPts val="0"/>
              </a:spcAft>
              <a:buSzPts val="1400"/>
              <a:buAutoNum type="arabicPeriod"/>
            </a:pPr>
            <a:r>
              <a:rPr lang="en-GB"/>
              <a:t>Did they attend school? If they did, what type of lessons did they learn?</a:t>
            </a:r>
            <a:endParaRPr/>
          </a:p>
          <a:p>
            <a:pPr marL="457200" lvl="0" indent="-317500" algn="l" rtl="0">
              <a:spcBef>
                <a:spcPts val="0"/>
              </a:spcBef>
              <a:spcAft>
                <a:spcPts val="0"/>
              </a:spcAft>
              <a:buSzPts val="1400"/>
              <a:buAutoNum type="arabicPeriod"/>
            </a:pPr>
            <a:r>
              <a:rPr lang="en-GB"/>
              <a:t>Who might they have lived with at home?</a:t>
            </a:r>
            <a:endParaRPr/>
          </a:p>
          <a:p>
            <a:pPr marL="457200" lvl="0" indent="-317500" algn="l" rtl="0">
              <a:spcBef>
                <a:spcPts val="0"/>
              </a:spcBef>
              <a:spcAft>
                <a:spcPts val="0"/>
              </a:spcAft>
              <a:buSzPts val="1400"/>
              <a:buAutoNum type="arabicPeriod"/>
            </a:pPr>
            <a:r>
              <a:rPr lang="en-GB"/>
              <a:t>What did they do in their spare time?</a:t>
            </a:r>
            <a:endParaRPr/>
          </a:p>
          <a:p>
            <a:pPr marL="457200" lvl="0" indent="-317500" algn="l" rtl="0">
              <a:spcBef>
                <a:spcPts val="0"/>
              </a:spcBef>
              <a:spcAft>
                <a:spcPts val="0"/>
              </a:spcAft>
              <a:buSzPts val="1400"/>
              <a:buAutoNum type="arabicPeriod"/>
            </a:pPr>
            <a:r>
              <a:rPr lang="en-GB"/>
              <a:t>Did we get any specific information about their friends or life from our class research? Add this to your image. </a:t>
            </a:r>
            <a:endParaRPr/>
          </a:p>
          <a:p>
            <a:pPr marL="457200" lvl="0" indent="-317500" algn="l" rtl="0">
              <a:spcBef>
                <a:spcPts val="0"/>
              </a:spcBef>
              <a:spcAft>
                <a:spcPts val="0"/>
              </a:spcAft>
              <a:buSzPts val="1400"/>
              <a:buAutoNum type="arabicPeriod"/>
            </a:pPr>
            <a:r>
              <a:rPr lang="en-GB"/>
              <a:t>Think about Germany before the War - how did the reparations they had to repay impact their lives?</a:t>
            </a:r>
            <a:endParaRPr/>
          </a:p>
          <a:p>
            <a:pPr marL="457200" lvl="0" indent="-317500" algn="l" rtl="0">
              <a:spcBef>
                <a:spcPts val="0"/>
              </a:spcBef>
              <a:spcAft>
                <a:spcPts val="0"/>
              </a:spcAft>
              <a:buSzPts val="1400"/>
              <a:buAutoNum type="arabicPeriod"/>
            </a:pPr>
            <a:r>
              <a:rPr lang="en-GB"/>
              <a:t>What might they have used in their homes? Think back to the resources we looked at in the classroom - the toys, iron, radio etc. </a:t>
            </a:r>
            <a:endParaRPr/>
          </a:p>
          <a:p>
            <a:pPr marL="457200" lvl="0" indent="-317500" algn="l" rtl="0">
              <a:spcBef>
                <a:spcPts val="0"/>
              </a:spcBef>
              <a:spcAft>
                <a:spcPts val="0"/>
              </a:spcAft>
              <a:buSzPts val="1400"/>
              <a:buAutoNum type="arabicPeriod"/>
            </a:pPr>
            <a:r>
              <a:rPr lang="en-GB"/>
              <a:t>Were girls and boys treated differently in those times? </a:t>
            </a:r>
            <a:endParaRPr/>
          </a:p>
          <a:p>
            <a:pPr marL="457200" lvl="0" indent="-317500" algn="l" rtl="0">
              <a:spcBef>
                <a:spcPts val="0"/>
              </a:spcBef>
              <a:spcAft>
                <a:spcPts val="0"/>
              </a:spcAft>
              <a:buSzPts val="1400"/>
              <a:buAutoNum type="arabicPeriod"/>
            </a:pPr>
            <a:r>
              <a:rPr lang="en-GB"/>
              <a:t>Finish with the question - Which child had the most challenging life pre-WW2?</a:t>
            </a:r>
            <a:endParaRPr/>
          </a:p>
          <a:p>
            <a:pPr marL="457200" lvl="0" indent="0" algn="l" rtl="0">
              <a:spcBef>
                <a:spcPts val="0"/>
              </a:spcBef>
              <a:spcAft>
                <a:spcPts val="0"/>
              </a:spcAft>
              <a:buNone/>
            </a:pPr>
            <a:r>
              <a:rPr lang="en-GB"/>
              <a:t>Write this conclusion at the bottom of the page. </a:t>
            </a:r>
            <a:endParaRPr/>
          </a:p>
        </p:txBody>
      </p:sp>
      <p:sp>
        <p:nvSpPr>
          <p:cNvPr id="321" name="Google Shape;321;p51"/>
          <p:cNvSpPr txBox="1"/>
          <p:nvPr/>
        </p:nvSpPr>
        <p:spPr>
          <a:xfrm>
            <a:off x="6620450" y="1513750"/>
            <a:ext cx="2282700" cy="324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325"/>
        <p:cNvGrpSpPr/>
        <p:nvPr/>
      </p:nvGrpSpPr>
      <p:grpSpPr>
        <a:xfrm>
          <a:off x="0" y="0"/>
          <a:ext cx="0" cy="0"/>
          <a:chOff x="0" y="0"/>
          <a:chExt cx="0" cy="0"/>
        </a:xfrm>
      </p:grpSpPr>
      <p:sp>
        <p:nvSpPr>
          <p:cNvPr id="326" name="Google Shape;326;p52"/>
          <p:cNvSpPr txBox="1">
            <a:spLocks noGrp="1"/>
          </p:cNvSpPr>
          <p:nvPr>
            <p:ph type="ctrTitle"/>
          </p:nvPr>
        </p:nvSpPr>
        <p:spPr>
          <a:xfrm>
            <a:off x="3178253" y="2202050"/>
            <a:ext cx="57387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sz="4000"/>
          </a:p>
          <a:p>
            <a:pPr marL="0" lvl="0" indent="0" algn="ctr" rtl="0">
              <a:spcBef>
                <a:spcPts val="0"/>
              </a:spcBef>
              <a:spcAft>
                <a:spcPts val="0"/>
              </a:spcAft>
              <a:buNone/>
            </a:pPr>
            <a:r>
              <a:rPr lang="en-GB" sz="4000"/>
              <a:t>Monday complete! </a:t>
            </a:r>
            <a:endParaRPr sz="4000"/>
          </a:p>
          <a:p>
            <a:pPr marL="0" lvl="0" indent="0" algn="ctr" rtl="0">
              <a:spcBef>
                <a:spcPts val="0"/>
              </a:spcBef>
              <a:spcAft>
                <a:spcPts val="0"/>
              </a:spcAft>
              <a:buNone/>
            </a:pPr>
            <a:r>
              <a:rPr lang="en-GB" sz="4000"/>
              <a:t>Well done on a great day! </a:t>
            </a:r>
            <a:endParaRPr sz="4000"/>
          </a:p>
          <a:p>
            <a:pPr marL="0" lvl="0" indent="0" algn="ctr" rtl="0">
              <a:spcBef>
                <a:spcPts val="0"/>
              </a:spcBef>
              <a:spcAft>
                <a:spcPts val="0"/>
              </a:spcAft>
              <a:buNone/>
            </a:pPr>
            <a:r>
              <a:rPr lang="en-GB" sz="4000"/>
              <a:t>Enjoy your evening and be ready for more learning tomorrow...</a:t>
            </a:r>
            <a:endParaRPr/>
          </a:p>
        </p:txBody>
      </p:sp>
      <p:pic>
        <p:nvPicPr>
          <p:cNvPr id="327" name="Google Shape;327;p52"/>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2553</Words>
  <Application>Microsoft Office PowerPoint</Application>
  <PresentationFormat>On-screen Show (16:9)</PresentationFormat>
  <Paragraphs>220</Paragraphs>
  <Slides>27</Slides>
  <Notes>27</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27</vt:i4>
      </vt:variant>
    </vt:vector>
  </HeadingPairs>
  <TitlesOfParts>
    <vt:vector size="37" baseType="lpstr">
      <vt:lpstr>Calibri</vt:lpstr>
      <vt:lpstr>Times New Roman</vt:lpstr>
      <vt:lpstr>Cedarville Cursive</vt:lpstr>
      <vt:lpstr>Comic Sans MS</vt:lpstr>
      <vt:lpstr>Source Code Pro</vt:lpstr>
      <vt:lpstr>Montserrat</vt:lpstr>
      <vt:lpstr>Arial</vt:lpstr>
      <vt:lpstr>Amatic SC</vt:lpstr>
      <vt:lpstr>Beach Day</vt:lpstr>
      <vt:lpstr>Simple Light</vt:lpstr>
      <vt:lpstr>Good MoRning Year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Close read - Falcon’s Malteser  WALT: make inferences and deductions using evidence from the text.</vt:lpstr>
      <vt:lpstr>Close read - Falcon’s Malteser - Text WALT: make inferences and deductions using evidence from the text.</vt:lpstr>
      <vt:lpstr>Close read - Falcon’s Malteser Text WALT: make inferences and deductions using evidence from the text.</vt:lpstr>
      <vt:lpstr>Close read - Falcon’s Malteser - Vocabulary  WALT: make inferences and deductions using evidence from the text.</vt:lpstr>
      <vt:lpstr>Close read - Falcon’s Malteser  Questions WALT: make inferences and deductions using evidence from the text.</vt:lpstr>
      <vt:lpstr>    Answers Close read - Falcon’s Malteser  </vt:lpstr>
      <vt:lpstr>Good Afternoon Year 6!</vt:lpstr>
      <vt:lpstr>History - World War Two</vt:lpstr>
      <vt:lpstr>History - World War Two</vt:lpstr>
      <vt:lpstr>History - World War Two</vt:lpstr>
      <vt:lpstr>History - World War Two</vt:lpstr>
      <vt:lpstr>History - World War Two</vt:lpstr>
      <vt:lpstr>History - World War Two</vt:lpstr>
      <vt:lpstr> Monday complete!  Well done on a great day!  Enjoy your evening and be ready for more learning tomorrow...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 Year 6!</dc:title>
  <dc:creator>Nolan S</dc:creator>
  <cp:lastModifiedBy>Nolan S</cp:lastModifiedBy>
  <cp:revision>1</cp:revision>
  <dcterms:modified xsi:type="dcterms:W3CDTF">2020-04-19T07:41:44Z</dcterms:modified>
</cp:coreProperties>
</file>