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omic Sans MS" panose="030F0702030302020204" pitchFamily="66" charset="0"/>
      <p:regular r:id="rId52"/>
      <p:bold r:id="rId53"/>
      <p:italic r:id="rId54"/>
      <p:boldItalic r:id="rId55"/>
    </p:embeddedFont>
    <p:embeddedFont>
      <p:font typeface="NTR" panose="020B0604020202020204" charset="0"/>
      <p:regular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4.png"/><Relationship Id="rId7" Type="http://schemas.openxmlformats.org/officeDocument/2006/relationships/image" Target="../media/image3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g"/><Relationship Id="rId3" Type="http://schemas.openxmlformats.org/officeDocument/2006/relationships/image" Target="../media/image70.jpg"/><Relationship Id="rId7" Type="http://schemas.openxmlformats.org/officeDocument/2006/relationships/image" Target="../media/image74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g"/><Relationship Id="rId3" Type="http://schemas.openxmlformats.org/officeDocument/2006/relationships/image" Target="../media/image76.jpg"/><Relationship Id="rId7" Type="http://schemas.openxmlformats.org/officeDocument/2006/relationships/image" Target="../media/image80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g"/><Relationship Id="rId5" Type="http://schemas.openxmlformats.org/officeDocument/2006/relationships/image" Target="../media/image78.jpg"/><Relationship Id="rId4" Type="http://schemas.openxmlformats.org/officeDocument/2006/relationships/image" Target="../media/image77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13" Type="http://schemas.openxmlformats.org/officeDocument/2006/relationships/image" Target="../media/image95.jpg"/><Relationship Id="rId3" Type="http://schemas.openxmlformats.org/officeDocument/2006/relationships/image" Target="../media/image4.png"/><Relationship Id="rId7" Type="http://schemas.openxmlformats.org/officeDocument/2006/relationships/image" Target="../media/image39.jpg"/><Relationship Id="rId12" Type="http://schemas.openxmlformats.org/officeDocument/2006/relationships/image" Target="../media/image94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g"/><Relationship Id="rId11" Type="http://schemas.openxmlformats.org/officeDocument/2006/relationships/image" Target="../media/image93.jpg"/><Relationship Id="rId5" Type="http://schemas.openxmlformats.org/officeDocument/2006/relationships/image" Target="../media/image37.jpg"/><Relationship Id="rId10" Type="http://schemas.openxmlformats.org/officeDocument/2006/relationships/image" Target="../media/image92.jpg"/><Relationship Id="rId4" Type="http://schemas.openxmlformats.org/officeDocument/2006/relationships/image" Target="../media/image36.jpg"/><Relationship Id="rId9" Type="http://schemas.openxmlformats.org/officeDocument/2006/relationships/image" Target="../media/image91.jpg"/><Relationship Id="rId14" Type="http://schemas.openxmlformats.org/officeDocument/2006/relationships/image" Target="../media/image9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>
            <a:spLocks noGrp="1"/>
          </p:cNvSpPr>
          <p:nvPr>
            <p:ph type="title"/>
          </p:nvPr>
        </p:nvSpPr>
        <p:spPr>
          <a:xfrm>
            <a:off x="838200" y="112277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600"/>
              <a:buFont typeface="Comic Sans MS"/>
              <a:buNone/>
            </a:pPr>
            <a:r>
              <a:rPr lang="en-GB" sz="8820">
                <a:latin typeface="Comic Sans MS"/>
                <a:ea typeface="Comic Sans MS"/>
                <a:cs typeface="Comic Sans MS"/>
                <a:sym typeface="Comic Sans MS"/>
              </a:rPr>
              <a:t>Year 1  Science</a:t>
            </a:r>
            <a:r>
              <a:rPr lang="en-GB" sz="504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504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4410">
                <a:latin typeface="Comic Sans MS"/>
                <a:ea typeface="Comic Sans MS"/>
                <a:cs typeface="Comic Sans MS"/>
                <a:sym typeface="Comic Sans MS"/>
              </a:rPr>
              <a:t>Week 3 and Week 4</a:t>
            </a:r>
            <a:r>
              <a:rPr lang="en-GB" sz="4410"/>
              <a:t/>
            </a:r>
            <a:br>
              <a:rPr lang="en-GB" sz="4410"/>
            </a:br>
            <a:r>
              <a:rPr lang="en-GB" sz="4410">
                <a:latin typeface="Comic Sans MS"/>
                <a:ea typeface="Comic Sans MS"/>
                <a:cs typeface="Comic Sans MS"/>
                <a:sym typeface="Comic Sans MS"/>
              </a:rPr>
              <a:t>4/5/20 – 7/5/20</a:t>
            </a:r>
            <a:r>
              <a:rPr lang="en-GB" sz="3959" b="1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3959" b="1">
                <a:latin typeface="Comic Sans MS"/>
                <a:ea typeface="Comic Sans MS"/>
                <a:cs typeface="Comic Sans MS"/>
                <a:sym typeface="Comic Sans MS"/>
              </a:rPr>
            </a:br>
            <a:endParaRPr sz="3959"/>
          </a:p>
        </p:txBody>
      </p:sp>
      <p:sp>
        <p:nvSpPr>
          <p:cNvPr id="90" name="Google Shape;90;p14"/>
          <p:cNvSpPr txBox="1">
            <a:spLocks noGrp="1"/>
          </p:cNvSpPr>
          <p:nvPr>
            <p:ph type="body" idx="1"/>
          </p:nvPr>
        </p:nvSpPr>
        <p:spPr>
          <a:xfrm>
            <a:off x="838200" y="3197225"/>
            <a:ext cx="10515600" cy="336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GB" sz="4000" b="1">
                <a:latin typeface="Comic Sans MS"/>
                <a:ea typeface="Comic Sans MS"/>
                <a:cs typeface="Comic Sans MS"/>
                <a:sym typeface="Comic Sans MS"/>
              </a:rPr>
              <a:t>Hello Year 1!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500">
                <a:latin typeface="Comic Sans MS"/>
                <a:ea typeface="Comic Sans MS"/>
                <a:cs typeface="Comic Sans MS"/>
                <a:sym typeface="Comic Sans MS"/>
              </a:rPr>
              <a:t>We hope you had fun learning about Florence Nightingale last week.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500">
                <a:latin typeface="Comic Sans MS"/>
                <a:ea typeface="Comic Sans MS"/>
                <a:cs typeface="Comic Sans MS"/>
                <a:sym typeface="Comic Sans MS"/>
              </a:rPr>
              <a:t>This PowerPoint includes nine science sessions for you to complete over the next two weeks.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500">
                <a:latin typeface="Comic Sans MS"/>
                <a:ea typeface="Comic Sans MS"/>
                <a:cs typeface="Comic Sans MS"/>
                <a:sym typeface="Comic Sans MS"/>
              </a:rPr>
              <a:t>Our learning is going to be based on finding out more about wild and garden plants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>
            <a:spLocks noGrp="1"/>
          </p:cNvSpPr>
          <p:nvPr>
            <p:ph type="title"/>
          </p:nvPr>
        </p:nvSpPr>
        <p:spPr>
          <a:xfrm>
            <a:off x="156753" y="365125"/>
            <a:ext cx="1183494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Lesson 1 - Identifying wild flowers</a:t>
            </a: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6" name="Google Shape;96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991666" y="2069511"/>
            <a:ext cx="5629820" cy="4590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Lesson 1 - Naming wild flowers</a:t>
            </a:r>
            <a:endParaRPr/>
          </a:p>
        </p:txBody>
      </p:sp>
      <p:pic>
        <p:nvPicPr>
          <p:cNvPr id="102" name="Google Shape;102;p1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390774" y="1690688"/>
            <a:ext cx="7635041" cy="1146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9969" y="3221217"/>
            <a:ext cx="6241460" cy="2956481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6"/>
          <p:cNvSpPr txBox="1"/>
          <p:nvPr/>
        </p:nvSpPr>
        <p:spPr>
          <a:xfrm>
            <a:off x="7119258" y="2885537"/>
            <a:ext cx="4402183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 to your family. Can you think of any wild flowers?</a:t>
            </a:r>
            <a:endParaRPr sz="4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423345" y="5092664"/>
            <a:ext cx="1685925" cy="168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/>
            </a:r>
            <a:br>
              <a:rPr lang="en-GB"/>
            </a:br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2" name="Google Shape;11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60957" y="125474"/>
            <a:ext cx="6670086" cy="6614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130629" y="365125"/>
            <a:ext cx="1195251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flower?</a:t>
            </a: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8" name="Google Shape;118;p1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347493" y="1465194"/>
            <a:ext cx="4908233" cy="5099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title"/>
          </p:nvPr>
        </p:nvSpPr>
        <p:spPr>
          <a:xfrm>
            <a:off x="1968138" y="263708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Dandelions</a:t>
            </a:r>
            <a:endParaRPr/>
          </a:p>
        </p:txBody>
      </p:sp>
      <p:sp>
        <p:nvSpPr>
          <p:cNvPr id="124" name="Google Shape;124;p19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9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dandelions.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bright</a:t>
            </a:r>
            <a:b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yellow flowers. 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fluffy white</a:t>
            </a:r>
            <a:b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seed heads.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people like to blow the seeds and make a wish! </a:t>
            </a:r>
            <a:endParaRPr/>
          </a:p>
        </p:txBody>
      </p:sp>
      <p:pic>
        <p:nvPicPr>
          <p:cNvPr id="126" name="Google Shape;126;p19"/>
          <p:cNvPicPr preferRelativeResize="0"/>
          <p:nvPr/>
        </p:nvPicPr>
        <p:blipFill rotWithShape="1">
          <a:blip r:embed="rId3">
            <a:alphaModFix/>
          </a:blip>
          <a:srcRect l="1091" t="2185" r="1092"/>
          <a:stretch/>
        </p:blipFill>
        <p:spPr>
          <a:xfrm>
            <a:off x="5535907" y="3940343"/>
            <a:ext cx="2152482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27" name="Google Shape;127;p19"/>
          <p:cNvPicPr preferRelativeResize="0"/>
          <p:nvPr/>
        </p:nvPicPr>
        <p:blipFill rotWithShape="1">
          <a:blip r:embed="rId4">
            <a:alphaModFix/>
          </a:blip>
          <a:srcRect l="19742" t="1069" r="11510" b="3206"/>
          <a:stretch/>
        </p:blipFill>
        <p:spPr>
          <a:xfrm>
            <a:off x="7759868" y="1739787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28" name="Google Shape;128;p19"/>
          <p:cNvPicPr preferRelativeResize="0"/>
          <p:nvPr/>
        </p:nvPicPr>
        <p:blipFill rotWithShape="1">
          <a:blip r:embed="rId5">
            <a:alphaModFix/>
          </a:blip>
          <a:srcRect l="13650" t="4995" r="18843" b="4995"/>
          <a:stretch/>
        </p:blipFill>
        <p:spPr>
          <a:xfrm>
            <a:off x="5535908" y="1739787"/>
            <a:ext cx="2152482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 rotWithShape="1">
          <a:blip r:embed="rId6">
            <a:alphaModFix/>
          </a:blip>
          <a:srcRect l="14064" t="3909" r="22329" b="1055"/>
          <a:stretch/>
        </p:blipFill>
        <p:spPr>
          <a:xfrm>
            <a:off x="7759868" y="3940343"/>
            <a:ext cx="2152482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0"/>
          <p:cNvSpPr txBox="1">
            <a:spLocks noGrp="1"/>
          </p:cNvSpPr>
          <p:nvPr>
            <p:ph type="title"/>
          </p:nvPr>
        </p:nvSpPr>
        <p:spPr>
          <a:xfrm>
            <a:off x="-8437" y="195308"/>
            <a:ext cx="12096206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flower?</a:t>
            </a:r>
            <a:endParaRPr sz="6000"/>
          </a:p>
        </p:txBody>
      </p:sp>
      <p:pic>
        <p:nvPicPr>
          <p:cNvPr id="135" name="Google Shape;135;p2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497035" y="1690688"/>
            <a:ext cx="5085262" cy="49955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omic Sans MS"/>
              <a:buNone/>
            </a:pPr>
            <a:r>
              <a:rPr lang="en-GB" sz="6600">
                <a:latin typeface="Comic Sans MS"/>
                <a:ea typeface="Comic Sans MS"/>
                <a:cs typeface="Comic Sans MS"/>
                <a:sym typeface="Comic Sans MS"/>
              </a:rPr>
              <a:t>Daises</a:t>
            </a:r>
            <a:endParaRPr/>
          </a:p>
        </p:txBody>
      </p:sp>
      <p:sp>
        <p:nvSpPr>
          <p:cNvPr id="141" name="Google Shape;141;p21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1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daisies.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white petals with bright yellow centres.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grow in the grass.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Sometimes, people use them to make daisy chains.</a:t>
            </a:r>
            <a:endParaRPr/>
          </a:p>
        </p:txBody>
      </p:sp>
      <p:pic>
        <p:nvPicPr>
          <p:cNvPr id="143" name="Google Shape;143;p21"/>
          <p:cNvPicPr preferRelativeResize="0"/>
          <p:nvPr/>
        </p:nvPicPr>
        <p:blipFill rotWithShape="1">
          <a:blip r:embed="rId3">
            <a:alphaModFix/>
          </a:blip>
          <a:srcRect l="4711" t="8731" r="30871" b="8144"/>
          <a:stretch/>
        </p:blipFill>
        <p:spPr>
          <a:xfrm>
            <a:off x="5535906" y="3940343"/>
            <a:ext cx="2152483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44" name="Google Shape;144;p21"/>
          <p:cNvPicPr preferRelativeResize="0"/>
          <p:nvPr/>
        </p:nvPicPr>
        <p:blipFill rotWithShape="1">
          <a:blip r:embed="rId4">
            <a:alphaModFix/>
          </a:blip>
          <a:srcRect l="22831" t="8904" r="16437"/>
          <a:stretch/>
        </p:blipFill>
        <p:spPr>
          <a:xfrm>
            <a:off x="7759865" y="1739787"/>
            <a:ext cx="2152486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45" name="Google Shape;145;p21"/>
          <p:cNvPicPr preferRelativeResize="0"/>
          <p:nvPr/>
        </p:nvPicPr>
        <p:blipFill rotWithShape="1">
          <a:blip r:embed="rId5">
            <a:alphaModFix/>
          </a:blip>
          <a:srcRect l="35229" t="2507" r="7518" b="4581"/>
          <a:stretch/>
        </p:blipFill>
        <p:spPr>
          <a:xfrm>
            <a:off x="5535906" y="1739787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46" name="Google Shape;146;p21"/>
          <p:cNvPicPr preferRelativeResize="0"/>
          <p:nvPr/>
        </p:nvPicPr>
        <p:blipFill rotWithShape="1">
          <a:blip r:embed="rId6">
            <a:alphaModFix/>
          </a:blip>
          <a:srcRect l="34622" t="10756" r="18297" b="5559"/>
          <a:stretch/>
        </p:blipFill>
        <p:spPr>
          <a:xfrm>
            <a:off x="7759868" y="3940343"/>
            <a:ext cx="2152483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2"/>
          <p:cNvSpPr txBox="1">
            <a:spLocks noGrp="1"/>
          </p:cNvSpPr>
          <p:nvPr>
            <p:ph type="title"/>
          </p:nvPr>
        </p:nvSpPr>
        <p:spPr>
          <a:xfrm>
            <a:off x="156753" y="365125"/>
            <a:ext cx="1186107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flower?</a:t>
            </a:r>
            <a:endParaRPr sz="6000"/>
          </a:p>
        </p:txBody>
      </p:sp>
      <p:pic>
        <p:nvPicPr>
          <p:cNvPr id="152" name="Google Shape;152;p2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670323" y="1690688"/>
            <a:ext cx="5107918" cy="500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1942012" y="198393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Buttercups</a:t>
            </a:r>
            <a:endParaRPr/>
          </a:p>
        </p:txBody>
      </p:sp>
      <p:sp>
        <p:nvSpPr>
          <p:cNvPr id="158" name="Google Shape;158;p23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3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buttercups.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shiny</a:t>
            </a:r>
            <a:br>
              <a:rPr lang="en-GB" sz="20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0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yellow petals.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feathery leaves.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might have played a game where you hold one under someone’s chin to see if it shines yellow! </a:t>
            </a:r>
            <a:endParaRPr/>
          </a:p>
        </p:txBody>
      </p:sp>
      <p:pic>
        <p:nvPicPr>
          <p:cNvPr id="160" name="Google Shape;160;p23"/>
          <p:cNvPicPr preferRelativeResize="0"/>
          <p:nvPr/>
        </p:nvPicPr>
        <p:blipFill rotWithShape="1">
          <a:blip r:embed="rId3">
            <a:alphaModFix/>
          </a:blip>
          <a:srcRect l="24062" t="11307" r="16824"/>
          <a:stretch/>
        </p:blipFill>
        <p:spPr>
          <a:xfrm>
            <a:off x="7759868" y="3940343"/>
            <a:ext cx="2152483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61" name="Google Shape;161;p23"/>
          <p:cNvPicPr preferRelativeResize="0"/>
          <p:nvPr/>
        </p:nvPicPr>
        <p:blipFill rotWithShape="1">
          <a:blip r:embed="rId4">
            <a:alphaModFix/>
          </a:blip>
          <a:srcRect l="12991" t="3714" r="15147" b="6460"/>
          <a:stretch/>
        </p:blipFill>
        <p:spPr>
          <a:xfrm>
            <a:off x="5535907" y="1739787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62" name="Google Shape;162;p23"/>
          <p:cNvPicPr preferRelativeResize="0"/>
          <p:nvPr/>
        </p:nvPicPr>
        <p:blipFill rotWithShape="1">
          <a:blip r:embed="rId5">
            <a:alphaModFix/>
          </a:blip>
          <a:srcRect l="10976" t="930" r="19357" b="2381"/>
          <a:stretch/>
        </p:blipFill>
        <p:spPr>
          <a:xfrm>
            <a:off x="7759867" y="1739785"/>
            <a:ext cx="2152484" cy="215248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63" name="Google Shape;163;p23"/>
          <p:cNvPicPr preferRelativeResize="0"/>
          <p:nvPr/>
        </p:nvPicPr>
        <p:blipFill rotWithShape="1">
          <a:blip r:embed="rId6">
            <a:alphaModFix/>
          </a:blip>
          <a:srcRect l="19654" t="367" r="14169"/>
          <a:stretch/>
        </p:blipFill>
        <p:spPr>
          <a:xfrm>
            <a:off x="5535906" y="3940344"/>
            <a:ext cx="2152484" cy="216044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4"/>
          <p:cNvSpPr txBox="1">
            <a:spLocks noGrp="1"/>
          </p:cNvSpPr>
          <p:nvPr>
            <p:ph type="title"/>
          </p:nvPr>
        </p:nvSpPr>
        <p:spPr>
          <a:xfrm>
            <a:off x="0" y="111329"/>
            <a:ext cx="121920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flower?</a:t>
            </a:r>
            <a:endParaRPr sz="6000"/>
          </a:p>
        </p:txBody>
      </p:sp>
      <p:pic>
        <p:nvPicPr>
          <p:cNvPr id="169" name="Google Shape;169;p2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130050" y="1436892"/>
            <a:ext cx="5491436" cy="52833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 txBox="1"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GB" sz="7200">
                <a:latin typeface="Comic Sans MS"/>
                <a:ea typeface="Comic Sans MS"/>
                <a:cs typeface="Comic Sans MS"/>
                <a:sym typeface="Comic Sans MS"/>
              </a:rPr>
              <a:t>Clover</a:t>
            </a:r>
            <a:endParaRPr/>
          </a:p>
        </p:txBody>
      </p:sp>
      <p:sp>
        <p:nvSpPr>
          <p:cNvPr id="175" name="Google Shape;175;p25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5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clover.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Clover has white or pink flower heads.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has leaves in groups</a:t>
            </a:r>
            <a:b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of three.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people think it is very lucky to find a four leaf clover! </a:t>
            </a:r>
            <a:endParaRPr/>
          </a:p>
        </p:txBody>
      </p:sp>
      <p:pic>
        <p:nvPicPr>
          <p:cNvPr id="177" name="Google Shape;177;p25"/>
          <p:cNvPicPr preferRelativeResize="0"/>
          <p:nvPr/>
        </p:nvPicPr>
        <p:blipFill rotWithShape="1">
          <a:blip r:embed="rId3">
            <a:alphaModFix/>
          </a:blip>
          <a:srcRect l="8507" t="10588" r="8507" b="988"/>
          <a:stretch/>
        </p:blipFill>
        <p:spPr>
          <a:xfrm>
            <a:off x="5535906" y="1739787"/>
            <a:ext cx="2152484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78" name="Google Shape;178;p25"/>
          <p:cNvPicPr preferRelativeResize="0"/>
          <p:nvPr/>
        </p:nvPicPr>
        <p:blipFill rotWithShape="1">
          <a:blip r:embed="rId4">
            <a:alphaModFix/>
          </a:blip>
          <a:srcRect l="28867" t="3440" r="11444" b="7055"/>
          <a:stretch/>
        </p:blipFill>
        <p:spPr>
          <a:xfrm>
            <a:off x="5535907" y="3940343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79" name="Google Shape;179;p25"/>
          <p:cNvPicPr preferRelativeResize="0"/>
          <p:nvPr/>
        </p:nvPicPr>
        <p:blipFill rotWithShape="1">
          <a:blip r:embed="rId5">
            <a:alphaModFix/>
          </a:blip>
          <a:srcRect l="36664" t="16233" r="27292" b="35709"/>
          <a:stretch/>
        </p:blipFill>
        <p:spPr>
          <a:xfrm>
            <a:off x="7759868" y="3940343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80" name="Google Shape;180;p25"/>
          <p:cNvPicPr preferRelativeResize="0"/>
          <p:nvPr/>
        </p:nvPicPr>
        <p:blipFill rotWithShape="1">
          <a:blip r:embed="rId6">
            <a:alphaModFix/>
          </a:blip>
          <a:srcRect l="18483" t="7039" r="18483" b="8916"/>
          <a:stretch/>
        </p:blipFill>
        <p:spPr>
          <a:xfrm>
            <a:off x="7759867" y="1739786"/>
            <a:ext cx="2152484" cy="215248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6"/>
          <p:cNvSpPr txBox="1">
            <a:spLocks noGrp="1"/>
          </p:cNvSpPr>
          <p:nvPr>
            <p:ph type="title"/>
          </p:nvPr>
        </p:nvSpPr>
        <p:spPr>
          <a:xfrm>
            <a:off x="838200" y="14561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plant?</a:t>
            </a:r>
            <a:endParaRPr sz="6000"/>
          </a:p>
        </p:txBody>
      </p:sp>
      <p:pic>
        <p:nvPicPr>
          <p:cNvPr id="186" name="Google Shape;186;p2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677466" y="1471180"/>
            <a:ext cx="4837068" cy="48655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7"/>
          <p:cNvSpPr txBox="1"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omic Sans MS"/>
              <a:buNone/>
            </a:pPr>
            <a:r>
              <a:rPr lang="en-GB" sz="6600">
                <a:latin typeface="Comic Sans MS"/>
                <a:ea typeface="Comic Sans MS"/>
                <a:cs typeface="Comic Sans MS"/>
                <a:sym typeface="Comic Sans MS"/>
              </a:rPr>
              <a:t>Nettles</a:t>
            </a:r>
            <a:endParaRPr/>
          </a:p>
        </p:txBody>
      </p:sp>
      <p:sp>
        <p:nvSpPr>
          <p:cNvPr id="192" name="Google Shape;192;p27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7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00"/>
              <a:buFont typeface="Arial"/>
              <a:buNone/>
            </a:pPr>
            <a:r>
              <a:rPr lang="en-GB" sz="22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nettles.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200"/>
              <a:buFont typeface="Arial"/>
              <a:buNone/>
            </a:pPr>
            <a: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jagged,</a:t>
            </a:r>
            <a:b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prickly leaves.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200"/>
              <a:buFont typeface="Arial"/>
              <a:buNone/>
            </a:pPr>
            <a: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tiny</a:t>
            </a:r>
            <a:b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green-white flowers.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200"/>
              <a:buFont typeface="Arial"/>
              <a:buNone/>
            </a:pPr>
            <a:r>
              <a:rPr lang="en-GB" sz="22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Be very careful not to touch them, they will give you a nasty sting!</a:t>
            </a:r>
            <a:endParaRPr/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 l="13261" t="10907" r="28912" b="2345"/>
          <a:stretch/>
        </p:blipFill>
        <p:spPr>
          <a:xfrm>
            <a:off x="7759868" y="3940344"/>
            <a:ext cx="2152482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95" name="Google Shape;195;p27"/>
          <p:cNvPicPr preferRelativeResize="0"/>
          <p:nvPr/>
        </p:nvPicPr>
        <p:blipFill rotWithShape="1">
          <a:blip r:embed="rId4">
            <a:alphaModFix/>
          </a:blip>
          <a:srcRect l="8085" t="1689" r="8085" b="22744"/>
          <a:stretch/>
        </p:blipFill>
        <p:spPr>
          <a:xfrm>
            <a:off x="5535907" y="1739786"/>
            <a:ext cx="2152483" cy="215248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96" name="Google Shape;196;p27"/>
          <p:cNvPicPr preferRelativeResize="0"/>
          <p:nvPr/>
        </p:nvPicPr>
        <p:blipFill rotWithShape="1">
          <a:blip r:embed="rId5">
            <a:alphaModFix/>
          </a:blip>
          <a:srcRect l="1830" t="21994" r="2146" b="6659"/>
          <a:stretch/>
        </p:blipFill>
        <p:spPr>
          <a:xfrm>
            <a:off x="7739638" y="1739787"/>
            <a:ext cx="2172712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97" name="Google Shape;197;p27"/>
          <p:cNvPicPr preferRelativeResize="0"/>
          <p:nvPr/>
        </p:nvPicPr>
        <p:blipFill rotWithShape="1">
          <a:blip r:embed="rId6">
            <a:alphaModFix/>
          </a:blip>
          <a:srcRect l="21378" t="14596" r="31543" b="14595"/>
          <a:stretch/>
        </p:blipFill>
        <p:spPr>
          <a:xfrm>
            <a:off x="5535907" y="3940345"/>
            <a:ext cx="2152483" cy="215248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Can you name the wild plant?</a:t>
            </a:r>
            <a:endParaRPr sz="6000"/>
          </a:p>
        </p:txBody>
      </p:sp>
      <p:pic>
        <p:nvPicPr>
          <p:cNvPr id="203" name="Google Shape;203;p2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586026" y="1690688"/>
            <a:ext cx="5164986" cy="5043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omic Sans MS"/>
              <a:buNone/>
            </a:pPr>
            <a:r>
              <a:rPr lang="en-GB" sz="6600">
                <a:latin typeface="Comic Sans MS"/>
                <a:ea typeface="Comic Sans MS"/>
                <a:cs typeface="Comic Sans MS"/>
                <a:sym typeface="Comic Sans MS"/>
              </a:rPr>
              <a:t>Brambles</a:t>
            </a:r>
            <a:endParaRPr/>
          </a:p>
        </p:txBody>
      </p:sp>
      <p:sp>
        <p:nvSpPr>
          <p:cNvPr id="209" name="Google Shape;209;p29"/>
          <p:cNvSpPr/>
          <p:nvPr/>
        </p:nvSpPr>
        <p:spPr>
          <a:xfrm>
            <a:off x="2292351" y="1567543"/>
            <a:ext cx="3171825" cy="4794068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2292351" y="1739901"/>
            <a:ext cx="3171825" cy="43529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brambles.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very</a:t>
            </a:r>
            <a:b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prickly stems.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have white flowers.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can grow very big.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autumn, brambles grow blackberries!</a:t>
            </a:r>
            <a:endParaRPr/>
          </a:p>
        </p:txBody>
      </p:sp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l="1955" t="8563" r="12850" b="7276"/>
          <a:stretch/>
        </p:blipFill>
        <p:spPr>
          <a:xfrm>
            <a:off x="7759868" y="1739788"/>
            <a:ext cx="2152483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12" name="Google Shape;212;p29"/>
          <p:cNvPicPr preferRelativeResize="0"/>
          <p:nvPr/>
        </p:nvPicPr>
        <p:blipFill rotWithShape="1">
          <a:blip r:embed="rId4">
            <a:alphaModFix/>
          </a:blip>
          <a:srcRect l="15094" t="3109" r="21722" b="2116"/>
          <a:stretch/>
        </p:blipFill>
        <p:spPr>
          <a:xfrm>
            <a:off x="5535907" y="1739786"/>
            <a:ext cx="2152483" cy="215248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13" name="Google Shape;213;p29"/>
          <p:cNvPicPr preferRelativeResize="0"/>
          <p:nvPr/>
        </p:nvPicPr>
        <p:blipFill rotWithShape="1">
          <a:blip r:embed="rId5">
            <a:alphaModFix/>
          </a:blip>
          <a:srcRect l="27234" t="1809" r="8612" b="1958"/>
          <a:stretch/>
        </p:blipFill>
        <p:spPr>
          <a:xfrm>
            <a:off x="7759868" y="3940343"/>
            <a:ext cx="2152483" cy="215248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14" name="Google Shape;214;p29"/>
          <p:cNvPicPr preferRelativeResize="0"/>
          <p:nvPr/>
        </p:nvPicPr>
        <p:blipFill rotWithShape="1">
          <a:blip r:embed="rId6">
            <a:alphaModFix/>
          </a:blip>
          <a:srcRect l="16561" t="877" r="9755" b="875"/>
          <a:stretch/>
        </p:blipFill>
        <p:spPr>
          <a:xfrm>
            <a:off x="5535907" y="3940343"/>
            <a:ext cx="2152483" cy="215248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Comparing and contrasting wild plants</a:t>
            </a:r>
            <a:endParaRPr sz="5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0"/>
          <p:cNvSpPr txBox="1">
            <a:spLocks noGrp="1"/>
          </p:cNvSpPr>
          <p:nvPr>
            <p:ph type="body" idx="1"/>
          </p:nvPr>
        </p:nvSpPr>
        <p:spPr>
          <a:xfrm>
            <a:off x="827247" y="2050319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>
                <a:latin typeface="Comic Sans MS"/>
                <a:ea typeface="Comic Sans MS"/>
                <a:cs typeface="Comic Sans MS"/>
                <a:sym typeface="Comic Sans MS"/>
              </a:rPr>
              <a:t>Draw a picture of your favourite wild plant. Write some sentences to describe it. How is it similar/different to the other wild plants that we have seen? </a:t>
            </a:r>
            <a:endParaRPr sz="3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1" name="Google Shape;22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8118" y="935894"/>
            <a:ext cx="1372417" cy="1372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0"/>
          <p:cNvPicPr preferRelativeResize="0"/>
          <p:nvPr/>
        </p:nvPicPr>
        <p:blipFill rotWithShape="1">
          <a:blip r:embed="rId4">
            <a:alphaModFix/>
          </a:blip>
          <a:srcRect l="1955" t="8563" r="12850" b="7276"/>
          <a:stretch/>
        </p:blipFill>
        <p:spPr>
          <a:xfrm>
            <a:off x="125178" y="4497197"/>
            <a:ext cx="1814704" cy="181470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23" name="Google Shape;223;p30" descr="Weedy Wednesday - Stinging nettle | www.gardenorganic.org.uk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44159" y="4497197"/>
            <a:ext cx="2049096" cy="1897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0"/>
          <p:cNvPicPr preferRelativeResize="0"/>
          <p:nvPr/>
        </p:nvPicPr>
        <p:blipFill rotWithShape="1">
          <a:blip r:embed="rId6">
            <a:alphaModFix/>
          </a:blip>
          <a:srcRect l="8507" t="10588" r="8507" b="988"/>
          <a:stretch/>
        </p:blipFill>
        <p:spPr>
          <a:xfrm>
            <a:off x="2827994" y="4359740"/>
            <a:ext cx="2041918" cy="204191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25" name="Google Shape;225;p30" descr="Buttercup - Simple English Wikipedia, the free encyclopedi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1869" y="936710"/>
            <a:ext cx="1628013" cy="137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0"/>
          <p:cNvPicPr preferRelativeResize="0"/>
          <p:nvPr/>
        </p:nvPicPr>
        <p:blipFill rotWithShape="1">
          <a:blip r:embed="rId8">
            <a:alphaModFix/>
          </a:blip>
          <a:srcRect l="4711" t="8731" r="30871" b="8144"/>
          <a:stretch/>
        </p:blipFill>
        <p:spPr>
          <a:xfrm>
            <a:off x="9375492" y="4269983"/>
            <a:ext cx="2131676" cy="213167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1"/>
          <p:cNvSpPr txBox="1">
            <a:spLocks noGrp="1"/>
          </p:cNvSpPr>
          <p:nvPr>
            <p:ph type="title"/>
          </p:nvPr>
        </p:nvSpPr>
        <p:spPr>
          <a:xfrm>
            <a:off x="6609806" y="2990760"/>
            <a:ext cx="536883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We’re going on a daisy hunt</a:t>
            </a: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2" name="Google Shape;232;p31"/>
          <p:cNvSpPr/>
          <p:nvPr/>
        </p:nvSpPr>
        <p:spPr>
          <a:xfrm>
            <a:off x="13063" y="305191"/>
            <a:ext cx="12178937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Lesson 2 - finding wild flowers</a:t>
            </a:r>
            <a:endParaRPr sz="6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31" descr="Selecting the Right Daisies for Your Flower Gard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531" y="1586319"/>
            <a:ext cx="5950153" cy="44617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2"/>
          <p:cNvSpPr txBox="1">
            <a:spLocks noGrp="1"/>
          </p:cNvSpPr>
          <p:nvPr>
            <p:ph type="title"/>
          </p:nvPr>
        </p:nvSpPr>
        <p:spPr>
          <a:xfrm>
            <a:off x="709501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Comic Sans MS"/>
              <a:buNone/>
            </a:pPr>
            <a:r>
              <a:rPr lang="en-GB" sz="8800">
                <a:latin typeface="Comic Sans MS"/>
                <a:ea typeface="Comic Sans MS"/>
                <a:cs typeface="Comic Sans MS"/>
                <a:sym typeface="Comic Sans MS"/>
              </a:rPr>
              <a:t>Daises </a:t>
            </a:r>
            <a:endParaRPr sz="8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2"/>
          <p:cNvSpPr txBox="1">
            <a:spLocks noGrp="1"/>
          </p:cNvSpPr>
          <p:nvPr>
            <p:ph type="body" idx="1"/>
          </p:nvPr>
        </p:nvSpPr>
        <p:spPr>
          <a:xfrm>
            <a:off x="130203" y="1445093"/>
            <a:ext cx="12074434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n-GB" sz="3330">
                <a:latin typeface="Comic Sans MS"/>
                <a:ea typeface="Comic Sans MS"/>
                <a:cs typeface="Comic Sans MS"/>
                <a:sym typeface="Comic Sans MS"/>
              </a:rPr>
              <a:t>Tell your family 3 things that you would like to find out about daises.</a:t>
            </a:r>
            <a:endParaRPr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endParaRPr sz="333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n-GB" sz="3330">
                <a:latin typeface="Comic Sans MS"/>
                <a:ea typeface="Comic Sans MS"/>
                <a:cs typeface="Comic Sans MS"/>
                <a:sym typeface="Comic Sans MS"/>
              </a:rPr>
              <a:t>Go for a walk in your garden/ local area. Collect as many daisies as you can find.</a:t>
            </a:r>
            <a:endParaRPr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endParaRPr sz="333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n-GB" sz="3330">
                <a:latin typeface="Comic Sans MS"/>
                <a:ea typeface="Comic Sans MS"/>
                <a:cs typeface="Comic Sans MS"/>
                <a:sym typeface="Comic Sans MS"/>
              </a:rPr>
              <a:t>Observe your daises carefully. 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n-GB" sz="3330">
                <a:latin typeface="Comic Sans MS"/>
                <a:ea typeface="Comic Sans MS"/>
                <a:cs typeface="Comic Sans MS"/>
                <a:sym typeface="Comic Sans MS"/>
              </a:rPr>
              <a:t>What do you notice?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n-GB" sz="3330">
                <a:latin typeface="Comic Sans MS"/>
                <a:ea typeface="Comic Sans MS"/>
                <a:cs typeface="Comic Sans MS"/>
                <a:sym typeface="Comic Sans MS"/>
              </a:rPr>
              <a:t>Can you find the answers to your questions?</a:t>
            </a:r>
            <a:endParaRPr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endParaRPr sz="333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3">
            <a:alphaModFix/>
          </a:blip>
          <a:srcRect l="4711" t="8731" r="30871" b="8144"/>
          <a:stretch/>
        </p:blipFill>
        <p:spPr>
          <a:xfrm>
            <a:off x="10794879" y="5526799"/>
            <a:ext cx="1331202" cy="133120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41" name="Google Shape;241;p32"/>
          <p:cNvPicPr preferRelativeResize="0"/>
          <p:nvPr/>
        </p:nvPicPr>
        <p:blipFill rotWithShape="1">
          <a:blip r:embed="rId3">
            <a:alphaModFix/>
          </a:blip>
          <a:srcRect l="4711" t="8731" r="30871" b="8144"/>
          <a:stretch/>
        </p:blipFill>
        <p:spPr>
          <a:xfrm>
            <a:off x="43295" y="-2820"/>
            <a:ext cx="1331202" cy="133120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42" name="Google Shape;242;p32"/>
          <p:cNvPicPr preferRelativeResize="0"/>
          <p:nvPr/>
        </p:nvPicPr>
        <p:blipFill rotWithShape="1">
          <a:blip r:embed="rId3">
            <a:alphaModFix/>
          </a:blip>
          <a:srcRect l="4711" t="8731" r="30871" b="8144"/>
          <a:stretch/>
        </p:blipFill>
        <p:spPr>
          <a:xfrm>
            <a:off x="10934464" y="50884"/>
            <a:ext cx="1331202" cy="133120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43" name="Google Shape;243;p32"/>
          <p:cNvPicPr preferRelativeResize="0"/>
          <p:nvPr/>
        </p:nvPicPr>
        <p:blipFill rotWithShape="1">
          <a:blip r:embed="rId3">
            <a:alphaModFix/>
          </a:blip>
          <a:srcRect l="4711" t="8731" r="30871" b="8144"/>
          <a:stretch/>
        </p:blipFill>
        <p:spPr>
          <a:xfrm>
            <a:off x="43295" y="5526798"/>
            <a:ext cx="1331202" cy="133120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 txBox="1">
            <a:spLocks noGrp="1"/>
          </p:cNvSpPr>
          <p:nvPr>
            <p:ph type="title"/>
          </p:nvPr>
        </p:nvSpPr>
        <p:spPr>
          <a:xfrm>
            <a:off x="0" y="529363"/>
            <a:ext cx="121920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6000"/>
              <a:buFont typeface="Comic Sans MS"/>
              <a:buNone/>
            </a:pPr>
            <a:r>
              <a:rPr lang="en-GB" sz="600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Making Daisy Chains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>
                <a:latin typeface="Comic Sans MS"/>
                <a:ea typeface="Comic Sans MS"/>
                <a:cs typeface="Comic Sans MS"/>
                <a:sym typeface="Comic Sans MS"/>
              </a:rPr>
            </a:br>
            <a:endParaRPr sz="3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0" y="2064024"/>
            <a:ext cx="636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0" name="Google Shape;250;p33" descr="daisychain | Tumbl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63440" y="1405357"/>
            <a:ext cx="2965269" cy="2965269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3"/>
          <p:cNvSpPr txBox="1"/>
          <p:nvPr/>
        </p:nvSpPr>
        <p:spPr>
          <a:xfrm>
            <a:off x="679268" y="4881448"/>
            <a:ext cx="11364686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going to use our daises to make a daisy chain.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will you make your daisy chain for?</a:t>
            </a:r>
            <a:endParaRPr sz="3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6000"/>
              <a:buFont typeface="Comic Sans MS"/>
              <a:buNone/>
            </a:pPr>
            <a:r>
              <a:rPr lang="en-GB" sz="600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Making Daisy Chains</a:t>
            </a:r>
            <a:endParaRPr sz="6000"/>
          </a:p>
        </p:txBody>
      </p:sp>
      <p:sp>
        <p:nvSpPr>
          <p:cNvPr id="257" name="Google Shape;257;p34"/>
          <p:cNvSpPr txBox="1">
            <a:spLocks noGrp="1"/>
          </p:cNvSpPr>
          <p:nvPr>
            <p:ph type="body" idx="1"/>
          </p:nvPr>
        </p:nvSpPr>
        <p:spPr>
          <a:xfrm>
            <a:off x="0" y="1825624"/>
            <a:ext cx="12192000" cy="5215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75"/>
              <a:buNone/>
            </a:pPr>
            <a:r>
              <a:rPr lang="en-GB" sz="2775" b="1">
                <a:latin typeface="Comic Sans MS"/>
                <a:ea typeface="Comic Sans MS"/>
                <a:cs typeface="Comic Sans MS"/>
                <a:sym typeface="Comic Sans MS"/>
              </a:rPr>
              <a:t>You will need:</a:t>
            </a:r>
            <a:endParaRPr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None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Lots of daises with their stalks </a:t>
            </a:r>
            <a:endParaRPr/>
          </a:p>
          <a:p>
            <a:pPr marL="228600" lvl="0" indent="-52387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None/>
            </a:pPr>
            <a:endParaRPr sz="2775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None/>
            </a:pPr>
            <a:r>
              <a:rPr lang="en-GB" sz="2775" b="1">
                <a:latin typeface="Comic Sans MS"/>
                <a:ea typeface="Comic Sans MS"/>
                <a:cs typeface="Comic Sans MS"/>
                <a:sym typeface="Comic Sans MS"/>
              </a:rPr>
              <a:t>Step by step guide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AutoNum type="arabicPeriod"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Go somewhere where there are lots of daises.</a:t>
            </a:r>
            <a:endParaRPr sz="2775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AutoNum type="arabicPeriod"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Pick some daises with long stalks.</a:t>
            </a:r>
            <a:endParaRPr sz="2775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AutoNum type="arabicPeriod"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Use your thumbnail to split the stalk about halfway down its length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AutoNum type="arabicPeriod"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Thread the stalk of another daisy through the hole, then make a hole in this daisies stalk with your thumbnail and thread another daisy through it.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75"/>
              <a:buAutoNum type="arabicPeriod"/>
            </a:pPr>
            <a:r>
              <a:rPr lang="en-GB" sz="2775">
                <a:latin typeface="Comic Sans MS"/>
                <a:ea typeface="Comic Sans MS"/>
                <a:cs typeface="Comic Sans MS"/>
                <a:sym typeface="Comic Sans MS"/>
              </a:rPr>
              <a:t>Keep going until you have made a daisy chain.</a:t>
            </a:r>
            <a:endParaRPr/>
          </a:p>
          <a:p>
            <a:pPr marL="228600" lvl="0" indent="-6413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/>
          </a:p>
        </p:txBody>
      </p:sp>
      <p:pic>
        <p:nvPicPr>
          <p:cNvPr id="258" name="Google Shape;258;p34" descr="Daisy chain tattoo idea | Daisy chain tattoo, Chain tattoo, Daisy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73650" y="0"/>
            <a:ext cx="1818350" cy="1515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4" descr="Daisy chain tattoo idea | Daisy chain tattoo, Chain tattoo, Daisy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91" y="0"/>
            <a:ext cx="1818350" cy="15152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Lesson 3 -Interpreting data</a:t>
            </a: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5" name="Google Shape;265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Miss Wheeler went on a wild plant hunt. She wanted to find the most common wild plant in Worcester. She went for a walk to investigate.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6" name="Google Shape;266;p35" descr="Wild flower lawn seed mix - Wild Flower Lawns and Meadows - Wild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23360" y="3357154"/>
            <a:ext cx="4528488" cy="33933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6"/>
          <p:cNvSpPr txBox="1">
            <a:spLocks noGrp="1"/>
          </p:cNvSpPr>
          <p:nvPr>
            <p:ph type="title"/>
          </p:nvPr>
        </p:nvSpPr>
        <p:spPr>
          <a:xfrm>
            <a:off x="759822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Miss Wheeler’s results</a:t>
            </a: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2" name="Google Shape;272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9582" y="1486715"/>
            <a:ext cx="4494304" cy="5249347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6"/>
          <p:cNvSpPr txBox="1"/>
          <p:nvPr/>
        </p:nvSpPr>
        <p:spPr>
          <a:xfrm>
            <a:off x="5172891" y="1499778"/>
            <a:ext cx="7019109" cy="4832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was the most common wild plant that Miss Wheeler found?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was the least common wild plant that Miss Wheeler found?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buttercups and daisies did Miss Wheeler find altogether?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yellow wild plants did Miss Wheeler find?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7"/>
          <p:cNvSpPr txBox="1">
            <a:spLocks noGrp="1"/>
          </p:cNvSpPr>
          <p:nvPr>
            <p:ph type="title"/>
          </p:nvPr>
        </p:nvSpPr>
        <p:spPr>
          <a:xfrm>
            <a:off x="182880" y="485776"/>
            <a:ext cx="11652069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Lesson 4 Gathering data and recording results</a:t>
            </a:r>
            <a:endParaRPr sz="5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9" name="Google Shape;279;p37"/>
          <p:cNvPicPr preferRelativeResize="0"/>
          <p:nvPr/>
        </p:nvPicPr>
        <p:blipFill rotWithShape="1">
          <a:blip r:embed="rId3">
            <a:alphaModFix/>
          </a:blip>
          <a:srcRect r="-10056"/>
          <a:stretch/>
        </p:blipFill>
        <p:spPr>
          <a:xfrm rot="2441400">
            <a:off x="263142" y="2891242"/>
            <a:ext cx="2486803" cy="2431172"/>
          </a:xfrm>
          <a:prstGeom prst="snip2DiagRect">
            <a:avLst>
              <a:gd name="adj1" fmla="val 0"/>
              <a:gd name="adj2" fmla="val 16667"/>
            </a:avLst>
          </a:prstGeom>
          <a:noFill/>
          <a:ln>
            <a:noFill/>
          </a:ln>
        </p:spPr>
      </p:pic>
      <p:pic>
        <p:nvPicPr>
          <p:cNvPr id="280" name="Google Shape;280;p37"/>
          <p:cNvPicPr preferRelativeResize="0"/>
          <p:nvPr/>
        </p:nvPicPr>
        <p:blipFill rotWithShape="1">
          <a:blip r:embed="rId4">
            <a:alphaModFix/>
          </a:blip>
          <a:srcRect l="-7179" t="-1" r="-12575" b="-2181"/>
          <a:stretch/>
        </p:blipFill>
        <p:spPr>
          <a:xfrm rot="-464830">
            <a:off x="9254339" y="2561353"/>
            <a:ext cx="2965043" cy="2837784"/>
          </a:xfrm>
          <a:prstGeom prst="flowChartManualOperation">
            <a:avLst/>
          </a:prstGeom>
          <a:noFill/>
          <a:ln>
            <a:noFill/>
          </a:ln>
        </p:spPr>
      </p:pic>
      <p:pic>
        <p:nvPicPr>
          <p:cNvPr id="281" name="Google Shape;281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49404" y="2711370"/>
            <a:ext cx="2501900" cy="2597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8"/>
          <p:cNvSpPr txBox="1">
            <a:spLocks noGrp="1"/>
          </p:cNvSpPr>
          <p:nvPr>
            <p:ph type="title"/>
          </p:nvPr>
        </p:nvSpPr>
        <p:spPr>
          <a:xfrm>
            <a:off x="785949" y="6899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Finding wild flowers</a:t>
            </a:r>
            <a:endParaRPr sz="6000"/>
          </a:p>
        </p:txBody>
      </p:sp>
      <p:sp>
        <p:nvSpPr>
          <p:cNvPr id="287" name="Google Shape;287;p38"/>
          <p:cNvSpPr txBox="1">
            <a:spLocks noGrp="1"/>
          </p:cNvSpPr>
          <p:nvPr>
            <p:ph type="body" idx="1"/>
          </p:nvPr>
        </p:nvSpPr>
        <p:spPr>
          <a:xfrm>
            <a:off x="4140926" y="1904003"/>
            <a:ext cx="8051074" cy="2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3500">
                <a:latin typeface="Comic Sans MS"/>
                <a:ea typeface="Comic Sans MS"/>
                <a:cs typeface="Comic Sans MS"/>
                <a:sym typeface="Comic Sans MS"/>
              </a:rPr>
              <a:t>I really enjoyed my wild plant hunt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</a:pPr>
            <a:r>
              <a:rPr lang="en-GB" sz="3500">
                <a:latin typeface="Comic Sans MS"/>
                <a:ea typeface="Comic Sans MS"/>
                <a:cs typeface="Comic Sans MS"/>
                <a:sym typeface="Comic Sans MS"/>
              </a:rPr>
              <a:t> in Worcester. What is the most common wild plant in your garden/area? How can you find out?</a:t>
            </a:r>
            <a:endParaRPr sz="3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8" name="Google Shape;28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3689" y="1955821"/>
            <a:ext cx="2978333" cy="326932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8"/>
          <p:cNvSpPr/>
          <p:nvPr/>
        </p:nvSpPr>
        <p:spPr>
          <a:xfrm>
            <a:off x="3239588" y="1208095"/>
            <a:ext cx="9069978" cy="3944983"/>
          </a:xfrm>
          <a:prstGeom prst="wedgeEllipseCallout">
            <a:avLst>
              <a:gd name="adj1" fmla="val -59261"/>
              <a:gd name="adj2" fmla="val 14155"/>
            </a:avLst>
          </a:prstGeom>
          <a:noFill/>
          <a:ln w="76200" cap="flat" cmpd="sng">
            <a:solidFill>
              <a:srgbClr val="0A519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0" name="Google Shape;290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44794" y="68990"/>
            <a:ext cx="890451" cy="1101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3690" y="68990"/>
            <a:ext cx="890451" cy="1101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44794" y="5629654"/>
            <a:ext cx="890451" cy="1101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3690" y="5629655"/>
            <a:ext cx="890451" cy="11018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GB" sz="7200">
                <a:latin typeface="Comic Sans MS"/>
                <a:ea typeface="Comic Sans MS"/>
                <a:cs typeface="Comic Sans MS"/>
                <a:sym typeface="Comic Sans MS"/>
              </a:rPr>
              <a:t>Gathering data</a:t>
            </a:r>
            <a:r>
              <a:rPr lang="en-GB" sz="3959"/>
              <a:t/>
            </a:r>
            <a:br>
              <a:rPr lang="en-GB" sz="3959"/>
            </a:br>
            <a:endParaRPr sz="3959"/>
          </a:p>
        </p:txBody>
      </p:sp>
      <p:sp>
        <p:nvSpPr>
          <p:cNvPr id="299" name="Google Shape;299;p39"/>
          <p:cNvSpPr txBox="1">
            <a:spLocks noGrp="1"/>
          </p:cNvSpPr>
          <p:nvPr>
            <p:ph type="body" idx="1"/>
          </p:nvPr>
        </p:nvSpPr>
        <p:spPr>
          <a:xfrm>
            <a:off x="381000" y="1144856"/>
            <a:ext cx="10515600" cy="4955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Go for a walk in your garden/local area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How many wild plants can you spot? What is the most common wild plant? How will you record your results?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Where was the best place to find wild plants? 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Why?</a:t>
            </a:r>
            <a:endParaRPr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0" name="Google Shape;30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75890" y="4310742"/>
            <a:ext cx="1916110" cy="23709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0"/>
          <p:cNvSpPr/>
          <p:nvPr/>
        </p:nvSpPr>
        <p:spPr>
          <a:xfrm>
            <a:off x="2269671" y="1661100"/>
            <a:ext cx="3751263" cy="2774950"/>
          </a:xfrm>
          <a:prstGeom prst="roundRect">
            <a:avLst>
              <a:gd name="adj" fmla="val 13168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40"/>
          <p:cNvSpPr txBox="1">
            <a:spLocks noGrp="1"/>
          </p:cNvSpPr>
          <p:nvPr>
            <p:ph type="title"/>
          </p:nvPr>
        </p:nvSpPr>
        <p:spPr>
          <a:xfrm>
            <a:off x="0" y="64649"/>
            <a:ext cx="121920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40"/>
              <a:buFont typeface="Comic Sans MS"/>
              <a:buNone/>
            </a:pP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Results – what did you find out?</a:t>
            </a:r>
            <a:endParaRPr/>
          </a:p>
        </p:txBody>
      </p:sp>
      <p:sp>
        <p:nvSpPr>
          <p:cNvPr id="307" name="Google Shape;307;p40"/>
          <p:cNvSpPr/>
          <p:nvPr/>
        </p:nvSpPr>
        <p:spPr>
          <a:xfrm>
            <a:off x="2279650" y="1618118"/>
            <a:ext cx="3751263" cy="27749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 up the marks of on your tally chart and write the total number in the box at the end. </a:t>
            </a:r>
            <a:endParaRPr/>
          </a:p>
        </p:txBody>
      </p:sp>
      <p:pic>
        <p:nvPicPr>
          <p:cNvPr id="308" name="Google Shape;308;p40"/>
          <p:cNvPicPr preferRelativeResize="0"/>
          <p:nvPr/>
        </p:nvPicPr>
        <p:blipFill rotWithShape="1">
          <a:blip r:embed="rId3">
            <a:alphaModFix/>
          </a:blip>
          <a:srcRect l="4102" t="22420" r="4101" b="64850"/>
          <a:stretch/>
        </p:blipFill>
        <p:spPr>
          <a:xfrm>
            <a:off x="2279650" y="4579938"/>
            <a:ext cx="7632700" cy="1497012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40"/>
          <p:cNvSpPr/>
          <p:nvPr/>
        </p:nvSpPr>
        <p:spPr>
          <a:xfrm>
            <a:off x="6161087" y="1318774"/>
            <a:ext cx="3832225" cy="3196076"/>
          </a:xfrm>
          <a:prstGeom prst="roundRect">
            <a:avLst>
              <a:gd name="adj" fmla="val 13168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40"/>
          <p:cNvSpPr/>
          <p:nvPr/>
        </p:nvSpPr>
        <p:spPr>
          <a:xfrm>
            <a:off x="6161088" y="1630272"/>
            <a:ext cx="3751262" cy="27749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find out which plant you saw the most times.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was the most common wild plant? 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40"/>
          <p:cNvSpPr/>
          <p:nvPr/>
        </p:nvSpPr>
        <p:spPr>
          <a:xfrm>
            <a:off x="5019675" y="5218114"/>
            <a:ext cx="46038" cy="695325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40"/>
          <p:cNvSpPr/>
          <p:nvPr/>
        </p:nvSpPr>
        <p:spPr>
          <a:xfrm>
            <a:off x="5149850" y="5218114"/>
            <a:ext cx="44450" cy="695325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40"/>
          <p:cNvSpPr/>
          <p:nvPr/>
        </p:nvSpPr>
        <p:spPr>
          <a:xfrm>
            <a:off x="5278439" y="5218114"/>
            <a:ext cx="46037" cy="695325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40"/>
          <p:cNvSpPr/>
          <p:nvPr/>
        </p:nvSpPr>
        <p:spPr>
          <a:xfrm>
            <a:off x="5408613" y="5218114"/>
            <a:ext cx="44450" cy="695325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40"/>
          <p:cNvSpPr/>
          <p:nvPr/>
        </p:nvSpPr>
        <p:spPr>
          <a:xfrm rot="6780000">
            <a:off x="5215732" y="5250657"/>
            <a:ext cx="44450" cy="630237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40"/>
          <p:cNvSpPr/>
          <p:nvPr/>
        </p:nvSpPr>
        <p:spPr>
          <a:xfrm>
            <a:off x="5794375" y="5218114"/>
            <a:ext cx="46038" cy="695325"/>
          </a:xfrm>
          <a:prstGeom prst="rect">
            <a:avLst/>
          </a:prstGeom>
          <a:solidFill>
            <a:srgbClr val="191919"/>
          </a:solidFill>
          <a:ln w="12700" cap="flat" cmpd="sng">
            <a:solidFill>
              <a:srgbClr val="19191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7" name="Google Shape;317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93125" y="4778376"/>
            <a:ext cx="1500188" cy="178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1"/>
          <p:cNvSpPr/>
          <p:nvPr/>
        </p:nvSpPr>
        <p:spPr>
          <a:xfrm>
            <a:off x="152114" y="0"/>
            <a:ext cx="11800400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Lesson 5 </a:t>
            </a:r>
            <a:endParaRPr sz="6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Observing changes over time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3" name="Google Shape;323;p41" descr="How dandelion seeds act as a perfect pipette in the lab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92999" y="2283371"/>
            <a:ext cx="72390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2"/>
          <p:cNvSpPr txBox="1">
            <a:spLocks noGrp="1"/>
          </p:cNvSpPr>
          <p:nvPr>
            <p:ph type="title"/>
          </p:nvPr>
        </p:nvSpPr>
        <p:spPr>
          <a:xfrm>
            <a:off x="838200" y="12672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30"/>
              <a:buFont typeface="Comic Sans MS"/>
              <a:buNone/>
            </a:pPr>
            <a:r>
              <a:rPr lang="en-GB" sz="6030">
                <a:latin typeface="Comic Sans MS"/>
                <a:ea typeface="Comic Sans MS"/>
                <a:cs typeface="Comic Sans MS"/>
                <a:sym typeface="Comic Sans MS"/>
              </a:rPr>
              <a:t> Keeping a pet dandelion</a:t>
            </a:r>
            <a:r>
              <a:rPr lang="en-GB" sz="3959"/>
              <a:t/>
            </a:r>
            <a:br>
              <a:rPr lang="en-GB" sz="3959"/>
            </a:br>
            <a:endParaRPr sz="3959"/>
          </a:p>
        </p:txBody>
      </p:sp>
      <p:sp>
        <p:nvSpPr>
          <p:cNvPr id="329" name="Google Shape;329;p42"/>
          <p:cNvSpPr txBox="1"/>
          <p:nvPr/>
        </p:nvSpPr>
        <p:spPr>
          <a:xfrm>
            <a:off x="0" y="1057674"/>
            <a:ext cx="11624418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long will it take?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 20-30 minutes to plant the dandelion, then several weeks of watching and observing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you will need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plant pot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*Soil or compost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dandelion growing somewhere you can dig it out without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damaging its long root.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30" name="Google Shape;33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37376" y="4415608"/>
            <a:ext cx="2156011" cy="2321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02106" y="5230207"/>
            <a:ext cx="5067581" cy="15086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30"/>
              <a:buFont typeface="Comic Sans MS"/>
              <a:buNone/>
            </a:pPr>
            <a:r>
              <a:rPr lang="en-GB" sz="6030">
                <a:latin typeface="Comic Sans MS"/>
                <a:ea typeface="Comic Sans MS"/>
                <a:cs typeface="Comic Sans MS"/>
                <a:sym typeface="Comic Sans MS"/>
              </a:rPr>
              <a:t>Keeping a pet dandelion</a:t>
            </a:r>
            <a:r>
              <a:rPr lang="en-GB" sz="3959"/>
              <a:t/>
            </a:r>
            <a:br>
              <a:rPr lang="en-GB" sz="3959"/>
            </a:br>
            <a:endParaRPr sz="3959"/>
          </a:p>
        </p:txBody>
      </p:sp>
      <p:sp>
        <p:nvSpPr>
          <p:cNvPr id="337" name="Google Shape;337;p43"/>
          <p:cNvSpPr txBox="1"/>
          <p:nvPr/>
        </p:nvSpPr>
        <p:spPr>
          <a:xfrm>
            <a:off x="0" y="1266547"/>
            <a:ext cx="11138647" cy="680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Step-by-step guide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AutoNum type="arabicPeriod"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Half-fill the pot with soil or compost   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2. Dig up a dandelion (you must get most of the long root up with it or it will quickly die)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3. Plant it in the pot, and firm it in with more soil or compost 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4. Water it well, then put it on a windowsill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5. Look at it regularly. You should see it grow buds, then the flowers will open, then they’ll die, and finally the seed clock will form.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6. Keep a diary of how your pet dandelion changes over time. 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marR="0" lvl="0" indent="-184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libri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omic Sans MS"/>
              <a:buAutoNum type="arabicPeriod"/>
            </a:pPr>
            <a:r>
              <a:rPr lang="en-GB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dandelion should grow quite a few flowers. Count how many it grows, then see if you can guess how many seeds it has produced.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38" name="Google Shape;33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01493" y="1266547"/>
            <a:ext cx="1727107" cy="1149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12568" y="3286678"/>
            <a:ext cx="1501868" cy="1005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14582" y="5497926"/>
            <a:ext cx="1463284" cy="9681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4"/>
          <p:cNvSpPr txBox="1">
            <a:spLocks noGrp="1"/>
          </p:cNvSpPr>
          <p:nvPr>
            <p:ph type="title"/>
          </p:nvPr>
        </p:nvSpPr>
        <p:spPr>
          <a:xfrm>
            <a:off x="838200" y="5792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Keeping a pet dandelion</a:t>
            </a:r>
            <a:endParaRPr sz="6000"/>
          </a:p>
        </p:txBody>
      </p:sp>
      <p:sp>
        <p:nvSpPr>
          <p:cNvPr id="346" name="Google Shape;346;p44"/>
          <p:cNvSpPr txBox="1">
            <a:spLocks noGrp="1"/>
          </p:cNvSpPr>
          <p:nvPr>
            <p:ph type="body" idx="1"/>
          </p:nvPr>
        </p:nvSpPr>
        <p:spPr>
          <a:xfrm>
            <a:off x="838200" y="1507104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Keep a diary to record what happened to your pet dandelion.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What did you notice? What changed/stayed the same?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Take some photos or draw some pictures to help you to remember.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47" name="Google Shape;34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96155" y="4506686"/>
            <a:ext cx="2922454" cy="2351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5"/>
          <p:cNvSpPr/>
          <p:nvPr/>
        </p:nvSpPr>
        <p:spPr>
          <a:xfrm>
            <a:off x="2279650" y="1739900"/>
            <a:ext cx="5499100" cy="1416050"/>
          </a:xfrm>
          <a:prstGeom prst="roundRect">
            <a:avLst>
              <a:gd name="adj" fmla="val 24978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3" name="Google Shape;353;p45"/>
          <p:cNvPicPr preferRelativeResize="0"/>
          <p:nvPr/>
        </p:nvPicPr>
        <p:blipFill rotWithShape="1">
          <a:blip r:embed="rId3">
            <a:alphaModFix/>
          </a:blip>
          <a:srcRect b="5318"/>
          <a:stretch/>
        </p:blipFill>
        <p:spPr>
          <a:xfrm>
            <a:off x="2769326" y="1767323"/>
            <a:ext cx="7143024" cy="4325981"/>
          </a:xfrm>
          <a:prstGeom prst="roundRect">
            <a:avLst>
              <a:gd name="adj" fmla="val 8978"/>
            </a:avLst>
          </a:prstGeom>
          <a:noFill/>
          <a:ln>
            <a:noFill/>
          </a:ln>
        </p:spPr>
      </p:pic>
      <p:sp>
        <p:nvSpPr>
          <p:cNvPr id="354" name="Google Shape;354;p45"/>
          <p:cNvSpPr txBox="1">
            <a:spLocks noGrp="1"/>
          </p:cNvSpPr>
          <p:nvPr>
            <p:ph type="body" idx="1"/>
          </p:nvPr>
        </p:nvSpPr>
        <p:spPr>
          <a:xfrm>
            <a:off x="2279651" y="1739900"/>
            <a:ext cx="4391025" cy="1416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Today we will be thinking about plants found in gardens. </a:t>
            </a:r>
            <a:endParaRPr/>
          </a:p>
        </p:txBody>
      </p:sp>
      <p:sp>
        <p:nvSpPr>
          <p:cNvPr id="355" name="Google Shape;355;p45"/>
          <p:cNvSpPr txBox="1">
            <a:spLocks noGrp="1"/>
          </p:cNvSpPr>
          <p:nvPr>
            <p:ph type="title"/>
          </p:nvPr>
        </p:nvSpPr>
        <p:spPr>
          <a:xfrm>
            <a:off x="132505" y="208362"/>
            <a:ext cx="11913324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Lesson 6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Identifying garden plants 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endParaRPr sz="5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6"/>
          <p:cNvSpPr/>
          <p:nvPr/>
        </p:nvSpPr>
        <p:spPr>
          <a:xfrm>
            <a:off x="2279650" y="1739901"/>
            <a:ext cx="7632700" cy="2233613"/>
          </a:xfrm>
          <a:prstGeom prst="roundRect">
            <a:avLst>
              <a:gd name="adj" fmla="val 15195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46"/>
          <p:cNvSpPr txBox="1">
            <a:spLocks noGrp="1"/>
          </p:cNvSpPr>
          <p:nvPr>
            <p:ph type="body" idx="1"/>
          </p:nvPr>
        </p:nvSpPr>
        <p:spPr>
          <a:xfrm>
            <a:off x="2279650" y="1739901"/>
            <a:ext cx="7632700" cy="2233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en-GB" sz="2590">
                <a:latin typeface="Comic Sans MS"/>
                <a:ea typeface="Comic Sans MS"/>
                <a:cs typeface="Comic Sans MS"/>
                <a:sym typeface="Comic Sans MS"/>
              </a:rPr>
              <a:t>Gardens are places where people grow plants.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en-GB" sz="2590">
                <a:latin typeface="Comic Sans MS"/>
                <a:ea typeface="Comic Sans MS"/>
                <a:cs typeface="Comic Sans MS"/>
                <a:sym typeface="Comic Sans MS"/>
              </a:rPr>
              <a:t>Some people grow plants because they are nice to look at. 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en-GB" sz="2590">
                <a:latin typeface="Comic Sans MS"/>
                <a:ea typeface="Comic Sans MS"/>
                <a:cs typeface="Comic Sans MS"/>
                <a:sym typeface="Comic Sans MS"/>
              </a:rPr>
              <a:t>Some people use their gardens for growing things to eat. </a:t>
            </a:r>
            <a:endParaRPr/>
          </a:p>
        </p:txBody>
      </p:sp>
      <p:sp>
        <p:nvSpPr>
          <p:cNvPr id="362" name="Google Shape;362;p46"/>
          <p:cNvSpPr txBox="1">
            <a:spLocks noGrp="1"/>
          </p:cNvSpPr>
          <p:nvPr>
            <p:ph type="title"/>
          </p:nvPr>
        </p:nvSpPr>
        <p:spPr>
          <a:xfrm>
            <a:off x="130629" y="220663"/>
            <a:ext cx="1206137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omic Sans MS"/>
              <a:buNone/>
            </a:pPr>
            <a:r>
              <a:rPr lang="en-GB" sz="6600">
                <a:latin typeface="Comic Sans MS"/>
                <a:ea typeface="Comic Sans MS"/>
                <a:cs typeface="Comic Sans MS"/>
                <a:sym typeface="Comic Sans MS"/>
              </a:rPr>
              <a:t>Naming garden plants</a:t>
            </a:r>
            <a:endParaRPr/>
          </a:p>
        </p:txBody>
      </p:sp>
      <p:sp>
        <p:nvSpPr>
          <p:cNvPr id="363" name="Google Shape;363;p46"/>
          <p:cNvSpPr/>
          <p:nvPr/>
        </p:nvSpPr>
        <p:spPr>
          <a:xfrm>
            <a:off x="2292350" y="4070351"/>
            <a:ext cx="3746500" cy="202247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46"/>
          <p:cNvSpPr/>
          <p:nvPr/>
        </p:nvSpPr>
        <p:spPr>
          <a:xfrm>
            <a:off x="6164264" y="4070351"/>
            <a:ext cx="3748087" cy="202247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6"/>
          <p:cNvSpPr/>
          <p:nvPr/>
        </p:nvSpPr>
        <p:spPr>
          <a:xfrm>
            <a:off x="6164264" y="4070351"/>
            <a:ext cx="1455737" cy="202247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lang="en-GB" sz="16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public park is a kind of garden for lots of people to enjoy. </a:t>
            </a:r>
            <a:endParaRPr/>
          </a:p>
        </p:txBody>
      </p:sp>
      <p:pic>
        <p:nvPicPr>
          <p:cNvPr id="366" name="Google Shape;366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0" y="4335463"/>
            <a:ext cx="2109788" cy="1492250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6"/>
          <p:cNvSpPr/>
          <p:nvPr/>
        </p:nvSpPr>
        <p:spPr>
          <a:xfrm>
            <a:off x="2281239" y="4070351"/>
            <a:ext cx="1455737" cy="202247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might have a garden where you live</a:t>
            </a:r>
            <a:r>
              <a:rPr lang="en-GB" sz="1800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. </a:t>
            </a:r>
            <a:endParaRPr/>
          </a:p>
        </p:txBody>
      </p:sp>
      <p:pic>
        <p:nvPicPr>
          <p:cNvPr id="368" name="Google Shape;368;p46"/>
          <p:cNvPicPr preferRelativeResize="0"/>
          <p:nvPr/>
        </p:nvPicPr>
        <p:blipFill rotWithShape="1">
          <a:blip r:embed="rId4">
            <a:alphaModFix/>
          </a:blip>
          <a:srcRect b="5588"/>
          <a:stretch/>
        </p:blipFill>
        <p:spPr>
          <a:xfrm>
            <a:off x="3736976" y="4335463"/>
            <a:ext cx="2106613" cy="149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7"/>
          <p:cNvSpPr/>
          <p:nvPr/>
        </p:nvSpPr>
        <p:spPr>
          <a:xfrm>
            <a:off x="2276475" y="1738313"/>
            <a:ext cx="3754438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7"/>
          <p:cNvSpPr/>
          <p:nvPr/>
        </p:nvSpPr>
        <p:spPr>
          <a:xfrm>
            <a:off x="6157914" y="3978275"/>
            <a:ext cx="3754437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7"/>
          <p:cNvSpPr/>
          <p:nvPr/>
        </p:nvSpPr>
        <p:spPr>
          <a:xfrm>
            <a:off x="2279650" y="3978275"/>
            <a:ext cx="3754438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7"/>
          <p:cNvSpPr/>
          <p:nvPr/>
        </p:nvSpPr>
        <p:spPr>
          <a:xfrm>
            <a:off x="6157914" y="1738313"/>
            <a:ext cx="3754437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7"/>
          <p:cNvSpPr txBox="1">
            <a:spLocks noGrp="1"/>
          </p:cNvSpPr>
          <p:nvPr>
            <p:ph type="title"/>
          </p:nvPr>
        </p:nvSpPr>
        <p:spPr>
          <a:xfrm>
            <a:off x="0" y="198393"/>
            <a:ext cx="12191999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Did you know that the most popular garden plant is grass?</a:t>
            </a:r>
            <a:endParaRPr/>
          </a:p>
        </p:txBody>
      </p:sp>
      <p:sp>
        <p:nvSpPr>
          <p:cNvPr id="378" name="Google Shape;378;p47"/>
          <p:cNvSpPr/>
          <p:nvPr/>
        </p:nvSpPr>
        <p:spPr>
          <a:xfrm>
            <a:off x="2276475" y="1727201"/>
            <a:ext cx="3754438" cy="212566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Grass is a special kind of plant that looks good and is comfortable to walk on and sit on. </a:t>
            </a:r>
            <a:endParaRPr/>
          </a:p>
        </p:txBody>
      </p:sp>
      <p:sp>
        <p:nvSpPr>
          <p:cNvPr id="379" name="Google Shape;379;p47"/>
          <p:cNvSpPr/>
          <p:nvPr/>
        </p:nvSpPr>
        <p:spPr>
          <a:xfrm>
            <a:off x="6157914" y="1720851"/>
            <a:ext cx="1265237" cy="213201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can have a picnic on the grass.</a:t>
            </a:r>
            <a:endParaRPr/>
          </a:p>
        </p:txBody>
      </p:sp>
      <p:sp>
        <p:nvSpPr>
          <p:cNvPr id="380" name="Google Shape;380;p47"/>
          <p:cNvSpPr/>
          <p:nvPr/>
        </p:nvSpPr>
        <p:spPr>
          <a:xfrm>
            <a:off x="2278064" y="3978276"/>
            <a:ext cx="1265237" cy="211296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can play games on the grass</a:t>
            </a:r>
            <a:r>
              <a:rPr lang="en-GB" sz="1800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.</a:t>
            </a:r>
            <a:endParaRPr/>
          </a:p>
        </p:txBody>
      </p:sp>
      <p:sp>
        <p:nvSpPr>
          <p:cNvPr id="381" name="Google Shape;381;p47"/>
          <p:cNvSpPr/>
          <p:nvPr/>
        </p:nvSpPr>
        <p:spPr>
          <a:xfrm>
            <a:off x="6157914" y="3978276"/>
            <a:ext cx="1265237" cy="213042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can go for </a:t>
            </a:r>
            <a:b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18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a walk on the grass</a:t>
            </a:r>
            <a:r>
              <a:rPr lang="en-GB" sz="1800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. </a:t>
            </a:r>
            <a:endParaRPr/>
          </a:p>
        </p:txBody>
      </p:sp>
      <p:pic>
        <p:nvPicPr>
          <p:cNvPr id="382" name="Google Shape;382;p47"/>
          <p:cNvPicPr preferRelativeResize="0"/>
          <p:nvPr/>
        </p:nvPicPr>
        <p:blipFill rotWithShape="1">
          <a:blip r:embed="rId3">
            <a:alphaModFix/>
          </a:blip>
          <a:srcRect l="2791" r="4226"/>
          <a:stretch/>
        </p:blipFill>
        <p:spPr>
          <a:xfrm>
            <a:off x="7423094" y="1873986"/>
            <a:ext cx="2314322" cy="1841859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83" name="Google Shape;383;p47"/>
          <p:cNvPicPr preferRelativeResize="0"/>
          <p:nvPr/>
        </p:nvPicPr>
        <p:blipFill rotWithShape="1">
          <a:blip r:embed="rId4">
            <a:alphaModFix/>
          </a:blip>
          <a:srcRect t="35984" r="16372" b="20033"/>
          <a:stretch/>
        </p:blipFill>
        <p:spPr>
          <a:xfrm>
            <a:off x="3543895" y="4113403"/>
            <a:ext cx="2334681" cy="1841859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84" name="Google Shape;384;p47"/>
          <p:cNvPicPr preferRelativeResize="0"/>
          <p:nvPr/>
        </p:nvPicPr>
        <p:blipFill rotWithShape="1">
          <a:blip r:embed="rId5">
            <a:alphaModFix/>
          </a:blip>
          <a:srcRect l="26302" t="19786" r="21136" b="5845"/>
          <a:stretch/>
        </p:blipFill>
        <p:spPr>
          <a:xfrm>
            <a:off x="7423094" y="4113402"/>
            <a:ext cx="2314322" cy="1841859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48"/>
          <p:cNvSpPr/>
          <p:nvPr/>
        </p:nvSpPr>
        <p:spPr>
          <a:xfrm>
            <a:off x="2274888" y="1738313"/>
            <a:ext cx="3821112" cy="1109662"/>
          </a:xfrm>
          <a:prstGeom prst="roundRect">
            <a:avLst>
              <a:gd name="adj" fmla="val 20533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48"/>
          <p:cNvSpPr/>
          <p:nvPr/>
        </p:nvSpPr>
        <p:spPr>
          <a:xfrm>
            <a:off x="2274888" y="2962275"/>
            <a:ext cx="3821112" cy="1917700"/>
          </a:xfrm>
          <a:prstGeom prst="roundRect">
            <a:avLst>
              <a:gd name="adj" fmla="val 10518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8"/>
          <p:cNvSpPr txBox="1">
            <a:spLocks noGrp="1"/>
          </p:cNvSpPr>
          <p:nvPr>
            <p:ph type="title"/>
          </p:nvPr>
        </p:nvSpPr>
        <p:spPr>
          <a:xfrm>
            <a:off x="300446" y="485776"/>
            <a:ext cx="11795759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endParaRPr sz="6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2" name="Google Shape;392;p48"/>
          <p:cNvSpPr/>
          <p:nvPr/>
        </p:nvSpPr>
        <p:spPr>
          <a:xfrm>
            <a:off x="2274888" y="2970213"/>
            <a:ext cx="3821112" cy="1909762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could be your own garden, a garden that you like to visit, or it could be a public garden or park. </a:t>
            </a:r>
            <a:endParaRPr/>
          </a:p>
        </p:txBody>
      </p:sp>
      <p:sp>
        <p:nvSpPr>
          <p:cNvPr id="393" name="Google Shape;393;p48"/>
          <p:cNvSpPr/>
          <p:nvPr/>
        </p:nvSpPr>
        <p:spPr>
          <a:xfrm>
            <a:off x="2274888" y="1738313"/>
            <a:ext cx="3821112" cy="110966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 of a garden that you like</a:t>
            </a:r>
            <a:b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spend time in.</a:t>
            </a:r>
            <a:endParaRPr/>
          </a:p>
        </p:txBody>
      </p:sp>
      <p:sp>
        <p:nvSpPr>
          <p:cNvPr id="394" name="Google Shape;394;p48"/>
          <p:cNvSpPr/>
          <p:nvPr/>
        </p:nvSpPr>
        <p:spPr>
          <a:xfrm>
            <a:off x="2274888" y="4991100"/>
            <a:ext cx="3821112" cy="1111250"/>
          </a:xfrm>
          <a:prstGeom prst="roundRect">
            <a:avLst>
              <a:gd name="adj" fmla="val 24175"/>
            </a:avLst>
          </a:prstGeom>
          <a:solidFill>
            <a:srgbClr val="FFD713"/>
          </a:solidFill>
          <a:ln w="12700" cap="flat" cmpd="sng">
            <a:solidFill>
              <a:srgbClr val="FFD71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8"/>
          <p:cNvSpPr/>
          <p:nvPr/>
        </p:nvSpPr>
        <p:spPr>
          <a:xfrm>
            <a:off x="2274888" y="4991100"/>
            <a:ext cx="3821112" cy="111125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garden is a happy</a:t>
            </a:r>
            <a:b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00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place for you? </a:t>
            </a:r>
            <a:endParaRPr/>
          </a:p>
        </p:txBody>
      </p:sp>
      <p:pic>
        <p:nvPicPr>
          <p:cNvPr id="396" name="Google Shape;39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61340" y="1738313"/>
            <a:ext cx="4269106" cy="46172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GB" sz="7200">
                <a:latin typeface="Comic Sans MS"/>
                <a:ea typeface="Comic Sans MS"/>
                <a:cs typeface="Comic Sans MS"/>
                <a:sym typeface="Comic Sans MS"/>
              </a:rPr>
              <a:t>My favourite garden</a:t>
            </a:r>
            <a:endParaRPr/>
          </a:p>
        </p:txBody>
      </p:sp>
      <p:sp>
        <p:nvSpPr>
          <p:cNvPr id="402" name="Google Shape;402;p49"/>
          <p:cNvSpPr txBox="1">
            <a:spLocks noGrp="1"/>
          </p:cNvSpPr>
          <p:nvPr>
            <p:ph type="body" idx="1"/>
          </p:nvPr>
        </p:nvSpPr>
        <p:spPr>
          <a:xfrm>
            <a:off x="117567" y="1554480"/>
            <a:ext cx="11730444" cy="530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Take photos of your favourite garden.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endParaRPr sz="33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What can you see/hear/touch/smell?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endParaRPr sz="33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What plant is your favourite plant in your garden. Why?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endParaRPr sz="33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Find your favourite plant and draw it.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endParaRPr sz="33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 Do you know the name of your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 favourite plant? Can you describe it? How is</a:t>
            </a:r>
            <a:endParaRPr/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en-GB" sz="3300">
                <a:latin typeface="Comic Sans MS"/>
                <a:ea typeface="Comic Sans MS"/>
                <a:cs typeface="Comic Sans MS"/>
                <a:sym typeface="Comic Sans MS"/>
              </a:rPr>
              <a:t>it similar/different to the other plants?</a:t>
            </a:r>
            <a:endParaRPr sz="33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20"/>
              <a:buNone/>
            </a:pPr>
            <a:endParaRPr sz="242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03" name="Google Shape;403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32122" y="3944983"/>
            <a:ext cx="1443355" cy="2717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50"/>
          <p:cNvSpPr txBox="1">
            <a:spLocks noGrp="1"/>
          </p:cNvSpPr>
          <p:nvPr>
            <p:ph type="title"/>
          </p:nvPr>
        </p:nvSpPr>
        <p:spPr>
          <a:xfrm>
            <a:off x="914399" y="66019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40"/>
              <a:buFont typeface="Comic Sans MS"/>
              <a:buNone/>
            </a:pP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Lesson 7</a:t>
            </a:r>
            <a:b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Identifying features ogarden plants</a:t>
            </a:r>
            <a:endParaRPr sz="5940"/>
          </a:p>
        </p:txBody>
      </p:sp>
      <p:sp>
        <p:nvSpPr>
          <p:cNvPr id="409" name="Google Shape;409;p5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0" name="Google Shape;410;p50" descr="dreamy, colorful, gorgeous backyard garden, flowers: wonderland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40033" y="2468146"/>
            <a:ext cx="5264332" cy="4211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1"/>
          <p:cNvSpPr txBox="1"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Common Garden Plants</a:t>
            </a:r>
            <a:endParaRPr/>
          </a:p>
        </p:txBody>
      </p:sp>
      <p:pic>
        <p:nvPicPr>
          <p:cNvPr id="416" name="Google Shape;416;p51"/>
          <p:cNvPicPr preferRelativeResize="0"/>
          <p:nvPr/>
        </p:nvPicPr>
        <p:blipFill rotWithShape="1">
          <a:blip r:embed="rId3">
            <a:alphaModFix/>
          </a:blip>
          <a:srcRect l="19024" t="2458" r="7645" b="42069"/>
          <a:stretch/>
        </p:blipFill>
        <p:spPr>
          <a:xfrm>
            <a:off x="103731" y="1641476"/>
            <a:ext cx="3754940" cy="17753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17" name="Google Shape;417;p51"/>
          <p:cNvPicPr preferRelativeResize="0"/>
          <p:nvPr/>
        </p:nvPicPr>
        <p:blipFill rotWithShape="1">
          <a:blip r:embed="rId4">
            <a:alphaModFix/>
          </a:blip>
          <a:srcRect l="3212" t="12738" r="3210" b="28269"/>
          <a:stretch/>
        </p:blipFill>
        <p:spPr>
          <a:xfrm>
            <a:off x="8323806" y="1556512"/>
            <a:ext cx="3754940" cy="17753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18" name="Google Shape;418;p51"/>
          <p:cNvPicPr preferRelativeResize="0"/>
          <p:nvPr/>
        </p:nvPicPr>
        <p:blipFill rotWithShape="1">
          <a:blip r:embed="rId5">
            <a:alphaModFix/>
          </a:blip>
          <a:srcRect l="2224" t="19722" r="1248" b="11557"/>
          <a:stretch/>
        </p:blipFill>
        <p:spPr>
          <a:xfrm>
            <a:off x="8437563" y="3977746"/>
            <a:ext cx="3751732" cy="177535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19" name="Google Shape;419;p51"/>
          <p:cNvSpPr txBox="1"/>
          <p:nvPr/>
        </p:nvSpPr>
        <p:spPr>
          <a:xfrm>
            <a:off x="-453663" y="3525191"/>
            <a:ext cx="3754438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buddleia</a:t>
            </a:r>
            <a:endParaRPr/>
          </a:p>
        </p:txBody>
      </p:sp>
      <p:sp>
        <p:nvSpPr>
          <p:cNvPr id="420" name="Google Shape;420;p51"/>
          <p:cNvSpPr txBox="1"/>
          <p:nvPr/>
        </p:nvSpPr>
        <p:spPr>
          <a:xfrm>
            <a:off x="8437563" y="3424382"/>
            <a:ext cx="3754437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clematis</a:t>
            </a:r>
            <a:endParaRPr/>
          </a:p>
        </p:txBody>
      </p:sp>
      <p:sp>
        <p:nvSpPr>
          <p:cNvPr id="421" name="Google Shape;421;p51"/>
          <p:cNvSpPr txBox="1"/>
          <p:nvPr/>
        </p:nvSpPr>
        <p:spPr>
          <a:xfrm>
            <a:off x="8437563" y="5930424"/>
            <a:ext cx="3754437" cy="369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fuschia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22" name="Google Shape;422;p51"/>
          <p:cNvPicPr preferRelativeResize="0"/>
          <p:nvPr/>
        </p:nvPicPr>
        <p:blipFill rotWithShape="1">
          <a:blip r:embed="rId6">
            <a:alphaModFix/>
          </a:blip>
          <a:srcRect l="1947" t="4330" r="1540" b="27163"/>
          <a:stretch/>
        </p:blipFill>
        <p:spPr>
          <a:xfrm>
            <a:off x="4215372" y="1641475"/>
            <a:ext cx="3751732" cy="17753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23" name="Google Shape;423;p51"/>
          <p:cNvSpPr/>
          <p:nvPr/>
        </p:nvSpPr>
        <p:spPr>
          <a:xfrm>
            <a:off x="5570101" y="3416828"/>
            <a:ext cx="10422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heather</a:t>
            </a:r>
            <a:endParaRPr/>
          </a:p>
        </p:txBody>
      </p:sp>
      <p:pic>
        <p:nvPicPr>
          <p:cNvPr id="424" name="Google Shape;424;p51"/>
          <p:cNvPicPr preferRelativeResize="0"/>
          <p:nvPr/>
        </p:nvPicPr>
        <p:blipFill rotWithShape="1">
          <a:blip r:embed="rId7">
            <a:alphaModFix/>
          </a:blip>
          <a:srcRect t="16250" r="3409" b="20968"/>
          <a:stretch/>
        </p:blipFill>
        <p:spPr>
          <a:xfrm>
            <a:off x="4215372" y="3977746"/>
            <a:ext cx="3754940" cy="177535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25" name="Google Shape;425;p51"/>
          <p:cNvSpPr/>
          <p:nvPr/>
        </p:nvSpPr>
        <p:spPr>
          <a:xfrm>
            <a:off x="5597192" y="5930424"/>
            <a:ext cx="49404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lily</a:t>
            </a:r>
            <a:endParaRPr/>
          </a:p>
        </p:txBody>
      </p:sp>
      <p:pic>
        <p:nvPicPr>
          <p:cNvPr id="426" name="Google Shape;426;p51"/>
          <p:cNvPicPr preferRelativeResize="0"/>
          <p:nvPr/>
        </p:nvPicPr>
        <p:blipFill rotWithShape="1">
          <a:blip r:embed="rId8">
            <a:alphaModFix/>
          </a:blip>
          <a:srcRect l="1662" t="24988" r="1751" b="7254"/>
          <a:stretch/>
        </p:blipFill>
        <p:spPr>
          <a:xfrm>
            <a:off x="230015" y="4001853"/>
            <a:ext cx="3751732" cy="177535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27" name="Google Shape;427;p51"/>
          <p:cNvSpPr/>
          <p:nvPr/>
        </p:nvSpPr>
        <p:spPr>
          <a:xfrm>
            <a:off x="1183817" y="5885567"/>
            <a:ext cx="109837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lavender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52"/>
          <p:cNvSpPr txBox="1">
            <a:spLocks noGrp="1"/>
          </p:cNvSpPr>
          <p:nvPr>
            <p:ph type="title"/>
          </p:nvPr>
        </p:nvSpPr>
        <p:spPr>
          <a:xfrm>
            <a:off x="1979848" y="286576"/>
            <a:ext cx="8220075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>
                <a:latin typeface="Comic Sans MS"/>
                <a:ea typeface="Comic Sans MS"/>
                <a:cs typeface="Comic Sans MS"/>
                <a:sym typeface="Comic Sans MS"/>
              </a:rPr>
              <a:t>Common Garden Plants</a:t>
            </a:r>
            <a:endParaRPr sz="6000"/>
          </a:p>
        </p:txBody>
      </p:sp>
      <p:sp>
        <p:nvSpPr>
          <p:cNvPr id="433" name="Google Shape;433;p52"/>
          <p:cNvSpPr txBox="1"/>
          <p:nvPr/>
        </p:nvSpPr>
        <p:spPr>
          <a:xfrm>
            <a:off x="3792237" y="3424678"/>
            <a:ext cx="3754438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sunflower</a:t>
            </a:r>
            <a:endParaRPr/>
          </a:p>
        </p:txBody>
      </p:sp>
      <p:sp>
        <p:nvSpPr>
          <p:cNvPr id="434" name="Google Shape;434;p52"/>
          <p:cNvSpPr txBox="1"/>
          <p:nvPr/>
        </p:nvSpPr>
        <p:spPr>
          <a:xfrm>
            <a:off x="8324057" y="3464615"/>
            <a:ext cx="3754437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sweetpea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52"/>
          <p:cNvSpPr txBox="1"/>
          <p:nvPr/>
        </p:nvSpPr>
        <p:spPr>
          <a:xfrm>
            <a:off x="8437563" y="5938044"/>
            <a:ext cx="3754437" cy="369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wisteria</a:t>
            </a:r>
            <a:endParaRPr/>
          </a:p>
        </p:txBody>
      </p:sp>
      <p:pic>
        <p:nvPicPr>
          <p:cNvPr id="436" name="Google Shape;436;p52"/>
          <p:cNvPicPr preferRelativeResize="0"/>
          <p:nvPr/>
        </p:nvPicPr>
        <p:blipFill rotWithShape="1">
          <a:blip r:embed="rId3">
            <a:alphaModFix/>
          </a:blip>
          <a:srcRect l="2381" t="3220" r="1329" b="32434"/>
          <a:stretch/>
        </p:blipFill>
        <p:spPr>
          <a:xfrm>
            <a:off x="4149641" y="1576909"/>
            <a:ext cx="3751732" cy="17753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37" name="Google Shape;437;p52"/>
          <p:cNvPicPr preferRelativeResize="0"/>
          <p:nvPr/>
        </p:nvPicPr>
        <p:blipFill rotWithShape="1">
          <a:blip r:embed="rId4">
            <a:alphaModFix/>
          </a:blip>
          <a:srcRect l="161" t="15157" r="5608" b="17957"/>
          <a:stretch/>
        </p:blipFill>
        <p:spPr>
          <a:xfrm>
            <a:off x="8324057" y="1643224"/>
            <a:ext cx="3751733" cy="177535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38" name="Google Shape;438;p52"/>
          <p:cNvPicPr preferRelativeResize="0"/>
          <p:nvPr/>
        </p:nvPicPr>
        <p:blipFill rotWithShape="1">
          <a:blip r:embed="rId5">
            <a:alphaModFix/>
          </a:blip>
          <a:srcRect l="29437" t="4399" r="11812" b="61444"/>
          <a:stretch/>
        </p:blipFill>
        <p:spPr>
          <a:xfrm>
            <a:off x="8324057" y="4074423"/>
            <a:ext cx="3758148" cy="177311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39" name="Google Shape;439;p52"/>
          <p:cNvPicPr preferRelativeResize="0"/>
          <p:nvPr/>
        </p:nvPicPr>
        <p:blipFill rotWithShape="1">
          <a:blip r:embed="rId6">
            <a:alphaModFix/>
          </a:blip>
          <a:srcRect l="458" t="20168" b="10245"/>
          <a:stretch/>
        </p:blipFill>
        <p:spPr>
          <a:xfrm>
            <a:off x="88775" y="1686278"/>
            <a:ext cx="3819559" cy="177535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40" name="Google Shape;440;p52"/>
          <p:cNvSpPr/>
          <p:nvPr/>
        </p:nvSpPr>
        <p:spPr>
          <a:xfrm>
            <a:off x="1470887" y="3467062"/>
            <a:ext cx="7970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poppy</a:t>
            </a:r>
            <a:endParaRPr/>
          </a:p>
        </p:txBody>
      </p:sp>
      <p:pic>
        <p:nvPicPr>
          <p:cNvPr id="441" name="Google Shape;441;p52"/>
          <p:cNvPicPr preferRelativeResize="0"/>
          <p:nvPr/>
        </p:nvPicPr>
        <p:blipFill rotWithShape="1">
          <a:blip r:embed="rId7">
            <a:alphaModFix/>
          </a:blip>
          <a:srcRect l="509" t="11111" r="424" b="18569"/>
          <a:stretch/>
        </p:blipFill>
        <p:spPr>
          <a:xfrm>
            <a:off x="156602" y="4074423"/>
            <a:ext cx="3751732" cy="17753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42" name="Google Shape;442;p52"/>
          <p:cNvPicPr preferRelativeResize="0"/>
          <p:nvPr/>
        </p:nvPicPr>
        <p:blipFill rotWithShape="1">
          <a:blip r:embed="rId8">
            <a:alphaModFix/>
          </a:blip>
          <a:srcRect t="19481" b="17611"/>
          <a:stretch/>
        </p:blipFill>
        <p:spPr>
          <a:xfrm>
            <a:off x="4328610" y="4074423"/>
            <a:ext cx="3758148" cy="177311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43" name="Google Shape;443;p52"/>
          <p:cNvSpPr/>
          <p:nvPr/>
        </p:nvSpPr>
        <p:spPr>
          <a:xfrm>
            <a:off x="5817993" y="5942079"/>
            <a:ext cx="77938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pansy</a:t>
            </a:r>
            <a:endParaRPr/>
          </a:p>
        </p:txBody>
      </p:sp>
      <p:sp>
        <p:nvSpPr>
          <p:cNvPr id="444" name="Google Shape;444;p52"/>
          <p:cNvSpPr/>
          <p:nvPr/>
        </p:nvSpPr>
        <p:spPr>
          <a:xfrm>
            <a:off x="1436967" y="5903139"/>
            <a:ext cx="6559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rose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3"/>
          <p:cNvSpPr txBox="1">
            <a:spLocks noGrp="1"/>
          </p:cNvSpPr>
          <p:nvPr>
            <p:ph type="title"/>
          </p:nvPr>
        </p:nvSpPr>
        <p:spPr>
          <a:xfrm>
            <a:off x="851263" y="11693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mic Sans MS"/>
              <a:buNone/>
            </a:pPr>
            <a:r>
              <a:rPr lang="en-GB" sz="8000">
                <a:latin typeface="Comic Sans MS"/>
                <a:ea typeface="Comic Sans MS"/>
                <a:cs typeface="Comic Sans MS"/>
                <a:sym typeface="Comic Sans MS"/>
              </a:rPr>
              <a:t>Garden plants game 1</a:t>
            </a:r>
            <a:endParaRPr sz="8000"/>
          </a:p>
        </p:txBody>
      </p:sp>
      <p:pic>
        <p:nvPicPr>
          <p:cNvPr id="450" name="Google Shape;450;p5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198504" y="1442495"/>
            <a:ext cx="6023873" cy="5538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54"/>
          <p:cNvSpPr txBox="1"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40"/>
              <a:buFont typeface="Comic Sans MS"/>
              <a:buNone/>
            </a:pP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Lesson 8</a:t>
            </a:r>
            <a:b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Identifying features of garden plants</a:t>
            </a:r>
            <a:endParaRPr sz="5940"/>
          </a:p>
        </p:txBody>
      </p:sp>
      <p:sp>
        <p:nvSpPr>
          <p:cNvPr id="456" name="Google Shape;456;p5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Names of common garden plants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57" name="Google Shape;457;p54" descr="dreamy, colorful, gorgeous backyard garden, flowers: wonderland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29829" y="2603673"/>
            <a:ext cx="5078594" cy="4062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5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07007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mic Sans MS"/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200" b="1">
                <a:latin typeface="Comic Sans MS"/>
                <a:ea typeface="Comic Sans MS"/>
                <a:cs typeface="Comic Sans MS"/>
                <a:sym typeface="Comic Sans MS"/>
              </a:rPr>
              <a:t>Garden plants game </a:t>
            </a:r>
            <a:br>
              <a:rPr lang="en-GB" sz="3200" b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200" b="1">
                <a:latin typeface="Comic Sans MS"/>
                <a:ea typeface="Comic Sans MS"/>
                <a:cs typeface="Comic Sans MS"/>
                <a:sym typeface="Comic Sans MS"/>
              </a:rPr>
              <a:t>Nature detectives</a:t>
            </a: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800">
                <a:latin typeface="Comic Sans MS"/>
                <a:ea typeface="Comic Sans MS"/>
                <a:cs typeface="Comic Sans MS"/>
                <a:sym typeface="Comic Sans MS"/>
              </a:rPr>
              <a:t>Choose a plant from your garden. Find out as much as you can about the plant. Share what you have learnt with your family</a:t>
            </a:r>
            <a:endParaRPr sz="2800"/>
          </a:p>
        </p:txBody>
      </p:sp>
      <p:pic>
        <p:nvPicPr>
          <p:cNvPr id="463" name="Google Shape;463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01598" y="4416969"/>
            <a:ext cx="3423245" cy="2349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2207888"/>
            <a:ext cx="2991394" cy="2048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5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4589599"/>
            <a:ext cx="3122220" cy="2176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Google Shape;466;p5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10922" y="4371248"/>
            <a:ext cx="3455262" cy="2441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5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310922" y="2034488"/>
            <a:ext cx="3091543" cy="2221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5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872538" y="1977016"/>
            <a:ext cx="3319462" cy="2279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56"/>
          <p:cNvSpPr txBox="1">
            <a:spLocks noGrp="1"/>
          </p:cNvSpPr>
          <p:nvPr>
            <p:ph type="title"/>
          </p:nvPr>
        </p:nvSpPr>
        <p:spPr>
          <a:xfrm>
            <a:off x="681446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omic Sans MS"/>
              <a:buNone/>
            </a:pPr>
            <a:r>
              <a:rPr lang="en-GB" sz="6600">
                <a:latin typeface="Comic Sans MS"/>
                <a:ea typeface="Comic Sans MS"/>
                <a:cs typeface="Comic Sans MS"/>
                <a:sym typeface="Comic Sans MS"/>
              </a:rPr>
              <a:t>Garden treasure hunt</a:t>
            </a:r>
            <a:endParaRPr sz="6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74" name="Google Shape;474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97314" y="979716"/>
            <a:ext cx="3058741" cy="1931249"/>
          </a:xfrm>
          <a:prstGeom prst="rect">
            <a:avLst/>
          </a:prstGeom>
          <a:noFill/>
          <a:ln>
            <a:noFill/>
          </a:ln>
        </p:spPr>
      </p:pic>
      <p:sp>
        <p:nvSpPr>
          <p:cNvPr id="475" name="Google Shape;475;p56"/>
          <p:cNvSpPr txBox="1"/>
          <p:nvPr/>
        </p:nvSpPr>
        <p:spPr>
          <a:xfrm>
            <a:off x="0" y="1632857"/>
            <a:ext cx="8477794" cy="5632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Find and name the garden plant: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plant that is the same colour as your top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smelly plant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green plant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beautiful plant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plant that begins with the letter 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tall plant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*A small plant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56"/>
          <p:cNvSpPr txBox="1"/>
          <p:nvPr/>
        </p:nvSpPr>
        <p:spPr>
          <a:xfrm>
            <a:off x="9435935" y="2910965"/>
            <a:ext cx="2181497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help you to get better at naming plants in your garden. We have designed a treasure hunt for you</a:t>
            </a:r>
            <a:r>
              <a:rPr lang="en-GB" sz="1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24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hope that you enjoy it!</a:t>
            </a:r>
            <a:endParaRPr sz="240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40"/>
              <a:buFont typeface="Comic Sans MS"/>
              <a:buNone/>
            </a:pP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Lesson 9</a:t>
            </a:r>
            <a:b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940">
                <a:latin typeface="Comic Sans MS"/>
                <a:ea typeface="Comic Sans MS"/>
                <a:cs typeface="Comic Sans MS"/>
                <a:sym typeface="Comic Sans MS"/>
              </a:rPr>
              <a:t>Sorting plants</a:t>
            </a:r>
            <a:endParaRPr sz="5940"/>
          </a:p>
        </p:txBody>
      </p:sp>
      <p:sp>
        <p:nvSpPr>
          <p:cNvPr id="482" name="Google Shape;482;p5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83" name="Google Shape;483;p57" descr="dreamy, colorful, gorgeous backyard garden, flowers: wonderland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7406" y="2249024"/>
            <a:ext cx="5078594" cy="4062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53212" y="2403837"/>
            <a:ext cx="4886325" cy="299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58"/>
          <p:cNvSpPr txBox="1">
            <a:spLocks noGrp="1"/>
          </p:cNvSpPr>
          <p:nvPr>
            <p:ph type="title"/>
          </p:nvPr>
        </p:nvSpPr>
        <p:spPr>
          <a:xfrm>
            <a:off x="0" y="2442120"/>
            <a:ext cx="582603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/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endParaRPr sz="3509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58"/>
          <p:cNvSpPr txBox="1"/>
          <p:nvPr/>
        </p:nvSpPr>
        <p:spPr>
          <a:xfrm>
            <a:off x="5826034" y="2032817"/>
            <a:ext cx="582603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00"/>
              <a:buFont typeface="Calibri"/>
              <a:buNone/>
            </a:pPr>
            <a:endParaRPr sz="9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1" name="Google Shape;491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8118" y="935894"/>
            <a:ext cx="1372417" cy="1372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58"/>
          <p:cNvPicPr preferRelativeResize="0"/>
          <p:nvPr/>
        </p:nvPicPr>
        <p:blipFill rotWithShape="1">
          <a:blip r:embed="rId4">
            <a:alphaModFix/>
          </a:blip>
          <a:srcRect l="1955" t="8563" r="12850" b="7276"/>
          <a:stretch/>
        </p:blipFill>
        <p:spPr>
          <a:xfrm>
            <a:off x="125178" y="4854657"/>
            <a:ext cx="1814704" cy="181470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93" name="Google Shape;493;p58" descr="Weedy Wednesday - Stinging nettle | www.gardenorganic.org.uk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39620" y="4772049"/>
            <a:ext cx="2049096" cy="1897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4" name="Google Shape;494;p58"/>
          <p:cNvPicPr preferRelativeResize="0"/>
          <p:nvPr/>
        </p:nvPicPr>
        <p:blipFill rotWithShape="1">
          <a:blip r:embed="rId6">
            <a:alphaModFix/>
          </a:blip>
          <a:srcRect l="8507" t="10588" r="8507" b="988"/>
          <a:stretch/>
        </p:blipFill>
        <p:spPr>
          <a:xfrm>
            <a:off x="2861112" y="1421161"/>
            <a:ext cx="2041918" cy="204191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95" name="Google Shape;495;p58" descr="Buttercup - Simple English Wikipedia, the free encyclopedi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02303" y="3767683"/>
            <a:ext cx="1628013" cy="137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58"/>
          <p:cNvPicPr preferRelativeResize="0"/>
          <p:nvPr/>
        </p:nvPicPr>
        <p:blipFill rotWithShape="1">
          <a:blip r:embed="rId8">
            <a:alphaModFix/>
          </a:blip>
          <a:srcRect l="4711" t="8731" r="30871" b="8144"/>
          <a:stretch/>
        </p:blipFill>
        <p:spPr>
          <a:xfrm>
            <a:off x="9375492" y="4269983"/>
            <a:ext cx="2131676" cy="213167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97" name="Google Shape;497;p58"/>
          <p:cNvPicPr preferRelativeResize="0"/>
          <p:nvPr/>
        </p:nvPicPr>
        <p:blipFill rotWithShape="1">
          <a:blip r:embed="rId9">
            <a:alphaModFix/>
          </a:blip>
          <a:srcRect l="19024" t="2458" r="7645" b="42069"/>
          <a:stretch/>
        </p:blipFill>
        <p:spPr>
          <a:xfrm>
            <a:off x="0" y="1311326"/>
            <a:ext cx="2344558" cy="1108518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98" name="Google Shape;498;p58"/>
          <p:cNvPicPr preferRelativeResize="0"/>
          <p:nvPr/>
        </p:nvPicPr>
        <p:blipFill rotWithShape="1">
          <a:blip r:embed="rId10">
            <a:alphaModFix/>
          </a:blip>
          <a:srcRect l="3212" t="12738" r="3210" b="28269"/>
          <a:stretch/>
        </p:blipFill>
        <p:spPr>
          <a:xfrm>
            <a:off x="2851671" y="5560842"/>
            <a:ext cx="2344558" cy="1108518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499" name="Google Shape;499;p58"/>
          <p:cNvPicPr preferRelativeResize="0"/>
          <p:nvPr/>
        </p:nvPicPr>
        <p:blipFill rotWithShape="1">
          <a:blip r:embed="rId11">
            <a:alphaModFix/>
          </a:blip>
          <a:srcRect t="16250" r="3409" b="20968"/>
          <a:stretch/>
        </p:blipFill>
        <p:spPr>
          <a:xfrm>
            <a:off x="6044159" y="3161466"/>
            <a:ext cx="2344557" cy="110851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500" name="Google Shape;500;p58"/>
          <p:cNvPicPr preferRelativeResize="0"/>
          <p:nvPr/>
        </p:nvPicPr>
        <p:blipFill rotWithShape="1">
          <a:blip r:embed="rId12">
            <a:alphaModFix/>
          </a:blip>
          <a:srcRect l="1662" t="24988" r="1751" b="7254"/>
          <a:stretch/>
        </p:blipFill>
        <p:spPr>
          <a:xfrm>
            <a:off x="125178" y="3344966"/>
            <a:ext cx="2342554" cy="110851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501" name="Google Shape;501;p58"/>
          <p:cNvSpPr txBox="1"/>
          <p:nvPr/>
        </p:nvSpPr>
        <p:spPr>
          <a:xfrm>
            <a:off x="509451" y="40751"/>
            <a:ext cx="1117713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you name and sort the plants below? Tell your family how you sorted them and why.</a:t>
            </a:r>
            <a:endParaRPr sz="3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02" name="Google Shape;502;p58"/>
          <p:cNvPicPr preferRelativeResize="0"/>
          <p:nvPr/>
        </p:nvPicPr>
        <p:blipFill rotWithShape="1">
          <a:blip r:embed="rId13">
            <a:alphaModFix/>
          </a:blip>
          <a:srcRect l="2381" t="3220" r="1329" b="32434"/>
          <a:stretch/>
        </p:blipFill>
        <p:spPr>
          <a:xfrm>
            <a:off x="5753146" y="1413816"/>
            <a:ext cx="3381686" cy="160024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503" name="Google Shape;503;p58"/>
          <p:cNvPicPr preferRelativeResize="0"/>
          <p:nvPr/>
        </p:nvPicPr>
        <p:blipFill rotWithShape="1">
          <a:blip r:embed="rId14">
            <a:alphaModFix/>
          </a:blip>
          <a:srcRect l="509" t="11111" r="424" b="18569"/>
          <a:stretch/>
        </p:blipFill>
        <p:spPr>
          <a:xfrm>
            <a:off x="9463854" y="2838680"/>
            <a:ext cx="2406339" cy="113870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rgbClr val="000000"/>
      </a:dk1>
      <a:lt1>
        <a:srgbClr val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1215</Words>
  <Application>Microsoft Office PowerPoint</Application>
  <PresentationFormat>Widescreen</PresentationFormat>
  <Paragraphs>203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Calibri</vt:lpstr>
      <vt:lpstr>Comic Sans MS</vt:lpstr>
      <vt:lpstr>NTR</vt:lpstr>
      <vt:lpstr>Arial</vt:lpstr>
      <vt:lpstr>Office Theme</vt:lpstr>
      <vt:lpstr>Year 1  Science Week 3 and Week 4 4/5/20 – 7/5/20 </vt:lpstr>
      <vt:lpstr>Lesson 1 - Identifying wild flowers</vt:lpstr>
      <vt:lpstr>Lesson 1 - Naming wild flowers</vt:lpstr>
      <vt:lpstr> </vt:lpstr>
      <vt:lpstr>Can you name the wild flower?</vt:lpstr>
      <vt:lpstr>Dandelions</vt:lpstr>
      <vt:lpstr>Can you name the wild flower?</vt:lpstr>
      <vt:lpstr>Daises</vt:lpstr>
      <vt:lpstr>Can you name the wild flower?</vt:lpstr>
      <vt:lpstr>Buttercups</vt:lpstr>
      <vt:lpstr>Can you name the wild flower?</vt:lpstr>
      <vt:lpstr>Clover</vt:lpstr>
      <vt:lpstr>Can you name the wild plant?</vt:lpstr>
      <vt:lpstr>Nettles</vt:lpstr>
      <vt:lpstr>Can you name the wild plant?</vt:lpstr>
      <vt:lpstr>Brambles</vt:lpstr>
      <vt:lpstr>Comparing and contrasting wild plants</vt:lpstr>
      <vt:lpstr>We’re going on a daisy hunt</vt:lpstr>
      <vt:lpstr>Daises </vt:lpstr>
      <vt:lpstr>Making Daisy Chains </vt:lpstr>
      <vt:lpstr>Making Daisy Chains</vt:lpstr>
      <vt:lpstr>Lesson 3 -Interpreting data</vt:lpstr>
      <vt:lpstr>Miss Wheeler’s results</vt:lpstr>
      <vt:lpstr>Lesson 4 Gathering data and recording results</vt:lpstr>
      <vt:lpstr>Finding wild flowers</vt:lpstr>
      <vt:lpstr>Gathering data </vt:lpstr>
      <vt:lpstr>Results – what did you find out?</vt:lpstr>
      <vt:lpstr>PowerPoint Presentation</vt:lpstr>
      <vt:lpstr> Keeping a pet dandelion </vt:lpstr>
      <vt:lpstr>Keeping a pet dandelion </vt:lpstr>
      <vt:lpstr>Keeping a pet dandelion</vt:lpstr>
      <vt:lpstr> Lesson 6 Identifying garden plants  </vt:lpstr>
      <vt:lpstr>Naming garden plants</vt:lpstr>
      <vt:lpstr>Did you know that the most popular garden plant is grass?</vt:lpstr>
      <vt:lpstr>PowerPoint Presentation</vt:lpstr>
      <vt:lpstr>My favourite garden</vt:lpstr>
      <vt:lpstr>Lesson 7 Identifying features ogarden plants</vt:lpstr>
      <vt:lpstr>Common Garden Plants</vt:lpstr>
      <vt:lpstr>Common Garden Plants</vt:lpstr>
      <vt:lpstr>Garden plants game 1</vt:lpstr>
      <vt:lpstr>Lesson 8 Identifying features of garden plants</vt:lpstr>
      <vt:lpstr>  Garden plants game  Nature detectives Choose a plant from your garden. Find out as much as you can about the plant. Share what you have learnt with your family</vt:lpstr>
      <vt:lpstr>Garden treasure hunt</vt:lpstr>
      <vt:lpstr>Lesson 9 Sorting plants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 Science Week 3 and Week 4 4/5/20 – 7/5/20</dc:title>
  <dc:creator>Wheeler K</dc:creator>
  <cp:lastModifiedBy>Wheeler K</cp:lastModifiedBy>
  <cp:revision>2</cp:revision>
  <dcterms:modified xsi:type="dcterms:W3CDTF">2020-05-01T14:19:32Z</dcterms:modified>
</cp:coreProperties>
</file>