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2"/>
  </p:notesMasterIdLst>
  <p:sldIdLst>
    <p:sldId id="256" r:id="rId2"/>
    <p:sldId id="258" r:id="rId3"/>
    <p:sldId id="259" r:id="rId4"/>
    <p:sldId id="366" r:id="rId5"/>
    <p:sldId id="260" r:id="rId6"/>
    <p:sldId id="307" r:id="rId7"/>
    <p:sldId id="346" r:id="rId8"/>
    <p:sldId id="323" r:id="rId9"/>
    <p:sldId id="347" r:id="rId10"/>
    <p:sldId id="353" r:id="rId11"/>
    <p:sldId id="352" r:id="rId12"/>
    <p:sldId id="351" r:id="rId13"/>
    <p:sldId id="358" r:id="rId14"/>
    <p:sldId id="350" r:id="rId15"/>
    <p:sldId id="359" r:id="rId16"/>
    <p:sldId id="364" r:id="rId17"/>
    <p:sldId id="362" r:id="rId18"/>
    <p:sldId id="360" r:id="rId19"/>
    <p:sldId id="363" r:id="rId20"/>
    <p:sldId id="361" r:id="rId21"/>
    <p:sldId id="327" r:id="rId22"/>
    <p:sldId id="365" r:id="rId23"/>
    <p:sldId id="367" r:id="rId24"/>
    <p:sldId id="368" r:id="rId25"/>
    <p:sldId id="373" r:id="rId26"/>
    <p:sldId id="369" r:id="rId27"/>
    <p:sldId id="370" r:id="rId28"/>
    <p:sldId id="371" r:id="rId29"/>
    <p:sldId id="372" r:id="rId30"/>
    <p:sldId id="374" r:id="rId3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ihHzoXKxagT0IeZtNonxhQbzR3r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48B3"/>
    <a:srgbClr val="B1E5F1"/>
    <a:srgbClr val="AAE3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6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5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7297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9181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5946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69781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10794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243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6848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5521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4781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9849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57954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8231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64997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13897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6495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73398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49529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19673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1207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9578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667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8235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88954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9748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8933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376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5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5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5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5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5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6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6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480">
              <a:srgbClr val="B1E5F1"/>
            </a:gs>
            <a:gs pos="0">
              <a:srgbClr val="FFFF00"/>
            </a:gs>
            <a:gs pos="0">
              <a:srgbClr val="FFFF00"/>
            </a:gs>
            <a:gs pos="8000">
              <a:srgbClr val="D5E587"/>
            </a:gs>
            <a:gs pos="100000">
              <a:srgbClr val="B3D1EC"/>
            </a:gs>
            <a:gs pos="28000">
              <a:srgbClr val="B5D2EC"/>
            </a:gs>
            <a:gs pos="100000">
              <a:srgbClr val="FFFF00"/>
            </a:gs>
            <a:gs pos="100000">
              <a:srgbClr val="FFFF00"/>
            </a:gs>
            <a:gs pos="100000">
              <a:srgbClr val="FFFF00"/>
            </a:gs>
          </a:gsLst>
          <a:lin ang="5400000" scaled="0"/>
          <a:tileRect/>
        </a:gradFill>
        <a:effectLst/>
      </p:bgPr>
    </p:bg>
    <p:spTree>
      <p:nvGrpSpPr>
        <p:cNvPr id="1" name="Shape 5"/>
        <p:cNvGrpSpPr/>
        <p:nvPr/>
      </p:nvGrpSpPr>
      <p:grpSpPr>
        <a:xfrm>
          <a:off x="0" y="0"/>
          <a:ext cx="0" cy="0"/>
          <a:chOff x="0" y="0"/>
          <a:chExt cx="0" cy="0"/>
        </a:xfrm>
      </p:grpSpPr>
      <p:sp>
        <p:nvSpPr>
          <p:cNvPr id="6" name="Google Shape;6;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 Id="rId9"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13694" y="2070928"/>
            <a:ext cx="11656424" cy="81294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9630"/>
              <a:buFont typeface="Arial"/>
              <a:buNone/>
            </a:pPr>
            <a:r>
              <a:rPr lang="en-GB" sz="9630" u="sng" dirty="0" smtClean="0">
                <a:latin typeface="Comic Sans MS" panose="030F0702030302020204" pitchFamily="66" charset="0"/>
                <a:ea typeface="Arial"/>
                <a:cs typeface="Arial"/>
                <a:sym typeface="Arial"/>
              </a:rPr>
              <a:t>Writing in Reception</a:t>
            </a:r>
            <a:r>
              <a:rPr lang="en-GB" sz="6480" dirty="0" smtClean="0">
                <a:latin typeface="Arial"/>
                <a:ea typeface="Arial"/>
                <a:cs typeface="Arial"/>
                <a:sym typeface="Arial"/>
              </a:rPr>
              <a:t/>
            </a:r>
            <a:br>
              <a:rPr lang="en-GB" sz="6480" dirty="0" smtClean="0">
                <a:latin typeface="Arial"/>
                <a:ea typeface="Arial"/>
                <a:cs typeface="Arial"/>
                <a:sym typeface="Arial"/>
              </a:rPr>
            </a:br>
            <a:r>
              <a:rPr lang="en-GB" sz="6480" dirty="0" smtClean="0">
                <a:latin typeface="Arial"/>
                <a:ea typeface="Arial"/>
                <a:cs typeface="Arial"/>
                <a:sym typeface="Arial"/>
              </a:rPr>
              <a:t/>
            </a:r>
            <a:br>
              <a:rPr lang="en-GB" sz="6480" dirty="0" smtClean="0">
                <a:latin typeface="Arial"/>
                <a:ea typeface="Arial"/>
                <a:cs typeface="Arial"/>
                <a:sym typeface="Arial"/>
              </a:rPr>
            </a:br>
            <a:endParaRPr sz="3600" dirty="0">
              <a:solidFill>
                <a:srgbClr val="0070C0"/>
              </a:solidFill>
              <a:latin typeface="Arial"/>
              <a:ea typeface="Arial"/>
              <a:cs typeface="Arial"/>
              <a:sym typeface="Arial"/>
            </a:endParaRPr>
          </a:p>
        </p:txBody>
      </p:sp>
      <p:sp>
        <p:nvSpPr>
          <p:cNvPr id="2" name="TextBox 1"/>
          <p:cNvSpPr txBox="1"/>
          <p:nvPr/>
        </p:nvSpPr>
        <p:spPr>
          <a:xfrm>
            <a:off x="970502" y="2220227"/>
            <a:ext cx="9917723" cy="2862322"/>
          </a:xfrm>
          <a:prstGeom prst="rect">
            <a:avLst/>
          </a:prstGeom>
          <a:noFill/>
        </p:spPr>
        <p:txBody>
          <a:bodyPr wrap="square" rtlCol="0">
            <a:spAutoFit/>
          </a:bodyPr>
          <a:lstStyle/>
          <a:p>
            <a:pPr marL="457200" indent="-457200" algn="ctr">
              <a:buFont typeface="Arial" panose="020B0604020202020204" pitchFamily="34" charset="0"/>
              <a:buChar char="•"/>
            </a:pPr>
            <a:r>
              <a:rPr lang="en-GB" sz="5400" b="1" u="sng" dirty="0">
                <a:latin typeface="Comic Sans MS" panose="030F0702030302020204" pitchFamily="66" charset="0"/>
              </a:rPr>
              <a:t>Week </a:t>
            </a:r>
            <a:r>
              <a:rPr lang="en-GB" sz="5400" b="1" u="sng" dirty="0" smtClean="0">
                <a:latin typeface="Comic Sans MS" panose="030F0702030302020204" pitchFamily="66" charset="0"/>
              </a:rPr>
              <a:t>8 </a:t>
            </a:r>
            <a:r>
              <a:rPr lang="en-GB" sz="5400" b="1" u="sng" dirty="0">
                <a:latin typeface="Comic Sans MS" panose="030F0702030302020204" pitchFamily="66" charset="0"/>
              </a:rPr>
              <a:t>(w/c: </a:t>
            </a:r>
            <a:r>
              <a:rPr lang="en-GB" sz="5400" b="1" u="sng" dirty="0" smtClean="0">
                <a:latin typeface="Comic Sans MS" panose="030F0702030302020204" pitchFamily="66" charset="0"/>
              </a:rPr>
              <a:t>15.6.20</a:t>
            </a:r>
            <a:r>
              <a:rPr lang="en-GB" sz="5400" b="1" u="sng" dirty="0" smtClean="0">
                <a:latin typeface="Comic Sans MS" panose="030F0702030302020204" pitchFamily="66" charset="0"/>
              </a:rPr>
              <a:t>)</a:t>
            </a:r>
            <a:r>
              <a:rPr lang="en-GB" sz="6600" b="1" u="sng" dirty="0" smtClean="0">
                <a:latin typeface="Comic Sans MS" panose="030F0702030302020204" pitchFamily="66" charset="0"/>
              </a:rPr>
              <a:t/>
            </a:r>
            <a:br>
              <a:rPr lang="en-GB" sz="6600" b="1" u="sng" dirty="0" smtClean="0">
                <a:latin typeface="Comic Sans MS" panose="030F0702030302020204" pitchFamily="66" charset="0"/>
              </a:rPr>
            </a:br>
            <a:endParaRPr lang="en-GB" sz="6600" b="1" u="sng" dirty="0">
              <a:latin typeface="Comic Sans MS" panose="030F0702030302020204" pitchFamily="66" charset="0"/>
            </a:endParaRPr>
          </a:p>
          <a:p>
            <a:pPr marL="457200" indent="-457200" algn="ctr">
              <a:buFont typeface="Arial" panose="020B0604020202020204" pitchFamily="34" charset="0"/>
              <a:buChar char="•"/>
            </a:pPr>
            <a:r>
              <a:rPr lang="en-GB" sz="3600" dirty="0">
                <a:solidFill>
                  <a:srgbClr val="0070C0"/>
                </a:solidFill>
                <a:latin typeface="Comic Sans MS" panose="030F0702030302020204" pitchFamily="66" charset="0"/>
              </a:rPr>
              <a:t>Using </a:t>
            </a:r>
            <a:r>
              <a:rPr lang="en-GB" sz="3600" dirty="0" smtClean="0">
                <a:solidFill>
                  <a:srgbClr val="0070C0"/>
                </a:solidFill>
                <a:latin typeface="Comic Sans MS" panose="030F0702030302020204" pitchFamily="66" charset="0"/>
              </a:rPr>
              <a:t>‘</a:t>
            </a:r>
            <a:r>
              <a:rPr lang="en-GB" sz="3600" dirty="0" smtClean="0">
                <a:solidFill>
                  <a:srgbClr val="FF0000"/>
                </a:solidFill>
                <a:latin typeface="Comic Sans MS" panose="030F0702030302020204" pitchFamily="66" charset="0"/>
              </a:rPr>
              <a:t>because</a:t>
            </a:r>
            <a:r>
              <a:rPr lang="en-GB" sz="3600" dirty="0" smtClean="0">
                <a:solidFill>
                  <a:srgbClr val="0070C0"/>
                </a:solidFill>
                <a:latin typeface="Comic Sans MS" panose="030F0702030302020204" pitchFamily="66" charset="0"/>
              </a:rPr>
              <a:t>’ to explain why</a:t>
            </a:r>
            <a:r>
              <a:rPr lang="en-GB" sz="4800" b="1" u="sng" dirty="0" smtClean="0">
                <a:solidFill>
                  <a:srgbClr val="FF0000"/>
                </a:solidFill>
                <a:latin typeface="Comic Sans MS" panose="030F0702030302020204" pitchFamily="66" charset="0"/>
              </a:rPr>
              <a:t/>
            </a:r>
            <a:br>
              <a:rPr lang="en-GB" sz="4800" b="1" u="sng" dirty="0" smtClean="0">
                <a:solidFill>
                  <a:srgbClr val="FF0000"/>
                </a:solidFill>
                <a:latin typeface="Comic Sans MS" panose="030F0702030302020204" pitchFamily="66" charset="0"/>
              </a:rPr>
            </a:br>
            <a:endParaRPr lang="en-GB" sz="2400" dirty="0">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5542670" y="323557"/>
            <a:ext cx="3961282" cy="5734418"/>
          </a:xfrm>
          <a:prstGeom prst="rect">
            <a:avLst/>
          </a:prstGeom>
          <a:noFill/>
          <a:ln>
            <a:noFill/>
          </a:ln>
        </p:spPr>
      </p:pic>
      <p:sp>
        <p:nvSpPr>
          <p:cNvPr id="95" name="Google Shape;95;p3"/>
          <p:cNvSpPr txBox="1"/>
          <p:nvPr/>
        </p:nvSpPr>
        <p:spPr>
          <a:xfrm>
            <a:off x="155077" y="1689087"/>
            <a:ext cx="278540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a:solidFill>
                  <a:schemeClr val="dk1"/>
                </a:solidFill>
                <a:latin typeface="Arial"/>
                <a:ea typeface="Arial"/>
                <a:cs typeface="Arial"/>
                <a:sym typeface="Arial"/>
              </a:rPr>
              <a:t>Letter formation</a:t>
            </a:r>
            <a:endParaRPr sz="2400" b="1" u="sng" dirty="0">
              <a:solidFill>
                <a:schemeClr val="dk1"/>
              </a:solidFill>
              <a:latin typeface="Arial"/>
              <a:ea typeface="Arial"/>
              <a:cs typeface="Arial"/>
              <a:sym typeface="Arial"/>
            </a:endParaRPr>
          </a:p>
        </p:txBody>
      </p:sp>
      <p:sp>
        <p:nvSpPr>
          <p:cNvPr id="96" name="Google Shape;96;p3"/>
          <p:cNvSpPr txBox="1"/>
          <p:nvPr/>
        </p:nvSpPr>
        <p:spPr>
          <a:xfrm>
            <a:off x="155077" y="2254516"/>
            <a:ext cx="27854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It is really important that the children are forming their letters correctly, starting and finishing in the correct place. Please support your child with this ☺ </a:t>
            </a:r>
            <a:endParaRPr sz="2400" dirty="0">
              <a:solidFill>
                <a:schemeClr val="dk1"/>
              </a:solidFill>
              <a:latin typeface="Arial"/>
              <a:ea typeface="Arial"/>
              <a:cs typeface="Arial"/>
              <a:sym typeface="Arial"/>
            </a:endParaRPr>
          </a:p>
        </p:txBody>
      </p:sp>
      <p:sp>
        <p:nvSpPr>
          <p:cNvPr id="5"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4"/>
          <p:cNvGrpSpPr/>
          <p:nvPr/>
        </p:nvGrpSpPr>
        <p:grpSpPr>
          <a:xfrm>
            <a:off x="114805" y="1773134"/>
            <a:ext cx="8323399" cy="1434318"/>
            <a:chOff x="0" y="0"/>
            <a:chExt cx="6810704" cy="1261241"/>
          </a:xfrm>
        </p:grpSpPr>
        <p:sp>
          <p:nvSpPr>
            <p:cNvPr id="102" name="Google Shape;102;p4"/>
            <p:cNvSpPr/>
            <p:nvPr/>
          </p:nvSpPr>
          <p:spPr>
            <a:xfrm>
              <a:off x="0" y="0"/>
              <a:ext cx="6810375" cy="514985"/>
            </a:xfrm>
            <a:prstGeom prst="rect">
              <a:avLst/>
            </a:prstGeom>
            <a:solidFill>
              <a:srgbClr val="9CC2E5"/>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3" name="Google Shape;103;p4"/>
            <p:cNvSpPr/>
            <p:nvPr/>
          </p:nvSpPr>
          <p:spPr>
            <a:xfrm>
              <a:off x="0" y="409903"/>
              <a:ext cx="6810704" cy="515007"/>
            </a:xfrm>
            <a:prstGeom prst="rect">
              <a:avLst/>
            </a:prstGeom>
            <a:solidFill>
              <a:srgbClr val="A8D08C"/>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4" name="Google Shape;104;p4"/>
            <p:cNvSpPr/>
            <p:nvPr/>
          </p:nvSpPr>
          <p:spPr>
            <a:xfrm>
              <a:off x="0" y="809296"/>
              <a:ext cx="6810375" cy="451945"/>
            </a:xfrm>
            <a:prstGeom prst="rect">
              <a:avLst/>
            </a:prstGeom>
            <a:solidFill>
              <a:srgbClr val="F4B08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grpSp>
      <p:sp>
        <p:nvSpPr>
          <p:cNvPr id="105" name="Google Shape;105;p4"/>
          <p:cNvSpPr txBox="1"/>
          <p:nvPr/>
        </p:nvSpPr>
        <p:spPr>
          <a:xfrm>
            <a:off x="661421" y="4270549"/>
            <a:ext cx="109697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In Reception we use ‘garden writing’ handwriting lines to explain to the children which letters need to be tall and which have tails under the line. </a:t>
            </a:r>
            <a:endParaRPr sz="2400" dirty="0">
              <a:solidFill>
                <a:schemeClr val="dk1"/>
              </a:solidFill>
              <a:latin typeface="Arial"/>
              <a:ea typeface="Arial"/>
              <a:cs typeface="Arial"/>
              <a:sym typeface="Arial"/>
            </a:endParaRPr>
          </a:p>
        </p:txBody>
      </p:sp>
      <p:cxnSp>
        <p:nvCxnSpPr>
          <p:cNvPr id="106" name="Google Shape;106;p4"/>
          <p:cNvCxnSpPr/>
          <p:nvPr/>
        </p:nvCxnSpPr>
        <p:spPr>
          <a:xfrm flipH="1">
            <a:off x="8608022" y="1972491"/>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7" name="Google Shape;107;p4"/>
          <p:cNvCxnSpPr/>
          <p:nvPr/>
        </p:nvCxnSpPr>
        <p:spPr>
          <a:xfrm flipH="1">
            <a:off x="8608022" y="2923632"/>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8" name="Google Shape;108;p4"/>
          <p:cNvCxnSpPr/>
          <p:nvPr/>
        </p:nvCxnSpPr>
        <p:spPr>
          <a:xfrm flipH="1">
            <a:off x="8608022" y="2490293"/>
            <a:ext cx="470664" cy="13063"/>
          </a:xfrm>
          <a:prstGeom prst="straightConnector1">
            <a:avLst/>
          </a:prstGeom>
          <a:noFill/>
          <a:ln w="76200" cap="flat" cmpd="sng">
            <a:solidFill>
              <a:srgbClr val="0C0C0C"/>
            </a:solidFill>
            <a:prstDash val="solid"/>
            <a:miter lim="800000"/>
            <a:headEnd type="none" w="sm" len="sm"/>
            <a:tailEnd type="triangle" w="med" len="med"/>
          </a:ln>
        </p:spPr>
      </p:cxnSp>
      <p:sp>
        <p:nvSpPr>
          <p:cNvPr id="109" name="Google Shape;109;p4"/>
          <p:cNvSpPr txBox="1"/>
          <p:nvPr/>
        </p:nvSpPr>
        <p:spPr>
          <a:xfrm>
            <a:off x="9248503" y="1787825"/>
            <a:ext cx="17935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“Up into the </a:t>
            </a:r>
            <a:r>
              <a:rPr lang="en-GB" sz="1800" b="1" u="sng">
                <a:solidFill>
                  <a:schemeClr val="dk1"/>
                </a:solidFill>
                <a:latin typeface="Calibri"/>
                <a:ea typeface="Calibri"/>
                <a:cs typeface="Calibri"/>
                <a:sym typeface="Calibri"/>
              </a:rPr>
              <a:t>sky</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0" name="Google Shape;110;p4"/>
          <p:cNvSpPr txBox="1"/>
          <p:nvPr/>
        </p:nvSpPr>
        <p:spPr>
          <a:xfrm>
            <a:off x="9078686" y="2294680"/>
            <a:ext cx="221772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“Stay sat in the </a:t>
            </a:r>
            <a:r>
              <a:rPr lang="en-GB" sz="1800" b="1" u="sng">
                <a:solidFill>
                  <a:schemeClr val="dk1"/>
                </a:solidFill>
                <a:latin typeface="Calibri"/>
                <a:ea typeface="Calibri"/>
                <a:cs typeface="Calibri"/>
                <a:sym typeface="Calibri"/>
              </a:rPr>
              <a:t>grass</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1" name="Google Shape;111;p4"/>
          <p:cNvSpPr txBox="1"/>
          <p:nvPr/>
        </p:nvSpPr>
        <p:spPr>
          <a:xfrm>
            <a:off x="9248503" y="2728205"/>
            <a:ext cx="2382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“Go down into the </a:t>
            </a:r>
            <a:r>
              <a:rPr lang="en-GB" sz="1800" b="1" u="sng">
                <a:solidFill>
                  <a:schemeClr val="dk1"/>
                </a:solidFill>
                <a:latin typeface="Calibri"/>
                <a:ea typeface="Calibri"/>
                <a:cs typeface="Calibri"/>
                <a:sym typeface="Calibri"/>
              </a:rPr>
              <a:t>soil</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2" name="Google Shape;112;p4"/>
          <p:cNvSpPr txBox="1"/>
          <p:nvPr/>
        </p:nvSpPr>
        <p:spPr>
          <a:xfrm>
            <a:off x="284622" y="1800169"/>
            <a:ext cx="800316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7200" dirty="0">
                <a:solidFill>
                  <a:schemeClr val="dk1"/>
                </a:solidFill>
                <a:latin typeface="Comic Sans MS" panose="030F0702030302020204" pitchFamily="66" charset="0"/>
                <a:sym typeface="Arial"/>
              </a:rPr>
              <a:t>d h e l s p g</a:t>
            </a:r>
            <a:endParaRPr sz="7200" dirty="0">
              <a:solidFill>
                <a:schemeClr val="dk1"/>
              </a:solidFill>
              <a:latin typeface="Comic Sans MS" panose="030F0702030302020204" pitchFamily="66" charset="0"/>
              <a:sym typeface="Arial"/>
            </a:endParaRPr>
          </a:p>
        </p:txBody>
      </p:sp>
      <p:sp>
        <p:nvSpPr>
          <p:cNvPr id="14"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4" name="Google Shape;95;p3"/>
          <p:cNvSpPr txBox="1"/>
          <p:nvPr/>
        </p:nvSpPr>
        <p:spPr>
          <a:xfrm>
            <a:off x="155077" y="122926"/>
            <a:ext cx="11510449"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a:t>
            </a:r>
            <a:r>
              <a:rPr lang="en-GB" sz="2400" b="1" i="0" u="sng" strike="noStrike" cap="none" dirty="0" smtClean="0">
                <a:solidFill>
                  <a:srgbClr val="FF0000"/>
                </a:solidFill>
                <a:latin typeface="Arial"/>
                <a:ea typeface="Arial"/>
                <a:cs typeface="Arial"/>
                <a:sym typeface="Arial"/>
              </a:rPr>
              <a:t>parents:</a:t>
            </a:r>
            <a:br>
              <a:rPr lang="en-GB" sz="2400" b="1" i="0" u="sng" strike="noStrike" cap="none" dirty="0" smtClean="0">
                <a:solidFill>
                  <a:srgbClr val="FF0000"/>
                </a:solidFill>
                <a:latin typeface="Arial"/>
                <a:ea typeface="Arial"/>
                <a:cs typeface="Arial"/>
                <a:sym typeface="Arial"/>
              </a:rPr>
            </a:br>
            <a:r>
              <a:rPr lang="en-GB" sz="2400" b="1" i="0" u="sng" strike="noStrike" cap="none" dirty="0" smtClean="0">
                <a:solidFill>
                  <a:srgbClr val="FF0000"/>
                </a:solidFill>
                <a:latin typeface="Arial"/>
                <a:ea typeface="Arial"/>
                <a:cs typeface="Arial"/>
                <a:sym typeface="Arial"/>
              </a:rPr>
              <a:t>Please remind your children to use finger spaces between each word. </a:t>
            </a:r>
            <a:endParaRPr sz="2400" b="1" u="sng" dirty="0">
              <a:solidFill>
                <a:srgbClr val="FF0000"/>
              </a:solidFill>
              <a:latin typeface="Arial"/>
              <a:ea typeface="Arial"/>
              <a:cs typeface="Arial"/>
              <a:sym typeface="Arial"/>
            </a:endParaRPr>
          </a:p>
        </p:txBody>
      </p:sp>
      <p:pic>
        <p:nvPicPr>
          <p:cNvPr id="15" name="Picture 14"/>
          <p:cNvPicPr>
            <a:picLocks noChangeAspect="1"/>
          </p:cNvPicPr>
          <p:nvPr/>
        </p:nvPicPr>
        <p:blipFill>
          <a:blip r:embed="rId3"/>
          <a:stretch>
            <a:fillRect/>
          </a:stretch>
        </p:blipFill>
        <p:spPr>
          <a:xfrm>
            <a:off x="440957" y="1888141"/>
            <a:ext cx="10938687" cy="4254451"/>
          </a:xfrm>
          <a:prstGeom prst="rect">
            <a:avLst/>
          </a:prstGeom>
        </p:spPr>
      </p:pic>
    </p:spTree>
    <p:extLst>
      <p:ext uri="{BB962C8B-B14F-4D97-AF65-F5344CB8AC3E}">
        <p14:creationId xmlns:p14="http://schemas.microsoft.com/office/powerpoint/2010/main" val="106477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p:nvPr/>
        </p:nvSpPr>
        <p:spPr>
          <a:xfrm>
            <a:off x="165364" y="997200"/>
            <a:ext cx="8686800" cy="5860800"/>
          </a:xfrm>
          <a:prstGeom prst="rect">
            <a:avLst/>
          </a:prstGeom>
          <a:noFill/>
          <a:ln>
            <a:noFill/>
          </a:ln>
        </p:spPr>
        <p:txBody>
          <a:bodyPr spcFirstLastPara="1" wrap="square" lIns="91425" tIns="45700" rIns="91425" bIns="45700" anchor="b" anchorCtr="0">
            <a:normAutofit/>
          </a:bodyPr>
          <a:lstStyle/>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When writing sentences, your child will not always spell words correctly. We encourage the children to have a go independently, using the newest sound mats to help them. They will need to segment (sound out the word) and then choose the correct digraph/</a:t>
            </a:r>
            <a:r>
              <a:rPr lang="en-GB" sz="2000" dirty="0" err="1">
                <a:solidFill>
                  <a:schemeClr val="dk1"/>
                </a:solidFill>
              </a:rPr>
              <a:t>t</a:t>
            </a:r>
            <a:r>
              <a:rPr lang="en-GB" sz="2000" dirty="0" err="1">
                <a:solidFill>
                  <a:schemeClr val="dk1"/>
                </a:solidFill>
                <a:latin typeface="Arial"/>
                <a:ea typeface="Arial"/>
                <a:cs typeface="Arial"/>
                <a:sym typeface="Arial"/>
              </a:rPr>
              <a:t>rigraph</a:t>
            </a:r>
            <a:r>
              <a:rPr lang="en-GB" sz="2000" dirty="0">
                <a:solidFill>
                  <a:schemeClr val="dk1"/>
                </a:solidFill>
                <a:latin typeface="Arial"/>
                <a:ea typeface="Arial"/>
                <a:cs typeface="Arial"/>
                <a:sym typeface="Arial"/>
              </a:rPr>
              <a:t>/split digraph to write.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i.e. when writing the word ‘teacher’ your child needs to break the word down as: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 – </a:t>
            </a:r>
            <a:r>
              <a:rPr lang="en-GB" sz="2000" b="1" u="sng" dirty="0">
                <a:solidFill>
                  <a:schemeClr val="dk1"/>
                </a:solidFill>
                <a:latin typeface="Arial"/>
                <a:ea typeface="Arial"/>
                <a:cs typeface="Arial"/>
                <a:sym typeface="Arial"/>
              </a:rPr>
              <a:t>ea</a:t>
            </a:r>
            <a:r>
              <a:rPr lang="en-GB" sz="2000" dirty="0">
                <a:solidFill>
                  <a:schemeClr val="dk1"/>
                </a:solidFill>
                <a:latin typeface="Arial"/>
                <a:ea typeface="Arial"/>
                <a:cs typeface="Arial"/>
                <a:sym typeface="Arial"/>
              </a:rPr>
              <a:t> – </a:t>
            </a:r>
            <a:r>
              <a:rPr lang="en-GB" sz="2000" b="1" u="sng" dirty="0">
                <a:solidFill>
                  <a:schemeClr val="dk1"/>
                </a:solidFill>
                <a:latin typeface="Arial"/>
                <a:ea typeface="Arial"/>
                <a:cs typeface="Arial"/>
                <a:sym typeface="Arial"/>
              </a:rPr>
              <a:t>ch</a:t>
            </a:r>
            <a:r>
              <a:rPr lang="en-GB" sz="2000" dirty="0">
                <a:solidFill>
                  <a:schemeClr val="dk1"/>
                </a:solidFill>
                <a:latin typeface="Arial"/>
                <a:ea typeface="Arial"/>
                <a:cs typeface="Arial"/>
                <a:sym typeface="Arial"/>
              </a:rPr>
              <a:t> – </a:t>
            </a:r>
            <a:r>
              <a:rPr lang="en-GB" sz="2000" b="1" u="sng"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There are different ways of writing ‘ea’ and ‘</a:t>
            </a:r>
            <a:r>
              <a:rPr lang="en-GB" sz="2000"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so if they write: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teechur</a:t>
            </a:r>
            <a:r>
              <a:rPr lang="en-GB" sz="2000" dirty="0">
                <a:solidFill>
                  <a:schemeClr val="dk1"/>
                </a:solidFill>
                <a:latin typeface="Arial"/>
                <a:ea typeface="Arial"/>
                <a:cs typeface="Arial"/>
                <a:sym typeface="Arial"/>
              </a:rPr>
              <a:t>’ they will have used their phonics knowledge to select the appropriate sound however in this instance they have choose the wrong grapheme. This is reasonable for your child’s age.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If your child writes: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taicher</a:t>
            </a:r>
            <a:r>
              <a:rPr lang="en-GB" sz="2000" dirty="0">
                <a:solidFill>
                  <a:schemeClr val="dk1"/>
                </a:solidFill>
                <a:latin typeface="Arial"/>
                <a:ea typeface="Arial"/>
                <a:cs typeface="Arial"/>
                <a:sym typeface="Arial"/>
              </a:rPr>
              <a:t>’ you will need to talk them through what they have written and explain that ‘</a:t>
            </a:r>
            <a:r>
              <a:rPr lang="en-GB" sz="2000" dirty="0" err="1">
                <a:solidFill>
                  <a:schemeClr val="dk1"/>
                </a:solidFill>
                <a:latin typeface="Arial"/>
                <a:ea typeface="Arial"/>
                <a:cs typeface="Arial"/>
                <a:sym typeface="Arial"/>
              </a:rPr>
              <a:t>ai</a:t>
            </a:r>
            <a:r>
              <a:rPr lang="en-GB" sz="2000" dirty="0">
                <a:solidFill>
                  <a:schemeClr val="dk1"/>
                </a:solidFill>
                <a:latin typeface="Arial"/>
                <a:ea typeface="Arial"/>
                <a:cs typeface="Arial"/>
                <a:sym typeface="Arial"/>
              </a:rPr>
              <a:t>’ is not in teacher it is in fact the ‘ea’ sound. Look together to find the ‘ea’ ‘ee’ sounds on the sound mat and this will help them for next time. </a:t>
            </a:r>
            <a:endParaRPr sz="2000" dirty="0">
              <a:solidFill>
                <a:schemeClr val="dk1"/>
              </a:solidFill>
              <a:latin typeface="Arial"/>
              <a:ea typeface="Arial"/>
              <a:cs typeface="Arial"/>
              <a:sym typeface="Arial"/>
            </a:endParaRPr>
          </a:p>
        </p:txBody>
      </p:sp>
      <p:pic>
        <p:nvPicPr>
          <p:cNvPr id="118" name="Google Shape;118;p5"/>
          <p:cNvPicPr preferRelativeResize="0"/>
          <p:nvPr/>
        </p:nvPicPr>
        <p:blipFill rotWithShape="1">
          <a:blip r:embed="rId3">
            <a:alphaModFix/>
          </a:blip>
          <a:srcRect/>
          <a:stretch/>
        </p:blipFill>
        <p:spPr>
          <a:xfrm>
            <a:off x="8664300" y="1471050"/>
            <a:ext cx="3403425" cy="1555575"/>
          </a:xfrm>
          <a:prstGeom prst="rect">
            <a:avLst/>
          </a:prstGeom>
          <a:noFill/>
          <a:ln>
            <a:noFill/>
          </a:ln>
        </p:spPr>
      </p:pic>
      <p:cxnSp>
        <p:nvCxnSpPr>
          <p:cNvPr id="119" name="Google Shape;119;p5"/>
          <p:cNvCxnSpPr/>
          <p:nvPr/>
        </p:nvCxnSpPr>
        <p:spPr>
          <a:xfrm>
            <a:off x="9040027" y="751163"/>
            <a:ext cx="1022100" cy="720000"/>
          </a:xfrm>
          <a:prstGeom prst="straightConnector1">
            <a:avLst/>
          </a:prstGeom>
          <a:noFill/>
          <a:ln w="76200" cap="flat" cmpd="sng">
            <a:solidFill>
              <a:schemeClr val="accent1"/>
            </a:solidFill>
            <a:prstDash val="solid"/>
            <a:miter lim="800000"/>
            <a:headEnd type="none" w="sm" len="sm"/>
            <a:tailEnd type="triangle" w="med" len="med"/>
          </a:ln>
        </p:spPr>
      </p:cxnSp>
      <p:pic>
        <p:nvPicPr>
          <p:cNvPr id="120" name="Google Shape;120;p5" descr="http://ecx.images-amazon.com/images/I/81daKehskIL._SL1500_.jpg"/>
          <p:cNvPicPr preferRelativeResize="0"/>
          <p:nvPr/>
        </p:nvPicPr>
        <p:blipFill rotWithShape="1">
          <a:blip r:embed="rId4">
            <a:alphaModFix/>
          </a:blip>
          <a:srcRect/>
          <a:stretch/>
        </p:blipFill>
        <p:spPr>
          <a:xfrm>
            <a:off x="8664300" y="3129200"/>
            <a:ext cx="3403426" cy="1485375"/>
          </a:xfrm>
          <a:prstGeom prst="rect">
            <a:avLst/>
          </a:prstGeom>
          <a:noFill/>
          <a:ln>
            <a:noFill/>
          </a:ln>
        </p:spPr>
      </p:pic>
      <p:sp>
        <p:nvSpPr>
          <p:cNvPr id="6"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Learn to spell tricky word ‘because’</a:t>
            </a:r>
            <a:endParaRPr sz="2400" b="1" u="sng" dirty="0">
              <a:solidFill>
                <a:srgbClr val="7030A0"/>
              </a:solidFill>
              <a:latin typeface="Comic Sans MS" panose="030F0702030302020204" pitchFamily="66" charset="0"/>
              <a:sym typeface="Arial"/>
            </a:endParaRPr>
          </a:p>
        </p:txBody>
      </p:sp>
      <p:sp>
        <p:nvSpPr>
          <p:cNvPr id="3" name="Rectangle 2"/>
          <p:cNvSpPr/>
          <p:nvPr/>
        </p:nvSpPr>
        <p:spPr>
          <a:xfrm>
            <a:off x="102524" y="1174974"/>
            <a:ext cx="11617345" cy="1477328"/>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a:t>
            </a:r>
            <a:r>
              <a:rPr lang="en-GB" sz="2400" b="1" u="sng" dirty="0" smtClean="0">
                <a:solidFill>
                  <a:srgbClr val="7030A0"/>
                </a:solidFill>
                <a:latin typeface="Comic Sans MS" panose="030F0702030302020204" pitchFamily="66" charset="0"/>
              </a:rPr>
              <a:t>Because</a:t>
            </a:r>
            <a:r>
              <a:rPr lang="en-GB" sz="2400" dirty="0" smtClean="0">
                <a:solidFill>
                  <a:srgbClr val="7030A0"/>
                </a:solidFill>
                <a:latin typeface="Comic Sans MS" panose="030F0702030302020204" pitchFamily="66" charset="0"/>
              </a:rPr>
              <a:t>’ is a tricky word as we are not able to ‘sound it out’ using phonics when trying to spell it. There are many different ways to learn how to spell ‘because’. We like to use Mnemonics to help us remember …</a:t>
            </a:r>
          </a:p>
          <a:p>
            <a:pPr algn="ctr"/>
            <a:endParaRPr lang="en-GB" sz="1800" dirty="0">
              <a:solidFill>
                <a:srgbClr val="7030A0"/>
              </a:solidFill>
              <a:latin typeface="Comic Sans MS" panose="030F0702030302020204" pitchFamily="66" charset="0"/>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Monday:</a:t>
            </a:r>
            <a:endParaRPr sz="2400" b="1" u="sng" dirty="0">
              <a:solidFill>
                <a:srgbClr val="FF0000"/>
              </a:solidFill>
              <a:latin typeface="Comic Sans MS" panose="030F0702030302020204" pitchFamily="66" charset="0"/>
              <a:sym typeface="Arial"/>
            </a:endParaRPr>
          </a:p>
        </p:txBody>
      </p:sp>
      <p:sp>
        <p:nvSpPr>
          <p:cNvPr id="2" name="Rectangle 1"/>
          <p:cNvSpPr/>
          <p:nvPr/>
        </p:nvSpPr>
        <p:spPr>
          <a:xfrm>
            <a:off x="304230" y="4558969"/>
            <a:ext cx="11637495" cy="646331"/>
          </a:xfrm>
          <a:prstGeom prst="rect">
            <a:avLst/>
          </a:prstGeom>
        </p:spPr>
        <p:txBody>
          <a:bodyPr wrap="square">
            <a:spAutoFit/>
          </a:bodyPr>
          <a:lstStyle/>
          <a:p>
            <a:r>
              <a:rPr lang="en-GB" sz="3600" dirty="0" smtClean="0">
                <a:solidFill>
                  <a:srgbClr val="FF0000"/>
                </a:solidFill>
                <a:latin typeface="Comic Sans MS" panose="030F0702030302020204" pitchFamily="66" charset="0"/>
              </a:rPr>
              <a:t>B</a:t>
            </a:r>
            <a:r>
              <a:rPr lang="en-GB" sz="3600" dirty="0" smtClean="0">
                <a:solidFill>
                  <a:schemeClr val="tx1"/>
                </a:solidFill>
                <a:latin typeface="Comic Sans MS" panose="030F0702030302020204" pitchFamily="66" charset="0"/>
              </a:rPr>
              <a:t>ig</a:t>
            </a:r>
            <a:r>
              <a:rPr lang="en-GB" sz="3600" dirty="0" smtClean="0">
                <a:solidFill>
                  <a:srgbClr val="FF0000"/>
                </a:solidFill>
                <a:latin typeface="Comic Sans MS" panose="030F0702030302020204" pitchFamily="66" charset="0"/>
              </a:rPr>
              <a:t> </a:t>
            </a:r>
            <a:r>
              <a:rPr lang="en-GB" sz="3600" dirty="0">
                <a:solidFill>
                  <a:srgbClr val="FF0000"/>
                </a:solidFill>
                <a:latin typeface="Comic Sans MS" panose="030F0702030302020204" pitchFamily="66" charset="0"/>
              </a:rPr>
              <a:t>e</a:t>
            </a:r>
            <a:r>
              <a:rPr lang="en-GB" sz="3600" dirty="0">
                <a:solidFill>
                  <a:schemeClr val="tx1"/>
                </a:solidFill>
                <a:latin typeface="Comic Sans MS" panose="030F0702030302020204" pitchFamily="66" charset="0"/>
              </a:rPr>
              <a:t>lephants</a:t>
            </a:r>
            <a:r>
              <a:rPr lang="en-GB" sz="3600" dirty="0">
                <a:solidFill>
                  <a:srgbClr val="FF0000"/>
                </a:solidFill>
                <a:latin typeface="Comic Sans MS" panose="030F0702030302020204" pitchFamily="66" charset="0"/>
              </a:rPr>
              <a:t> c</a:t>
            </a:r>
            <a:r>
              <a:rPr lang="en-GB" sz="3600" dirty="0">
                <a:solidFill>
                  <a:schemeClr val="tx1"/>
                </a:solidFill>
                <a:latin typeface="Comic Sans MS" panose="030F0702030302020204" pitchFamily="66" charset="0"/>
              </a:rPr>
              <a:t>an</a:t>
            </a:r>
            <a:r>
              <a:rPr lang="en-GB" sz="3600" dirty="0">
                <a:solidFill>
                  <a:srgbClr val="FF0000"/>
                </a:solidFill>
                <a:latin typeface="Comic Sans MS" panose="030F0702030302020204" pitchFamily="66" charset="0"/>
              </a:rPr>
              <a:t> a</a:t>
            </a:r>
            <a:r>
              <a:rPr lang="en-GB" sz="3600" dirty="0">
                <a:solidFill>
                  <a:schemeClr val="tx1"/>
                </a:solidFill>
                <a:latin typeface="Comic Sans MS" panose="030F0702030302020204" pitchFamily="66" charset="0"/>
              </a:rPr>
              <a:t>lways</a:t>
            </a:r>
            <a:r>
              <a:rPr lang="en-GB" sz="3600" dirty="0">
                <a:solidFill>
                  <a:srgbClr val="FF0000"/>
                </a:solidFill>
                <a:latin typeface="Comic Sans MS" panose="030F0702030302020204" pitchFamily="66" charset="0"/>
              </a:rPr>
              <a:t> u</a:t>
            </a:r>
            <a:r>
              <a:rPr lang="en-GB" sz="3600" dirty="0">
                <a:solidFill>
                  <a:schemeClr val="tx1"/>
                </a:solidFill>
                <a:latin typeface="Comic Sans MS" panose="030F0702030302020204" pitchFamily="66" charset="0"/>
              </a:rPr>
              <a:t>nderstand</a:t>
            </a:r>
            <a:r>
              <a:rPr lang="en-GB" sz="3600" dirty="0">
                <a:solidFill>
                  <a:srgbClr val="FF0000"/>
                </a:solidFill>
                <a:latin typeface="Comic Sans MS" panose="030F0702030302020204" pitchFamily="66" charset="0"/>
              </a:rPr>
              <a:t> s</a:t>
            </a:r>
            <a:r>
              <a:rPr lang="en-GB" sz="3600" dirty="0">
                <a:solidFill>
                  <a:schemeClr val="tx1"/>
                </a:solidFill>
                <a:latin typeface="Comic Sans MS" panose="030F0702030302020204" pitchFamily="66" charset="0"/>
              </a:rPr>
              <a:t>mall</a:t>
            </a:r>
            <a:r>
              <a:rPr lang="en-GB" sz="3600" dirty="0">
                <a:solidFill>
                  <a:srgbClr val="FF0000"/>
                </a:solidFill>
                <a:latin typeface="Comic Sans MS" panose="030F0702030302020204" pitchFamily="66" charset="0"/>
              </a:rPr>
              <a:t> e</a:t>
            </a:r>
            <a:r>
              <a:rPr lang="en-GB" sz="3600" dirty="0">
                <a:solidFill>
                  <a:schemeClr val="tx1"/>
                </a:solidFill>
                <a:latin typeface="Comic Sans MS" panose="030F0702030302020204" pitchFamily="66" charset="0"/>
              </a:rPr>
              <a:t>lephants</a:t>
            </a:r>
          </a:p>
        </p:txBody>
      </p:sp>
      <p:pic>
        <p:nvPicPr>
          <p:cNvPr id="1026" name="Picture 2" descr="https://thatspellingthing.com/wp-content/uploads/2018/04/How-to-spell-because-3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352" y="2465918"/>
            <a:ext cx="2857500" cy="19050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4925712" y="2840353"/>
            <a:ext cx="5446297" cy="1015663"/>
          </a:xfrm>
          <a:prstGeom prst="rect">
            <a:avLst/>
          </a:prstGeom>
        </p:spPr>
        <p:txBody>
          <a:bodyPr wrap="square">
            <a:spAutoFit/>
          </a:bodyPr>
          <a:lstStyle/>
          <a:p>
            <a:r>
              <a:rPr lang="en-GB" sz="6000" dirty="0">
                <a:solidFill>
                  <a:srgbClr val="FF0000"/>
                </a:solidFill>
                <a:latin typeface="Comic Sans MS" panose="030F0702030302020204" pitchFamily="66" charset="0"/>
              </a:rPr>
              <a:t>b</a:t>
            </a:r>
            <a:r>
              <a:rPr lang="en-GB" sz="6000" dirty="0" smtClean="0">
                <a:solidFill>
                  <a:srgbClr val="FF0000"/>
                </a:solidFill>
                <a:latin typeface="Comic Sans MS" panose="030F0702030302020204" pitchFamily="66" charset="0"/>
              </a:rPr>
              <a:t> e c a u s e</a:t>
            </a:r>
            <a:endParaRPr lang="en-GB" sz="60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422265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Learn to spell tricky word ‘because’</a:t>
            </a:r>
            <a:endParaRPr sz="2400" b="1" u="sng" dirty="0">
              <a:solidFill>
                <a:srgbClr val="7030A0"/>
              </a:solidFill>
              <a:latin typeface="Comic Sans MS" panose="030F0702030302020204" pitchFamily="66" charset="0"/>
              <a:sym typeface="Arial"/>
            </a:endParaRPr>
          </a:p>
        </p:txBody>
      </p:sp>
      <p:sp>
        <p:nvSpPr>
          <p:cNvPr id="3" name="Rectangle 2"/>
          <p:cNvSpPr/>
          <p:nvPr/>
        </p:nvSpPr>
        <p:spPr>
          <a:xfrm>
            <a:off x="53731" y="747473"/>
            <a:ext cx="11617345" cy="2954655"/>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a:t>
            </a:r>
            <a:br>
              <a:rPr lang="en-GB" sz="2400" dirty="0" smtClean="0">
                <a:solidFill>
                  <a:srgbClr val="7030A0"/>
                </a:solidFill>
                <a:latin typeface="Comic Sans MS" panose="030F0702030302020204" pitchFamily="66" charset="0"/>
              </a:rPr>
            </a:br>
            <a:r>
              <a:rPr lang="en-GB" sz="2400" dirty="0" smtClean="0">
                <a:solidFill>
                  <a:srgbClr val="7030A0"/>
                </a:solidFill>
                <a:latin typeface="Comic Sans MS" panose="030F0702030302020204" pitchFamily="66" charset="0"/>
              </a:rPr>
              <a:t>Have a go at writing ‘because’ in as many different ways as you can. </a:t>
            </a:r>
            <a:br>
              <a:rPr lang="en-GB" sz="2400" dirty="0" smtClean="0">
                <a:solidFill>
                  <a:srgbClr val="7030A0"/>
                </a:solidFill>
                <a:latin typeface="Comic Sans MS" panose="030F0702030302020204" pitchFamily="66" charset="0"/>
              </a:rPr>
            </a:br>
            <a:r>
              <a:rPr lang="en-GB" sz="2400" dirty="0" smtClean="0">
                <a:solidFill>
                  <a:srgbClr val="7030A0"/>
                </a:solidFill>
                <a:latin typeface="Comic Sans MS" panose="030F0702030302020204" pitchFamily="66" charset="0"/>
              </a:rPr>
              <a:t>Remember to say to yourself: </a:t>
            </a:r>
            <a:r>
              <a:rPr lang="en-GB" sz="2000" dirty="0">
                <a:solidFill>
                  <a:srgbClr val="FF0000"/>
                </a:solidFill>
                <a:latin typeface="Comic Sans MS" panose="030F0702030302020204" pitchFamily="66" charset="0"/>
              </a:rPr>
              <a:t>B</a:t>
            </a:r>
            <a:r>
              <a:rPr lang="en-GB" sz="2000" dirty="0">
                <a:solidFill>
                  <a:schemeClr val="tx1"/>
                </a:solidFill>
                <a:latin typeface="Comic Sans MS" panose="030F0702030302020204" pitchFamily="66" charset="0"/>
              </a:rPr>
              <a:t>ig</a:t>
            </a:r>
            <a:r>
              <a:rPr lang="en-GB" sz="2000" dirty="0">
                <a:solidFill>
                  <a:srgbClr val="FF0000"/>
                </a:solidFill>
                <a:latin typeface="Comic Sans MS" panose="030F0702030302020204" pitchFamily="66" charset="0"/>
              </a:rPr>
              <a:t> e</a:t>
            </a:r>
            <a:r>
              <a:rPr lang="en-GB" sz="2000" dirty="0">
                <a:solidFill>
                  <a:schemeClr val="tx1"/>
                </a:solidFill>
                <a:latin typeface="Comic Sans MS" panose="030F0702030302020204" pitchFamily="66" charset="0"/>
              </a:rPr>
              <a:t>lephants</a:t>
            </a:r>
            <a:r>
              <a:rPr lang="en-GB" sz="2000" dirty="0">
                <a:solidFill>
                  <a:srgbClr val="FF0000"/>
                </a:solidFill>
                <a:latin typeface="Comic Sans MS" panose="030F0702030302020204" pitchFamily="66" charset="0"/>
              </a:rPr>
              <a:t> c</a:t>
            </a:r>
            <a:r>
              <a:rPr lang="en-GB" sz="2000" dirty="0">
                <a:solidFill>
                  <a:schemeClr val="tx1"/>
                </a:solidFill>
                <a:latin typeface="Comic Sans MS" panose="030F0702030302020204" pitchFamily="66" charset="0"/>
              </a:rPr>
              <a:t>an</a:t>
            </a:r>
            <a:r>
              <a:rPr lang="en-GB" sz="2000" dirty="0">
                <a:solidFill>
                  <a:srgbClr val="FF0000"/>
                </a:solidFill>
                <a:latin typeface="Comic Sans MS" panose="030F0702030302020204" pitchFamily="66" charset="0"/>
              </a:rPr>
              <a:t> a</a:t>
            </a:r>
            <a:r>
              <a:rPr lang="en-GB" sz="2000" dirty="0">
                <a:solidFill>
                  <a:schemeClr val="tx1"/>
                </a:solidFill>
                <a:latin typeface="Comic Sans MS" panose="030F0702030302020204" pitchFamily="66" charset="0"/>
              </a:rPr>
              <a:t>lways</a:t>
            </a:r>
            <a:r>
              <a:rPr lang="en-GB" sz="2000" dirty="0">
                <a:solidFill>
                  <a:srgbClr val="FF0000"/>
                </a:solidFill>
                <a:latin typeface="Comic Sans MS" panose="030F0702030302020204" pitchFamily="66" charset="0"/>
              </a:rPr>
              <a:t> u</a:t>
            </a:r>
            <a:r>
              <a:rPr lang="en-GB" sz="2000" dirty="0">
                <a:solidFill>
                  <a:schemeClr val="tx1"/>
                </a:solidFill>
                <a:latin typeface="Comic Sans MS" panose="030F0702030302020204" pitchFamily="66" charset="0"/>
              </a:rPr>
              <a:t>nderstand</a:t>
            </a:r>
            <a:r>
              <a:rPr lang="en-GB" sz="2000" dirty="0">
                <a:solidFill>
                  <a:srgbClr val="FF0000"/>
                </a:solidFill>
                <a:latin typeface="Comic Sans MS" panose="030F0702030302020204" pitchFamily="66" charset="0"/>
              </a:rPr>
              <a:t> s</a:t>
            </a:r>
            <a:r>
              <a:rPr lang="en-GB" sz="2000" dirty="0">
                <a:solidFill>
                  <a:schemeClr val="tx1"/>
                </a:solidFill>
                <a:latin typeface="Comic Sans MS" panose="030F0702030302020204" pitchFamily="66" charset="0"/>
              </a:rPr>
              <a:t>mall</a:t>
            </a:r>
            <a:r>
              <a:rPr lang="en-GB" sz="2000" dirty="0">
                <a:solidFill>
                  <a:srgbClr val="FF0000"/>
                </a:solidFill>
                <a:latin typeface="Comic Sans MS" panose="030F0702030302020204" pitchFamily="66" charset="0"/>
              </a:rPr>
              <a:t> </a:t>
            </a:r>
            <a:r>
              <a:rPr lang="en-GB" sz="2000" dirty="0" smtClean="0">
                <a:solidFill>
                  <a:srgbClr val="FF0000"/>
                </a:solidFill>
                <a:latin typeface="Comic Sans MS" panose="030F0702030302020204" pitchFamily="66" charset="0"/>
              </a:rPr>
              <a:t>e</a:t>
            </a:r>
            <a:r>
              <a:rPr lang="en-GB" sz="2000" dirty="0" smtClean="0">
                <a:solidFill>
                  <a:schemeClr val="tx1"/>
                </a:solidFill>
                <a:latin typeface="Comic Sans MS" panose="030F0702030302020204" pitchFamily="66" charset="0"/>
              </a:rPr>
              <a:t>lephants</a:t>
            </a:r>
          </a:p>
          <a:p>
            <a:pPr algn="ctr"/>
            <a:endParaRPr lang="en-GB" sz="2400" dirty="0">
              <a:solidFill>
                <a:schemeClr val="tx1"/>
              </a:solidFill>
              <a:latin typeface="Comic Sans MS" panose="030F0702030302020204" pitchFamily="66" charset="0"/>
            </a:endParaRPr>
          </a:p>
          <a:p>
            <a:r>
              <a:rPr lang="en-GB" sz="2400" dirty="0" smtClean="0">
                <a:solidFill>
                  <a:srgbClr val="7030A0"/>
                </a:solidFill>
                <a:latin typeface="Comic Sans MS" panose="030F0702030302020204" pitchFamily="66" charset="0"/>
              </a:rPr>
              <a:t>Here are some examples how to make spelling ‘tricky words’ fun. Have a go at some of these when spelling ‘because’……</a:t>
            </a:r>
            <a:endParaRPr lang="en-GB" sz="2400" dirty="0">
              <a:solidFill>
                <a:srgbClr val="7030A0"/>
              </a:solidFill>
              <a:latin typeface="Comic Sans MS" panose="030F0702030302020204" pitchFamily="66" charset="0"/>
            </a:endParaRPr>
          </a:p>
          <a:p>
            <a:pPr algn="ctr"/>
            <a:endParaRPr lang="en-GB" sz="2400" dirty="0" smtClean="0">
              <a:solidFill>
                <a:srgbClr val="7030A0"/>
              </a:solidFill>
              <a:latin typeface="Comic Sans MS" panose="030F0702030302020204" pitchFamily="66" charset="0"/>
            </a:endParaRPr>
          </a:p>
          <a:p>
            <a:pPr algn="ctr"/>
            <a:endParaRPr lang="en-GB" sz="1800" dirty="0">
              <a:solidFill>
                <a:srgbClr val="7030A0"/>
              </a:solidFill>
              <a:latin typeface="Comic Sans MS" panose="030F0702030302020204" pitchFamily="66" charset="0"/>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Monday:</a:t>
            </a:r>
            <a:endParaRPr sz="2400" b="1" u="sng" dirty="0">
              <a:solidFill>
                <a:srgbClr val="FF0000"/>
              </a:solidFill>
              <a:latin typeface="Comic Sans MS" panose="030F0702030302020204" pitchFamily="66" charset="0"/>
              <a:sym typeface="Arial"/>
            </a:endParaRPr>
          </a:p>
        </p:txBody>
      </p:sp>
      <p:pic>
        <p:nvPicPr>
          <p:cNvPr id="2050" name="Picture 2" descr="40 Sight Word Activities for the Classroom - WeAreTeach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99" y="3285501"/>
            <a:ext cx="3515472" cy="197745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pelling is a Language Ski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1466" y="3256905"/>
            <a:ext cx="2026024" cy="151951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OW AND WHY I TEACH SIGHT WORDS | you clever monke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50461" y="2690549"/>
            <a:ext cx="2345146" cy="234514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ractice Printing Bags (With images) | Teaching, Sight words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63694" y="3849892"/>
            <a:ext cx="2090084" cy="237160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ading Craft: Make a Sight Word Collage by finding words in old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43023" y="5083244"/>
            <a:ext cx="1919381" cy="1694773"/>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10 EYFS Literacy Activities to Make Development More Fun | Famly"/>
          <p:cNvPicPr>
            <a:picLocks noChangeAspect="1" noChangeArrowheads="1"/>
          </p:cNvPicPr>
          <p:nvPr/>
        </p:nvPicPr>
        <p:blipFill rotWithShape="1">
          <a:blip r:embed="rId8">
            <a:extLst>
              <a:ext uri="{28A0092B-C50C-407E-A947-70E740481C1C}">
                <a14:useLocalDpi xmlns:a14="http://schemas.microsoft.com/office/drawing/2010/main" val="0"/>
              </a:ext>
            </a:extLst>
          </a:blip>
          <a:srcRect t="59294"/>
          <a:stretch/>
        </p:blipFill>
        <p:spPr bwMode="auto">
          <a:xfrm>
            <a:off x="880549" y="5639913"/>
            <a:ext cx="2619375" cy="116317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Fun ways to help your child learn tricky sight words - Messy Blog UK"/>
          <p:cNvPicPr>
            <a:picLocks noChangeAspect="1" noChangeArrowheads="1"/>
          </p:cNvPicPr>
          <p:nvPr/>
        </p:nvPicPr>
        <p:blipFill rotWithShape="1">
          <a:blip r:embed="rId9">
            <a:extLst>
              <a:ext uri="{28A0092B-C50C-407E-A947-70E740481C1C}">
                <a14:useLocalDpi xmlns:a14="http://schemas.microsoft.com/office/drawing/2010/main" val="0"/>
              </a:ext>
            </a:extLst>
          </a:blip>
          <a:srcRect l="13506" t="37303" b="8567"/>
          <a:stretch/>
        </p:blipFill>
        <p:spPr bwMode="auto">
          <a:xfrm>
            <a:off x="8953863" y="5367935"/>
            <a:ext cx="3043965" cy="1428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274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Answering questions verbally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Tuesday</a:t>
            </a:r>
            <a:r>
              <a:rPr lang="en-GB" sz="2400" b="1" i="0" u="sng" strike="noStrike" cap="none" dirty="0" smtClean="0">
                <a:solidFill>
                  <a:srgbClr val="FF0000"/>
                </a:solidFill>
                <a:latin typeface="Comic Sans MS" panose="030F0702030302020204" pitchFamily="66" charset="0"/>
                <a:sym typeface="Arial"/>
              </a:rPr>
              <a:t>:</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196653" y="852244"/>
            <a:ext cx="11617345" cy="1569660"/>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a:t>
            </a:r>
            <a:r>
              <a:rPr lang="en-GB" sz="2400" dirty="0" smtClean="0">
                <a:solidFill>
                  <a:srgbClr val="7030A0"/>
                </a:solidFill>
                <a:latin typeface="Comic Sans MS" panose="030F0702030302020204" pitchFamily="66" charset="0"/>
              </a:rPr>
              <a:t>today is to think of answers to my questions. You can ask an adult to help you read the question but you must answer using ‘because’. </a:t>
            </a:r>
          </a:p>
          <a:p>
            <a:r>
              <a:rPr lang="en-GB" sz="2400" dirty="0" smtClean="0">
                <a:solidFill>
                  <a:srgbClr val="7030A0"/>
                </a:solidFill>
                <a:latin typeface="Comic Sans MS" panose="030F0702030302020204" pitchFamily="66" charset="0"/>
              </a:rPr>
              <a:t>Here’s an example…</a:t>
            </a:r>
          </a:p>
          <a:p>
            <a:r>
              <a:rPr lang="en-GB" sz="2400" dirty="0" smtClean="0">
                <a:solidFill>
                  <a:schemeClr val="tx1"/>
                </a:solidFill>
                <a:latin typeface="Comic Sans MS" panose="030F0702030302020204" pitchFamily="66" charset="0"/>
              </a:rPr>
              <a:t>Why is the boy sad?… </a:t>
            </a:r>
            <a:r>
              <a:rPr lang="en-GB" sz="2400" dirty="0" smtClean="0">
                <a:solidFill>
                  <a:srgbClr val="00B050"/>
                </a:solidFill>
                <a:latin typeface="Comic Sans MS" panose="030F0702030302020204" pitchFamily="66" charset="0"/>
              </a:rPr>
              <a:t>“</a:t>
            </a:r>
            <a:r>
              <a:rPr lang="en-GB" sz="2400" b="1" u="sng" dirty="0" smtClean="0">
                <a:solidFill>
                  <a:srgbClr val="00B050"/>
                </a:solidFill>
                <a:latin typeface="Comic Sans MS" panose="030F0702030302020204" pitchFamily="66" charset="0"/>
              </a:rPr>
              <a:t>because</a:t>
            </a:r>
            <a:r>
              <a:rPr lang="en-GB" sz="2400" dirty="0" smtClean="0">
                <a:solidFill>
                  <a:srgbClr val="00B050"/>
                </a:solidFill>
                <a:latin typeface="Comic Sans MS" panose="030F0702030302020204" pitchFamily="66" charset="0"/>
              </a:rPr>
              <a:t> he fell off his bike”</a:t>
            </a:r>
            <a:endParaRPr lang="en-GB" sz="1800" dirty="0">
              <a:solidFill>
                <a:srgbClr val="FF0000"/>
              </a:solidFill>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2823882" y="2421904"/>
            <a:ext cx="6295585" cy="4290893"/>
          </a:xfrm>
          <a:prstGeom prst="rect">
            <a:avLst/>
          </a:prstGeom>
        </p:spPr>
      </p:pic>
    </p:spTree>
    <p:extLst>
      <p:ext uri="{BB962C8B-B14F-4D97-AF65-F5344CB8AC3E}">
        <p14:creationId xmlns:p14="http://schemas.microsoft.com/office/powerpoint/2010/main" val="584026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Answering questions verbally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Tuesday</a:t>
            </a:r>
            <a:r>
              <a:rPr lang="en-GB" sz="2400" b="1" i="0" u="sng" strike="noStrike" cap="none" dirty="0" smtClean="0">
                <a:solidFill>
                  <a:srgbClr val="FF0000"/>
                </a:solidFill>
                <a:latin typeface="Comic Sans MS" panose="030F0702030302020204" pitchFamily="66" charset="0"/>
                <a:sym typeface="Arial"/>
              </a:rPr>
              <a:t>:</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196653" y="661043"/>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a:t>
            </a:r>
            <a:r>
              <a:rPr lang="en-GB" sz="2400" dirty="0" smtClean="0">
                <a:solidFill>
                  <a:srgbClr val="7030A0"/>
                </a:solidFill>
                <a:latin typeface="Comic Sans MS" panose="030F0702030302020204" pitchFamily="66" charset="0"/>
              </a:rPr>
              <a:t>today is to think of answers to my questions. You can ask an adult to help you read the question but you must answer using ‘because’. </a:t>
            </a:r>
          </a:p>
        </p:txBody>
      </p:sp>
      <p:pic>
        <p:nvPicPr>
          <p:cNvPr id="3" name="Picture 2"/>
          <p:cNvPicPr>
            <a:picLocks noChangeAspect="1"/>
          </p:cNvPicPr>
          <p:nvPr/>
        </p:nvPicPr>
        <p:blipFill>
          <a:blip r:embed="rId3"/>
          <a:stretch>
            <a:fillRect/>
          </a:stretch>
        </p:blipFill>
        <p:spPr>
          <a:xfrm>
            <a:off x="2743480" y="1664354"/>
            <a:ext cx="7000875" cy="4981575"/>
          </a:xfrm>
          <a:prstGeom prst="rect">
            <a:avLst/>
          </a:prstGeom>
        </p:spPr>
      </p:pic>
    </p:spTree>
    <p:extLst>
      <p:ext uri="{BB962C8B-B14F-4D97-AF65-F5344CB8AC3E}">
        <p14:creationId xmlns:p14="http://schemas.microsoft.com/office/powerpoint/2010/main" val="2774510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Answering questions verbally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Tuesday</a:t>
            </a:r>
            <a:r>
              <a:rPr lang="en-GB" sz="2400" b="1" i="0" u="sng" strike="noStrike" cap="none" dirty="0" smtClean="0">
                <a:solidFill>
                  <a:srgbClr val="FF0000"/>
                </a:solidFill>
                <a:latin typeface="Comic Sans MS" panose="030F0702030302020204" pitchFamily="66" charset="0"/>
                <a:sym typeface="Arial"/>
              </a:rPr>
              <a:t>:</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196653" y="661043"/>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a:t>
            </a:r>
            <a:r>
              <a:rPr lang="en-GB" sz="2400" dirty="0" smtClean="0">
                <a:solidFill>
                  <a:srgbClr val="7030A0"/>
                </a:solidFill>
                <a:latin typeface="Comic Sans MS" panose="030F0702030302020204" pitchFamily="66" charset="0"/>
              </a:rPr>
              <a:t>today is to think of answers to my questions. You can ask an adult to help you read the question but you must answer using ‘because’. </a:t>
            </a:r>
          </a:p>
        </p:txBody>
      </p:sp>
      <p:pic>
        <p:nvPicPr>
          <p:cNvPr id="2" name="Picture 1"/>
          <p:cNvPicPr>
            <a:picLocks noChangeAspect="1"/>
          </p:cNvPicPr>
          <p:nvPr/>
        </p:nvPicPr>
        <p:blipFill>
          <a:blip r:embed="rId3"/>
          <a:stretch>
            <a:fillRect/>
          </a:stretch>
        </p:blipFill>
        <p:spPr>
          <a:xfrm>
            <a:off x="2968718" y="1794622"/>
            <a:ext cx="6602049" cy="4686860"/>
          </a:xfrm>
          <a:prstGeom prst="rect">
            <a:avLst/>
          </a:prstGeom>
        </p:spPr>
      </p:pic>
    </p:spTree>
    <p:extLst>
      <p:ext uri="{BB962C8B-B14F-4D97-AF65-F5344CB8AC3E}">
        <p14:creationId xmlns:p14="http://schemas.microsoft.com/office/powerpoint/2010/main" val="2824974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Answering questions verbally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Tuesday</a:t>
            </a:r>
            <a:r>
              <a:rPr lang="en-GB" sz="2400" b="1" i="0" u="sng" strike="noStrike" cap="none" dirty="0" smtClean="0">
                <a:solidFill>
                  <a:srgbClr val="FF0000"/>
                </a:solidFill>
                <a:latin typeface="Comic Sans MS" panose="030F0702030302020204" pitchFamily="66" charset="0"/>
                <a:sym typeface="Arial"/>
              </a:rPr>
              <a:t>:</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196653" y="661043"/>
            <a:ext cx="11617345" cy="830997"/>
          </a:xfrm>
          <a:prstGeom prst="rect">
            <a:avLst/>
          </a:prstGeom>
        </p:spPr>
        <p:txBody>
          <a:bodyPr wrap="square">
            <a:spAutoFit/>
          </a:bodyPr>
          <a:lstStyle/>
          <a:p>
            <a:pPr algn="ctr"/>
            <a:r>
              <a:rPr lang="en-GB" sz="2400" dirty="0" smtClean="0">
                <a:solidFill>
                  <a:srgbClr val="7030A0"/>
                </a:solidFill>
                <a:latin typeface="Comic Sans MS" panose="030F0702030302020204" pitchFamily="66" charset="0"/>
              </a:rPr>
              <a:t>Your task </a:t>
            </a:r>
            <a:r>
              <a:rPr lang="en-GB" sz="2400" dirty="0" smtClean="0">
                <a:solidFill>
                  <a:srgbClr val="7030A0"/>
                </a:solidFill>
                <a:latin typeface="Comic Sans MS" panose="030F0702030302020204" pitchFamily="66" charset="0"/>
              </a:rPr>
              <a:t>today is to think of answers to my questions. You can ask an adult to help you read the question but you must answer using ‘because’. </a:t>
            </a:r>
          </a:p>
        </p:txBody>
      </p:sp>
      <p:pic>
        <p:nvPicPr>
          <p:cNvPr id="2" name="Picture 1"/>
          <p:cNvPicPr>
            <a:picLocks noChangeAspect="1"/>
          </p:cNvPicPr>
          <p:nvPr/>
        </p:nvPicPr>
        <p:blipFill>
          <a:blip r:embed="rId3"/>
          <a:stretch>
            <a:fillRect/>
          </a:stretch>
        </p:blipFill>
        <p:spPr>
          <a:xfrm>
            <a:off x="2918011" y="1605522"/>
            <a:ext cx="7029674" cy="4983537"/>
          </a:xfrm>
          <a:prstGeom prst="rect">
            <a:avLst/>
          </a:prstGeom>
        </p:spPr>
      </p:pic>
    </p:spTree>
    <p:extLst>
      <p:ext uri="{BB962C8B-B14F-4D97-AF65-F5344CB8AC3E}">
        <p14:creationId xmlns:p14="http://schemas.microsoft.com/office/powerpoint/2010/main" val="3353880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Answering questions verbally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250620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r>
              <a:rPr lang="en-GB" sz="2400" b="1" i="0" u="sng" strike="noStrike" cap="none" dirty="0" smtClean="0">
                <a:solidFill>
                  <a:srgbClr val="FF0000"/>
                </a:solidFill>
                <a:latin typeface="Comic Sans MS" panose="030F0702030302020204" pitchFamily="66" charset="0"/>
                <a:sym typeface="Arial"/>
              </a:rPr>
              <a:t>:</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196653" y="661043"/>
            <a:ext cx="11617345" cy="1938992"/>
          </a:xfrm>
          <a:prstGeom prst="rect">
            <a:avLst/>
          </a:prstGeom>
        </p:spPr>
        <p:txBody>
          <a:bodyPr wrap="square">
            <a:spAutoFit/>
          </a:bodyPr>
          <a:lstStyle/>
          <a:p>
            <a:r>
              <a:rPr lang="en-GB" sz="2400" dirty="0" smtClean="0">
                <a:solidFill>
                  <a:srgbClr val="7030A0"/>
                </a:solidFill>
                <a:latin typeface="Comic Sans MS" panose="030F0702030302020204" pitchFamily="66" charset="0"/>
              </a:rPr>
              <a:t>Your task </a:t>
            </a:r>
            <a:r>
              <a:rPr lang="en-GB" sz="2400" dirty="0" smtClean="0">
                <a:solidFill>
                  <a:srgbClr val="7030A0"/>
                </a:solidFill>
                <a:latin typeface="Comic Sans MS" panose="030F0702030302020204" pitchFamily="66" charset="0"/>
              </a:rPr>
              <a:t>today is to repeat yesterday’s activity, answering the questions using ‘because’… however this tim</a:t>
            </a:r>
            <a:r>
              <a:rPr lang="en-GB" sz="2400" dirty="0" smtClean="0">
                <a:solidFill>
                  <a:srgbClr val="7030A0"/>
                </a:solidFill>
                <a:latin typeface="Comic Sans MS" panose="030F0702030302020204" pitchFamily="66" charset="0"/>
              </a:rPr>
              <a:t>e I would like you to have a go at writing it down.</a:t>
            </a:r>
            <a:br>
              <a:rPr lang="en-GB" sz="2400" dirty="0" smtClean="0">
                <a:solidFill>
                  <a:srgbClr val="7030A0"/>
                </a:solidFill>
                <a:latin typeface="Comic Sans MS" panose="030F0702030302020204" pitchFamily="66" charset="0"/>
              </a:rPr>
            </a:br>
            <a:r>
              <a:rPr lang="en-GB" sz="2400" u="sng" dirty="0" smtClean="0">
                <a:solidFill>
                  <a:srgbClr val="7030A0"/>
                </a:solidFill>
                <a:latin typeface="Comic Sans MS" panose="030F0702030302020204" pitchFamily="66" charset="0"/>
              </a:rPr>
              <a:t>Here’s an example:</a:t>
            </a:r>
          </a:p>
          <a:p>
            <a:r>
              <a:rPr lang="en-GB" sz="2400" b="1" u="sng" dirty="0" smtClean="0">
                <a:solidFill>
                  <a:schemeClr val="tx1"/>
                </a:solidFill>
                <a:latin typeface="Comic Sans MS" panose="030F0702030302020204" pitchFamily="66" charset="0"/>
              </a:rPr>
              <a:t>You </a:t>
            </a:r>
            <a:r>
              <a:rPr lang="en-GB" sz="2400" b="1" u="sng" dirty="0">
                <a:solidFill>
                  <a:schemeClr val="tx1"/>
                </a:solidFill>
                <a:latin typeface="Comic Sans MS" panose="030F0702030302020204" pitchFamily="66" charset="0"/>
              </a:rPr>
              <a:t>w</a:t>
            </a:r>
            <a:r>
              <a:rPr lang="en-GB" sz="2400" b="1" u="sng" dirty="0" smtClean="0">
                <a:solidFill>
                  <a:schemeClr val="tx1"/>
                </a:solidFill>
                <a:latin typeface="Comic Sans MS" panose="030F0702030302020204" pitchFamily="66" charset="0"/>
              </a:rPr>
              <a:t>rite:</a:t>
            </a:r>
          </a:p>
          <a:p>
            <a:r>
              <a:rPr lang="en-GB" sz="2400" dirty="0" smtClean="0">
                <a:solidFill>
                  <a:schemeClr val="bg1">
                    <a:lumMod val="50000"/>
                  </a:schemeClr>
                </a:solidFill>
                <a:latin typeface="Comic Sans MS" panose="030F0702030302020204" pitchFamily="66" charset="0"/>
              </a:rPr>
              <a:t>The boy is happy because it is his birthday. </a:t>
            </a:r>
            <a:endParaRPr lang="en-GB" sz="2400" dirty="0" smtClean="0">
              <a:solidFill>
                <a:schemeClr val="bg1">
                  <a:lumMod val="50000"/>
                </a:schemeClr>
              </a:solidFill>
              <a:latin typeface="Comic Sans MS" panose="030F0702030302020204" pitchFamily="66" charset="0"/>
            </a:endParaRPr>
          </a:p>
        </p:txBody>
      </p:sp>
      <p:pic>
        <p:nvPicPr>
          <p:cNvPr id="7" name="Picture 6"/>
          <p:cNvPicPr>
            <a:picLocks noChangeAspect="1"/>
          </p:cNvPicPr>
          <p:nvPr/>
        </p:nvPicPr>
        <p:blipFill>
          <a:blip r:embed="rId3"/>
          <a:stretch>
            <a:fillRect/>
          </a:stretch>
        </p:blipFill>
        <p:spPr>
          <a:xfrm>
            <a:off x="196653" y="2931843"/>
            <a:ext cx="5051331" cy="3594348"/>
          </a:xfrm>
          <a:prstGeom prst="rect">
            <a:avLst/>
          </a:prstGeom>
        </p:spPr>
      </p:pic>
      <p:sp>
        <p:nvSpPr>
          <p:cNvPr id="3" name="Rectangle 2"/>
          <p:cNvSpPr/>
          <p:nvPr/>
        </p:nvSpPr>
        <p:spPr>
          <a:xfrm>
            <a:off x="7267562" y="1782489"/>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5" name="Explosion 2 4"/>
          <p:cNvSpPr/>
          <p:nvPr/>
        </p:nvSpPr>
        <p:spPr>
          <a:xfrm>
            <a:off x="5678879" y="2017059"/>
            <a:ext cx="6403419" cy="4840941"/>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smtClean="0">
                <a:latin typeface="Comic Sans MS" panose="030F0702030302020204" pitchFamily="66" charset="0"/>
              </a:rPr>
              <a:t>Remember:</a:t>
            </a:r>
          </a:p>
          <a:p>
            <a:pPr marL="285750" indent="-285750" algn="ctr">
              <a:buFont typeface="Arial" panose="020B0604020202020204" pitchFamily="34" charset="0"/>
              <a:buChar char="•"/>
            </a:pPr>
            <a:r>
              <a:rPr lang="en-GB" dirty="0" smtClean="0">
                <a:latin typeface="Comic Sans MS" panose="030F0702030302020204" pitchFamily="66" charset="0"/>
              </a:rPr>
              <a:t>Capital letter at the beginning</a:t>
            </a:r>
          </a:p>
          <a:p>
            <a:pPr marL="285750" indent="-285750" algn="ctr">
              <a:buFont typeface="Arial" panose="020B0604020202020204" pitchFamily="34" charset="0"/>
              <a:buChar char="•"/>
            </a:pPr>
            <a:r>
              <a:rPr lang="en-GB" dirty="0" smtClean="0">
                <a:latin typeface="Comic Sans MS" panose="030F0702030302020204" pitchFamily="66" charset="0"/>
              </a:rPr>
              <a:t>Finger spaces between each word</a:t>
            </a:r>
          </a:p>
          <a:p>
            <a:pPr marL="285750" indent="-285750" algn="ctr">
              <a:buFont typeface="Arial" panose="020B0604020202020204" pitchFamily="34" charset="0"/>
              <a:buChar char="•"/>
            </a:pPr>
            <a:r>
              <a:rPr lang="en-GB" dirty="0" smtClean="0">
                <a:latin typeface="Comic Sans MS" panose="030F0702030302020204" pitchFamily="66" charset="0"/>
              </a:rPr>
              <a:t>Spell ‘because’ using the taught Mnemonic</a:t>
            </a:r>
          </a:p>
          <a:p>
            <a:pPr marL="285750" indent="-285750" algn="ctr">
              <a:buFont typeface="Arial" panose="020B0604020202020204" pitchFamily="34" charset="0"/>
              <a:buChar char="•"/>
            </a:pPr>
            <a:r>
              <a:rPr lang="en-GB" dirty="0" smtClean="0">
                <a:latin typeface="Comic Sans MS" panose="030F0702030302020204" pitchFamily="66" charset="0"/>
              </a:rPr>
              <a:t>Full stop at  the end of your sentence.</a:t>
            </a:r>
            <a:endParaRPr lang="en-GB" dirty="0">
              <a:latin typeface="Comic Sans MS" panose="030F0702030302020204" pitchFamily="66" charset="0"/>
            </a:endParaRPr>
          </a:p>
        </p:txBody>
      </p:sp>
    </p:spTree>
    <p:extLst>
      <p:ext uri="{BB962C8B-B14F-4D97-AF65-F5344CB8AC3E}">
        <p14:creationId xmlns:p14="http://schemas.microsoft.com/office/powerpoint/2010/main" val="3704740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2506206"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r>
              <a:rPr lang="en-GB" sz="2400" b="1" i="0" u="sng" strike="noStrike" cap="none" dirty="0" smtClean="0">
                <a:solidFill>
                  <a:srgbClr val="FF0000"/>
                </a:solidFill>
                <a:latin typeface="Comic Sans MS" panose="030F0702030302020204" pitchFamily="66" charset="0"/>
                <a:sym typeface="Arial"/>
              </a:rPr>
              <a:t>:</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pic>
        <p:nvPicPr>
          <p:cNvPr id="2" name="Picture 1"/>
          <p:cNvPicPr>
            <a:picLocks noChangeAspect="1"/>
          </p:cNvPicPr>
          <p:nvPr/>
        </p:nvPicPr>
        <p:blipFill>
          <a:blip r:embed="rId3"/>
          <a:stretch>
            <a:fillRect/>
          </a:stretch>
        </p:blipFill>
        <p:spPr>
          <a:xfrm>
            <a:off x="3018855" y="1848848"/>
            <a:ext cx="6920966" cy="4895010"/>
          </a:xfrm>
          <a:prstGeom prst="rect">
            <a:avLst/>
          </a:prstGeom>
        </p:spPr>
      </p:pic>
      <p:sp>
        <p:nvSpPr>
          <p:cNvPr id="7" name="Rectangle 6"/>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Tree>
    <p:extLst>
      <p:ext uri="{BB962C8B-B14F-4D97-AF65-F5344CB8AC3E}">
        <p14:creationId xmlns:p14="http://schemas.microsoft.com/office/powerpoint/2010/main" val="2040796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2910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pic>
        <p:nvPicPr>
          <p:cNvPr id="3" name="Picture 2"/>
          <p:cNvPicPr>
            <a:picLocks noChangeAspect="1"/>
          </p:cNvPicPr>
          <p:nvPr/>
        </p:nvPicPr>
        <p:blipFill>
          <a:blip r:embed="rId3"/>
          <a:stretch>
            <a:fillRect/>
          </a:stretch>
        </p:blipFill>
        <p:spPr>
          <a:xfrm>
            <a:off x="2856738" y="1848848"/>
            <a:ext cx="6720013" cy="4735661"/>
          </a:xfrm>
          <a:prstGeom prst="rect">
            <a:avLst/>
          </a:prstGeom>
        </p:spPr>
      </p:pic>
      <p:sp>
        <p:nvSpPr>
          <p:cNvPr id="7" name="Rectangle 6"/>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sp>
        <p:nvSpPr>
          <p:cNvPr id="8" name="Rectangle 7"/>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Tree>
    <p:extLst>
      <p:ext uri="{BB962C8B-B14F-4D97-AF65-F5344CB8AC3E}">
        <p14:creationId xmlns:p14="http://schemas.microsoft.com/office/powerpoint/2010/main" val="352760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2910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7" name="Rectangle 6"/>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sp>
        <p:nvSpPr>
          <p:cNvPr id="8" name="Rectangle 7"/>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pic>
        <p:nvPicPr>
          <p:cNvPr id="9" name="Picture 8"/>
          <p:cNvPicPr>
            <a:picLocks noChangeAspect="1"/>
          </p:cNvPicPr>
          <p:nvPr/>
        </p:nvPicPr>
        <p:blipFill>
          <a:blip r:embed="rId3"/>
          <a:stretch>
            <a:fillRect/>
          </a:stretch>
        </p:blipFill>
        <p:spPr>
          <a:xfrm>
            <a:off x="2613695" y="1666392"/>
            <a:ext cx="7527832" cy="5191608"/>
          </a:xfrm>
          <a:prstGeom prst="rect">
            <a:avLst/>
          </a:prstGeom>
        </p:spPr>
      </p:pic>
    </p:spTree>
    <p:extLst>
      <p:ext uri="{BB962C8B-B14F-4D97-AF65-F5344CB8AC3E}">
        <p14:creationId xmlns:p14="http://schemas.microsoft.com/office/powerpoint/2010/main" val="3442830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2910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7" name="Rectangle 6"/>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sp>
        <p:nvSpPr>
          <p:cNvPr id="8" name="Rectangle 7"/>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pic>
        <p:nvPicPr>
          <p:cNvPr id="9" name="Picture 8"/>
          <p:cNvPicPr>
            <a:picLocks noChangeAspect="1"/>
          </p:cNvPicPr>
          <p:nvPr/>
        </p:nvPicPr>
        <p:blipFill>
          <a:blip r:embed="rId3"/>
          <a:stretch>
            <a:fillRect/>
          </a:stretch>
        </p:blipFill>
        <p:spPr>
          <a:xfrm>
            <a:off x="2789984" y="1671356"/>
            <a:ext cx="7141633" cy="4984937"/>
          </a:xfrm>
          <a:prstGeom prst="rect">
            <a:avLst/>
          </a:prstGeom>
        </p:spPr>
      </p:pic>
    </p:spTree>
    <p:extLst>
      <p:ext uri="{BB962C8B-B14F-4D97-AF65-F5344CB8AC3E}">
        <p14:creationId xmlns:p14="http://schemas.microsoft.com/office/powerpoint/2010/main" val="38892268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2910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7" name="Rectangle 6"/>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sp>
        <p:nvSpPr>
          <p:cNvPr id="8" name="Rectangle 7"/>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pic>
        <p:nvPicPr>
          <p:cNvPr id="9" name="Picture 8"/>
          <p:cNvPicPr>
            <a:picLocks noChangeAspect="1"/>
          </p:cNvPicPr>
          <p:nvPr/>
        </p:nvPicPr>
        <p:blipFill>
          <a:blip r:embed="rId3"/>
          <a:stretch>
            <a:fillRect/>
          </a:stretch>
        </p:blipFill>
        <p:spPr>
          <a:xfrm>
            <a:off x="2968718" y="1794622"/>
            <a:ext cx="6602049" cy="4686860"/>
          </a:xfrm>
          <a:prstGeom prst="rect">
            <a:avLst/>
          </a:prstGeom>
        </p:spPr>
      </p:pic>
    </p:spTree>
    <p:extLst>
      <p:ext uri="{BB962C8B-B14F-4D97-AF65-F5344CB8AC3E}">
        <p14:creationId xmlns:p14="http://schemas.microsoft.com/office/powerpoint/2010/main" val="968425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2910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7" name="Rectangle 6"/>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sp>
        <p:nvSpPr>
          <p:cNvPr id="8" name="Rectangle 7"/>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pic>
        <p:nvPicPr>
          <p:cNvPr id="9" name="Picture 8"/>
          <p:cNvPicPr>
            <a:picLocks noChangeAspect="1"/>
          </p:cNvPicPr>
          <p:nvPr/>
        </p:nvPicPr>
        <p:blipFill>
          <a:blip r:embed="rId3"/>
          <a:stretch>
            <a:fillRect/>
          </a:stretch>
        </p:blipFill>
        <p:spPr>
          <a:xfrm>
            <a:off x="2608729" y="2072280"/>
            <a:ext cx="6295585" cy="4290893"/>
          </a:xfrm>
          <a:prstGeom prst="rect">
            <a:avLst/>
          </a:prstGeom>
        </p:spPr>
      </p:pic>
    </p:spTree>
    <p:extLst>
      <p:ext uri="{BB962C8B-B14F-4D97-AF65-F5344CB8AC3E}">
        <p14:creationId xmlns:p14="http://schemas.microsoft.com/office/powerpoint/2010/main" val="1694933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2910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7" name="Rectangle 6"/>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sp>
        <p:nvSpPr>
          <p:cNvPr id="8" name="Rectangle 7"/>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pic>
        <p:nvPicPr>
          <p:cNvPr id="9" name="Picture 8"/>
          <p:cNvPicPr>
            <a:picLocks noChangeAspect="1"/>
          </p:cNvPicPr>
          <p:nvPr/>
        </p:nvPicPr>
        <p:blipFill>
          <a:blip r:embed="rId3"/>
          <a:stretch>
            <a:fillRect/>
          </a:stretch>
        </p:blipFill>
        <p:spPr>
          <a:xfrm>
            <a:off x="2501152" y="1639700"/>
            <a:ext cx="7274859" cy="5027447"/>
          </a:xfrm>
          <a:prstGeom prst="rect">
            <a:avLst/>
          </a:prstGeom>
        </p:spPr>
      </p:pic>
    </p:spTree>
    <p:extLst>
      <p:ext uri="{BB962C8B-B14F-4D97-AF65-F5344CB8AC3E}">
        <p14:creationId xmlns:p14="http://schemas.microsoft.com/office/powerpoint/2010/main" val="1989825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Writing answers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2" y="255530"/>
            <a:ext cx="229105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Wednesday:</a:t>
            </a:r>
            <a:endParaRPr sz="2400" b="1" u="sng" dirty="0">
              <a:solidFill>
                <a:srgbClr val="FF0000"/>
              </a:solidFill>
              <a:latin typeface="Comic Sans MS" panose="030F0702030302020204" pitchFamily="66" charset="0"/>
              <a:sym typeface="Arial"/>
            </a:endParaRPr>
          </a:p>
        </p:txBody>
      </p:sp>
      <p:sp>
        <p:nvSpPr>
          <p:cNvPr id="7" name="Rectangle 6"/>
          <p:cNvSpPr/>
          <p:nvPr/>
        </p:nvSpPr>
        <p:spPr>
          <a:xfrm>
            <a:off x="196653" y="903090"/>
            <a:ext cx="11617345"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Write a full sentence to answer these questions using ‘because’.</a:t>
            </a:r>
          </a:p>
        </p:txBody>
      </p:sp>
      <p:sp>
        <p:nvSpPr>
          <p:cNvPr id="8" name="Rectangle 7"/>
          <p:cNvSpPr/>
          <p:nvPr/>
        </p:nvSpPr>
        <p:spPr>
          <a:xfrm>
            <a:off x="7469268" y="145291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pic>
        <p:nvPicPr>
          <p:cNvPr id="9" name="Picture 8"/>
          <p:cNvPicPr>
            <a:picLocks noChangeAspect="1"/>
          </p:cNvPicPr>
          <p:nvPr/>
        </p:nvPicPr>
        <p:blipFill>
          <a:blip r:embed="rId3"/>
          <a:stretch>
            <a:fillRect/>
          </a:stretch>
        </p:blipFill>
        <p:spPr>
          <a:xfrm>
            <a:off x="632011" y="1760690"/>
            <a:ext cx="7029674" cy="4983537"/>
          </a:xfrm>
          <a:prstGeom prst="rect">
            <a:avLst/>
          </a:prstGeom>
        </p:spPr>
      </p:pic>
    </p:spTree>
    <p:extLst>
      <p:ext uri="{BB962C8B-B14F-4D97-AF65-F5344CB8AC3E}">
        <p14:creationId xmlns:p14="http://schemas.microsoft.com/office/powerpoint/2010/main" val="638220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421514" y="19941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1602143" y="755262"/>
            <a:ext cx="8539384" cy="2308324"/>
          </a:xfrm>
          <a:prstGeom prst="rect">
            <a:avLst/>
          </a:prstGeom>
        </p:spPr>
        <p:txBody>
          <a:bodyPr wrap="square">
            <a:spAutoFit/>
          </a:bodyPr>
          <a:lstStyle/>
          <a:p>
            <a:pPr algn="ctr"/>
            <a:r>
              <a:rPr lang="en-GB" sz="3600" dirty="0" smtClean="0">
                <a:solidFill>
                  <a:srgbClr val="FF0000"/>
                </a:solidFill>
                <a:latin typeface="Comic Sans MS" panose="030F0702030302020204" pitchFamily="66" charset="0"/>
              </a:rPr>
              <a:t>Your task for today and tomorrow is to have a think about your own answers for these questions and write fu</a:t>
            </a:r>
            <a:r>
              <a:rPr lang="en-GB" sz="3600" dirty="0" smtClean="0">
                <a:solidFill>
                  <a:srgbClr val="FF0000"/>
                </a:solidFill>
                <a:latin typeface="Comic Sans MS" panose="030F0702030302020204" pitchFamily="66" charset="0"/>
              </a:rPr>
              <a:t>ll sentences for each using ‘because’</a:t>
            </a:r>
            <a:endParaRPr lang="en-GB" sz="2800" dirty="0">
              <a:solidFill>
                <a:srgbClr val="FF0000"/>
              </a:solidFill>
              <a:latin typeface="Comic Sans MS" panose="030F0702030302020204" pitchFamily="66" charset="0"/>
            </a:endParaRPr>
          </a:p>
        </p:txBody>
      </p:sp>
      <p:sp>
        <p:nvSpPr>
          <p:cNvPr id="8" name="5-Point Star 7"/>
          <p:cNvSpPr/>
          <p:nvPr/>
        </p:nvSpPr>
        <p:spPr>
          <a:xfrm>
            <a:off x="363071" y="755263"/>
            <a:ext cx="1129553" cy="83149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7375138" y="3101694"/>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1" name="Google Shape;95;p3"/>
          <p:cNvSpPr txBox="1"/>
          <p:nvPr/>
        </p:nvSpPr>
        <p:spPr>
          <a:xfrm>
            <a:off x="0" y="3457177"/>
            <a:ext cx="6720013"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For example:</a:t>
            </a:r>
          </a:p>
          <a:p>
            <a:pPr marL="0" marR="0" lvl="0" indent="0" algn="l" rtl="0">
              <a:spcBef>
                <a:spcPts val="0"/>
              </a:spcBef>
              <a:spcAft>
                <a:spcPts val="0"/>
              </a:spcAft>
              <a:buNone/>
            </a:pPr>
            <a:r>
              <a:rPr lang="en-GB" sz="4000" dirty="0" smtClean="0">
                <a:solidFill>
                  <a:schemeClr val="tx1"/>
                </a:solidFill>
                <a:latin typeface="Comic Sans MS" panose="030F0702030302020204" pitchFamily="66" charset="0"/>
              </a:rPr>
              <a:t>Who do you love? </a:t>
            </a:r>
            <a:endParaRPr lang="en-GB" sz="4000" i="0" strike="noStrike" cap="none" dirty="0" smtClean="0">
              <a:solidFill>
                <a:schemeClr val="tx1"/>
              </a:solidFill>
              <a:latin typeface="Comic Sans MS" panose="030F0702030302020204" pitchFamily="66" charset="0"/>
              <a:sym typeface="Arial"/>
            </a:endParaRPr>
          </a:p>
          <a:p>
            <a:pPr marL="0" marR="0" lvl="0" indent="0" algn="l" rtl="0">
              <a:spcBef>
                <a:spcPts val="0"/>
              </a:spcBef>
              <a:spcAft>
                <a:spcPts val="0"/>
              </a:spcAft>
              <a:buNone/>
            </a:pPr>
            <a:endParaRPr sz="2400" b="1" u="sng" dirty="0">
              <a:solidFill>
                <a:srgbClr val="7030A0"/>
              </a:solidFill>
              <a:latin typeface="Comic Sans MS" panose="030F0702030302020204" pitchFamily="66" charset="0"/>
              <a:sym typeface="Arial"/>
            </a:endParaRPr>
          </a:p>
        </p:txBody>
      </p:sp>
      <p:sp>
        <p:nvSpPr>
          <p:cNvPr id="2" name="Heart 1"/>
          <p:cNvSpPr/>
          <p:nvPr/>
        </p:nvSpPr>
        <p:spPr>
          <a:xfrm>
            <a:off x="4450976" y="3724675"/>
            <a:ext cx="847165" cy="723254"/>
          </a:xfrm>
          <a:prstGeom prst="heart">
            <a:avLst/>
          </a:prstGeom>
          <a:solidFill>
            <a:srgbClr val="E848B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298176" y="4499929"/>
            <a:ext cx="1259342" cy="167912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44402" y="6130008"/>
            <a:ext cx="10277172" cy="461665"/>
          </a:xfrm>
          <a:prstGeom prst="rect">
            <a:avLst/>
          </a:prstGeom>
        </p:spPr>
        <p:txBody>
          <a:bodyPr wrap="none">
            <a:spAutoFit/>
          </a:bodyPr>
          <a:lstStyle/>
          <a:p>
            <a:r>
              <a:rPr lang="en-GB" sz="2400" dirty="0" smtClean="0">
                <a:solidFill>
                  <a:schemeClr val="bg1">
                    <a:lumMod val="50000"/>
                  </a:schemeClr>
                </a:solidFill>
                <a:latin typeface="Comic Sans MS" panose="030F0702030302020204" pitchFamily="66" charset="0"/>
              </a:rPr>
              <a:t>I love my mummy because she gives me lots of cuddles when I am sad. </a:t>
            </a:r>
            <a:endParaRPr lang="en-GB" sz="2400" dirty="0">
              <a:solidFill>
                <a:schemeClr val="bg1">
                  <a:lumMod val="50000"/>
                </a:schemeClr>
              </a:solidFill>
            </a:endParaRPr>
          </a:p>
        </p:txBody>
      </p:sp>
    </p:spTree>
    <p:extLst>
      <p:ext uri="{BB962C8B-B14F-4D97-AF65-F5344CB8AC3E}">
        <p14:creationId xmlns:p14="http://schemas.microsoft.com/office/powerpoint/2010/main" val="87973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281607" y="122506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4732885" y="76343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900521" y="486342"/>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2665323" y="1949929"/>
            <a:ext cx="5043055" cy="21851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dirty="0" smtClean="0">
                <a:solidFill>
                  <a:schemeClr val="tx1"/>
                </a:solidFill>
                <a:latin typeface="Comic Sans MS" panose="030F0702030302020204" pitchFamily="66" charset="0"/>
              </a:rPr>
              <a:t>Who do you love? </a:t>
            </a:r>
          </a:p>
          <a:p>
            <a:pPr algn="r"/>
            <a:r>
              <a:rPr lang="en-GB" sz="2800" b="1" u="sng" dirty="0">
                <a:solidFill>
                  <a:schemeClr val="tx1"/>
                </a:solidFill>
                <a:latin typeface="Comic Sans MS" panose="030F0702030302020204" pitchFamily="66" charset="0"/>
              </a:rPr>
              <a:t>and why…</a:t>
            </a:r>
            <a:endParaRPr lang="en-GB" sz="2800" b="1" u="sng" dirty="0">
              <a:solidFill>
                <a:srgbClr val="7030A0"/>
              </a:solidFill>
              <a:latin typeface="Comic Sans MS" panose="030F0702030302020204" pitchFamily="66" charset="0"/>
            </a:endParaRPr>
          </a:p>
          <a:p>
            <a:pPr marL="0" marR="0" lvl="0" indent="0" algn="l" rtl="0">
              <a:spcBef>
                <a:spcPts val="0"/>
              </a:spcBef>
              <a:spcAft>
                <a:spcPts val="0"/>
              </a:spcAft>
              <a:buNone/>
            </a:pPr>
            <a:endParaRPr lang="en-GB" sz="4000" b="1" i="0" strike="noStrike" cap="none" dirty="0" smtClean="0">
              <a:solidFill>
                <a:schemeClr val="tx1"/>
              </a:solidFill>
              <a:latin typeface="Comic Sans MS" panose="030F0702030302020204" pitchFamily="66" charset="0"/>
              <a:sym typeface="Arial"/>
            </a:endParaRPr>
          </a:p>
          <a:p>
            <a:pPr marL="0" marR="0" lvl="0" indent="0" algn="l" rtl="0">
              <a:spcBef>
                <a:spcPts val="0"/>
              </a:spcBef>
              <a:spcAft>
                <a:spcPts val="0"/>
              </a:spcAft>
              <a:buNone/>
            </a:pPr>
            <a:endParaRPr sz="2400" b="1" u="sng" dirty="0">
              <a:solidFill>
                <a:srgbClr val="7030A0"/>
              </a:solidFill>
              <a:latin typeface="Comic Sans MS" panose="030F0702030302020204" pitchFamily="66" charset="0"/>
              <a:sym typeface="Arial"/>
            </a:endParaRPr>
          </a:p>
        </p:txBody>
      </p:sp>
      <p:sp>
        <p:nvSpPr>
          <p:cNvPr id="15" name="Heart 14"/>
          <p:cNvSpPr/>
          <p:nvPr/>
        </p:nvSpPr>
        <p:spPr>
          <a:xfrm>
            <a:off x="7942321" y="2022132"/>
            <a:ext cx="1354079" cy="1152125"/>
          </a:xfrm>
          <a:prstGeom prst="heart">
            <a:avLst/>
          </a:prstGeom>
          <a:solidFill>
            <a:srgbClr val="E848B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8529949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281607" y="122506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4732885" y="76343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900521" y="486342"/>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3282576" y="2071780"/>
            <a:ext cx="6720013" cy="21851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dirty="0" smtClean="0">
                <a:solidFill>
                  <a:schemeClr val="tx1"/>
                </a:solidFill>
                <a:latin typeface="Comic Sans MS" panose="030F0702030302020204" pitchFamily="66" charset="0"/>
              </a:rPr>
              <a:t>Who is your best friend?</a:t>
            </a:r>
          </a:p>
          <a:p>
            <a:pPr algn="r"/>
            <a:r>
              <a:rPr lang="en-GB" sz="2800" b="1" u="sng" dirty="0">
                <a:solidFill>
                  <a:schemeClr val="tx1"/>
                </a:solidFill>
                <a:latin typeface="Comic Sans MS" panose="030F0702030302020204" pitchFamily="66" charset="0"/>
              </a:rPr>
              <a:t>and why…</a:t>
            </a:r>
            <a:endParaRPr lang="en-GB" sz="2800" b="1" u="sng" dirty="0">
              <a:solidFill>
                <a:srgbClr val="7030A0"/>
              </a:solidFill>
              <a:latin typeface="Comic Sans MS" panose="030F0702030302020204" pitchFamily="66" charset="0"/>
            </a:endParaRPr>
          </a:p>
          <a:p>
            <a:pPr marL="0" marR="0" lvl="0" indent="0" algn="r" rtl="0">
              <a:spcBef>
                <a:spcPts val="0"/>
              </a:spcBef>
              <a:spcAft>
                <a:spcPts val="0"/>
              </a:spcAft>
              <a:buNone/>
            </a:pPr>
            <a:r>
              <a:rPr lang="en-GB" sz="4000" dirty="0" smtClean="0">
                <a:solidFill>
                  <a:schemeClr val="tx1"/>
                </a:solidFill>
                <a:latin typeface="Comic Sans MS" panose="030F0702030302020204" pitchFamily="66" charset="0"/>
              </a:rPr>
              <a:t> </a:t>
            </a:r>
            <a:endParaRPr lang="en-GB" sz="4000" i="0" strike="noStrike" cap="none" dirty="0" smtClean="0">
              <a:solidFill>
                <a:schemeClr val="tx1"/>
              </a:solidFill>
              <a:latin typeface="Comic Sans MS" panose="030F0702030302020204" pitchFamily="66" charset="0"/>
              <a:sym typeface="Arial"/>
            </a:endParaRPr>
          </a:p>
          <a:p>
            <a:pPr marL="0" marR="0" lvl="0" indent="0" algn="l" rtl="0">
              <a:spcBef>
                <a:spcPts val="0"/>
              </a:spcBef>
              <a:spcAft>
                <a:spcPts val="0"/>
              </a:spcAft>
              <a:buNone/>
            </a:pPr>
            <a:endParaRPr sz="2400" b="1" u="sng" dirty="0">
              <a:solidFill>
                <a:srgbClr val="7030A0"/>
              </a:solidFill>
              <a:latin typeface="Comic Sans MS" panose="030F0702030302020204" pitchFamily="66" charset="0"/>
              <a:sym typeface="Arial"/>
            </a:endParaRPr>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Smiley Face 1"/>
          <p:cNvSpPr/>
          <p:nvPr/>
        </p:nvSpPr>
        <p:spPr>
          <a:xfrm>
            <a:off x="9674829" y="1802310"/>
            <a:ext cx="1158970" cy="1077178"/>
          </a:xfrm>
          <a:prstGeom prst="smileyFac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85232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281607" y="122506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4732885" y="76343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900521" y="486342"/>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549508" y="1804267"/>
            <a:ext cx="8366753" cy="10771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dirty="0" smtClean="0">
                <a:solidFill>
                  <a:schemeClr val="tx1"/>
                </a:solidFill>
                <a:latin typeface="Comic Sans MS" panose="030F0702030302020204" pitchFamily="66" charset="0"/>
              </a:rPr>
              <a:t>What is your favourite animal?</a:t>
            </a:r>
          </a:p>
          <a:p>
            <a:pPr marL="0" marR="0" lvl="0" indent="0" algn="r" rtl="0">
              <a:spcBef>
                <a:spcPts val="0"/>
              </a:spcBef>
              <a:spcAft>
                <a:spcPts val="0"/>
              </a:spcAft>
              <a:buNone/>
            </a:pPr>
            <a:r>
              <a:rPr lang="en-GB" sz="2400" b="1" u="sng" dirty="0">
                <a:solidFill>
                  <a:schemeClr val="tx1"/>
                </a:solidFill>
                <a:latin typeface="Comic Sans MS" panose="030F0702030302020204" pitchFamily="66" charset="0"/>
              </a:rPr>
              <a:t>a</a:t>
            </a:r>
            <a:r>
              <a:rPr lang="en-GB" sz="2400" b="1" u="sng" dirty="0" smtClean="0">
                <a:solidFill>
                  <a:schemeClr val="tx1"/>
                </a:solidFill>
                <a:latin typeface="Comic Sans MS" panose="030F0702030302020204" pitchFamily="66" charset="0"/>
                <a:sym typeface="Arial"/>
              </a:rPr>
              <a:t>nd why…</a:t>
            </a:r>
            <a:endParaRPr b="1" u="sng" dirty="0">
              <a:solidFill>
                <a:srgbClr val="7030A0"/>
              </a:solidFill>
              <a:latin typeface="Comic Sans MS" panose="030F0702030302020204" pitchFamily="66" charset="0"/>
              <a:sym typeface="Arial"/>
            </a:endParaRPr>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098" name="Picture 2" descr="Wild Animals Educational Chart: Amazon.co.uk: Pegasus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7790" y="1563897"/>
            <a:ext cx="1898073" cy="2896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665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281607" y="1225063"/>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4732885" y="763439"/>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Thursday: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900521" y="486342"/>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96982" y="1804267"/>
            <a:ext cx="10269345" cy="1077178"/>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3600" dirty="0" smtClean="0">
                <a:solidFill>
                  <a:schemeClr val="tx1"/>
                </a:solidFill>
                <a:latin typeface="Comic Sans MS" panose="030F0702030302020204" pitchFamily="66" charset="0"/>
              </a:rPr>
              <a:t>If you could be an animal what would you be</a:t>
            </a:r>
            <a:r>
              <a:rPr lang="en-GB" sz="4000" dirty="0" smtClean="0">
                <a:solidFill>
                  <a:schemeClr val="tx1"/>
                </a:solidFill>
                <a:latin typeface="Comic Sans MS" panose="030F0702030302020204" pitchFamily="66" charset="0"/>
              </a:rPr>
              <a:t>? </a:t>
            </a:r>
            <a:r>
              <a:rPr lang="en-GB" sz="2400" b="1" u="sng" dirty="0" smtClean="0">
                <a:solidFill>
                  <a:schemeClr val="tx1"/>
                </a:solidFill>
                <a:latin typeface="Comic Sans MS" panose="030F0702030302020204" pitchFamily="66" charset="0"/>
                <a:sym typeface="Arial"/>
              </a:rPr>
              <a:t>and why…</a:t>
            </a:r>
            <a:endParaRPr b="1" u="sng" dirty="0">
              <a:solidFill>
                <a:srgbClr val="7030A0"/>
              </a:solidFill>
              <a:latin typeface="Comic Sans MS" panose="030F0702030302020204" pitchFamily="66" charset="0"/>
              <a:sym typeface="Arial"/>
            </a:endParaRPr>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098" name="Picture 2" descr="Wild Animals Educational Chart: Amazon.co.uk: Pegasus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66327" y="1620263"/>
            <a:ext cx="1898073" cy="2896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5544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434159" y="563264"/>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3921600" y="119217"/>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Fri</a:t>
            </a:r>
            <a:r>
              <a:rPr lang="en-GB" sz="2400" b="1" i="0" u="sng" strike="noStrike" cap="none" dirty="0" smtClean="0">
                <a:solidFill>
                  <a:srgbClr val="FF0000"/>
                </a:solidFill>
                <a:latin typeface="Comic Sans MS" panose="030F0702030302020204" pitchFamily="66" charset="0"/>
                <a:sym typeface="Arial"/>
              </a:rPr>
              <a:t>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111523" y="88119"/>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235848" y="1299109"/>
            <a:ext cx="9993939"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smtClean="0">
                <a:solidFill>
                  <a:schemeClr val="tx1"/>
                </a:solidFill>
                <a:latin typeface="Comic Sans MS" panose="030F0702030302020204" pitchFamily="66" charset="0"/>
              </a:rPr>
              <a:t>If you could be a superhero who would it be?</a:t>
            </a:r>
          </a:p>
          <a:p>
            <a:pPr marL="0" marR="0" lvl="0" indent="0" algn="r" rtl="0">
              <a:spcBef>
                <a:spcPts val="0"/>
              </a:spcBef>
              <a:spcAft>
                <a:spcPts val="0"/>
              </a:spcAft>
              <a:buNone/>
            </a:pPr>
            <a:r>
              <a:rPr lang="en-GB" sz="2400" b="1" u="sng" dirty="0">
                <a:solidFill>
                  <a:schemeClr val="tx1"/>
                </a:solidFill>
                <a:latin typeface="Comic Sans MS" panose="030F0702030302020204" pitchFamily="66" charset="0"/>
              </a:rPr>
              <a:t>a</a:t>
            </a:r>
            <a:r>
              <a:rPr lang="en-GB" sz="2400" b="1" u="sng" dirty="0" smtClean="0">
                <a:solidFill>
                  <a:schemeClr val="tx1"/>
                </a:solidFill>
                <a:latin typeface="Comic Sans MS" panose="030F0702030302020204" pitchFamily="66" charset="0"/>
                <a:sym typeface="Arial"/>
              </a:rPr>
              <a:t>nd why…</a:t>
            </a:r>
            <a:endParaRPr b="1" u="sng" dirty="0">
              <a:solidFill>
                <a:srgbClr val="7030A0"/>
              </a:solidFill>
              <a:latin typeface="Comic Sans MS" panose="030F0702030302020204" pitchFamily="66" charset="0"/>
              <a:sym typeface="Arial"/>
            </a:endParaRPr>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170" name="Picture 2" descr="Superheroes LifeBridge Partnershi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9598" y="2314731"/>
            <a:ext cx="3501615" cy="2288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348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434159" y="563264"/>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3921600" y="119217"/>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Friday: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111523" y="88119"/>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196653" y="1100603"/>
            <a:ext cx="11346552"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smtClean="0">
                <a:solidFill>
                  <a:schemeClr val="tx1"/>
                </a:solidFill>
                <a:latin typeface="Comic Sans MS" panose="030F0702030302020204" pitchFamily="66" charset="0"/>
              </a:rPr>
              <a:t>If you could have a superpower what would it be?</a:t>
            </a:r>
          </a:p>
          <a:p>
            <a:pPr marL="0" marR="0" lvl="0" indent="0" algn="r" rtl="0">
              <a:spcBef>
                <a:spcPts val="0"/>
              </a:spcBef>
              <a:spcAft>
                <a:spcPts val="0"/>
              </a:spcAft>
              <a:buNone/>
            </a:pPr>
            <a:r>
              <a:rPr lang="en-GB" sz="2400" b="1" u="sng" dirty="0" smtClean="0">
                <a:solidFill>
                  <a:schemeClr val="tx1"/>
                </a:solidFill>
                <a:latin typeface="Comic Sans MS" panose="030F0702030302020204" pitchFamily="66" charset="0"/>
                <a:sym typeface="Arial"/>
              </a:rPr>
              <a:t>and why?</a:t>
            </a:r>
            <a:endParaRPr sz="1050" b="1" u="sng" dirty="0">
              <a:solidFill>
                <a:srgbClr val="7030A0"/>
              </a:solidFill>
              <a:latin typeface="Comic Sans MS" panose="030F0702030302020204" pitchFamily="66" charset="0"/>
              <a:sym typeface="Arial"/>
            </a:endParaRPr>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8194" name="Picture 2" descr="Stock Superpowers - TV Trop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54825" y="2147282"/>
            <a:ext cx="2533361" cy="2207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0803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434159" y="563264"/>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3921600" y="119217"/>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Friday: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111523" y="88119"/>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196653" y="1100603"/>
            <a:ext cx="11346552"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smtClean="0">
                <a:solidFill>
                  <a:schemeClr val="tx1"/>
                </a:solidFill>
                <a:latin typeface="Comic Sans MS" panose="030F0702030302020204" pitchFamily="66" charset="0"/>
              </a:rPr>
              <a:t>When you grow up what job would you like to do?</a:t>
            </a:r>
          </a:p>
          <a:p>
            <a:pPr marL="0" marR="0" lvl="0" indent="0" algn="r" rtl="0">
              <a:spcBef>
                <a:spcPts val="0"/>
              </a:spcBef>
              <a:spcAft>
                <a:spcPts val="0"/>
              </a:spcAft>
              <a:buNone/>
            </a:pPr>
            <a:r>
              <a:rPr lang="en-GB" sz="2400" b="1" u="sng" dirty="0" smtClean="0">
                <a:solidFill>
                  <a:schemeClr val="tx1"/>
                </a:solidFill>
                <a:latin typeface="Comic Sans MS" panose="030F0702030302020204" pitchFamily="66" charset="0"/>
                <a:sym typeface="Arial"/>
              </a:rPr>
              <a:t>and why?</a:t>
            </a:r>
            <a:endParaRPr sz="1050" b="1" u="sng" dirty="0">
              <a:solidFill>
                <a:srgbClr val="7030A0"/>
              </a:solidFill>
              <a:latin typeface="Comic Sans MS" panose="030F0702030302020204" pitchFamily="66" charset="0"/>
              <a:sym typeface="Arial"/>
            </a:endParaRPr>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9218" name="Picture 2" descr="Jobs Cartoon Images, Stock Photos &amp; Vectors | Shutterstock"/>
          <p:cNvPicPr>
            <a:picLocks noChangeAspect="1" noChangeArrowheads="1"/>
          </p:cNvPicPr>
          <p:nvPr/>
        </p:nvPicPr>
        <p:blipFill rotWithShape="1">
          <a:blip r:embed="rId5">
            <a:extLst>
              <a:ext uri="{28A0092B-C50C-407E-A947-70E740481C1C}">
                <a14:useLocalDpi xmlns:a14="http://schemas.microsoft.com/office/drawing/2010/main" val="0"/>
              </a:ext>
            </a:extLst>
          </a:blip>
          <a:srcRect b="8447"/>
          <a:stretch/>
        </p:blipFill>
        <p:spPr bwMode="auto">
          <a:xfrm>
            <a:off x="9707377" y="2075007"/>
            <a:ext cx="2476500" cy="2441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284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8" name="Rectangle 7"/>
          <p:cNvSpPr/>
          <p:nvPr/>
        </p:nvSpPr>
        <p:spPr>
          <a:xfrm>
            <a:off x="7434159" y="563264"/>
            <a:ext cx="4546436" cy="307777"/>
          </a:xfrm>
          <a:prstGeom prst="rect">
            <a:avLst/>
          </a:prstGeom>
        </p:spPr>
        <p:txBody>
          <a:bodyPr wrap="none">
            <a:spAutoFit/>
          </a:bodyPr>
          <a:lstStyle/>
          <a:p>
            <a:pPr algn="ctr"/>
            <a:r>
              <a:rPr lang="en-GB" dirty="0">
                <a:solidFill>
                  <a:srgbClr val="FF0000"/>
                </a:solidFill>
                <a:latin typeface="Comic Sans MS" panose="030F0702030302020204" pitchFamily="66" charset="0"/>
              </a:rPr>
              <a:t>B</a:t>
            </a:r>
            <a:r>
              <a:rPr lang="en-GB" dirty="0">
                <a:solidFill>
                  <a:schemeClr val="tx1"/>
                </a:solidFill>
                <a:latin typeface="Comic Sans MS" panose="030F0702030302020204" pitchFamily="66" charset="0"/>
              </a:rPr>
              <a:t>ig</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r>
              <a:rPr lang="en-GB" dirty="0">
                <a:solidFill>
                  <a:srgbClr val="FF0000"/>
                </a:solidFill>
                <a:latin typeface="Comic Sans MS" panose="030F0702030302020204" pitchFamily="66" charset="0"/>
              </a:rPr>
              <a:t> c</a:t>
            </a:r>
            <a:r>
              <a:rPr lang="en-GB" dirty="0">
                <a:solidFill>
                  <a:schemeClr val="tx1"/>
                </a:solidFill>
                <a:latin typeface="Comic Sans MS" panose="030F0702030302020204" pitchFamily="66" charset="0"/>
              </a:rPr>
              <a:t>an</a:t>
            </a:r>
            <a:r>
              <a:rPr lang="en-GB" dirty="0">
                <a:solidFill>
                  <a:srgbClr val="FF0000"/>
                </a:solidFill>
                <a:latin typeface="Comic Sans MS" panose="030F0702030302020204" pitchFamily="66" charset="0"/>
              </a:rPr>
              <a:t> a</a:t>
            </a:r>
            <a:r>
              <a:rPr lang="en-GB" dirty="0">
                <a:solidFill>
                  <a:schemeClr val="tx1"/>
                </a:solidFill>
                <a:latin typeface="Comic Sans MS" panose="030F0702030302020204" pitchFamily="66" charset="0"/>
              </a:rPr>
              <a:t>lways</a:t>
            </a:r>
            <a:r>
              <a:rPr lang="en-GB" dirty="0">
                <a:solidFill>
                  <a:srgbClr val="FF0000"/>
                </a:solidFill>
                <a:latin typeface="Comic Sans MS" panose="030F0702030302020204" pitchFamily="66" charset="0"/>
              </a:rPr>
              <a:t> u</a:t>
            </a:r>
            <a:r>
              <a:rPr lang="en-GB" dirty="0">
                <a:solidFill>
                  <a:schemeClr val="tx1"/>
                </a:solidFill>
                <a:latin typeface="Comic Sans MS" panose="030F0702030302020204" pitchFamily="66" charset="0"/>
              </a:rPr>
              <a:t>nderstand</a:t>
            </a:r>
            <a:r>
              <a:rPr lang="en-GB" dirty="0">
                <a:solidFill>
                  <a:srgbClr val="FF0000"/>
                </a:solidFill>
                <a:latin typeface="Comic Sans MS" panose="030F0702030302020204" pitchFamily="66" charset="0"/>
              </a:rPr>
              <a:t> s</a:t>
            </a:r>
            <a:r>
              <a:rPr lang="en-GB" dirty="0">
                <a:solidFill>
                  <a:schemeClr val="tx1"/>
                </a:solidFill>
                <a:latin typeface="Comic Sans MS" panose="030F0702030302020204" pitchFamily="66" charset="0"/>
              </a:rPr>
              <a:t>mall</a:t>
            </a:r>
            <a:r>
              <a:rPr lang="en-GB" dirty="0">
                <a:solidFill>
                  <a:srgbClr val="FF0000"/>
                </a:solidFill>
                <a:latin typeface="Comic Sans MS" panose="030F0702030302020204" pitchFamily="66" charset="0"/>
              </a:rPr>
              <a:t> e</a:t>
            </a:r>
            <a:r>
              <a:rPr lang="en-GB" dirty="0">
                <a:solidFill>
                  <a:schemeClr val="tx1"/>
                </a:solidFill>
                <a:latin typeface="Comic Sans MS" panose="030F0702030302020204" pitchFamily="66" charset="0"/>
              </a:rPr>
              <a:t>lephants</a:t>
            </a:r>
          </a:p>
        </p:txBody>
      </p:sp>
      <p:sp>
        <p:nvSpPr>
          <p:cNvPr id="10" name="Google Shape;95;p3"/>
          <p:cNvSpPr txBox="1"/>
          <p:nvPr/>
        </p:nvSpPr>
        <p:spPr>
          <a:xfrm>
            <a:off x="3921600" y="119217"/>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full sentences using ’because’</a:t>
            </a:r>
            <a:endParaRPr sz="2400" b="1" u="sng" dirty="0">
              <a:solidFill>
                <a:srgbClr val="7030A0"/>
              </a:solidFill>
              <a:latin typeface="Comic Sans MS" panose="030F0702030302020204" pitchFamily="66" charset="0"/>
              <a:sym typeface="Arial"/>
            </a:endParaRPr>
          </a:p>
        </p:txBody>
      </p:sp>
      <p:sp>
        <p:nvSpPr>
          <p:cNvPr id="11" name="Google Shape;95;p3"/>
          <p:cNvSpPr txBox="1"/>
          <p:nvPr/>
        </p:nvSpPr>
        <p:spPr>
          <a:xfrm>
            <a:off x="196653" y="255530"/>
            <a:ext cx="1812682"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FF0000"/>
                </a:solidFill>
                <a:latin typeface="Comic Sans MS" panose="030F0702030302020204" pitchFamily="66" charset="0"/>
                <a:sym typeface="Arial"/>
              </a:rPr>
              <a:t>Friday:</a:t>
            </a:r>
            <a:endParaRPr sz="2400" b="1" u="sng" dirty="0">
              <a:solidFill>
                <a:srgbClr val="FF0000"/>
              </a:solidFill>
              <a:latin typeface="Comic Sans MS" panose="030F0702030302020204" pitchFamily="66" charset="0"/>
              <a:sym typeface="Arial"/>
            </a:endParaRPr>
          </a:p>
        </p:txBody>
      </p:sp>
      <p:sp>
        <p:nvSpPr>
          <p:cNvPr id="12" name="5-Point Star 11"/>
          <p:cNvSpPr/>
          <p:nvPr/>
        </p:nvSpPr>
        <p:spPr>
          <a:xfrm>
            <a:off x="3111523" y="88119"/>
            <a:ext cx="745293" cy="796446"/>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Google Shape;95;p3"/>
          <p:cNvSpPr txBox="1"/>
          <p:nvPr/>
        </p:nvSpPr>
        <p:spPr>
          <a:xfrm>
            <a:off x="196653" y="1100603"/>
            <a:ext cx="7367929" cy="10156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smtClean="0">
                <a:solidFill>
                  <a:schemeClr val="tx1"/>
                </a:solidFill>
                <a:latin typeface="Comic Sans MS" panose="030F0702030302020204" pitchFamily="66" charset="0"/>
              </a:rPr>
              <a:t>What is your favourite book?</a:t>
            </a:r>
          </a:p>
          <a:p>
            <a:pPr marL="0" marR="0" lvl="0" indent="0" algn="r" rtl="0">
              <a:spcBef>
                <a:spcPts val="0"/>
              </a:spcBef>
              <a:spcAft>
                <a:spcPts val="0"/>
              </a:spcAft>
              <a:buNone/>
            </a:pPr>
            <a:r>
              <a:rPr lang="en-GB" sz="2400" b="1" u="sng" dirty="0" smtClean="0">
                <a:solidFill>
                  <a:schemeClr val="tx1"/>
                </a:solidFill>
                <a:latin typeface="Comic Sans MS" panose="030F0702030302020204" pitchFamily="66" charset="0"/>
                <a:sym typeface="Arial"/>
              </a:rPr>
              <a:t>and why?</a:t>
            </a:r>
            <a:endParaRPr sz="1050" b="1" u="sng" dirty="0">
              <a:solidFill>
                <a:srgbClr val="7030A0"/>
              </a:solidFill>
              <a:latin typeface="Comic Sans MS" panose="030F0702030302020204" pitchFamily="66" charset="0"/>
              <a:sym typeface="Arial"/>
            </a:endParaRPr>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242" name="Picture 2" descr="20 Best Classic Children's Books of All Time - Best Books for Kid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9483" y="1100603"/>
            <a:ext cx="4151112" cy="2075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3889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2" name="5-Point Star 11"/>
          <p:cNvSpPr/>
          <p:nvPr/>
        </p:nvSpPr>
        <p:spPr>
          <a:xfrm>
            <a:off x="243632" y="289151"/>
            <a:ext cx="2638113" cy="2281009"/>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p:cNvGrpSpPr/>
          <p:nvPr/>
        </p:nvGrpSpPr>
        <p:grpSpPr>
          <a:xfrm>
            <a:off x="480847" y="3887041"/>
            <a:ext cx="10899991" cy="2555611"/>
            <a:chOff x="480847" y="3887041"/>
            <a:chExt cx="10899991" cy="2555611"/>
          </a:xfrm>
        </p:grpSpPr>
        <p:pic>
          <p:nvPicPr>
            <p:cNvPr id="16" name="Picture 4" descr="Free Cartoon Pencil Clipart, Download Free Clip Art, Free Clip 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920258">
              <a:off x="690738" y="3677150"/>
              <a:ext cx="1259342" cy="1679123"/>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1904329" y="5307229"/>
              <a:ext cx="9476509" cy="27709"/>
            </a:xfrm>
            <a:prstGeom prst="line">
              <a:avLst/>
            </a:prstGeom>
          </p:spPr>
          <p:style>
            <a:lnRef idx="1">
              <a:schemeClr val="dk1"/>
            </a:lnRef>
            <a:fillRef idx="0">
              <a:schemeClr val="dk1"/>
            </a:fillRef>
            <a:effectRef idx="0">
              <a:schemeClr val="dk1"/>
            </a:effectRef>
            <a:fontRef idx="minor">
              <a:schemeClr val="tx1"/>
            </a:fontRef>
          </p:style>
        </p:cxnSp>
        <p:pic>
          <p:nvPicPr>
            <p:cNvPr id="17" name="Picture 16"/>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3042746" y="5365996"/>
              <a:ext cx="814070" cy="1049655"/>
            </a:xfrm>
            <a:prstGeom prst="rect">
              <a:avLst/>
            </a:prstGeom>
            <a:noFill/>
            <a:ln>
              <a:noFill/>
            </a:ln>
            <a:extLst>
              <a:ext uri="{53640926-AAD7-44D8-BBD7-CCE9431645EC}">
                <a14:shadowObscured xmlns:a14="http://schemas.microsoft.com/office/drawing/2010/main"/>
              </a:ext>
            </a:extLst>
          </p:spPr>
        </p:pic>
        <p:pic>
          <p:nvPicPr>
            <p:cNvPr id="18" name="Picture 17"/>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4968527" y="5365996"/>
              <a:ext cx="814070" cy="1049655"/>
            </a:xfrm>
            <a:prstGeom prst="rect">
              <a:avLst/>
            </a:prstGeom>
            <a:noFill/>
            <a:ln>
              <a:noFill/>
            </a:ln>
            <a:extLst>
              <a:ext uri="{53640926-AAD7-44D8-BBD7-CCE9431645EC}">
                <a14:shadowObscured xmlns:a14="http://schemas.microsoft.com/office/drawing/2010/main"/>
              </a:ext>
            </a:extLst>
          </p:spPr>
        </p:pic>
        <p:pic>
          <p:nvPicPr>
            <p:cNvPr id="19" name="Picture 18"/>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6894308" y="5392997"/>
              <a:ext cx="814070" cy="1049655"/>
            </a:xfrm>
            <a:prstGeom prst="rect">
              <a:avLst/>
            </a:prstGeom>
            <a:noFill/>
            <a:ln>
              <a:noFill/>
            </a:ln>
            <a:extLst>
              <a:ext uri="{53640926-AAD7-44D8-BBD7-CCE9431645EC}">
                <a14:shadowObscured xmlns:a14="http://schemas.microsoft.com/office/drawing/2010/main"/>
              </a:ext>
            </a:extLst>
          </p:spPr>
        </p:pic>
        <p:pic>
          <p:nvPicPr>
            <p:cNvPr id="20" name="Picture 19"/>
            <p:cNvPicPr/>
            <p:nvPr/>
          </p:nvPicPr>
          <p:blipFill rotWithShape="1">
            <a:blip r:embed="rId4">
              <a:extLst>
                <a:ext uri="{28A0092B-C50C-407E-A947-70E740481C1C}">
                  <a14:useLocalDpi xmlns:a14="http://schemas.microsoft.com/office/drawing/2010/main" val="0"/>
                </a:ext>
              </a:extLst>
            </a:blip>
            <a:srcRect l="12511" t="8930" r="5015"/>
            <a:stretch/>
          </p:blipFill>
          <p:spPr bwMode="auto">
            <a:xfrm>
              <a:off x="8740755" y="5365995"/>
              <a:ext cx="814070" cy="1049655"/>
            </a:xfrm>
            <a:prstGeom prst="rect">
              <a:avLst/>
            </a:prstGeom>
            <a:noFill/>
            <a:ln>
              <a:noFill/>
            </a:ln>
            <a:extLst>
              <a:ext uri="{53640926-AAD7-44D8-BBD7-CCE9431645EC}">
                <a14:shadowObscured xmlns:a14="http://schemas.microsoft.com/office/drawing/2010/main"/>
              </a:ext>
            </a:extLst>
          </p:spPr>
        </p:pic>
        <p:sp>
          <p:nvSpPr>
            <p:cNvPr id="4" name="Oval 3"/>
            <p:cNvSpPr/>
            <p:nvPr/>
          </p:nvSpPr>
          <p:spPr>
            <a:xfrm>
              <a:off x="11249891" y="5167745"/>
              <a:ext cx="130947" cy="10842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Google Shape;95;p3"/>
          <p:cNvSpPr txBox="1"/>
          <p:nvPr/>
        </p:nvSpPr>
        <p:spPr>
          <a:xfrm>
            <a:off x="3042746" y="1429655"/>
            <a:ext cx="8344348"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dirty="0" smtClean="0">
                <a:solidFill>
                  <a:schemeClr val="tx1"/>
                </a:solidFill>
                <a:latin typeface="Comic Sans MS" panose="030F0702030302020204" pitchFamily="66" charset="0"/>
              </a:rPr>
              <a:t>Can you think of your own questions to ask someone in your family? </a:t>
            </a:r>
            <a:r>
              <a:rPr lang="en-GB" sz="3600" dirty="0" smtClean="0">
                <a:solidFill>
                  <a:schemeClr val="tx1"/>
                </a:solidFill>
                <a:latin typeface="Comic Sans MS" panose="030F0702030302020204" pitchFamily="66" charset="0"/>
                <a:sym typeface="Wingdings" panose="05000000000000000000" pitchFamily="2" charset="2"/>
              </a:rPr>
              <a:t> </a:t>
            </a:r>
            <a:endParaRPr sz="1050" b="1" u="sng" dirty="0">
              <a:solidFill>
                <a:srgbClr val="7030A0"/>
              </a:solidFill>
              <a:latin typeface="Comic Sans MS" panose="030F0702030302020204" pitchFamily="66" charset="0"/>
              <a:sym typeface="Arial"/>
            </a:endParaRPr>
          </a:p>
        </p:txBody>
      </p:sp>
    </p:spTree>
    <p:extLst>
      <p:ext uri="{BB962C8B-B14F-4D97-AF65-F5344CB8AC3E}">
        <p14:creationId xmlns:p14="http://schemas.microsoft.com/office/powerpoint/2010/main" val="420596776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239</TotalTime>
  <Words>1168</Words>
  <Application>Microsoft Office PowerPoint</Application>
  <PresentationFormat>Widescreen</PresentationFormat>
  <Paragraphs>140</Paragraphs>
  <Slides>30</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Comic Sans MS</vt:lpstr>
      <vt:lpstr>Wingdings</vt:lpstr>
      <vt:lpstr>Office Theme</vt:lpstr>
      <vt:lpstr>Writing in 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Reception  W/C: 4.5.20 The Three Billy Goats Gruff  W/C:11.5.20 Goldilocks and the Three Bears</dc:title>
  <dc:creator>Knight R</dc:creator>
  <cp:lastModifiedBy>Knight R</cp:lastModifiedBy>
  <cp:revision>34</cp:revision>
  <dcterms:created xsi:type="dcterms:W3CDTF">2020-04-13T17:12:15Z</dcterms:created>
  <dcterms:modified xsi:type="dcterms:W3CDTF">2020-06-12T10:56:12Z</dcterms:modified>
</cp:coreProperties>
</file>