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48" r:id="rId4"/>
    <p:sldMasterId id="2147483660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</p:sldIdLst>
  <p:sldSz cy="5143500" cx="9144000"/>
  <p:notesSz cx="6858000" cy="9144000"/>
  <p:embeddedFontLst>
    <p:embeddedFont>
      <p:font typeface="Amatic SC"/>
      <p:regular r:id="rId34"/>
      <p:bold r:id="rId35"/>
    </p:embeddedFont>
    <p:embeddedFont>
      <p:font typeface="Source Code Pro"/>
      <p:regular r:id="rId36"/>
      <p:bold r:id="rId37"/>
      <p:italic r:id="rId38"/>
      <p:boldItalic r:id="rId39"/>
    </p:embeddedFont>
    <p:embeddedFont>
      <p:font typeface="Candara"/>
      <p:regular r:id="rId40"/>
      <p:bold r:id="rId41"/>
      <p:italic r:id="rId42"/>
      <p:boldItalic r:id="rId4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r:id="rId44" roundtripDataSignature="AMtx7mhwlbaBoUSjJFodC6nSBiGJgInF/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font" Target="fonts/Candara-regular.fntdata"/><Relationship Id="rId20" Type="http://schemas.openxmlformats.org/officeDocument/2006/relationships/slide" Target="slides/slide14.xml"/><Relationship Id="rId42" Type="http://schemas.openxmlformats.org/officeDocument/2006/relationships/font" Target="fonts/Candara-italic.fntdata"/><Relationship Id="rId41" Type="http://schemas.openxmlformats.org/officeDocument/2006/relationships/font" Target="fonts/Candara-bold.fntdata"/><Relationship Id="rId22" Type="http://schemas.openxmlformats.org/officeDocument/2006/relationships/slide" Target="slides/slide16.xml"/><Relationship Id="rId44" Type="http://customschemas.google.com/relationships/presentationmetadata" Target="metadata"/><Relationship Id="rId21" Type="http://schemas.openxmlformats.org/officeDocument/2006/relationships/slide" Target="slides/slide15.xml"/><Relationship Id="rId43" Type="http://schemas.openxmlformats.org/officeDocument/2006/relationships/font" Target="fonts/Candara-boldItalic.fntdata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1" Type="http://schemas.openxmlformats.org/officeDocument/2006/relationships/theme" Target="theme/theme3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5" Type="http://schemas.openxmlformats.org/officeDocument/2006/relationships/slideMaster" Target="slideMasters/slideMaster2.xml"/><Relationship Id="rId6" Type="http://schemas.openxmlformats.org/officeDocument/2006/relationships/notesMaster" Target="notesMasters/notesMaster1.xml"/><Relationship Id="rId29" Type="http://schemas.openxmlformats.org/officeDocument/2006/relationships/slide" Target="slides/slide23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1" Type="http://schemas.openxmlformats.org/officeDocument/2006/relationships/slide" Target="slides/slide25.xml"/><Relationship Id="rId30" Type="http://schemas.openxmlformats.org/officeDocument/2006/relationships/slide" Target="slides/slide24.xml"/><Relationship Id="rId11" Type="http://schemas.openxmlformats.org/officeDocument/2006/relationships/slide" Target="slides/slide5.xml"/><Relationship Id="rId33" Type="http://schemas.openxmlformats.org/officeDocument/2006/relationships/slide" Target="slides/slide27.xml"/><Relationship Id="rId10" Type="http://schemas.openxmlformats.org/officeDocument/2006/relationships/slide" Target="slides/slide4.xml"/><Relationship Id="rId32" Type="http://schemas.openxmlformats.org/officeDocument/2006/relationships/slide" Target="slides/slide26.xml"/><Relationship Id="rId13" Type="http://schemas.openxmlformats.org/officeDocument/2006/relationships/slide" Target="slides/slide7.xml"/><Relationship Id="rId35" Type="http://schemas.openxmlformats.org/officeDocument/2006/relationships/font" Target="fonts/AmaticSC-bold.fntdata"/><Relationship Id="rId12" Type="http://schemas.openxmlformats.org/officeDocument/2006/relationships/slide" Target="slides/slide6.xml"/><Relationship Id="rId34" Type="http://schemas.openxmlformats.org/officeDocument/2006/relationships/font" Target="fonts/AmaticSC-regular.fntdata"/><Relationship Id="rId15" Type="http://schemas.openxmlformats.org/officeDocument/2006/relationships/slide" Target="slides/slide9.xml"/><Relationship Id="rId37" Type="http://schemas.openxmlformats.org/officeDocument/2006/relationships/font" Target="fonts/SourceCodePro-bold.fntdata"/><Relationship Id="rId14" Type="http://schemas.openxmlformats.org/officeDocument/2006/relationships/slide" Target="slides/slide8.xml"/><Relationship Id="rId36" Type="http://schemas.openxmlformats.org/officeDocument/2006/relationships/font" Target="fonts/SourceCodePro-regular.fntdata"/><Relationship Id="rId17" Type="http://schemas.openxmlformats.org/officeDocument/2006/relationships/slide" Target="slides/slide11.xml"/><Relationship Id="rId39" Type="http://schemas.openxmlformats.org/officeDocument/2006/relationships/font" Target="fonts/SourceCodePro-boldItalic.fntdata"/><Relationship Id="rId16" Type="http://schemas.openxmlformats.org/officeDocument/2006/relationships/slide" Target="slides/slide10.xml"/><Relationship Id="rId38" Type="http://schemas.openxmlformats.org/officeDocument/2006/relationships/font" Target="fonts/SourceCodePro-italic.fntdata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888f779176_0_5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2" name="Google Shape;112;g888f779176_0_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8" name="Google Shape;118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1" name="Google Shape;131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1" name="Google Shape;141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5" name="Google Shape;155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2" name="Google Shape;162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9" name="Google Shape;169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6" name="Google Shape;176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2" name="Google Shape;182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9" name="Google Shape;189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0:notes"/>
          <p:cNvSpPr txBox="1"/>
          <p:nvPr>
            <p:ph idx="1" type="body"/>
          </p:nvPr>
        </p:nvSpPr>
        <p:spPr>
          <a:xfrm>
            <a:off x="685782" y="434338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96" name="Google Shape;196;p10:notes"/>
          <p:cNvSpPr/>
          <p:nvPr>
            <p:ph idx="2" type="sldImg"/>
          </p:nvPr>
        </p:nvSpPr>
        <p:spPr>
          <a:xfrm>
            <a:off x="1143206" y="68578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3" name="Google Shape;203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0" name="Google Shape;210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7" name="Google Shape;217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4" name="Google Shape;224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1" name="Google Shape;231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8" name="Google Shape;238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5" name="Google Shape;245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2" name="Google Shape;252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0" name="Google Shape;260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Children use activity sheet to convert exchange rates. </a:t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8" name="Google Shape;268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75" name="Google Shape;275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2" name="Google Shape;282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9" name="Google Shape;289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97" name="Google Shape;297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05" name="Google Shape;305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10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2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12" name="Google Shape;312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png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bg>
      <p:bgPr>
        <a:solidFill>
          <a:schemeClr val="dk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g888f779176_0_169"/>
          <p:cNvSpPr/>
          <p:nvPr/>
        </p:nvSpPr>
        <p:spPr>
          <a:xfrm>
            <a:off x="0" y="0"/>
            <a:ext cx="9144000" cy="3429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g888f779176_0_169"/>
          <p:cNvSpPr txBox="1"/>
          <p:nvPr>
            <p:ph type="ctrTitle"/>
          </p:nvPr>
        </p:nvSpPr>
        <p:spPr>
          <a:xfrm>
            <a:off x="311700" y="392150"/>
            <a:ext cx="8520600" cy="269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9pPr>
          </a:lstStyle>
          <a:p/>
        </p:txBody>
      </p:sp>
      <p:sp>
        <p:nvSpPr>
          <p:cNvPr id="12" name="Google Shape;12;g888f779176_0_169"/>
          <p:cNvSpPr txBox="1"/>
          <p:nvPr>
            <p:ph idx="1" type="subTitle"/>
          </p:nvPr>
        </p:nvSpPr>
        <p:spPr>
          <a:xfrm>
            <a:off x="311700" y="3890400"/>
            <a:ext cx="8520600" cy="706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13" name="Google Shape;13;g888f779176_0_16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bg>
      <p:bgPr>
        <a:solidFill>
          <a:schemeClr val="dk1"/>
        </a:solidFill>
      </p:bgPr>
    </p:bg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g888f779176_0_174"/>
          <p:cNvSpPr txBox="1"/>
          <p:nvPr>
            <p:ph type="title"/>
          </p:nvPr>
        </p:nvSpPr>
        <p:spPr>
          <a:xfrm>
            <a:off x="2802750" y="802500"/>
            <a:ext cx="3538500" cy="3538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16" name="Google Shape;16;g888f779176_0_17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g888f779176_0_177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19" name="Google Shape;19;g888f779176_0_177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0" name="Google Shape;20;g888f779176_0_17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g888f779176_0_181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23" name="Google Shape;23;g888f779176_0_181"/>
          <p:cNvSpPr txBox="1"/>
          <p:nvPr>
            <p:ph idx="1" type="body"/>
          </p:nvPr>
        </p:nvSpPr>
        <p:spPr>
          <a:xfrm>
            <a:off x="311700" y="1228675"/>
            <a:ext cx="3999900" cy="334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g888f779176_0_181"/>
          <p:cNvSpPr txBox="1"/>
          <p:nvPr>
            <p:ph idx="2" type="body"/>
          </p:nvPr>
        </p:nvSpPr>
        <p:spPr>
          <a:xfrm>
            <a:off x="4832400" y="1228675"/>
            <a:ext cx="3999900" cy="334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5" name="Google Shape;25;g888f779176_0_18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g888f779176_0_186"/>
          <p:cNvSpPr txBox="1"/>
          <p:nvPr>
            <p:ph type="title"/>
          </p:nvPr>
        </p:nvSpPr>
        <p:spPr>
          <a:xfrm>
            <a:off x="304800" y="309350"/>
            <a:ext cx="8537700" cy="74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/>
        </p:txBody>
      </p:sp>
      <p:sp>
        <p:nvSpPr>
          <p:cNvPr id="28" name="Google Shape;28;g888f779176_0_18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g888f779176_0_189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9pPr>
          </a:lstStyle>
          <a:p/>
        </p:txBody>
      </p:sp>
      <p:sp>
        <p:nvSpPr>
          <p:cNvPr id="31" name="Google Shape;31;g888f779176_0_189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2" name="Google Shape;32;g888f779176_0_18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bg>
      <p:bgPr>
        <a:solidFill>
          <a:schemeClr val="accent4"/>
        </a:solidFill>
      </p:bgPr>
    </p:bg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g888f779176_0_193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5" name="Google Shape;35;g888f779176_0_19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g888f779176_0_196"/>
          <p:cNvSpPr/>
          <p:nvPr/>
        </p:nvSpPr>
        <p:spPr>
          <a:xfrm>
            <a:off x="4572000" y="-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38" name="Google Shape;38;g888f779176_0_196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2857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9" name="Google Shape;39;g888f779176_0_196"/>
          <p:cNvSpPr txBox="1"/>
          <p:nvPr>
            <p:ph type="title"/>
          </p:nvPr>
        </p:nvSpPr>
        <p:spPr>
          <a:xfrm>
            <a:off x="265500" y="1081400"/>
            <a:ext cx="4045200" cy="1710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/>
        </p:txBody>
      </p:sp>
      <p:sp>
        <p:nvSpPr>
          <p:cNvPr id="40" name="Google Shape;40;g888f779176_0_196"/>
          <p:cNvSpPr txBox="1"/>
          <p:nvPr>
            <p:ph idx="1" type="subTitle"/>
          </p:nvPr>
        </p:nvSpPr>
        <p:spPr>
          <a:xfrm>
            <a:off x="265500" y="2845223"/>
            <a:ext cx="4045200" cy="134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41" name="Google Shape;41;g888f779176_0_196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1pPr>
            <a:lvl2pPr indent="-3175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2pPr>
            <a:lvl3pPr indent="-3175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3pPr>
            <a:lvl4pPr indent="-3175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4pPr>
            <a:lvl5pPr indent="-3175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5pPr>
            <a:lvl6pPr indent="-3175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6pPr>
            <a:lvl7pPr indent="-3175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7pPr>
            <a:lvl8pPr indent="-3175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8pPr>
            <a:lvl9pPr indent="-3175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9pPr>
          </a:lstStyle>
          <a:p/>
        </p:txBody>
      </p:sp>
      <p:sp>
        <p:nvSpPr>
          <p:cNvPr id="42" name="Google Shape;42;g888f779176_0_19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g888f779176_0_203"/>
          <p:cNvSpPr txBox="1"/>
          <p:nvPr>
            <p:ph idx="1" type="body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matic SC"/>
              <a:buNone/>
              <a:defRPr b="1" sz="24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</a:lstStyle>
          <a:p/>
        </p:txBody>
      </p:sp>
      <p:sp>
        <p:nvSpPr>
          <p:cNvPr id="45" name="Google Shape;45;g888f779176_0_20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g888f779176_0_206"/>
          <p:cNvSpPr txBox="1"/>
          <p:nvPr>
            <p:ph hasCustomPrompt="1" type="title"/>
          </p:nvPr>
        </p:nvSpPr>
        <p:spPr>
          <a:xfrm>
            <a:off x="311700" y="1240275"/>
            <a:ext cx="8520600" cy="19818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9pPr>
          </a:lstStyle>
          <a:p>
            <a:r>
              <a:t>xx%</a:t>
            </a:r>
          </a:p>
        </p:txBody>
      </p:sp>
      <p:sp>
        <p:nvSpPr>
          <p:cNvPr id="48" name="Google Shape;48;g888f779176_0_206"/>
          <p:cNvSpPr txBox="1"/>
          <p:nvPr>
            <p:ph idx="1" type="body"/>
          </p:nvPr>
        </p:nvSpPr>
        <p:spPr>
          <a:xfrm>
            <a:off x="311700" y="33046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1pPr>
            <a:lvl2pPr indent="-317500" lvl="1" marL="9144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2pPr>
            <a:lvl3pPr indent="-317500" lvl="2" marL="13716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3pPr>
            <a:lvl4pPr indent="-317500" lvl="3" marL="18288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4pPr>
            <a:lvl5pPr indent="-317500" lvl="4" marL="22860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5pPr>
            <a:lvl6pPr indent="-317500" lvl="5" marL="27432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6pPr>
            <a:lvl7pPr indent="-317500" lvl="6" marL="32004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7pPr>
            <a:lvl8pPr indent="-317500" lvl="7" marL="36576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8pPr>
            <a:lvl9pPr indent="-317500" lvl="8" marL="411480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9pPr>
          </a:lstStyle>
          <a:p/>
        </p:txBody>
      </p:sp>
      <p:sp>
        <p:nvSpPr>
          <p:cNvPr id="49" name="Google Shape;49;g888f779176_0_20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888f779176_0_2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49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58" name="Google Shape;58;p49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59" name="Google Shape;59;p4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5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2" name="Google Shape;62;p5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63" name="Google Shape;63;p5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ontent" type="obj">
  <p:cSld name="OBJECT"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51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6" name="Google Shape;66;p51"/>
          <p:cNvSpPr txBox="1"/>
          <p:nvPr>
            <p:ph idx="1" type="body"/>
          </p:nvPr>
        </p:nvSpPr>
        <p:spPr>
          <a:xfrm>
            <a:off x="628650" y="1369219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1pPr>
            <a:lvl2pPr indent="-317500" lvl="1" marL="9144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2pPr>
            <a:lvl3pPr indent="-317500" lvl="2" marL="1371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3pPr>
            <a:lvl4pPr indent="-317500" lvl="3" marL="18288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4pPr>
            <a:lvl5pPr indent="-317500" lvl="4" marL="22860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5pPr>
            <a:lvl6pPr indent="-317500" lvl="5" marL="27432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6pPr>
            <a:lvl7pPr indent="-317500" lvl="6" marL="32004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7pPr>
            <a:lvl8pPr indent="-317500" lvl="7" marL="3657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8pPr>
            <a:lvl9pPr indent="-317500" lvl="8" marL="4114800" algn="l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Char char="■"/>
              <a:defRPr/>
            </a:lvl9pPr>
          </a:lstStyle>
          <a:p/>
        </p:txBody>
      </p:sp>
      <p:sp>
        <p:nvSpPr>
          <p:cNvPr id="67" name="Google Shape;67;p51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8" name="Google Shape;68;p51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9" name="Google Shape;69;p51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>
  <p:cSld name="SECTION_HEADER_1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nterior-Overlay.png" id="71" name="Google Shape;71;p5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7999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Google Shape;72;p52"/>
          <p:cNvSpPr txBox="1"/>
          <p:nvPr>
            <p:ph type="title"/>
          </p:nvPr>
        </p:nvSpPr>
        <p:spPr>
          <a:xfrm>
            <a:off x="1371600" y="1344168"/>
            <a:ext cx="7086600" cy="1385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5400"/>
              <a:buFont typeface="Candara"/>
              <a:buNone/>
              <a:defRPr b="1" sz="540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3" name="Google Shape;73;p52"/>
          <p:cNvSpPr txBox="1"/>
          <p:nvPr>
            <p:ph idx="1" type="body"/>
          </p:nvPr>
        </p:nvSpPr>
        <p:spPr>
          <a:xfrm>
            <a:off x="1371600" y="2750058"/>
            <a:ext cx="7086600" cy="1316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Noto Sans Symbols"/>
              <a:buNone/>
              <a:defRPr b="0" sz="200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indent="-2286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74" name="Google Shape;74;p52"/>
          <p:cNvSpPr txBox="1"/>
          <p:nvPr>
            <p:ph idx="10" type="dt"/>
          </p:nvPr>
        </p:nvSpPr>
        <p:spPr>
          <a:xfrm>
            <a:off x="6302187" y="4767263"/>
            <a:ext cx="2429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5" name="Google Shape;75;p52"/>
          <p:cNvSpPr txBox="1"/>
          <p:nvPr>
            <p:ph idx="11" type="ftr"/>
          </p:nvPr>
        </p:nvSpPr>
        <p:spPr>
          <a:xfrm>
            <a:off x="685800" y="4767263"/>
            <a:ext cx="27432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6" name="Google Shape;76;p52"/>
          <p:cNvSpPr txBox="1"/>
          <p:nvPr>
            <p:ph idx="12" type="sldNum"/>
          </p:nvPr>
        </p:nvSpPr>
        <p:spPr>
          <a:xfrm>
            <a:off x="4420393" y="4767263"/>
            <a:ext cx="609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5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79" name="Google Shape;79;p5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5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82" name="Google Shape;82;p54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83" name="Google Shape;83;p54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84" name="Google Shape;84;p5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5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87" name="Google Shape;87;p5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56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90" name="Google Shape;90;p56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91" name="Google Shape;91;p5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57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94" name="Google Shape;94;p5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58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58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98" name="Google Shape;98;p58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99" name="Google Shape;99;p58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00" name="Google Shape;100;p5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59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103" name="Google Shape;103;p5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60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106" name="Google Shape;106;p60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07" name="Google Shape;107;p6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6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3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1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beach-day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g888f779176_0_165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i="0" sz="4200" u="none" cap="none" strike="noStrike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i="0" sz="4200" u="none" cap="none" strike="noStrike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i="0" sz="4200" u="none" cap="none" strike="noStrike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i="0" sz="4200" u="none" cap="none" strike="noStrike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i="0" sz="4200" u="none" cap="none" strike="noStrike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i="0" sz="4200" u="none" cap="none" strike="noStrike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i="0" sz="4200" u="none" cap="none" strike="noStrike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i="0" sz="4200" u="none" cap="none" strike="noStrike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i="0" sz="4200" u="none" cap="none" strike="noStrike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/>
        </p:txBody>
      </p:sp>
      <p:sp>
        <p:nvSpPr>
          <p:cNvPr id="7" name="Google Shape;7;g888f779176_0_165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Source Code Pro"/>
              <a:buChar char="●"/>
              <a:defRPr b="0" i="0" sz="18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 b="0" i="0" sz="14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 b="0" i="0" sz="14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 b="0" i="0" sz="14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 b="0" i="0" sz="14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 b="0" i="0" sz="14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 b="0" i="0" sz="14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 b="0" i="0" sz="14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Source Code Pro"/>
              <a:buChar char="■"/>
              <a:defRPr b="0" i="0" sz="14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/>
        </p:txBody>
      </p:sp>
      <p:sp>
        <p:nvSpPr>
          <p:cNvPr id="8" name="Google Shape;8;g888f779176_0_16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4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4" name="Google Shape;54;p4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5" name="Google Shape;55;p4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4.png"/><Relationship Id="rId4" Type="http://schemas.openxmlformats.org/officeDocument/2006/relationships/image" Target="../media/image4.png"/><Relationship Id="rId5" Type="http://schemas.openxmlformats.org/officeDocument/2006/relationships/image" Target="../media/image35.png"/><Relationship Id="rId6" Type="http://schemas.openxmlformats.org/officeDocument/2006/relationships/image" Target="../media/image12.png"/><Relationship Id="rId7" Type="http://schemas.openxmlformats.org/officeDocument/2006/relationships/image" Target="../media/image8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Relationship Id="rId4" Type="http://schemas.openxmlformats.org/officeDocument/2006/relationships/image" Target="../media/image2.png"/><Relationship Id="rId5" Type="http://schemas.openxmlformats.org/officeDocument/2006/relationships/image" Target="../media/image3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Relationship Id="rId4" Type="http://schemas.openxmlformats.org/officeDocument/2006/relationships/image" Target="../media/image2.png"/><Relationship Id="rId5" Type="http://schemas.openxmlformats.org/officeDocument/2006/relationships/image" Target="../media/image5.png"/><Relationship Id="rId6" Type="http://schemas.openxmlformats.org/officeDocument/2006/relationships/image" Target="../media/image3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3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0.png"/><Relationship Id="rId4" Type="http://schemas.openxmlformats.org/officeDocument/2006/relationships/image" Target="../media/image1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6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1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4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5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5.png"/><Relationship Id="rId4" Type="http://schemas.openxmlformats.org/officeDocument/2006/relationships/image" Target="../media/image16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5.png"/><Relationship Id="rId4" Type="http://schemas.openxmlformats.org/officeDocument/2006/relationships/image" Target="../media/image28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5.png"/><Relationship Id="rId4" Type="http://schemas.openxmlformats.org/officeDocument/2006/relationships/image" Target="../media/image30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5.png"/><Relationship Id="rId4" Type="http://schemas.openxmlformats.org/officeDocument/2006/relationships/image" Target="../media/image18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5.png"/><Relationship Id="rId4" Type="http://schemas.openxmlformats.org/officeDocument/2006/relationships/image" Target="../media/image23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5.png"/><Relationship Id="rId4" Type="http://schemas.openxmlformats.org/officeDocument/2006/relationships/hyperlink" Target="https://natwest.mymoneysense.com/challenge/currency-challenge-uk/" TargetMode="External"/><Relationship Id="rId5" Type="http://schemas.openxmlformats.org/officeDocument/2006/relationships/image" Target="../media/image22.png"/><Relationship Id="rId6" Type="http://schemas.openxmlformats.org/officeDocument/2006/relationships/hyperlink" Target="https://natwest.mymoneysense.com/challenge/currency-challenge-uk/" TargetMode="Externa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5.png"/><Relationship Id="rId4" Type="http://schemas.openxmlformats.org/officeDocument/2006/relationships/image" Target="../media/image21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5.png"/><Relationship Id="rId4" Type="http://schemas.openxmlformats.org/officeDocument/2006/relationships/image" Target="../media/image20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5.png"/><Relationship Id="rId4" Type="http://schemas.openxmlformats.org/officeDocument/2006/relationships/image" Target="../media/image19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5.png"/><Relationship Id="rId4" Type="http://schemas.openxmlformats.org/officeDocument/2006/relationships/image" Target="../media/image24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5.png"/><Relationship Id="rId4" Type="http://schemas.openxmlformats.org/officeDocument/2006/relationships/image" Target="../media/image32.png"/><Relationship Id="rId5" Type="http://schemas.openxmlformats.org/officeDocument/2006/relationships/image" Target="../media/image25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5.png"/><Relationship Id="rId4" Type="http://schemas.openxmlformats.org/officeDocument/2006/relationships/image" Target="../media/image26.png"/><Relationship Id="rId5" Type="http://schemas.openxmlformats.org/officeDocument/2006/relationships/image" Target="../media/image32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5.png"/><Relationship Id="rId4" Type="http://schemas.openxmlformats.org/officeDocument/2006/relationships/image" Target="../media/image29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5.png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888f779176_0_52"/>
          <p:cNvSpPr txBox="1"/>
          <p:nvPr>
            <p:ph type="ctrTitle"/>
          </p:nvPr>
        </p:nvSpPr>
        <p:spPr>
          <a:xfrm>
            <a:off x="384000" y="72325"/>
            <a:ext cx="8520600" cy="94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</a:pPr>
            <a:r>
              <a:rPr lang="en-GB" sz="7200"/>
              <a:t>Good MoRning Year 6!</a:t>
            </a:r>
            <a:endParaRPr sz="7200"/>
          </a:p>
        </p:txBody>
      </p:sp>
      <p:sp>
        <p:nvSpPr>
          <p:cNvPr id="115" name="Google Shape;115;g888f779176_0_52"/>
          <p:cNvSpPr txBox="1"/>
          <p:nvPr>
            <p:ph idx="1" type="subTitle"/>
          </p:nvPr>
        </p:nvSpPr>
        <p:spPr>
          <a:xfrm>
            <a:off x="384000" y="1216225"/>
            <a:ext cx="8520600" cy="3438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rPr lang="en-GB" sz="1800"/>
              <a:t>Happy Tuesday! Keep up the good work! </a:t>
            </a:r>
            <a:endParaRPr sz="1800"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t/>
            </a:r>
            <a:endParaRPr sz="1800"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rPr lang="en-GB" sz="1800"/>
              <a:t> </a:t>
            </a:r>
            <a:endParaRPr sz="1800"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rPr lang="en-GB" sz="1800"/>
              <a:t>Please follow the instructions on each page to help you - we look forward to hear about how you have got on!</a:t>
            </a:r>
            <a:endParaRPr sz="1800"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rPr lang="en-GB"/>
              <a:t> </a:t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t/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rPr lang="en-GB"/>
              <a:t>Mrs Jones and Miss Nolan </a:t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CFE2F3"/>
        </a:solidFill>
      </p:bgPr>
    </p:bg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1"/>
          <p:cNvSpPr/>
          <p:nvPr/>
        </p:nvSpPr>
        <p:spPr>
          <a:xfrm>
            <a:off x="1551400" y="3083975"/>
            <a:ext cx="6485400" cy="1239000"/>
          </a:xfrm>
          <a:prstGeom prst="roundRect">
            <a:avLst>
              <a:gd fmla="val 16667" name="adj"/>
            </a:avLst>
          </a:prstGeom>
          <a:solidFill>
            <a:srgbClr val="65C5E3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1" name="Google Shape;121;p1"/>
          <p:cNvSpPr/>
          <p:nvPr/>
        </p:nvSpPr>
        <p:spPr>
          <a:xfrm>
            <a:off x="1146100" y="1271900"/>
            <a:ext cx="7296000" cy="1562100"/>
          </a:xfrm>
          <a:prstGeom prst="roundRect">
            <a:avLst>
              <a:gd fmla="val 16667" name="adj"/>
            </a:avLst>
          </a:prstGeom>
          <a:solidFill>
            <a:srgbClr val="FFEF0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2" name="Google Shape;122;p1"/>
          <p:cNvSpPr txBox="1"/>
          <p:nvPr>
            <p:ph type="ctrTitle"/>
          </p:nvPr>
        </p:nvSpPr>
        <p:spPr>
          <a:xfrm>
            <a:off x="479800" y="1388150"/>
            <a:ext cx="8520600" cy="1329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en-GB" sz="4400"/>
              <a:t>This week’s theme is</a:t>
            </a:r>
            <a:endParaRPr sz="4400"/>
          </a:p>
        </p:txBody>
      </p:sp>
      <p:sp>
        <p:nvSpPr>
          <p:cNvPr id="123" name="Google Shape;123;p1"/>
          <p:cNvSpPr txBox="1"/>
          <p:nvPr>
            <p:ph idx="1" type="subTitle"/>
          </p:nvPr>
        </p:nvSpPr>
        <p:spPr>
          <a:xfrm>
            <a:off x="1489375" y="3242225"/>
            <a:ext cx="6554100" cy="74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3100">
                <a:solidFill>
                  <a:schemeClr val="dk1"/>
                </a:solidFill>
              </a:rPr>
              <a:t>Inspirational People</a:t>
            </a:r>
            <a:endParaRPr b="1" sz="1500"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b="1" lang="en-GB"/>
              <a:t>Day 2 - 16.6.20</a:t>
            </a:r>
            <a:endParaRPr b="1"/>
          </a:p>
        </p:txBody>
      </p:sp>
      <p:pic>
        <p:nvPicPr>
          <p:cNvPr id="124" name="Google Shape;124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-327905">
            <a:off x="256010" y="151279"/>
            <a:ext cx="1790505" cy="17905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-36">
            <a:off x="7405162" y="244691"/>
            <a:ext cx="1356751" cy="169316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 rot="468433">
            <a:off x="447552" y="2824497"/>
            <a:ext cx="1718166" cy="21444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692175" y="70083"/>
            <a:ext cx="1952875" cy="123884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 rot="323211">
            <a:off x="7141225" y="2959800"/>
            <a:ext cx="1548689" cy="20172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2"/>
          <p:cNvSpPr txBox="1"/>
          <p:nvPr/>
        </p:nvSpPr>
        <p:spPr>
          <a:xfrm>
            <a:off x="206900" y="567125"/>
            <a:ext cx="3628800" cy="2774700"/>
          </a:xfrm>
          <a:prstGeom prst="rect">
            <a:avLst/>
          </a:prstGeom>
          <a:solidFill>
            <a:srgbClr val="CFE2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GB" sz="3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1.73957 + 8293 =</a:t>
            </a:r>
            <a:endParaRPr b="0" i="0" sz="3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GB" sz="3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2. 7.89 x 100 =</a:t>
            </a:r>
            <a:endParaRPr b="0" i="0" sz="3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GB" sz="3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3. ⅛ = 0.______</a:t>
            </a:r>
            <a:endParaRPr b="0" i="0" sz="3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GB" sz="3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4. ⅕ ÷ 4 = </a:t>
            </a:r>
            <a:endParaRPr b="0" i="0" sz="3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GB" sz="3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5. 25% x 740 = </a:t>
            </a:r>
            <a:endParaRPr b="0" i="0" sz="3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6. ⅘ x 6/7 =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7. Write a definition of acute,obtuse and reflex angles.Draw an example of each.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4" name="Google Shape;134;p2"/>
          <p:cNvSpPr txBox="1"/>
          <p:nvPr/>
        </p:nvSpPr>
        <p:spPr>
          <a:xfrm>
            <a:off x="3835700" y="290775"/>
            <a:ext cx="4470000" cy="441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8.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9. </a:t>
            </a:r>
            <a:endParaRPr b="0" i="0" sz="1800" u="none" cap="none" strike="noStrike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10. </a:t>
            </a:r>
            <a:endParaRPr b="0" i="0" sz="1100" u="none" cap="none" strike="noStrike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5" name="Google Shape;135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388450" y="290775"/>
            <a:ext cx="4762500" cy="933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572000" y="1543925"/>
            <a:ext cx="3838900" cy="152466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598000" y="3461000"/>
            <a:ext cx="4343400" cy="1543050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2"/>
          <p:cNvSpPr txBox="1"/>
          <p:nvPr/>
        </p:nvSpPr>
        <p:spPr>
          <a:xfrm>
            <a:off x="239700" y="0"/>
            <a:ext cx="8664600" cy="41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300">
                <a:latin typeface="Calibri"/>
                <a:ea typeface="Calibri"/>
                <a:cs typeface="Calibri"/>
                <a:sym typeface="Calibri"/>
              </a:rPr>
              <a:t>Morning Maths - Give yourself 15 - 20  minutes to complete these questions and then try and tackle today’s countdown.</a:t>
            </a:r>
            <a:endParaRPr b="1" sz="1100"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1" i="0" sz="2100" u="sng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3"/>
          <p:cNvSpPr txBox="1"/>
          <p:nvPr/>
        </p:nvSpPr>
        <p:spPr>
          <a:xfrm>
            <a:off x="206900" y="567125"/>
            <a:ext cx="3628800" cy="2320800"/>
          </a:xfrm>
          <a:prstGeom prst="rect">
            <a:avLst/>
          </a:prstGeom>
          <a:solidFill>
            <a:srgbClr val="CFE2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GB" sz="2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1.73957 + 8293 =</a:t>
            </a:r>
            <a:endParaRPr b="0" i="0" sz="2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GB" sz="22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82250</a:t>
            </a:r>
            <a:endParaRPr b="0" i="0" sz="22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GB" sz="2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2. 7.89 x 100 = </a:t>
            </a:r>
            <a:r>
              <a:rPr b="0" i="0" lang="en-GB" sz="22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789</a:t>
            </a:r>
            <a:endParaRPr b="0" i="0" sz="22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GB" sz="2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3. ⅛ = </a:t>
            </a:r>
            <a:r>
              <a:rPr b="0" i="0" lang="en-GB" sz="22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0.125</a:t>
            </a:r>
            <a:endParaRPr b="0" i="0" sz="22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GB" sz="2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4. ⅕ ÷ 4 = </a:t>
            </a:r>
            <a:r>
              <a:rPr b="0" i="0" lang="en-GB" sz="22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1/20</a:t>
            </a:r>
            <a:endParaRPr b="0" i="0" sz="22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GB" sz="2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5. 25% x 740 = </a:t>
            </a:r>
            <a:r>
              <a:rPr b="0" i="0" lang="en-GB" sz="22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185</a:t>
            </a:r>
            <a:endParaRPr b="0" i="0" sz="22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t/>
            </a:r>
            <a:endParaRPr b="0" i="0" sz="19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6. ⅘ x 6/7 = </a:t>
            </a:r>
            <a:r>
              <a:rPr b="0" i="0" lang="en-GB" sz="18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24/35</a:t>
            </a:r>
            <a:endParaRPr b="0" i="0" sz="18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7. 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4" name="Google Shape;144;p3"/>
          <p:cNvSpPr txBox="1"/>
          <p:nvPr/>
        </p:nvSpPr>
        <p:spPr>
          <a:xfrm>
            <a:off x="3835700" y="290775"/>
            <a:ext cx="4470000" cy="441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8.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9. </a:t>
            </a:r>
            <a:endParaRPr b="0" i="0" sz="1800" u="none" cap="none" strike="noStrike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10. </a:t>
            </a:r>
            <a:endParaRPr b="0" i="0" sz="1100" u="none" cap="none" strike="noStrike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5" name="Google Shape;145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388450" y="290775"/>
            <a:ext cx="4762500" cy="933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572000" y="1915750"/>
            <a:ext cx="2988325" cy="1186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09275" y="3320075"/>
            <a:ext cx="2555140" cy="1770175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3"/>
          <p:cNvSpPr txBox="1"/>
          <p:nvPr/>
        </p:nvSpPr>
        <p:spPr>
          <a:xfrm>
            <a:off x="4412250" y="1227000"/>
            <a:ext cx="4313100" cy="28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Sam ate ¼, Mark ate 3/10 and Jill ate 35/100</a:t>
            </a:r>
            <a:endParaRPr b="0" i="0" sz="14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There is 1/10 of the pizza left. </a:t>
            </a:r>
            <a:endParaRPr b="0" i="0" sz="14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9" name="Google Shape;149;p3"/>
          <p:cNvSpPr txBox="1"/>
          <p:nvPr/>
        </p:nvSpPr>
        <p:spPr>
          <a:xfrm>
            <a:off x="4437050" y="3036525"/>
            <a:ext cx="4412400" cy="58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Yes 0.65 = 65/100. Therefore 63/100 is 2/100 less than 0.65. </a:t>
            </a:r>
            <a:endParaRPr b="0" i="0" sz="14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OR 63/100 = 0.63. Therefore 0.63 is 0.02 less than 0.05. </a:t>
            </a:r>
            <a:endParaRPr b="0" i="0" sz="14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0" name="Google Shape;150;p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572000" y="4220725"/>
            <a:ext cx="2019300" cy="717383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3"/>
          <p:cNvSpPr txBox="1"/>
          <p:nvPr/>
        </p:nvSpPr>
        <p:spPr>
          <a:xfrm>
            <a:off x="6591300" y="3794125"/>
            <a:ext cx="2268000" cy="1186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1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Closest answer = 980 (8 away)</a:t>
            </a:r>
            <a:endParaRPr b="0" i="0" sz="1100" u="none" cap="none" strike="noStrike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11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1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100 - 8 = 92</a:t>
            </a:r>
            <a:endParaRPr b="0" i="0" sz="1100" u="none" cap="none" strike="noStrike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1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92 - 75 = 17</a:t>
            </a:r>
            <a:endParaRPr b="0" i="0" sz="1100" u="none" cap="none" strike="noStrike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1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17 + 3 = 20</a:t>
            </a:r>
            <a:endParaRPr b="0" i="0" sz="1100" u="none" cap="none" strike="noStrike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1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50 - 1 = 49</a:t>
            </a:r>
            <a:endParaRPr b="0" i="0" sz="1100" u="none" cap="none" strike="noStrike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GB" sz="11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49 x 20 = 980</a:t>
            </a:r>
            <a:endParaRPr b="0" i="0" sz="14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2" name="Google Shape;152;p3"/>
          <p:cNvSpPr txBox="1"/>
          <p:nvPr/>
        </p:nvSpPr>
        <p:spPr>
          <a:xfrm>
            <a:off x="0" y="129450"/>
            <a:ext cx="5390700" cy="529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lang="en-GB" sz="1500" u="sng">
                <a:solidFill>
                  <a:srgbClr val="FF0000"/>
                </a:solidFill>
              </a:rPr>
              <a:t>Now mark your work using these answers.</a:t>
            </a:r>
            <a:r>
              <a:rPr b="1" lang="en-GB" sz="1600" u="sng">
                <a:solidFill>
                  <a:srgbClr val="FF0000"/>
                </a:solidFill>
              </a:rPr>
              <a:t> </a:t>
            </a:r>
            <a:endParaRPr b="1" i="0" sz="1600" u="sng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solidFill>
            <a:srgbClr val="D9D2E9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Daily Worship  </a:t>
            </a:r>
            <a:endParaRPr/>
          </a:p>
        </p:txBody>
      </p:sp>
      <p:pic>
        <p:nvPicPr>
          <p:cNvPr id="158" name="Google Shape;158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5075" y="1157725"/>
            <a:ext cx="5745615" cy="3820975"/>
          </a:xfrm>
          <a:prstGeom prst="rect">
            <a:avLst/>
          </a:prstGeom>
          <a:noFill/>
          <a:ln>
            <a:noFill/>
          </a:ln>
        </p:spPr>
      </p:pic>
      <p:sp>
        <p:nvSpPr>
          <p:cNvPr id="159" name="Google Shape;159;p4"/>
          <p:cNvSpPr txBox="1"/>
          <p:nvPr/>
        </p:nvSpPr>
        <p:spPr>
          <a:xfrm>
            <a:off x="6170700" y="1157725"/>
            <a:ext cx="2763900" cy="347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5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Yesterday we discussed the NHS and the following fact:</a:t>
            </a:r>
            <a:endParaRPr b="0" i="0" sz="15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5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The number of people seeking to start a career in the healthcare sector has risen during the</a:t>
            </a:r>
            <a:endParaRPr b="0" i="0" sz="15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5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pandemic, official figures reveal. Health leaders said the wish shown by thousands of people to</a:t>
            </a:r>
            <a:endParaRPr b="0" i="0" sz="15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5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help them to fight illness was “truly humbling”.</a:t>
            </a:r>
            <a:endParaRPr b="0" i="0" sz="15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5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The NHS Health Careers website has seen a 220% rise in people expressing an interest in becoming</a:t>
            </a:r>
            <a:endParaRPr b="0" i="0" sz="15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5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 nurse.</a:t>
            </a:r>
            <a:endParaRPr b="0" i="0" sz="15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solidFill>
            <a:srgbClr val="D9D2E9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/>
              <a:t>Daily Worship  </a:t>
            </a:r>
            <a:endParaRPr/>
          </a:p>
        </p:txBody>
      </p:sp>
      <p:pic>
        <p:nvPicPr>
          <p:cNvPr id="165" name="Google Shape;165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5075" y="1157725"/>
            <a:ext cx="5745615" cy="3820975"/>
          </a:xfrm>
          <a:prstGeom prst="rect">
            <a:avLst/>
          </a:prstGeom>
          <a:noFill/>
          <a:ln>
            <a:noFill/>
          </a:ln>
        </p:spPr>
      </p:pic>
      <p:sp>
        <p:nvSpPr>
          <p:cNvPr id="166" name="Google Shape;166;p5"/>
          <p:cNvSpPr txBox="1"/>
          <p:nvPr/>
        </p:nvSpPr>
        <p:spPr>
          <a:xfrm>
            <a:off x="6232675" y="1827000"/>
            <a:ext cx="2763900" cy="225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Recap: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Char char="●"/>
            </a:pP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Why do you think that lots of people want to work in healthcare at the moment?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Char char="●"/>
            </a:pP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Do you have any idea what you would like to do or be when you are older?</a:t>
            </a:r>
            <a:endParaRPr b="0" i="0" sz="17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solidFill>
            <a:srgbClr val="D9D2E9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/>
              <a:t>Daily Worship  </a:t>
            </a:r>
            <a:endParaRPr/>
          </a:p>
        </p:txBody>
      </p:sp>
      <p:pic>
        <p:nvPicPr>
          <p:cNvPr id="172" name="Google Shape;172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48175" y="1170125"/>
            <a:ext cx="3397403" cy="3820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693753" y="1170125"/>
            <a:ext cx="3754606" cy="3820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solidFill>
            <a:srgbClr val="D9D2E9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Daily Worship  </a:t>
            </a:r>
            <a:r>
              <a:rPr lang="en-GB"/>
              <a:t> </a:t>
            </a:r>
            <a:endParaRPr/>
          </a:p>
        </p:txBody>
      </p:sp>
      <p:pic>
        <p:nvPicPr>
          <p:cNvPr id="179" name="Google Shape;179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80913" y="1603900"/>
            <a:ext cx="7582175" cy="2771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solidFill>
            <a:srgbClr val="D9D2E9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/>
              <a:t>Daily Worship  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1800"/>
              <a:t>Here some people explain how they feel about their job...  </a:t>
            </a:r>
            <a:endParaRPr sz="1800"/>
          </a:p>
        </p:txBody>
      </p:sp>
      <p:pic>
        <p:nvPicPr>
          <p:cNvPr id="185" name="Google Shape;185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98575" y="1715475"/>
            <a:ext cx="3032850" cy="331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p8"/>
          <p:cNvPicPr preferRelativeResize="0"/>
          <p:nvPr/>
        </p:nvPicPr>
        <p:blipFill rotWithShape="1">
          <a:blip r:embed="rId4">
            <a:alphaModFix/>
          </a:blip>
          <a:srcRect b="6716" l="0" r="0" t="0"/>
          <a:stretch/>
        </p:blipFill>
        <p:spPr>
          <a:xfrm>
            <a:off x="4803246" y="1715475"/>
            <a:ext cx="3619030" cy="3312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solidFill>
            <a:srgbClr val="D9D2E9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/>
              <a:t>Daily Worship  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1800"/>
              <a:t> </a:t>
            </a:r>
            <a:endParaRPr sz="1800"/>
          </a:p>
        </p:txBody>
      </p:sp>
      <p:pic>
        <p:nvPicPr>
          <p:cNvPr id="192" name="Google Shape;192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04200" y="1281675"/>
            <a:ext cx="5920650" cy="2399800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p9"/>
          <p:cNvSpPr txBox="1"/>
          <p:nvPr/>
        </p:nvSpPr>
        <p:spPr>
          <a:xfrm>
            <a:off x="446175" y="4077625"/>
            <a:ext cx="8155200" cy="70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Reflection - What is more important - to enjoy your job? Or to earn lots of money? Discuss.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CFE2F3"/>
        </a:solidFill>
      </p:bgPr>
    </p:bg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0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Arial"/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St Catherine’s Classroom Beliefs 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9" name="Google Shape;199;p10"/>
          <p:cNvSpPr txBox="1"/>
          <p:nvPr>
            <p:ph idx="1" type="body"/>
          </p:nvPr>
        </p:nvSpPr>
        <p:spPr>
          <a:xfrm>
            <a:off x="628650" y="1369219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-171450" lvl="0" marL="177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Mistakes are valuable.</a:t>
            </a:r>
            <a:endParaRPr/>
          </a:p>
          <a:p>
            <a:pPr indent="-171450" lvl="0" marL="1778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Everyone can learn maths to the highest level.</a:t>
            </a:r>
            <a:endParaRPr/>
          </a:p>
          <a:p>
            <a:pPr indent="-171450" lvl="0" marL="1778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Questions are really important.</a:t>
            </a:r>
            <a:endParaRPr/>
          </a:p>
          <a:p>
            <a:pPr indent="-171450" lvl="0" marL="1778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Depth is more important than speed.</a:t>
            </a:r>
            <a:endParaRPr/>
          </a:p>
          <a:p>
            <a:pPr indent="-171450" lvl="0" marL="177800" rtl="0" algn="l">
              <a:lnSpc>
                <a:spcPct val="90000"/>
              </a:lnSpc>
              <a:spcBef>
                <a:spcPts val="800"/>
              </a:spcBef>
              <a:spcAft>
                <a:spcPts val="1600"/>
              </a:spcAft>
              <a:buClr>
                <a:schemeClr val="dk1"/>
              </a:buClr>
              <a:buSzPts val="2100"/>
              <a:buChar char="●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Maths is about making connections.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0" name="Google Shape;200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2957" y="2333705"/>
            <a:ext cx="2002393" cy="24002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1C232"/>
        </a:solidFill>
      </p:bgPr>
    </p:bg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1"/>
          <p:cNvSpPr txBox="1"/>
          <p:nvPr>
            <p:ph idx="1" type="subTitle"/>
          </p:nvPr>
        </p:nvSpPr>
        <p:spPr>
          <a:xfrm>
            <a:off x="187800" y="123375"/>
            <a:ext cx="8768400" cy="13302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u="sng"/>
              <a:t>16.6.20</a:t>
            </a:r>
            <a:endParaRPr sz="2400" u="sng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u="sng"/>
              <a:t>WALT: use exchange rates.  </a:t>
            </a:r>
            <a:endParaRPr sz="2400" u="sng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2400" u="sng"/>
          </a:p>
        </p:txBody>
      </p:sp>
      <p:sp>
        <p:nvSpPr>
          <p:cNvPr id="206" name="Google Shape;206;p11"/>
          <p:cNvSpPr txBox="1"/>
          <p:nvPr>
            <p:ph idx="1" type="subTitle"/>
          </p:nvPr>
        </p:nvSpPr>
        <p:spPr>
          <a:xfrm>
            <a:off x="2693625" y="1926775"/>
            <a:ext cx="4450800" cy="2531700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b="1" lang="en-GB" sz="1800" u="sng"/>
              <a:t>Success Criteria:</a:t>
            </a:r>
            <a:endParaRPr b="1" sz="1800" u="sng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b="1" sz="1800" u="sng"/>
          </a:p>
          <a:p>
            <a:pPr indent="-3429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sz="1800"/>
              <a:t>Foreign Currency </a:t>
            </a:r>
            <a:endParaRPr sz="1800"/>
          </a:p>
          <a:p>
            <a:pPr indent="-3429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sz="1800"/>
              <a:t>Exchange rates</a:t>
            </a:r>
            <a:endParaRPr sz="1800"/>
          </a:p>
          <a:p>
            <a:pPr indent="-3429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sz="1800"/>
              <a:t>Pound sterling</a:t>
            </a:r>
            <a:endParaRPr sz="18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18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1800"/>
          </a:p>
          <a:p>
            <a:pPr indent="0" lvl="0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18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i="1" sz="14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i="1" sz="1400"/>
          </a:p>
        </p:txBody>
      </p:sp>
      <p:pic>
        <p:nvPicPr>
          <p:cNvPr id="207" name="Google Shape;207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51075" y="426425"/>
            <a:ext cx="2342675" cy="724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1C232"/>
        </a:solidFill>
      </p:bgPr>
    </p:bg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12"/>
          <p:cNvSpPr txBox="1"/>
          <p:nvPr>
            <p:ph idx="1" type="subTitle"/>
          </p:nvPr>
        </p:nvSpPr>
        <p:spPr>
          <a:xfrm>
            <a:off x="187800" y="123375"/>
            <a:ext cx="8768400" cy="13302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u="sng"/>
              <a:t>16.6.20</a:t>
            </a:r>
            <a:endParaRPr sz="2400" u="sng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u="sng"/>
              <a:t>WALT: use exchange rates.  </a:t>
            </a:r>
            <a:endParaRPr sz="2400" u="sng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2400" u="sng"/>
          </a:p>
        </p:txBody>
      </p:sp>
      <p:pic>
        <p:nvPicPr>
          <p:cNvPr id="213" name="Google Shape;213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51075" y="426425"/>
            <a:ext cx="2342675" cy="724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4" name="Google Shape;214;p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71275" y="1581175"/>
            <a:ext cx="7280217" cy="3385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1C232"/>
        </a:solidFill>
      </p:bgPr>
    </p:bg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13"/>
          <p:cNvSpPr txBox="1"/>
          <p:nvPr>
            <p:ph idx="1" type="subTitle"/>
          </p:nvPr>
        </p:nvSpPr>
        <p:spPr>
          <a:xfrm>
            <a:off x="187800" y="123375"/>
            <a:ext cx="8768400" cy="13302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u="sng"/>
              <a:t>16.6.20</a:t>
            </a:r>
            <a:endParaRPr sz="2400" u="sng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u="sng"/>
              <a:t>WALT: use exchange rates.  </a:t>
            </a:r>
            <a:endParaRPr sz="2400" u="sng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2400" u="sng"/>
          </a:p>
        </p:txBody>
      </p:sp>
      <p:pic>
        <p:nvPicPr>
          <p:cNvPr id="220" name="Google Shape;220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51075" y="426425"/>
            <a:ext cx="2342675" cy="724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1" name="Google Shape;221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81950" y="1544025"/>
            <a:ext cx="7461455" cy="3385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1C232"/>
        </a:solidFill>
      </p:bgPr>
    </p:bg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4"/>
          <p:cNvSpPr txBox="1"/>
          <p:nvPr>
            <p:ph idx="1" type="subTitle"/>
          </p:nvPr>
        </p:nvSpPr>
        <p:spPr>
          <a:xfrm>
            <a:off x="187800" y="123375"/>
            <a:ext cx="8768400" cy="13302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u="sng"/>
              <a:t>16.6.20</a:t>
            </a:r>
            <a:endParaRPr sz="2400" u="sng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u="sng"/>
              <a:t>WALT: use exchange rates.  </a:t>
            </a:r>
            <a:endParaRPr sz="2400" u="sng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2400" u="sng"/>
          </a:p>
        </p:txBody>
      </p:sp>
      <p:pic>
        <p:nvPicPr>
          <p:cNvPr id="227" name="Google Shape;227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51075" y="426425"/>
            <a:ext cx="2342675" cy="724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8" name="Google Shape;228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04025" y="1568800"/>
            <a:ext cx="7335957" cy="3385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1C232"/>
        </a:solidFill>
      </p:bgPr>
    </p:bg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15"/>
          <p:cNvSpPr txBox="1"/>
          <p:nvPr>
            <p:ph idx="1" type="subTitle"/>
          </p:nvPr>
        </p:nvSpPr>
        <p:spPr>
          <a:xfrm>
            <a:off x="187800" y="123375"/>
            <a:ext cx="8768400" cy="13302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u="sng"/>
              <a:t>16.6.20</a:t>
            </a:r>
            <a:endParaRPr sz="2400" u="sng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u="sng"/>
              <a:t>WALT: use exchange rates.  </a:t>
            </a:r>
            <a:endParaRPr sz="2400" u="sng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2400" u="sng"/>
          </a:p>
        </p:txBody>
      </p:sp>
      <p:pic>
        <p:nvPicPr>
          <p:cNvPr id="234" name="Google Shape;234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51075" y="426425"/>
            <a:ext cx="2342675" cy="724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5" name="Google Shape;235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156300" y="1519225"/>
            <a:ext cx="6437161" cy="3385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1C232"/>
        </a:solidFill>
      </p:bgPr>
    </p:bg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16"/>
          <p:cNvSpPr txBox="1"/>
          <p:nvPr>
            <p:ph idx="1" type="subTitle"/>
          </p:nvPr>
        </p:nvSpPr>
        <p:spPr>
          <a:xfrm>
            <a:off x="187800" y="123375"/>
            <a:ext cx="8768400" cy="13302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u="sng"/>
              <a:t>16.6.20</a:t>
            </a:r>
            <a:endParaRPr sz="2400" u="sng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u="sng"/>
              <a:t>WALT: use exchange rates.  </a:t>
            </a:r>
            <a:endParaRPr sz="2400" u="sng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2400" u="sng"/>
          </a:p>
        </p:txBody>
      </p:sp>
      <p:pic>
        <p:nvPicPr>
          <p:cNvPr id="241" name="Google Shape;241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51075" y="426425"/>
            <a:ext cx="2342675" cy="724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2" name="Google Shape;242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20825" y="1593575"/>
            <a:ext cx="7166474" cy="3385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1C232"/>
        </a:solidFill>
      </p:bgPr>
    </p:bg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17"/>
          <p:cNvSpPr txBox="1"/>
          <p:nvPr>
            <p:ph idx="1" type="subTitle"/>
          </p:nvPr>
        </p:nvSpPr>
        <p:spPr>
          <a:xfrm>
            <a:off x="187800" y="123375"/>
            <a:ext cx="8768400" cy="13302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u="sng"/>
              <a:t>16.6.20</a:t>
            </a:r>
            <a:endParaRPr sz="2400" u="sng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u="sng"/>
              <a:t>WALT: use exchange rates.  </a:t>
            </a:r>
            <a:endParaRPr sz="2400" u="sng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2400" u="sng"/>
          </a:p>
        </p:txBody>
      </p:sp>
      <p:pic>
        <p:nvPicPr>
          <p:cNvPr id="248" name="Google Shape;248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51075" y="426425"/>
            <a:ext cx="2342675" cy="724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9" name="Google Shape;249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19700" y="1556400"/>
            <a:ext cx="7504590" cy="3385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1C232"/>
        </a:solidFill>
      </p:bgPr>
    </p:bg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8"/>
          <p:cNvSpPr txBox="1"/>
          <p:nvPr>
            <p:ph idx="1" type="subTitle"/>
          </p:nvPr>
        </p:nvSpPr>
        <p:spPr>
          <a:xfrm>
            <a:off x="187800" y="123375"/>
            <a:ext cx="8768400" cy="13302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u="sng"/>
              <a:t>16.6.20</a:t>
            </a:r>
            <a:endParaRPr sz="2400" u="sng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u="sng"/>
              <a:t>WALT: use exchange rates.  </a:t>
            </a:r>
            <a:endParaRPr sz="2400" u="sng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2400" u="sng"/>
          </a:p>
        </p:txBody>
      </p:sp>
      <p:pic>
        <p:nvPicPr>
          <p:cNvPr id="255" name="Google Shape;255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51075" y="426425"/>
            <a:ext cx="2342675" cy="724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6" name="Google Shape;256;p18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61647" y="1671075"/>
            <a:ext cx="5700226" cy="2445550"/>
          </a:xfrm>
          <a:prstGeom prst="rect">
            <a:avLst/>
          </a:prstGeom>
          <a:noFill/>
          <a:ln>
            <a:noFill/>
          </a:ln>
        </p:spPr>
      </p:pic>
      <p:sp>
        <p:nvSpPr>
          <p:cNvPr id="257" name="Google Shape;257;p18"/>
          <p:cNvSpPr txBox="1"/>
          <p:nvPr/>
        </p:nvSpPr>
        <p:spPr>
          <a:xfrm>
            <a:off x="879975" y="4213950"/>
            <a:ext cx="7114200" cy="632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Click on the image above to have a go at the ‘Currency Challenge’.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u="sng">
                <a:solidFill>
                  <a:schemeClr val="accent5"/>
                </a:solidFill>
                <a:hlinkClick r:id="rId6"/>
              </a:rPr>
              <a:t>https://natwest.mymoneysense.com/challenge/currency-challenge-uk/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1C232"/>
        </a:solidFill>
      </p:bgPr>
    </p:bg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19"/>
          <p:cNvSpPr txBox="1"/>
          <p:nvPr>
            <p:ph idx="1" type="subTitle"/>
          </p:nvPr>
        </p:nvSpPr>
        <p:spPr>
          <a:xfrm>
            <a:off x="187800" y="123375"/>
            <a:ext cx="8768400" cy="13302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u="sng"/>
              <a:t>16.6.20</a:t>
            </a:r>
            <a:endParaRPr sz="2400" u="sng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u="sng"/>
              <a:t>WALT: use exchange rates.  </a:t>
            </a:r>
            <a:endParaRPr sz="2400" u="sng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2400" u="sng"/>
          </a:p>
        </p:txBody>
      </p:sp>
      <p:pic>
        <p:nvPicPr>
          <p:cNvPr id="263" name="Google Shape;263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51075" y="426425"/>
            <a:ext cx="2342675" cy="724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4" name="Google Shape;264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089775" y="1556400"/>
            <a:ext cx="5664442" cy="3385125"/>
          </a:xfrm>
          <a:prstGeom prst="rect">
            <a:avLst/>
          </a:prstGeom>
          <a:noFill/>
          <a:ln>
            <a:noFill/>
          </a:ln>
        </p:spPr>
      </p:pic>
      <p:sp>
        <p:nvSpPr>
          <p:cNvPr id="265" name="Google Shape;265;p19"/>
          <p:cNvSpPr txBox="1"/>
          <p:nvPr/>
        </p:nvSpPr>
        <p:spPr>
          <a:xfrm>
            <a:off x="322225" y="2230925"/>
            <a:ext cx="2602800" cy="1958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Now let’s have a go at using these exchange rates to convert currency.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br>
              <a:rPr b="0" i="0" lang="en-GB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0" lang="en-GB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Remember exchange rates change so these may not be as they are today.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/>
              <a:t>You can find the sheet on the separate word document or on the next slides. 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1C232"/>
        </a:solidFill>
      </p:bgPr>
    </p:bg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20"/>
          <p:cNvSpPr txBox="1"/>
          <p:nvPr>
            <p:ph idx="1" type="subTitle"/>
          </p:nvPr>
        </p:nvSpPr>
        <p:spPr>
          <a:xfrm>
            <a:off x="187800" y="123375"/>
            <a:ext cx="8768400" cy="13302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u="sng"/>
              <a:t>16.6.20</a:t>
            </a:r>
            <a:endParaRPr sz="2400" u="sng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u="sng"/>
              <a:t>WALT: use exchange rates.  </a:t>
            </a:r>
            <a:endParaRPr sz="2400" u="sng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2400" u="sng"/>
          </a:p>
        </p:txBody>
      </p:sp>
      <p:pic>
        <p:nvPicPr>
          <p:cNvPr id="271" name="Google Shape;271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51075" y="426425"/>
            <a:ext cx="2342675" cy="724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2" name="Google Shape;272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140163" y="1568775"/>
            <a:ext cx="4863686" cy="3385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1C232"/>
        </a:solidFill>
      </p:bgPr>
    </p:bg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21"/>
          <p:cNvSpPr txBox="1"/>
          <p:nvPr>
            <p:ph idx="1" type="subTitle"/>
          </p:nvPr>
        </p:nvSpPr>
        <p:spPr>
          <a:xfrm>
            <a:off x="187800" y="123375"/>
            <a:ext cx="8768400" cy="13302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u="sng"/>
              <a:t>16.6.20</a:t>
            </a:r>
            <a:endParaRPr sz="2400" u="sng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u="sng"/>
              <a:t>WALT: use exchange rates.  </a:t>
            </a:r>
            <a:endParaRPr sz="2400" u="sng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2400" u="sng"/>
          </a:p>
        </p:txBody>
      </p:sp>
      <p:pic>
        <p:nvPicPr>
          <p:cNvPr id="278" name="Google Shape;278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51075" y="426425"/>
            <a:ext cx="2342675" cy="724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9" name="Google Shape;279;p2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44750" y="2101725"/>
            <a:ext cx="7162800" cy="2257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1C232"/>
        </a:solidFill>
      </p:bgPr>
    </p:bg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22"/>
          <p:cNvSpPr txBox="1"/>
          <p:nvPr>
            <p:ph idx="1" type="subTitle"/>
          </p:nvPr>
        </p:nvSpPr>
        <p:spPr>
          <a:xfrm>
            <a:off x="187800" y="123375"/>
            <a:ext cx="8768400" cy="13302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u="sng"/>
              <a:t>16.6.20</a:t>
            </a:r>
            <a:endParaRPr sz="2400" u="sng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u="sng"/>
              <a:t>WALT: use exchange rates.  </a:t>
            </a:r>
            <a:endParaRPr sz="2400" u="sng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2400" u="sng"/>
          </a:p>
        </p:txBody>
      </p:sp>
      <p:pic>
        <p:nvPicPr>
          <p:cNvPr id="285" name="Google Shape;285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51075" y="426425"/>
            <a:ext cx="2342675" cy="724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6" name="Google Shape;286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416575" y="1531600"/>
            <a:ext cx="6577316" cy="3385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1C232"/>
        </a:solidFill>
      </p:bgPr>
    </p:bg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23"/>
          <p:cNvSpPr txBox="1"/>
          <p:nvPr>
            <p:ph idx="1" type="subTitle"/>
          </p:nvPr>
        </p:nvSpPr>
        <p:spPr>
          <a:xfrm>
            <a:off x="187800" y="123375"/>
            <a:ext cx="8768400" cy="13302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u="sng"/>
              <a:t>16.6.20</a:t>
            </a:r>
            <a:endParaRPr sz="2400" u="sng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u="sng"/>
              <a:t>WALT: use exhange rates.  </a:t>
            </a:r>
            <a:endParaRPr sz="2400" u="sng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2400" u="sng"/>
          </a:p>
        </p:txBody>
      </p:sp>
      <p:pic>
        <p:nvPicPr>
          <p:cNvPr id="292" name="Google Shape;292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51075" y="426425"/>
            <a:ext cx="2342675" cy="724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3" name="Google Shape;293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61463" y="276150"/>
            <a:ext cx="5572125" cy="666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4" name="Google Shape;294;p2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52900" y="1218075"/>
            <a:ext cx="5850840" cy="3689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1C232"/>
        </a:solidFill>
      </p:bgPr>
    </p:bg>
    <p:spTree>
      <p:nvGrpSpPr>
        <p:cNvPr id="298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24"/>
          <p:cNvSpPr txBox="1"/>
          <p:nvPr>
            <p:ph idx="1" type="subTitle"/>
          </p:nvPr>
        </p:nvSpPr>
        <p:spPr>
          <a:xfrm>
            <a:off x="187800" y="123375"/>
            <a:ext cx="8768400" cy="13302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u="sng"/>
              <a:t>16.6.20</a:t>
            </a:r>
            <a:endParaRPr sz="2400" u="sng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u="sng"/>
              <a:t>WALT: use exhange rates.  </a:t>
            </a:r>
            <a:endParaRPr sz="2400" u="sng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2400" u="sng"/>
          </a:p>
        </p:txBody>
      </p:sp>
      <p:pic>
        <p:nvPicPr>
          <p:cNvPr id="300" name="Google Shape;300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51075" y="426425"/>
            <a:ext cx="2342675" cy="724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1" name="Google Shape;301;p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312588" y="1556400"/>
            <a:ext cx="6518836" cy="3385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02" name="Google Shape;302;p2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61463" y="276150"/>
            <a:ext cx="5572125" cy="666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1C232"/>
        </a:solidFill>
      </p:bgPr>
    </p:bg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25"/>
          <p:cNvSpPr txBox="1"/>
          <p:nvPr>
            <p:ph idx="1" type="subTitle"/>
          </p:nvPr>
        </p:nvSpPr>
        <p:spPr>
          <a:xfrm>
            <a:off x="187800" y="123375"/>
            <a:ext cx="8768400" cy="13302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u="sng"/>
              <a:t>16.6.20</a:t>
            </a:r>
            <a:endParaRPr sz="2400" u="sng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u="sng"/>
              <a:t>WALT: use exchange rates.  </a:t>
            </a:r>
            <a:endParaRPr sz="2400" u="sng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2400" u="sng"/>
          </a:p>
        </p:txBody>
      </p:sp>
      <p:pic>
        <p:nvPicPr>
          <p:cNvPr id="308" name="Google Shape;308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51075" y="426425"/>
            <a:ext cx="2342675" cy="724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9" name="Google Shape;309;p2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379425" y="1568800"/>
            <a:ext cx="6117788" cy="3385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1C232"/>
        </a:solidFill>
      </p:bgPr>
    </p:bg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26"/>
          <p:cNvSpPr txBox="1"/>
          <p:nvPr>
            <p:ph idx="1" type="subTitle"/>
          </p:nvPr>
        </p:nvSpPr>
        <p:spPr>
          <a:xfrm>
            <a:off x="187800" y="123375"/>
            <a:ext cx="8768400" cy="13302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u="sng"/>
              <a:t>16.6.20</a:t>
            </a:r>
            <a:endParaRPr sz="2400" u="sng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u="sng"/>
              <a:t>WALT: use exchange rates.  </a:t>
            </a:r>
            <a:endParaRPr sz="2400" u="sng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2400" u="sng"/>
          </a:p>
        </p:txBody>
      </p:sp>
      <p:pic>
        <p:nvPicPr>
          <p:cNvPr id="315" name="Google Shape;315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51075" y="426425"/>
            <a:ext cx="2342675" cy="724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6" name="Google Shape;316;p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12675" y="1667950"/>
            <a:ext cx="6275125" cy="3029375"/>
          </a:xfrm>
          <a:prstGeom prst="rect">
            <a:avLst/>
          </a:prstGeom>
          <a:noFill/>
          <a:ln>
            <a:noFill/>
          </a:ln>
        </p:spPr>
      </p:pic>
      <p:sp>
        <p:nvSpPr>
          <p:cNvPr id="317" name="Google Shape;317;p26"/>
          <p:cNvSpPr txBox="1"/>
          <p:nvPr/>
        </p:nvSpPr>
        <p:spPr>
          <a:xfrm>
            <a:off x="6915850" y="2962175"/>
            <a:ext cx="1797000" cy="966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>
                <a:solidFill>
                  <a:schemeClr val="dk1"/>
                </a:solidFill>
              </a:rPr>
              <a:t>690/1,380 = 0.5, so the chocolate bar actually only cost 50p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Beach Day">
  <a:themeElements>
    <a:clrScheme name="Beach Day">
      <a:dk1>
        <a:srgbClr val="00FDC8"/>
      </a:dk1>
      <a:lt1>
        <a:srgbClr val="FFFFFF"/>
      </a:lt1>
      <a:dk2>
        <a:srgbClr val="666666"/>
      </a:dk2>
      <a:lt2>
        <a:srgbClr val="EEEEEE"/>
      </a:lt2>
      <a:accent1>
        <a:srgbClr val="212121"/>
      </a:accent1>
      <a:accent2>
        <a:srgbClr val="455A64"/>
      </a:accent2>
      <a:accent3>
        <a:srgbClr val="78909C"/>
      </a:accent3>
      <a:accent4>
        <a:srgbClr val="7C7CE0"/>
      </a:accent4>
      <a:accent5>
        <a:srgbClr val="DB4437"/>
      </a:accent5>
      <a:accent6>
        <a:srgbClr val="F6CD4C"/>
      </a:accent6>
      <a:hlink>
        <a:srgbClr val="DB4437"/>
      </a:hlink>
      <a:folHlink>
        <a:srgbClr val="DB443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