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5"/>
  </p:notesMasterIdLst>
  <p:sldIdLst>
    <p:sldId id="256" r:id="rId2"/>
    <p:sldId id="258" r:id="rId3"/>
    <p:sldId id="259" r:id="rId4"/>
    <p:sldId id="366" r:id="rId5"/>
    <p:sldId id="260" r:id="rId6"/>
    <p:sldId id="307" r:id="rId7"/>
    <p:sldId id="367" r:id="rId8"/>
    <p:sldId id="378" r:id="rId9"/>
    <p:sldId id="374" r:id="rId10"/>
    <p:sldId id="379" r:id="rId11"/>
    <p:sldId id="375" r:id="rId12"/>
    <p:sldId id="376" r:id="rId13"/>
    <p:sldId id="380" r:id="rId1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6" roundtripDataSignature="AMtx7mihHzoXKxagT0IeZtNonxhQbzR3rQ=="/>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48B3"/>
    <a:srgbClr val="B1E5F1"/>
    <a:srgbClr val="AAE3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59"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57" Type="http://schemas.openxmlformats.org/officeDocument/2006/relationships/presProps" Target="presProps.xml"/><Relationship Id="rId10" Type="http://schemas.openxmlformats.org/officeDocument/2006/relationships/slide" Target="slides/slide9.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5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72979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91814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50829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58232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30678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64540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27127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53214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7052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5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5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5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5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5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5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5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5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5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9"/>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5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6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6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6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6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480">
              <a:srgbClr val="B1E5F1"/>
            </a:gs>
            <a:gs pos="0">
              <a:srgbClr val="FFFF00"/>
            </a:gs>
            <a:gs pos="0">
              <a:srgbClr val="FFFF00"/>
            </a:gs>
            <a:gs pos="8000">
              <a:srgbClr val="D5E587"/>
            </a:gs>
            <a:gs pos="100000">
              <a:srgbClr val="B3D1EC"/>
            </a:gs>
            <a:gs pos="28000">
              <a:srgbClr val="B5D2EC"/>
            </a:gs>
            <a:gs pos="100000">
              <a:srgbClr val="FFFF00"/>
            </a:gs>
            <a:gs pos="100000">
              <a:srgbClr val="FFFF00"/>
            </a:gs>
            <a:gs pos="100000">
              <a:srgbClr val="FFFF00"/>
            </a:gs>
          </a:gsLst>
          <a:lin ang="5400000" scaled="0"/>
          <a:tileRect/>
        </a:gradFill>
        <a:effectLst/>
      </p:bgPr>
    </p:bg>
    <p:spTree>
      <p:nvGrpSpPr>
        <p:cNvPr id="1" name="Shape 5"/>
        <p:cNvGrpSpPr/>
        <p:nvPr/>
      </p:nvGrpSpPr>
      <p:grpSpPr>
        <a:xfrm>
          <a:off x="0" y="0"/>
          <a:ext cx="0" cy="0"/>
          <a:chOff x="0" y="0"/>
          <a:chExt cx="0" cy="0"/>
        </a:xfrm>
      </p:grpSpPr>
      <p:sp>
        <p:nvSpPr>
          <p:cNvPr id="6" name="Google Shape;6;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hyperlink" Target="https://www.stcatherineskidderminster.co.uk/reception/"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hyperlink" Target="https://www.stcatherineskidderminster.co.uk/reception/"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4.jp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13694" y="2070928"/>
            <a:ext cx="11656424" cy="812949"/>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9630"/>
              <a:buFont typeface="Arial"/>
              <a:buNone/>
            </a:pPr>
            <a:r>
              <a:rPr lang="en-GB" sz="9630" u="sng" dirty="0" smtClean="0">
                <a:latin typeface="Comic Sans MS" panose="030F0702030302020204" pitchFamily="66" charset="0"/>
                <a:ea typeface="Arial"/>
                <a:cs typeface="Arial"/>
                <a:sym typeface="Arial"/>
              </a:rPr>
              <a:t>Writing in Reception</a:t>
            </a:r>
            <a:r>
              <a:rPr lang="en-GB" sz="6480" dirty="0" smtClean="0">
                <a:latin typeface="Arial"/>
                <a:ea typeface="Arial"/>
                <a:cs typeface="Arial"/>
                <a:sym typeface="Arial"/>
              </a:rPr>
              <a:t/>
            </a:r>
            <a:br>
              <a:rPr lang="en-GB" sz="6480" dirty="0" smtClean="0">
                <a:latin typeface="Arial"/>
                <a:ea typeface="Arial"/>
                <a:cs typeface="Arial"/>
                <a:sym typeface="Arial"/>
              </a:rPr>
            </a:br>
            <a:r>
              <a:rPr lang="en-GB" sz="6480" dirty="0" smtClean="0">
                <a:latin typeface="Arial"/>
                <a:ea typeface="Arial"/>
                <a:cs typeface="Arial"/>
                <a:sym typeface="Arial"/>
              </a:rPr>
              <a:t/>
            </a:r>
            <a:br>
              <a:rPr lang="en-GB" sz="6480" dirty="0" smtClean="0">
                <a:latin typeface="Arial"/>
                <a:ea typeface="Arial"/>
                <a:cs typeface="Arial"/>
                <a:sym typeface="Arial"/>
              </a:rPr>
            </a:br>
            <a:endParaRPr sz="3600" dirty="0">
              <a:solidFill>
                <a:srgbClr val="0070C0"/>
              </a:solidFill>
              <a:latin typeface="Arial"/>
              <a:ea typeface="Arial"/>
              <a:cs typeface="Arial"/>
              <a:sym typeface="Arial"/>
            </a:endParaRPr>
          </a:p>
        </p:txBody>
      </p:sp>
      <p:sp>
        <p:nvSpPr>
          <p:cNvPr id="2" name="TextBox 1"/>
          <p:cNvSpPr txBox="1"/>
          <p:nvPr/>
        </p:nvSpPr>
        <p:spPr>
          <a:xfrm>
            <a:off x="1083044" y="2883877"/>
            <a:ext cx="9917723" cy="3724096"/>
          </a:xfrm>
          <a:prstGeom prst="rect">
            <a:avLst/>
          </a:prstGeom>
          <a:noFill/>
        </p:spPr>
        <p:txBody>
          <a:bodyPr wrap="square" rtlCol="0">
            <a:spAutoFit/>
          </a:bodyPr>
          <a:lstStyle/>
          <a:p>
            <a:pPr marL="457200" indent="-457200" algn="ctr">
              <a:buFont typeface="Arial" panose="020B0604020202020204" pitchFamily="34" charset="0"/>
              <a:buChar char="•"/>
            </a:pPr>
            <a:r>
              <a:rPr lang="en-GB" sz="5400" b="1" u="sng" dirty="0">
                <a:latin typeface="Comic Sans MS" panose="030F0702030302020204" pitchFamily="66" charset="0"/>
              </a:rPr>
              <a:t>Week </a:t>
            </a:r>
            <a:r>
              <a:rPr lang="en-GB" sz="5400" b="1" u="sng" dirty="0" smtClean="0">
                <a:latin typeface="Comic Sans MS" panose="030F0702030302020204" pitchFamily="66" charset="0"/>
              </a:rPr>
              <a:t>12 </a:t>
            </a:r>
            <a:r>
              <a:rPr lang="en-GB" sz="5400" b="1" u="sng" dirty="0">
                <a:latin typeface="Comic Sans MS" panose="030F0702030302020204" pitchFamily="66" charset="0"/>
              </a:rPr>
              <a:t>(</a:t>
            </a:r>
            <a:r>
              <a:rPr lang="en-GB" sz="5400" b="1" u="sng" dirty="0" smtClean="0">
                <a:latin typeface="Comic Sans MS" panose="030F0702030302020204" pitchFamily="66" charset="0"/>
              </a:rPr>
              <a:t>w/c: 13.7.20)</a:t>
            </a:r>
            <a:r>
              <a:rPr lang="en-GB" sz="6600" b="1" u="sng" dirty="0" smtClean="0">
                <a:latin typeface="Comic Sans MS" panose="030F0702030302020204" pitchFamily="66" charset="0"/>
              </a:rPr>
              <a:t/>
            </a:r>
            <a:br>
              <a:rPr lang="en-GB" sz="6600" b="1" u="sng" dirty="0" smtClean="0">
                <a:latin typeface="Comic Sans MS" panose="030F0702030302020204" pitchFamily="66" charset="0"/>
              </a:rPr>
            </a:br>
            <a:endParaRPr lang="en-GB" sz="6600" b="1" u="sng" dirty="0">
              <a:latin typeface="Comic Sans MS" panose="030F0702030302020204" pitchFamily="66" charset="0"/>
            </a:endParaRPr>
          </a:p>
          <a:p>
            <a:pPr marL="457200" indent="-457200" algn="ctr">
              <a:buFont typeface="Arial" panose="020B0604020202020204" pitchFamily="34" charset="0"/>
              <a:buChar char="•"/>
            </a:pPr>
            <a:r>
              <a:rPr lang="en-GB" sz="3600" dirty="0" smtClean="0">
                <a:solidFill>
                  <a:srgbClr val="0070C0"/>
                </a:solidFill>
                <a:latin typeface="Comic Sans MS" panose="030F0702030302020204" pitchFamily="66" charset="0"/>
              </a:rPr>
              <a:t>Transition from Reception to Year 1</a:t>
            </a:r>
          </a:p>
          <a:p>
            <a:pPr marL="457200" indent="-457200" algn="ctr">
              <a:buFont typeface="Arial" panose="020B0604020202020204" pitchFamily="34" charset="0"/>
              <a:buChar char="•"/>
            </a:pPr>
            <a:endParaRPr lang="en-GB" sz="3600" dirty="0" smtClean="0">
              <a:solidFill>
                <a:srgbClr val="0070C0"/>
              </a:solidFill>
              <a:latin typeface="Comic Sans MS" panose="030F0702030302020204" pitchFamily="66" charset="0"/>
            </a:endParaRPr>
          </a:p>
          <a:p>
            <a:pPr algn="ctr"/>
            <a:r>
              <a:rPr lang="en-GB" sz="4400" dirty="0" smtClean="0">
                <a:solidFill>
                  <a:schemeClr val="tx1"/>
                </a:solidFill>
                <a:latin typeface="Comic Sans MS" panose="030F0702030302020204" pitchFamily="66" charset="0"/>
              </a:rPr>
              <a:t>Class RK to 1T</a:t>
            </a:r>
            <a:endParaRPr lang="en-GB" sz="3200" dirty="0">
              <a:solidFill>
                <a:schemeClr val="tx1"/>
              </a:solidFill>
              <a:latin typeface="Comic Sans MS" panose="030F0702030302020204"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4" name="Google Shape;94;p3"/>
          <p:cNvPicPr preferRelativeResize="0"/>
          <p:nvPr/>
        </p:nvPicPr>
        <p:blipFill rotWithShape="1">
          <a:blip r:embed="rId3">
            <a:alphaModFix/>
          </a:blip>
          <a:srcRect/>
          <a:stretch/>
        </p:blipFill>
        <p:spPr>
          <a:xfrm>
            <a:off x="5542670" y="323557"/>
            <a:ext cx="3961282" cy="5734418"/>
          </a:xfrm>
          <a:prstGeom prst="rect">
            <a:avLst/>
          </a:prstGeom>
          <a:noFill/>
          <a:ln>
            <a:noFill/>
          </a:ln>
        </p:spPr>
      </p:pic>
      <p:sp>
        <p:nvSpPr>
          <p:cNvPr id="95" name="Google Shape;95;p3"/>
          <p:cNvSpPr txBox="1"/>
          <p:nvPr/>
        </p:nvSpPr>
        <p:spPr>
          <a:xfrm>
            <a:off x="155077" y="1689087"/>
            <a:ext cx="2785404"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a:solidFill>
                  <a:schemeClr val="dk1"/>
                </a:solidFill>
                <a:latin typeface="Arial"/>
                <a:ea typeface="Arial"/>
                <a:cs typeface="Arial"/>
                <a:sym typeface="Arial"/>
              </a:rPr>
              <a:t>Letter formation</a:t>
            </a:r>
            <a:endParaRPr sz="2400" b="1" u="sng" dirty="0">
              <a:solidFill>
                <a:schemeClr val="dk1"/>
              </a:solidFill>
              <a:latin typeface="Arial"/>
              <a:ea typeface="Arial"/>
              <a:cs typeface="Arial"/>
              <a:sym typeface="Arial"/>
            </a:endParaRPr>
          </a:p>
        </p:txBody>
      </p:sp>
      <p:sp>
        <p:nvSpPr>
          <p:cNvPr id="96" name="Google Shape;96;p3"/>
          <p:cNvSpPr txBox="1"/>
          <p:nvPr/>
        </p:nvSpPr>
        <p:spPr>
          <a:xfrm>
            <a:off x="155077" y="2254516"/>
            <a:ext cx="2785404" cy="41549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dk1"/>
                </a:solidFill>
                <a:latin typeface="Arial"/>
                <a:ea typeface="Arial"/>
                <a:cs typeface="Arial"/>
                <a:sym typeface="Arial"/>
              </a:rPr>
              <a:t>It is really important that the children are forming their letters correctly, starting and finishing in the correct place. Please support your child with this ☺ </a:t>
            </a:r>
            <a:endParaRPr sz="2400" dirty="0">
              <a:solidFill>
                <a:schemeClr val="dk1"/>
              </a:solidFill>
              <a:latin typeface="Arial"/>
              <a:ea typeface="Arial"/>
              <a:cs typeface="Arial"/>
              <a:sym typeface="Arial"/>
            </a:endParaRPr>
          </a:p>
        </p:txBody>
      </p:sp>
      <p:sp>
        <p:nvSpPr>
          <p:cNvPr id="5"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grpSp>
        <p:nvGrpSpPr>
          <p:cNvPr id="101" name="Google Shape;101;p4"/>
          <p:cNvGrpSpPr/>
          <p:nvPr/>
        </p:nvGrpSpPr>
        <p:grpSpPr>
          <a:xfrm>
            <a:off x="114805" y="1773134"/>
            <a:ext cx="8323399" cy="1434318"/>
            <a:chOff x="0" y="0"/>
            <a:chExt cx="6810704" cy="1261241"/>
          </a:xfrm>
        </p:grpSpPr>
        <p:sp>
          <p:nvSpPr>
            <p:cNvPr id="102" name="Google Shape;102;p4"/>
            <p:cNvSpPr/>
            <p:nvPr/>
          </p:nvSpPr>
          <p:spPr>
            <a:xfrm>
              <a:off x="0" y="0"/>
              <a:ext cx="6810375" cy="514985"/>
            </a:xfrm>
            <a:prstGeom prst="rect">
              <a:avLst/>
            </a:prstGeom>
            <a:solidFill>
              <a:srgbClr val="9CC2E5"/>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03" name="Google Shape;103;p4"/>
            <p:cNvSpPr/>
            <p:nvPr/>
          </p:nvSpPr>
          <p:spPr>
            <a:xfrm>
              <a:off x="0" y="409903"/>
              <a:ext cx="6810704" cy="515007"/>
            </a:xfrm>
            <a:prstGeom prst="rect">
              <a:avLst/>
            </a:prstGeom>
            <a:solidFill>
              <a:srgbClr val="A8D08C"/>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04" name="Google Shape;104;p4"/>
            <p:cNvSpPr/>
            <p:nvPr/>
          </p:nvSpPr>
          <p:spPr>
            <a:xfrm>
              <a:off x="0" y="809296"/>
              <a:ext cx="6810375" cy="451945"/>
            </a:xfrm>
            <a:prstGeom prst="rect">
              <a:avLst/>
            </a:prstGeom>
            <a:solidFill>
              <a:srgbClr val="F4B08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grpSp>
      <p:sp>
        <p:nvSpPr>
          <p:cNvPr id="105" name="Google Shape;105;p4"/>
          <p:cNvSpPr txBox="1"/>
          <p:nvPr/>
        </p:nvSpPr>
        <p:spPr>
          <a:xfrm>
            <a:off x="661421" y="4270549"/>
            <a:ext cx="10969786"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dk1"/>
                </a:solidFill>
                <a:latin typeface="Arial"/>
                <a:ea typeface="Arial"/>
                <a:cs typeface="Arial"/>
                <a:sym typeface="Arial"/>
              </a:rPr>
              <a:t>In Reception we use ‘garden writing’ handwriting lines to explain to the children which letters need to be tall and which have tails under the line. </a:t>
            </a:r>
            <a:endParaRPr sz="2400" dirty="0">
              <a:solidFill>
                <a:schemeClr val="dk1"/>
              </a:solidFill>
              <a:latin typeface="Arial"/>
              <a:ea typeface="Arial"/>
              <a:cs typeface="Arial"/>
              <a:sym typeface="Arial"/>
            </a:endParaRPr>
          </a:p>
        </p:txBody>
      </p:sp>
      <p:cxnSp>
        <p:nvCxnSpPr>
          <p:cNvPr id="106" name="Google Shape;106;p4"/>
          <p:cNvCxnSpPr/>
          <p:nvPr/>
        </p:nvCxnSpPr>
        <p:spPr>
          <a:xfrm flipH="1">
            <a:off x="8608022" y="1972491"/>
            <a:ext cx="470664" cy="13063"/>
          </a:xfrm>
          <a:prstGeom prst="straightConnector1">
            <a:avLst/>
          </a:prstGeom>
          <a:noFill/>
          <a:ln w="76200" cap="flat" cmpd="sng">
            <a:solidFill>
              <a:srgbClr val="0C0C0C"/>
            </a:solidFill>
            <a:prstDash val="solid"/>
            <a:miter lim="800000"/>
            <a:headEnd type="none" w="sm" len="sm"/>
            <a:tailEnd type="triangle" w="med" len="med"/>
          </a:ln>
        </p:spPr>
      </p:cxnSp>
      <p:cxnSp>
        <p:nvCxnSpPr>
          <p:cNvPr id="107" name="Google Shape;107;p4"/>
          <p:cNvCxnSpPr/>
          <p:nvPr/>
        </p:nvCxnSpPr>
        <p:spPr>
          <a:xfrm flipH="1">
            <a:off x="8608022" y="2923632"/>
            <a:ext cx="470664" cy="13063"/>
          </a:xfrm>
          <a:prstGeom prst="straightConnector1">
            <a:avLst/>
          </a:prstGeom>
          <a:noFill/>
          <a:ln w="76200" cap="flat" cmpd="sng">
            <a:solidFill>
              <a:srgbClr val="0C0C0C"/>
            </a:solidFill>
            <a:prstDash val="solid"/>
            <a:miter lim="800000"/>
            <a:headEnd type="none" w="sm" len="sm"/>
            <a:tailEnd type="triangle" w="med" len="med"/>
          </a:ln>
        </p:spPr>
      </p:cxnSp>
      <p:cxnSp>
        <p:nvCxnSpPr>
          <p:cNvPr id="108" name="Google Shape;108;p4"/>
          <p:cNvCxnSpPr/>
          <p:nvPr/>
        </p:nvCxnSpPr>
        <p:spPr>
          <a:xfrm flipH="1">
            <a:off x="8608022" y="2490293"/>
            <a:ext cx="470664" cy="13063"/>
          </a:xfrm>
          <a:prstGeom prst="straightConnector1">
            <a:avLst/>
          </a:prstGeom>
          <a:noFill/>
          <a:ln w="76200" cap="flat" cmpd="sng">
            <a:solidFill>
              <a:srgbClr val="0C0C0C"/>
            </a:solidFill>
            <a:prstDash val="solid"/>
            <a:miter lim="800000"/>
            <a:headEnd type="none" w="sm" len="sm"/>
            <a:tailEnd type="triangle" w="med" len="med"/>
          </a:ln>
        </p:spPr>
      </p:cxnSp>
      <p:sp>
        <p:nvSpPr>
          <p:cNvPr id="109" name="Google Shape;109;p4"/>
          <p:cNvSpPr txBox="1"/>
          <p:nvPr/>
        </p:nvSpPr>
        <p:spPr>
          <a:xfrm>
            <a:off x="9248503" y="1787825"/>
            <a:ext cx="17935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“Up into the </a:t>
            </a:r>
            <a:r>
              <a:rPr lang="en-GB" sz="1800" b="1" u="sng">
                <a:solidFill>
                  <a:schemeClr val="dk1"/>
                </a:solidFill>
                <a:latin typeface="Calibri"/>
                <a:ea typeface="Calibri"/>
                <a:cs typeface="Calibri"/>
                <a:sym typeface="Calibri"/>
              </a:rPr>
              <a:t>sky</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0" name="Google Shape;110;p4"/>
          <p:cNvSpPr txBox="1"/>
          <p:nvPr/>
        </p:nvSpPr>
        <p:spPr>
          <a:xfrm>
            <a:off x="9078686" y="2294680"/>
            <a:ext cx="298862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dk1"/>
                </a:solidFill>
                <a:latin typeface="Calibri"/>
                <a:ea typeface="Calibri"/>
                <a:cs typeface="Calibri"/>
                <a:sym typeface="Calibri"/>
              </a:rPr>
              <a:t>“Stay sat in the </a:t>
            </a:r>
            <a:r>
              <a:rPr lang="en-GB" sz="1800" b="1" u="sng" dirty="0">
                <a:solidFill>
                  <a:schemeClr val="dk1"/>
                </a:solidFill>
                <a:latin typeface="Calibri"/>
                <a:ea typeface="Calibri"/>
                <a:cs typeface="Calibri"/>
                <a:sym typeface="Calibri"/>
              </a:rPr>
              <a:t>grass</a:t>
            </a:r>
            <a:r>
              <a:rPr lang="en-GB" sz="1800" dirty="0">
                <a:solidFill>
                  <a:schemeClr val="dk1"/>
                </a:solidFill>
                <a:latin typeface="Calibri"/>
                <a:ea typeface="Calibri"/>
                <a:cs typeface="Calibri"/>
                <a:sym typeface="Calibri"/>
              </a:rPr>
              <a:t>”</a:t>
            </a:r>
            <a:endParaRPr sz="1800" dirty="0">
              <a:solidFill>
                <a:schemeClr val="dk1"/>
              </a:solidFill>
              <a:latin typeface="Calibri"/>
              <a:ea typeface="Calibri"/>
              <a:cs typeface="Calibri"/>
              <a:sym typeface="Calibri"/>
            </a:endParaRPr>
          </a:p>
        </p:txBody>
      </p:sp>
      <p:sp>
        <p:nvSpPr>
          <p:cNvPr id="111" name="Google Shape;111;p4"/>
          <p:cNvSpPr txBox="1"/>
          <p:nvPr/>
        </p:nvSpPr>
        <p:spPr>
          <a:xfrm>
            <a:off x="9248503" y="2728205"/>
            <a:ext cx="23827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“Go down into the </a:t>
            </a:r>
            <a:r>
              <a:rPr lang="en-GB" sz="1800" b="1" u="sng">
                <a:solidFill>
                  <a:schemeClr val="dk1"/>
                </a:solidFill>
                <a:latin typeface="Calibri"/>
                <a:ea typeface="Calibri"/>
                <a:cs typeface="Calibri"/>
                <a:sym typeface="Calibri"/>
              </a:rPr>
              <a:t>soil</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2" name="Google Shape;112;p4"/>
          <p:cNvSpPr txBox="1"/>
          <p:nvPr/>
        </p:nvSpPr>
        <p:spPr>
          <a:xfrm>
            <a:off x="284622" y="1800169"/>
            <a:ext cx="8003160"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7200" dirty="0">
                <a:solidFill>
                  <a:schemeClr val="dk1"/>
                </a:solidFill>
                <a:latin typeface="Comic Sans MS" panose="030F0702030302020204" pitchFamily="66" charset="0"/>
                <a:sym typeface="Arial"/>
              </a:rPr>
              <a:t>d h e l s p g</a:t>
            </a:r>
            <a:endParaRPr sz="7200" dirty="0">
              <a:solidFill>
                <a:schemeClr val="dk1"/>
              </a:solidFill>
              <a:latin typeface="Comic Sans MS" panose="030F0702030302020204" pitchFamily="66" charset="0"/>
              <a:sym typeface="Arial"/>
            </a:endParaRPr>
          </a:p>
        </p:txBody>
      </p:sp>
      <p:sp>
        <p:nvSpPr>
          <p:cNvPr id="14"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4" name="Google Shape;95;p3"/>
          <p:cNvSpPr txBox="1"/>
          <p:nvPr/>
        </p:nvSpPr>
        <p:spPr>
          <a:xfrm>
            <a:off x="155077" y="122926"/>
            <a:ext cx="11510449"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br>
              <a:rPr lang="en-GB" sz="2400" b="1" i="0" u="sng" strike="noStrike" cap="none" dirty="0" smtClean="0">
                <a:solidFill>
                  <a:srgbClr val="FF0000"/>
                </a:solidFill>
                <a:latin typeface="Arial"/>
                <a:ea typeface="Arial"/>
                <a:cs typeface="Arial"/>
                <a:sym typeface="Arial"/>
              </a:rPr>
            </a:br>
            <a:r>
              <a:rPr lang="en-GB" sz="2400" b="1" i="0" u="sng" strike="noStrike" cap="none" dirty="0" smtClean="0">
                <a:solidFill>
                  <a:srgbClr val="FF0000"/>
                </a:solidFill>
                <a:latin typeface="Arial"/>
                <a:ea typeface="Arial"/>
                <a:cs typeface="Arial"/>
                <a:sym typeface="Arial"/>
              </a:rPr>
              <a:t>Please remind your children to use finger spaces between each word. </a:t>
            </a:r>
            <a:endParaRPr sz="2400" b="1" u="sng" dirty="0">
              <a:solidFill>
                <a:srgbClr val="FF0000"/>
              </a:solidFill>
              <a:latin typeface="Arial"/>
              <a:ea typeface="Arial"/>
              <a:cs typeface="Arial"/>
              <a:sym typeface="Arial"/>
            </a:endParaRPr>
          </a:p>
        </p:txBody>
      </p:sp>
      <p:pic>
        <p:nvPicPr>
          <p:cNvPr id="15" name="Picture 14"/>
          <p:cNvPicPr>
            <a:picLocks noChangeAspect="1"/>
          </p:cNvPicPr>
          <p:nvPr/>
        </p:nvPicPr>
        <p:blipFill>
          <a:blip r:embed="rId3"/>
          <a:stretch>
            <a:fillRect/>
          </a:stretch>
        </p:blipFill>
        <p:spPr>
          <a:xfrm>
            <a:off x="440957" y="1888141"/>
            <a:ext cx="10938687" cy="4254451"/>
          </a:xfrm>
          <a:prstGeom prst="rect">
            <a:avLst/>
          </a:prstGeom>
        </p:spPr>
      </p:pic>
    </p:spTree>
    <p:extLst>
      <p:ext uri="{BB962C8B-B14F-4D97-AF65-F5344CB8AC3E}">
        <p14:creationId xmlns:p14="http://schemas.microsoft.com/office/powerpoint/2010/main" val="1064772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5"/>
          <p:cNvSpPr txBox="1"/>
          <p:nvPr/>
        </p:nvSpPr>
        <p:spPr>
          <a:xfrm>
            <a:off x="165364" y="997200"/>
            <a:ext cx="8686800" cy="5860800"/>
          </a:xfrm>
          <a:prstGeom prst="rect">
            <a:avLst/>
          </a:prstGeom>
          <a:noFill/>
          <a:ln>
            <a:noFill/>
          </a:ln>
        </p:spPr>
        <p:txBody>
          <a:bodyPr spcFirstLastPara="1" wrap="square" lIns="91425" tIns="45700" rIns="91425" bIns="45700" anchor="b" anchorCtr="0">
            <a:normAutofit/>
          </a:bodyPr>
          <a:lstStyle/>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When writing sentences, your child will not always spell words correctly. We encourage the children to have a go independently, using the newest sound mats to help them. They will need to segment (sound out the word) and then choose the correct digraph/</a:t>
            </a:r>
            <a:r>
              <a:rPr lang="en-GB" sz="2000" dirty="0" err="1">
                <a:solidFill>
                  <a:schemeClr val="dk1"/>
                </a:solidFill>
              </a:rPr>
              <a:t>t</a:t>
            </a:r>
            <a:r>
              <a:rPr lang="en-GB" sz="2000" dirty="0" err="1">
                <a:solidFill>
                  <a:schemeClr val="dk1"/>
                </a:solidFill>
                <a:latin typeface="Arial"/>
                <a:ea typeface="Arial"/>
                <a:cs typeface="Arial"/>
                <a:sym typeface="Arial"/>
              </a:rPr>
              <a:t>rigraph</a:t>
            </a:r>
            <a:r>
              <a:rPr lang="en-GB" sz="2000" dirty="0">
                <a:solidFill>
                  <a:schemeClr val="dk1"/>
                </a:solidFill>
                <a:latin typeface="Arial"/>
                <a:ea typeface="Arial"/>
                <a:cs typeface="Arial"/>
                <a:sym typeface="Arial"/>
              </a:rPr>
              <a:t>/split digraph to write. </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i.e. when writing the word ‘teacher’ your child needs to break the word down as:</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t – </a:t>
            </a:r>
            <a:r>
              <a:rPr lang="en-GB" sz="2000" b="1" u="sng" dirty="0">
                <a:solidFill>
                  <a:schemeClr val="dk1"/>
                </a:solidFill>
                <a:latin typeface="Arial"/>
                <a:ea typeface="Arial"/>
                <a:cs typeface="Arial"/>
                <a:sym typeface="Arial"/>
              </a:rPr>
              <a:t>ea</a:t>
            </a:r>
            <a:r>
              <a:rPr lang="en-GB" sz="2000" dirty="0">
                <a:solidFill>
                  <a:schemeClr val="dk1"/>
                </a:solidFill>
                <a:latin typeface="Arial"/>
                <a:ea typeface="Arial"/>
                <a:cs typeface="Arial"/>
                <a:sym typeface="Arial"/>
              </a:rPr>
              <a:t> – </a:t>
            </a:r>
            <a:r>
              <a:rPr lang="en-GB" sz="2000" b="1" u="sng" dirty="0">
                <a:solidFill>
                  <a:schemeClr val="dk1"/>
                </a:solidFill>
                <a:latin typeface="Arial"/>
                <a:ea typeface="Arial"/>
                <a:cs typeface="Arial"/>
                <a:sym typeface="Arial"/>
              </a:rPr>
              <a:t>ch</a:t>
            </a:r>
            <a:r>
              <a:rPr lang="en-GB" sz="2000" dirty="0">
                <a:solidFill>
                  <a:schemeClr val="dk1"/>
                </a:solidFill>
                <a:latin typeface="Arial"/>
                <a:ea typeface="Arial"/>
                <a:cs typeface="Arial"/>
                <a:sym typeface="Arial"/>
              </a:rPr>
              <a:t> – </a:t>
            </a:r>
            <a:r>
              <a:rPr lang="en-GB" sz="2000" b="1" u="sng" dirty="0" err="1">
                <a:solidFill>
                  <a:schemeClr val="dk1"/>
                </a:solidFill>
                <a:latin typeface="Arial"/>
                <a:ea typeface="Arial"/>
                <a:cs typeface="Arial"/>
                <a:sym typeface="Arial"/>
              </a:rPr>
              <a:t>er</a:t>
            </a:r>
            <a:r>
              <a:rPr lang="en-GB" sz="2000" dirty="0">
                <a:solidFill>
                  <a:schemeClr val="dk1"/>
                </a:solidFill>
                <a:latin typeface="Arial"/>
                <a:ea typeface="Arial"/>
                <a:cs typeface="Arial"/>
                <a:sym typeface="Arial"/>
              </a:rPr>
              <a:t> </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There are different ways of writing ‘ea’ and ‘</a:t>
            </a:r>
            <a:r>
              <a:rPr lang="en-GB" sz="2000" dirty="0" err="1">
                <a:solidFill>
                  <a:schemeClr val="dk1"/>
                </a:solidFill>
                <a:latin typeface="Arial"/>
                <a:ea typeface="Arial"/>
                <a:cs typeface="Arial"/>
                <a:sym typeface="Arial"/>
              </a:rPr>
              <a:t>er</a:t>
            </a:r>
            <a:r>
              <a:rPr lang="en-GB" sz="2000" dirty="0">
                <a:solidFill>
                  <a:schemeClr val="dk1"/>
                </a:solidFill>
                <a:latin typeface="Arial"/>
                <a:ea typeface="Arial"/>
                <a:cs typeface="Arial"/>
                <a:sym typeface="Arial"/>
              </a:rPr>
              <a:t>’ so if they write:</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a:t>
            </a:r>
            <a:r>
              <a:rPr lang="en-GB" sz="2000" dirty="0" err="1">
                <a:solidFill>
                  <a:schemeClr val="dk1"/>
                </a:solidFill>
                <a:latin typeface="Arial"/>
                <a:ea typeface="Arial"/>
                <a:cs typeface="Arial"/>
                <a:sym typeface="Arial"/>
              </a:rPr>
              <a:t>teechur</a:t>
            </a:r>
            <a:r>
              <a:rPr lang="en-GB" sz="2000" dirty="0">
                <a:solidFill>
                  <a:schemeClr val="dk1"/>
                </a:solidFill>
                <a:latin typeface="Arial"/>
                <a:ea typeface="Arial"/>
                <a:cs typeface="Arial"/>
                <a:sym typeface="Arial"/>
              </a:rPr>
              <a:t>’ they will have used their phonics knowledge to select the appropriate sound however in this instance they have choose the wrong grapheme. This is reasonable for your child’s age.</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If your child writes:</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a:t>
            </a:r>
            <a:r>
              <a:rPr lang="en-GB" sz="2000" dirty="0" err="1">
                <a:solidFill>
                  <a:schemeClr val="dk1"/>
                </a:solidFill>
                <a:latin typeface="Arial"/>
                <a:ea typeface="Arial"/>
                <a:cs typeface="Arial"/>
                <a:sym typeface="Arial"/>
              </a:rPr>
              <a:t>taicher</a:t>
            </a:r>
            <a:r>
              <a:rPr lang="en-GB" sz="2000" dirty="0">
                <a:solidFill>
                  <a:schemeClr val="dk1"/>
                </a:solidFill>
                <a:latin typeface="Arial"/>
                <a:ea typeface="Arial"/>
                <a:cs typeface="Arial"/>
                <a:sym typeface="Arial"/>
              </a:rPr>
              <a:t>’ you will need to talk them through what they have written and explain that ‘</a:t>
            </a:r>
            <a:r>
              <a:rPr lang="en-GB" sz="2000" dirty="0" err="1">
                <a:solidFill>
                  <a:schemeClr val="dk1"/>
                </a:solidFill>
                <a:latin typeface="Arial"/>
                <a:ea typeface="Arial"/>
                <a:cs typeface="Arial"/>
                <a:sym typeface="Arial"/>
              </a:rPr>
              <a:t>ai</a:t>
            </a:r>
            <a:r>
              <a:rPr lang="en-GB" sz="2000" dirty="0">
                <a:solidFill>
                  <a:schemeClr val="dk1"/>
                </a:solidFill>
                <a:latin typeface="Arial"/>
                <a:ea typeface="Arial"/>
                <a:cs typeface="Arial"/>
                <a:sym typeface="Arial"/>
              </a:rPr>
              <a:t>’ is not in teacher it is in fact the ‘ea’ sound. Look together to find the ‘ea’ ‘ee’ sounds on the sound mat and this will help them for next time. </a:t>
            </a:r>
            <a:endParaRPr sz="2000" dirty="0">
              <a:solidFill>
                <a:schemeClr val="dk1"/>
              </a:solidFill>
              <a:latin typeface="Arial"/>
              <a:ea typeface="Arial"/>
              <a:cs typeface="Arial"/>
              <a:sym typeface="Arial"/>
            </a:endParaRPr>
          </a:p>
        </p:txBody>
      </p:sp>
      <p:pic>
        <p:nvPicPr>
          <p:cNvPr id="118" name="Google Shape;118;p5"/>
          <p:cNvPicPr preferRelativeResize="0"/>
          <p:nvPr/>
        </p:nvPicPr>
        <p:blipFill rotWithShape="1">
          <a:blip r:embed="rId3">
            <a:alphaModFix/>
          </a:blip>
          <a:srcRect/>
          <a:stretch/>
        </p:blipFill>
        <p:spPr>
          <a:xfrm>
            <a:off x="8664300" y="1471050"/>
            <a:ext cx="3403425" cy="1555575"/>
          </a:xfrm>
          <a:prstGeom prst="rect">
            <a:avLst/>
          </a:prstGeom>
          <a:noFill/>
          <a:ln>
            <a:noFill/>
          </a:ln>
        </p:spPr>
      </p:pic>
      <p:cxnSp>
        <p:nvCxnSpPr>
          <p:cNvPr id="119" name="Google Shape;119;p5"/>
          <p:cNvCxnSpPr/>
          <p:nvPr/>
        </p:nvCxnSpPr>
        <p:spPr>
          <a:xfrm>
            <a:off x="9040027" y="751163"/>
            <a:ext cx="1022100" cy="720000"/>
          </a:xfrm>
          <a:prstGeom prst="straightConnector1">
            <a:avLst/>
          </a:prstGeom>
          <a:noFill/>
          <a:ln w="76200" cap="flat" cmpd="sng">
            <a:solidFill>
              <a:schemeClr val="accent1"/>
            </a:solidFill>
            <a:prstDash val="solid"/>
            <a:miter lim="800000"/>
            <a:headEnd type="none" w="sm" len="sm"/>
            <a:tailEnd type="triangle" w="med" len="med"/>
          </a:ln>
        </p:spPr>
      </p:cxnSp>
      <p:pic>
        <p:nvPicPr>
          <p:cNvPr id="120" name="Google Shape;120;p5" descr="http://ecx.images-amazon.com/images/I/81daKehskIL._SL1500_.jpg"/>
          <p:cNvPicPr preferRelativeResize="0"/>
          <p:nvPr/>
        </p:nvPicPr>
        <p:blipFill rotWithShape="1">
          <a:blip r:embed="rId4">
            <a:alphaModFix/>
          </a:blip>
          <a:srcRect/>
          <a:stretch/>
        </p:blipFill>
        <p:spPr>
          <a:xfrm>
            <a:off x="8664300" y="3129200"/>
            <a:ext cx="3403426" cy="1485375"/>
          </a:xfrm>
          <a:prstGeom prst="rect">
            <a:avLst/>
          </a:prstGeom>
          <a:noFill/>
          <a:ln>
            <a:noFill/>
          </a:ln>
        </p:spPr>
      </p:pic>
      <p:sp>
        <p:nvSpPr>
          <p:cNvPr id="6"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351946" y="230982"/>
            <a:ext cx="6381363" cy="32931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1" i="0" u="sng" strike="noStrike" cap="none" dirty="0" smtClean="0">
                <a:solidFill>
                  <a:srgbClr val="7030A0"/>
                </a:solidFill>
                <a:latin typeface="Comic Sans MS" panose="030F0702030302020204" pitchFamily="66" charset="0"/>
                <a:sym typeface="Arial"/>
              </a:rPr>
              <a:t>Transition to Year 1 </a:t>
            </a:r>
            <a:r>
              <a:rPr lang="en-GB" sz="4000" b="1" i="0" u="sng" strike="noStrike" cap="none" dirty="0" smtClean="0">
                <a:solidFill>
                  <a:srgbClr val="7030A0"/>
                </a:solidFill>
                <a:latin typeface="Comic Sans MS" panose="030F0702030302020204" pitchFamily="66" charset="0"/>
                <a:sym typeface="Wingdings" panose="05000000000000000000" pitchFamily="2" charset="2"/>
              </a:rPr>
              <a:t></a:t>
            </a:r>
          </a:p>
          <a:p>
            <a:pPr marL="0" marR="0" lvl="0" indent="0" algn="ctr" rtl="0">
              <a:spcBef>
                <a:spcPts val="0"/>
              </a:spcBef>
              <a:spcAft>
                <a:spcPts val="0"/>
              </a:spcAft>
              <a:buNone/>
            </a:pPr>
            <a:r>
              <a:rPr lang="en-GB" sz="2400" b="1" dirty="0" smtClean="0">
                <a:solidFill>
                  <a:srgbClr val="7030A0"/>
                </a:solidFill>
                <a:latin typeface="Comic Sans MS" panose="030F0702030302020204" pitchFamily="66" charset="0"/>
                <a:sym typeface="Wingdings" panose="05000000000000000000" pitchFamily="2" charset="2"/>
              </a:rPr>
              <a:t>The time has come to end our year in Reception. </a:t>
            </a:r>
          </a:p>
          <a:p>
            <a:pPr marL="0" marR="0" lvl="0" indent="0" algn="ctr" rtl="0">
              <a:spcBef>
                <a:spcPts val="0"/>
              </a:spcBef>
              <a:spcAft>
                <a:spcPts val="0"/>
              </a:spcAft>
              <a:buNone/>
            </a:pPr>
            <a:r>
              <a:rPr lang="en-GB" sz="2400" b="1" dirty="0" smtClean="0">
                <a:solidFill>
                  <a:srgbClr val="7030A0"/>
                </a:solidFill>
                <a:latin typeface="Comic Sans MS" panose="030F0702030302020204" pitchFamily="66" charset="0"/>
                <a:sym typeface="Wingdings" panose="05000000000000000000" pitchFamily="2" charset="2"/>
              </a:rPr>
              <a:t>What a year it has been!</a:t>
            </a:r>
            <a:br>
              <a:rPr lang="en-GB" sz="2400" b="1" dirty="0" smtClean="0">
                <a:solidFill>
                  <a:srgbClr val="7030A0"/>
                </a:solidFill>
                <a:latin typeface="Comic Sans MS" panose="030F0702030302020204" pitchFamily="66" charset="0"/>
                <a:sym typeface="Wingdings" panose="05000000000000000000" pitchFamily="2" charset="2"/>
              </a:rPr>
            </a:br>
            <a:r>
              <a:rPr lang="en-GB" sz="2400" b="1" dirty="0" smtClean="0">
                <a:solidFill>
                  <a:srgbClr val="7030A0"/>
                </a:solidFill>
                <a:latin typeface="Comic Sans MS" panose="030F0702030302020204" pitchFamily="66" charset="0"/>
                <a:sym typeface="Wingdings" panose="05000000000000000000" pitchFamily="2" charset="2"/>
              </a:rPr>
              <a:t>This week we would like you to look back on your time in Reception with Miss Knight and also think about moving on to Year 1 with Miss Townsend </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13981" t="10303" r="17090" b="19408"/>
          <a:stretch/>
        </p:blipFill>
        <p:spPr>
          <a:xfrm>
            <a:off x="7010400" y="121795"/>
            <a:ext cx="2438400" cy="3189441"/>
          </a:xfrm>
          <a:prstGeom prst="rect">
            <a:avLst/>
          </a:prstGeom>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15791" t="6870" r="20909" b="10908"/>
          <a:stretch/>
        </p:blipFill>
        <p:spPr>
          <a:xfrm>
            <a:off x="9725891" y="121795"/>
            <a:ext cx="1898072" cy="3287299"/>
          </a:xfrm>
          <a:prstGeom prst="rect">
            <a:avLst/>
          </a:prstGeom>
        </p:spPr>
      </p:pic>
      <p:pic>
        <p:nvPicPr>
          <p:cNvPr id="4" name="Picture 3"/>
          <p:cNvPicPr>
            <a:picLocks noChangeAspect="1"/>
          </p:cNvPicPr>
          <p:nvPr/>
        </p:nvPicPr>
        <p:blipFill rotWithShape="1">
          <a:blip r:embed="rId5">
            <a:extLst>
              <a:ext uri="{28A0092B-C50C-407E-A947-70E740481C1C}">
                <a14:useLocalDpi xmlns:a14="http://schemas.microsoft.com/office/drawing/2010/main" val="0"/>
              </a:ext>
            </a:extLst>
          </a:blip>
          <a:srcRect l="11796" t="11863" r="16613" b="19047"/>
          <a:stretch/>
        </p:blipFill>
        <p:spPr>
          <a:xfrm rot="5400000">
            <a:off x="9559726" y="4284770"/>
            <a:ext cx="2507493" cy="1814947"/>
          </a:xfrm>
          <a:prstGeom prst="rect">
            <a:avLst/>
          </a:prstGeom>
        </p:spPr>
      </p:pic>
      <p:sp>
        <p:nvSpPr>
          <p:cNvPr id="5" name="Rectangle 4"/>
          <p:cNvSpPr/>
          <p:nvPr/>
        </p:nvSpPr>
        <p:spPr>
          <a:xfrm>
            <a:off x="7368627" y="3377154"/>
            <a:ext cx="1721946" cy="400110"/>
          </a:xfrm>
          <a:prstGeom prst="rect">
            <a:avLst/>
          </a:prstGeom>
        </p:spPr>
        <p:txBody>
          <a:bodyPr wrap="none">
            <a:spAutoFit/>
          </a:bodyPr>
          <a:lstStyle/>
          <a:p>
            <a:pPr lvl="0"/>
            <a:r>
              <a:rPr lang="en-GB" sz="2000" b="1" dirty="0" smtClean="0">
                <a:solidFill>
                  <a:schemeClr val="tx1"/>
                </a:solidFill>
                <a:latin typeface="Comic Sans MS" panose="030F0702030302020204" pitchFamily="66" charset="0"/>
              </a:rPr>
              <a:t>Miss Knight </a:t>
            </a:r>
            <a:endParaRPr lang="en-GB" sz="2000" b="1" dirty="0">
              <a:solidFill>
                <a:schemeClr val="tx1"/>
              </a:solidFill>
              <a:latin typeface="Comic Sans MS" panose="030F0702030302020204" pitchFamily="66" charset="0"/>
            </a:endParaRPr>
          </a:p>
        </p:txBody>
      </p:sp>
      <p:sp>
        <p:nvSpPr>
          <p:cNvPr id="8" name="Rectangle 7"/>
          <p:cNvSpPr/>
          <p:nvPr/>
        </p:nvSpPr>
        <p:spPr>
          <a:xfrm>
            <a:off x="9952499" y="3409094"/>
            <a:ext cx="1808508" cy="400110"/>
          </a:xfrm>
          <a:prstGeom prst="rect">
            <a:avLst/>
          </a:prstGeom>
        </p:spPr>
        <p:txBody>
          <a:bodyPr wrap="none">
            <a:spAutoFit/>
          </a:bodyPr>
          <a:lstStyle/>
          <a:p>
            <a:pPr lvl="0"/>
            <a:r>
              <a:rPr lang="en-GB" sz="2000" b="1" dirty="0" smtClean="0">
                <a:solidFill>
                  <a:schemeClr val="tx1"/>
                </a:solidFill>
                <a:latin typeface="Comic Sans MS" panose="030F0702030302020204" pitchFamily="66" charset="0"/>
              </a:rPr>
              <a:t>Miss Stanton</a:t>
            </a:r>
            <a:endParaRPr lang="en-GB" sz="2000" b="1" dirty="0">
              <a:solidFill>
                <a:schemeClr val="tx1"/>
              </a:solidFill>
              <a:latin typeface="Comic Sans MS" panose="030F0702030302020204" pitchFamily="66" charset="0"/>
            </a:endParaRPr>
          </a:p>
        </p:txBody>
      </p:sp>
      <p:sp>
        <p:nvSpPr>
          <p:cNvPr id="9" name="Rectangle 8"/>
          <p:cNvSpPr/>
          <p:nvPr/>
        </p:nvSpPr>
        <p:spPr>
          <a:xfrm>
            <a:off x="9840288" y="6445990"/>
            <a:ext cx="2032929" cy="400110"/>
          </a:xfrm>
          <a:prstGeom prst="rect">
            <a:avLst/>
          </a:prstGeom>
        </p:spPr>
        <p:txBody>
          <a:bodyPr wrap="none">
            <a:spAutoFit/>
          </a:bodyPr>
          <a:lstStyle/>
          <a:p>
            <a:pPr lvl="0"/>
            <a:r>
              <a:rPr lang="en-GB" sz="2000" b="1" dirty="0" smtClean="0">
                <a:solidFill>
                  <a:schemeClr val="tx1"/>
                </a:solidFill>
                <a:latin typeface="Comic Sans MS" panose="030F0702030302020204" pitchFamily="66" charset="0"/>
              </a:rPr>
              <a:t>Miss O’Sullivan</a:t>
            </a:r>
            <a:endParaRPr lang="en-GB" sz="2000" b="1" dirty="0">
              <a:solidFill>
                <a:schemeClr val="tx1"/>
              </a:solidFill>
              <a:latin typeface="Comic Sans MS" panose="030F0702030302020204" pitchFamily="66" charset="0"/>
            </a:endParaRPr>
          </a:p>
        </p:txBody>
      </p:sp>
      <p:sp>
        <p:nvSpPr>
          <p:cNvPr id="10" name="Google Shape;95;p3"/>
          <p:cNvSpPr txBox="1"/>
          <p:nvPr/>
        </p:nvSpPr>
        <p:spPr>
          <a:xfrm>
            <a:off x="196653" y="4377745"/>
            <a:ext cx="11995347" cy="1938952"/>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R="0" lvl="0" rtl="0">
              <a:spcBef>
                <a:spcPts val="0"/>
              </a:spcBef>
              <a:spcAft>
                <a:spcPts val="0"/>
              </a:spcAft>
            </a:pPr>
            <a:r>
              <a:rPr lang="en-GB" sz="2000" u="sng" dirty="0" smtClean="0">
                <a:solidFill>
                  <a:srgbClr val="FF0000"/>
                </a:solidFill>
                <a:latin typeface="Comic Sans MS" panose="030F0702030302020204" pitchFamily="66" charset="0"/>
              </a:rPr>
              <a:t>This week:</a:t>
            </a:r>
          </a:p>
          <a:p>
            <a:pPr marL="342900" marR="0" lvl="0" indent="-342900" rtl="0">
              <a:spcBef>
                <a:spcPts val="0"/>
              </a:spcBef>
              <a:spcAft>
                <a:spcPts val="0"/>
              </a:spcAft>
              <a:buFont typeface="Arial" panose="020B0604020202020204" pitchFamily="34" charset="0"/>
              <a:buChar char="•"/>
            </a:pPr>
            <a:r>
              <a:rPr lang="en-GB" sz="2000" b="1" dirty="0" smtClean="0">
                <a:solidFill>
                  <a:srgbClr val="FF0000"/>
                </a:solidFill>
                <a:latin typeface="Comic Sans MS" panose="030F0702030302020204" pitchFamily="66" charset="0"/>
              </a:rPr>
              <a:t>Monday: Reception Memories</a:t>
            </a:r>
          </a:p>
          <a:p>
            <a:pPr marL="342900" marR="0" lvl="0" indent="-342900" rtl="0">
              <a:spcBef>
                <a:spcPts val="0"/>
              </a:spcBef>
              <a:spcAft>
                <a:spcPts val="0"/>
              </a:spcAft>
              <a:buFont typeface="Arial" panose="020B0604020202020204" pitchFamily="34" charset="0"/>
              <a:buChar char="•"/>
            </a:pPr>
            <a:r>
              <a:rPr lang="en-GB" sz="2000" b="1" dirty="0" smtClean="0">
                <a:solidFill>
                  <a:srgbClr val="FF0000"/>
                </a:solidFill>
                <a:latin typeface="Comic Sans MS" panose="030F0702030302020204" pitchFamily="66" charset="0"/>
                <a:sym typeface="Arial"/>
              </a:rPr>
              <a:t>Tuesday: All about your new teacher </a:t>
            </a:r>
          </a:p>
          <a:p>
            <a:pPr marL="342900" marR="0" lvl="0" indent="-342900" rtl="0">
              <a:spcBef>
                <a:spcPts val="0"/>
              </a:spcBef>
              <a:spcAft>
                <a:spcPts val="0"/>
              </a:spcAft>
              <a:buFont typeface="Arial" panose="020B0604020202020204" pitchFamily="34" charset="0"/>
              <a:buChar char="•"/>
            </a:pPr>
            <a:r>
              <a:rPr lang="en-GB" sz="2000" b="1" dirty="0" smtClean="0">
                <a:solidFill>
                  <a:srgbClr val="FF0000"/>
                </a:solidFill>
                <a:latin typeface="Comic Sans MS" panose="030F0702030302020204" pitchFamily="66" charset="0"/>
                <a:sym typeface="Arial"/>
              </a:rPr>
              <a:t>Wednesday: </a:t>
            </a:r>
            <a:r>
              <a:rPr lang="en-GB" sz="2000" b="1" dirty="0" smtClean="0">
                <a:solidFill>
                  <a:srgbClr val="FF0000"/>
                </a:solidFill>
                <a:latin typeface="Comic Sans MS" panose="030F0702030302020204" pitchFamily="66" charset="0"/>
              </a:rPr>
              <a:t>Tell your teacher your name </a:t>
            </a:r>
            <a:r>
              <a:rPr lang="en-GB" sz="2000" b="1" dirty="0" smtClean="0">
                <a:solidFill>
                  <a:srgbClr val="FF0000"/>
                </a:solidFill>
                <a:latin typeface="Comic Sans MS" panose="030F0702030302020204" pitchFamily="66" charset="0"/>
                <a:sym typeface="Arial"/>
              </a:rPr>
              <a:t>&amp; facts about you</a:t>
            </a:r>
          </a:p>
          <a:p>
            <a:pPr marL="342900" marR="0" lvl="0" indent="-342900" rtl="0">
              <a:spcBef>
                <a:spcPts val="0"/>
              </a:spcBef>
              <a:spcAft>
                <a:spcPts val="0"/>
              </a:spcAft>
              <a:buFont typeface="Arial" panose="020B0604020202020204" pitchFamily="34" charset="0"/>
              <a:buChar char="•"/>
            </a:pPr>
            <a:r>
              <a:rPr lang="en-GB" sz="2000" b="1" dirty="0" smtClean="0">
                <a:solidFill>
                  <a:srgbClr val="FF0000"/>
                </a:solidFill>
                <a:latin typeface="Comic Sans MS" panose="030F0702030302020204" pitchFamily="66" charset="0"/>
              </a:rPr>
              <a:t>Thursday: All about you </a:t>
            </a:r>
            <a:endParaRPr lang="en-GB" sz="2000" b="1" dirty="0" smtClean="0">
              <a:solidFill>
                <a:srgbClr val="FF0000"/>
              </a:solidFill>
              <a:latin typeface="Comic Sans MS" panose="030F0702030302020204" pitchFamily="66" charset="0"/>
              <a:sym typeface="Arial"/>
            </a:endParaRPr>
          </a:p>
          <a:p>
            <a:pPr marL="342900" marR="0" lvl="0" indent="-342900" rtl="0">
              <a:spcBef>
                <a:spcPts val="0"/>
              </a:spcBef>
              <a:spcAft>
                <a:spcPts val="0"/>
              </a:spcAft>
              <a:buFont typeface="Arial" panose="020B0604020202020204" pitchFamily="34" charset="0"/>
              <a:buChar char="•"/>
            </a:pPr>
            <a:r>
              <a:rPr lang="en-GB" sz="2000" b="1" dirty="0" smtClean="0">
                <a:solidFill>
                  <a:srgbClr val="FF0000"/>
                </a:solidFill>
                <a:latin typeface="Comic Sans MS" panose="030F0702030302020204" pitchFamily="66" charset="0"/>
              </a:rPr>
              <a:t>Friday: Things you are looking forward to about Y1 &amp; any worries</a:t>
            </a:r>
          </a:p>
        </p:txBody>
      </p:sp>
    </p:spTree>
    <p:extLst>
      <p:ext uri="{BB962C8B-B14F-4D97-AF65-F5344CB8AC3E}">
        <p14:creationId xmlns:p14="http://schemas.microsoft.com/office/powerpoint/2010/main" val="1422265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422896" y="1794608"/>
            <a:ext cx="8153400" cy="4791075"/>
          </a:xfrm>
          <a:prstGeom prst="rect">
            <a:avLst/>
          </a:prstGeom>
        </p:spPr>
      </p:pic>
      <p:sp>
        <p:nvSpPr>
          <p:cNvPr id="12" name="Rectangle 11"/>
          <p:cNvSpPr/>
          <p:nvPr/>
        </p:nvSpPr>
        <p:spPr>
          <a:xfrm>
            <a:off x="192314" y="185548"/>
            <a:ext cx="11542486" cy="461665"/>
          </a:xfrm>
          <a:prstGeom prst="rect">
            <a:avLst/>
          </a:prstGeom>
        </p:spPr>
        <p:txBody>
          <a:bodyPr wrap="square">
            <a:spAutoFit/>
          </a:bodyPr>
          <a:lstStyle/>
          <a:p>
            <a:r>
              <a:rPr lang="en-GB" sz="2400" b="1" u="sng" dirty="0" smtClean="0">
                <a:solidFill>
                  <a:srgbClr val="FF0000"/>
                </a:solidFill>
              </a:rPr>
              <a:t>Monday: Memories from Reception</a:t>
            </a:r>
            <a:r>
              <a:rPr lang="en-GB" sz="1200" b="1" dirty="0" smtClean="0">
                <a:solidFill>
                  <a:srgbClr val="FF0000"/>
                </a:solidFill>
              </a:rPr>
              <a:t>   </a:t>
            </a:r>
            <a:r>
              <a:rPr lang="en-GB" sz="1200" b="1" i="1" u="sng" dirty="0" smtClean="0">
                <a:solidFill>
                  <a:srgbClr val="00B050"/>
                </a:solidFill>
              </a:rPr>
              <a:t>(Printable version has been uploaded in the resources folder if you’d prefer)</a:t>
            </a:r>
          </a:p>
        </p:txBody>
      </p:sp>
      <p:grpSp>
        <p:nvGrpSpPr>
          <p:cNvPr id="15" name="Group 14"/>
          <p:cNvGrpSpPr/>
          <p:nvPr/>
        </p:nvGrpSpPr>
        <p:grpSpPr>
          <a:xfrm>
            <a:off x="192314" y="897745"/>
            <a:ext cx="11542486" cy="646331"/>
            <a:chOff x="192314" y="897745"/>
            <a:chExt cx="11542486" cy="646331"/>
          </a:xfrm>
        </p:grpSpPr>
        <p:sp>
          <p:nvSpPr>
            <p:cNvPr id="13" name="Rectangle 12"/>
            <p:cNvSpPr/>
            <p:nvPr/>
          </p:nvSpPr>
          <p:spPr>
            <a:xfrm>
              <a:off x="192314" y="897745"/>
              <a:ext cx="11542486" cy="646331"/>
            </a:xfrm>
            <a:prstGeom prst="rect">
              <a:avLst/>
            </a:prstGeom>
          </p:spPr>
          <p:txBody>
            <a:bodyPr wrap="square">
              <a:spAutoFit/>
            </a:bodyPr>
            <a:lstStyle/>
            <a:p>
              <a:r>
                <a:rPr lang="en-GB" sz="1800" b="1" dirty="0" smtClean="0">
                  <a:solidFill>
                    <a:schemeClr val="tx1"/>
                  </a:solidFill>
                </a:rPr>
                <a:t>It might be a nice idea to have a look on the Reception page on  the school website to remind yourself of some of the great times we’ve had this year!</a:t>
              </a:r>
              <a:endParaRPr lang="en-GB" sz="1050" dirty="0">
                <a:solidFill>
                  <a:schemeClr val="tx1"/>
                </a:solidFill>
              </a:endParaRPr>
            </a:p>
          </p:txBody>
        </p:sp>
        <p:sp>
          <p:nvSpPr>
            <p:cNvPr id="14" name="Rectangle 13"/>
            <p:cNvSpPr/>
            <p:nvPr/>
          </p:nvSpPr>
          <p:spPr>
            <a:xfrm>
              <a:off x="5266632" y="1236299"/>
              <a:ext cx="4512774" cy="307777"/>
            </a:xfrm>
            <a:prstGeom prst="rect">
              <a:avLst/>
            </a:prstGeom>
          </p:spPr>
          <p:txBody>
            <a:bodyPr wrap="none">
              <a:spAutoFit/>
            </a:bodyPr>
            <a:lstStyle/>
            <a:p>
              <a:r>
                <a:rPr lang="en-GB" dirty="0">
                  <a:hlinkClick r:id="rId4"/>
                </a:rPr>
                <a:t>https://www.stcatherineskidderminster.co.uk/reception/</a:t>
              </a:r>
              <a:endParaRPr lang="en-GB" dirty="0"/>
            </a:p>
          </p:txBody>
        </p:sp>
      </p:grpSp>
      <p:sp>
        <p:nvSpPr>
          <p:cNvPr id="17" name="Rectangle 16"/>
          <p:cNvSpPr/>
          <p:nvPr/>
        </p:nvSpPr>
        <p:spPr>
          <a:xfrm>
            <a:off x="192314" y="1989947"/>
            <a:ext cx="2230582" cy="1754326"/>
          </a:xfrm>
          <a:prstGeom prst="rect">
            <a:avLst/>
          </a:prstGeom>
        </p:spPr>
        <p:txBody>
          <a:bodyPr wrap="square">
            <a:spAutoFit/>
          </a:bodyPr>
          <a:lstStyle/>
          <a:p>
            <a:r>
              <a:rPr lang="en-GB" sz="1800" b="1" dirty="0" smtClean="0">
                <a:solidFill>
                  <a:schemeClr val="tx1"/>
                </a:solidFill>
              </a:rPr>
              <a:t>Here is your chance to fill in each section by writing and drawing a picture too if you wish </a:t>
            </a:r>
            <a:r>
              <a:rPr lang="en-GB" sz="1800" b="1" dirty="0" smtClean="0">
                <a:solidFill>
                  <a:schemeClr val="tx1"/>
                </a:solidFill>
                <a:sym typeface="Wingdings" panose="05000000000000000000" pitchFamily="2" charset="2"/>
              </a:rPr>
              <a:t> </a:t>
            </a:r>
            <a:endParaRPr lang="en-GB" sz="1050" dirty="0">
              <a:solidFill>
                <a:schemeClr val="tx1"/>
              </a:solidFill>
            </a:endParaRPr>
          </a:p>
        </p:txBody>
      </p:sp>
      <p:pic>
        <p:nvPicPr>
          <p:cNvPr id="19" name="Picture 2" descr="Free Cartoon Pencil Clipart, Download Free Clip Art, Free Clip Ar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770315">
            <a:off x="1158257" y="3654949"/>
            <a:ext cx="1408008" cy="187734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Free Cartoon Pencil Clipart, Download Free Clip Art, Free Clip Ar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770315">
            <a:off x="6125175" y="2962222"/>
            <a:ext cx="1408008" cy="1877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48716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3" name="Rectangle 2"/>
          <p:cNvSpPr/>
          <p:nvPr/>
        </p:nvSpPr>
        <p:spPr>
          <a:xfrm>
            <a:off x="192314" y="199403"/>
            <a:ext cx="11542486" cy="461665"/>
          </a:xfrm>
          <a:prstGeom prst="rect">
            <a:avLst/>
          </a:prstGeom>
        </p:spPr>
        <p:txBody>
          <a:bodyPr wrap="square">
            <a:spAutoFit/>
          </a:bodyPr>
          <a:lstStyle/>
          <a:p>
            <a:r>
              <a:rPr lang="en-GB" sz="2400" b="1" u="sng" dirty="0" smtClean="0">
                <a:solidFill>
                  <a:srgbClr val="FF0000"/>
                </a:solidFill>
              </a:rPr>
              <a:t>Monday: Memories from Reception</a:t>
            </a:r>
            <a:r>
              <a:rPr lang="en-GB" sz="1200" b="1" dirty="0" smtClean="0">
                <a:solidFill>
                  <a:srgbClr val="FF0000"/>
                </a:solidFill>
              </a:rPr>
              <a:t>   </a:t>
            </a:r>
            <a:r>
              <a:rPr lang="en-GB" sz="1200" b="1" i="1" u="sng" dirty="0" smtClean="0">
                <a:solidFill>
                  <a:srgbClr val="00B050"/>
                </a:solidFill>
              </a:rPr>
              <a:t>(Printable version has been uploaded in the resources folder if you’d prefer)</a:t>
            </a:r>
            <a:endParaRPr lang="en-GB" sz="1200" dirty="0"/>
          </a:p>
        </p:txBody>
      </p:sp>
      <p:pic>
        <p:nvPicPr>
          <p:cNvPr id="4" name="Picture 3"/>
          <p:cNvPicPr>
            <a:picLocks noChangeAspect="1"/>
          </p:cNvPicPr>
          <p:nvPr/>
        </p:nvPicPr>
        <p:blipFill>
          <a:blip r:embed="rId3"/>
          <a:stretch>
            <a:fillRect/>
          </a:stretch>
        </p:blipFill>
        <p:spPr>
          <a:xfrm>
            <a:off x="2784764" y="1303557"/>
            <a:ext cx="9407236" cy="5554443"/>
          </a:xfrm>
          <a:prstGeom prst="rect">
            <a:avLst/>
          </a:prstGeom>
        </p:spPr>
      </p:pic>
      <p:grpSp>
        <p:nvGrpSpPr>
          <p:cNvPr id="5" name="Group 4"/>
          <p:cNvGrpSpPr/>
          <p:nvPr/>
        </p:nvGrpSpPr>
        <p:grpSpPr>
          <a:xfrm>
            <a:off x="192314" y="665816"/>
            <a:ext cx="11542486" cy="646331"/>
            <a:chOff x="192314" y="665816"/>
            <a:chExt cx="11542486" cy="646331"/>
          </a:xfrm>
        </p:grpSpPr>
        <p:sp>
          <p:nvSpPr>
            <p:cNvPr id="6" name="Rectangle 5"/>
            <p:cNvSpPr/>
            <p:nvPr/>
          </p:nvSpPr>
          <p:spPr>
            <a:xfrm>
              <a:off x="192314" y="665816"/>
              <a:ext cx="11542486" cy="646331"/>
            </a:xfrm>
            <a:prstGeom prst="rect">
              <a:avLst/>
            </a:prstGeom>
          </p:spPr>
          <p:txBody>
            <a:bodyPr wrap="square">
              <a:spAutoFit/>
            </a:bodyPr>
            <a:lstStyle/>
            <a:p>
              <a:r>
                <a:rPr lang="en-GB" sz="1800" b="1" dirty="0" smtClean="0">
                  <a:solidFill>
                    <a:schemeClr val="tx1"/>
                  </a:solidFill>
                </a:rPr>
                <a:t>It might be a nice idea to have a look on the Reception page on  the school website to remind yourself of some of the great times we’ve had this year!</a:t>
              </a:r>
              <a:endParaRPr lang="en-GB" sz="1050" dirty="0">
                <a:solidFill>
                  <a:schemeClr val="tx1"/>
                </a:solidFill>
              </a:endParaRPr>
            </a:p>
          </p:txBody>
        </p:sp>
        <p:sp>
          <p:nvSpPr>
            <p:cNvPr id="7" name="Rectangle 6"/>
            <p:cNvSpPr/>
            <p:nvPr/>
          </p:nvSpPr>
          <p:spPr>
            <a:xfrm>
              <a:off x="5335905" y="1004370"/>
              <a:ext cx="4512774" cy="307777"/>
            </a:xfrm>
            <a:prstGeom prst="rect">
              <a:avLst/>
            </a:prstGeom>
          </p:spPr>
          <p:txBody>
            <a:bodyPr wrap="none">
              <a:spAutoFit/>
            </a:bodyPr>
            <a:lstStyle/>
            <a:p>
              <a:r>
                <a:rPr lang="en-GB" dirty="0">
                  <a:hlinkClick r:id="rId4"/>
                </a:rPr>
                <a:t>https://www.stcatherineskidderminster.co.uk/reception/</a:t>
              </a:r>
              <a:endParaRPr lang="en-GB" dirty="0"/>
            </a:p>
          </p:txBody>
        </p:sp>
      </p:grpSp>
      <p:sp>
        <p:nvSpPr>
          <p:cNvPr id="8" name="Rectangle 7"/>
          <p:cNvSpPr/>
          <p:nvPr/>
        </p:nvSpPr>
        <p:spPr>
          <a:xfrm>
            <a:off x="373248" y="2073543"/>
            <a:ext cx="2230582" cy="1754326"/>
          </a:xfrm>
          <a:prstGeom prst="rect">
            <a:avLst/>
          </a:prstGeom>
        </p:spPr>
        <p:txBody>
          <a:bodyPr wrap="square">
            <a:spAutoFit/>
          </a:bodyPr>
          <a:lstStyle/>
          <a:p>
            <a:r>
              <a:rPr lang="en-GB" sz="1800" b="1" dirty="0" smtClean="0">
                <a:solidFill>
                  <a:schemeClr val="tx1"/>
                </a:solidFill>
              </a:rPr>
              <a:t>Here is your chance to fill in each section by writing and drawing a picture too if you wish </a:t>
            </a:r>
            <a:r>
              <a:rPr lang="en-GB" sz="1800" b="1" dirty="0" smtClean="0">
                <a:solidFill>
                  <a:schemeClr val="tx1"/>
                </a:solidFill>
                <a:sym typeface="Wingdings" panose="05000000000000000000" pitchFamily="2" charset="2"/>
              </a:rPr>
              <a:t> </a:t>
            </a:r>
            <a:endParaRPr lang="en-GB" sz="1050" dirty="0">
              <a:solidFill>
                <a:schemeClr val="tx1"/>
              </a:solidFill>
            </a:endParaRPr>
          </a:p>
        </p:txBody>
      </p:sp>
      <p:pic>
        <p:nvPicPr>
          <p:cNvPr id="1026" name="Picture 2" descr="Free Cartoon Pencil Clipart, Download Free Clip Art, Free Clip Ar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770315">
            <a:off x="6784379" y="2141412"/>
            <a:ext cx="1408008" cy="187734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Free Cartoon Pencil Clipart, Download Free Clip Art, Free Clip Ar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770315">
            <a:off x="3353180" y="3557968"/>
            <a:ext cx="1408008" cy="187734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Free Cartoon Pencil Clipart, Download Free Clip Art, Free Clip Ar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770315">
            <a:off x="6784378" y="4749218"/>
            <a:ext cx="1408008" cy="1877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50657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3" name="Rectangle 2"/>
          <p:cNvSpPr/>
          <p:nvPr/>
        </p:nvSpPr>
        <p:spPr>
          <a:xfrm>
            <a:off x="0" y="0"/>
            <a:ext cx="6665686" cy="738664"/>
          </a:xfrm>
          <a:prstGeom prst="rect">
            <a:avLst/>
          </a:prstGeom>
        </p:spPr>
        <p:txBody>
          <a:bodyPr wrap="square">
            <a:spAutoFit/>
          </a:bodyPr>
          <a:lstStyle/>
          <a:p>
            <a:r>
              <a:rPr lang="en-GB" sz="1800" b="1" u="sng" dirty="0" smtClean="0">
                <a:solidFill>
                  <a:srgbClr val="FF0000"/>
                </a:solidFill>
              </a:rPr>
              <a:t>Tuesday: Read all about your new teacher</a:t>
            </a:r>
          </a:p>
          <a:p>
            <a:endParaRPr lang="en-GB" sz="2400" b="1" u="sng" dirty="0" smtClean="0">
              <a:solidFill>
                <a:srgbClr val="FF0000"/>
              </a:solidFill>
            </a:endParaRPr>
          </a:p>
        </p:txBody>
      </p:sp>
      <p:sp>
        <p:nvSpPr>
          <p:cNvPr id="2" name="Rectangle 1"/>
          <p:cNvSpPr/>
          <p:nvPr/>
        </p:nvSpPr>
        <p:spPr>
          <a:xfrm>
            <a:off x="236931" y="412937"/>
            <a:ext cx="9473170" cy="769441"/>
          </a:xfrm>
          <a:prstGeom prst="rect">
            <a:avLst/>
          </a:prstGeom>
          <a:solidFill>
            <a:schemeClr val="bg1"/>
          </a:solidFill>
          <a:ln w="57150">
            <a:solidFill>
              <a:schemeClr val="tx1"/>
            </a:solidFill>
          </a:ln>
        </p:spPr>
        <p:txBody>
          <a:bodyPr wrap="square" lIns="91440" tIns="45720" rIns="91440" bIns="45720">
            <a:spAutoFit/>
          </a:bodyPr>
          <a:lstStyle/>
          <a:p>
            <a:pPr algn="ctr"/>
            <a:r>
              <a:rPr lang="en-US" sz="4400" b="1" cap="none" spc="0" dirty="0" smtClean="0">
                <a:ln w="10160">
                  <a:solidFill>
                    <a:schemeClr val="accent5"/>
                  </a:solidFill>
                  <a:prstDash val="solid"/>
                </a:ln>
                <a:solidFill>
                  <a:schemeClr val="bg1"/>
                </a:solidFill>
                <a:effectLst>
                  <a:outerShdw blurRad="38100" dist="22860" dir="5400000" algn="tl" rotWithShape="0">
                    <a:srgbClr val="000000">
                      <a:alpha val="30000"/>
                    </a:srgbClr>
                  </a:outerShdw>
                </a:effectLst>
              </a:rPr>
              <a:t>Miss Townsend</a:t>
            </a:r>
            <a:endParaRPr lang="en-US" sz="4400" b="1" cap="none" spc="0" dirty="0">
              <a:ln w="10160">
                <a:solidFill>
                  <a:schemeClr val="accent5"/>
                </a:solidFill>
                <a:prstDash val="solid"/>
              </a:ln>
              <a:solidFill>
                <a:schemeClr val="bg1"/>
              </a:solidFill>
              <a:effectLst>
                <a:outerShdw blurRad="38100" dist="22860" dir="5400000" algn="tl" rotWithShape="0">
                  <a:srgbClr val="000000">
                    <a:alpha val="30000"/>
                  </a:srgbClr>
                </a:outerShdw>
              </a:effectLst>
            </a:endParaRPr>
          </a:p>
        </p:txBody>
      </p:sp>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l="13131" t="23764" r="15152" b="13756"/>
          <a:stretch/>
        </p:blipFill>
        <p:spPr>
          <a:xfrm rot="5400000">
            <a:off x="9344487" y="602546"/>
            <a:ext cx="3450058" cy="2244967"/>
          </a:xfrm>
          <a:prstGeom prst="rect">
            <a:avLst/>
          </a:prstGeom>
        </p:spPr>
      </p:pic>
      <p:sp>
        <p:nvSpPr>
          <p:cNvPr id="5" name="Rectangle 4"/>
          <p:cNvSpPr/>
          <p:nvPr/>
        </p:nvSpPr>
        <p:spPr>
          <a:xfrm>
            <a:off x="589642" y="6299952"/>
            <a:ext cx="12152087" cy="584775"/>
          </a:xfrm>
          <a:prstGeom prst="rect">
            <a:avLst/>
          </a:prstGeom>
        </p:spPr>
        <p:txBody>
          <a:bodyPr wrap="square">
            <a:spAutoFit/>
          </a:bodyPr>
          <a:lstStyle/>
          <a:p>
            <a:r>
              <a:rPr lang="en-GB" sz="1600" b="1" u="sng" dirty="0" smtClean="0">
                <a:solidFill>
                  <a:srgbClr val="00B050"/>
                </a:solidFill>
              </a:rPr>
              <a:t>You could do a quiz all about Miss Townsend.</a:t>
            </a:r>
            <a:br>
              <a:rPr lang="en-GB" sz="1600" b="1" u="sng" dirty="0" smtClean="0">
                <a:solidFill>
                  <a:srgbClr val="00B050"/>
                </a:solidFill>
              </a:rPr>
            </a:br>
            <a:r>
              <a:rPr lang="en-GB" sz="1600" b="1" u="sng" dirty="0" smtClean="0">
                <a:solidFill>
                  <a:srgbClr val="00B050"/>
                </a:solidFill>
              </a:rPr>
              <a:t>Get your grown up to ask you some questions about her and see if you can remember the answers she gave. </a:t>
            </a:r>
            <a:r>
              <a:rPr lang="en-GB" sz="1600" b="1" u="sng" dirty="0" smtClean="0">
                <a:solidFill>
                  <a:srgbClr val="00B050"/>
                </a:solidFill>
                <a:sym typeface="Wingdings" panose="05000000000000000000" pitchFamily="2" charset="2"/>
              </a:rPr>
              <a:t> </a:t>
            </a:r>
            <a:endParaRPr lang="en-GB" sz="1600" b="1" u="sng" dirty="0" smtClean="0">
              <a:solidFill>
                <a:srgbClr val="00B050"/>
              </a:solidFill>
            </a:endParaRPr>
          </a:p>
        </p:txBody>
      </p:sp>
      <p:sp>
        <p:nvSpPr>
          <p:cNvPr id="4" name="Rectangle 3"/>
          <p:cNvSpPr/>
          <p:nvPr/>
        </p:nvSpPr>
        <p:spPr>
          <a:xfrm>
            <a:off x="0" y="1204017"/>
            <a:ext cx="9947032" cy="4893647"/>
          </a:xfrm>
          <a:prstGeom prst="rect">
            <a:avLst/>
          </a:prstGeom>
        </p:spPr>
        <p:txBody>
          <a:bodyPr wrap="square">
            <a:spAutoFit/>
          </a:bodyPr>
          <a:lstStyle/>
          <a:p>
            <a:pPr algn="ctr"/>
            <a:r>
              <a:rPr lang="en-GB" sz="2400" b="1" dirty="0">
                <a:solidFill>
                  <a:srgbClr val="222222"/>
                </a:solidFill>
                <a:latin typeface="Comic Sans MS" panose="030F0702030302020204" pitchFamily="66" charset="0"/>
              </a:rPr>
              <a:t>Q1) What is your favourite colour</a:t>
            </a:r>
            <a:r>
              <a:rPr lang="en-GB" sz="2400" b="1" dirty="0" smtClean="0">
                <a:solidFill>
                  <a:srgbClr val="222222"/>
                </a:solidFill>
                <a:latin typeface="Comic Sans MS" panose="030F0702030302020204" pitchFamily="66" charset="0"/>
              </a:rPr>
              <a:t>? </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dirty="0" smtClean="0">
                <a:solidFill>
                  <a:srgbClr val="FF0000"/>
                </a:solidFill>
                <a:latin typeface="Comic Sans MS" panose="030F0702030302020204" pitchFamily="66" charset="0"/>
              </a:rPr>
              <a:t>Purple</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b="1" dirty="0" smtClean="0">
                <a:solidFill>
                  <a:srgbClr val="222222"/>
                </a:solidFill>
                <a:latin typeface="Comic Sans MS" panose="030F0702030302020204" pitchFamily="66" charset="0"/>
              </a:rPr>
              <a:t>Q2</a:t>
            </a:r>
            <a:r>
              <a:rPr lang="en-GB" sz="2400" b="1" dirty="0">
                <a:solidFill>
                  <a:srgbClr val="222222"/>
                </a:solidFill>
                <a:latin typeface="Comic Sans MS" panose="030F0702030302020204" pitchFamily="66" charset="0"/>
              </a:rPr>
              <a:t>) Do you have any pet(s)? </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dirty="0" smtClean="0">
                <a:solidFill>
                  <a:srgbClr val="FF0000"/>
                </a:solidFill>
                <a:latin typeface="Comic Sans MS" panose="030F0702030302020204" pitchFamily="66" charset="0"/>
              </a:rPr>
              <a:t>I don’t have any pets but I wish I could have a puppy! </a:t>
            </a:r>
            <a:r>
              <a:rPr lang="en-GB" sz="2400" dirty="0" smtClean="0">
                <a:solidFill>
                  <a:srgbClr val="FF0000"/>
                </a:solidFill>
                <a:latin typeface="Comic Sans MS" panose="030F0702030302020204" pitchFamily="66" charset="0"/>
                <a:sym typeface="Wingdings" panose="05000000000000000000" pitchFamily="2" charset="2"/>
              </a:rPr>
              <a:t> </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b="1" dirty="0" smtClean="0">
                <a:solidFill>
                  <a:srgbClr val="222222"/>
                </a:solidFill>
                <a:latin typeface="Comic Sans MS" panose="030F0702030302020204" pitchFamily="66" charset="0"/>
              </a:rPr>
              <a:t>Q3</a:t>
            </a:r>
            <a:r>
              <a:rPr lang="en-GB" sz="2400" b="1" dirty="0">
                <a:solidFill>
                  <a:srgbClr val="222222"/>
                </a:solidFill>
                <a:latin typeface="Comic Sans MS" panose="030F0702030302020204" pitchFamily="66" charset="0"/>
              </a:rPr>
              <a:t>) What is your favourite animal and why</a:t>
            </a:r>
            <a:r>
              <a:rPr lang="en-GB" sz="2400" b="1" dirty="0" smtClean="0">
                <a:solidFill>
                  <a:srgbClr val="222222"/>
                </a:solidFill>
                <a:latin typeface="Comic Sans MS" panose="030F0702030302020204" pitchFamily="66" charset="0"/>
              </a:rPr>
              <a:t>?</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dirty="0" smtClean="0">
                <a:solidFill>
                  <a:srgbClr val="222222"/>
                </a:solidFill>
                <a:latin typeface="Comic Sans MS" panose="030F0702030302020204" pitchFamily="66" charset="0"/>
              </a:rPr>
              <a:t> </a:t>
            </a:r>
            <a:r>
              <a:rPr lang="en-GB" sz="2400" dirty="0" smtClean="0">
                <a:solidFill>
                  <a:srgbClr val="FF0000"/>
                </a:solidFill>
                <a:latin typeface="Comic Sans MS" panose="030F0702030302020204" pitchFamily="66" charset="0"/>
              </a:rPr>
              <a:t>I love guinea pigs because they are very cuddly and fluffy!</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b="1" dirty="0" smtClean="0">
                <a:solidFill>
                  <a:srgbClr val="222222"/>
                </a:solidFill>
                <a:latin typeface="Comic Sans MS" panose="030F0702030302020204" pitchFamily="66" charset="0"/>
              </a:rPr>
              <a:t>Q4</a:t>
            </a:r>
            <a:r>
              <a:rPr lang="en-GB" sz="2400" b="1" dirty="0">
                <a:solidFill>
                  <a:srgbClr val="222222"/>
                </a:solidFill>
                <a:latin typeface="Comic Sans MS" panose="030F0702030302020204" pitchFamily="66" charset="0"/>
              </a:rPr>
              <a:t>) If you could be a superhero who would you </a:t>
            </a:r>
            <a:r>
              <a:rPr lang="en-GB" sz="2400" b="1" dirty="0" smtClean="0">
                <a:solidFill>
                  <a:srgbClr val="222222"/>
                </a:solidFill>
                <a:latin typeface="Comic Sans MS" panose="030F0702030302020204" pitchFamily="66" charset="0"/>
              </a:rPr>
              <a:t>be and why? </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dirty="0" smtClean="0">
                <a:solidFill>
                  <a:srgbClr val="FF0000"/>
                </a:solidFill>
                <a:latin typeface="Comic Sans MS" panose="030F0702030302020204" pitchFamily="66" charset="0"/>
              </a:rPr>
              <a:t>I would be Violet from ‘The </a:t>
            </a:r>
            <a:r>
              <a:rPr lang="en-GB" sz="2400" dirty="0" err="1" smtClean="0">
                <a:solidFill>
                  <a:srgbClr val="FF0000"/>
                </a:solidFill>
                <a:latin typeface="Comic Sans MS" panose="030F0702030302020204" pitchFamily="66" charset="0"/>
              </a:rPr>
              <a:t>Incredibles</a:t>
            </a:r>
            <a:r>
              <a:rPr lang="en-GB" sz="2400" dirty="0" smtClean="0">
                <a:solidFill>
                  <a:srgbClr val="FF0000"/>
                </a:solidFill>
                <a:latin typeface="Comic Sans MS" panose="030F0702030302020204" pitchFamily="66" charset="0"/>
              </a:rPr>
              <a:t>’ because she can turn invisible! </a:t>
            </a:r>
            <a:r>
              <a:rPr lang="en-GB" sz="2400" dirty="0" smtClean="0">
                <a:solidFill>
                  <a:srgbClr val="222222"/>
                </a:solidFill>
                <a:latin typeface="Comic Sans MS" panose="030F0702030302020204" pitchFamily="66" charset="0"/>
              </a:rPr>
              <a:t/>
            </a:r>
            <a:br>
              <a:rPr lang="en-GB" sz="2400" dirty="0" smtClean="0">
                <a:solidFill>
                  <a:srgbClr val="222222"/>
                </a:solidFill>
                <a:latin typeface="Comic Sans MS" panose="030F0702030302020204" pitchFamily="66" charset="0"/>
              </a:rPr>
            </a:br>
            <a:r>
              <a:rPr lang="en-GB" sz="2400" b="1" dirty="0" smtClean="0">
                <a:solidFill>
                  <a:srgbClr val="222222"/>
                </a:solidFill>
                <a:latin typeface="Comic Sans MS" panose="030F0702030302020204" pitchFamily="66" charset="0"/>
              </a:rPr>
              <a:t>Q5</a:t>
            </a:r>
            <a:r>
              <a:rPr lang="en-GB" sz="2400" b="1" dirty="0">
                <a:solidFill>
                  <a:srgbClr val="222222"/>
                </a:solidFill>
                <a:latin typeface="Comic Sans MS" panose="030F0702030302020204" pitchFamily="66" charset="0"/>
              </a:rPr>
              <a:t>) Do you have a favourite book</a:t>
            </a:r>
            <a:r>
              <a:rPr lang="en-GB" sz="2400" b="1" dirty="0" smtClean="0">
                <a:solidFill>
                  <a:srgbClr val="222222"/>
                </a:solidFill>
                <a:latin typeface="Comic Sans MS" panose="030F0702030302020204" pitchFamily="66" charset="0"/>
              </a:rPr>
              <a:t>? </a:t>
            </a:r>
            <a:br>
              <a:rPr lang="en-GB" sz="2400" b="1" dirty="0" smtClean="0">
                <a:solidFill>
                  <a:srgbClr val="222222"/>
                </a:solidFill>
                <a:latin typeface="Comic Sans MS" panose="030F0702030302020204" pitchFamily="66" charset="0"/>
              </a:rPr>
            </a:br>
            <a:r>
              <a:rPr lang="en-GB" sz="2400" dirty="0" smtClean="0">
                <a:solidFill>
                  <a:srgbClr val="FF0000"/>
                </a:solidFill>
                <a:latin typeface="Comic Sans MS" panose="030F0702030302020204" pitchFamily="66" charset="0"/>
              </a:rPr>
              <a:t>The Elves and the Shoemaker. </a:t>
            </a:r>
          </a:p>
          <a:p>
            <a:pPr algn="ctr"/>
            <a:r>
              <a:rPr lang="en-GB" sz="2400" b="1" dirty="0" smtClean="0">
                <a:solidFill>
                  <a:srgbClr val="222222"/>
                </a:solidFill>
                <a:latin typeface="Comic Sans MS" panose="030F0702030302020204" pitchFamily="66" charset="0"/>
              </a:rPr>
              <a:t>Q6</a:t>
            </a:r>
            <a:r>
              <a:rPr lang="en-GB" sz="2400" b="1" dirty="0">
                <a:solidFill>
                  <a:srgbClr val="222222"/>
                </a:solidFill>
                <a:latin typeface="Comic Sans MS" panose="030F0702030302020204" pitchFamily="66" charset="0"/>
              </a:rPr>
              <a:t>) What is your favourite food? </a:t>
            </a:r>
            <a:r>
              <a:rPr lang="en-GB" sz="2400" b="1" dirty="0" smtClean="0">
                <a:solidFill>
                  <a:srgbClr val="222222"/>
                </a:solidFill>
                <a:latin typeface="Comic Sans MS" panose="030F0702030302020204" pitchFamily="66" charset="0"/>
              </a:rPr>
              <a:t/>
            </a:r>
            <a:br>
              <a:rPr lang="en-GB" sz="2400" b="1" dirty="0" smtClean="0">
                <a:solidFill>
                  <a:srgbClr val="222222"/>
                </a:solidFill>
                <a:latin typeface="Comic Sans MS" panose="030F0702030302020204" pitchFamily="66" charset="0"/>
              </a:rPr>
            </a:br>
            <a:r>
              <a:rPr lang="en-GB" sz="2400" b="1" u="sng" dirty="0" smtClean="0">
                <a:solidFill>
                  <a:srgbClr val="FF0000"/>
                </a:solidFill>
                <a:latin typeface="Comic Sans MS" panose="030F0702030302020204" pitchFamily="66" charset="0"/>
              </a:rPr>
              <a:t>Cake</a:t>
            </a:r>
            <a:r>
              <a:rPr lang="en-GB" sz="2400" dirty="0" smtClean="0">
                <a:solidFill>
                  <a:srgbClr val="FF0000"/>
                </a:solidFill>
                <a:latin typeface="Comic Sans MS" panose="030F0702030302020204" pitchFamily="66" charset="0"/>
              </a:rPr>
              <a:t> because I love baking and decorating them. </a:t>
            </a:r>
            <a:r>
              <a:rPr lang="en-GB" sz="2400" dirty="0" smtClean="0">
                <a:solidFill>
                  <a:srgbClr val="FF0000"/>
                </a:solidFill>
                <a:latin typeface="Comic Sans MS" panose="030F0702030302020204" pitchFamily="66" charset="0"/>
                <a:sym typeface="Wingdings" panose="05000000000000000000" pitchFamily="2" charset="2"/>
              </a:rPr>
              <a:t> </a:t>
            </a:r>
            <a:endParaRPr lang="en-GB" sz="2400" dirty="0">
              <a:solidFill>
                <a:srgbClr val="FF0000"/>
              </a:solidFill>
              <a:latin typeface="Comic Sans MS" panose="030F0702030302020204" pitchFamily="66" charset="0"/>
            </a:endParaRPr>
          </a:p>
        </p:txBody>
      </p:sp>
      <p:sp>
        <p:nvSpPr>
          <p:cNvPr id="6" name="5-Point Star 5"/>
          <p:cNvSpPr/>
          <p:nvPr/>
        </p:nvSpPr>
        <p:spPr>
          <a:xfrm>
            <a:off x="91458" y="6168419"/>
            <a:ext cx="498184" cy="394598"/>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88158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3" name="Rectangle 2"/>
          <p:cNvSpPr/>
          <p:nvPr/>
        </p:nvSpPr>
        <p:spPr>
          <a:xfrm>
            <a:off x="192313" y="199403"/>
            <a:ext cx="11459360" cy="1200329"/>
          </a:xfrm>
          <a:prstGeom prst="rect">
            <a:avLst/>
          </a:prstGeom>
        </p:spPr>
        <p:txBody>
          <a:bodyPr wrap="square">
            <a:spAutoFit/>
          </a:bodyPr>
          <a:lstStyle/>
          <a:p>
            <a:r>
              <a:rPr lang="en-GB" sz="2400" b="1" u="sng" dirty="0" smtClean="0">
                <a:solidFill>
                  <a:srgbClr val="FF0000"/>
                </a:solidFill>
              </a:rPr>
              <a:t>Wednesday: </a:t>
            </a:r>
            <a:r>
              <a:rPr lang="en-GB" sz="2400" b="1" u="sng" dirty="0">
                <a:solidFill>
                  <a:srgbClr val="FF0000"/>
                </a:solidFill>
              </a:rPr>
              <a:t>T</a:t>
            </a:r>
            <a:r>
              <a:rPr lang="en-GB" sz="2400" b="1" u="sng" dirty="0" smtClean="0">
                <a:solidFill>
                  <a:srgbClr val="FF0000"/>
                </a:solidFill>
              </a:rPr>
              <a:t>ell your new teacher your name and a bit about you …</a:t>
            </a:r>
          </a:p>
          <a:p>
            <a:endParaRPr lang="en-GB" sz="2400" b="1" u="sng" dirty="0" smtClean="0">
              <a:solidFill>
                <a:srgbClr val="FF0000"/>
              </a:solidFill>
            </a:endParaRPr>
          </a:p>
          <a:p>
            <a:endParaRPr lang="en-GB" sz="2400" b="1" u="sng" dirty="0" smtClean="0">
              <a:solidFill>
                <a:srgbClr val="FF0000"/>
              </a:solidFill>
            </a:endParaRPr>
          </a:p>
        </p:txBody>
      </p:sp>
      <p:sp>
        <p:nvSpPr>
          <p:cNvPr id="2" name="Rectangle 1"/>
          <p:cNvSpPr/>
          <p:nvPr/>
        </p:nvSpPr>
        <p:spPr>
          <a:xfrm>
            <a:off x="192313" y="799567"/>
            <a:ext cx="11999687" cy="1323439"/>
          </a:xfrm>
          <a:prstGeom prst="rect">
            <a:avLst/>
          </a:prstGeom>
        </p:spPr>
        <p:txBody>
          <a:bodyPr wrap="square">
            <a:spAutoFit/>
          </a:bodyPr>
          <a:lstStyle/>
          <a:p>
            <a:r>
              <a:rPr lang="en-GB" sz="2000" dirty="0" smtClean="0">
                <a:latin typeface="Comic Sans MS" panose="030F0702030302020204" pitchFamily="66" charset="0"/>
              </a:rPr>
              <a:t>Draw </a:t>
            </a:r>
            <a:r>
              <a:rPr lang="en-GB" sz="2000" dirty="0">
                <a:latin typeface="Comic Sans MS" panose="030F0702030302020204" pitchFamily="66" charset="0"/>
              </a:rPr>
              <a:t>your name in large bubble writing or print it off in fancy font. </a:t>
            </a:r>
            <a:br>
              <a:rPr lang="en-GB" sz="2000" dirty="0">
                <a:latin typeface="Comic Sans MS" panose="030F0702030302020204" pitchFamily="66" charset="0"/>
              </a:rPr>
            </a:br>
            <a:r>
              <a:rPr lang="en-GB" sz="2000" dirty="0">
                <a:latin typeface="Comic Sans MS" panose="030F0702030302020204" pitchFamily="66" charset="0"/>
              </a:rPr>
              <a:t>Write lots of </a:t>
            </a:r>
            <a:r>
              <a:rPr lang="en-GB" sz="2000" dirty="0" smtClean="0">
                <a:latin typeface="Comic Sans MS" panose="030F0702030302020204" pitchFamily="66" charset="0"/>
              </a:rPr>
              <a:t>words/draw pictures </a:t>
            </a:r>
            <a:r>
              <a:rPr lang="en-GB" sz="2000" dirty="0">
                <a:latin typeface="Comic Sans MS" panose="030F0702030302020204" pitchFamily="66" charset="0"/>
              </a:rPr>
              <a:t>all about you inside or around your name in lots of different colours</a:t>
            </a:r>
            <a:r>
              <a:rPr lang="en-GB" sz="2000" dirty="0" smtClean="0">
                <a:latin typeface="Comic Sans MS" panose="030F0702030302020204" pitchFamily="66" charset="0"/>
              </a:rPr>
              <a:t>.</a:t>
            </a:r>
          </a:p>
          <a:p>
            <a:r>
              <a:rPr lang="en-GB" sz="2000" u="sng" dirty="0" smtClean="0">
                <a:latin typeface="Comic Sans MS" panose="030F0702030302020204" pitchFamily="66" charset="0"/>
              </a:rPr>
              <a:t>Here is an </a:t>
            </a:r>
            <a:r>
              <a:rPr lang="en-GB" sz="2000" u="sng" dirty="0">
                <a:latin typeface="Comic Sans MS" panose="030F0702030302020204" pitchFamily="66" charset="0"/>
              </a:rPr>
              <a:t>e</a:t>
            </a:r>
            <a:r>
              <a:rPr lang="en-GB" sz="2000" u="sng" dirty="0" smtClean="0">
                <a:latin typeface="Comic Sans MS" panose="030F0702030302020204" pitchFamily="66" charset="0"/>
              </a:rPr>
              <a:t>xample: </a:t>
            </a:r>
            <a:endParaRPr lang="en-GB" sz="1100" b="1" u="sng" dirty="0">
              <a:latin typeface="Comic Sans MS" panose="030F0702030302020204" pitchFamily="66" charset="0"/>
            </a:endParaRPr>
          </a:p>
        </p:txBody>
      </p:sp>
      <p:pic>
        <p:nvPicPr>
          <p:cNvPr id="2050" name="Picture 2" descr="Bubble Letter Name Art Project {FREEBIE} | Name art projects, Back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1503" y="1561017"/>
            <a:ext cx="6840970" cy="5130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9325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3" name="Rectangle 2"/>
          <p:cNvSpPr/>
          <p:nvPr/>
        </p:nvSpPr>
        <p:spPr>
          <a:xfrm>
            <a:off x="192313" y="199403"/>
            <a:ext cx="11847287" cy="630942"/>
          </a:xfrm>
          <a:prstGeom prst="rect">
            <a:avLst/>
          </a:prstGeom>
        </p:spPr>
        <p:txBody>
          <a:bodyPr wrap="square">
            <a:spAutoFit/>
          </a:bodyPr>
          <a:lstStyle/>
          <a:p>
            <a:r>
              <a:rPr lang="en-GB" sz="2400" b="1" u="sng" dirty="0" smtClean="0">
                <a:solidFill>
                  <a:srgbClr val="FF0000"/>
                </a:solidFill>
              </a:rPr>
              <a:t>Thursday: All about you</a:t>
            </a:r>
            <a:r>
              <a:rPr lang="en-GB" sz="2400" b="1" dirty="0" smtClean="0">
                <a:solidFill>
                  <a:srgbClr val="FF0000"/>
                </a:solidFill>
              </a:rPr>
              <a:t> </a:t>
            </a:r>
            <a:r>
              <a:rPr lang="en-GB" sz="1100" b="1" i="1" u="sng" dirty="0">
                <a:solidFill>
                  <a:srgbClr val="00B050"/>
                </a:solidFill>
              </a:rPr>
              <a:t>(Printable version has been uploaded in the resources folder if you’d prefer)</a:t>
            </a:r>
            <a:endParaRPr lang="en-GB" sz="1100" dirty="0"/>
          </a:p>
          <a:p>
            <a:r>
              <a:rPr lang="en-GB" sz="1100" b="1" u="sng" dirty="0" smtClean="0">
                <a:solidFill>
                  <a:srgbClr val="FF0000"/>
                </a:solidFill>
              </a:rPr>
              <a:t> </a:t>
            </a:r>
            <a:endParaRPr lang="en-GB" sz="1100" dirty="0"/>
          </a:p>
        </p:txBody>
      </p:sp>
      <p:grpSp>
        <p:nvGrpSpPr>
          <p:cNvPr id="5" name="Group 4"/>
          <p:cNvGrpSpPr/>
          <p:nvPr/>
        </p:nvGrpSpPr>
        <p:grpSpPr>
          <a:xfrm>
            <a:off x="8760575" y="1446312"/>
            <a:ext cx="3431425" cy="5240671"/>
            <a:chOff x="8636301" y="199403"/>
            <a:chExt cx="3431425" cy="5240671"/>
          </a:xfrm>
        </p:grpSpPr>
        <p:pic>
          <p:nvPicPr>
            <p:cNvPr id="6" name="Google Shape;118;p5"/>
            <p:cNvPicPr preferRelativeResize="0"/>
            <p:nvPr/>
          </p:nvPicPr>
          <p:blipFill rotWithShape="1">
            <a:blip r:embed="rId3">
              <a:alphaModFix/>
            </a:blip>
            <a:srcRect/>
            <a:stretch/>
          </p:blipFill>
          <p:spPr>
            <a:xfrm>
              <a:off x="8664301" y="199403"/>
              <a:ext cx="3403425" cy="1555575"/>
            </a:xfrm>
            <a:prstGeom prst="rect">
              <a:avLst/>
            </a:prstGeom>
            <a:noFill/>
            <a:ln>
              <a:noFill/>
            </a:ln>
          </p:spPr>
        </p:pic>
        <p:pic>
          <p:nvPicPr>
            <p:cNvPr id="7" name="Google Shape;120;p5" descr="http://ecx.images-amazon.com/images/I/81daKehskIL._SL1500_.jpg"/>
            <p:cNvPicPr preferRelativeResize="0"/>
            <p:nvPr/>
          </p:nvPicPr>
          <p:blipFill rotWithShape="1">
            <a:blip r:embed="rId4">
              <a:alphaModFix/>
            </a:blip>
            <a:srcRect/>
            <a:stretch/>
          </p:blipFill>
          <p:spPr>
            <a:xfrm>
              <a:off x="8664300" y="1863600"/>
              <a:ext cx="3403426" cy="1485375"/>
            </a:xfrm>
            <a:prstGeom prst="rect">
              <a:avLst/>
            </a:prstGeom>
            <a:noFill/>
            <a:ln>
              <a:noFill/>
            </a:ln>
          </p:spPr>
        </p:pic>
        <p:pic>
          <p:nvPicPr>
            <p:cNvPr id="8" name="Picture 7"/>
            <p:cNvPicPr>
              <a:picLocks noChangeAspect="1"/>
            </p:cNvPicPr>
            <p:nvPr/>
          </p:nvPicPr>
          <p:blipFill>
            <a:blip r:embed="rId5"/>
            <a:stretch>
              <a:fillRect/>
            </a:stretch>
          </p:blipFill>
          <p:spPr>
            <a:xfrm>
              <a:off x="9542318" y="3773199"/>
              <a:ext cx="1447800" cy="1666875"/>
            </a:xfrm>
            <a:prstGeom prst="rect">
              <a:avLst/>
            </a:prstGeom>
          </p:spPr>
        </p:pic>
        <p:sp>
          <p:nvSpPr>
            <p:cNvPr id="9" name="TextBox 8"/>
            <p:cNvSpPr txBox="1"/>
            <p:nvPr/>
          </p:nvSpPr>
          <p:spPr>
            <a:xfrm>
              <a:off x="8636301" y="3990109"/>
              <a:ext cx="906017" cy="769441"/>
            </a:xfrm>
            <a:prstGeom prst="rect">
              <a:avLst/>
            </a:prstGeom>
            <a:noFill/>
          </p:spPr>
          <p:txBody>
            <a:bodyPr wrap="none" rtlCol="0">
              <a:spAutoFit/>
            </a:bodyPr>
            <a:lstStyle/>
            <a:p>
              <a:r>
                <a:rPr lang="en-GB" sz="4400" dirty="0" smtClean="0"/>
                <a:t>CL</a:t>
              </a:r>
              <a:endParaRPr lang="en-GB" sz="4400" dirty="0"/>
            </a:p>
          </p:txBody>
        </p:sp>
        <p:sp>
          <p:nvSpPr>
            <p:cNvPr id="10" name="TextBox 9"/>
            <p:cNvSpPr txBox="1"/>
            <p:nvPr/>
          </p:nvSpPr>
          <p:spPr>
            <a:xfrm>
              <a:off x="11098946" y="3837195"/>
              <a:ext cx="341760" cy="769441"/>
            </a:xfrm>
            <a:prstGeom prst="rect">
              <a:avLst/>
            </a:prstGeom>
            <a:noFill/>
          </p:spPr>
          <p:txBody>
            <a:bodyPr wrap="none" rtlCol="0">
              <a:spAutoFit/>
            </a:bodyPr>
            <a:lstStyle/>
            <a:p>
              <a:r>
                <a:rPr lang="en-GB" sz="4400" dirty="0"/>
                <a:t>.</a:t>
              </a:r>
            </a:p>
          </p:txBody>
        </p:sp>
      </p:grpSp>
      <p:pic>
        <p:nvPicPr>
          <p:cNvPr id="2" name="Picture 1"/>
          <p:cNvPicPr>
            <a:picLocks noChangeAspect="1"/>
          </p:cNvPicPr>
          <p:nvPr/>
        </p:nvPicPr>
        <p:blipFill>
          <a:blip r:embed="rId6"/>
          <a:stretch>
            <a:fillRect/>
          </a:stretch>
        </p:blipFill>
        <p:spPr>
          <a:xfrm>
            <a:off x="637309" y="1240766"/>
            <a:ext cx="7890164" cy="5601246"/>
          </a:xfrm>
          <a:prstGeom prst="rect">
            <a:avLst/>
          </a:prstGeom>
        </p:spPr>
      </p:pic>
      <p:sp>
        <p:nvSpPr>
          <p:cNvPr id="11" name="Rectangle 10"/>
          <p:cNvSpPr/>
          <p:nvPr/>
        </p:nvSpPr>
        <p:spPr>
          <a:xfrm>
            <a:off x="520090" y="813212"/>
            <a:ext cx="11191732" cy="369332"/>
          </a:xfrm>
          <a:prstGeom prst="rect">
            <a:avLst/>
          </a:prstGeom>
        </p:spPr>
        <p:txBody>
          <a:bodyPr wrap="square">
            <a:spAutoFit/>
          </a:bodyPr>
          <a:lstStyle/>
          <a:p>
            <a:r>
              <a:rPr lang="en-GB" sz="1800" b="1" dirty="0" smtClean="0">
                <a:solidFill>
                  <a:schemeClr val="tx1"/>
                </a:solidFill>
              </a:rPr>
              <a:t>* Fill in each section by writing and drawing a picture too if you wish </a:t>
            </a:r>
            <a:r>
              <a:rPr lang="en-GB" sz="1800" b="1" dirty="0" smtClean="0">
                <a:solidFill>
                  <a:schemeClr val="tx1"/>
                </a:solidFill>
                <a:sym typeface="Wingdings" panose="05000000000000000000" pitchFamily="2" charset="2"/>
              </a:rPr>
              <a:t> * </a:t>
            </a:r>
            <a:endParaRPr lang="en-GB" sz="1050" dirty="0">
              <a:solidFill>
                <a:schemeClr val="tx1"/>
              </a:solidFill>
            </a:endParaRPr>
          </a:p>
        </p:txBody>
      </p:sp>
      <p:pic>
        <p:nvPicPr>
          <p:cNvPr id="12" name="Picture 2" descr="Free Cartoon Pencil Clipart, Download Free Clip Art, Free Clip Art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6770315">
            <a:off x="1360869" y="2354264"/>
            <a:ext cx="595518" cy="79402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Free Cartoon Pencil Clipart, Download Free Clip Art, Free Clip Art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6770315">
            <a:off x="2039742" y="4712580"/>
            <a:ext cx="595518" cy="79402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Free Cartoon Pencil Clipart, Download Free Clip Art, Free Clip Art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133466">
            <a:off x="7249051" y="2132842"/>
            <a:ext cx="595518" cy="79402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Free Cartoon Pencil Clipart, Download Free Clip Art, Free Clip Art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133466">
            <a:off x="6428528" y="4116410"/>
            <a:ext cx="595518" cy="794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7902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3" name="Rectangle 2"/>
          <p:cNvSpPr/>
          <p:nvPr/>
        </p:nvSpPr>
        <p:spPr>
          <a:xfrm>
            <a:off x="192313" y="199403"/>
            <a:ext cx="11372667" cy="461665"/>
          </a:xfrm>
          <a:prstGeom prst="rect">
            <a:avLst/>
          </a:prstGeom>
        </p:spPr>
        <p:txBody>
          <a:bodyPr wrap="square">
            <a:spAutoFit/>
          </a:bodyPr>
          <a:lstStyle/>
          <a:p>
            <a:r>
              <a:rPr lang="en-GB" sz="2400" b="1" u="sng" dirty="0" smtClean="0">
                <a:solidFill>
                  <a:srgbClr val="FF0000"/>
                </a:solidFill>
              </a:rPr>
              <a:t>Friday: Things I am looking forward to and any worries I may have… </a:t>
            </a:r>
            <a:endParaRPr lang="en-GB" sz="2400" dirty="0"/>
          </a:p>
        </p:txBody>
      </p:sp>
      <p:sp>
        <p:nvSpPr>
          <p:cNvPr id="11" name="Rectangle 10"/>
          <p:cNvSpPr/>
          <p:nvPr/>
        </p:nvSpPr>
        <p:spPr>
          <a:xfrm>
            <a:off x="31488" y="710378"/>
            <a:ext cx="11191732" cy="2585323"/>
          </a:xfrm>
          <a:prstGeom prst="rect">
            <a:avLst/>
          </a:prstGeom>
        </p:spPr>
        <p:txBody>
          <a:bodyPr wrap="square">
            <a:spAutoFit/>
          </a:bodyPr>
          <a:lstStyle/>
          <a:p>
            <a:r>
              <a:rPr lang="en-GB" sz="1800" b="1" dirty="0" smtClean="0">
                <a:solidFill>
                  <a:schemeClr val="tx1"/>
                </a:solidFill>
              </a:rPr>
              <a:t>Although growing up and moving to Year 1 can be very exciting, you may also be feeling a little nervous as you are not sure what to expect. </a:t>
            </a:r>
          </a:p>
          <a:p>
            <a:endParaRPr lang="en-GB" sz="1800" b="1" dirty="0" smtClean="0">
              <a:solidFill>
                <a:schemeClr val="tx1"/>
              </a:solidFill>
            </a:endParaRPr>
          </a:p>
          <a:p>
            <a:r>
              <a:rPr lang="en-GB" sz="1800" b="1" u="sng" dirty="0" smtClean="0">
                <a:solidFill>
                  <a:schemeClr val="tx1"/>
                </a:solidFill>
              </a:rPr>
              <a:t>Today’s Task 1:</a:t>
            </a:r>
            <a:r>
              <a:rPr lang="en-GB" sz="1800" b="1" dirty="0" smtClean="0">
                <a:solidFill>
                  <a:schemeClr val="tx1"/>
                </a:solidFill>
              </a:rPr>
              <a:t/>
            </a:r>
            <a:br>
              <a:rPr lang="en-GB" sz="1800" b="1" dirty="0" smtClean="0">
                <a:solidFill>
                  <a:schemeClr val="tx1"/>
                </a:solidFill>
              </a:rPr>
            </a:br>
            <a:r>
              <a:rPr lang="en-GB" sz="1800" b="1" dirty="0" smtClean="0">
                <a:solidFill>
                  <a:schemeClr val="tx1"/>
                </a:solidFill>
              </a:rPr>
              <a:t>Today we would like you to first think about what you are most looking forward to about being in Year 1. </a:t>
            </a:r>
            <a:br>
              <a:rPr lang="en-GB" sz="1800" b="1" dirty="0" smtClean="0">
                <a:solidFill>
                  <a:schemeClr val="tx1"/>
                </a:solidFill>
              </a:rPr>
            </a:br>
            <a:r>
              <a:rPr lang="en-GB" sz="1800" b="1" dirty="0" smtClean="0">
                <a:solidFill>
                  <a:srgbClr val="7030A0"/>
                </a:solidFill>
              </a:rPr>
              <a:t>It may be that you are excited about having your own drawer to put all of your belongings…</a:t>
            </a:r>
          </a:p>
          <a:p>
            <a:r>
              <a:rPr lang="en-GB" sz="1800" b="1" dirty="0" smtClean="0">
                <a:solidFill>
                  <a:srgbClr val="7030A0"/>
                </a:solidFill>
              </a:rPr>
              <a:t>You might feel very grown up to have your own table space in the classroom…</a:t>
            </a:r>
          </a:p>
          <a:p>
            <a:r>
              <a:rPr lang="en-GB" sz="1800" b="1" dirty="0" smtClean="0">
                <a:solidFill>
                  <a:srgbClr val="7030A0"/>
                </a:solidFill>
              </a:rPr>
              <a:t>Maybe you are eager to find out what new things you will learn about in Year 1?</a:t>
            </a:r>
            <a:endParaRPr lang="en-GB" sz="1050" dirty="0">
              <a:solidFill>
                <a:srgbClr val="7030A0"/>
              </a:solidFill>
            </a:endParaRPr>
          </a:p>
        </p:txBody>
      </p:sp>
      <p:pic>
        <p:nvPicPr>
          <p:cNvPr id="2" name="Picture 1"/>
          <p:cNvPicPr>
            <a:picLocks noChangeAspect="1"/>
          </p:cNvPicPr>
          <p:nvPr/>
        </p:nvPicPr>
        <p:blipFill>
          <a:blip r:embed="rId3"/>
          <a:stretch>
            <a:fillRect/>
          </a:stretch>
        </p:blipFill>
        <p:spPr>
          <a:xfrm>
            <a:off x="4137557" y="4843841"/>
            <a:ext cx="1489797" cy="1906695"/>
          </a:xfrm>
          <a:prstGeom prst="rect">
            <a:avLst/>
          </a:prstGeom>
        </p:spPr>
      </p:pic>
      <p:pic>
        <p:nvPicPr>
          <p:cNvPr id="4" name="Picture 3"/>
          <p:cNvPicPr>
            <a:picLocks noChangeAspect="1"/>
          </p:cNvPicPr>
          <p:nvPr/>
        </p:nvPicPr>
        <p:blipFill>
          <a:blip r:embed="rId4"/>
          <a:stretch>
            <a:fillRect/>
          </a:stretch>
        </p:blipFill>
        <p:spPr>
          <a:xfrm>
            <a:off x="6177719" y="4819300"/>
            <a:ext cx="1475942" cy="1955775"/>
          </a:xfrm>
          <a:prstGeom prst="rect">
            <a:avLst/>
          </a:prstGeom>
        </p:spPr>
      </p:pic>
      <p:sp>
        <p:nvSpPr>
          <p:cNvPr id="12" name="Cloud Callout 11"/>
          <p:cNvSpPr/>
          <p:nvPr/>
        </p:nvSpPr>
        <p:spPr>
          <a:xfrm>
            <a:off x="8425101" y="3180170"/>
            <a:ext cx="3073301" cy="1826342"/>
          </a:xfrm>
          <a:prstGeom prst="cloudCallout">
            <a:avLst>
              <a:gd name="adj1" fmla="val -78986"/>
              <a:gd name="adj2" fmla="val 4732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loud Callout 12"/>
          <p:cNvSpPr/>
          <p:nvPr/>
        </p:nvSpPr>
        <p:spPr>
          <a:xfrm>
            <a:off x="415254" y="3587487"/>
            <a:ext cx="3073301" cy="1826342"/>
          </a:xfrm>
          <a:prstGeom prst="cloudCallout">
            <a:avLst>
              <a:gd name="adj1" fmla="val 80599"/>
              <a:gd name="adj2" fmla="val 3367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330417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3" name="Rectangle 2"/>
          <p:cNvSpPr/>
          <p:nvPr/>
        </p:nvSpPr>
        <p:spPr>
          <a:xfrm>
            <a:off x="192313" y="199403"/>
            <a:ext cx="11372667" cy="461665"/>
          </a:xfrm>
          <a:prstGeom prst="rect">
            <a:avLst/>
          </a:prstGeom>
        </p:spPr>
        <p:txBody>
          <a:bodyPr wrap="square">
            <a:spAutoFit/>
          </a:bodyPr>
          <a:lstStyle/>
          <a:p>
            <a:r>
              <a:rPr lang="en-GB" sz="2400" b="1" u="sng" dirty="0" smtClean="0">
                <a:solidFill>
                  <a:srgbClr val="FF0000"/>
                </a:solidFill>
              </a:rPr>
              <a:t>Friday: Write your worries away…</a:t>
            </a:r>
            <a:endParaRPr lang="en-GB" sz="2400" dirty="0"/>
          </a:p>
        </p:txBody>
      </p:sp>
      <p:sp>
        <p:nvSpPr>
          <p:cNvPr id="11" name="Rectangle 10"/>
          <p:cNvSpPr/>
          <p:nvPr/>
        </p:nvSpPr>
        <p:spPr>
          <a:xfrm>
            <a:off x="31488" y="710378"/>
            <a:ext cx="12160512" cy="2469907"/>
          </a:xfrm>
          <a:prstGeom prst="rect">
            <a:avLst/>
          </a:prstGeom>
        </p:spPr>
        <p:txBody>
          <a:bodyPr wrap="square">
            <a:spAutoFit/>
          </a:bodyPr>
          <a:lstStyle/>
          <a:p>
            <a:r>
              <a:rPr lang="en-GB" sz="1800" b="1" dirty="0" smtClean="0">
                <a:solidFill>
                  <a:schemeClr val="tx1"/>
                </a:solidFill>
              </a:rPr>
              <a:t>Today I would also like you to have a think and discuss with your grown ups at home any worries you may have about moving to Year 1. </a:t>
            </a:r>
          </a:p>
          <a:p>
            <a:r>
              <a:rPr lang="en-GB" sz="1800" b="1" dirty="0" smtClean="0">
                <a:solidFill>
                  <a:schemeClr val="tx1"/>
                </a:solidFill>
              </a:rPr>
              <a:t>Hopefully your grown up will be able to reassure you and find solutions to help you with these worries however, it may be that you have to wait until you start school in Year 1 before your worries disappear. </a:t>
            </a:r>
            <a:r>
              <a:rPr lang="en-GB" sz="1800" b="1" dirty="0" smtClean="0">
                <a:solidFill>
                  <a:schemeClr val="tx1"/>
                </a:solidFill>
                <a:sym typeface="Wingdings" panose="05000000000000000000" pitchFamily="2" charset="2"/>
              </a:rPr>
              <a:t> </a:t>
            </a:r>
          </a:p>
          <a:p>
            <a:endParaRPr lang="en-GB" sz="1800" b="1" dirty="0" smtClean="0">
              <a:solidFill>
                <a:schemeClr val="tx1"/>
              </a:solidFill>
            </a:endParaRPr>
          </a:p>
          <a:p>
            <a:r>
              <a:rPr lang="en-GB" sz="1800" b="1" u="sng" dirty="0" smtClean="0">
                <a:solidFill>
                  <a:schemeClr val="tx1"/>
                </a:solidFill>
              </a:rPr>
              <a:t>Today’s task 2: </a:t>
            </a:r>
          </a:p>
          <a:p>
            <a:r>
              <a:rPr lang="en-GB" sz="1800" b="1" dirty="0" smtClean="0">
                <a:solidFill>
                  <a:schemeClr val="tx1"/>
                </a:solidFill>
              </a:rPr>
              <a:t>Write down any worries you have and put them into a jar to make your own ‘worry jar’. </a:t>
            </a:r>
          </a:p>
          <a:p>
            <a:r>
              <a:rPr lang="en-GB" sz="1800" b="1" dirty="0" smtClean="0">
                <a:solidFill>
                  <a:schemeClr val="tx1"/>
                </a:solidFill>
              </a:rPr>
              <a:t>When you feel your worry has gone away you can tear them up and hopefully your worry jar will be empty! </a:t>
            </a:r>
            <a:r>
              <a:rPr lang="en-GB" sz="1800" b="1" dirty="0" smtClean="0">
                <a:solidFill>
                  <a:schemeClr val="tx1"/>
                </a:solidFill>
                <a:sym typeface="Wingdings" panose="05000000000000000000" pitchFamily="2" charset="2"/>
              </a:rPr>
              <a:t> </a:t>
            </a:r>
            <a:r>
              <a:rPr lang="en-GB" sz="1800" b="1" dirty="0" smtClean="0">
                <a:solidFill>
                  <a:schemeClr val="tx1"/>
                </a:solidFill>
              </a:rPr>
              <a:t> </a:t>
            </a:r>
          </a:p>
          <a:p>
            <a:endParaRPr lang="en-GB" sz="1050" dirty="0">
              <a:solidFill>
                <a:srgbClr val="7030A0"/>
              </a:solidFill>
            </a:endParaRPr>
          </a:p>
        </p:txBody>
      </p:sp>
      <p:pic>
        <p:nvPicPr>
          <p:cNvPr id="1026" name="Picture 2" descr="6 Ways to Help Kids Conquer Wor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78446" y="3229595"/>
            <a:ext cx="2537990" cy="338398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Free Cartoon Pencil Clipart, Download Free Clip Art, Free Clip Art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5506895">
            <a:off x="2585870" y="3899977"/>
            <a:ext cx="1760559" cy="2347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3584406"/>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415</TotalTime>
  <Words>808</Words>
  <Application>Microsoft Office PowerPoint</Application>
  <PresentationFormat>Widescreen</PresentationFormat>
  <Paragraphs>73</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Comic Sans MS</vt:lpstr>
      <vt:lpstr>Wingdings</vt:lpstr>
      <vt:lpstr>Office Theme</vt:lpstr>
      <vt:lpstr>Writing in Reception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in Reception  W/C: 4.5.20 The Three Billy Goats Gruff  W/C:11.5.20 Goldilocks and the Three Bears</dc:title>
  <dc:creator>Knight R</dc:creator>
  <cp:lastModifiedBy>Knight R</cp:lastModifiedBy>
  <cp:revision>50</cp:revision>
  <dcterms:created xsi:type="dcterms:W3CDTF">2020-04-13T17:12:15Z</dcterms:created>
  <dcterms:modified xsi:type="dcterms:W3CDTF">2020-07-02T15:15:01Z</dcterms:modified>
</cp:coreProperties>
</file>