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6"/>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8802A-4902-4A6E-A192-A77BD2A25D32}" type="datetimeFigureOut">
              <a:rPr lang="en-US" smtClean="0"/>
              <a:t>6/4/2020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86459-53C2-4106-A059-2AC6071D43CE}" type="slidenum">
              <a:rPr lang="en-US" smtClean="0"/>
              <a:t>‹#›</a:t>
            </a:fld>
            <a:endParaRPr lang="en-US"/>
          </a:p>
        </p:txBody>
      </p:sp>
    </p:spTree>
    <p:extLst>
      <p:ext uri="{BB962C8B-B14F-4D97-AF65-F5344CB8AC3E}">
        <p14:creationId xmlns:p14="http://schemas.microsoft.com/office/powerpoint/2010/main" val="3733193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8"/>
        <p:cNvGrpSpPr/>
        <p:nvPr/>
      </p:nvGrpSpPr>
      <p:grpSpPr>
        <a:xfrm>
          <a:off x="0" y="0"/>
          <a:ext cx="0" cy="0"/>
          <a:chOff x="0" y="0"/>
          <a:chExt cx="0" cy="0"/>
        </a:xfrm>
      </p:grpSpPr>
      <p:sp>
        <p:nvSpPr>
          <p:cNvPr id="1329" name="Google Shape;1329;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0" name="Google Shape;1330;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41742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4"/>
        <p:cNvGrpSpPr/>
        <p:nvPr/>
      </p:nvGrpSpPr>
      <p:grpSpPr>
        <a:xfrm>
          <a:off x="0" y="0"/>
          <a:ext cx="0" cy="0"/>
          <a:chOff x="0" y="0"/>
          <a:chExt cx="0" cy="0"/>
        </a:xfrm>
      </p:grpSpPr>
      <p:sp>
        <p:nvSpPr>
          <p:cNvPr id="1335" name="Google Shape;1335;p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6" name="Google Shape;1336;p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09839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2"/>
        <p:cNvGrpSpPr/>
        <p:nvPr/>
      </p:nvGrpSpPr>
      <p:grpSpPr>
        <a:xfrm>
          <a:off x="0" y="0"/>
          <a:ext cx="0" cy="0"/>
          <a:chOff x="0" y="0"/>
          <a:chExt cx="0" cy="0"/>
        </a:xfrm>
      </p:grpSpPr>
      <p:sp>
        <p:nvSpPr>
          <p:cNvPr id="1363" name="Google Shape;1363;g87cd048547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4" name="Google Shape;1364;g87cd048547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717980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8"/>
        <p:cNvGrpSpPr/>
        <p:nvPr/>
      </p:nvGrpSpPr>
      <p:grpSpPr>
        <a:xfrm>
          <a:off x="0" y="0"/>
          <a:ext cx="0" cy="0"/>
          <a:chOff x="0" y="0"/>
          <a:chExt cx="0" cy="0"/>
        </a:xfrm>
      </p:grpSpPr>
      <p:sp>
        <p:nvSpPr>
          <p:cNvPr id="1369" name="Google Shape;1369;p2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70" name="Google Shape;1370;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42795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6"/>
        <p:cNvGrpSpPr/>
        <p:nvPr/>
      </p:nvGrpSpPr>
      <p:grpSpPr>
        <a:xfrm>
          <a:off x="0" y="0"/>
          <a:ext cx="0" cy="0"/>
          <a:chOff x="0" y="0"/>
          <a:chExt cx="0" cy="0"/>
        </a:xfrm>
      </p:grpSpPr>
      <p:sp>
        <p:nvSpPr>
          <p:cNvPr id="1377" name="Google Shape;1377;p5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78" name="Google Shape;1378;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487835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1"/>
        <p:cNvGrpSpPr/>
        <p:nvPr/>
      </p:nvGrpSpPr>
      <p:grpSpPr>
        <a:xfrm>
          <a:off x="0" y="0"/>
          <a:ext cx="0" cy="0"/>
          <a:chOff x="0" y="0"/>
          <a:chExt cx="0" cy="0"/>
        </a:xfrm>
      </p:grpSpPr>
      <p:sp>
        <p:nvSpPr>
          <p:cNvPr id="1382" name="Google Shape;1382;g8634709e03_2_1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83" name="Google Shape;1383;g8634709e03_2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89033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7"/>
        <p:cNvGrpSpPr/>
        <p:nvPr/>
      </p:nvGrpSpPr>
      <p:grpSpPr>
        <a:xfrm>
          <a:off x="0" y="0"/>
          <a:ext cx="0" cy="0"/>
          <a:chOff x="0" y="0"/>
          <a:chExt cx="0" cy="0"/>
        </a:xfrm>
      </p:grpSpPr>
      <p:sp>
        <p:nvSpPr>
          <p:cNvPr id="1388" name="Google Shape;1388;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89" name="Google Shape;1389;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93582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4"/>
        <p:cNvGrpSpPr/>
        <p:nvPr/>
      </p:nvGrpSpPr>
      <p:grpSpPr>
        <a:xfrm>
          <a:off x="0" y="0"/>
          <a:ext cx="0" cy="0"/>
          <a:chOff x="0" y="0"/>
          <a:chExt cx="0" cy="0"/>
        </a:xfrm>
      </p:grpSpPr>
      <p:sp>
        <p:nvSpPr>
          <p:cNvPr id="1395" name="Google Shape;1395;g8812d6153f_0_1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6" name="Google Shape;1396;g8812d6153f_0_1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14838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1"/>
        <p:cNvGrpSpPr/>
        <p:nvPr/>
      </p:nvGrpSpPr>
      <p:grpSpPr>
        <a:xfrm>
          <a:off x="0" y="0"/>
          <a:ext cx="0" cy="0"/>
          <a:chOff x="0" y="0"/>
          <a:chExt cx="0" cy="0"/>
        </a:xfrm>
      </p:grpSpPr>
      <p:sp>
        <p:nvSpPr>
          <p:cNvPr id="1402" name="Google Shape;1402;g8812d6153f_0_1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3" name="Google Shape;1403;g8812d6153f_0_1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1894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8"/>
        <p:cNvGrpSpPr/>
        <p:nvPr/>
      </p:nvGrpSpPr>
      <p:grpSpPr>
        <a:xfrm>
          <a:off x="0" y="0"/>
          <a:ext cx="0" cy="0"/>
          <a:chOff x="0" y="0"/>
          <a:chExt cx="0" cy="0"/>
        </a:xfrm>
      </p:grpSpPr>
      <p:sp>
        <p:nvSpPr>
          <p:cNvPr id="1409" name="Google Shape;1409;g8812d6153f_0_12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0" name="Google Shape;1410;g8812d6153f_0_12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9248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4"/>
        <p:cNvGrpSpPr/>
        <p:nvPr/>
      </p:nvGrpSpPr>
      <p:grpSpPr>
        <a:xfrm>
          <a:off x="0" y="0"/>
          <a:ext cx="0" cy="0"/>
          <a:chOff x="0" y="0"/>
          <a:chExt cx="0" cy="0"/>
        </a:xfrm>
      </p:grpSpPr>
      <p:sp>
        <p:nvSpPr>
          <p:cNvPr id="1425" name="Google Shape;1425;g80a865f253_4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6" name="Google Shape;1426;g80a865f253_4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65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0"/>
        <p:cNvGrpSpPr/>
        <p:nvPr/>
      </p:nvGrpSpPr>
      <p:grpSpPr>
        <a:xfrm>
          <a:off x="0" y="0"/>
          <a:ext cx="0" cy="0"/>
          <a:chOff x="0" y="0"/>
          <a:chExt cx="0" cy="0"/>
        </a:xfrm>
      </p:grpSpPr>
      <p:sp>
        <p:nvSpPr>
          <p:cNvPr id="1441" name="Google Shape;1441;g80a865f253_4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2" name="Google Shape;1442;g80a865f253_4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633331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7"/>
        <p:cNvGrpSpPr/>
        <p:nvPr/>
      </p:nvGrpSpPr>
      <p:grpSpPr>
        <a:xfrm>
          <a:off x="0" y="0"/>
          <a:ext cx="0" cy="0"/>
          <a:chOff x="0" y="0"/>
          <a:chExt cx="0" cy="0"/>
        </a:xfrm>
      </p:grpSpPr>
      <p:sp>
        <p:nvSpPr>
          <p:cNvPr id="1448" name="Google Shape;1448;g80a865f253_1_12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9" name="Google Shape;1449;g80a865f253_1_12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50748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4"/>
        <p:cNvGrpSpPr/>
        <p:nvPr/>
      </p:nvGrpSpPr>
      <p:grpSpPr>
        <a:xfrm>
          <a:off x="0" y="0"/>
          <a:ext cx="0" cy="0"/>
          <a:chOff x="0" y="0"/>
          <a:chExt cx="0" cy="0"/>
        </a:xfrm>
      </p:grpSpPr>
      <p:sp>
        <p:nvSpPr>
          <p:cNvPr id="1455" name="Google Shape;1455;g80a865f253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56" name="Google Shape;1456;g80a865f253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970781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8"/>
        <p:cNvGrpSpPr/>
        <p:nvPr/>
      </p:nvGrpSpPr>
      <p:grpSpPr>
        <a:xfrm>
          <a:off x="0" y="0"/>
          <a:ext cx="0" cy="0"/>
          <a:chOff x="0" y="0"/>
          <a:chExt cx="0" cy="0"/>
        </a:xfrm>
      </p:grpSpPr>
      <p:sp>
        <p:nvSpPr>
          <p:cNvPr id="1469" name="Google Shape;1469;g80a865f253_2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0" name="Google Shape;1470;g80a865f253_2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2835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2"/>
        <p:cNvGrpSpPr/>
        <p:nvPr/>
      </p:nvGrpSpPr>
      <p:grpSpPr>
        <a:xfrm>
          <a:off x="0" y="0"/>
          <a:ext cx="0" cy="0"/>
          <a:chOff x="0" y="0"/>
          <a:chExt cx="0" cy="0"/>
        </a:xfrm>
      </p:grpSpPr>
      <p:sp>
        <p:nvSpPr>
          <p:cNvPr id="1483" name="Google Shape;1483;g80a865f253_2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4" name="Google Shape;1484;g80a865f253_2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4242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6"/>
        <p:cNvGrpSpPr/>
        <p:nvPr/>
      </p:nvGrpSpPr>
      <p:grpSpPr>
        <a:xfrm>
          <a:off x="0" y="0"/>
          <a:ext cx="0" cy="0"/>
          <a:chOff x="0" y="0"/>
          <a:chExt cx="0" cy="0"/>
        </a:xfrm>
      </p:grpSpPr>
      <p:sp>
        <p:nvSpPr>
          <p:cNvPr id="1497" name="Google Shape;1497;g80a865f253_2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8" name="Google Shape;1498;g80a865f253_2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4246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3"/>
        <p:cNvGrpSpPr/>
        <p:nvPr/>
      </p:nvGrpSpPr>
      <p:grpSpPr>
        <a:xfrm>
          <a:off x="0" y="0"/>
          <a:ext cx="0" cy="0"/>
          <a:chOff x="0" y="0"/>
          <a:chExt cx="0" cy="0"/>
        </a:xfrm>
      </p:grpSpPr>
      <p:sp>
        <p:nvSpPr>
          <p:cNvPr id="1514" name="Google Shape;1514;g80a865f253_2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5" name="Google Shape;1515;g80a865f253_2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6859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7"/>
        <p:cNvGrpSpPr/>
        <p:nvPr/>
      </p:nvGrpSpPr>
      <p:grpSpPr>
        <a:xfrm>
          <a:off x="0" y="0"/>
          <a:ext cx="0" cy="0"/>
          <a:chOff x="0" y="0"/>
          <a:chExt cx="0" cy="0"/>
        </a:xfrm>
      </p:grpSpPr>
      <p:sp>
        <p:nvSpPr>
          <p:cNvPr id="1528" name="Google Shape;1528;g80a865f253_2_1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9" name="Google Shape;1529;g80a865f253_2_1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124501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1"/>
        <p:cNvGrpSpPr/>
        <p:nvPr/>
      </p:nvGrpSpPr>
      <p:grpSpPr>
        <a:xfrm>
          <a:off x="0" y="0"/>
          <a:ext cx="0" cy="0"/>
          <a:chOff x="0" y="0"/>
          <a:chExt cx="0" cy="0"/>
        </a:xfrm>
      </p:grpSpPr>
      <p:sp>
        <p:nvSpPr>
          <p:cNvPr id="1542" name="Google Shape;1542;g80a865f253_2_2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43" name="Google Shape;1543;g80a865f253_2_2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262913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5"/>
        <p:cNvGrpSpPr/>
        <p:nvPr/>
      </p:nvGrpSpPr>
      <p:grpSpPr>
        <a:xfrm>
          <a:off x="0" y="0"/>
          <a:ext cx="0" cy="0"/>
          <a:chOff x="0" y="0"/>
          <a:chExt cx="0" cy="0"/>
        </a:xfrm>
      </p:grpSpPr>
      <p:sp>
        <p:nvSpPr>
          <p:cNvPr id="1556" name="Google Shape;1556;g80a865f253_2_2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57" name="Google Shape;1557;g80a865f253_2_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50757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9"/>
        <p:cNvGrpSpPr/>
        <p:nvPr/>
      </p:nvGrpSpPr>
      <p:grpSpPr>
        <a:xfrm>
          <a:off x="0" y="0"/>
          <a:ext cx="0" cy="0"/>
          <a:chOff x="0" y="0"/>
          <a:chExt cx="0" cy="0"/>
        </a:xfrm>
      </p:grpSpPr>
      <p:sp>
        <p:nvSpPr>
          <p:cNvPr id="1570" name="Google Shape;1570;g80a865f253_2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1" name="Google Shape;1571;g80a865f253_2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5704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3"/>
        <p:cNvGrpSpPr/>
        <p:nvPr/>
      </p:nvGrpSpPr>
      <p:grpSpPr>
        <a:xfrm>
          <a:off x="0" y="0"/>
          <a:ext cx="0" cy="0"/>
          <a:chOff x="0" y="0"/>
          <a:chExt cx="0" cy="0"/>
        </a:xfrm>
      </p:grpSpPr>
      <p:sp>
        <p:nvSpPr>
          <p:cNvPr id="1584" name="Google Shape;1584;g80a865f253_2_3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5" name="Google Shape;1585;g80a865f253_2_3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459481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7"/>
        <p:cNvGrpSpPr/>
        <p:nvPr/>
      </p:nvGrpSpPr>
      <p:grpSpPr>
        <a:xfrm>
          <a:off x="0" y="0"/>
          <a:ext cx="0" cy="0"/>
          <a:chOff x="0" y="0"/>
          <a:chExt cx="0" cy="0"/>
        </a:xfrm>
      </p:grpSpPr>
      <p:sp>
        <p:nvSpPr>
          <p:cNvPr id="1598" name="Google Shape;1598;g80a865f253_3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9" name="Google Shape;1599;g80a865f253_3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699973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3"/>
        <p:cNvGrpSpPr/>
        <p:nvPr/>
      </p:nvGrpSpPr>
      <p:grpSpPr>
        <a:xfrm>
          <a:off x="0" y="0"/>
          <a:ext cx="0" cy="0"/>
          <a:chOff x="0" y="0"/>
          <a:chExt cx="0" cy="0"/>
        </a:xfrm>
      </p:grpSpPr>
      <p:sp>
        <p:nvSpPr>
          <p:cNvPr id="1604" name="Google Shape;1604;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5" name="Google Shape;1605;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172230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0"/>
        <p:cNvGrpSpPr/>
        <p:nvPr/>
      </p:nvGrpSpPr>
      <p:grpSpPr>
        <a:xfrm>
          <a:off x="0" y="0"/>
          <a:ext cx="0" cy="0"/>
          <a:chOff x="0" y="0"/>
          <a:chExt cx="0" cy="0"/>
        </a:xfrm>
      </p:grpSpPr>
      <p:sp>
        <p:nvSpPr>
          <p:cNvPr id="1611" name="Google Shape;1611;g80a865f253_0_1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2" name="Google Shape;1612;g80a865f253_0_1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341162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9"/>
        <p:cNvGrpSpPr/>
        <p:nvPr/>
      </p:nvGrpSpPr>
      <p:grpSpPr>
        <a:xfrm>
          <a:off x="0" y="0"/>
          <a:ext cx="0" cy="0"/>
          <a:chOff x="0" y="0"/>
          <a:chExt cx="0" cy="0"/>
        </a:xfrm>
      </p:grpSpPr>
      <p:sp>
        <p:nvSpPr>
          <p:cNvPr id="1620" name="Google Shape;1620;g80a865f253_0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1" name="Google Shape;1621;g80a865f253_0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889049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5"/>
        <p:cNvGrpSpPr/>
        <p:nvPr/>
      </p:nvGrpSpPr>
      <p:grpSpPr>
        <a:xfrm>
          <a:off x="0" y="0"/>
          <a:ext cx="0" cy="0"/>
          <a:chOff x="0" y="0"/>
          <a:chExt cx="0" cy="0"/>
        </a:xfrm>
      </p:grpSpPr>
      <p:sp>
        <p:nvSpPr>
          <p:cNvPr id="1626" name="Google Shape;1626;g80a865f253_5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7" name="Google Shape;1627;g80a865f253_5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002616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0"/>
        <p:cNvGrpSpPr/>
        <p:nvPr/>
      </p:nvGrpSpPr>
      <p:grpSpPr>
        <a:xfrm>
          <a:off x="0" y="0"/>
          <a:ext cx="0" cy="0"/>
          <a:chOff x="0" y="0"/>
          <a:chExt cx="0" cy="0"/>
        </a:xfrm>
      </p:grpSpPr>
      <p:sp>
        <p:nvSpPr>
          <p:cNvPr id="1631" name="Google Shape;1631;g80a865f253_5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2" name="Google Shape;1632;g80a865f253_5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001066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5"/>
        <p:cNvGrpSpPr/>
        <p:nvPr/>
      </p:nvGrpSpPr>
      <p:grpSpPr>
        <a:xfrm>
          <a:off x="0" y="0"/>
          <a:ext cx="0" cy="0"/>
          <a:chOff x="0" y="0"/>
          <a:chExt cx="0" cy="0"/>
        </a:xfrm>
      </p:grpSpPr>
      <p:sp>
        <p:nvSpPr>
          <p:cNvPr id="1636" name="Google Shape;1636;g80a865f253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7" name="Google Shape;1637;g80a865f253_0_1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548558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1"/>
        <p:cNvGrpSpPr/>
        <p:nvPr/>
      </p:nvGrpSpPr>
      <p:grpSpPr>
        <a:xfrm>
          <a:off x="0" y="0"/>
          <a:ext cx="0" cy="0"/>
          <a:chOff x="0" y="0"/>
          <a:chExt cx="0" cy="0"/>
        </a:xfrm>
      </p:grpSpPr>
      <p:sp>
        <p:nvSpPr>
          <p:cNvPr id="1642" name="Google Shape;1642;g80a865f253_5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3" name="Google Shape;1643;g80a865f253_5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97748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6"/>
        <p:cNvGrpSpPr/>
        <p:nvPr/>
      </p:nvGrpSpPr>
      <p:grpSpPr>
        <a:xfrm>
          <a:off x="0" y="0"/>
          <a:ext cx="0" cy="0"/>
          <a:chOff x="0" y="0"/>
          <a:chExt cx="0" cy="0"/>
        </a:xfrm>
      </p:grpSpPr>
      <p:sp>
        <p:nvSpPr>
          <p:cNvPr id="1647" name="Google Shape;1647;g80a865f253_5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8" name="Google Shape;1648;g80a865f253_5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88781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4"/>
        <p:cNvGrpSpPr/>
        <p:nvPr/>
      </p:nvGrpSpPr>
      <p:grpSpPr>
        <a:xfrm>
          <a:off x="0" y="0"/>
          <a:ext cx="0" cy="0"/>
          <a:chOff x="0" y="0"/>
          <a:chExt cx="0" cy="0"/>
        </a:xfrm>
      </p:grpSpPr>
      <p:sp>
        <p:nvSpPr>
          <p:cNvPr id="1655" name="Google Shape;1655;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56" name="Google Shape;1656;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14565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42495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4668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88003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04881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31798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37429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33641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41975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40928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8176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468302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1"/>
        <p:cNvGrpSpPr/>
        <p:nvPr/>
      </p:nvGrpSpPr>
      <p:grpSpPr>
        <a:xfrm>
          <a:off x="0" y="0"/>
          <a:ext cx="0" cy="0"/>
          <a:chOff x="0" y="0"/>
          <a:chExt cx="0" cy="0"/>
        </a:xfrm>
      </p:grpSpPr>
      <p:sp>
        <p:nvSpPr>
          <p:cNvPr id="52" name="Google Shape;52;g80a865f253_2_36"/>
          <p:cNvSpPr/>
          <p:nvPr/>
        </p:nvSpPr>
        <p:spPr>
          <a:xfrm>
            <a:off x="609601"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None/>
            </a:pPr>
            <a:r>
              <a:rPr lang="en-GB" sz="1351" b="0" i="0" u="none" strike="noStrike" cap="none">
                <a:solidFill>
                  <a:schemeClr val="lt1"/>
                </a:solidFill>
                <a:latin typeface="Arial"/>
                <a:ea typeface="Arial"/>
                <a:cs typeface="Arial"/>
                <a:sym typeface="Arial"/>
              </a:rPr>
              <a:t> </a:t>
            </a:r>
            <a:endParaRPr sz="2400"/>
          </a:p>
        </p:txBody>
      </p:sp>
      <p:pic>
        <p:nvPicPr>
          <p:cNvPr id="53" name="Google Shape;53;g80a865f253_2_36"/>
          <p:cNvPicPr preferRelativeResize="0"/>
          <p:nvPr/>
        </p:nvPicPr>
        <p:blipFill rotWithShape="1">
          <a:blip r:embed="rId2">
            <a:alphaModFix/>
          </a:blip>
          <a:srcRect/>
          <a:stretch/>
        </p:blipFill>
        <p:spPr>
          <a:xfrm>
            <a:off x="11315700" y="6700839"/>
            <a:ext cx="781051" cy="85725"/>
          </a:xfrm>
          <a:prstGeom prst="rect">
            <a:avLst/>
          </a:prstGeom>
          <a:noFill/>
          <a:ln>
            <a:noFill/>
          </a:ln>
        </p:spPr>
      </p:pic>
      <p:sp>
        <p:nvSpPr>
          <p:cNvPr id="54" name="Google Shape;54;g80a865f253_2_36"/>
          <p:cNvSpPr>
            <a:spLocks noGrp="1"/>
          </p:cNvSpPr>
          <p:nvPr>
            <p:ph type="title"/>
          </p:nvPr>
        </p:nvSpPr>
        <p:spPr>
          <a:xfrm>
            <a:off x="609599" y="485773"/>
            <a:ext cx="10960000" cy="1595600"/>
          </a:xfrm>
          <a:prstGeom prst="roundRect">
            <a:avLst>
              <a:gd name="adj" fmla="val 9639"/>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4000"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55" name="Google Shape;55;g80a865f253_2_36"/>
          <p:cNvSpPr>
            <a:spLocks noGrp="1"/>
          </p:cNvSpPr>
          <p:nvPr>
            <p:ph type="body" idx="1"/>
          </p:nvPr>
        </p:nvSpPr>
        <p:spPr>
          <a:xfrm>
            <a:off x="609597" y="2153355"/>
            <a:ext cx="10960000" cy="4242800"/>
          </a:xfrm>
          <a:prstGeom prst="roundRect">
            <a:avLst>
              <a:gd name="adj" fmla="val 2583"/>
            </a:avLst>
          </a:prstGeom>
          <a:noFill/>
          <a:ln>
            <a:noFill/>
          </a:ln>
        </p:spPr>
        <p:txBody>
          <a:bodyPr spcFirstLastPara="1" wrap="square" lIns="252000" tIns="252000" rIns="252000" bIns="252000" anchor="t" anchorCtr="0">
            <a:noAutofit/>
          </a:bodyPr>
          <a:lstStyle>
            <a:lvl1pPr marL="609585" lvl="0" indent="-419090" algn="l" rtl="0">
              <a:lnSpc>
                <a:spcPct val="90000"/>
              </a:lnSpc>
              <a:spcBef>
                <a:spcPts val="1000"/>
              </a:spcBef>
              <a:spcAft>
                <a:spcPts val="0"/>
              </a:spcAft>
              <a:buClr>
                <a:srgbClr val="1C1C1C"/>
              </a:buClr>
              <a:buSzPts val="1350"/>
              <a:buChar char="●"/>
              <a:defRPr sz="1800">
                <a:latin typeface="NTR"/>
                <a:ea typeface="NTR"/>
                <a:cs typeface="NTR"/>
                <a:sym typeface="NTR"/>
              </a:defRPr>
            </a:lvl1pPr>
            <a:lvl2pPr marL="1219170" lvl="1" indent="-406390" algn="l" rtl="0">
              <a:lnSpc>
                <a:spcPct val="90000"/>
              </a:lnSpc>
              <a:spcBef>
                <a:spcPts val="500"/>
              </a:spcBef>
              <a:spcAft>
                <a:spcPts val="0"/>
              </a:spcAft>
              <a:buClr>
                <a:srgbClr val="1C1C1C"/>
              </a:buClr>
              <a:buSzPts val="1200"/>
              <a:buChar char="○"/>
              <a:defRPr sz="1600">
                <a:latin typeface="NTR"/>
                <a:ea typeface="NTR"/>
                <a:cs typeface="NTR"/>
                <a:sym typeface="NTR"/>
              </a:defRPr>
            </a:lvl2pPr>
            <a:lvl3pPr marL="1828754" lvl="2" indent="-393690" algn="l" rtl="0">
              <a:lnSpc>
                <a:spcPct val="90000"/>
              </a:lnSpc>
              <a:spcBef>
                <a:spcPts val="500"/>
              </a:spcBef>
              <a:spcAft>
                <a:spcPts val="0"/>
              </a:spcAft>
              <a:buClr>
                <a:srgbClr val="1C1C1C"/>
              </a:buClr>
              <a:buSzPts val="1050"/>
              <a:buChar char="■"/>
              <a:defRPr sz="1400">
                <a:latin typeface="NTR"/>
                <a:ea typeface="NTR"/>
                <a:cs typeface="NTR"/>
                <a:sym typeface="NTR"/>
              </a:defRPr>
            </a:lvl3pPr>
            <a:lvl4pPr marL="2438339" lvl="3" indent="-393690" algn="l" rtl="0">
              <a:lnSpc>
                <a:spcPct val="90000"/>
              </a:lnSpc>
              <a:spcBef>
                <a:spcPts val="500"/>
              </a:spcBef>
              <a:spcAft>
                <a:spcPts val="0"/>
              </a:spcAft>
              <a:buClr>
                <a:srgbClr val="1C1C1C"/>
              </a:buClr>
              <a:buSzPts val="1050"/>
              <a:buChar char="●"/>
              <a:defRPr sz="1400">
                <a:latin typeface="NTR"/>
                <a:ea typeface="NTR"/>
                <a:cs typeface="NTR"/>
                <a:sym typeface="NTR"/>
              </a:defRPr>
            </a:lvl4pPr>
            <a:lvl5pPr marL="3047924" lvl="4" indent="-393690" algn="l" rtl="0">
              <a:lnSpc>
                <a:spcPct val="90000"/>
              </a:lnSpc>
              <a:spcBef>
                <a:spcPts val="500"/>
              </a:spcBef>
              <a:spcAft>
                <a:spcPts val="0"/>
              </a:spcAft>
              <a:buClr>
                <a:srgbClr val="1C1C1C"/>
              </a:buClr>
              <a:buSzPts val="1050"/>
              <a:buChar char="○"/>
              <a:defRPr sz="1400">
                <a:latin typeface="NTR"/>
                <a:ea typeface="NTR"/>
                <a:cs typeface="NTR"/>
                <a:sym typeface="NTR"/>
              </a:defRPr>
            </a:lvl5pPr>
            <a:lvl6pPr marL="3657509" lvl="5" indent="-457189" algn="l" rtl="0">
              <a:lnSpc>
                <a:spcPct val="90000"/>
              </a:lnSpc>
              <a:spcBef>
                <a:spcPts val="500"/>
              </a:spcBef>
              <a:spcAft>
                <a:spcPts val="0"/>
              </a:spcAft>
              <a:buClr>
                <a:schemeClr val="dk1"/>
              </a:buClr>
              <a:buSzPts val="1800"/>
              <a:buChar char="■"/>
              <a:defRPr/>
            </a:lvl6pPr>
            <a:lvl7pPr marL="4267093" lvl="6" indent="-457189" algn="l" rtl="0">
              <a:lnSpc>
                <a:spcPct val="90000"/>
              </a:lnSpc>
              <a:spcBef>
                <a:spcPts val="500"/>
              </a:spcBef>
              <a:spcAft>
                <a:spcPts val="0"/>
              </a:spcAft>
              <a:buClr>
                <a:schemeClr val="dk1"/>
              </a:buClr>
              <a:buSzPts val="1800"/>
              <a:buChar char="●"/>
              <a:defRPr/>
            </a:lvl7pPr>
            <a:lvl8pPr marL="4876678" lvl="7" indent="-457189" algn="l" rtl="0">
              <a:lnSpc>
                <a:spcPct val="90000"/>
              </a:lnSpc>
              <a:spcBef>
                <a:spcPts val="500"/>
              </a:spcBef>
              <a:spcAft>
                <a:spcPts val="0"/>
              </a:spcAft>
              <a:buClr>
                <a:schemeClr val="dk1"/>
              </a:buClr>
              <a:buSzPts val="1800"/>
              <a:buChar char="○"/>
              <a:defRPr/>
            </a:lvl8pPr>
            <a:lvl9pPr marL="5486263" lvl="8" indent="-457189" algn="l" rtl="0">
              <a:lnSpc>
                <a:spcPct val="90000"/>
              </a:lnSpc>
              <a:spcBef>
                <a:spcPts val="500"/>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25199977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95"/>
        <p:cNvGrpSpPr/>
        <p:nvPr/>
      </p:nvGrpSpPr>
      <p:grpSpPr>
        <a:xfrm>
          <a:off x="0" y="0"/>
          <a:ext cx="0" cy="0"/>
          <a:chOff x="0" y="0"/>
          <a:chExt cx="0" cy="0"/>
        </a:xfrm>
      </p:grpSpPr>
      <p:sp>
        <p:nvSpPr>
          <p:cNvPr id="196" name="Google Shape;196;p86"/>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97" name="Google Shape;197;p86"/>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98" name="Google Shape;198;p8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643375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99"/>
        <p:cNvGrpSpPr/>
        <p:nvPr/>
      </p:nvGrpSpPr>
      <p:grpSpPr>
        <a:xfrm>
          <a:off x="0" y="0"/>
          <a:ext cx="0" cy="0"/>
          <a:chOff x="0" y="0"/>
          <a:chExt cx="0" cy="0"/>
        </a:xfrm>
      </p:grpSpPr>
      <p:sp>
        <p:nvSpPr>
          <p:cNvPr id="200" name="Google Shape;200;p117"/>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201" name="Google Shape;201;p11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804000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2"/>
        <p:cNvGrpSpPr/>
        <p:nvPr/>
      </p:nvGrpSpPr>
      <p:grpSpPr>
        <a:xfrm>
          <a:off x="0" y="0"/>
          <a:ext cx="0" cy="0"/>
          <a:chOff x="0" y="0"/>
          <a:chExt cx="0" cy="0"/>
        </a:xfrm>
      </p:grpSpPr>
      <p:sp>
        <p:nvSpPr>
          <p:cNvPr id="203" name="Google Shape;203;p11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4" name="Google Shape;204;p118"/>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05" name="Google Shape;205;p11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609560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6"/>
        <p:cNvGrpSpPr/>
        <p:nvPr/>
      </p:nvGrpSpPr>
      <p:grpSpPr>
        <a:xfrm>
          <a:off x="0" y="0"/>
          <a:ext cx="0" cy="0"/>
          <a:chOff x="0" y="0"/>
          <a:chExt cx="0" cy="0"/>
        </a:xfrm>
      </p:grpSpPr>
      <p:sp>
        <p:nvSpPr>
          <p:cNvPr id="207" name="Google Shape;207;p11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8" name="Google Shape;208;p119"/>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09" name="Google Shape;209;p119"/>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10" name="Google Shape;210;p11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689976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11"/>
        <p:cNvGrpSpPr/>
        <p:nvPr/>
      </p:nvGrpSpPr>
      <p:grpSpPr>
        <a:xfrm>
          <a:off x="0" y="0"/>
          <a:ext cx="0" cy="0"/>
          <a:chOff x="0" y="0"/>
          <a:chExt cx="0" cy="0"/>
        </a:xfrm>
      </p:grpSpPr>
      <p:sp>
        <p:nvSpPr>
          <p:cNvPr id="212" name="Google Shape;212;p12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3" name="Google Shape;213;p12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346798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14"/>
        <p:cNvGrpSpPr/>
        <p:nvPr/>
      </p:nvGrpSpPr>
      <p:grpSpPr>
        <a:xfrm>
          <a:off x="0" y="0"/>
          <a:ext cx="0" cy="0"/>
          <a:chOff x="0" y="0"/>
          <a:chExt cx="0" cy="0"/>
        </a:xfrm>
      </p:grpSpPr>
      <p:sp>
        <p:nvSpPr>
          <p:cNvPr id="215" name="Google Shape;215;p121"/>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16" name="Google Shape;216;p121"/>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17" name="Google Shape;217;p12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270716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18"/>
        <p:cNvGrpSpPr/>
        <p:nvPr/>
      </p:nvGrpSpPr>
      <p:grpSpPr>
        <a:xfrm>
          <a:off x="0" y="0"/>
          <a:ext cx="0" cy="0"/>
          <a:chOff x="0" y="0"/>
          <a:chExt cx="0" cy="0"/>
        </a:xfrm>
      </p:grpSpPr>
      <p:sp>
        <p:nvSpPr>
          <p:cNvPr id="219" name="Google Shape;219;p122"/>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220" name="Google Shape;220;p12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733780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21"/>
        <p:cNvGrpSpPr/>
        <p:nvPr/>
      </p:nvGrpSpPr>
      <p:grpSpPr>
        <a:xfrm>
          <a:off x="0" y="0"/>
          <a:ext cx="0" cy="0"/>
          <a:chOff x="0" y="0"/>
          <a:chExt cx="0" cy="0"/>
        </a:xfrm>
      </p:grpSpPr>
      <p:sp>
        <p:nvSpPr>
          <p:cNvPr id="222" name="Google Shape;222;p12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23" name="Google Shape;223;p123"/>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224" name="Google Shape;224;p123"/>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225" name="Google Shape;225;p123"/>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26" name="Google Shape;226;p12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144360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27"/>
        <p:cNvGrpSpPr/>
        <p:nvPr/>
      </p:nvGrpSpPr>
      <p:grpSpPr>
        <a:xfrm>
          <a:off x="0" y="0"/>
          <a:ext cx="0" cy="0"/>
          <a:chOff x="0" y="0"/>
          <a:chExt cx="0" cy="0"/>
        </a:xfrm>
      </p:grpSpPr>
      <p:sp>
        <p:nvSpPr>
          <p:cNvPr id="228" name="Google Shape;228;p124"/>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29" name="Google Shape;229;p12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806109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230"/>
        <p:cNvGrpSpPr/>
        <p:nvPr/>
      </p:nvGrpSpPr>
      <p:grpSpPr>
        <a:xfrm>
          <a:off x="0" y="0"/>
          <a:ext cx="0" cy="0"/>
          <a:chOff x="0" y="0"/>
          <a:chExt cx="0" cy="0"/>
        </a:xfrm>
      </p:grpSpPr>
      <p:sp>
        <p:nvSpPr>
          <p:cNvPr id="231" name="Google Shape;231;p125"/>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232" name="Google Shape;232;p125"/>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233" name="Google Shape;233;p12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645713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4"/>
        <p:cNvGrpSpPr/>
        <p:nvPr/>
      </p:nvGrpSpPr>
      <p:grpSpPr>
        <a:xfrm>
          <a:off x="0" y="0"/>
          <a:ext cx="0" cy="0"/>
          <a:chOff x="0" y="0"/>
          <a:chExt cx="0" cy="0"/>
        </a:xfrm>
      </p:grpSpPr>
      <p:sp>
        <p:nvSpPr>
          <p:cNvPr id="235" name="Google Shape;235;p12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46067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33100461"/>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1"/>
        <p:cNvGrpSpPr/>
        <p:nvPr/>
      </p:nvGrpSpPr>
      <p:grpSpPr>
        <a:xfrm>
          <a:off x="0" y="0"/>
          <a:ext cx="0" cy="0"/>
          <a:chOff x="0" y="0"/>
          <a:chExt cx="0" cy="0"/>
        </a:xfrm>
      </p:grpSpPr>
      <p:sp>
        <p:nvSpPr>
          <p:cNvPr id="192" name="Google Shape;192;p8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93" name="Google Shape;193;p8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94" name="Google Shape;194;p8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89484192"/>
      </p:ext>
    </p:extLst>
  </p:cSld>
  <p:clrMap bg1="lt1" tx1="dk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hyperlink" Target="https://youtu.be/djPVgip_bdU"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44.png"/><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31"/>
        <p:cNvGrpSpPr/>
        <p:nvPr/>
      </p:nvGrpSpPr>
      <p:grpSpPr>
        <a:xfrm>
          <a:off x="0" y="0"/>
          <a:ext cx="0" cy="0"/>
          <a:chOff x="0" y="0"/>
          <a:chExt cx="0" cy="0"/>
        </a:xfrm>
      </p:grpSpPr>
      <p:sp>
        <p:nvSpPr>
          <p:cNvPr id="1332" name="Google Shape;1332;p57"/>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12th June</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333" name="Google Shape;1333;p57"/>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108936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37"/>
        <p:cNvGrpSpPr/>
        <p:nvPr/>
      </p:nvGrpSpPr>
      <p:grpSpPr>
        <a:xfrm>
          <a:off x="0" y="0"/>
          <a:ext cx="0" cy="0"/>
          <a:chOff x="0" y="0"/>
          <a:chExt cx="0" cy="0"/>
        </a:xfrm>
      </p:grpSpPr>
      <p:sp>
        <p:nvSpPr>
          <p:cNvPr id="1338" name="Google Shape;1338;p78"/>
          <p:cNvSpPr/>
          <p:nvPr/>
        </p:nvSpPr>
        <p:spPr>
          <a:xfrm>
            <a:off x="198800" y="523200"/>
            <a:ext cx="6138800" cy="4665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339" name="Google Shape;1339;p78"/>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48 + 30</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2. 8 x 8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3. Insert the correct symbol ( &lt;,&gt; ,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15 x 0 		15 + 0</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4. 500 - 452 =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5. What is the subtraction statement</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6. Complete the missing numbers:</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p:txBody>
      </p:sp>
      <p:sp>
        <p:nvSpPr>
          <p:cNvPr id="1340" name="Google Shape;1340;p78"/>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1</a:t>
            </a:r>
            <a:r>
              <a:rPr lang="en-GB" sz="2400" b="1" u="sng" kern="0">
                <a:solidFill>
                  <a:srgbClr val="000000"/>
                </a:solidFill>
                <a:latin typeface="Arial"/>
                <a:cs typeface="Arial"/>
                <a:sym typeface="Arial"/>
              </a:rPr>
              <a:t>2</a:t>
            </a:r>
            <a:r>
              <a:rPr lang="en-GB" sz="2400" b="1" u="sng" kern="0">
                <a:solidFill>
                  <a:srgbClr val="000000"/>
                </a:solidFill>
                <a:latin typeface="Arial"/>
                <a:ea typeface="Arial"/>
                <a:cs typeface="Arial"/>
                <a:sym typeface="Arial"/>
              </a:rPr>
              <a:t>.06.20</a:t>
            </a:r>
            <a:endParaRPr sz="2400" b="1" u="sng" kern="0">
              <a:solidFill>
                <a:srgbClr val="000000"/>
              </a:solidFill>
              <a:latin typeface="Arial"/>
              <a:ea typeface="Arial"/>
              <a:cs typeface="Arial"/>
              <a:sym typeface="Arial"/>
            </a:endParaRPr>
          </a:p>
        </p:txBody>
      </p:sp>
      <p:sp>
        <p:nvSpPr>
          <p:cNvPr id="1341" name="Google Shape;1341;p78"/>
          <p:cNvSpPr txBox="1"/>
          <p:nvPr/>
        </p:nvSpPr>
        <p:spPr>
          <a:xfrm>
            <a:off x="6700133" y="175400"/>
            <a:ext cx="5390400" cy="65752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200"/>
            </a:pPr>
            <a:endParaRPr sz="16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7. How many of these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shapes can you name?</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How much change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would I have from</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 £10 note?</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a:t>
            </a:r>
            <a:r>
              <a:rPr lang="en-GB" sz="3200" kern="0">
                <a:solidFill>
                  <a:srgbClr val="000000"/>
                </a:solidFill>
                <a:latin typeface="Arial"/>
                <a:ea typeface="Arial"/>
                <a:cs typeface="Arial"/>
                <a:sym typeface="Arial"/>
              </a:rPr>
              <a:t>⅗ </a:t>
            </a:r>
            <a:r>
              <a:rPr lang="en-GB" sz="1867" kern="0">
                <a:solidFill>
                  <a:srgbClr val="000000"/>
                </a:solidFill>
                <a:latin typeface="Arial"/>
                <a:ea typeface="Arial"/>
                <a:cs typeface="Arial"/>
                <a:sym typeface="Arial"/>
              </a:rPr>
              <a:t>of 40</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Use the numbers 1-9 only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once in this grid so that the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sum of the squares in each</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row, column or diagonal is 15.</a:t>
            </a: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1342" name="Google Shape;1342;p78"/>
          <p:cNvPicPr preferRelativeResize="0"/>
          <p:nvPr/>
        </p:nvPicPr>
        <p:blipFill rotWithShape="1">
          <a:blip r:embed="rId3">
            <a:alphaModFix/>
          </a:blip>
          <a:srcRect/>
          <a:stretch/>
        </p:blipFill>
        <p:spPr>
          <a:xfrm>
            <a:off x="7041331" y="260932"/>
            <a:ext cx="4965199" cy="1060233"/>
          </a:xfrm>
          <a:prstGeom prst="rect">
            <a:avLst/>
          </a:prstGeom>
          <a:noFill/>
          <a:ln>
            <a:noFill/>
          </a:ln>
        </p:spPr>
      </p:pic>
      <p:pic>
        <p:nvPicPr>
          <p:cNvPr id="1343" name="Google Shape;1343;p78"/>
          <p:cNvPicPr preferRelativeResize="0"/>
          <p:nvPr/>
        </p:nvPicPr>
        <p:blipFill rotWithShape="1">
          <a:blip r:embed="rId4">
            <a:alphaModFix/>
          </a:blip>
          <a:srcRect r="48543"/>
          <a:stretch/>
        </p:blipFill>
        <p:spPr>
          <a:xfrm>
            <a:off x="9532267" y="1321167"/>
            <a:ext cx="2289332" cy="1141267"/>
          </a:xfrm>
          <a:prstGeom prst="rect">
            <a:avLst/>
          </a:prstGeom>
          <a:noFill/>
          <a:ln>
            <a:noFill/>
          </a:ln>
        </p:spPr>
      </p:pic>
      <p:sp>
        <p:nvSpPr>
          <p:cNvPr id="1344" name="Google Shape;1344;p78"/>
          <p:cNvSpPr/>
          <p:nvPr/>
        </p:nvSpPr>
        <p:spPr>
          <a:xfrm>
            <a:off x="2299333" y="2089400"/>
            <a:ext cx="610000" cy="648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345" name="Google Shape;1345;p78"/>
          <p:cNvSpPr/>
          <p:nvPr/>
        </p:nvSpPr>
        <p:spPr>
          <a:xfrm>
            <a:off x="2069400" y="3728900"/>
            <a:ext cx="2509200" cy="44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536</a:t>
            </a:r>
            <a:endParaRPr sz="1867" kern="0">
              <a:solidFill>
                <a:srgbClr val="000000"/>
              </a:solidFill>
              <a:latin typeface="Arial"/>
              <a:ea typeface="Arial"/>
              <a:cs typeface="Arial"/>
              <a:sym typeface="Arial"/>
            </a:endParaRPr>
          </a:p>
        </p:txBody>
      </p:sp>
      <p:sp>
        <p:nvSpPr>
          <p:cNvPr id="1346" name="Google Shape;1346;p78"/>
          <p:cNvSpPr/>
          <p:nvPr/>
        </p:nvSpPr>
        <p:spPr>
          <a:xfrm>
            <a:off x="2069400" y="4168900"/>
            <a:ext cx="1509600" cy="44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399</a:t>
            </a:r>
            <a:endParaRPr sz="1867" kern="0">
              <a:solidFill>
                <a:srgbClr val="000000"/>
              </a:solidFill>
              <a:latin typeface="Arial"/>
              <a:ea typeface="Arial"/>
              <a:cs typeface="Arial"/>
              <a:sym typeface="Arial"/>
            </a:endParaRPr>
          </a:p>
        </p:txBody>
      </p:sp>
      <p:sp>
        <p:nvSpPr>
          <p:cNvPr id="1347" name="Google Shape;1347;p78"/>
          <p:cNvSpPr/>
          <p:nvPr/>
        </p:nvSpPr>
        <p:spPr>
          <a:xfrm>
            <a:off x="3579000" y="4168900"/>
            <a:ext cx="999600" cy="44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endParaRPr sz="1867" kern="0">
              <a:solidFill>
                <a:srgbClr val="000000"/>
              </a:solidFill>
              <a:latin typeface="Arial"/>
              <a:ea typeface="Arial"/>
              <a:cs typeface="Arial"/>
              <a:sym typeface="Arial"/>
            </a:endParaRPr>
          </a:p>
        </p:txBody>
      </p:sp>
      <p:sp>
        <p:nvSpPr>
          <p:cNvPr id="1348" name="Google Shape;1348;p78"/>
          <p:cNvSpPr/>
          <p:nvPr/>
        </p:nvSpPr>
        <p:spPr>
          <a:xfrm>
            <a:off x="349900" y="5798300"/>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240</a:t>
            </a:r>
            <a:endParaRPr sz="1867" kern="0">
              <a:solidFill>
                <a:srgbClr val="000000"/>
              </a:solidFill>
              <a:latin typeface="Arial"/>
              <a:ea typeface="Arial"/>
              <a:cs typeface="Arial"/>
              <a:sym typeface="Arial"/>
            </a:endParaRPr>
          </a:p>
        </p:txBody>
      </p:sp>
      <p:sp>
        <p:nvSpPr>
          <p:cNvPr id="1349" name="Google Shape;1349;p78"/>
          <p:cNvSpPr/>
          <p:nvPr/>
        </p:nvSpPr>
        <p:spPr>
          <a:xfrm>
            <a:off x="1422833" y="5791267"/>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320</a:t>
            </a:r>
            <a:endParaRPr sz="1867" kern="0">
              <a:solidFill>
                <a:srgbClr val="000000"/>
              </a:solidFill>
              <a:latin typeface="Arial"/>
              <a:ea typeface="Arial"/>
              <a:cs typeface="Arial"/>
              <a:sym typeface="Arial"/>
            </a:endParaRPr>
          </a:p>
        </p:txBody>
      </p:sp>
      <p:sp>
        <p:nvSpPr>
          <p:cNvPr id="1350" name="Google Shape;1350;p78"/>
          <p:cNvSpPr/>
          <p:nvPr/>
        </p:nvSpPr>
        <p:spPr>
          <a:xfrm>
            <a:off x="2452533" y="5801817"/>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351" name="Google Shape;1351;p78"/>
          <p:cNvSpPr/>
          <p:nvPr/>
        </p:nvSpPr>
        <p:spPr>
          <a:xfrm>
            <a:off x="3525467" y="5794784"/>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352" name="Google Shape;1352;p78"/>
          <p:cNvSpPr/>
          <p:nvPr/>
        </p:nvSpPr>
        <p:spPr>
          <a:xfrm>
            <a:off x="4598400" y="5794784"/>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560</a:t>
            </a:r>
            <a:endParaRPr sz="1867" kern="0">
              <a:solidFill>
                <a:srgbClr val="000000"/>
              </a:solidFill>
              <a:latin typeface="Arial"/>
              <a:ea typeface="Arial"/>
              <a:cs typeface="Arial"/>
              <a:sym typeface="Arial"/>
            </a:endParaRPr>
          </a:p>
        </p:txBody>
      </p:sp>
      <p:sp>
        <p:nvSpPr>
          <p:cNvPr id="1353" name="Google Shape;1353;p78"/>
          <p:cNvSpPr/>
          <p:nvPr/>
        </p:nvSpPr>
        <p:spPr>
          <a:xfrm>
            <a:off x="5671333" y="5787751"/>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cxnSp>
        <p:nvCxnSpPr>
          <p:cNvPr id="1354" name="Google Shape;1354;p78"/>
          <p:cNvCxnSpPr>
            <a:stCxn id="1348" idx="3"/>
            <a:endCxn id="1349" idx="1"/>
          </p:cNvCxnSpPr>
          <p:nvPr/>
        </p:nvCxnSpPr>
        <p:spPr>
          <a:xfrm rot="10800000" flipH="1">
            <a:off x="1139500" y="6011100"/>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355" name="Google Shape;1355;p78"/>
          <p:cNvCxnSpPr/>
          <p:nvPr/>
        </p:nvCxnSpPr>
        <p:spPr>
          <a:xfrm rot="10800000" flipH="1">
            <a:off x="2190884" y="6004167"/>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356" name="Google Shape;1356;p78"/>
          <p:cNvCxnSpPr/>
          <p:nvPr/>
        </p:nvCxnSpPr>
        <p:spPr>
          <a:xfrm rot="10800000" flipH="1">
            <a:off x="3263817" y="6004167"/>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357" name="Google Shape;1357;p78"/>
          <p:cNvCxnSpPr/>
          <p:nvPr/>
        </p:nvCxnSpPr>
        <p:spPr>
          <a:xfrm rot="10800000" flipH="1">
            <a:off x="4315133" y="6004167"/>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358" name="Google Shape;1358;p78"/>
          <p:cNvCxnSpPr/>
          <p:nvPr/>
        </p:nvCxnSpPr>
        <p:spPr>
          <a:xfrm rot="10800000" flipH="1">
            <a:off x="5366000" y="6018233"/>
            <a:ext cx="283200" cy="7200"/>
          </a:xfrm>
          <a:prstGeom prst="straightConnector1">
            <a:avLst/>
          </a:prstGeom>
          <a:noFill/>
          <a:ln w="9525" cap="flat" cmpd="sng">
            <a:solidFill>
              <a:schemeClr val="dk2"/>
            </a:solidFill>
            <a:prstDash val="solid"/>
            <a:round/>
            <a:headEnd type="none" w="sm" len="sm"/>
            <a:tailEnd type="triangle" w="med" len="med"/>
          </a:ln>
        </p:spPr>
      </p:cxnSp>
      <p:pic>
        <p:nvPicPr>
          <p:cNvPr id="1359" name="Google Shape;1359;p78"/>
          <p:cNvPicPr preferRelativeResize="0"/>
          <p:nvPr/>
        </p:nvPicPr>
        <p:blipFill rotWithShape="1">
          <a:blip r:embed="rId5">
            <a:alphaModFix/>
          </a:blip>
          <a:srcRect/>
          <a:stretch/>
        </p:blipFill>
        <p:spPr>
          <a:xfrm>
            <a:off x="9152262" y="2638428"/>
            <a:ext cx="2010700" cy="2010733"/>
          </a:xfrm>
          <a:prstGeom prst="rect">
            <a:avLst/>
          </a:prstGeom>
          <a:noFill/>
          <a:ln>
            <a:noFill/>
          </a:ln>
        </p:spPr>
      </p:pic>
      <p:sp>
        <p:nvSpPr>
          <p:cNvPr id="1360" name="Google Shape;1360;p78"/>
          <p:cNvSpPr/>
          <p:nvPr/>
        </p:nvSpPr>
        <p:spPr>
          <a:xfrm>
            <a:off x="8507500" y="3623133"/>
            <a:ext cx="1909600" cy="1199600"/>
          </a:xfrm>
          <a:prstGeom prst="homePlate">
            <a:avLst>
              <a:gd name="adj" fmla="val 50000"/>
            </a:avLst>
          </a:prstGeom>
          <a:solidFill>
            <a:srgbClr val="FFFF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Was £12.70</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Now half-price!</a:t>
            </a:r>
            <a:endParaRPr sz="1867" kern="0">
              <a:solidFill>
                <a:srgbClr val="000000"/>
              </a:solidFill>
              <a:latin typeface="Arial"/>
              <a:ea typeface="Arial"/>
              <a:cs typeface="Arial"/>
              <a:sym typeface="Arial"/>
            </a:endParaRPr>
          </a:p>
        </p:txBody>
      </p:sp>
      <p:pic>
        <p:nvPicPr>
          <p:cNvPr id="1361" name="Google Shape;1361;p78"/>
          <p:cNvPicPr preferRelativeResize="0"/>
          <p:nvPr/>
        </p:nvPicPr>
        <p:blipFill rotWithShape="1">
          <a:blip r:embed="rId6">
            <a:alphaModFix/>
          </a:blip>
          <a:srcRect/>
          <a:stretch/>
        </p:blipFill>
        <p:spPr>
          <a:xfrm>
            <a:off x="10145194" y="4825167"/>
            <a:ext cx="1815733" cy="1807667"/>
          </a:xfrm>
          <a:prstGeom prst="rect">
            <a:avLst/>
          </a:prstGeom>
          <a:noFill/>
          <a:ln>
            <a:noFill/>
          </a:ln>
        </p:spPr>
      </p:pic>
    </p:spTree>
    <p:extLst>
      <p:ext uri="{BB962C8B-B14F-4D97-AF65-F5344CB8AC3E}">
        <p14:creationId xmlns:p14="http://schemas.microsoft.com/office/powerpoint/2010/main" val="1693570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65"/>
        <p:cNvGrpSpPr/>
        <p:nvPr/>
      </p:nvGrpSpPr>
      <p:grpSpPr>
        <a:xfrm>
          <a:off x="0" y="0"/>
          <a:ext cx="0" cy="0"/>
          <a:chOff x="0" y="0"/>
          <a:chExt cx="0" cy="0"/>
        </a:xfrm>
      </p:grpSpPr>
      <p:sp>
        <p:nvSpPr>
          <p:cNvPr id="1366" name="Google Shape;1366;g87cd048547_0_18"/>
          <p:cNvSpPr txBox="1"/>
          <p:nvPr/>
        </p:nvSpPr>
        <p:spPr>
          <a:xfrm>
            <a:off x="403600" y="454933"/>
            <a:ext cx="6925200" cy="6034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78</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64</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48</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137</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240, 320, 400, 480, 560, 640</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Triangle, square, pentagon, hexagon, heptagon, octagon</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£12.70 ÷ 2 = £6.35, £10.00 - £6.35 = £3.65</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40 ÷ 5 = 8 so ⅕ = 8 ,  3 x 8 = 24</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A possible solution is:</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graphicFrame>
        <p:nvGraphicFramePr>
          <p:cNvPr id="1367" name="Google Shape;1367;g87cd048547_0_18"/>
          <p:cNvGraphicFramePr/>
          <p:nvPr/>
        </p:nvGraphicFramePr>
        <p:xfrm>
          <a:off x="1001067" y="3429000"/>
          <a:ext cx="2357300" cy="1584840"/>
        </p:xfrm>
        <a:graphic>
          <a:graphicData uri="http://schemas.openxmlformats.org/drawingml/2006/table">
            <a:tbl>
              <a:tblPr>
                <a:noFill/>
              </a:tblPr>
              <a:tblGrid>
                <a:gridCol w="785767">
                  <a:extLst>
                    <a:ext uri="{9D8B030D-6E8A-4147-A177-3AD203B41FA5}">
                      <a16:colId xmlns:a16="http://schemas.microsoft.com/office/drawing/2014/main" val="20000"/>
                    </a:ext>
                  </a:extLst>
                </a:gridCol>
                <a:gridCol w="785767">
                  <a:extLst>
                    <a:ext uri="{9D8B030D-6E8A-4147-A177-3AD203B41FA5}">
                      <a16:colId xmlns:a16="http://schemas.microsoft.com/office/drawing/2014/main" val="20001"/>
                    </a:ext>
                  </a:extLst>
                </a:gridCol>
                <a:gridCol w="785767">
                  <a:extLst>
                    <a:ext uri="{9D8B030D-6E8A-4147-A177-3AD203B41FA5}">
                      <a16:colId xmlns:a16="http://schemas.microsoft.com/office/drawing/2014/main" val="20002"/>
                    </a:ext>
                  </a:extLst>
                </a:gridCol>
              </a:tblGrid>
              <a:tr h="623192">
                <a:tc>
                  <a:txBody>
                    <a:bodyPr/>
                    <a:lstStyle/>
                    <a:p>
                      <a:pPr marL="0" lvl="0" indent="0" algn="l" rtl="0">
                        <a:spcBef>
                          <a:spcPts val="0"/>
                        </a:spcBef>
                        <a:spcAft>
                          <a:spcPts val="0"/>
                        </a:spcAft>
                        <a:buNone/>
                      </a:pPr>
                      <a:r>
                        <a:rPr lang="en-GB" sz="2500"/>
                        <a:t>6</a:t>
                      </a:r>
                      <a:endParaRPr sz="2500"/>
                    </a:p>
                  </a:txBody>
                  <a:tcPr marL="121900" marR="121900" marT="121900" marB="121900"/>
                </a:tc>
                <a:tc>
                  <a:txBody>
                    <a:bodyPr/>
                    <a:lstStyle/>
                    <a:p>
                      <a:pPr marL="0" lvl="0" indent="0" algn="l" rtl="0">
                        <a:spcBef>
                          <a:spcPts val="0"/>
                        </a:spcBef>
                        <a:spcAft>
                          <a:spcPts val="0"/>
                        </a:spcAft>
                        <a:buNone/>
                      </a:pPr>
                      <a:r>
                        <a:rPr lang="en-GB" sz="2500"/>
                        <a:t>7</a:t>
                      </a:r>
                      <a:endParaRPr sz="2500"/>
                    </a:p>
                  </a:txBody>
                  <a:tcPr marL="121900" marR="121900" marT="121900" marB="121900"/>
                </a:tc>
                <a:tc>
                  <a:txBody>
                    <a:bodyPr/>
                    <a:lstStyle/>
                    <a:p>
                      <a:pPr marL="0" lvl="0" indent="0" algn="l" rtl="0">
                        <a:spcBef>
                          <a:spcPts val="0"/>
                        </a:spcBef>
                        <a:spcAft>
                          <a:spcPts val="0"/>
                        </a:spcAft>
                        <a:buNone/>
                      </a:pPr>
                      <a:r>
                        <a:rPr lang="en-GB" sz="2500"/>
                        <a:t>2</a:t>
                      </a:r>
                      <a:endParaRPr sz="2500"/>
                    </a:p>
                  </a:txBody>
                  <a:tcPr marL="121900" marR="121900" marT="121900" marB="121900"/>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1</a:t>
                      </a:r>
                      <a:endParaRPr sz="2500"/>
                    </a:p>
                  </a:txBody>
                  <a:tcPr marL="121900" marR="121900" marT="121900" marB="121900"/>
                </a:tc>
                <a:tc>
                  <a:txBody>
                    <a:bodyPr/>
                    <a:lstStyle/>
                    <a:p>
                      <a:pPr marL="0" lvl="0" indent="0" algn="l" rtl="0">
                        <a:spcBef>
                          <a:spcPts val="0"/>
                        </a:spcBef>
                        <a:spcAft>
                          <a:spcPts val="0"/>
                        </a:spcAft>
                        <a:buNone/>
                      </a:pPr>
                      <a:r>
                        <a:rPr lang="en-GB" sz="2500"/>
                        <a:t>5</a:t>
                      </a:r>
                      <a:endParaRPr sz="2500"/>
                    </a:p>
                  </a:txBody>
                  <a:tcPr marL="121900" marR="121900" marT="121900" marB="121900"/>
                </a:tc>
                <a:tc>
                  <a:txBody>
                    <a:bodyPr/>
                    <a:lstStyle/>
                    <a:p>
                      <a:pPr marL="0" lvl="0" indent="0" algn="l" rtl="0">
                        <a:spcBef>
                          <a:spcPts val="0"/>
                        </a:spcBef>
                        <a:spcAft>
                          <a:spcPts val="0"/>
                        </a:spcAft>
                        <a:buNone/>
                      </a:pPr>
                      <a:r>
                        <a:rPr lang="en-GB" sz="2500"/>
                        <a:t>9</a:t>
                      </a:r>
                      <a:endParaRPr sz="2500"/>
                    </a:p>
                  </a:txBody>
                  <a:tcPr marL="121900" marR="121900" marT="121900" marB="121900"/>
                </a:tc>
                <a:extLst>
                  <a:ext uri="{0D108BD9-81ED-4DB2-BD59-A6C34878D82A}">
                    <a16:rowId xmlns:a16="http://schemas.microsoft.com/office/drawing/2014/main" val="10001"/>
                  </a:ext>
                </a:extLst>
              </a:tr>
              <a:tr h="623192">
                <a:tc>
                  <a:txBody>
                    <a:bodyPr/>
                    <a:lstStyle/>
                    <a:p>
                      <a:pPr marL="0" lvl="0" indent="0" algn="l" rtl="0">
                        <a:spcBef>
                          <a:spcPts val="0"/>
                        </a:spcBef>
                        <a:spcAft>
                          <a:spcPts val="0"/>
                        </a:spcAft>
                        <a:buNone/>
                      </a:pPr>
                      <a:r>
                        <a:rPr lang="en-GB" sz="2500"/>
                        <a:t>8</a:t>
                      </a:r>
                      <a:endParaRPr sz="2500"/>
                    </a:p>
                  </a:txBody>
                  <a:tcPr marL="121900" marR="121900" marT="121900" marB="121900"/>
                </a:tc>
                <a:tc>
                  <a:txBody>
                    <a:bodyPr/>
                    <a:lstStyle/>
                    <a:p>
                      <a:pPr marL="0" lvl="0" indent="0" algn="l" rtl="0">
                        <a:spcBef>
                          <a:spcPts val="0"/>
                        </a:spcBef>
                        <a:spcAft>
                          <a:spcPts val="0"/>
                        </a:spcAft>
                        <a:buNone/>
                      </a:pPr>
                      <a:r>
                        <a:rPr lang="en-GB" sz="2500"/>
                        <a:t>3</a:t>
                      </a:r>
                      <a:endParaRPr sz="2500"/>
                    </a:p>
                  </a:txBody>
                  <a:tcPr marL="121900" marR="121900" marT="121900" marB="121900"/>
                </a:tc>
                <a:tc>
                  <a:txBody>
                    <a:bodyPr/>
                    <a:lstStyle/>
                    <a:p>
                      <a:pPr marL="0" lvl="0" indent="0" algn="l" rtl="0">
                        <a:spcBef>
                          <a:spcPts val="0"/>
                        </a:spcBef>
                        <a:spcAft>
                          <a:spcPts val="0"/>
                        </a:spcAft>
                        <a:buNone/>
                      </a:pPr>
                      <a:r>
                        <a:rPr lang="en-GB" sz="2500"/>
                        <a:t>4</a:t>
                      </a:r>
                      <a:endParaRPr sz="2500"/>
                    </a:p>
                  </a:txBody>
                  <a:tcPr marL="121900" marR="121900" marT="121900" marB="12190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457787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71"/>
        <p:cNvGrpSpPr/>
        <p:nvPr/>
      </p:nvGrpSpPr>
      <p:grpSpPr>
        <a:xfrm>
          <a:off x="0" y="0"/>
          <a:ext cx="0" cy="0"/>
          <a:chOff x="0" y="0"/>
          <a:chExt cx="0" cy="0"/>
        </a:xfrm>
      </p:grpSpPr>
      <p:sp>
        <p:nvSpPr>
          <p:cNvPr id="1372" name="Google Shape;1372;p20"/>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373" name="Google Shape;1373;p20"/>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374" name="Google Shape;1374;p20"/>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375" name="Google Shape;1375;p20"/>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326256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79"/>
        <p:cNvGrpSpPr/>
        <p:nvPr/>
      </p:nvGrpSpPr>
      <p:grpSpPr>
        <a:xfrm>
          <a:off x="0" y="0"/>
          <a:ext cx="0" cy="0"/>
          <a:chOff x="0" y="0"/>
          <a:chExt cx="0" cy="0"/>
        </a:xfrm>
      </p:grpSpPr>
      <p:sp>
        <p:nvSpPr>
          <p:cNvPr id="1380" name="Google Shape;1380;p59"/>
          <p:cNvSpPr txBox="1"/>
          <p:nvPr/>
        </p:nvSpPr>
        <p:spPr>
          <a:xfrm>
            <a:off x="1156767" y="1702100"/>
            <a:ext cx="10179600" cy="190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600" u="sng" kern="0">
                <a:solidFill>
                  <a:srgbClr val="000000"/>
                </a:solidFill>
                <a:latin typeface="Arial"/>
                <a:cs typeface="Arial"/>
                <a:sym typeface="Arial"/>
              </a:rPr>
              <a:t>WALT: create 3D shapes.</a:t>
            </a:r>
            <a:endParaRPr sz="3600" u="sng" kern="0">
              <a:solidFill>
                <a:srgbClr val="000000"/>
              </a:solidFill>
              <a:latin typeface="Arial"/>
              <a:cs typeface="Arial"/>
              <a:sym typeface="Arial"/>
            </a:endParaRPr>
          </a:p>
        </p:txBody>
      </p:sp>
    </p:spTree>
    <p:extLst>
      <p:ext uri="{BB962C8B-B14F-4D97-AF65-F5344CB8AC3E}">
        <p14:creationId xmlns:p14="http://schemas.microsoft.com/office/powerpoint/2010/main" val="20015422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84"/>
        <p:cNvGrpSpPr/>
        <p:nvPr/>
      </p:nvGrpSpPr>
      <p:grpSpPr>
        <a:xfrm>
          <a:off x="0" y="0"/>
          <a:ext cx="0" cy="0"/>
          <a:chOff x="0" y="0"/>
          <a:chExt cx="0" cy="0"/>
        </a:xfrm>
      </p:grpSpPr>
      <p:sp>
        <p:nvSpPr>
          <p:cNvPr id="1385" name="Google Shape;1385;g8634709e03_2_10"/>
          <p:cNvSpPr txBox="1"/>
          <p:nvPr/>
        </p:nvSpPr>
        <p:spPr>
          <a:xfrm>
            <a:off x="694067" y="776700"/>
            <a:ext cx="10146400" cy="1602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Using any materials you have at home, can you create 3D shapes accurately. We had a go using marshmallows and cocktail sticks to create a triangular prism. </a:t>
            </a:r>
            <a:endParaRPr sz="2800" kern="0">
              <a:solidFill>
                <a:srgbClr val="000000"/>
              </a:solidFill>
              <a:latin typeface="Arial"/>
              <a:cs typeface="Arial"/>
              <a:sym typeface="Arial"/>
            </a:endParaRPr>
          </a:p>
        </p:txBody>
      </p:sp>
      <p:pic>
        <p:nvPicPr>
          <p:cNvPr id="1386" name="Google Shape;1386;g8634709e03_2_10"/>
          <p:cNvPicPr preferRelativeResize="0"/>
          <p:nvPr/>
        </p:nvPicPr>
        <p:blipFill>
          <a:blip r:embed="rId3">
            <a:alphaModFix/>
          </a:blip>
          <a:stretch>
            <a:fillRect/>
          </a:stretch>
        </p:blipFill>
        <p:spPr>
          <a:xfrm>
            <a:off x="3822700" y="2379500"/>
            <a:ext cx="4546600" cy="3429000"/>
          </a:xfrm>
          <a:prstGeom prst="rect">
            <a:avLst/>
          </a:prstGeom>
          <a:noFill/>
          <a:ln>
            <a:noFill/>
          </a:ln>
        </p:spPr>
      </p:pic>
    </p:spTree>
    <p:extLst>
      <p:ext uri="{BB962C8B-B14F-4D97-AF65-F5344CB8AC3E}">
        <p14:creationId xmlns:p14="http://schemas.microsoft.com/office/powerpoint/2010/main" val="4256240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390"/>
        <p:cNvGrpSpPr/>
        <p:nvPr/>
      </p:nvGrpSpPr>
      <p:grpSpPr>
        <a:xfrm>
          <a:off x="0" y="0"/>
          <a:ext cx="0" cy="0"/>
          <a:chOff x="0" y="0"/>
          <a:chExt cx="0" cy="0"/>
        </a:xfrm>
      </p:grpSpPr>
      <p:sp>
        <p:nvSpPr>
          <p:cNvPr id="1391" name="Google Shape;1391;p60"/>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392" name="Google Shape;1392;p60"/>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393" name="Google Shape;1393;p60"/>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331834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397"/>
        <p:cNvGrpSpPr/>
        <p:nvPr/>
      </p:nvGrpSpPr>
      <p:grpSpPr>
        <a:xfrm>
          <a:off x="0" y="0"/>
          <a:ext cx="0" cy="0"/>
          <a:chOff x="0" y="0"/>
          <a:chExt cx="0" cy="0"/>
        </a:xfrm>
      </p:grpSpPr>
      <p:pic>
        <p:nvPicPr>
          <p:cNvPr id="1398" name="Google Shape;1398;g8812d6153f_0_1174"/>
          <p:cNvPicPr preferRelativeResize="0"/>
          <p:nvPr/>
        </p:nvPicPr>
        <p:blipFill>
          <a:blip r:embed="rId3">
            <a:alphaModFix/>
          </a:blip>
          <a:stretch>
            <a:fillRect/>
          </a:stretch>
        </p:blipFill>
        <p:spPr>
          <a:xfrm>
            <a:off x="2956933" y="2196267"/>
            <a:ext cx="5140432" cy="3862700"/>
          </a:xfrm>
          <a:prstGeom prst="rect">
            <a:avLst/>
          </a:prstGeom>
          <a:noFill/>
          <a:ln>
            <a:noFill/>
          </a:ln>
        </p:spPr>
      </p:pic>
      <p:sp>
        <p:nvSpPr>
          <p:cNvPr id="1399" name="Google Shape;1399;g8812d6153f_0_1174"/>
          <p:cNvSpPr txBox="1"/>
          <p:nvPr/>
        </p:nvSpPr>
        <p:spPr>
          <a:xfrm>
            <a:off x="188533" y="231367"/>
            <a:ext cx="11750800" cy="66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733" u="sng" kern="0">
                <a:solidFill>
                  <a:srgbClr val="000000"/>
                </a:solidFill>
                <a:latin typeface="Arial"/>
                <a:cs typeface="Arial"/>
                <a:sym typeface="Arial"/>
              </a:rPr>
              <a:t>WALT: use similes for description</a:t>
            </a:r>
            <a:endParaRPr sz="3733" u="sng" kern="0">
              <a:solidFill>
                <a:srgbClr val="000000"/>
              </a:solidFill>
              <a:latin typeface="Arial"/>
              <a:cs typeface="Arial"/>
              <a:sym typeface="Arial"/>
            </a:endParaRPr>
          </a:p>
          <a:p>
            <a:pPr defTabSz="1219170">
              <a:buClr>
                <a:srgbClr val="000000"/>
              </a:buClr>
            </a:pPr>
            <a:endParaRPr sz="3733" kern="0">
              <a:solidFill>
                <a:srgbClr val="000000"/>
              </a:solidFill>
              <a:latin typeface="Arial"/>
              <a:cs typeface="Arial"/>
              <a:sym typeface="Arial"/>
            </a:endParaRPr>
          </a:p>
          <a:p>
            <a:pPr defTabSz="1219170">
              <a:buClr>
                <a:srgbClr val="000000"/>
              </a:buClr>
            </a:pPr>
            <a:r>
              <a:rPr lang="en-GB" sz="2667" b="1" kern="0">
                <a:solidFill>
                  <a:srgbClr val="000000"/>
                </a:solidFill>
                <a:latin typeface="Arial"/>
                <a:cs typeface="Arial"/>
                <a:sym typeface="Arial"/>
              </a:rPr>
              <a:t>Remember a simile uses like or as to compare something to something else.</a:t>
            </a:r>
            <a:endParaRPr sz="2667" b="1" kern="0">
              <a:solidFill>
                <a:srgbClr val="000000"/>
              </a:solidFill>
              <a:latin typeface="Arial"/>
              <a:cs typeface="Arial"/>
              <a:sym typeface="Arial"/>
            </a:endParaRPr>
          </a:p>
        </p:txBody>
      </p:sp>
      <p:sp>
        <p:nvSpPr>
          <p:cNvPr id="1400" name="Google Shape;1400;g8812d6153f_0_1174"/>
          <p:cNvSpPr txBox="1"/>
          <p:nvPr/>
        </p:nvSpPr>
        <p:spPr>
          <a:xfrm>
            <a:off x="188533" y="6058967"/>
            <a:ext cx="11750800" cy="66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kern="0">
                <a:solidFill>
                  <a:srgbClr val="000000"/>
                </a:solidFill>
                <a:latin typeface="Arial"/>
                <a:cs typeface="Arial"/>
                <a:sym typeface="Arial"/>
              </a:rPr>
              <a:t>Look at the similes on the next slide and match them to the pictures.</a:t>
            </a:r>
            <a:endParaRPr sz="2667" b="1" kern="0">
              <a:solidFill>
                <a:srgbClr val="000000"/>
              </a:solidFill>
              <a:latin typeface="Arial"/>
              <a:cs typeface="Arial"/>
              <a:sym typeface="Arial"/>
            </a:endParaRPr>
          </a:p>
        </p:txBody>
      </p:sp>
    </p:spTree>
    <p:extLst>
      <p:ext uri="{BB962C8B-B14F-4D97-AF65-F5344CB8AC3E}">
        <p14:creationId xmlns:p14="http://schemas.microsoft.com/office/powerpoint/2010/main" val="792313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404"/>
        <p:cNvGrpSpPr/>
        <p:nvPr/>
      </p:nvGrpSpPr>
      <p:grpSpPr>
        <a:xfrm>
          <a:off x="0" y="0"/>
          <a:ext cx="0" cy="0"/>
          <a:chOff x="0" y="0"/>
          <a:chExt cx="0" cy="0"/>
        </a:xfrm>
      </p:grpSpPr>
      <p:sp>
        <p:nvSpPr>
          <p:cNvPr id="1405" name="Google Shape;1405;g8812d6153f_0_1225"/>
          <p:cNvSpPr txBox="1">
            <a:spLocks noGrp="1"/>
          </p:cNvSpPr>
          <p:nvPr>
            <p:ph type="subTitle" idx="1"/>
          </p:nvPr>
        </p:nvSpPr>
        <p:spPr>
          <a:xfrm>
            <a:off x="290133" y="496200"/>
            <a:ext cx="11360800" cy="1056800"/>
          </a:xfrm>
          <a:prstGeom prst="rect">
            <a:avLst/>
          </a:prstGeom>
        </p:spPr>
        <p:txBody>
          <a:bodyPr spcFirstLastPara="1" wrap="square" lIns="121900" tIns="121900" rIns="121900" bIns="121900" anchor="t" anchorCtr="0">
            <a:noAutofit/>
          </a:bodyPr>
          <a:lstStyle/>
          <a:p>
            <a:pPr marL="0" indent="0"/>
            <a:endParaRPr>
              <a:solidFill>
                <a:srgbClr val="000000"/>
              </a:solidFill>
            </a:endParaRPr>
          </a:p>
          <a:p>
            <a:pPr marL="0" indent="0"/>
            <a:endParaRPr>
              <a:solidFill>
                <a:srgbClr val="000000"/>
              </a:solidFill>
            </a:endParaRPr>
          </a:p>
        </p:txBody>
      </p:sp>
      <p:pic>
        <p:nvPicPr>
          <p:cNvPr id="1406" name="Google Shape;1406;g8812d6153f_0_1225"/>
          <p:cNvPicPr preferRelativeResize="0"/>
          <p:nvPr/>
        </p:nvPicPr>
        <p:blipFill>
          <a:blip r:embed="rId3">
            <a:alphaModFix/>
          </a:blip>
          <a:stretch>
            <a:fillRect/>
          </a:stretch>
        </p:blipFill>
        <p:spPr>
          <a:xfrm>
            <a:off x="203201" y="349867"/>
            <a:ext cx="8286033" cy="6304933"/>
          </a:xfrm>
          <a:prstGeom prst="rect">
            <a:avLst/>
          </a:prstGeom>
          <a:noFill/>
          <a:ln>
            <a:noFill/>
          </a:ln>
        </p:spPr>
      </p:pic>
      <p:sp>
        <p:nvSpPr>
          <p:cNvPr id="1407" name="Google Shape;1407;g8812d6153f_0_1225"/>
          <p:cNvSpPr txBox="1"/>
          <p:nvPr/>
        </p:nvSpPr>
        <p:spPr>
          <a:xfrm>
            <a:off x="8823767" y="189533"/>
            <a:ext cx="3136400" cy="644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Remember on Monday we read the story of The Selfish Giant for our comprehension?</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This picture shows  the Selfish Giant’s garden.</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Remember on Tuesday we had a close read describing the stalactites using simile?.</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Today your task is to write a description of the giant’s garden using similes.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Work through the next slides to give you some ideas for your writing.</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61268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411"/>
        <p:cNvGrpSpPr/>
        <p:nvPr/>
      </p:nvGrpSpPr>
      <p:grpSpPr>
        <a:xfrm>
          <a:off x="0" y="0"/>
          <a:ext cx="0" cy="0"/>
          <a:chOff x="0" y="0"/>
          <a:chExt cx="0" cy="0"/>
        </a:xfrm>
      </p:grpSpPr>
      <p:sp>
        <p:nvSpPr>
          <p:cNvPr id="1412" name="Google Shape;1412;g8812d6153f_0_1276"/>
          <p:cNvSpPr txBox="1"/>
          <p:nvPr/>
        </p:nvSpPr>
        <p:spPr>
          <a:xfrm>
            <a:off x="213000" y="253233"/>
            <a:ext cx="5883200" cy="73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Match these similes to the pictures.</a:t>
            </a:r>
            <a:endParaRPr sz="2400" kern="0">
              <a:solidFill>
                <a:srgbClr val="000000"/>
              </a:solidFill>
              <a:latin typeface="Arial"/>
              <a:cs typeface="Arial"/>
              <a:sym typeface="Arial"/>
            </a:endParaRPr>
          </a:p>
        </p:txBody>
      </p:sp>
      <p:pic>
        <p:nvPicPr>
          <p:cNvPr id="1413" name="Google Shape;1413;g8812d6153f_0_1276"/>
          <p:cNvPicPr preferRelativeResize="0"/>
          <p:nvPr/>
        </p:nvPicPr>
        <p:blipFill>
          <a:blip r:embed="rId3">
            <a:alphaModFix/>
          </a:blip>
          <a:stretch>
            <a:fillRect/>
          </a:stretch>
        </p:blipFill>
        <p:spPr>
          <a:xfrm>
            <a:off x="2840534" y="1315801"/>
            <a:ext cx="1871533" cy="1600700"/>
          </a:xfrm>
          <a:prstGeom prst="rect">
            <a:avLst/>
          </a:prstGeom>
          <a:noFill/>
          <a:ln>
            <a:noFill/>
          </a:ln>
        </p:spPr>
      </p:pic>
      <p:pic>
        <p:nvPicPr>
          <p:cNvPr id="1414" name="Google Shape;1414;g8812d6153f_0_1276"/>
          <p:cNvPicPr preferRelativeResize="0"/>
          <p:nvPr/>
        </p:nvPicPr>
        <p:blipFill>
          <a:blip r:embed="rId4">
            <a:alphaModFix/>
          </a:blip>
          <a:stretch>
            <a:fillRect/>
          </a:stretch>
        </p:blipFill>
        <p:spPr>
          <a:xfrm>
            <a:off x="4968234" y="1315800"/>
            <a:ext cx="1495767" cy="2294333"/>
          </a:xfrm>
          <a:prstGeom prst="rect">
            <a:avLst/>
          </a:prstGeom>
          <a:noFill/>
          <a:ln>
            <a:noFill/>
          </a:ln>
        </p:spPr>
      </p:pic>
      <p:pic>
        <p:nvPicPr>
          <p:cNvPr id="1415" name="Google Shape;1415;g8812d6153f_0_1276"/>
          <p:cNvPicPr preferRelativeResize="0"/>
          <p:nvPr/>
        </p:nvPicPr>
        <p:blipFill>
          <a:blip r:embed="rId5">
            <a:alphaModFix/>
          </a:blip>
          <a:stretch>
            <a:fillRect/>
          </a:stretch>
        </p:blipFill>
        <p:spPr>
          <a:xfrm>
            <a:off x="6720170" y="1315800"/>
            <a:ext cx="1871533" cy="1269392"/>
          </a:xfrm>
          <a:prstGeom prst="rect">
            <a:avLst/>
          </a:prstGeom>
          <a:noFill/>
          <a:ln>
            <a:noFill/>
          </a:ln>
        </p:spPr>
      </p:pic>
      <p:pic>
        <p:nvPicPr>
          <p:cNvPr id="1416" name="Google Shape;1416;g8812d6153f_0_1276"/>
          <p:cNvPicPr preferRelativeResize="0"/>
          <p:nvPr/>
        </p:nvPicPr>
        <p:blipFill>
          <a:blip r:embed="rId6">
            <a:alphaModFix/>
          </a:blip>
          <a:stretch>
            <a:fillRect/>
          </a:stretch>
        </p:blipFill>
        <p:spPr>
          <a:xfrm>
            <a:off x="451067" y="1315800"/>
            <a:ext cx="2133300" cy="1845933"/>
          </a:xfrm>
          <a:prstGeom prst="rect">
            <a:avLst/>
          </a:prstGeom>
          <a:noFill/>
          <a:ln>
            <a:noFill/>
          </a:ln>
        </p:spPr>
      </p:pic>
      <p:pic>
        <p:nvPicPr>
          <p:cNvPr id="1417" name="Google Shape;1417;g8812d6153f_0_1276"/>
          <p:cNvPicPr preferRelativeResize="0"/>
          <p:nvPr/>
        </p:nvPicPr>
        <p:blipFill>
          <a:blip r:embed="rId7">
            <a:alphaModFix/>
          </a:blip>
          <a:stretch>
            <a:fillRect/>
          </a:stretch>
        </p:blipFill>
        <p:spPr>
          <a:xfrm>
            <a:off x="8914633" y="1315802"/>
            <a:ext cx="2852328" cy="1845933"/>
          </a:xfrm>
          <a:prstGeom prst="rect">
            <a:avLst/>
          </a:prstGeom>
          <a:noFill/>
          <a:ln>
            <a:noFill/>
          </a:ln>
        </p:spPr>
      </p:pic>
      <p:sp>
        <p:nvSpPr>
          <p:cNvPr id="1418" name="Google Shape;1418;g8812d6153f_0_1276"/>
          <p:cNvSpPr txBox="1"/>
          <p:nvPr/>
        </p:nvSpPr>
        <p:spPr>
          <a:xfrm>
            <a:off x="479233" y="4180900"/>
            <a:ext cx="11121600" cy="18460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Flowers carpeted the ground like a colourful patchwork blanket stretching across the garden.</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The stream wound like a slithering snake, along the centre of the garden path.</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Stretching out like an arm, the branch held the children’s swing above the ground.</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Looking through,</a:t>
            </a:r>
            <a:r>
              <a:rPr lang="en-GB" sz="2000" kern="0">
                <a:solidFill>
                  <a:srgbClr val="000000"/>
                </a:solidFill>
                <a:latin typeface="Arial"/>
                <a:cs typeface="Arial"/>
                <a:sym typeface="Arial"/>
              </a:rPr>
              <a:t> the archway</a:t>
            </a:r>
            <a:r>
              <a:rPr lang="en-GB" sz="1867" kern="0">
                <a:solidFill>
                  <a:srgbClr val="000000"/>
                </a:solidFill>
                <a:latin typeface="Arial"/>
                <a:cs typeface="Arial"/>
                <a:sym typeface="Arial"/>
              </a:rPr>
              <a:t> appeared like an eye showing the view of the garden’s entrance.</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Blossom clung to the tree like soft tufts of pink candy floss.</a:t>
            </a:r>
            <a:endParaRPr sz="1867" kern="0">
              <a:solidFill>
                <a:srgbClr val="000000"/>
              </a:solidFill>
              <a:latin typeface="Arial"/>
              <a:cs typeface="Arial"/>
              <a:sym typeface="Arial"/>
            </a:endParaRPr>
          </a:p>
        </p:txBody>
      </p:sp>
      <p:sp>
        <p:nvSpPr>
          <p:cNvPr id="1419" name="Google Shape;1419;g8812d6153f_0_1276"/>
          <p:cNvSpPr txBox="1"/>
          <p:nvPr/>
        </p:nvSpPr>
        <p:spPr>
          <a:xfrm>
            <a:off x="1173300" y="3272000"/>
            <a:ext cx="314000" cy="46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A</a:t>
            </a:r>
            <a:endParaRPr sz="1867" kern="0">
              <a:solidFill>
                <a:srgbClr val="000000"/>
              </a:solidFill>
              <a:latin typeface="Arial"/>
              <a:cs typeface="Arial"/>
              <a:sym typeface="Arial"/>
            </a:endParaRPr>
          </a:p>
        </p:txBody>
      </p:sp>
      <p:sp>
        <p:nvSpPr>
          <p:cNvPr id="1420" name="Google Shape;1420;g8812d6153f_0_1276"/>
          <p:cNvSpPr txBox="1"/>
          <p:nvPr/>
        </p:nvSpPr>
        <p:spPr>
          <a:xfrm>
            <a:off x="3470300" y="3106767"/>
            <a:ext cx="413200" cy="50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B</a:t>
            </a:r>
            <a:endParaRPr sz="1867" kern="0">
              <a:solidFill>
                <a:srgbClr val="000000"/>
              </a:solidFill>
              <a:latin typeface="Arial"/>
              <a:cs typeface="Arial"/>
              <a:sym typeface="Arial"/>
            </a:endParaRPr>
          </a:p>
        </p:txBody>
      </p:sp>
      <p:sp>
        <p:nvSpPr>
          <p:cNvPr id="1421" name="Google Shape;1421;g8812d6153f_0_1276"/>
          <p:cNvSpPr txBox="1"/>
          <p:nvPr/>
        </p:nvSpPr>
        <p:spPr>
          <a:xfrm>
            <a:off x="5453333" y="3685133"/>
            <a:ext cx="413200" cy="50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a:t>
            </a:r>
            <a:endParaRPr sz="1867" kern="0">
              <a:solidFill>
                <a:srgbClr val="000000"/>
              </a:solidFill>
              <a:latin typeface="Arial"/>
              <a:cs typeface="Arial"/>
              <a:sym typeface="Arial"/>
            </a:endParaRPr>
          </a:p>
        </p:txBody>
      </p:sp>
      <p:sp>
        <p:nvSpPr>
          <p:cNvPr id="1422" name="Google Shape;1422;g8812d6153f_0_1276"/>
          <p:cNvSpPr txBox="1"/>
          <p:nvPr/>
        </p:nvSpPr>
        <p:spPr>
          <a:xfrm>
            <a:off x="7353767" y="2743200"/>
            <a:ext cx="495600" cy="50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D</a:t>
            </a:r>
            <a:endParaRPr sz="1867" kern="0">
              <a:solidFill>
                <a:srgbClr val="000000"/>
              </a:solidFill>
              <a:latin typeface="Arial"/>
              <a:cs typeface="Arial"/>
              <a:sym typeface="Arial"/>
            </a:endParaRPr>
          </a:p>
        </p:txBody>
      </p:sp>
      <p:sp>
        <p:nvSpPr>
          <p:cNvPr id="1423" name="Google Shape;1423;g8812d6153f_0_1276"/>
          <p:cNvSpPr txBox="1"/>
          <p:nvPr/>
        </p:nvSpPr>
        <p:spPr>
          <a:xfrm>
            <a:off x="10014333" y="3338100"/>
            <a:ext cx="512400" cy="46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451153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27"/>
        <p:cNvGrpSpPr/>
        <p:nvPr/>
      </p:nvGrpSpPr>
      <p:grpSpPr>
        <a:xfrm>
          <a:off x="0" y="0"/>
          <a:ext cx="0" cy="0"/>
          <a:chOff x="0" y="0"/>
          <a:chExt cx="0" cy="0"/>
        </a:xfrm>
      </p:grpSpPr>
      <p:sp>
        <p:nvSpPr>
          <p:cNvPr id="1428" name="Google Shape;1428;g80a865f253_4_19"/>
          <p:cNvSpPr txBox="1"/>
          <p:nvPr/>
        </p:nvSpPr>
        <p:spPr>
          <a:xfrm>
            <a:off x="213000" y="253233"/>
            <a:ext cx="5883200" cy="73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Match these similes to the pictures.</a:t>
            </a:r>
            <a:endParaRPr sz="2400" kern="0">
              <a:solidFill>
                <a:srgbClr val="000000"/>
              </a:solidFill>
              <a:latin typeface="Arial"/>
              <a:cs typeface="Arial"/>
              <a:sym typeface="Arial"/>
            </a:endParaRPr>
          </a:p>
        </p:txBody>
      </p:sp>
      <p:pic>
        <p:nvPicPr>
          <p:cNvPr id="1429" name="Google Shape;1429;g80a865f253_4_19"/>
          <p:cNvPicPr preferRelativeResize="0"/>
          <p:nvPr/>
        </p:nvPicPr>
        <p:blipFill>
          <a:blip r:embed="rId3">
            <a:alphaModFix/>
          </a:blip>
          <a:stretch>
            <a:fillRect/>
          </a:stretch>
        </p:blipFill>
        <p:spPr>
          <a:xfrm>
            <a:off x="2840534" y="1315801"/>
            <a:ext cx="1871533" cy="1600700"/>
          </a:xfrm>
          <a:prstGeom prst="rect">
            <a:avLst/>
          </a:prstGeom>
          <a:noFill/>
          <a:ln>
            <a:noFill/>
          </a:ln>
        </p:spPr>
      </p:pic>
      <p:pic>
        <p:nvPicPr>
          <p:cNvPr id="1430" name="Google Shape;1430;g80a865f253_4_19"/>
          <p:cNvPicPr preferRelativeResize="0"/>
          <p:nvPr/>
        </p:nvPicPr>
        <p:blipFill>
          <a:blip r:embed="rId4">
            <a:alphaModFix/>
          </a:blip>
          <a:stretch>
            <a:fillRect/>
          </a:stretch>
        </p:blipFill>
        <p:spPr>
          <a:xfrm>
            <a:off x="4968234" y="1315800"/>
            <a:ext cx="1495767" cy="2294333"/>
          </a:xfrm>
          <a:prstGeom prst="rect">
            <a:avLst/>
          </a:prstGeom>
          <a:noFill/>
          <a:ln>
            <a:noFill/>
          </a:ln>
        </p:spPr>
      </p:pic>
      <p:pic>
        <p:nvPicPr>
          <p:cNvPr id="1431" name="Google Shape;1431;g80a865f253_4_19"/>
          <p:cNvPicPr preferRelativeResize="0"/>
          <p:nvPr/>
        </p:nvPicPr>
        <p:blipFill>
          <a:blip r:embed="rId5">
            <a:alphaModFix/>
          </a:blip>
          <a:stretch>
            <a:fillRect/>
          </a:stretch>
        </p:blipFill>
        <p:spPr>
          <a:xfrm>
            <a:off x="6720170" y="1315800"/>
            <a:ext cx="1871533" cy="1269392"/>
          </a:xfrm>
          <a:prstGeom prst="rect">
            <a:avLst/>
          </a:prstGeom>
          <a:noFill/>
          <a:ln>
            <a:noFill/>
          </a:ln>
        </p:spPr>
      </p:pic>
      <p:pic>
        <p:nvPicPr>
          <p:cNvPr id="1432" name="Google Shape;1432;g80a865f253_4_19"/>
          <p:cNvPicPr preferRelativeResize="0"/>
          <p:nvPr/>
        </p:nvPicPr>
        <p:blipFill>
          <a:blip r:embed="rId6">
            <a:alphaModFix/>
          </a:blip>
          <a:stretch>
            <a:fillRect/>
          </a:stretch>
        </p:blipFill>
        <p:spPr>
          <a:xfrm>
            <a:off x="451067" y="1315800"/>
            <a:ext cx="2133300" cy="1845933"/>
          </a:xfrm>
          <a:prstGeom prst="rect">
            <a:avLst/>
          </a:prstGeom>
          <a:noFill/>
          <a:ln>
            <a:noFill/>
          </a:ln>
        </p:spPr>
      </p:pic>
      <p:pic>
        <p:nvPicPr>
          <p:cNvPr id="1433" name="Google Shape;1433;g80a865f253_4_19"/>
          <p:cNvPicPr preferRelativeResize="0"/>
          <p:nvPr/>
        </p:nvPicPr>
        <p:blipFill>
          <a:blip r:embed="rId7">
            <a:alphaModFix/>
          </a:blip>
          <a:stretch>
            <a:fillRect/>
          </a:stretch>
        </p:blipFill>
        <p:spPr>
          <a:xfrm>
            <a:off x="8914633" y="1315802"/>
            <a:ext cx="2852328" cy="1845933"/>
          </a:xfrm>
          <a:prstGeom prst="rect">
            <a:avLst/>
          </a:prstGeom>
          <a:noFill/>
          <a:ln>
            <a:noFill/>
          </a:ln>
        </p:spPr>
      </p:pic>
      <p:sp>
        <p:nvSpPr>
          <p:cNvPr id="1434" name="Google Shape;1434;g80a865f253_4_19"/>
          <p:cNvSpPr txBox="1"/>
          <p:nvPr/>
        </p:nvSpPr>
        <p:spPr>
          <a:xfrm>
            <a:off x="479233" y="4180900"/>
            <a:ext cx="11121600" cy="18460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Flowers carpeted the ground like a colourful patchwork blanket stretching across the garden.</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The stream wound like a slithering snake, along the centre of the garden path.</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Stretching out like an arm, the branch held the children’s swing above the ground.</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Looking through,</a:t>
            </a:r>
            <a:r>
              <a:rPr lang="en-GB" sz="2000" kern="0">
                <a:solidFill>
                  <a:srgbClr val="000000"/>
                </a:solidFill>
                <a:latin typeface="Arial"/>
                <a:cs typeface="Arial"/>
                <a:sym typeface="Arial"/>
              </a:rPr>
              <a:t> the archway</a:t>
            </a:r>
            <a:r>
              <a:rPr lang="en-GB" sz="1867" kern="0">
                <a:solidFill>
                  <a:srgbClr val="000000"/>
                </a:solidFill>
                <a:latin typeface="Arial"/>
                <a:cs typeface="Arial"/>
                <a:sym typeface="Arial"/>
              </a:rPr>
              <a:t> appeared like an eye showing the view of the garden’s entrance.</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Blossom clung to the tree like soft tufts of pink candy floss.</a:t>
            </a:r>
            <a:endParaRPr sz="1867" kern="0">
              <a:solidFill>
                <a:srgbClr val="000000"/>
              </a:solidFill>
              <a:latin typeface="Arial"/>
              <a:cs typeface="Arial"/>
              <a:sym typeface="Arial"/>
            </a:endParaRPr>
          </a:p>
        </p:txBody>
      </p:sp>
      <p:sp>
        <p:nvSpPr>
          <p:cNvPr id="1435" name="Google Shape;1435;g80a865f253_4_19"/>
          <p:cNvSpPr txBox="1"/>
          <p:nvPr/>
        </p:nvSpPr>
        <p:spPr>
          <a:xfrm>
            <a:off x="1090667" y="3338100"/>
            <a:ext cx="1090800" cy="46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A - 4</a:t>
            </a:r>
            <a:endParaRPr sz="1867" kern="0">
              <a:solidFill>
                <a:srgbClr val="000000"/>
              </a:solidFill>
              <a:latin typeface="Arial"/>
              <a:cs typeface="Arial"/>
              <a:sym typeface="Arial"/>
            </a:endParaRPr>
          </a:p>
        </p:txBody>
      </p:sp>
      <p:sp>
        <p:nvSpPr>
          <p:cNvPr id="1436" name="Google Shape;1436;g80a865f253_4_19"/>
          <p:cNvSpPr txBox="1"/>
          <p:nvPr/>
        </p:nvSpPr>
        <p:spPr>
          <a:xfrm>
            <a:off x="3470300" y="3106767"/>
            <a:ext cx="925600" cy="50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B - 5</a:t>
            </a:r>
            <a:endParaRPr sz="1867" kern="0">
              <a:solidFill>
                <a:srgbClr val="000000"/>
              </a:solidFill>
              <a:latin typeface="Arial"/>
              <a:cs typeface="Arial"/>
              <a:sym typeface="Arial"/>
            </a:endParaRPr>
          </a:p>
        </p:txBody>
      </p:sp>
      <p:sp>
        <p:nvSpPr>
          <p:cNvPr id="1437" name="Google Shape;1437;g80a865f253_4_19"/>
          <p:cNvSpPr txBox="1"/>
          <p:nvPr/>
        </p:nvSpPr>
        <p:spPr>
          <a:xfrm>
            <a:off x="5453333" y="3685133"/>
            <a:ext cx="925600" cy="50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 - 2</a:t>
            </a:r>
            <a:endParaRPr sz="1867" kern="0">
              <a:solidFill>
                <a:srgbClr val="000000"/>
              </a:solidFill>
              <a:latin typeface="Arial"/>
              <a:cs typeface="Arial"/>
              <a:sym typeface="Arial"/>
            </a:endParaRPr>
          </a:p>
        </p:txBody>
      </p:sp>
      <p:sp>
        <p:nvSpPr>
          <p:cNvPr id="1438" name="Google Shape;1438;g80a865f253_4_19"/>
          <p:cNvSpPr txBox="1"/>
          <p:nvPr/>
        </p:nvSpPr>
        <p:spPr>
          <a:xfrm>
            <a:off x="7353767" y="2743200"/>
            <a:ext cx="925600" cy="50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D - 3</a:t>
            </a:r>
            <a:endParaRPr sz="1867" kern="0">
              <a:solidFill>
                <a:srgbClr val="000000"/>
              </a:solidFill>
              <a:latin typeface="Arial"/>
              <a:cs typeface="Arial"/>
              <a:sym typeface="Arial"/>
            </a:endParaRPr>
          </a:p>
        </p:txBody>
      </p:sp>
      <p:sp>
        <p:nvSpPr>
          <p:cNvPr id="1439" name="Google Shape;1439;g80a865f253_4_19"/>
          <p:cNvSpPr txBox="1"/>
          <p:nvPr/>
        </p:nvSpPr>
        <p:spPr>
          <a:xfrm>
            <a:off x="10014333" y="3338100"/>
            <a:ext cx="925600" cy="46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E - 1</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040226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443"/>
        <p:cNvGrpSpPr/>
        <p:nvPr/>
      </p:nvGrpSpPr>
      <p:grpSpPr>
        <a:xfrm>
          <a:off x="0" y="0"/>
          <a:ext cx="0" cy="0"/>
          <a:chOff x="0" y="0"/>
          <a:chExt cx="0" cy="0"/>
        </a:xfrm>
      </p:grpSpPr>
      <p:sp>
        <p:nvSpPr>
          <p:cNvPr id="1444" name="Google Shape;1444;g80a865f253_4_39"/>
          <p:cNvSpPr txBox="1">
            <a:spLocks noGrp="1"/>
          </p:cNvSpPr>
          <p:nvPr>
            <p:ph type="subTitle" idx="1"/>
          </p:nvPr>
        </p:nvSpPr>
        <p:spPr>
          <a:xfrm>
            <a:off x="290133" y="496200"/>
            <a:ext cx="11360800" cy="1056800"/>
          </a:xfrm>
          <a:prstGeom prst="rect">
            <a:avLst/>
          </a:prstGeom>
        </p:spPr>
        <p:txBody>
          <a:bodyPr spcFirstLastPara="1" wrap="square" lIns="121900" tIns="121900" rIns="121900" bIns="121900" anchor="t" anchorCtr="0">
            <a:noAutofit/>
          </a:bodyPr>
          <a:lstStyle/>
          <a:p>
            <a:pPr marL="0" indent="0"/>
            <a:endParaRPr>
              <a:solidFill>
                <a:srgbClr val="000000"/>
              </a:solidFill>
            </a:endParaRPr>
          </a:p>
          <a:p>
            <a:pPr marL="0" indent="0"/>
            <a:endParaRPr>
              <a:solidFill>
                <a:srgbClr val="000000"/>
              </a:solidFill>
            </a:endParaRPr>
          </a:p>
        </p:txBody>
      </p:sp>
      <p:pic>
        <p:nvPicPr>
          <p:cNvPr id="1445" name="Google Shape;1445;g80a865f253_4_39"/>
          <p:cNvPicPr preferRelativeResize="0"/>
          <p:nvPr/>
        </p:nvPicPr>
        <p:blipFill>
          <a:blip r:embed="rId3">
            <a:alphaModFix/>
          </a:blip>
          <a:stretch>
            <a:fillRect/>
          </a:stretch>
        </p:blipFill>
        <p:spPr>
          <a:xfrm>
            <a:off x="203201" y="349867"/>
            <a:ext cx="8286033" cy="6304933"/>
          </a:xfrm>
          <a:prstGeom prst="rect">
            <a:avLst/>
          </a:prstGeom>
          <a:noFill/>
          <a:ln>
            <a:noFill/>
          </a:ln>
        </p:spPr>
      </p:pic>
      <p:sp>
        <p:nvSpPr>
          <p:cNvPr id="1446" name="Google Shape;1446;g80a865f253_4_39"/>
          <p:cNvSpPr txBox="1"/>
          <p:nvPr/>
        </p:nvSpPr>
        <p:spPr>
          <a:xfrm>
            <a:off x="8823767" y="627967"/>
            <a:ext cx="3136400" cy="54576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2133" b="1" kern="0">
                <a:solidFill>
                  <a:srgbClr val="000000"/>
                </a:solidFill>
                <a:latin typeface="Arial"/>
                <a:cs typeface="Arial"/>
                <a:sym typeface="Arial"/>
              </a:rPr>
              <a:t>Today your task is to write a description of the giant’s garden using similes.</a:t>
            </a:r>
            <a:endParaRPr sz="2133" b="1"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You can describe the garden in the picture or draw a garden of your own and describe it using similes.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Share your work with an adult.</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689572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450"/>
        <p:cNvGrpSpPr/>
        <p:nvPr/>
      </p:nvGrpSpPr>
      <p:grpSpPr>
        <a:xfrm>
          <a:off x="0" y="0"/>
          <a:ext cx="0" cy="0"/>
          <a:chOff x="0" y="0"/>
          <a:chExt cx="0" cy="0"/>
        </a:xfrm>
      </p:grpSpPr>
      <p:sp>
        <p:nvSpPr>
          <p:cNvPr id="1451" name="Google Shape;1451;g80a865f253_1_1288"/>
          <p:cNvSpPr txBox="1">
            <a:spLocks noGrp="1"/>
          </p:cNvSpPr>
          <p:nvPr>
            <p:ph type="ctrTitle"/>
          </p:nvPr>
        </p:nvSpPr>
        <p:spPr>
          <a:xfrm>
            <a:off x="415600" y="2217800"/>
            <a:ext cx="11360800" cy="5248800"/>
          </a:xfrm>
          <a:prstGeom prst="rect">
            <a:avLst/>
          </a:prstGeom>
        </p:spPr>
        <p:txBody>
          <a:bodyPr spcFirstLastPara="1" wrap="square" lIns="121900" tIns="121900" rIns="121900" bIns="121900" anchor="b" anchorCtr="0">
            <a:noAutofit/>
          </a:bodyPr>
          <a:lstStyle/>
          <a:p>
            <a:r>
              <a:rPr lang="en-GB" sz="4000"/>
              <a:t>Today you have a revision quiz about the prefixes super, auto and anti.</a:t>
            </a:r>
            <a:endParaRPr sz="4000"/>
          </a:p>
          <a:p>
            <a:r>
              <a:rPr lang="en-GB" sz="4000"/>
              <a:t>You should read the ten sentences from the Twinkl quiz and make the correct word by choosing the right prefix.</a:t>
            </a:r>
            <a:endParaRPr sz="4000"/>
          </a:p>
          <a:p>
            <a:r>
              <a:rPr lang="en-GB" sz="4000"/>
              <a:t>Write a list 1 to 10 and record your answers.</a:t>
            </a:r>
            <a:endParaRPr sz="4000"/>
          </a:p>
          <a:p>
            <a:r>
              <a:rPr lang="en-GB" sz="4000"/>
              <a:t>You can check them at the end.</a:t>
            </a:r>
            <a:endParaRPr sz="4000"/>
          </a:p>
          <a:p>
            <a:endParaRPr/>
          </a:p>
        </p:txBody>
      </p:sp>
      <p:sp>
        <p:nvSpPr>
          <p:cNvPr id="1452" name="Google Shape;1452;g80a865f253_1_1288"/>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453" name="Google Shape;1453;g80a865f253_1_1288"/>
          <p:cNvPicPr preferRelativeResize="0"/>
          <p:nvPr/>
        </p:nvPicPr>
        <p:blipFill>
          <a:blip r:embed="rId3">
            <a:alphaModFix/>
          </a:blip>
          <a:stretch>
            <a:fill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3692077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57"/>
        <p:cNvGrpSpPr/>
        <p:nvPr/>
      </p:nvGrpSpPr>
      <p:grpSpPr>
        <a:xfrm>
          <a:off x="0" y="0"/>
          <a:ext cx="0" cy="0"/>
          <a:chOff x="0" y="0"/>
          <a:chExt cx="0" cy="0"/>
        </a:xfrm>
      </p:grpSpPr>
      <p:sp>
        <p:nvSpPr>
          <p:cNvPr id="1458" name="Google Shape;1458;g80a865f253_2_0"/>
          <p:cNvSpPr/>
          <p:nvPr/>
        </p:nvSpPr>
        <p:spPr>
          <a:xfrm>
            <a:off x="2279651" y="2200275"/>
            <a:ext cx="7632800" cy="2914800"/>
          </a:xfrm>
          <a:prstGeom prst="rect">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459" name="Google Shape;1459;g80a865f253_2_0"/>
          <p:cNvSpPr/>
          <p:nvPr/>
        </p:nvSpPr>
        <p:spPr>
          <a:xfrm>
            <a:off x="2279651" y="5114925"/>
            <a:ext cx="7632800" cy="10144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460" name="Google Shape;1460;g80a865f253_2_0"/>
          <p:cNvSpPr/>
          <p:nvPr/>
        </p:nvSpPr>
        <p:spPr>
          <a:xfrm>
            <a:off x="2279651" y="1460501"/>
            <a:ext cx="7632800" cy="7396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Which is the correct prefix for the bold word?</a:t>
            </a:r>
            <a:endParaRPr sz="1867" kern="0">
              <a:solidFill>
                <a:srgbClr val="000000"/>
              </a:solidFill>
              <a:latin typeface="Arial"/>
              <a:cs typeface="Arial"/>
              <a:sym typeface="Arial"/>
            </a:endParaRPr>
          </a:p>
        </p:txBody>
      </p:sp>
      <p:sp>
        <p:nvSpPr>
          <p:cNvPr id="1461" name="Google Shape;1461;g80a865f253_2_0"/>
          <p:cNvSpPr/>
          <p:nvPr/>
        </p:nvSpPr>
        <p:spPr>
          <a:xfrm>
            <a:off x="2859089" y="5280025"/>
            <a:ext cx="20336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super-</a:t>
            </a:r>
            <a:endParaRPr sz="1867" kern="0">
              <a:solidFill>
                <a:srgbClr val="000000"/>
              </a:solidFill>
              <a:latin typeface="Arial"/>
              <a:cs typeface="Arial"/>
              <a:sym typeface="Arial"/>
            </a:endParaRPr>
          </a:p>
        </p:txBody>
      </p:sp>
      <p:sp>
        <p:nvSpPr>
          <p:cNvPr id="1462" name="Google Shape;1462;g80a865f253_2_0"/>
          <p:cNvSpPr/>
          <p:nvPr/>
        </p:nvSpPr>
        <p:spPr>
          <a:xfrm>
            <a:off x="5070476"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anti-</a:t>
            </a:r>
            <a:endParaRPr sz="1867" kern="0">
              <a:solidFill>
                <a:srgbClr val="000000"/>
              </a:solidFill>
              <a:latin typeface="Arial"/>
              <a:cs typeface="Arial"/>
              <a:sym typeface="Arial"/>
            </a:endParaRPr>
          </a:p>
        </p:txBody>
      </p:sp>
      <p:sp>
        <p:nvSpPr>
          <p:cNvPr id="1463" name="Google Shape;1463;g80a865f253_2_0"/>
          <p:cNvSpPr/>
          <p:nvPr/>
        </p:nvSpPr>
        <p:spPr>
          <a:xfrm>
            <a:off x="7281864"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auto-</a:t>
            </a:r>
            <a:endParaRPr sz="1867" kern="0">
              <a:solidFill>
                <a:srgbClr val="000000"/>
              </a:solidFill>
              <a:latin typeface="Arial"/>
              <a:cs typeface="Arial"/>
              <a:sym typeface="Arial"/>
            </a:endParaRPr>
          </a:p>
        </p:txBody>
      </p:sp>
      <p:sp>
        <p:nvSpPr>
          <p:cNvPr id="1464" name="Google Shape;1464;g80a865f253_2_0"/>
          <p:cNvSpPr/>
          <p:nvPr/>
        </p:nvSpPr>
        <p:spPr>
          <a:xfrm>
            <a:off x="2981325" y="3267075"/>
            <a:ext cx="6178400" cy="781200"/>
          </a:xfrm>
          <a:prstGeom prst="roundRect">
            <a:avLst>
              <a:gd name="adj" fmla="val 16667"/>
            </a:avLst>
          </a:prstGeom>
          <a:solidFill>
            <a:schemeClr val="lt1"/>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She is a global </a:t>
            </a:r>
            <a:r>
              <a:rPr lang="en-GB" b="1" kern="0">
                <a:solidFill>
                  <a:srgbClr val="1C1C1C"/>
                </a:solidFill>
                <a:latin typeface="NTR"/>
                <a:ea typeface="NTR"/>
                <a:cs typeface="NTR"/>
                <a:sym typeface="NTR"/>
              </a:rPr>
              <a:t>star</a:t>
            </a:r>
            <a:r>
              <a:rPr lang="en-GB" kern="0">
                <a:solidFill>
                  <a:srgbClr val="1C1C1C"/>
                </a:solidFill>
                <a:latin typeface="NTR"/>
                <a:ea typeface="NTR"/>
                <a:cs typeface="NTR"/>
                <a:sym typeface="NTR"/>
              </a:rPr>
              <a:t> and loved by many.</a:t>
            </a:r>
            <a:endParaRPr sz="1867" kern="0">
              <a:solidFill>
                <a:srgbClr val="000000"/>
              </a:solidFill>
              <a:latin typeface="Arial"/>
              <a:cs typeface="Arial"/>
              <a:sym typeface="Arial"/>
            </a:endParaRPr>
          </a:p>
        </p:txBody>
      </p:sp>
      <p:pic>
        <p:nvPicPr>
          <p:cNvPr id="1465" name="Google Shape;1465;g80a865f253_2_0"/>
          <p:cNvPicPr preferRelativeResize="0"/>
          <p:nvPr/>
        </p:nvPicPr>
        <p:blipFill rotWithShape="1">
          <a:blip r:embed="rId3">
            <a:alphaModFix/>
          </a:blip>
          <a:srcRect/>
          <a:stretch/>
        </p:blipFill>
        <p:spPr>
          <a:xfrm>
            <a:off x="7945438" y="3030538"/>
            <a:ext cx="1758951" cy="1465263"/>
          </a:xfrm>
          <a:prstGeom prst="rect">
            <a:avLst/>
          </a:prstGeom>
          <a:noFill/>
          <a:ln>
            <a:noFill/>
          </a:ln>
        </p:spPr>
      </p:pic>
      <p:sp>
        <p:nvSpPr>
          <p:cNvPr id="1466" name="Google Shape;1466;g80a865f253_2_0"/>
          <p:cNvSpPr>
            <a:spLocks noGrp="1"/>
          </p:cNvSpPr>
          <p:nvPr>
            <p:ph type="title"/>
          </p:nvPr>
        </p:nvSpPr>
        <p:spPr>
          <a:xfrm>
            <a:off x="1836739" y="630239"/>
            <a:ext cx="8220000" cy="873200"/>
          </a:xfrm>
          <a:prstGeom prst="roundRect">
            <a:avLst>
              <a:gd name="adj" fmla="val 9639"/>
            </a:avLst>
          </a:prstGeom>
          <a:noFill/>
          <a:ln>
            <a:noFill/>
          </a:ln>
        </p:spPr>
        <p:txBody>
          <a:bodyPr spcFirstLastPara="1" wrap="square" lIns="336000" tIns="336000" rIns="336000" bIns="336000" anchor="ctr" anchorCtr="1">
            <a:noAutofit/>
          </a:bodyPr>
          <a:lstStyle/>
          <a:p>
            <a:r>
              <a:rPr lang="en-GB" sz="3240"/>
              <a:t>Prefixes super, anti, auto Quiz</a:t>
            </a:r>
            <a:endParaRPr/>
          </a:p>
        </p:txBody>
      </p:sp>
      <p:pic>
        <p:nvPicPr>
          <p:cNvPr id="1467" name="Google Shape;1467;g80a865f253_2_0"/>
          <p:cNvPicPr preferRelativeResize="0"/>
          <p:nvPr/>
        </p:nvPicPr>
        <p:blipFill rotWithShape="1">
          <a:blip r:embed="rId4">
            <a:alphaModFix/>
          </a:blip>
          <a:srcRect/>
          <a:stretch/>
        </p:blipFill>
        <p:spPr>
          <a:xfrm>
            <a:off x="9191626" y="615951"/>
            <a:ext cx="865188" cy="863600"/>
          </a:xfrm>
          <a:prstGeom prst="rect">
            <a:avLst/>
          </a:prstGeom>
          <a:noFill/>
          <a:ln>
            <a:noFill/>
          </a:ln>
        </p:spPr>
      </p:pic>
    </p:spTree>
    <p:extLst>
      <p:ext uri="{BB962C8B-B14F-4D97-AF65-F5344CB8AC3E}">
        <p14:creationId xmlns:p14="http://schemas.microsoft.com/office/powerpoint/2010/main" val="3270628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71"/>
        <p:cNvGrpSpPr/>
        <p:nvPr/>
      </p:nvGrpSpPr>
      <p:grpSpPr>
        <a:xfrm>
          <a:off x="0" y="0"/>
          <a:ext cx="0" cy="0"/>
          <a:chOff x="0" y="0"/>
          <a:chExt cx="0" cy="0"/>
        </a:xfrm>
      </p:grpSpPr>
      <p:sp>
        <p:nvSpPr>
          <p:cNvPr id="1472" name="Google Shape;1472;g80a865f253_2_41"/>
          <p:cNvSpPr/>
          <p:nvPr/>
        </p:nvSpPr>
        <p:spPr>
          <a:xfrm>
            <a:off x="2279651" y="2200275"/>
            <a:ext cx="7632800" cy="2914800"/>
          </a:xfrm>
          <a:prstGeom prst="rect">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473" name="Google Shape;1473;g80a865f253_2_41"/>
          <p:cNvSpPr/>
          <p:nvPr/>
        </p:nvSpPr>
        <p:spPr>
          <a:xfrm>
            <a:off x="2279651" y="5114925"/>
            <a:ext cx="7632800" cy="10144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474" name="Google Shape;1474;g80a865f253_2_41"/>
          <p:cNvSpPr/>
          <p:nvPr/>
        </p:nvSpPr>
        <p:spPr>
          <a:xfrm>
            <a:off x="2279651" y="1460501"/>
            <a:ext cx="7632800" cy="7396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Which is the correct prefix for the bold word?</a:t>
            </a:r>
            <a:endParaRPr sz="1867" kern="0">
              <a:solidFill>
                <a:srgbClr val="000000"/>
              </a:solidFill>
              <a:latin typeface="Arial"/>
              <a:cs typeface="Arial"/>
              <a:sym typeface="Arial"/>
            </a:endParaRPr>
          </a:p>
        </p:txBody>
      </p:sp>
      <p:sp>
        <p:nvSpPr>
          <p:cNvPr id="1475" name="Google Shape;1475;g80a865f253_2_41"/>
          <p:cNvSpPr/>
          <p:nvPr/>
        </p:nvSpPr>
        <p:spPr>
          <a:xfrm>
            <a:off x="2859089" y="5280025"/>
            <a:ext cx="20336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super-</a:t>
            </a:r>
            <a:endParaRPr sz="1867" kern="0">
              <a:solidFill>
                <a:srgbClr val="000000"/>
              </a:solidFill>
              <a:latin typeface="Arial"/>
              <a:cs typeface="Arial"/>
              <a:sym typeface="Arial"/>
            </a:endParaRPr>
          </a:p>
        </p:txBody>
      </p:sp>
      <p:sp>
        <p:nvSpPr>
          <p:cNvPr id="1476" name="Google Shape;1476;g80a865f253_2_41"/>
          <p:cNvSpPr/>
          <p:nvPr/>
        </p:nvSpPr>
        <p:spPr>
          <a:xfrm>
            <a:off x="5070476"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anti-</a:t>
            </a:r>
            <a:endParaRPr sz="1867" kern="0">
              <a:solidFill>
                <a:srgbClr val="000000"/>
              </a:solidFill>
              <a:latin typeface="Arial"/>
              <a:cs typeface="Arial"/>
              <a:sym typeface="Arial"/>
            </a:endParaRPr>
          </a:p>
        </p:txBody>
      </p:sp>
      <p:sp>
        <p:nvSpPr>
          <p:cNvPr id="1477" name="Google Shape;1477;g80a865f253_2_41"/>
          <p:cNvSpPr/>
          <p:nvPr/>
        </p:nvSpPr>
        <p:spPr>
          <a:xfrm>
            <a:off x="7281864"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auto-</a:t>
            </a:r>
            <a:endParaRPr sz="1867" kern="0">
              <a:solidFill>
                <a:srgbClr val="000000"/>
              </a:solidFill>
              <a:latin typeface="Arial"/>
              <a:cs typeface="Arial"/>
              <a:sym typeface="Arial"/>
            </a:endParaRPr>
          </a:p>
        </p:txBody>
      </p:sp>
      <p:sp>
        <p:nvSpPr>
          <p:cNvPr id="1478" name="Google Shape;1478;g80a865f253_2_41"/>
          <p:cNvSpPr/>
          <p:nvPr/>
        </p:nvSpPr>
        <p:spPr>
          <a:xfrm>
            <a:off x="2730500" y="3267075"/>
            <a:ext cx="6713600" cy="781200"/>
          </a:xfrm>
          <a:prstGeom prst="roundRect">
            <a:avLst>
              <a:gd name="adj" fmla="val 16667"/>
            </a:avLst>
          </a:prstGeom>
          <a:solidFill>
            <a:schemeClr val="lt1"/>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The </a:t>
            </a:r>
            <a:r>
              <a:rPr lang="en-GB" b="1" kern="0">
                <a:solidFill>
                  <a:srgbClr val="1C1C1C"/>
                </a:solidFill>
                <a:latin typeface="NTR"/>
                <a:ea typeface="NTR"/>
                <a:cs typeface="NTR"/>
                <a:sym typeface="NTR"/>
              </a:rPr>
              <a:t>sonic</a:t>
            </a:r>
            <a:r>
              <a:rPr lang="en-GB" kern="0">
                <a:solidFill>
                  <a:srgbClr val="1C1C1C"/>
                </a:solidFill>
                <a:latin typeface="NTR"/>
                <a:ea typeface="NTR"/>
                <a:cs typeface="NTR"/>
                <a:sym typeface="NTR"/>
              </a:rPr>
              <a:t> jet named the Concorde was designed and built in Bristol.</a:t>
            </a:r>
            <a:endParaRPr sz="1867" kern="0">
              <a:solidFill>
                <a:srgbClr val="000000"/>
              </a:solidFill>
              <a:latin typeface="Arial"/>
              <a:cs typeface="Arial"/>
              <a:sym typeface="Arial"/>
            </a:endParaRPr>
          </a:p>
        </p:txBody>
      </p:sp>
      <p:pic>
        <p:nvPicPr>
          <p:cNvPr id="1479" name="Google Shape;1479;g80a865f253_2_41"/>
          <p:cNvPicPr preferRelativeResize="0"/>
          <p:nvPr/>
        </p:nvPicPr>
        <p:blipFill rotWithShape="1">
          <a:blip r:embed="rId3">
            <a:alphaModFix/>
          </a:blip>
          <a:srcRect/>
          <a:stretch/>
        </p:blipFill>
        <p:spPr>
          <a:xfrm>
            <a:off x="6981825" y="2474914"/>
            <a:ext cx="2635251" cy="998537"/>
          </a:xfrm>
          <a:prstGeom prst="rect">
            <a:avLst/>
          </a:prstGeom>
          <a:noFill/>
          <a:ln>
            <a:noFill/>
          </a:ln>
        </p:spPr>
      </p:pic>
      <p:sp>
        <p:nvSpPr>
          <p:cNvPr id="1480" name="Google Shape;1480;g80a865f253_2_41"/>
          <p:cNvSpPr>
            <a:spLocks noGrp="1"/>
          </p:cNvSpPr>
          <p:nvPr>
            <p:ph type="title"/>
          </p:nvPr>
        </p:nvSpPr>
        <p:spPr>
          <a:xfrm>
            <a:off x="1836739" y="630239"/>
            <a:ext cx="8220000" cy="873200"/>
          </a:xfrm>
          <a:prstGeom prst="roundRect">
            <a:avLst>
              <a:gd name="adj" fmla="val 9639"/>
            </a:avLst>
          </a:prstGeom>
          <a:noFill/>
          <a:ln>
            <a:noFill/>
          </a:ln>
        </p:spPr>
        <p:txBody>
          <a:bodyPr spcFirstLastPara="1" wrap="square" lIns="336000" tIns="336000" rIns="336000" bIns="336000" anchor="ctr" anchorCtr="1">
            <a:noAutofit/>
          </a:bodyPr>
          <a:lstStyle/>
          <a:p>
            <a:r>
              <a:rPr lang="en-GB" sz="3240"/>
              <a:t>Prefixes super, anti, auto Quiz</a:t>
            </a:r>
            <a:endParaRPr/>
          </a:p>
        </p:txBody>
      </p:sp>
      <p:pic>
        <p:nvPicPr>
          <p:cNvPr id="1481" name="Google Shape;1481;g80a865f253_2_41"/>
          <p:cNvPicPr preferRelativeResize="0"/>
          <p:nvPr/>
        </p:nvPicPr>
        <p:blipFill rotWithShape="1">
          <a:blip r:embed="rId4">
            <a:alphaModFix/>
          </a:blip>
          <a:srcRect/>
          <a:stretch/>
        </p:blipFill>
        <p:spPr>
          <a:xfrm>
            <a:off x="9191626" y="615951"/>
            <a:ext cx="865188" cy="863600"/>
          </a:xfrm>
          <a:prstGeom prst="rect">
            <a:avLst/>
          </a:prstGeom>
          <a:noFill/>
          <a:ln>
            <a:noFill/>
          </a:ln>
        </p:spPr>
      </p:pic>
    </p:spTree>
    <p:extLst>
      <p:ext uri="{BB962C8B-B14F-4D97-AF65-F5344CB8AC3E}">
        <p14:creationId xmlns:p14="http://schemas.microsoft.com/office/powerpoint/2010/main" val="609667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85"/>
        <p:cNvGrpSpPr/>
        <p:nvPr/>
      </p:nvGrpSpPr>
      <p:grpSpPr>
        <a:xfrm>
          <a:off x="0" y="0"/>
          <a:ext cx="0" cy="0"/>
          <a:chOff x="0" y="0"/>
          <a:chExt cx="0" cy="0"/>
        </a:xfrm>
      </p:grpSpPr>
      <p:sp>
        <p:nvSpPr>
          <p:cNvPr id="1486" name="Google Shape;1486;g80a865f253_2_77"/>
          <p:cNvSpPr/>
          <p:nvPr/>
        </p:nvSpPr>
        <p:spPr>
          <a:xfrm>
            <a:off x="2279651" y="2200275"/>
            <a:ext cx="7632800" cy="2914800"/>
          </a:xfrm>
          <a:prstGeom prst="rect">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487" name="Google Shape;1487;g80a865f253_2_77"/>
          <p:cNvSpPr/>
          <p:nvPr/>
        </p:nvSpPr>
        <p:spPr>
          <a:xfrm>
            <a:off x="2279651" y="5114925"/>
            <a:ext cx="7632800" cy="10144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488" name="Google Shape;1488;g80a865f253_2_77"/>
          <p:cNvSpPr/>
          <p:nvPr/>
        </p:nvSpPr>
        <p:spPr>
          <a:xfrm>
            <a:off x="2279651" y="1460501"/>
            <a:ext cx="7632800" cy="7396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Which is the correct prefix for the bold word?</a:t>
            </a:r>
            <a:endParaRPr sz="1867" kern="0">
              <a:solidFill>
                <a:srgbClr val="000000"/>
              </a:solidFill>
              <a:latin typeface="Arial"/>
              <a:cs typeface="Arial"/>
              <a:sym typeface="Arial"/>
            </a:endParaRPr>
          </a:p>
        </p:txBody>
      </p:sp>
      <p:sp>
        <p:nvSpPr>
          <p:cNvPr id="1489" name="Google Shape;1489;g80a865f253_2_77"/>
          <p:cNvSpPr/>
          <p:nvPr/>
        </p:nvSpPr>
        <p:spPr>
          <a:xfrm>
            <a:off x="2859089" y="5280025"/>
            <a:ext cx="20336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super-</a:t>
            </a:r>
            <a:endParaRPr sz="1867" kern="0">
              <a:solidFill>
                <a:srgbClr val="000000"/>
              </a:solidFill>
              <a:latin typeface="Arial"/>
              <a:cs typeface="Arial"/>
              <a:sym typeface="Arial"/>
            </a:endParaRPr>
          </a:p>
        </p:txBody>
      </p:sp>
      <p:sp>
        <p:nvSpPr>
          <p:cNvPr id="1490" name="Google Shape;1490;g80a865f253_2_77"/>
          <p:cNvSpPr/>
          <p:nvPr/>
        </p:nvSpPr>
        <p:spPr>
          <a:xfrm>
            <a:off x="5070476"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anti-</a:t>
            </a:r>
            <a:endParaRPr sz="1867" kern="0">
              <a:solidFill>
                <a:srgbClr val="000000"/>
              </a:solidFill>
              <a:latin typeface="Arial"/>
              <a:cs typeface="Arial"/>
              <a:sym typeface="Arial"/>
            </a:endParaRPr>
          </a:p>
        </p:txBody>
      </p:sp>
      <p:sp>
        <p:nvSpPr>
          <p:cNvPr id="1491" name="Google Shape;1491;g80a865f253_2_77"/>
          <p:cNvSpPr/>
          <p:nvPr/>
        </p:nvSpPr>
        <p:spPr>
          <a:xfrm>
            <a:off x="7281864"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auto-</a:t>
            </a:r>
            <a:endParaRPr sz="1867" kern="0">
              <a:solidFill>
                <a:srgbClr val="000000"/>
              </a:solidFill>
              <a:latin typeface="Arial"/>
              <a:cs typeface="Arial"/>
              <a:sym typeface="Arial"/>
            </a:endParaRPr>
          </a:p>
        </p:txBody>
      </p:sp>
      <p:sp>
        <p:nvSpPr>
          <p:cNvPr id="1492" name="Google Shape;1492;g80a865f253_2_77"/>
          <p:cNvSpPr/>
          <p:nvPr/>
        </p:nvSpPr>
        <p:spPr>
          <a:xfrm>
            <a:off x="2730500" y="3267075"/>
            <a:ext cx="6713600" cy="781200"/>
          </a:xfrm>
          <a:prstGeom prst="roundRect">
            <a:avLst>
              <a:gd name="adj" fmla="val 16667"/>
            </a:avLst>
          </a:prstGeom>
          <a:solidFill>
            <a:schemeClr val="lt1"/>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A car is also known as an </a:t>
            </a:r>
            <a:r>
              <a:rPr lang="en-GB" b="1" kern="0">
                <a:solidFill>
                  <a:srgbClr val="1C1C1C"/>
                </a:solidFill>
                <a:latin typeface="NTR"/>
                <a:ea typeface="NTR"/>
                <a:cs typeface="NTR"/>
                <a:sym typeface="NTR"/>
              </a:rPr>
              <a:t>mobile</a:t>
            </a:r>
            <a:r>
              <a:rPr lang="en-GB" kern="0">
                <a:solidFill>
                  <a:srgbClr val="1C1C1C"/>
                </a:solidFill>
                <a:latin typeface="NTR"/>
                <a:ea typeface="NTR"/>
                <a:cs typeface="NTR"/>
                <a:sym typeface="NTR"/>
              </a:rPr>
              <a:t>.</a:t>
            </a:r>
            <a:endParaRPr sz="1867" kern="0">
              <a:solidFill>
                <a:srgbClr val="000000"/>
              </a:solidFill>
              <a:latin typeface="Arial"/>
              <a:cs typeface="Arial"/>
              <a:sym typeface="Arial"/>
            </a:endParaRPr>
          </a:p>
        </p:txBody>
      </p:sp>
      <p:pic>
        <p:nvPicPr>
          <p:cNvPr id="1493" name="Google Shape;1493;g80a865f253_2_77"/>
          <p:cNvPicPr preferRelativeResize="0"/>
          <p:nvPr/>
        </p:nvPicPr>
        <p:blipFill rotWithShape="1">
          <a:blip r:embed="rId3">
            <a:alphaModFix/>
          </a:blip>
          <a:srcRect/>
          <a:stretch/>
        </p:blipFill>
        <p:spPr>
          <a:xfrm>
            <a:off x="7493000" y="3551239"/>
            <a:ext cx="2232027" cy="1447800"/>
          </a:xfrm>
          <a:prstGeom prst="rect">
            <a:avLst/>
          </a:prstGeom>
          <a:noFill/>
          <a:ln>
            <a:noFill/>
          </a:ln>
        </p:spPr>
      </p:pic>
      <p:sp>
        <p:nvSpPr>
          <p:cNvPr id="1494" name="Google Shape;1494;g80a865f253_2_77"/>
          <p:cNvSpPr>
            <a:spLocks noGrp="1"/>
          </p:cNvSpPr>
          <p:nvPr>
            <p:ph type="title"/>
          </p:nvPr>
        </p:nvSpPr>
        <p:spPr>
          <a:xfrm>
            <a:off x="1836739" y="630239"/>
            <a:ext cx="8220000" cy="873200"/>
          </a:xfrm>
          <a:prstGeom prst="roundRect">
            <a:avLst>
              <a:gd name="adj" fmla="val 9639"/>
            </a:avLst>
          </a:prstGeom>
          <a:noFill/>
          <a:ln>
            <a:noFill/>
          </a:ln>
        </p:spPr>
        <p:txBody>
          <a:bodyPr spcFirstLastPara="1" wrap="square" lIns="336000" tIns="336000" rIns="336000" bIns="336000" anchor="ctr" anchorCtr="1">
            <a:noAutofit/>
          </a:bodyPr>
          <a:lstStyle/>
          <a:p>
            <a:r>
              <a:rPr lang="en-GB" sz="3240"/>
              <a:t>Prefixes super, anti, auto Quiz</a:t>
            </a:r>
            <a:endParaRPr/>
          </a:p>
        </p:txBody>
      </p:sp>
      <p:pic>
        <p:nvPicPr>
          <p:cNvPr id="1495" name="Google Shape;1495;g80a865f253_2_77"/>
          <p:cNvPicPr preferRelativeResize="0"/>
          <p:nvPr/>
        </p:nvPicPr>
        <p:blipFill rotWithShape="1">
          <a:blip r:embed="rId4">
            <a:alphaModFix/>
          </a:blip>
          <a:srcRect/>
          <a:stretch/>
        </p:blipFill>
        <p:spPr>
          <a:xfrm>
            <a:off x="9191626" y="615951"/>
            <a:ext cx="865188" cy="863600"/>
          </a:xfrm>
          <a:prstGeom prst="rect">
            <a:avLst/>
          </a:prstGeom>
          <a:noFill/>
          <a:ln>
            <a:noFill/>
          </a:ln>
        </p:spPr>
      </p:pic>
    </p:spTree>
    <p:extLst>
      <p:ext uri="{BB962C8B-B14F-4D97-AF65-F5344CB8AC3E}">
        <p14:creationId xmlns:p14="http://schemas.microsoft.com/office/powerpoint/2010/main" val="20218852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99"/>
        <p:cNvGrpSpPr/>
        <p:nvPr/>
      </p:nvGrpSpPr>
      <p:grpSpPr>
        <a:xfrm>
          <a:off x="0" y="0"/>
          <a:ext cx="0" cy="0"/>
          <a:chOff x="0" y="0"/>
          <a:chExt cx="0" cy="0"/>
        </a:xfrm>
      </p:grpSpPr>
      <p:sp>
        <p:nvSpPr>
          <p:cNvPr id="1500" name="Google Shape;1500;g80a865f253_2_113"/>
          <p:cNvSpPr/>
          <p:nvPr/>
        </p:nvSpPr>
        <p:spPr>
          <a:xfrm>
            <a:off x="2279651" y="2200275"/>
            <a:ext cx="7632800" cy="2914800"/>
          </a:xfrm>
          <a:prstGeom prst="rect">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01" name="Google Shape;1501;g80a865f253_2_113"/>
          <p:cNvSpPr/>
          <p:nvPr/>
        </p:nvSpPr>
        <p:spPr>
          <a:xfrm>
            <a:off x="2279651" y="5114925"/>
            <a:ext cx="7632800" cy="10144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02" name="Google Shape;1502;g80a865f253_2_113"/>
          <p:cNvSpPr/>
          <p:nvPr/>
        </p:nvSpPr>
        <p:spPr>
          <a:xfrm>
            <a:off x="2279651" y="1460501"/>
            <a:ext cx="7632800" cy="7396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Which is the correct prefix for the bold word?</a:t>
            </a:r>
            <a:endParaRPr sz="1867" kern="0">
              <a:solidFill>
                <a:srgbClr val="000000"/>
              </a:solidFill>
              <a:latin typeface="Arial"/>
              <a:cs typeface="Arial"/>
              <a:sym typeface="Arial"/>
            </a:endParaRPr>
          </a:p>
        </p:txBody>
      </p:sp>
      <p:sp>
        <p:nvSpPr>
          <p:cNvPr id="1503" name="Google Shape;1503;g80a865f253_2_113"/>
          <p:cNvSpPr/>
          <p:nvPr/>
        </p:nvSpPr>
        <p:spPr>
          <a:xfrm>
            <a:off x="2859089" y="5280025"/>
            <a:ext cx="20336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super-</a:t>
            </a:r>
            <a:endParaRPr sz="1867" kern="0">
              <a:solidFill>
                <a:srgbClr val="000000"/>
              </a:solidFill>
              <a:latin typeface="Arial"/>
              <a:cs typeface="Arial"/>
              <a:sym typeface="Arial"/>
            </a:endParaRPr>
          </a:p>
        </p:txBody>
      </p:sp>
      <p:sp>
        <p:nvSpPr>
          <p:cNvPr id="1504" name="Google Shape;1504;g80a865f253_2_113"/>
          <p:cNvSpPr/>
          <p:nvPr/>
        </p:nvSpPr>
        <p:spPr>
          <a:xfrm>
            <a:off x="5070476"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anti-</a:t>
            </a:r>
            <a:endParaRPr sz="1867" kern="0">
              <a:solidFill>
                <a:srgbClr val="000000"/>
              </a:solidFill>
              <a:latin typeface="Arial"/>
              <a:cs typeface="Arial"/>
              <a:sym typeface="Arial"/>
            </a:endParaRPr>
          </a:p>
        </p:txBody>
      </p:sp>
      <p:sp>
        <p:nvSpPr>
          <p:cNvPr id="1505" name="Google Shape;1505;g80a865f253_2_113"/>
          <p:cNvSpPr/>
          <p:nvPr/>
        </p:nvSpPr>
        <p:spPr>
          <a:xfrm>
            <a:off x="7281864"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auto-</a:t>
            </a:r>
            <a:endParaRPr sz="1867" kern="0">
              <a:solidFill>
                <a:srgbClr val="000000"/>
              </a:solidFill>
              <a:latin typeface="Arial"/>
              <a:cs typeface="Arial"/>
              <a:sym typeface="Arial"/>
            </a:endParaRPr>
          </a:p>
        </p:txBody>
      </p:sp>
      <p:sp>
        <p:nvSpPr>
          <p:cNvPr id="1506" name="Google Shape;1506;g80a865f253_2_113"/>
          <p:cNvSpPr/>
          <p:nvPr/>
        </p:nvSpPr>
        <p:spPr>
          <a:xfrm>
            <a:off x="2730500" y="3267075"/>
            <a:ext cx="6713600" cy="781200"/>
          </a:xfrm>
          <a:prstGeom prst="roundRect">
            <a:avLst>
              <a:gd name="adj" fmla="val 16667"/>
            </a:avLst>
          </a:prstGeom>
          <a:solidFill>
            <a:schemeClr val="lt1"/>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The actor signed </a:t>
            </a:r>
            <a:r>
              <a:rPr lang="en-GB" b="1" kern="0">
                <a:solidFill>
                  <a:srgbClr val="1C1C1C"/>
                </a:solidFill>
                <a:latin typeface="NTR"/>
                <a:ea typeface="NTR"/>
                <a:cs typeface="NTR"/>
                <a:sym typeface="NTR"/>
              </a:rPr>
              <a:t>graphs</a:t>
            </a:r>
            <a:r>
              <a:rPr lang="en-GB" kern="0">
                <a:solidFill>
                  <a:srgbClr val="1C1C1C"/>
                </a:solidFill>
                <a:latin typeface="NTR"/>
                <a:ea typeface="NTR"/>
                <a:cs typeface="NTR"/>
                <a:sym typeface="NTR"/>
              </a:rPr>
              <a:t> outside the premier for his fans.</a:t>
            </a:r>
            <a:endParaRPr sz="1867" kern="0">
              <a:solidFill>
                <a:srgbClr val="000000"/>
              </a:solidFill>
              <a:latin typeface="Arial"/>
              <a:cs typeface="Arial"/>
              <a:sym typeface="Arial"/>
            </a:endParaRPr>
          </a:p>
        </p:txBody>
      </p:sp>
      <p:grpSp>
        <p:nvGrpSpPr>
          <p:cNvPr id="1507" name="Google Shape;1507;g80a865f253_2_113"/>
          <p:cNvGrpSpPr/>
          <p:nvPr/>
        </p:nvGrpSpPr>
        <p:grpSpPr>
          <a:xfrm>
            <a:off x="8645484" y="3532265"/>
            <a:ext cx="1192197" cy="1385920"/>
            <a:chOff x="3798391" y="3864886"/>
            <a:chExt cx="1457454" cy="1692899"/>
          </a:xfrm>
        </p:grpSpPr>
        <p:pic>
          <p:nvPicPr>
            <p:cNvPr id="1508" name="Google Shape;1508;g80a865f253_2_113"/>
            <p:cNvPicPr preferRelativeResize="0"/>
            <p:nvPr/>
          </p:nvPicPr>
          <p:blipFill rotWithShape="1">
            <a:blip r:embed="rId3">
              <a:alphaModFix/>
            </a:blip>
            <a:srcRect/>
            <a:stretch/>
          </p:blipFill>
          <p:spPr>
            <a:xfrm>
              <a:off x="3798391" y="4244430"/>
              <a:ext cx="1179299" cy="1313355"/>
            </a:xfrm>
            <a:prstGeom prst="rect">
              <a:avLst/>
            </a:prstGeom>
            <a:noFill/>
            <a:ln>
              <a:noFill/>
            </a:ln>
          </p:spPr>
        </p:pic>
        <p:pic>
          <p:nvPicPr>
            <p:cNvPr id="1509" name="Google Shape;1509;g80a865f253_2_113"/>
            <p:cNvPicPr preferRelativeResize="0"/>
            <p:nvPr/>
          </p:nvPicPr>
          <p:blipFill rotWithShape="1">
            <a:blip r:embed="rId4">
              <a:alphaModFix/>
            </a:blip>
            <a:srcRect/>
            <a:stretch/>
          </p:blipFill>
          <p:spPr>
            <a:xfrm>
              <a:off x="4064768" y="4665446"/>
              <a:ext cx="547171" cy="275751"/>
            </a:xfrm>
            <a:prstGeom prst="rect">
              <a:avLst/>
            </a:prstGeom>
            <a:noFill/>
            <a:ln>
              <a:noFill/>
            </a:ln>
          </p:spPr>
        </p:pic>
        <p:pic>
          <p:nvPicPr>
            <p:cNvPr id="1510" name="Google Shape;1510;g80a865f253_2_113"/>
            <p:cNvPicPr preferRelativeResize="0"/>
            <p:nvPr/>
          </p:nvPicPr>
          <p:blipFill rotWithShape="1">
            <a:blip r:embed="rId5">
              <a:alphaModFix/>
            </a:blip>
            <a:srcRect/>
            <a:stretch/>
          </p:blipFill>
          <p:spPr>
            <a:xfrm>
              <a:off x="4388040" y="3864886"/>
              <a:ext cx="867805" cy="1065455"/>
            </a:xfrm>
            <a:prstGeom prst="rect">
              <a:avLst/>
            </a:prstGeom>
            <a:noFill/>
            <a:ln>
              <a:noFill/>
            </a:ln>
          </p:spPr>
        </p:pic>
      </p:grpSp>
      <p:sp>
        <p:nvSpPr>
          <p:cNvPr id="1511" name="Google Shape;1511;g80a865f253_2_113"/>
          <p:cNvSpPr>
            <a:spLocks noGrp="1"/>
          </p:cNvSpPr>
          <p:nvPr>
            <p:ph type="title"/>
          </p:nvPr>
        </p:nvSpPr>
        <p:spPr>
          <a:xfrm>
            <a:off x="1836739" y="630239"/>
            <a:ext cx="8220000" cy="873200"/>
          </a:xfrm>
          <a:prstGeom prst="roundRect">
            <a:avLst>
              <a:gd name="adj" fmla="val 9639"/>
            </a:avLst>
          </a:prstGeom>
          <a:noFill/>
          <a:ln>
            <a:noFill/>
          </a:ln>
        </p:spPr>
        <p:txBody>
          <a:bodyPr spcFirstLastPara="1" wrap="square" lIns="336000" tIns="336000" rIns="336000" bIns="336000" anchor="ctr" anchorCtr="1">
            <a:noAutofit/>
          </a:bodyPr>
          <a:lstStyle/>
          <a:p>
            <a:r>
              <a:rPr lang="en-GB" sz="3240"/>
              <a:t>Prefixes super, anti, auto Quiz</a:t>
            </a:r>
            <a:endParaRPr/>
          </a:p>
        </p:txBody>
      </p:sp>
      <p:pic>
        <p:nvPicPr>
          <p:cNvPr id="1512" name="Google Shape;1512;g80a865f253_2_113"/>
          <p:cNvPicPr preferRelativeResize="0"/>
          <p:nvPr/>
        </p:nvPicPr>
        <p:blipFill rotWithShape="1">
          <a:blip r:embed="rId6">
            <a:alphaModFix/>
          </a:blip>
          <a:srcRect/>
          <a:stretch/>
        </p:blipFill>
        <p:spPr>
          <a:xfrm>
            <a:off x="9191626" y="615951"/>
            <a:ext cx="865188" cy="863600"/>
          </a:xfrm>
          <a:prstGeom prst="rect">
            <a:avLst/>
          </a:prstGeom>
          <a:noFill/>
          <a:ln>
            <a:noFill/>
          </a:ln>
        </p:spPr>
      </p:pic>
    </p:spTree>
    <p:extLst>
      <p:ext uri="{BB962C8B-B14F-4D97-AF65-F5344CB8AC3E}">
        <p14:creationId xmlns:p14="http://schemas.microsoft.com/office/powerpoint/2010/main" val="2338110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16"/>
        <p:cNvGrpSpPr/>
        <p:nvPr/>
      </p:nvGrpSpPr>
      <p:grpSpPr>
        <a:xfrm>
          <a:off x="0" y="0"/>
          <a:ext cx="0" cy="0"/>
          <a:chOff x="0" y="0"/>
          <a:chExt cx="0" cy="0"/>
        </a:xfrm>
      </p:grpSpPr>
      <p:sp>
        <p:nvSpPr>
          <p:cNvPr id="1517" name="Google Shape;1517;g80a865f253_2_152"/>
          <p:cNvSpPr/>
          <p:nvPr/>
        </p:nvSpPr>
        <p:spPr>
          <a:xfrm>
            <a:off x="2279651" y="2200275"/>
            <a:ext cx="7632800" cy="2914800"/>
          </a:xfrm>
          <a:prstGeom prst="rect">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18" name="Google Shape;1518;g80a865f253_2_152"/>
          <p:cNvSpPr/>
          <p:nvPr/>
        </p:nvSpPr>
        <p:spPr>
          <a:xfrm>
            <a:off x="2279651" y="5114925"/>
            <a:ext cx="7632800" cy="10144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19" name="Google Shape;1519;g80a865f253_2_152"/>
          <p:cNvSpPr/>
          <p:nvPr/>
        </p:nvSpPr>
        <p:spPr>
          <a:xfrm>
            <a:off x="2279651" y="1460501"/>
            <a:ext cx="7632800" cy="7396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Which is the correct prefix for the bold word?</a:t>
            </a:r>
            <a:endParaRPr sz="1867" kern="0">
              <a:solidFill>
                <a:srgbClr val="000000"/>
              </a:solidFill>
              <a:latin typeface="Arial"/>
              <a:cs typeface="Arial"/>
              <a:sym typeface="Arial"/>
            </a:endParaRPr>
          </a:p>
        </p:txBody>
      </p:sp>
      <p:sp>
        <p:nvSpPr>
          <p:cNvPr id="1520" name="Google Shape;1520;g80a865f253_2_152"/>
          <p:cNvSpPr/>
          <p:nvPr/>
        </p:nvSpPr>
        <p:spPr>
          <a:xfrm>
            <a:off x="2859089" y="5280025"/>
            <a:ext cx="20336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super-</a:t>
            </a:r>
            <a:endParaRPr sz="1867" kern="0">
              <a:solidFill>
                <a:srgbClr val="000000"/>
              </a:solidFill>
              <a:latin typeface="Arial"/>
              <a:cs typeface="Arial"/>
              <a:sym typeface="Arial"/>
            </a:endParaRPr>
          </a:p>
        </p:txBody>
      </p:sp>
      <p:sp>
        <p:nvSpPr>
          <p:cNvPr id="1521" name="Google Shape;1521;g80a865f253_2_152"/>
          <p:cNvSpPr/>
          <p:nvPr/>
        </p:nvSpPr>
        <p:spPr>
          <a:xfrm>
            <a:off x="5070476"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anti-</a:t>
            </a:r>
            <a:endParaRPr sz="1867" kern="0">
              <a:solidFill>
                <a:srgbClr val="000000"/>
              </a:solidFill>
              <a:latin typeface="Arial"/>
              <a:cs typeface="Arial"/>
              <a:sym typeface="Arial"/>
            </a:endParaRPr>
          </a:p>
        </p:txBody>
      </p:sp>
      <p:sp>
        <p:nvSpPr>
          <p:cNvPr id="1522" name="Google Shape;1522;g80a865f253_2_152"/>
          <p:cNvSpPr/>
          <p:nvPr/>
        </p:nvSpPr>
        <p:spPr>
          <a:xfrm>
            <a:off x="7281864"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auto-</a:t>
            </a:r>
            <a:endParaRPr sz="1867" kern="0">
              <a:solidFill>
                <a:srgbClr val="000000"/>
              </a:solidFill>
              <a:latin typeface="Arial"/>
              <a:cs typeface="Arial"/>
              <a:sym typeface="Arial"/>
            </a:endParaRPr>
          </a:p>
        </p:txBody>
      </p:sp>
      <p:sp>
        <p:nvSpPr>
          <p:cNvPr id="1523" name="Google Shape;1523;g80a865f253_2_152"/>
          <p:cNvSpPr/>
          <p:nvPr/>
        </p:nvSpPr>
        <p:spPr>
          <a:xfrm>
            <a:off x="2730500" y="3267075"/>
            <a:ext cx="6713600" cy="781200"/>
          </a:xfrm>
          <a:prstGeom prst="roundRect">
            <a:avLst>
              <a:gd name="adj" fmla="val 16667"/>
            </a:avLst>
          </a:prstGeom>
          <a:solidFill>
            <a:schemeClr val="lt1"/>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The opposite of clockwise is </a:t>
            </a:r>
            <a:r>
              <a:rPr lang="en-GB" b="1" kern="0">
                <a:solidFill>
                  <a:srgbClr val="1C1C1C"/>
                </a:solidFill>
                <a:latin typeface="NTR"/>
                <a:ea typeface="NTR"/>
                <a:cs typeface="NTR"/>
                <a:sym typeface="NTR"/>
              </a:rPr>
              <a:t>clockwise</a:t>
            </a:r>
            <a:r>
              <a:rPr lang="en-GB" kern="0">
                <a:solidFill>
                  <a:srgbClr val="1C1C1C"/>
                </a:solidFill>
                <a:latin typeface="NTR"/>
                <a:ea typeface="NTR"/>
                <a:cs typeface="NTR"/>
                <a:sym typeface="NTR"/>
              </a:rPr>
              <a:t>.</a:t>
            </a:r>
            <a:endParaRPr sz="1867" kern="0">
              <a:solidFill>
                <a:srgbClr val="000000"/>
              </a:solidFill>
              <a:latin typeface="Arial"/>
              <a:cs typeface="Arial"/>
              <a:sym typeface="Arial"/>
            </a:endParaRPr>
          </a:p>
        </p:txBody>
      </p:sp>
      <p:pic>
        <p:nvPicPr>
          <p:cNvPr id="1524" name="Google Shape;1524;g80a865f253_2_152"/>
          <p:cNvPicPr preferRelativeResize="0"/>
          <p:nvPr/>
        </p:nvPicPr>
        <p:blipFill rotWithShape="1">
          <a:blip r:embed="rId3">
            <a:alphaModFix/>
          </a:blip>
          <a:srcRect/>
          <a:stretch/>
        </p:blipFill>
        <p:spPr>
          <a:xfrm>
            <a:off x="8218488" y="2847976"/>
            <a:ext cx="1584325" cy="1616075"/>
          </a:xfrm>
          <a:prstGeom prst="rect">
            <a:avLst/>
          </a:prstGeom>
          <a:noFill/>
          <a:ln>
            <a:noFill/>
          </a:ln>
        </p:spPr>
      </p:pic>
      <p:sp>
        <p:nvSpPr>
          <p:cNvPr id="1525" name="Google Shape;1525;g80a865f253_2_152"/>
          <p:cNvSpPr>
            <a:spLocks noGrp="1"/>
          </p:cNvSpPr>
          <p:nvPr>
            <p:ph type="title"/>
          </p:nvPr>
        </p:nvSpPr>
        <p:spPr>
          <a:xfrm>
            <a:off x="1836739" y="630239"/>
            <a:ext cx="8220000" cy="873200"/>
          </a:xfrm>
          <a:prstGeom prst="roundRect">
            <a:avLst>
              <a:gd name="adj" fmla="val 9639"/>
            </a:avLst>
          </a:prstGeom>
          <a:noFill/>
          <a:ln>
            <a:noFill/>
          </a:ln>
        </p:spPr>
        <p:txBody>
          <a:bodyPr spcFirstLastPara="1" wrap="square" lIns="336000" tIns="336000" rIns="336000" bIns="336000" anchor="ctr" anchorCtr="1">
            <a:noAutofit/>
          </a:bodyPr>
          <a:lstStyle/>
          <a:p>
            <a:r>
              <a:rPr lang="en-GB" sz="3240"/>
              <a:t>Prefixes super, anti, auto Quiz</a:t>
            </a:r>
            <a:endParaRPr/>
          </a:p>
        </p:txBody>
      </p:sp>
      <p:pic>
        <p:nvPicPr>
          <p:cNvPr id="1526" name="Google Shape;1526;g80a865f253_2_152"/>
          <p:cNvPicPr preferRelativeResize="0"/>
          <p:nvPr/>
        </p:nvPicPr>
        <p:blipFill rotWithShape="1">
          <a:blip r:embed="rId4">
            <a:alphaModFix/>
          </a:blip>
          <a:srcRect/>
          <a:stretch/>
        </p:blipFill>
        <p:spPr>
          <a:xfrm>
            <a:off x="9191626" y="615951"/>
            <a:ext cx="865188" cy="863600"/>
          </a:xfrm>
          <a:prstGeom prst="rect">
            <a:avLst/>
          </a:prstGeom>
          <a:noFill/>
          <a:ln>
            <a:noFill/>
          </a:ln>
        </p:spPr>
      </p:pic>
    </p:spTree>
    <p:extLst>
      <p:ext uri="{BB962C8B-B14F-4D97-AF65-F5344CB8AC3E}">
        <p14:creationId xmlns:p14="http://schemas.microsoft.com/office/powerpoint/2010/main" val="38174798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30"/>
        <p:cNvGrpSpPr/>
        <p:nvPr/>
      </p:nvGrpSpPr>
      <p:grpSpPr>
        <a:xfrm>
          <a:off x="0" y="0"/>
          <a:ext cx="0" cy="0"/>
          <a:chOff x="0" y="0"/>
          <a:chExt cx="0" cy="0"/>
        </a:xfrm>
      </p:grpSpPr>
      <p:sp>
        <p:nvSpPr>
          <p:cNvPr id="1531" name="Google Shape;1531;g80a865f253_2_188"/>
          <p:cNvSpPr/>
          <p:nvPr/>
        </p:nvSpPr>
        <p:spPr>
          <a:xfrm>
            <a:off x="2279651" y="2200275"/>
            <a:ext cx="7632800" cy="2914800"/>
          </a:xfrm>
          <a:prstGeom prst="rect">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32" name="Google Shape;1532;g80a865f253_2_188"/>
          <p:cNvSpPr/>
          <p:nvPr/>
        </p:nvSpPr>
        <p:spPr>
          <a:xfrm>
            <a:off x="2279651" y="5114925"/>
            <a:ext cx="7632800" cy="10144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33" name="Google Shape;1533;g80a865f253_2_188"/>
          <p:cNvSpPr/>
          <p:nvPr/>
        </p:nvSpPr>
        <p:spPr>
          <a:xfrm>
            <a:off x="2279651" y="1460501"/>
            <a:ext cx="7632800" cy="7396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Which is the correct prefix for the bold word?</a:t>
            </a:r>
            <a:endParaRPr sz="1867" kern="0">
              <a:solidFill>
                <a:srgbClr val="000000"/>
              </a:solidFill>
              <a:latin typeface="Arial"/>
              <a:cs typeface="Arial"/>
              <a:sym typeface="Arial"/>
            </a:endParaRPr>
          </a:p>
        </p:txBody>
      </p:sp>
      <p:sp>
        <p:nvSpPr>
          <p:cNvPr id="1534" name="Google Shape;1534;g80a865f253_2_188"/>
          <p:cNvSpPr/>
          <p:nvPr/>
        </p:nvSpPr>
        <p:spPr>
          <a:xfrm>
            <a:off x="2859089" y="5280025"/>
            <a:ext cx="20336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super-</a:t>
            </a:r>
            <a:endParaRPr sz="1867" kern="0">
              <a:solidFill>
                <a:srgbClr val="000000"/>
              </a:solidFill>
              <a:latin typeface="Arial"/>
              <a:cs typeface="Arial"/>
              <a:sym typeface="Arial"/>
            </a:endParaRPr>
          </a:p>
        </p:txBody>
      </p:sp>
      <p:sp>
        <p:nvSpPr>
          <p:cNvPr id="1535" name="Google Shape;1535;g80a865f253_2_188"/>
          <p:cNvSpPr/>
          <p:nvPr/>
        </p:nvSpPr>
        <p:spPr>
          <a:xfrm>
            <a:off x="5070476"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anti-</a:t>
            </a:r>
            <a:endParaRPr sz="1867" kern="0">
              <a:solidFill>
                <a:srgbClr val="000000"/>
              </a:solidFill>
              <a:latin typeface="Arial"/>
              <a:cs typeface="Arial"/>
              <a:sym typeface="Arial"/>
            </a:endParaRPr>
          </a:p>
        </p:txBody>
      </p:sp>
      <p:sp>
        <p:nvSpPr>
          <p:cNvPr id="1536" name="Google Shape;1536;g80a865f253_2_188"/>
          <p:cNvSpPr/>
          <p:nvPr/>
        </p:nvSpPr>
        <p:spPr>
          <a:xfrm>
            <a:off x="7281864"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auto-</a:t>
            </a:r>
            <a:endParaRPr sz="1867" kern="0">
              <a:solidFill>
                <a:srgbClr val="000000"/>
              </a:solidFill>
              <a:latin typeface="Arial"/>
              <a:cs typeface="Arial"/>
              <a:sym typeface="Arial"/>
            </a:endParaRPr>
          </a:p>
        </p:txBody>
      </p:sp>
      <p:sp>
        <p:nvSpPr>
          <p:cNvPr id="1537" name="Google Shape;1537;g80a865f253_2_188"/>
          <p:cNvSpPr/>
          <p:nvPr/>
        </p:nvSpPr>
        <p:spPr>
          <a:xfrm>
            <a:off x="2730500" y="3267075"/>
            <a:ext cx="6713600" cy="781200"/>
          </a:xfrm>
          <a:prstGeom prst="roundRect">
            <a:avLst>
              <a:gd name="adj" fmla="val 16667"/>
            </a:avLst>
          </a:prstGeom>
          <a:solidFill>
            <a:schemeClr val="lt1"/>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Comic book characters often have human powers.</a:t>
            </a:r>
            <a:endParaRPr sz="1867" kern="0">
              <a:solidFill>
                <a:srgbClr val="000000"/>
              </a:solidFill>
              <a:latin typeface="Arial"/>
              <a:cs typeface="Arial"/>
              <a:sym typeface="Arial"/>
            </a:endParaRPr>
          </a:p>
        </p:txBody>
      </p:sp>
      <p:pic>
        <p:nvPicPr>
          <p:cNvPr id="1538" name="Google Shape;1538;g80a865f253_2_188"/>
          <p:cNvPicPr preferRelativeResize="0"/>
          <p:nvPr/>
        </p:nvPicPr>
        <p:blipFill rotWithShape="1">
          <a:blip r:embed="rId3">
            <a:alphaModFix/>
          </a:blip>
          <a:srcRect/>
          <a:stretch/>
        </p:blipFill>
        <p:spPr>
          <a:xfrm>
            <a:off x="8493126" y="2916237"/>
            <a:ext cx="1419225" cy="2076451"/>
          </a:xfrm>
          <a:prstGeom prst="rect">
            <a:avLst/>
          </a:prstGeom>
          <a:noFill/>
          <a:ln>
            <a:noFill/>
          </a:ln>
        </p:spPr>
      </p:pic>
      <p:sp>
        <p:nvSpPr>
          <p:cNvPr id="1539" name="Google Shape;1539;g80a865f253_2_188"/>
          <p:cNvSpPr>
            <a:spLocks noGrp="1"/>
          </p:cNvSpPr>
          <p:nvPr>
            <p:ph type="title"/>
          </p:nvPr>
        </p:nvSpPr>
        <p:spPr>
          <a:xfrm>
            <a:off x="1836739" y="630239"/>
            <a:ext cx="8220000" cy="873200"/>
          </a:xfrm>
          <a:prstGeom prst="roundRect">
            <a:avLst>
              <a:gd name="adj" fmla="val 9639"/>
            </a:avLst>
          </a:prstGeom>
          <a:noFill/>
          <a:ln>
            <a:noFill/>
          </a:ln>
        </p:spPr>
        <p:txBody>
          <a:bodyPr spcFirstLastPara="1" wrap="square" lIns="336000" tIns="336000" rIns="336000" bIns="336000" anchor="ctr" anchorCtr="1">
            <a:noAutofit/>
          </a:bodyPr>
          <a:lstStyle/>
          <a:p>
            <a:r>
              <a:rPr lang="en-GB" sz="3240"/>
              <a:t>Prefixes super, anti, auto Quiz</a:t>
            </a:r>
            <a:endParaRPr/>
          </a:p>
        </p:txBody>
      </p:sp>
      <p:pic>
        <p:nvPicPr>
          <p:cNvPr id="1540" name="Google Shape;1540;g80a865f253_2_188"/>
          <p:cNvPicPr preferRelativeResize="0"/>
          <p:nvPr/>
        </p:nvPicPr>
        <p:blipFill rotWithShape="1">
          <a:blip r:embed="rId4">
            <a:alphaModFix/>
          </a:blip>
          <a:srcRect/>
          <a:stretch/>
        </p:blipFill>
        <p:spPr>
          <a:xfrm>
            <a:off x="9191626" y="615951"/>
            <a:ext cx="865188" cy="863600"/>
          </a:xfrm>
          <a:prstGeom prst="rect">
            <a:avLst/>
          </a:prstGeom>
          <a:noFill/>
          <a:ln>
            <a:noFill/>
          </a:ln>
        </p:spPr>
      </p:pic>
    </p:spTree>
    <p:extLst>
      <p:ext uri="{BB962C8B-B14F-4D97-AF65-F5344CB8AC3E}">
        <p14:creationId xmlns:p14="http://schemas.microsoft.com/office/powerpoint/2010/main" val="39895108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544"/>
        <p:cNvGrpSpPr/>
        <p:nvPr/>
      </p:nvGrpSpPr>
      <p:grpSpPr>
        <a:xfrm>
          <a:off x="0" y="0"/>
          <a:ext cx="0" cy="0"/>
          <a:chOff x="0" y="0"/>
          <a:chExt cx="0" cy="0"/>
        </a:xfrm>
      </p:grpSpPr>
      <p:sp>
        <p:nvSpPr>
          <p:cNvPr id="1545" name="Google Shape;1545;g80a865f253_2_224"/>
          <p:cNvSpPr/>
          <p:nvPr/>
        </p:nvSpPr>
        <p:spPr>
          <a:xfrm>
            <a:off x="2279651" y="2200275"/>
            <a:ext cx="7632800" cy="2914800"/>
          </a:xfrm>
          <a:prstGeom prst="rect">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46" name="Google Shape;1546;g80a865f253_2_224"/>
          <p:cNvSpPr/>
          <p:nvPr/>
        </p:nvSpPr>
        <p:spPr>
          <a:xfrm>
            <a:off x="2279651" y="5114925"/>
            <a:ext cx="7632800" cy="10144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47" name="Google Shape;1547;g80a865f253_2_224"/>
          <p:cNvSpPr/>
          <p:nvPr/>
        </p:nvSpPr>
        <p:spPr>
          <a:xfrm>
            <a:off x="2279651" y="1460501"/>
            <a:ext cx="7632800" cy="7396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Which is the correct prefix for the bold word?</a:t>
            </a:r>
            <a:endParaRPr sz="1867" kern="0">
              <a:solidFill>
                <a:srgbClr val="000000"/>
              </a:solidFill>
              <a:latin typeface="Arial"/>
              <a:cs typeface="Arial"/>
              <a:sym typeface="Arial"/>
            </a:endParaRPr>
          </a:p>
        </p:txBody>
      </p:sp>
      <p:sp>
        <p:nvSpPr>
          <p:cNvPr id="1548" name="Google Shape;1548;g80a865f253_2_224"/>
          <p:cNvSpPr/>
          <p:nvPr/>
        </p:nvSpPr>
        <p:spPr>
          <a:xfrm>
            <a:off x="2859089" y="5280025"/>
            <a:ext cx="20336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super-</a:t>
            </a:r>
            <a:endParaRPr sz="1867" kern="0">
              <a:solidFill>
                <a:srgbClr val="000000"/>
              </a:solidFill>
              <a:latin typeface="Arial"/>
              <a:cs typeface="Arial"/>
              <a:sym typeface="Arial"/>
            </a:endParaRPr>
          </a:p>
        </p:txBody>
      </p:sp>
      <p:sp>
        <p:nvSpPr>
          <p:cNvPr id="1549" name="Google Shape;1549;g80a865f253_2_224"/>
          <p:cNvSpPr/>
          <p:nvPr/>
        </p:nvSpPr>
        <p:spPr>
          <a:xfrm>
            <a:off x="5070476"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anti-</a:t>
            </a:r>
            <a:endParaRPr sz="1867" kern="0">
              <a:solidFill>
                <a:srgbClr val="000000"/>
              </a:solidFill>
              <a:latin typeface="Arial"/>
              <a:cs typeface="Arial"/>
              <a:sym typeface="Arial"/>
            </a:endParaRPr>
          </a:p>
        </p:txBody>
      </p:sp>
      <p:sp>
        <p:nvSpPr>
          <p:cNvPr id="1550" name="Google Shape;1550;g80a865f253_2_224"/>
          <p:cNvSpPr/>
          <p:nvPr/>
        </p:nvSpPr>
        <p:spPr>
          <a:xfrm>
            <a:off x="7281864"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auto-</a:t>
            </a:r>
            <a:endParaRPr sz="1867" kern="0">
              <a:solidFill>
                <a:srgbClr val="000000"/>
              </a:solidFill>
              <a:latin typeface="Arial"/>
              <a:cs typeface="Arial"/>
              <a:sym typeface="Arial"/>
            </a:endParaRPr>
          </a:p>
        </p:txBody>
      </p:sp>
      <p:sp>
        <p:nvSpPr>
          <p:cNvPr id="1551" name="Google Shape;1551;g80a865f253_2_224"/>
          <p:cNvSpPr/>
          <p:nvPr/>
        </p:nvSpPr>
        <p:spPr>
          <a:xfrm>
            <a:off x="2424113" y="3267075"/>
            <a:ext cx="7328000" cy="781200"/>
          </a:xfrm>
          <a:prstGeom prst="roundRect">
            <a:avLst>
              <a:gd name="adj" fmla="val 16667"/>
            </a:avLst>
          </a:prstGeom>
          <a:solidFill>
            <a:schemeClr val="lt1"/>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To stop my cut from getting infected, the doctor gave me some septic cream.</a:t>
            </a:r>
            <a:endParaRPr sz="1867" kern="0">
              <a:solidFill>
                <a:srgbClr val="000000"/>
              </a:solidFill>
              <a:latin typeface="Arial"/>
              <a:cs typeface="Arial"/>
              <a:sym typeface="Arial"/>
            </a:endParaRPr>
          </a:p>
        </p:txBody>
      </p:sp>
      <p:pic>
        <p:nvPicPr>
          <p:cNvPr id="1552" name="Google Shape;1552;g80a865f253_2_224"/>
          <p:cNvPicPr preferRelativeResize="0"/>
          <p:nvPr/>
        </p:nvPicPr>
        <p:blipFill rotWithShape="1">
          <a:blip r:embed="rId3">
            <a:alphaModFix/>
          </a:blip>
          <a:srcRect/>
          <a:stretch/>
        </p:blipFill>
        <p:spPr>
          <a:xfrm>
            <a:off x="8105775" y="3970339"/>
            <a:ext cx="1581151" cy="898525"/>
          </a:xfrm>
          <a:prstGeom prst="rect">
            <a:avLst/>
          </a:prstGeom>
          <a:noFill/>
          <a:ln>
            <a:noFill/>
          </a:ln>
        </p:spPr>
      </p:pic>
      <p:sp>
        <p:nvSpPr>
          <p:cNvPr id="1553" name="Google Shape;1553;g80a865f253_2_224"/>
          <p:cNvSpPr>
            <a:spLocks noGrp="1"/>
          </p:cNvSpPr>
          <p:nvPr>
            <p:ph type="title"/>
          </p:nvPr>
        </p:nvSpPr>
        <p:spPr>
          <a:xfrm>
            <a:off x="1836739" y="630239"/>
            <a:ext cx="8220000" cy="873200"/>
          </a:xfrm>
          <a:prstGeom prst="roundRect">
            <a:avLst>
              <a:gd name="adj" fmla="val 9639"/>
            </a:avLst>
          </a:prstGeom>
          <a:noFill/>
          <a:ln>
            <a:noFill/>
          </a:ln>
        </p:spPr>
        <p:txBody>
          <a:bodyPr spcFirstLastPara="1" wrap="square" lIns="336000" tIns="336000" rIns="336000" bIns="336000" anchor="ctr" anchorCtr="1">
            <a:noAutofit/>
          </a:bodyPr>
          <a:lstStyle/>
          <a:p>
            <a:r>
              <a:rPr lang="en-GB" sz="3240"/>
              <a:t>Prefixes super, anti, auto Quiz</a:t>
            </a:r>
            <a:endParaRPr/>
          </a:p>
        </p:txBody>
      </p:sp>
      <p:pic>
        <p:nvPicPr>
          <p:cNvPr id="1554" name="Google Shape;1554;g80a865f253_2_224"/>
          <p:cNvPicPr preferRelativeResize="0"/>
          <p:nvPr/>
        </p:nvPicPr>
        <p:blipFill rotWithShape="1">
          <a:blip r:embed="rId4">
            <a:alphaModFix/>
          </a:blip>
          <a:srcRect/>
          <a:stretch/>
        </p:blipFill>
        <p:spPr>
          <a:xfrm>
            <a:off x="9191626" y="615951"/>
            <a:ext cx="865188" cy="863600"/>
          </a:xfrm>
          <a:prstGeom prst="rect">
            <a:avLst/>
          </a:prstGeom>
          <a:noFill/>
          <a:ln>
            <a:noFill/>
          </a:ln>
        </p:spPr>
      </p:pic>
    </p:spTree>
    <p:extLst>
      <p:ext uri="{BB962C8B-B14F-4D97-AF65-F5344CB8AC3E}">
        <p14:creationId xmlns:p14="http://schemas.microsoft.com/office/powerpoint/2010/main" val="5220689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558"/>
        <p:cNvGrpSpPr/>
        <p:nvPr/>
      </p:nvGrpSpPr>
      <p:grpSpPr>
        <a:xfrm>
          <a:off x="0" y="0"/>
          <a:ext cx="0" cy="0"/>
          <a:chOff x="0" y="0"/>
          <a:chExt cx="0" cy="0"/>
        </a:xfrm>
      </p:grpSpPr>
      <p:sp>
        <p:nvSpPr>
          <p:cNvPr id="1559" name="Google Shape;1559;g80a865f253_2_260"/>
          <p:cNvSpPr/>
          <p:nvPr/>
        </p:nvSpPr>
        <p:spPr>
          <a:xfrm>
            <a:off x="2279651" y="2200275"/>
            <a:ext cx="7632800" cy="2914800"/>
          </a:xfrm>
          <a:prstGeom prst="rect">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60" name="Google Shape;1560;g80a865f253_2_260"/>
          <p:cNvSpPr/>
          <p:nvPr/>
        </p:nvSpPr>
        <p:spPr>
          <a:xfrm>
            <a:off x="2279651" y="5114925"/>
            <a:ext cx="7632800" cy="10144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61" name="Google Shape;1561;g80a865f253_2_260"/>
          <p:cNvSpPr/>
          <p:nvPr/>
        </p:nvSpPr>
        <p:spPr>
          <a:xfrm>
            <a:off x="2279651" y="1460501"/>
            <a:ext cx="7632800" cy="7396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Which is the correct prefix for the bold word?</a:t>
            </a:r>
            <a:endParaRPr sz="1867" kern="0">
              <a:solidFill>
                <a:srgbClr val="000000"/>
              </a:solidFill>
              <a:latin typeface="Arial"/>
              <a:cs typeface="Arial"/>
              <a:sym typeface="Arial"/>
            </a:endParaRPr>
          </a:p>
        </p:txBody>
      </p:sp>
      <p:sp>
        <p:nvSpPr>
          <p:cNvPr id="1562" name="Google Shape;1562;g80a865f253_2_260"/>
          <p:cNvSpPr/>
          <p:nvPr/>
        </p:nvSpPr>
        <p:spPr>
          <a:xfrm>
            <a:off x="2859089" y="5280025"/>
            <a:ext cx="20336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super-</a:t>
            </a:r>
            <a:endParaRPr sz="1867" kern="0">
              <a:solidFill>
                <a:srgbClr val="000000"/>
              </a:solidFill>
              <a:latin typeface="Arial"/>
              <a:cs typeface="Arial"/>
              <a:sym typeface="Arial"/>
            </a:endParaRPr>
          </a:p>
        </p:txBody>
      </p:sp>
      <p:sp>
        <p:nvSpPr>
          <p:cNvPr id="1563" name="Google Shape;1563;g80a865f253_2_260"/>
          <p:cNvSpPr/>
          <p:nvPr/>
        </p:nvSpPr>
        <p:spPr>
          <a:xfrm>
            <a:off x="5070476"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anti-</a:t>
            </a:r>
            <a:endParaRPr sz="1867" kern="0">
              <a:solidFill>
                <a:srgbClr val="000000"/>
              </a:solidFill>
              <a:latin typeface="Arial"/>
              <a:cs typeface="Arial"/>
              <a:sym typeface="Arial"/>
            </a:endParaRPr>
          </a:p>
        </p:txBody>
      </p:sp>
      <p:sp>
        <p:nvSpPr>
          <p:cNvPr id="1564" name="Google Shape;1564;g80a865f253_2_260"/>
          <p:cNvSpPr/>
          <p:nvPr/>
        </p:nvSpPr>
        <p:spPr>
          <a:xfrm>
            <a:off x="7281864"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auto-</a:t>
            </a:r>
            <a:endParaRPr sz="1867" kern="0">
              <a:solidFill>
                <a:srgbClr val="000000"/>
              </a:solidFill>
              <a:latin typeface="Arial"/>
              <a:cs typeface="Arial"/>
              <a:sym typeface="Arial"/>
            </a:endParaRPr>
          </a:p>
        </p:txBody>
      </p:sp>
      <p:sp>
        <p:nvSpPr>
          <p:cNvPr id="1565" name="Google Shape;1565;g80a865f253_2_260"/>
          <p:cNvSpPr/>
          <p:nvPr/>
        </p:nvSpPr>
        <p:spPr>
          <a:xfrm>
            <a:off x="2730500" y="3267075"/>
            <a:ext cx="6713600" cy="781200"/>
          </a:xfrm>
          <a:prstGeom prst="roundRect">
            <a:avLst>
              <a:gd name="adj" fmla="val 16667"/>
            </a:avLst>
          </a:prstGeom>
          <a:solidFill>
            <a:schemeClr val="lt1"/>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My mum’s car has an </a:t>
            </a:r>
            <a:r>
              <a:rPr lang="en-GB" b="1" kern="0">
                <a:solidFill>
                  <a:srgbClr val="1C1C1C"/>
                </a:solidFill>
                <a:latin typeface="NTR"/>
                <a:ea typeface="NTR"/>
                <a:cs typeface="NTR"/>
                <a:sym typeface="NTR"/>
              </a:rPr>
              <a:t>matic</a:t>
            </a:r>
            <a:r>
              <a:rPr lang="en-GB" kern="0">
                <a:solidFill>
                  <a:srgbClr val="1C1C1C"/>
                </a:solidFill>
                <a:latin typeface="NTR"/>
                <a:ea typeface="NTR"/>
                <a:cs typeface="NTR"/>
                <a:sym typeface="NTR"/>
              </a:rPr>
              <a:t> gearbox.</a:t>
            </a:r>
            <a:endParaRPr sz="1867" kern="0">
              <a:solidFill>
                <a:srgbClr val="000000"/>
              </a:solidFill>
              <a:latin typeface="Arial"/>
              <a:cs typeface="Arial"/>
              <a:sym typeface="Arial"/>
            </a:endParaRPr>
          </a:p>
        </p:txBody>
      </p:sp>
      <p:pic>
        <p:nvPicPr>
          <p:cNvPr id="1566" name="Google Shape;1566;g80a865f253_2_260"/>
          <p:cNvPicPr preferRelativeResize="0"/>
          <p:nvPr/>
        </p:nvPicPr>
        <p:blipFill rotWithShape="1">
          <a:blip r:embed="rId3">
            <a:alphaModFix/>
          </a:blip>
          <a:srcRect/>
          <a:stretch/>
        </p:blipFill>
        <p:spPr>
          <a:xfrm>
            <a:off x="7493000" y="3551239"/>
            <a:ext cx="2232027" cy="1447800"/>
          </a:xfrm>
          <a:prstGeom prst="rect">
            <a:avLst/>
          </a:prstGeom>
          <a:noFill/>
          <a:ln>
            <a:noFill/>
          </a:ln>
        </p:spPr>
      </p:pic>
      <p:sp>
        <p:nvSpPr>
          <p:cNvPr id="1567" name="Google Shape;1567;g80a865f253_2_260"/>
          <p:cNvSpPr>
            <a:spLocks noGrp="1"/>
          </p:cNvSpPr>
          <p:nvPr>
            <p:ph type="title"/>
          </p:nvPr>
        </p:nvSpPr>
        <p:spPr>
          <a:xfrm>
            <a:off x="1836739" y="630239"/>
            <a:ext cx="8220000" cy="873200"/>
          </a:xfrm>
          <a:prstGeom prst="roundRect">
            <a:avLst>
              <a:gd name="adj" fmla="val 9639"/>
            </a:avLst>
          </a:prstGeom>
          <a:noFill/>
          <a:ln>
            <a:noFill/>
          </a:ln>
        </p:spPr>
        <p:txBody>
          <a:bodyPr spcFirstLastPara="1" wrap="square" lIns="336000" tIns="336000" rIns="336000" bIns="336000" anchor="ctr" anchorCtr="1">
            <a:noAutofit/>
          </a:bodyPr>
          <a:lstStyle/>
          <a:p>
            <a:r>
              <a:rPr lang="en-GB" sz="3240"/>
              <a:t>Prefixes super, anti, auto Quiz</a:t>
            </a:r>
            <a:endParaRPr/>
          </a:p>
        </p:txBody>
      </p:sp>
      <p:pic>
        <p:nvPicPr>
          <p:cNvPr id="1568" name="Google Shape;1568;g80a865f253_2_260"/>
          <p:cNvPicPr preferRelativeResize="0"/>
          <p:nvPr/>
        </p:nvPicPr>
        <p:blipFill rotWithShape="1">
          <a:blip r:embed="rId4">
            <a:alphaModFix/>
          </a:blip>
          <a:srcRect/>
          <a:stretch/>
        </p:blipFill>
        <p:spPr>
          <a:xfrm>
            <a:off x="9191626" y="615951"/>
            <a:ext cx="865188" cy="863600"/>
          </a:xfrm>
          <a:prstGeom prst="rect">
            <a:avLst/>
          </a:prstGeom>
          <a:noFill/>
          <a:ln>
            <a:noFill/>
          </a:ln>
        </p:spPr>
      </p:pic>
    </p:spTree>
    <p:extLst>
      <p:ext uri="{BB962C8B-B14F-4D97-AF65-F5344CB8AC3E}">
        <p14:creationId xmlns:p14="http://schemas.microsoft.com/office/powerpoint/2010/main" val="4261572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572"/>
        <p:cNvGrpSpPr/>
        <p:nvPr/>
      </p:nvGrpSpPr>
      <p:grpSpPr>
        <a:xfrm>
          <a:off x="0" y="0"/>
          <a:ext cx="0" cy="0"/>
          <a:chOff x="0" y="0"/>
          <a:chExt cx="0" cy="0"/>
        </a:xfrm>
      </p:grpSpPr>
      <p:sp>
        <p:nvSpPr>
          <p:cNvPr id="1573" name="Google Shape;1573;g80a865f253_2_296"/>
          <p:cNvSpPr/>
          <p:nvPr/>
        </p:nvSpPr>
        <p:spPr>
          <a:xfrm>
            <a:off x="2279651" y="2200275"/>
            <a:ext cx="7632800" cy="2914800"/>
          </a:xfrm>
          <a:prstGeom prst="rect">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74" name="Google Shape;1574;g80a865f253_2_296"/>
          <p:cNvSpPr/>
          <p:nvPr/>
        </p:nvSpPr>
        <p:spPr>
          <a:xfrm>
            <a:off x="2279651" y="5114925"/>
            <a:ext cx="7632800" cy="10144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75" name="Google Shape;1575;g80a865f253_2_296"/>
          <p:cNvSpPr/>
          <p:nvPr/>
        </p:nvSpPr>
        <p:spPr>
          <a:xfrm>
            <a:off x="2279651" y="1460501"/>
            <a:ext cx="7632800" cy="7396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Which is the correct prefix for the bold word?</a:t>
            </a:r>
            <a:endParaRPr sz="1867" kern="0">
              <a:solidFill>
                <a:srgbClr val="000000"/>
              </a:solidFill>
              <a:latin typeface="Arial"/>
              <a:cs typeface="Arial"/>
              <a:sym typeface="Arial"/>
            </a:endParaRPr>
          </a:p>
        </p:txBody>
      </p:sp>
      <p:sp>
        <p:nvSpPr>
          <p:cNvPr id="1576" name="Google Shape;1576;g80a865f253_2_296"/>
          <p:cNvSpPr/>
          <p:nvPr/>
        </p:nvSpPr>
        <p:spPr>
          <a:xfrm>
            <a:off x="2859089" y="5280025"/>
            <a:ext cx="20336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super-</a:t>
            </a:r>
            <a:endParaRPr sz="1867" kern="0">
              <a:solidFill>
                <a:srgbClr val="000000"/>
              </a:solidFill>
              <a:latin typeface="Arial"/>
              <a:cs typeface="Arial"/>
              <a:sym typeface="Arial"/>
            </a:endParaRPr>
          </a:p>
        </p:txBody>
      </p:sp>
      <p:sp>
        <p:nvSpPr>
          <p:cNvPr id="1577" name="Google Shape;1577;g80a865f253_2_296"/>
          <p:cNvSpPr/>
          <p:nvPr/>
        </p:nvSpPr>
        <p:spPr>
          <a:xfrm>
            <a:off x="5070476"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anti-</a:t>
            </a:r>
            <a:endParaRPr sz="1867" kern="0">
              <a:solidFill>
                <a:srgbClr val="000000"/>
              </a:solidFill>
              <a:latin typeface="Arial"/>
              <a:cs typeface="Arial"/>
              <a:sym typeface="Arial"/>
            </a:endParaRPr>
          </a:p>
        </p:txBody>
      </p:sp>
      <p:sp>
        <p:nvSpPr>
          <p:cNvPr id="1578" name="Google Shape;1578;g80a865f253_2_296"/>
          <p:cNvSpPr/>
          <p:nvPr/>
        </p:nvSpPr>
        <p:spPr>
          <a:xfrm>
            <a:off x="7281864"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auto-</a:t>
            </a:r>
            <a:endParaRPr sz="1867" kern="0">
              <a:solidFill>
                <a:srgbClr val="000000"/>
              </a:solidFill>
              <a:latin typeface="Arial"/>
              <a:cs typeface="Arial"/>
              <a:sym typeface="Arial"/>
            </a:endParaRPr>
          </a:p>
        </p:txBody>
      </p:sp>
      <p:sp>
        <p:nvSpPr>
          <p:cNvPr id="1579" name="Google Shape;1579;g80a865f253_2_296"/>
          <p:cNvSpPr/>
          <p:nvPr/>
        </p:nvSpPr>
        <p:spPr>
          <a:xfrm>
            <a:off x="2730500" y="3267075"/>
            <a:ext cx="6713600" cy="781200"/>
          </a:xfrm>
          <a:prstGeom prst="roundRect">
            <a:avLst>
              <a:gd name="adj" fmla="val 16667"/>
            </a:avLst>
          </a:prstGeom>
          <a:solidFill>
            <a:schemeClr val="lt1"/>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My brother was told off for being </a:t>
            </a:r>
            <a:r>
              <a:rPr lang="en-GB" b="1" kern="0">
                <a:solidFill>
                  <a:srgbClr val="1C1C1C"/>
                </a:solidFill>
                <a:latin typeface="NTR"/>
                <a:ea typeface="NTR"/>
                <a:cs typeface="NTR"/>
                <a:sym typeface="NTR"/>
              </a:rPr>
              <a:t>social</a:t>
            </a:r>
            <a:r>
              <a:rPr lang="en-GB" kern="0">
                <a:solidFill>
                  <a:srgbClr val="1C1C1C"/>
                </a:solidFill>
                <a:latin typeface="NTR"/>
                <a:ea typeface="NTR"/>
                <a:cs typeface="NTR"/>
                <a:sym typeface="NTR"/>
              </a:rPr>
              <a:t>.</a:t>
            </a:r>
            <a:endParaRPr sz="1867" kern="0">
              <a:solidFill>
                <a:srgbClr val="000000"/>
              </a:solidFill>
              <a:latin typeface="Arial"/>
              <a:cs typeface="Arial"/>
              <a:sym typeface="Arial"/>
            </a:endParaRPr>
          </a:p>
        </p:txBody>
      </p:sp>
      <p:pic>
        <p:nvPicPr>
          <p:cNvPr id="1580" name="Google Shape;1580;g80a865f253_2_296"/>
          <p:cNvPicPr preferRelativeResize="0"/>
          <p:nvPr/>
        </p:nvPicPr>
        <p:blipFill rotWithShape="1">
          <a:blip r:embed="rId3">
            <a:alphaModFix/>
          </a:blip>
          <a:srcRect/>
          <a:stretch/>
        </p:blipFill>
        <p:spPr>
          <a:xfrm>
            <a:off x="8616951" y="2343150"/>
            <a:ext cx="1220788" cy="2952751"/>
          </a:xfrm>
          <a:prstGeom prst="rect">
            <a:avLst/>
          </a:prstGeom>
          <a:noFill/>
          <a:ln>
            <a:noFill/>
          </a:ln>
        </p:spPr>
      </p:pic>
      <p:sp>
        <p:nvSpPr>
          <p:cNvPr id="1581" name="Google Shape;1581;g80a865f253_2_296"/>
          <p:cNvSpPr>
            <a:spLocks noGrp="1"/>
          </p:cNvSpPr>
          <p:nvPr>
            <p:ph type="title"/>
          </p:nvPr>
        </p:nvSpPr>
        <p:spPr>
          <a:xfrm>
            <a:off x="1836739" y="630239"/>
            <a:ext cx="8220000" cy="873200"/>
          </a:xfrm>
          <a:prstGeom prst="roundRect">
            <a:avLst>
              <a:gd name="adj" fmla="val 9639"/>
            </a:avLst>
          </a:prstGeom>
          <a:noFill/>
          <a:ln>
            <a:noFill/>
          </a:ln>
        </p:spPr>
        <p:txBody>
          <a:bodyPr spcFirstLastPara="1" wrap="square" lIns="336000" tIns="336000" rIns="336000" bIns="336000" anchor="ctr" anchorCtr="1">
            <a:noAutofit/>
          </a:bodyPr>
          <a:lstStyle/>
          <a:p>
            <a:r>
              <a:rPr lang="en-GB" sz="3240"/>
              <a:t>Prefixes super, anti, auto Quiz</a:t>
            </a:r>
            <a:endParaRPr/>
          </a:p>
        </p:txBody>
      </p:sp>
      <p:pic>
        <p:nvPicPr>
          <p:cNvPr id="1582" name="Google Shape;1582;g80a865f253_2_296"/>
          <p:cNvPicPr preferRelativeResize="0"/>
          <p:nvPr/>
        </p:nvPicPr>
        <p:blipFill rotWithShape="1">
          <a:blip r:embed="rId4">
            <a:alphaModFix/>
          </a:blip>
          <a:srcRect/>
          <a:stretch/>
        </p:blipFill>
        <p:spPr>
          <a:xfrm>
            <a:off x="9191626" y="615951"/>
            <a:ext cx="865188" cy="863600"/>
          </a:xfrm>
          <a:prstGeom prst="rect">
            <a:avLst/>
          </a:prstGeom>
          <a:noFill/>
          <a:ln>
            <a:noFill/>
          </a:ln>
        </p:spPr>
      </p:pic>
    </p:spTree>
    <p:extLst>
      <p:ext uri="{BB962C8B-B14F-4D97-AF65-F5344CB8AC3E}">
        <p14:creationId xmlns:p14="http://schemas.microsoft.com/office/powerpoint/2010/main" val="1699031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586"/>
        <p:cNvGrpSpPr/>
        <p:nvPr/>
      </p:nvGrpSpPr>
      <p:grpSpPr>
        <a:xfrm>
          <a:off x="0" y="0"/>
          <a:ext cx="0" cy="0"/>
          <a:chOff x="0" y="0"/>
          <a:chExt cx="0" cy="0"/>
        </a:xfrm>
      </p:grpSpPr>
      <p:sp>
        <p:nvSpPr>
          <p:cNvPr id="1587" name="Google Shape;1587;g80a865f253_2_332"/>
          <p:cNvSpPr/>
          <p:nvPr/>
        </p:nvSpPr>
        <p:spPr>
          <a:xfrm>
            <a:off x="2279651" y="2200275"/>
            <a:ext cx="7632800" cy="2914800"/>
          </a:xfrm>
          <a:prstGeom prst="rect">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88" name="Google Shape;1588;g80a865f253_2_332"/>
          <p:cNvSpPr/>
          <p:nvPr/>
        </p:nvSpPr>
        <p:spPr>
          <a:xfrm>
            <a:off x="2279651" y="5114925"/>
            <a:ext cx="7632800" cy="10144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endParaRPr kern="0">
              <a:solidFill>
                <a:srgbClr val="FFFFFF"/>
              </a:solidFill>
              <a:latin typeface="NTR"/>
              <a:ea typeface="NTR"/>
              <a:cs typeface="NTR"/>
              <a:sym typeface="NTR"/>
            </a:endParaRPr>
          </a:p>
        </p:txBody>
      </p:sp>
      <p:sp>
        <p:nvSpPr>
          <p:cNvPr id="1589" name="Google Shape;1589;g80a865f253_2_332"/>
          <p:cNvSpPr/>
          <p:nvPr/>
        </p:nvSpPr>
        <p:spPr>
          <a:xfrm>
            <a:off x="2279651" y="1460501"/>
            <a:ext cx="7632800" cy="739600"/>
          </a:xfrm>
          <a:prstGeom prst="rect">
            <a:avLst/>
          </a:prstGeom>
          <a:solidFill>
            <a:srgbClr val="B5D7FD"/>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Which is the correct prefix for the bold word?</a:t>
            </a:r>
            <a:endParaRPr sz="1867" kern="0">
              <a:solidFill>
                <a:srgbClr val="000000"/>
              </a:solidFill>
              <a:latin typeface="Arial"/>
              <a:cs typeface="Arial"/>
              <a:sym typeface="Arial"/>
            </a:endParaRPr>
          </a:p>
        </p:txBody>
      </p:sp>
      <p:sp>
        <p:nvSpPr>
          <p:cNvPr id="1590" name="Google Shape;1590;g80a865f253_2_332"/>
          <p:cNvSpPr/>
          <p:nvPr/>
        </p:nvSpPr>
        <p:spPr>
          <a:xfrm>
            <a:off x="2859089" y="5280025"/>
            <a:ext cx="20336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super-</a:t>
            </a:r>
            <a:endParaRPr sz="1867" kern="0">
              <a:solidFill>
                <a:srgbClr val="000000"/>
              </a:solidFill>
              <a:latin typeface="Arial"/>
              <a:cs typeface="Arial"/>
              <a:sym typeface="Arial"/>
            </a:endParaRPr>
          </a:p>
        </p:txBody>
      </p:sp>
      <p:sp>
        <p:nvSpPr>
          <p:cNvPr id="1591" name="Google Shape;1591;g80a865f253_2_332"/>
          <p:cNvSpPr/>
          <p:nvPr/>
        </p:nvSpPr>
        <p:spPr>
          <a:xfrm>
            <a:off x="5070476"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anti-</a:t>
            </a:r>
            <a:endParaRPr sz="1867" kern="0">
              <a:solidFill>
                <a:srgbClr val="000000"/>
              </a:solidFill>
              <a:latin typeface="Arial"/>
              <a:cs typeface="Arial"/>
              <a:sym typeface="Arial"/>
            </a:endParaRPr>
          </a:p>
        </p:txBody>
      </p:sp>
      <p:sp>
        <p:nvSpPr>
          <p:cNvPr id="1592" name="Google Shape;1592;g80a865f253_2_332"/>
          <p:cNvSpPr/>
          <p:nvPr/>
        </p:nvSpPr>
        <p:spPr>
          <a:xfrm>
            <a:off x="7281864" y="5280025"/>
            <a:ext cx="2035200" cy="650800"/>
          </a:xfrm>
          <a:prstGeom prst="roundRect">
            <a:avLst>
              <a:gd name="adj" fmla="val 16667"/>
            </a:avLst>
          </a:prstGeom>
          <a:solidFill>
            <a:srgbClr val="458BF9"/>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FFFFFF"/>
                </a:solidFill>
                <a:latin typeface="NTR"/>
                <a:ea typeface="NTR"/>
                <a:cs typeface="NTR"/>
                <a:sym typeface="NTR"/>
              </a:rPr>
              <a:t>auto-</a:t>
            </a:r>
            <a:endParaRPr sz="1867" kern="0">
              <a:solidFill>
                <a:srgbClr val="000000"/>
              </a:solidFill>
              <a:latin typeface="Arial"/>
              <a:cs typeface="Arial"/>
              <a:sym typeface="Arial"/>
            </a:endParaRPr>
          </a:p>
        </p:txBody>
      </p:sp>
      <p:sp>
        <p:nvSpPr>
          <p:cNvPr id="1593" name="Google Shape;1593;g80a865f253_2_332"/>
          <p:cNvSpPr/>
          <p:nvPr/>
        </p:nvSpPr>
        <p:spPr>
          <a:xfrm>
            <a:off x="2730500" y="3267075"/>
            <a:ext cx="6713600" cy="781200"/>
          </a:xfrm>
          <a:prstGeom prst="roundRect">
            <a:avLst>
              <a:gd name="adj" fmla="val 16667"/>
            </a:avLst>
          </a:prstGeom>
          <a:solidFill>
            <a:schemeClr val="lt1"/>
          </a:solidFill>
          <a:ln>
            <a:noFill/>
          </a:ln>
        </p:spPr>
        <p:txBody>
          <a:bodyPr spcFirstLastPara="1" wrap="square" lIns="121900" tIns="60933" rIns="121900" bIns="60933" anchor="ctr" anchorCtr="0">
            <a:noAutofit/>
          </a:bodyPr>
          <a:lstStyle/>
          <a:p>
            <a:pPr algn="ctr" defTabSz="1219170">
              <a:buClr>
                <a:srgbClr val="000000"/>
              </a:buClr>
            </a:pPr>
            <a:r>
              <a:rPr lang="en-GB" kern="0">
                <a:solidFill>
                  <a:srgbClr val="1C1C1C"/>
                </a:solidFill>
                <a:latin typeface="NTR"/>
                <a:ea typeface="NTR"/>
                <a:cs typeface="NTR"/>
                <a:sym typeface="NTR"/>
              </a:rPr>
              <a:t>I was told to push the trolley around the </a:t>
            </a:r>
            <a:r>
              <a:rPr lang="en-GB" b="1" kern="0">
                <a:solidFill>
                  <a:srgbClr val="1C1C1C"/>
                </a:solidFill>
                <a:latin typeface="NTR"/>
                <a:ea typeface="NTR"/>
                <a:cs typeface="NTR"/>
                <a:sym typeface="NTR"/>
              </a:rPr>
              <a:t>market</a:t>
            </a:r>
            <a:r>
              <a:rPr lang="en-GB" kern="0">
                <a:solidFill>
                  <a:srgbClr val="1C1C1C"/>
                </a:solidFill>
                <a:latin typeface="NTR"/>
                <a:ea typeface="NTR"/>
                <a:cs typeface="NTR"/>
                <a:sym typeface="NTR"/>
              </a:rPr>
              <a:t>.</a:t>
            </a:r>
            <a:endParaRPr sz="1867" kern="0">
              <a:solidFill>
                <a:srgbClr val="000000"/>
              </a:solidFill>
              <a:latin typeface="Arial"/>
              <a:cs typeface="Arial"/>
              <a:sym typeface="Arial"/>
            </a:endParaRPr>
          </a:p>
        </p:txBody>
      </p:sp>
      <p:pic>
        <p:nvPicPr>
          <p:cNvPr id="1594" name="Google Shape;1594;g80a865f253_2_332"/>
          <p:cNvPicPr preferRelativeResize="0"/>
          <p:nvPr/>
        </p:nvPicPr>
        <p:blipFill rotWithShape="1">
          <a:blip r:embed="rId3">
            <a:alphaModFix/>
          </a:blip>
          <a:srcRect/>
          <a:stretch/>
        </p:blipFill>
        <p:spPr>
          <a:xfrm>
            <a:off x="8401052" y="3087688"/>
            <a:ext cx="1357313" cy="1417637"/>
          </a:xfrm>
          <a:prstGeom prst="rect">
            <a:avLst/>
          </a:prstGeom>
          <a:noFill/>
          <a:ln>
            <a:noFill/>
          </a:ln>
        </p:spPr>
      </p:pic>
      <p:sp>
        <p:nvSpPr>
          <p:cNvPr id="1595" name="Google Shape;1595;g80a865f253_2_332"/>
          <p:cNvSpPr>
            <a:spLocks noGrp="1"/>
          </p:cNvSpPr>
          <p:nvPr>
            <p:ph type="title"/>
          </p:nvPr>
        </p:nvSpPr>
        <p:spPr>
          <a:xfrm>
            <a:off x="1836739" y="630239"/>
            <a:ext cx="8220000" cy="873200"/>
          </a:xfrm>
          <a:prstGeom prst="roundRect">
            <a:avLst>
              <a:gd name="adj" fmla="val 9639"/>
            </a:avLst>
          </a:prstGeom>
          <a:noFill/>
          <a:ln>
            <a:noFill/>
          </a:ln>
        </p:spPr>
        <p:txBody>
          <a:bodyPr spcFirstLastPara="1" wrap="square" lIns="336000" tIns="336000" rIns="336000" bIns="336000" anchor="ctr" anchorCtr="1">
            <a:noAutofit/>
          </a:bodyPr>
          <a:lstStyle/>
          <a:p>
            <a:r>
              <a:rPr lang="en-GB" sz="3240"/>
              <a:t>Prefixes super, anti, auto Quiz</a:t>
            </a:r>
            <a:endParaRPr/>
          </a:p>
        </p:txBody>
      </p:sp>
      <p:pic>
        <p:nvPicPr>
          <p:cNvPr id="1596" name="Google Shape;1596;g80a865f253_2_332"/>
          <p:cNvPicPr preferRelativeResize="0"/>
          <p:nvPr/>
        </p:nvPicPr>
        <p:blipFill rotWithShape="1">
          <a:blip r:embed="rId4">
            <a:alphaModFix/>
          </a:blip>
          <a:srcRect/>
          <a:stretch/>
        </p:blipFill>
        <p:spPr>
          <a:xfrm>
            <a:off x="9191626" y="615951"/>
            <a:ext cx="865188" cy="863600"/>
          </a:xfrm>
          <a:prstGeom prst="rect">
            <a:avLst/>
          </a:prstGeom>
          <a:noFill/>
          <a:ln>
            <a:noFill/>
          </a:ln>
        </p:spPr>
      </p:pic>
    </p:spTree>
    <p:extLst>
      <p:ext uri="{BB962C8B-B14F-4D97-AF65-F5344CB8AC3E}">
        <p14:creationId xmlns:p14="http://schemas.microsoft.com/office/powerpoint/2010/main" val="31659709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00"/>
        <p:cNvGrpSpPr/>
        <p:nvPr/>
      </p:nvGrpSpPr>
      <p:grpSpPr>
        <a:xfrm>
          <a:off x="0" y="0"/>
          <a:ext cx="0" cy="0"/>
          <a:chOff x="0" y="0"/>
          <a:chExt cx="0" cy="0"/>
        </a:xfrm>
      </p:grpSpPr>
      <p:sp>
        <p:nvSpPr>
          <p:cNvPr id="1601" name="Google Shape;1601;g80a865f253_3_5"/>
          <p:cNvSpPr txBox="1">
            <a:spLocks noGrp="1"/>
          </p:cNvSpPr>
          <p:nvPr>
            <p:ph type="ctrTitle"/>
          </p:nvPr>
        </p:nvSpPr>
        <p:spPr>
          <a:xfrm>
            <a:off x="283400" y="2562667"/>
            <a:ext cx="11360800" cy="3617600"/>
          </a:xfrm>
          <a:prstGeom prst="rect">
            <a:avLst/>
          </a:prstGeom>
        </p:spPr>
        <p:txBody>
          <a:bodyPr spcFirstLastPara="1" wrap="square" lIns="121900" tIns="121900" rIns="121900" bIns="121900" anchor="b" anchorCtr="0">
            <a:noAutofit/>
          </a:bodyPr>
          <a:lstStyle/>
          <a:p>
            <a:pPr marL="609585" indent="-507987" algn="l">
              <a:buSzPts val="2400"/>
              <a:buAutoNum type="arabicPeriod"/>
            </a:pPr>
            <a:r>
              <a:rPr lang="en-GB" sz="3200"/>
              <a:t>superstar</a:t>
            </a:r>
            <a:endParaRPr sz="3200"/>
          </a:p>
          <a:p>
            <a:pPr marL="609585" indent="-507987" algn="l">
              <a:buSzPts val="2400"/>
              <a:buAutoNum type="arabicPeriod"/>
            </a:pPr>
            <a:r>
              <a:rPr lang="en-GB" sz="3200"/>
              <a:t>supersonic</a:t>
            </a:r>
            <a:endParaRPr sz="3200"/>
          </a:p>
          <a:p>
            <a:pPr marL="609585" indent="-507987" algn="l">
              <a:buSzPts val="2400"/>
              <a:buAutoNum type="arabicPeriod"/>
            </a:pPr>
            <a:r>
              <a:rPr lang="en-GB" sz="3200"/>
              <a:t>automobile</a:t>
            </a:r>
            <a:endParaRPr sz="3200"/>
          </a:p>
          <a:p>
            <a:pPr marL="609585" indent="-507987" algn="l">
              <a:buSzPts val="2400"/>
              <a:buAutoNum type="arabicPeriod"/>
            </a:pPr>
            <a:r>
              <a:rPr lang="en-GB" sz="3200"/>
              <a:t>autographs</a:t>
            </a:r>
            <a:endParaRPr sz="3200"/>
          </a:p>
          <a:p>
            <a:pPr marL="609585" indent="-507987" algn="l">
              <a:buSzPts val="2400"/>
              <a:buAutoNum type="arabicPeriod"/>
            </a:pPr>
            <a:r>
              <a:rPr lang="en-GB" sz="3200"/>
              <a:t>anticlockwise</a:t>
            </a:r>
            <a:endParaRPr sz="3200"/>
          </a:p>
          <a:p>
            <a:pPr marL="609585" indent="-507987" algn="l">
              <a:buSzPts val="2400"/>
              <a:buAutoNum type="arabicPeriod"/>
            </a:pPr>
            <a:r>
              <a:rPr lang="en-GB" sz="3200"/>
              <a:t>superhuman</a:t>
            </a:r>
            <a:endParaRPr sz="3200"/>
          </a:p>
          <a:p>
            <a:pPr marL="609585" indent="-507987" algn="l">
              <a:buSzPts val="2400"/>
              <a:buAutoNum type="arabicPeriod"/>
            </a:pPr>
            <a:r>
              <a:rPr lang="en-GB" sz="3200"/>
              <a:t>antiseptic</a:t>
            </a:r>
            <a:endParaRPr sz="3200"/>
          </a:p>
          <a:p>
            <a:pPr marL="609585" indent="-507987" algn="l">
              <a:buSzPts val="2400"/>
              <a:buAutoNum type="arabicPeriod"/>
            </a:pPr>
            <a:r>
              <a:rPr lang="en-GB" sz="3200"/>
              <a:t>automobile</a:t>
            </a:r>
            <a:endParaRPr sz="3200"/>
          </a:p>
          <a:p>
            <a:pPr marL="609585" indent="-507987" algn="l">
              <a:buSzPts val="2400"/>
              <a:buAutoNum type="arabicPeriod"/>
            </a:pPr>
            <a:r>
              <a:rPr lang="en-GB" sz="3200"/>
              <a:t>antisocial</a:t>
            </a:r>
            <a:endParaRPr sz="3200"/>
          </a:p>
          <a:p>
            <a:pPr marL="609585" indent="-507987" algn="l">
              <a:buSzPts val="2400"/>
              <a:buAutoNum type="arabicPeriod"/>
            </a:pPr>
            <a:r>
              <a:rPr lang="en-GB" sz="3200"/>
              <a:t>supermarket</a:t>
            </a:r>
            <a:endParaRPr sz="3200"/>
          </a:p>
        </p:txBody>
      </p:sp>
      <p:sp>
        <p:nvSpPr>
          <p:cNvPr id="1602" name="Google Shape;1602;g80a865f253_3_5"/>
          <p:cNvSpPr txBox="1">
            <a:spLocks noGrp="1"/>
          </p:cNvSpPr>
          <p:nvPr>
            <p:ph type="subTitle" idx="1"/>
          </p:nvPr>
        </p:nvSpPr>
        <p:spPr>
          <a:xfrm>
            <a:off x="283400" y="0"/>
            <a:ext cx="11360800" cy="1008000"/>
          </a:xfrm>
          <a:prstGeom prst="rect">
            <a:avLst/>
          </a:prstGeom>
        </p:spPr>
        <p:txBody>
          <a:bodyPr spcFirstLastPara="1" wrap="square" lIns="121900" tIns="121900" rIns="121900" bIns="121900" anchor="t" anchorCtr="0">
            <a:noAutofit/>
          </a:bodyPr>
          <a:lstStyle/>
          <a:p>
            <a:pPr marL="0" indent="0"/>
            <a:r>
              <a:rPr lang="en-GB"/>
              <a:t>Answers to quiz.</a:t>
            </a:r>
            <a:endParaRPr/>
          </a:p>
        </p:txBody>
      </p:sp>
    </p:spTree>
    <p:extLst>
      <p:ext uri="{BB962C8B-B14F-4D97-AF65-F5344CB8AC3E}">
        <p14:creationId xmlns:p14="http://schemas.microsoft.com/office/powerpoint/2010/main" val="9937803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606"/>
        <p:cNvGrpSpPr/>
        <p:nvPr/>
      </p:nvGrpSpPr>
      <p:grpSpPr>
        <a:xfrm>
          <a:off x="0" y="0"/>
          <a:ext cx="0" cy="0"/>
          <a:chOff x="0" y="0"/>
          <a:chExt cx="0" cy="0"/>
        </a:xfrm>
      </p:grpSpPr>
      <p:sp>
        <p:nvSpPr>
          <p:cNvPr id="1607" name="Google Shape;1607;p61"/>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608" name="Google Shape;1608;p61"/>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609" name="Google Shape;1609;p61"/>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9009719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613"/>
        <p:cNvGrpSpPr/>
        <p:nvPr/>
      </p:nvGrpSpPr>
      <p:grpSpPr>
        <a:xfrm>
          <a:off x="0" y="0"/>
          <a:ext cx="0" cy="0"/>
          <a:chOff x="0" y="0"/>
          <a:chExt cx="0" cy="0"/>
        </a:xfrm>
      </p:grpSpPr>
      <p:sp>
        <p:nvSpPr>
          <p:cNvPr id="1614" name="Google Shape;1614;g80a865f253_0_155"/>
          <p:cNvSpPr txBox="1">
            <a:spLocks noGrp="1"/>
          </p:cNvSpPr>
          <p:nvPr>
            <p:ph type="ctrTitle"/>
          </p:nvPr>
        </p:nvSpPr>
        <p:spPr>
          <a:xfrm>
            <a:off x="415600" y="252300"/>
            <a:ext cx="11360800" cy="1556800"/>
          </a:xfrm>
          <a:prstGeom prst="rect">
            <a:avLst/>
          </a:prstGeom>
        </p:spPr>
        <p:txBody>
          <a:bodyPr spcFirstLastPara="1" wrap="square" lIns="121900" tIns="121900" rIns="121900" bIns="121900" anchor="b" anchorCtr="0">
            <a:noAutofit/>
          </a:bodyPr>
          <a:lstStyle/>
          <a:p>
            <a:r>
              <a:rPr lang="en-GB" sz="3200" u="sng"/>
              <a:t>Science</a:t>
            </a:r>
            <a:endParaRPr sz="3200" u="sng"/>
          </a:p>
          <a:p>
            <a:pPr>
              <a:buSzPts val="1100"/>
            </a:pPr>
            <a:r>
              <a:rPr lang="en-GB" sz="3733">
                <a:solidFill>
                  <a:schemeClr val="dk2"/>
                </a:solidFill>
              </a:rPr>
              <a:t>What is pollination?</a:t>
            </a:r>
            <a:endParaRPr/>
          </a:p>
        </p:txBody>
      </p:sp>
      <p:pic>
        <p:nvPicPr>
          <p:cNvPr id="1615" name="Google Shape;1615;g80a865f253_0_155"/>
          <p:cNvPicPr preferRelativeResize="0"/>
          <p:nvPr/>
        </p:nvPicPr>
        <p:blipFill>
          <a:blip r:embed="rId3">
            <a:alphaModFix/>
          </a:blip>
          <a:stretch>
            <a:fillRect/>
          </a:stretch>
        </p:blipFill>
        <p:spPr>
          <a:xfrm>
            <a:off x="415601" y="2335867"/>
            <a:ext cx="6311900" cy="3657600"/>
          </a:xfrm>
          <a:prstGeom prst="rect">
            <a:avLst/>
          </a:prstGeom>
          <a:noFill/>
          <a:ln>
            <a:noFill/>
          </a:ln>
        </p:spPr>
      </p:pic>
      <p:sp>
        <p:nvSpPr>
          <p:cNvPr id="1616" name="Google Shape;1616;g80a865f253_0_155"/>
          <p:cNvSpPr txBox="1"/>
          <p:nvPr/>
        </p:nvSpPr>
        <p:spPr>
          <a:xfrm>
            <a:off x="7569233" y="5143467"/>
            <a:ext cx="4000000" cy="96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97A7"/>
                </a:solidFill>
                <a:latin typeface="Arial"/>
                <a:cs typeface="Arial"/>
                <a:sym typeface="Arial"/>
                <a:hlinkClick r:id="rId4"/>
              </a:rPr>
              <a:t>https://youtu.be/djPVgip_bdU</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1617" name="Google Shape;1617;g80a865f253_0_155"/>
          <p:cNvSpPr txBox="1"/>
          <p:nvPr/>
        </p:nvSpPr>
        <p:spPr>
          <a:xfrm>
            <a:off x="7569233" y="2322200"/>
            <a:ext cx="4000000" cy="93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Find out more by watching the video clip below.</a:t>
            </a:r>
            <a:endParaRPr sz="1867" kern="0">
              <a:solidFill>
                <a:srgbClr val="000000"/>
              </a:solidFill>
              <a:latin typeface="Arial"/>
              <a:cs typeface="Arial"/>
              <a:sym typeface="Arial"/>
            </a:endParaRPr>
          </a:p>
        </p:txBody>
      </p:sp>
      <p:pic>
        <p:nvPicPr>
          <p:cNvPr id="1618" name="Google Shape;1618;g80a865f253_0_155"/>
          <p:cNvPicPr preferRelativeResize="0"/>
          <p:nvPr/>
        </p:nvPicPr>
        <p:blipFill>
          <a:blip r:embed="rId5">
            <a:alphaModFix/>
          </a:blip>
          <a:stretch>
            <a:fillRect/>
          </a:stretch>
        </p:blipFill>
        <p:spPr>
          <a:xfrm>
            <a:off x="7569234" y="3261800"/>
            <a:ext cx="3670201" cy="1782667"/>
          </a:xfrm>
          <a:prstGeom prst="rect">
            <a:avLst/>
          </a:prstGeom>
          <a:noFill/>
          <a:ln>
            <a:noFill/>
          </a:ln>
        </p:spPr>
      </p:pic>
    </p:spTree>
    <p:extLst>
      <p:ext uri="{BB962C8B-B14F-4D97-AF65-F5344CB8AC3E}">
        <p14:creationId xmlns:p14="http://schemas.microsoft.com/office/powerpoint/2010/main" val="37774660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622"/>
        <p:cNvGrpSpPr/>
        <p:nvPr/>
      </p:nvGrpSpPr>
      <p:grpSpPr>
        <a:xfrm>
          <a:off x="0" y="0"/>
          <a:ext cx="0" cy="0"/>
          <a:chOff x="0" y="0"/>
          <a:chExt cx="0" cy="0"/>
        </a:xfrm>
      </p:grpSpPr>
      <p:pic>
        <p:nvPicPr>
          <p:cNvPr id="1623" name="Google Shape;1623;g80a865f253_0_160"/>
          <p:cNvPicPr preferRelativeResize="0"/>
          <p:nvPr/>
        </p:nvPicPr>
        <p:blipFill>
          <a:blip r:embed="rId3">
            <a:alphaModFix/>
          </a:blip>
          <a:stretch>
            <a:fillRect/>
          </a:stretch>
        </p:blipFill>
        <p:spPr>
          <a:xfrm>
            <a:off x="203200" y="203200"/>
            <a:ext cx="10439600" cy="2491267"/>
          </a:xfrm>
          <a:prstGeom prst="rect">
            <a:avLst/>
          </a:prstGeom>
          <a:noFill/>
          <a:ln>
            <a:noFill/>
          </a:ln>
        </p:spPr>
      </p:pic>
      <p:pic>
        <p:nvPicPr>
          <p:cNvPr id="1624" name="Google Shape;1624;g80a865f253_0_160"/>
          <p:cNvPicPr preferRelativeResize="0"/>
          <p:nvPr/>
        </p:nvPicPr>
        <p:blipFill>
          <a:blip r:embed="rId4">
            <a:alphaModFix/>
          </a:blip>
          <a:stretch>
            <a:fillRect/>
          </a:stretch>
        </p:blipFill>
        <p:spPr>
          <a:xfrm>
            <a:off x="203201" y="2897667"/>
            <a:ext cx="4764367" cy="3229900"/>
          </a:xfrm>
          <a:prstGeom prst="rect">
            <a:avLst/>
          </a:prstGeom>
          <a:noFill/>
          <a:ln>
            <a:noFill/>
          </a:ln>
        </p:spPr>
      </p:pic>
    </p:spTree>
    <p:extLst>
      <p:ext uri="{BB962C8B-B14F-4D97-AF65-F5344CB8AC3E}">
        <p14:creationId xmlns:p14="http://schemas.microsoft.com/office/powerpoint/2010/main" val="7525152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628"/>
        <p:cNvGrpSpPr/>
        <p:nvPr/>
      </p:nvGrpSpPr>
      <p:grpSpPr>
        <a:xfrm>
          <a:off x="0" y="0"/>
          <a:ext cx="0" cy="0"/>
          <a:chOff x="0" y="0"/>
          <a:chExt cx="0" cy="0"/>
        </a:xfrm>
      </p:grpSpPr>
      <p:pic>
        <p:nvPicPr>
          <p:cNvPr id="1629" name="Google Shape;1629;g80a865f253_5_14"/>
          <p:cNvPicPr preferRelativeResize="0"/>
          <p:nvPr/>
        </p:nvPicPr>
        <p:blipFill>
          <a:blip r:embed="rId3">
            <a:alphaModFix/>
          </a:blip>
          <a:stretch>
            <a:fillRect/>
          </a:stretch>
        </p:blipFill>
        <p:spPr>
          <a:xfrm>
            <a:off x="1879818" y="314767"/>
            <a:ext cx="8432367" cy="6228467"/>
          </a:xfrm>
          <a:prstGeom prst="rect">
            <a:avLst/>
          </a:prstGeom>
          <a:noFill/>
          <a:ln>
            <a:noFill/>
          </a:ln>
        </p:spPr>
      </p:pic>
    </p:spTree>
    <p:extLst>
      <p:ext uri="{BB962C8B-B14F-4D97-AF65-F5344CB8AC3E}">
        <p14:creationId xmlns:p14="http://schemas.microsoft.com/office/powerpoint/2010/main" val="3029827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633"/>
        <p:cNvGrpSpPr/>
        <p:nvPr/>
      </p:nvGrpSpPr>
      <p:grpSpPr>
        <a:xfrm>
          <a:off x="0" y="0"/>
          <a:ext cx="0" cy="0"/>
          <a:chOff x="0" y="0"/>
          <a:chExt cx="0" cy="0"/>
        </a:xfrm>
      </p:grpSpPr>
      <p:pic>
        <p:nvPicPr>
          <p:cNvPr id="1634" name="Google Shape;1634;g80a865f253_5_19"/>
          <p:cNvPicPr preferRelativeResize="0"/>
          <p:nvPr/>
        </p:nvPicPr>
        <p:blipFill>
          <a:blip r:embed="rId3">
            <a:alphaModFix/>
          </a:blip>
          <a:stretch>
            <a:fillRect/>
          </a:stretch>
        </p:blipFill>
        <p:spPr>
          <a:xfrm>
            <a:off x="1705634" y="1"/>
            <a:ext cx="8780733" cy="6405265"/>
          </a:xfrm>
          <a:prstGeom prst="rect">
            <a:avLst/>
          </a:prstGeom>
          <a:noFill/>
          <a:ln>
            <a:noFill/>
          </a:ln>
        </p:spPr>
      </p:pic>
    </p:spTree>
    <p:extLst>
      <p:ext uri="{BB962C8B-B14F-4D97-AF65-F5344CB8AC3E}">
        <p14:creationId xmlns:p14="http://schemas.microsoft.com/office/powerpoint/2010/main" val="28297476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638"/>
        <p:cNvGrpSpPr/>
        <p:nvPr/>
      </p:nvGrpSpPr>
      <p:grpSpPr>
        <a:xfrm>
          <a:off x="0" y="0"/>
          <a:ext cx="0" cy="0"/>
          <a:chOff x="0" y="0"/>
          <a:chExt cx="0" cy="0"/>
        </a:xfrm>
      </p:grpSpPr>
      <p:pic>
        <p:nvPicPr>
          <p:cNvPr id="1639" name="Google Shape;1639;g80a865f253_0_163"/>
          <p:cNvPicPr preferRelativeResize="0"/>
          <p:nvPr/>
        </p:nvPicPr>
        <p:blipFill>
          <a:blip r:embed="rId3">
            <a:alphaModFix/>
          </a:blip>
          <a:stretch>
            <a:fillRect/>
          </a:stretch>
        </p:blipFill>
        <p:spPr>
          <a:xfrm>
            <a:off x="801167" y="1938601"/>
            <a:ext cx="10329867" cy="4147167"/>
          </a:xfrm>
          <a:prstGeom prst="rect">
            <a:avLst/>
          </a:prstGeom>
          <a:noFill/>
          <a:ln>
            <a:noFill/>
          </a:ln>
        </p:spPr>
      </p:pic>
      <p:sp>
        <p:nvSpPr>
          <p:cNvPr id="1640" name="Google Shape;1640;g80a865f253_0_163"/>
          <p:cNvSpPr txBox="1"/>
          <p:nvPr/>
        </p:nvSpPr>
        <p:spPr>
          <a:xfrm>
            <a:off x="773967" y="398633"/>
            <a:ext cx="10330000" cy="100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Read these sentences. They are in the wrong order can you write them out in the correct order to show the process of pollination by a bee.</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17740318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644"/>
        <p:cNvGrpSpPr/>
        <p:nvPr/>
      </p:nvGrpSpPr>
      <p:grpSpPr>
        <a:xfrm>
          <a:off x="0" y="0"/>
          <a:ext cx="0" cy="0"/>
          <a:chOff x="0" y="0"/>
          <a:chExt cx="0" cy="0"/>
        </a:xfrm>
      </p:grpSpPr>
      <p:pic>
        <p:nvPicPr>
          <p:cNvPr id="1645" name="Google Shape;1645;g80a865f253_5_6"/>
          <p:cNvPicPr preferRelativeResize="0"/>
          <p:nvPr/>
        </p:nvPicPr>
        <p:blipFill>
          <a:blip r:embed="rId3">
            <a:alphaModFix/>
          </a:blip>
          <a:stretch>
            <a:fillRect/>
          </a:stretch>
        </p:blipFill>
        <p:spPr>
          <a:xfrm>
            <a:off x="203200" y="597967"/>
            <a:ext cx="10878667" cy="4756000"/>
          </a:xfrm>
          <a:prstGeom prst="rect">
            <a:avLst/>
          </a:prstGeom>
          <a:noFill/>
          <a:ln>
            <a:noFill/>
          </a:ln>
        </p:spPr>
      </p:pic>
    </p:spTree>
    <p:extLst>
      <p:ext uri="{BB962C8B-B14F-4D97-AF65-F5344CB8AC3E}">
        <p14:creationId xmlns:p14="http://schemas.microsoft.com/office/powerpoint/2010/main" val="29157129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649"/>
        <p:cNvGrpSpPr/>
        <p:nvPr/>
      </p:nvGrpSpPr>
      <p:grpSpPr>
        <a:xfrm>
          <a:off x="0" y="0"/>
          <a:ext cx="0" cy="0"/>
          <a:chOff x="0" y="0"/>
          <a:chExt cx="0" cy="0"/>
        </a:xfrm>
      </p:grpSpPr>
      <p:pic>
        <p:nvPicPr>
          <p:cNvPr id="1650" name="Google Shape;1650;g80a865f253_5_23"/>
          <p:cNvPicPr preferRelativeResize="0"/>
          <p:nvPr/>
        </p:nvPicPr>
        <p:blipFill>
          <a:blip r:embed="rId3">
            <a:alphaModFix/>
          </a:blip>
          <a:stretch>
            <a:fillRect/>
          </a:stretch>
        </p:blipFill>
        <p:spPr>
          <a:xfrm>
            <a:off x="167634" y="1574567"/>
            <a:ext cx="4405716" cy="2817600"/>
          </a:xfrm>
          <a:prstGeom prst="rect">
            <a:avLst/>
          </a:prstGeom>
          <a:noFill/>
          <a:ln>
            <a:noFill/>
          </a:ln>
        </p:spPr>
      </p:pic>
      <p:sp>
        <p:nvSpPr>
          <p:cNvPr id="1651" name="Google Shape;1651;g80a865f253_5_23"/>
          <p:cNvSpPr txBox="1"/>
          <p:nvPr/>
        </p:nvSpPr>
        <p:spPr>
          <a:xfrm>
            <a:off x="397633" y="315000"/>
            <a:ext cx="11123200" cy="142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Here are some examples of a diagram/ poster about how pollination works. Can you design and make your poster that explains the process?</a:t>
            </a:r>
            <a:endParaRPr sz="2667" kern="0">
              <a:solidFill>
                <a:srgbClr val="000000"/>
              </a:solidFill>
              <a:latin typeface="Arial"/>
              <a:cs typeface="Arial"/>
              <a:sym typeface="Arial"/>
            </a:endParaRPr>
          </a:p>
        </p:txBody>
      </p:sp>
      <p:pic>
        <p:nvPicPr>
          <p:cNvPr id="1652" name="Google Shape;1652;g80a865f253_5_23"/>
          <p:cNvPicPr preferRelativeResize="0"/>
          <p:nvPr/>
        </p:nvPicPr>
        <p:blipFill>
          <a:blip r:embed="rId4">
            <a:alphaModFix/>
          </a:blip>
          <a:stretch>
            <a:fillRect/>
          </a:stretch>
        </p:blipFill>
        <p:spPr>
          <a:xfrm>
            <a:off x="7298901" y="1436798"/>
            <a:ext cx="4221940" cy="2955367"/>
          </a:xfrm>
          <a:prstGeom prst="rect">
            <a:avLst/>
          </a:prstGeom>
          <a:noFill/>
          <a:ln>
            <a:noFill/>
          </a:ln>
        </p:spPr>
      </p:pic>
      <p:pic>
        <p:nvPicPr>
          <p:cNvPr id="1653" name="Google Shape;1653;g80a865f253_5_23"/>
          <p:cNvPicPr preferRelativeResize="0"/>
          <p:nvPr/>
        </p:nvPicPr>
        <p:blipFill>
          <a:blip r:embed="rId5">
            <a:alphaModFix/>
          </a:blip>
          <a:stretch>
            <a:fillRect/>
          </a:stretch>
        </p:blipFill>
        <p:spPr>
          <a:xfrm>
            <a:off x="3589200" y="3914968"/>
            <a:ext cx="3981499" cy="2817600"/>
          </a:xfrm>
          <a:prstGeom prst="rect">
            <a:avLst/>
          </a:prstGeom>
          <a:noFill/>
          <a:ln>
            <a:noFill/>
          </a:ln>
        </p:spPr>
      </p:pic>
    </p:spTree>
    <p:extLst>
      <p:ext uri="{BB962C8B-B14F-4D97-AF65-F5344CB8AC3E}">
        <p14:creationId xmlns:p14="http://schemas.microsoft.com/office/powerpoint/2010/main" val="6795944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657"/>
        <p:cNvGrpSpPr/>
        <p:nvPr/>
      </p:nvGrpSpPr>
      <p:grpSpPr>
        <a:xfrm>
          <a:off x="0" y="0"/>
          <a:ext cx="0" cy="0"/>
          <a:chOff x="0" y="0"/>
          <a:chExt cx="0" cy="0"/>
        </a:xfrm>
      </p:grpSpPr>
      <p:sp>
        <p:nvSpPr>
          <p:cNvPr id="1658" name="Google Shape;1658;p30"/>
          <p:cNvSpPr txBox="1">
            <a:spLocks noGrp="1"/>
          </p:cNvSpPr>
          <p:nvPr>
            <p:ph type="ctrTitle"/>
          </p:nvPr>
        </p:nvSpPr>
        <p:spPr>
          <a:xfrm>
            <a:off x="415600" y="992767"/>
            <a:ext cx="11360800" cy="2436400"/>
          </a:xfrm>
          <a:prstGeom prst="rect">
            <a:avLst/>
          </a:prstGeom>
          <a:noFill/>
          <a:ln>
            <a:noFill/>
          </a:ln>
        </p:spPr>
        <p:txBody>
          <a:bodyPr spcFirstLastPara="1" wrap="square" lIns="121900" tIns="121900" rIns="121900" bIns="121900" anchor="b" anchorCtr="0">
            <a:noAutofit/>
          </a:bodyPr>
          <a:lstStyle/>
          <a:p>
            <a:r>
              <a:rPr lang="en-GB" sz="4000"/>
              <a:t>Well Done 3S and 3M!</a:t>
            </a:r>
            <a:endParaRPr sz="4000"/>
          </a:p>
          <a:p>
            <a:r>
              <a:rPr lang="en-GB" sz="4000"/>
              <a:t>Time for a well deserved weekend so enjoy yourselves and we will meet up with you again on Monday.</a:t>
            </a:r>
            <a:endParaRPr sz="4000"/>
          </a:p>
        </p:txBody>
      </p:sp>
    </p:spTree>
    <p:extLst>
      <p:ext uri="{BB962C8B-B14F-4D97-AF65-F5344CB8AC3E}">
        <p14:creationId xmlns:p14="http://schemas.microsoft.com/office/powerpoint/2010/main" val="3476960571"/>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1147</Words>
  <Application>Microsoft Office PowerPoint</Application>
  <PresentationFormat>Widescreen</PresentationFormat>
  <Paragraphs>234</Paragraphs>
  <Slides>33</Slides>
  <Notes>33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33</vt:i4>
      </vt:variant>
    </vt:vector>
  </HeadingPairs>
  <TitlesOfParts>
    <vt:vector size="39" baseType="lpstr">
      <vt:lpstr>Arial</vt:lpstr>
      <vt:lpstr>Calibri</vt:lpstr>
      <vt:lpstr>Comic Sans MS</vt:lpstr>
      <vt:lpstr>NTR</vt:lpstr>
      <vt:lpstr>Simple Light</vt:lpstr>
      <vt:lpstr>4_Simple Light</vt:lpstr>
      <vt:lpstr>Friday 12th June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Today you have a revision quiz about the prefixes super, auto and anti. You should read the ten sentences from the Twinkl quiz and make the correct word by choosing the right prefix. Write a list 1 to 10 and record your answers. You can check them at the end. </vt:lpstr>
      <vt:lpstr>Prefixes super, anti, auto Quiz</vt:lpstr>
      <vt:lpstr>Prefixes super, anti, auto Quiz</vt:lpstr>
      <vt:lpstr>Prefixes super, anti, auto Quiz</vt:lpstr>
      <vt:lpstr>Prefixes super, anti, auto Quiz</vt:lpstr>
      <vt:lpstr>Prefixes super, anti, auto Quiz</vt:lpstr>
      <vt:lpstr>Prefixes super, anti, auto Quiz</vt:lpstr>
      <vt:lpstr>Prefixes super, anti, auto Quiz</vt:lpstr>
      <vt:lpstr>Prefixes super, anti, auto Quiz</vt:lpstr>
      <vt:lpstr>Prefixes super, anti, auto Quiz</vt:lpstr>
      <vt:lpstr>Prefixes super, anti, auto Quiz</vt:lpstr>
      <vt:lpstr>superstar supersonic automobile autographs anticlockwise superhuman antiseptic automobile antisocial supermarket</vt:lpstr>
      <vt:lpstr>Your morning lessons are completed.      Time for lunch.   Then come back this afternoon for your curriculum activity. </vt:lpstr>
      <vt:lpstr>Science What is pollination?</vt:lpstr>
      <vt:lpstr>PowerPoint Presentation</vt:lpstr>
      <vt:lpstr>PowerPoint Presentation</vt:lpstr>
      <vt:lpstr>PowerPoint Presentation</vt:lpstr>
      <vt:lpstr>PowerPoint Presentation</vt:lpstr>
      <vt:lpstr>PowerPoint Presentation</vt:lpstr>
      <vt:lpstr>PowerPoint Presentation</vt:lpstr>
      <vt:lpstr>Well Done 3S and 3M! Time for a well deserved weekend so enjoy yourselves and we will meet up with you again on Monday.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12th June   Are you a maths whizz today?  Remember you can do these independently then share them with an adult.  Question 10 may have more than one answer. Don’t worry about always finding the answer it is how you try to work out and reason that is important.</dc:title>
  <dc:creator>Mottershead D</dc:creator>
  <cp:lastModifiedBy>Mottershead D</cp:lastModifiedBy>
  <cp:revision>1</cp:revision>
  <dcterms:created xsi:type="dcterms:W3CDTF">2020-06-04T13:28:35Z</dcterms:created>
  <dcterms:modified xsi:type="dcterms:W3CDTF">2020-06-04T13:28:41Z</dcterms:modified>
</cp:coreProperties>
</file>