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Caveat" panose="020B0604020202020204" charset="0"/>
      <p:regular r:id="rId18"/>
      <p:bold r:id="rId19"/>
    </p:embeddedFont>
    <p:embeddedFont>
      <p:font typeface="Comic Sans MS" panose="030F0702030302020204" pitchFamily="66"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7330833d94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7330833d94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7330833d94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7330833d94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7330833d9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7330833d94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73300afb4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73300afb4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76d802898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76d802898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76d802898c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76d802898c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6d802898c_2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6d802898c_2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76d802898c_2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76d802898c_2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76d802898c_7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76d802898c_7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76d802898c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76d802898c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76d802898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76d802898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76d802898c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76d802898c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76d802898c_1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76d802898c_1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76d802898c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76d802898c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FD966"/>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literacyshed.com/silentredbook.html"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hyperlink" Target="https://www.literacyshed.com/silentredbook.html"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1936426" y="1543038"/>
            <a:ext cx="5271151" cy="20574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1 - Close Read</a:t>
            </a:r>
            <a:endParaRPr/>
          </a:p>
        </p:txBody>
      </p:sp>
      <p:sp>
        <p:nvSpPr>
          <p:cNvPr id="60" name="Google Shape;60;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The purpose of a close read activity is to gain an understanding of the text by reading it multiple times and making sure we really study what the author is trying to tell us.</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r>
              <a:rPr lang="en-GB" sz="1000" i="1">
                <a:solidFill>
                  <a:schemeClr val="dk1"/>
                </a:solidFill>
              </a:rPr>
              <a:t>All close read texts are age appropriate.)</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14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Close Read Instructions:</a:t>
            </a:r>
            <a:endParaRPr sz="1400" b="1" u="sng">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blurb about the text to see where it it taken from.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Look at the vocabulary highlighted. Do you know what the words mean? The vocabulary box will help you.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text to yourself and think:</a:t>
            </a:r>
            <a:endParaRPr sz="1400">
              <a:solidFill>
                <a:schemeClr val="dk1"/>
              </a:solidFill>
            </a:endParaRPr>
          </a:p>
          <a:p>
            <a:pPr marL="457200" lvl="0" indent="457200" algn="l" rtl="0">
              <a:lnSpc>
                <a:spcPct val="100000"/>
              </a:lnSpc>
              <a:spcBef>
                <a:spcPts val="0"/>
              </a:spcBef>
              <a:spcAft>
                <a:spcPts val="0"/>
              </a:spcAft>
              <a:buNone/>
            </a:pPr>
            <a:r>
              <a:rPr lang="en-GB" sz="1400">
                <a:solidFill>
                  <a:schemeClr val="dk1"/>
                </a:solidFill>
              </a:rPr>
              <a:t>What did I just read? </a:t>
            </a:r>
            <a:endParaRPr sz="1400">
              <a:solidFill>
                <a:schemeClr val="dk1"/>
              </a:solidFill>
            </a:endParaRPr>
          </a:p>
          <a:p>
            <a:pPr marL="457200" lvl="0" indent="457200" algn="l" rtl="0">
              <a:lnSpc>
                <a:spcPct val="100000"/>
              </a:lnSpc>
              <a:spcBef>
                <a:spcPts val="0"/>
              </a:spcBef>
              <a:spcAft>
                <a:spcPts val="0"/>
              </a:spcAft>
              <a:buClr>
                <a:schemeClr val="dk1"/>
              </a:buClr>
              <a:buSzPts val="1100"/>
              <a:buFont typeface="Arial"/>
              <a:buNone/>
            </a:pPr>
            <a:r>
              <a:rPr lang="en-GB" sz="1400">
                <a:solidFill>
                  <a:schemeClr val="dk1"/>
                </a:solidFill>
              </a:rPr>
              <a:t>What did it say? </a:t>
            </a:r>
            <a:endParaRPr sz="1400" i="1">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Now read the text again with a grown-up.</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questions and now reread the text again to find the clues for your answer.</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Answer the questions in writing.</a:t>
            </a:r>
            <a:endParaRPr sz="1400">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pic>
        <p:nvPicPr>
          <p:cNvPr id="65" name="Google Shape;65;p15"/>
          <p:cNvPicPr preferRelativeResize="0"/>
          <p:nvPr/>
        </p:nvPicPr>
        <p:blipFill>
          <a:blip r:embed="rId3">
            <a:alphaModFix/>
          </a:blip>
          <a:stretch>
            <a:fillRect/>
          </a:stretch>
        </p:blipFill>
        <p:spPr>
          <a:xfrm>
            <a:off x="7231450" y="300775"/>
            <a:ext cx="1623525" cy="1530326"/>
          </a:xfrm>
          <a:prstGeom prst="rect">
            <a:avLst/>
          </a:prstGeom>
          <a:noFill/>
          <a:ln>
            <a:noFill/>
          </a:ln>
        </p:spPr>
      </p:pic>
      <p:pic>
        <p:nvPicPr>
          <p:cNvPr id="66" name="Google Shape;66;p15"/>
          <p:cNvPicPr preferRelativeResize="0"/>
          <p:nvPr/>
        </p:nvPicPr>
        <p:blipFill rotWithShape="1">
          <a:blip r:embed="rId4">
            <a:alphaModFix/>
          </a:blip>
          <a:srcRect l="2928" r="6948" b="21017"/>
          <a:stretch/>
        </p:blipFill>
        <p:spPr>
          <a:xfrm>
            <a:off x="51825" y="58950"/>
            <a:ext cx="5338426" cy="4776425"/>
          </a:xfrm>
          <a:prstGeom prst="rect">
            <a:avLst/>
          </a:prstGeom>
          <a:noFill/>
          <a:ln>
            <a:noFill/>
          </a:ln>
        </p:spPr>
      </p:pic>
      <p:sp>
        <p:nvSpPr>
          <p:cNvPr id="67" name="Google Shape;67;p15"/>
          <p:cNvSpPr txBox="1"/>
          <p:nvPr/>
        </p:nvSpPr>
        <p:spPr>
          <a:xfrm>
            <a:off x="5493300" y="2573900"/>
            <a:ext cx="3454800" cy="2418600"/>
          </a:xfrm>
          <a:prstGeom prst="rect">
            <a:avLst/>
          </a:prstGeom>
          <a:solidFill>
            <a:srgbClr val="FFF2CC"/>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latin typeface="Comic Sans MS"/>
                <a:ea typeface="Comic Sans MS"/>
                <a:cs typeface="Comic Sans MS"/>
                <a:sym typeface="Comic Sans MS"/>
              </a:rPr>
              <a:t>Questions</a:t>
            </a:r>
            <a:endParaRPr u="sng">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arenBoth"/>
            </a:pPr>
            <a:r>
              <a:rPr lang="en-GB">
                <a:latin typeface="Comic Sans MS"/>
                <a:ea typeface="Comic Sans MS"/>
                <a:cs typeface="Comic Sans MS"/>
                <a:sym typeface="Comic Sans MS"/>
              </a:rPr>
              <a:t>Write down 2 things that the coronavirus germs can do becuase they are so small.</a:t>
            </a: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arenBoth"/>
            </a:pPr>
            <a:r>
              <a:rPr lang="en-GB">
                <a:latin typeface="Comic Sans MS"/>
                <a:ea typeface="Comic Sans MS"/>
                <a:cs typeface="Comic Sans MS"/>
                <a:sym typeface="Comic Sans MS"/>
              </a:rPr>
              <a:t>Should the girl in the spotty top be worried about germs? Explain your answer.</a:t>
            </a:r>
            <a:endParaRPr>
              <a:latin typeface="Comic Sans MS"/>
              <a:ea typeface="Comic Sans MS"/>
              <a:cs typeface="Comic Sans MS"/>
              <a:sym typeface="Comic Sans MS"/>
            </a:endParaRPr>
          </a:p>
        </p:txBody>
      </p:sp>
      <p:sp>
        <p:nvSpPr>
          <p:cNvPr id="68" name="Google Shape;68;p15"/>
          <p:cNvSpPr txBox="1"/>
          <p:nvPr/>
        </p:nvSpPr>
        <p:spPr>
          <a:xfrm>
            <a:off x="5605600" y="198650"/>
            <a:ext cx="1459800" cy="84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Today’s extract comes from a brand new book!</a:t>
            </a:r>
            <a:endParaRPr/>
          </a:p>
        </p:txBody>
      </p:sp>
      <p:sp>
        <p:nvSpPr>
          <p:cNvPr id="69" name="Google Shape;69;p15"/>
          <p:cNvSpPr/>
          <p:nvPr/>
        </p:nvSpPr>
        <p:spPr>
          <a:xfrm>
            <a:off x="6624800" y="811900"/>
            <a:ext cx="708300" cy="189900"/>
          </a:xfrm>
          <a:prstGeom prst="rightArrow">
            <a:avLst>
              <a:gd name="adj1" fmla="val 50000"/>
              <a:gd name="adj2" fmla="val 50000"/>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2 - Sentence Writing</a:t>
            </a:r>
            <a:endParaRPr/>
          </a:p>
        </p:txBody>
      </p:sp>
      <p:sp>
        <p:nvSpPr>
          <p:cNvPr id="75" name="Google Shape;75;p16"/>
          <p:cNvSpPr txBox="1">
            <a:spLocks noGrp="1"/>
          </p:cNvSpPr>
          <p:nvPr>
            <p:ph type="body" idx="1"/>
          </p:nvPr>
        </p:nvSpPr>
        <p:spPr>
          <a:xfrm>
            <a:off x="311700" y="1152475"/>
            <a:ext cx="8520600" cy="3865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None/>
            </a:pPr>
            <a:endParaRPr sz="1400" b="1" u="sng">
              <a:solidFill>
                <a:schemeClr val="dk1"/>
              </a:solidFill>
            </a:endParaRPr>
          </a:p>
          <a:p>
            <a:pPr marL="0" lvl="0" indent="0" algn="l" rtl="0">
              <a:lnSpc>
                <a:spcPct val="100000"/>
              </a:lnSpc>
              <a:spcBef>
                <a:spcPts val="0"/>
              </a:spcBef>
              <a:spcAft>
                <a:spcPts val="0"/>
              </a:spcAft>
              <a:buNone/>
            </a:pPr>
            <a:r>
              <a:rPr lang="en-GB" sz="1400">
                <a:solidFill>
                  <a:schemeClr val="dk1"/>
                </a:solidFill>
              </a:rPr>
              <a:t>The purpose of this session is to make sure that the verbs used in a sentence are in the correct tense.</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To do this. We have to check that the verb. </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Verbs can be in the present tense:</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r>
              <a:rPr lang="en-GB" sz="2400">
                <a:solidFill>
                  <a:srgbClr val="0000FF"/>
                </a:solidFill>
                <a:latin typeface="Caveat"/>
                <a:ea typeface="Caveat"/>
                <a:cs typeface="Caveat"/>
                <a:sym typeface="Caveat"/>
              </a:rPr>
              <a:t>I </a:t>
            </a:r>
            <a:r>
              <a:rPr lang="en-GB" sz="2400">
                <a:solidFill>
                  <a:srgbClr val="FF0000"/>
                </a:solidFill>
                <a:latin typeface="Caveat"/>
                <a:ea typeface="Caveat"/>
                <a:cs typeface="Caveat"/>
                <a:sym typeface="Caveat"/>
              </a:rPr>
              <a:t>watch </a:t>
            </a:r>
            <a:r>
              <a:rPr lang="en-GB" sz="2400">
                <a:solidFill>
                  <a:srgbClr val="0000FF"/>
                </a:solidFill>
                <a:latin typeface="Caveat"/>
                <a:ea typeface="Caveat"/>
                <a:cs typeface="Caveat"/>
                <a:sym typeface="Caveat"/>
              </a:rPr>
              <a:t>the TV today.</a:t>
            </a:r>
            <a:endParaRPr sz="2400">
              <a:solidFill>
                <a:srgbClr val="0000FF"/>
              </a:solidFill>
              <a:latin typeface="Caveat"/>
              <a:ea typeface="Caveat"/>
              <a:cs typeface="Caveat"/>
              <a:sym typeface="Caveat"/>
            </a:endParaRPr>
          </a:p>
          <a:p>
            <a:pPr marL="0" lvl="0" indent="0" algn="l" rtl="0">
              <a:lnSpc>
                <a:spcPct val="100000"/>
              </a:lnSpc>
              <a:spcBef>
                <a:spcPts val="0"/>
              </a:spcBef>
              <a:spcAft>
                <a:spcPts val="0"/>
              </a:spcAft>
              <a:buNone/>
            </a:pPr>
            <a:r>
              <a:rPr lang="en-GB" sz="1400">
                <a:solidFill>
                  <a:schemeClr val="dk1"/>
                </a:solidFill>
              </a:rPr>
              <a:t>OR</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They can be in the past tense:</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457200" algn="l" rtl="0">
              <a:lnSpc>
                <a:spcPct val="100000"/>
              </a:lnSpc>
              <a:spcBef>
                <a:spcPts val="0"/>
              </a:spcBef>
              <a:spcAft>
                <a:spcPts val="0"/>
              </a:spcAft>
              <a:buClr>
                <a:schemeClr val="dk1"/>
              </a:buClr>
              <a:buSzPts val="1100"/>
              <a:buFont typeface="Arial"/>
              <a:buNone/>
            </a:pPr>
            <a:r>
              <a:rPr lang="en-GB" sz="2400">
                <a:solidFill>
                  <a:srgbClr val="0000FF"/>
                </a:solidFill>
                <a:latin typeface="Caveat"/>
                <a:ea typeface="Caveat"/>
                <a:cs typeface="Caveat"/>
                <a:sym typeface="Caveat"/>
              </a:rPr>
              <a:t>I </a:t>
            </a:r>
            <a:r>
              <a:rPr lang="en-GB" sz="2400">
                <a:solidFill>
                  <a:srgbClr val="FF0000"/>
                </a:solidFill>
                <a:latin typeface="Caveat"/>
                <a:ea typeface="Caveat"/>
                <a:cs typeface="Caveat"/>
                <a:sym typeface="Caveat"/>
              </a:rPr>
              <a:t>watched</a:t>
            </a:r>
            <a:r>
              <a:rPr lang="en-GB" sz="2400">
                <a:solidFill>
                  <a:srgbClr val="0000FF"/>
                </a:solidFill>
                <a:latin typeface="Caveat"/>
                <a:ea typeface="Caveat"/>
                <a:cs typeface="Caveat"/>
                <a:sym typeface="Caveat"/>
              </a:rPr>
              <a:t> the TV yesterday.</a:t>
            </a:r>
            <a:endParaRPr sz="2400">
              <a:solidFill>
                <a:srgbClr val="0000FF"/>
              </a:solidFill>
              <a:latin typeface="Caveat"/>
              <a:ea typeface="Caveat"/>
              <a:cs typeface="Caveat"/>
              <a:sym typeface="Caveat"/>
            </a:endParaRPr>
          </a:p>
          <a:p>
            <a:pPr marL="0" lvl="0" indent="0" algn="l" rtl="0">
              <a:lnSpc>
                <a:spcPct val="100000"/>
              </a:lnSpc>
              <a:spcBef>
                <a:spcPts val="0"/>
              </a:spcBef>
              <a:spcAft>
                <a:spcPts val="0"/>
              </a:spcAft>
              <a:buNone/>
            </a:pPr>
            <a:endParaRPr sz="14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Often we add ed to the of a verb to change to the past tense (</a:t>
            </a:r>
            <a:r>
              <a:rPr lang="en-GB" sz="1400" i="1">
                <a:solidFill>
                  <a:schemeClr val="dk1"/>
                </a:solidFill>
              </a:rPr>
              <a:t>jump -&gt; jumped</a:t>
            </a:r>
            <a:r>
              <a:rPr lang="en-GB" sz="1400">
                <a:solidFill>
                  <a:schemeClr val="dk1"/>
                </a:solidFill>
              </a:rPr>
              <a:t>). Sometimes, the whole verb changes (</a:t>
            </a:r>
            <a:r>
              <a:rPr lang="en-GB" sz="1400" i="1">
                <a:solidFill>
                  <a:schemeClr val="dk1"/>
                </a:solidFill>
              </a:rPr>
              <a:t>run-&gt; ran</a:t>
            </a:r>
            <a:r>
              <a:rPr lang="en-GB" sz="1400">
                <a:solidFill>
                  <a:schemeClr val="dk1"/>
                </a:solidFill>
              </a:rPr>
              <a:t>).</a:t>
            </a:r>
            <a:endParaRPr sz="2400">
              <a:solidFill>
                <a:srgbClr val="FF0000"/>
              </a:solidFill>
              <a:latin typeface="Caveat"/>
              <a:ea typeface="Caveat"/>
              <a:cs typeface="Caveat"/>
              <a:sym typeface="Caveat"/>
            </a:endParaRPr>
          </a:p>
          <a:p>
            <a:pPr marL="0" lvl="0" indent="0" algn="l" rtl="0">
              <a:lnSpc>
                <a:spcPct val="100000"/>
              </a:lnSpc>
              <a:spcBef>
                <a:spcPts val="0"/>
              </a:spcBef>
              <a:spcAft>
                <a:spcPts val="0"/>
              </a:spcAft>
              <a:buClr>
                <a:schemeClr val="dk1"/>
              </a:buClr>
              <a:buSzPts val="1100"/>
              <a:buFont typeface="Arial"/>
              <a:buNone/>
            </a:pPr>
            <a:endParaRPr sz="1400">
              <a:solidFill>
                <a:schemeClr val="dk1"/>
              </a:solidFill>
            </a:endParaRPr>
          </a:p>
          <a:p>
            <a:pPr marL="0" lvl="0" indent="0" algn="l" rtl="0">
              <a:lnSpc>
                <a:spcPct val="100000"/>
              </a:lnSpc>
              <a:spcBef>
                <a:spcPts val="0"/>
              </a:spcBef>
              <a:spcAft>
                <a:spcPts val="0"/>
              </a:spcAft>
              <a:buNone/>
            </a:pPr>
            <a:endParaRPr sz="1400" i="1">
              <a:solidFill>
                <a:schemeClr val="dk1"/>
              </a:solidFill>
            </a:endParaRPr>
          </a:p>
          <a:p>
            <a:pPr marL="457200" lvl="0" indent="0" algn="l" rtl="0">
              <a:lnSpc>
                <a:spcPct val="100000"/>
              </a:lnSpc>
              <a:spcBef>
                <a:spcPts val="0"/>
              </a:spcBef>
              <a:spcAft>
                <a:spcPts val="0"/>
              </a:spcAft>
              <a:buNone/>
            </a:pPr>
            <a:endParaRPr sz="1400" i="1">
              <a:solidFill>
                <a:schemeClr val="dk1"/>
              </a:solidFill>
            </a:endParaRPr>
          </a:p>
          <a:p>
            <a:pPr marL="0" lvl="0" indent="0" algn="l" rtl="0">
              <a:spcBef>
                <a:spcPts val="0"/>
              </a:spcBef>
              <a:spcAft>
                <a:spcPts val="1600"/>
              </a:spcAft>
              <a:buNone/>
            </a:pPr>
            <a:endParaRPr/>
          </a:p>
        </p:txBody>
      </p:sp>
      <p:sp>
        <p:nvSpPr>
          <p:cNvPr id="76" name="Google Shape;76;p16"/>
          <p:cNvSpPr txBox="1"/>
          <p:nvPr/>
        </p:nvSpPr>
        <p:spPr>
          <a:xfrm>
            <a:off x="5467400" y="4690050"/>
            <a:ext cx="3446400" cy="40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Answers on the next page.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266725" y="297575"/>
            <a:ext cx="8520600" cy="4720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a:t>Change each sentence into the </a:t>
            </a:r>
            <a:r>
              <a:rPr lang="en-GB" sz="2000">
                <a:solidFill>
                  <a:srgbClr val="FFFFFF"/>
                </a:solidFill>
                <a:highlight>
                  <a:srgbClr val="000000"/>
                </a:highlight>
              </a:rPr>
              <a:t>past tense</a:t>
            </a:r>
            <a:r>
              <a:rPr lang="en-GB" sz="2000"/>
              <a:t> by changing the </a:t>
            </a:r>
            <a:r>
              <a:rPr lang="en-GB" sz="2000">
                <a:solidFill>
                  <a:srgbClr val="FFFFFF"/>
                </a:solidFill>
                <a:highlight>
                  <a:srgbClr val="000000"/>
                </a:highlight>
              </a:rPr>
              <a:t>verb</a:t>
            </a:r>
            <a:r>
              <a:rPr lang="en-GB" sz="2000"/>
              <a:t>. The first one has been done for you.</a:t>
            </a:r>
            <a:endParaRPr sz="2000"/>
          </a:p>
          <a:p>
            <a:pPr marL="0" lvl="0" indent="0" algn="l" rtl="0">
              <a:spcBef>
                <a:spcPts val="0"/>
              </a:spcBef>
              <a:spcAft>
                <a:spcPts val="0"/>
              </a:spcAft>
              <a:buNone/>
            </a:pPr>
            <a:endParaRPr sz="2000">
              <a:latin typeface="Comic Sans MS"/>
              <a:ea typeface="Comic Sans MS"/>
              <a:cs typeface="Comic Sans MS"/>
              <a:sym typeface="Comic Sans MS"/>
            </a:endParaRPr>
          </a:p>
          <a:p>
            <a:pPr marL="457200" lvl="0" indent="-355600" algn="l" rtl="0">
              <a:spcBef>
                <a:spcPts val="0"/>
              </a:spcBef>
              <a:spcAft>
                <a:spcPts val="0"/>
              </a:spcAft>
              <a:buSzPts val="2000"/>
              <a:buFont typeface="Comic Sans MS"/>
              <a:buAutoNum type="arabicPeriod"/>
            </a:pPr>
            <a:r>
              <a:rPr lang="en-GB" sz="2000">
                <a:latin typeface="Comic Sans MS"/>
                <a:ea typeface="Comic Sans MS"/>
                <a:cs typeface="Comic Sans MS"/>
                <a:sym typeface="Comic Sans MS"/>
              </a:rPr>
              <a:t>Last week I </a:t>
            </a:r>
            <a:r>
              <a:rPr lang="en-GB" sz="2000" u="sng">
                <a:latin typeface="Comic Sans MS"/>
                <a:ea typeface="Comic Sans MS"/>
                <a:cs typeface="Comic Sans MS"/>
                <a:sym typeface="Comic Sans MS"/>
              </a:rPr>
              <a:t>walk</a:t>
            </a:r>
            <a:r>
              <a:rPr lang="en-GB" sz="2000">
                <a:latin typeface="Comic Sans MS"/>
                <a:ea typeface="Comic Sans MS"/>
                <a:cs typeface="Comic Sans MS"/>
                <a:sym typeface="Comic Sans MS"/>
              </a:rPr>
              <a:t> to the shops. </a:t>
            </a:r>
            <a:endParaRPr sz="2000">
              <a:latin typeface="Comic Sans MS"/>
              <a:ea typeface="Comic Sans MS"/>
              <a:cs typeface="Comic Sans MS"/>
              <a:sym typeface="Comic Sans MS"/>
            </a:endParaRPr>
          </a:p>
          <a:p>
            <a:pPr marL="0" lvl="0" indent="457200" algn="l" rtl="0">
              <a:spcBef>
                <a:spcPts val="0"/>
              </a:spcBef>
              <a:spcAft>
                <a:spcPts val="0"/>
              </a:spcAft>
              <a:buNone/>
            </a:pPr>
            <a:r>
              <a:rPr lang="en-GB" sz="2000">
                <a:latin typeface="Comic Sans MS"/>
                <a:ea typeface="Comic Sans MS"/>
                <a:cs typeface="Comic Sans MS"/>
                <a:sym typeface="Comic Sans MS"/>
              </a:rPr>
              <a:t>Last week I </a:t>
            </a:r>
            <a:r>
              <a:rPr lang="en-GB" sz="2000" u="sng">
                <a:latin typeface="Comic Sans MS"/>
                <a:ea typeface="Comic Sans MS"/>
                <a:cs typeface="Comic Sans MS"/>
                <a:sym typeface="Comic Sans MS"/>
              </a:rPr>
              <a:t>walked</a:t>
            </a:r>
            <a:r>
              <a:rPr lang="en-GB" sz="2000">
                <a:latin typeface="Comic Sans MS"/>
                <a:ea typeface="Comic Sans MS"/>
                <a:cs typeface="Comic Sans MS"/>
                <a:sym typeface="Comic Sans MS"/>
              </a:rPr>
              <a:t> to the shops.</a:t>
            </a:r>
            <a:endParaRPr sz="2000">
              <a:solidFill>
                <a:srgbClr val="999999"/>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999999"/>
              </a:solidFill>
              <a:latin typeface="Comic Sans MS"/>
              <a:ea typeface="Comic Sans MS"/>
              <a:cs typeface="Comic Sans MS"/>
              <a:sym typeface="Comic Sans MS"/>
            </a:endParaRPr>
          </a:p>
          <a:p>
            <a:pPr marL="457200" lvl="0" indent="-355600" algn="l" rtl="0">
              <a:spcBef>
                <a:spcPts val="0"/>
              </a:spcBef>
              <a:spcAft>
                <a:spcPts val="0"/>
              </a:spcAft>
              <a:buClr>
                <a:srgbClr val="000000"/>
              </a:buClr>
              <a:buSzPts val="2000"/>
              <a:buFont typeface="Comic Sans MS"/>
              <a:buAutoNum type="arabicPeriod" startAt="2"/>
            </a:pPr>
            <a:r>
              <a:rPr lang="en-GB" sz="2000">
                <a:solidFill>
                  <a:srgbClr val="000000"/>
                </a:solidFill>
                <a:latin typeface="Comic Sans MS"/>
                <a:ea typeface="Comic Sans MS"/>
                <a:cs typeface="Comic Sans MS"/>
                <a:sym typeface="Comic Sans MS"/>
              </a:rPr>
              <a:t>The day before, James </a:t>
            </a:r>
            <a:r>
              <a:rPr lang="en-GB" sz="2000" u="sng">
                <a:solidFill>
                  <a:srgbClr val="000000"/>
                </a:solidFill>
                <a:latin typeface="Comic Sans MS"/>
                <a:ea typeface="Comic Sans MS"/>
                <a:cs typeface="Comic Sans MS"/>
                <a:sym typeface="Comic Sans MS"/>
              </a:rPr>
              <a:t>climb</a:t>
            </a:r>
            <a:r>
              <a:rPr lang="en-GB" sz="2000">
                <a:solidFill>
                  <a:srgbClr val="000000"/>
                </a:solidFill>
                <a:latin typeface="Comic Sans MS"/>
                <a:ea typeface="Comic Sans MS"/>
                <a:cs typeface="Comic Sans MS"/>
                <a:sym typeface="Comic Sans MS"/>
              </a:rPr>
              <a:t> up the tree.</a:t>
            </a:r>
            <a:endParaRPr sz="2000">
              <a:solidFill>
                <a:srgbClr val="000000"/>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000000"/>
              </a:solidFill>
              <a:latin typeface="Comic Sans MS"/>
              <a:ea typeface="Comic Sans MS"/>
              <a:cs typeface="Comic Sans MS"/>
              <a:sym typeface="Comic Sans MS"/>
            </a:endParaRPr>
          </a:p>
          <a:p>
            <a:pPr marL="457200" lvl="0" indent="-355600" algn="l" rtl="0">
              <a:spcBef>
                <a:spcPts val="0"/>
              </a:spcBef>
              <a:spcAft>
                <a:spcPts val="0"/>
              </a:spcAft>
              <a:buClr>
                <a:srgbClr val="000000"/>
              </a:buClr>
              <a:buSzPts val="2000"/>
              <a:buFont typeface="Comic Sans MS"/>
              <a:buAutoNum type="arabicPeriod" startAt="2"/>
            </a:pPr>
            <a:r>
              <a:rPr lang="en-GB" sz="2000">
                <a:solidFill>
                  <a:srgbClr val="000000"/>
                </a:solidFill>
                <a:latin typeface="Comic Sans MS"/>
                <a:ea typeface="Comic Sans MS"/>
                <a:cs typeface="Comic Sans MS"/>
                <a:sym typeface="Comic Sans MS"/>
              </a:rPr>
              <a:t>The boy </a:t>
            </a:r>
            <a:r>
              <a:rPr lang="en-GB" sz="2000" u="sng">
                <a:solidFill>
                  <a:srgbClr val="000000"/>
                </a:solidFill>
                <a:latin typeface="Comic Sans MS"/>
                <a:ea typeface="Comic Sans MS"/>
                <a:cs typeface="Comic Sans MS"/>
                <a:sym typeface="Comic Sans MS"/>
              </a:rPr>
              <a:t>fall</a:t>
            </a:r>
            <a:r>
              <a:rPr lang="en-GB" sz="2000">
                <a:solidFill>
                  <a:srgbClr val="000000"/>
                </a:solidFill>
                <a:latin typeface="Comic Sans MS"/>
                <a:ea typeface="Comic Sans MS"/>
                <a:cs typeface="Comic Sans MS"/>
                <a:sym typeface="Comic Sans MS"/>
              </a:rPr>
              <a:t> out out the tree.</a:t>
            </a:r>
            <a:endParaRPr sz="2000">
              <a:solidFill>
                <a:srgbClr val="000000"/>
              </a:solidFill>
              <a:latin typeface="Comic Sans MS"/>
              <a:ea typeface="Comic Sans MS"/>
              <a:cs typeface="Comic Sans MS"/>
              <a:sym typeface="Comic Sans MS"/>
            </a:endParaRPr>
          </a:p>
          <a:p>
            <a:pPr marL="0" lvl="0" indent="0" algn="l" rtl="0">
              <a:spcBef>
                <a:spcPts val="0"/>
              </a:spcBef>
              <a:spcAft>
                <a:spcPts val="0"/>
              </a:spcAft>
              <a:buNone/>
            </a:pPr>
            <a:endParaRPr sz="2000">
              <a:solidFill>
                <a:srgbClr val="000000"/>
              </a:solidFill>
              <a:latin typeface="Comic Sans MS"/>
              <a:ea typeface="Comic Sans MS"/>
              <a:cs typeface="Comic Sans MS"/>
              <a:sym typeface="Comic Sans MS"/>
            </a:endParaRPr>
          </a:p>
          <a:p>
            <a:pPr marL="457200" lvl="0" indent="-355600" algn="l" rtl="0">
              <a:spcBef>
                <a:spcPts val="0"/>
              </a:spcBef>
              <a:spcAft>
                <a:spcPts val="0"/>
              </a:spcAft>
              <a:buClr>
                <a:srgbClr val="000000"/>
              </a:buClr>
              <a:buSzPts val="2000"/>
              <a:buFont typeface="Comic Sans MS"/>
              <a:buAutoNum type="arabicPeriod" startAt="2"/>
            </a:pPr>
            <a:r>
              <a:rPr lang="en-GB" sz="2000">
                <a:solidFill>
                  <a:srgbClr val="000000"/>
                </a:solidFill>
                <a:latin typeface="Comic Sans MS"/>
                <a:ea typeface="Comic Sans MS"/>
                <a:cs typeface="Comic Sans MS"/>
                <a:sym typeface="Comic Sans MS"/>
              </a:rPr>
              <a:t>Jane </a:t>
            </a:r>
            <a:r>
              <a:rPr lang="en-GB" sz="2000" u="sng">
                <a:solidFill>
                  <a:srgbClr val="000000"/>
                </a:solidFill>
                <a:latin typeface="Comic Sans MS"/>
                <a:ea typeface="Comic Sans MS"/>
                <a:cs typeface="Comic Sans MS"/>
                <a:sym typeface="Comic Sans MS"/>
              </a:rPr>
              <a:t>run</a:t>
            </a:r>
            <a:r>
              <a:rPr lang="en-GB" sz="2000">
                <a:solidFill>
                  <a:srgbClr val="000000"/>
                </a:solidFill>
                <a:latin typeface="Comic Sans MS"/>
                <a:ea typeface="Comic Sans MS"/>
                <a:cs typeface="Comic Sans MS"/>
                <a:sym typeface="Comic Sans MS"/>
              </a:rPr>
              <a:t> as fast as she could.</a:t>
            </a:r>
            <a:endParaRPr sz="2000">
              <a:solidFill>
                <a:srgbClr val="000000"/>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000000"/>
              </a:solidFill>
              <a:latin typeface="Comic Sans MS"/>
              <a:ea typeface="Comic Sans MS"/>
              <a:cs typeface="Comic Sans MS"/>
              <a:sym typeface="Comic Sans MS"/>
            </a:endParaRPr>
          </a:p>
          <a:p>
            <a:pPr marL="457200" lvl="0" indent="-355600" algn="l" rtl="0">
              <a:spcBef>
                <a:spcPts val="0"/>
              </a:spcBef>
              <a:spcAft>
                <a:spcPts val="0"/>
              </a:spcAft>
              <a:buClr>
                <a:srgbClr val="000000"/>
              </a:buClr>
              <a:buSzPts val="2000"/>
              <a:buFont typeface="Comic Sans MS"/>
              <a:buAutoNum type="arabicPeriod" startAt="2"/>
            </a:pPr>
            <a:r>
              <a:rPr lang="en-GB" sz="2000">
                <a:solidFill>
                  <a:srgbClr val="000000"/>
                </a:solidFill>
                <a:latin typeface="Comic Sans MS"/>
                <a:ea typeface="Comic Sans MS"/>
                <a:cs typeface="Comic Sans MS"/>
                <a:sym typeface="Comic Sans MS"/>
              </a:rPr>
              <a:t>Paula and Kenny </a:t>
            </a:r>
            <a:r>
              <a:rPr lang="en-GB" sz="2000" u="sng">
                <a:solidFill>
                  <a:srgbClr val="000000"/>
                </a:solidFill>
                <a:latin typeface="Comic Sans MS"/>
                <a:ea typeface="Comic Sans MS"/>
                <a:cs typeface="Comic Sans MS"/>
                <a:sym typeface="Comic Sans MS"/>
              </a:rPr>
              <a:t>hop</a:t>
            </a:r>
            <a:r>
              <a:rPr lang="en-GB" sz="2000">
                <a:solidFill>
                  <a:srgbClr val="000000"/>
                </a:solidFill>
                <a:latin typeface="Comic Sans MS"/>
                <a:ea typeface="Comic Sans MS"/>
                <a:cs typeface="Comic Sans MS"/>
                <a:sym typeface="Comic Sans MS"/>
              </a:rPr>
              <a:t> on one leg.</a:t>
            </a:r>
            <a:endParaRPr sz="2000">
              <a:solidFill>
                <a:srgbClr val="000000"/>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000000"/>
              </a:solidFill>
              <a:latin typeface="Comic Sans MS"/>
              <a:ea typeface="Comic Sans MS"/>
              <a:cs typeface="Comic Sans MS"/>
              <a:sym typeface="Comic Sans MS"/>
            </a:endParaRPr>
          </a:p>
          <a:p>
            <a:pPr marL="457200" lvl="0" indent="-355600" algn="l" rtl="0">
              <a:spcBef>
                <a:spcPts val="0"/>
              </a:spcBef>
              <a:spcAft>
                <a:spcPts val="0"/>
              </a:spcAft>
              <a:buClr>
                <a:srgbClr val="000000"/>
              </a:buClr>
              <a:buSzPts val="2000"/>
              <a:buFont typeface="Comic Sans MS"/>
              <a:buAutoNum type="arabicPeriod" startAt="2"/>
            </a:pPr>
            <a:r>
              <a:rPr lang="en-GB" sz="2000">
                <a:solidFill>
                  <a:srgbClr val="000000"/>
                </a:solidFill>
                <a:latin typeface="Comic Sans MS"/>
                <a:ea typeface="Comic Sans MS"/>
                <a:cs typeface="Comic Sans MS"/>
                <a:sym typeface="Comic Sans MS"/>
              </a:rPr>
              <a:t>The cat </a:t>
            </a:r>
            <a:r>
              <a:rPr lang="en-GB" sz="2000" u="sng">
                <a:solidFill>
                  <a:srgbClr val="000000"/>
                </a:solidFill>
                <a:latin typeface="Comic Sans MS"/>
                <a:ea typeface="Comic Sans MS"/>
                <a:cs typeface="Comic Sans MS"/>
                <a:sym typeface="Comic Sans MS"/>
              </a:rPr>
              <a:t>grab</a:t>
            </a:r>
            <a:r>
              <a:rPr lang="en-GB" sz="2000">
                <a:solidFill>
                  <a:srgbClr val="000000"/>
                </a:solidFill>
                <a:latin typeface="Comic Sans MS"/>
                <a:ea typeface="Comic Sans MS"/>
                <a:cs typeface="Comic Sans MS"/>
                <a:sym typeface="Comic Sans MS"/>
              </a:rPr>
              <a:t> the mouse by its tail.</a:t>
            </a:r>
            <a:endParaRPr sz="2000">
              <a:solidFill>
                <a:srgbClr val="000000"/>
              </a:solidFill>
              <a:latin typeface="Comic Sans MS"/>
              <a:ea typeface="Comic Sans MS"/>
              <a:cs typeface="Comic Sans MS"/>
              <a:sym typeface="Comic Sans MS"/>
            </a:endParaRPr>
          </a:p>
          <a:p>
            <a:pPr marL="0" lvl="0" indent="457200" algn="l" rtl="0">
              <a:spcBef>
                <a:spcPts val="0"/>
              </a:spcBef>
              <a:spcAft>
                <a:spcPts val="0"/>
              </a:spcAft>
              <a:buNone/>
            </a:pPr>
            <a:endParaRPr sz="3000">
              <a:solidFill>
                <a:srgbClr val="000000"/>
              </a:solidFill>
            </a:endParaRPr>
          </a:p>
        </p:txBody>
      </p:sp>
      <p:pic>
        <p:nvPicPr>
          <p:cNvPr id="82" name="Google Shape;82;p17"/>
          <p:cNvPicPr preferRelativeResize="0"/>
          <p:nvPr/>
        </p:nvPicPr>
        <p:blipFill>
          <a:blip r:embed="rId3">
            <a:alphaModFix/>
          </a:blip>
          <a:stretch>
            <a:fillRect/>
          </a:stretch>
        </p:blipFill>
        <p:spPr>
          <a:xfrm>
            <a:off x="5923950" y="2202500"/>
            <a:ext cx="3022600" cy="26948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8"/>
          <p:cNvSpPr txBox="1">
            <a:spLocks noGrp="1"/>
          </p:cNvSpPr>
          <p:nvPr>
            <p:ph type="title"/>
          </p:nvPr>
        </p:nvSpPr>
        <p:spPr>
          <a:xfrm>
            <a:off x="266725" y="297575"/>
            <a:ext cx="8520600" cy="4720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u="sng"/>
              <a:t>Answers</a:t>
            </a:r>
            <a:endParaRPr sz="2000" u="sng"/>
          </a:p>
          <a:p>
            <a:pPr marL="0" lvl="0" indent="0" algn="l" rtl="0">
              <a:spcBef>
                <a:spcPts val="0"/>
              </a:spcBef>
              <a:spcAft>
                <a:spcPts val="0"/>
              </a:spcAft>
              <a:buNone/>
            </a:pPr>
            <a:endParaRPr sz="2000">
              <a:latin typeface="Comic Sans MS"/>
              <a:ea typeface="Comic Sans MS"/>
              <a:cs typeface="Comic Sans MS"/>
              <a:sym typeface="Comic Sans MS"/>
            </a:endParaRPr>
          </a:p>
          <a:p>
            <a:pPr marL="457200" lvl="0" indent="-355600" algn="l" rtl="0">
              <a:spcBef>
                <a:spcPts val="0"/>
              </a:spcBef>
              <a:spcAft>
                <a:spcPts val="0"/>
              </a:spcAft>
              <a:buClr>
                <a:srgbClr val="999999"/>
              </a:buClr>
              <a:buSzPts val="2000"/>
              <a:buFont typeface="Comic Sans MS"/>
              <a:buAutoNum type="arabicPeriod"/>
            </a:pPr>
            <a:r>
              <a:rPr lang="en-GB" sz="2000">
                <a:solidFill>
                  <a:srgbClr val="999999"/>
                </a:solidFill>
                <a:latin typeface="Comic Sans MS"/>
                <a:ea typeface="Comic Sans MS"/>
                <a:cs typeface="Comic Sans MS"/>
                <a:sym typeface="Comic Sans MS"/>
              </a:rPr>
              <a:t>Last week I </a:t>
            </a:r>
            <a:r>
              <a:rPr lang="en-GB" sz="2000" u="sng">
                <a:solidFill>
                  <a:srgbClr val="000000"/>
                </a:solidFill>
                <a:latin typeface="Comic Sans MS"/>
                <a:ea typeface="Comic Sans MS"/>
                <a:cs typeface="Comic Sans MS"/>
                <a:sym typeface="Comic Sans MS"/>
              </a:rPr>
              <a:t>walked</a:t>
            </a:r>
            <a:r>
              <a:rPr lang="en-GB" sz="2000">
                <a:solidFill>
                  <a:srgbClr val="999999"/>
                </a:solidFill>
                <a:latin typeface="Comic Sans MS"/>
                <a:ea typeface="Comic Sans MS"/>
                <a:cs typeface="Comic Sans MS"/>
                <a:sym typeface="Comic Sans MS"/>
              </a:rPr>
              <a:t> to the shops.</a:t>
            </a:r>
            <a:endParaRPr sz="2000">
              <a:solidFill>
                <a:srgbClr val="999999"/>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999999"/>
              </a:solidFill>
              <a:latin typeface="Comic Sans MS"/>
              <a:ea typeface="Comic Sans MS"/>
              <a:cs typeface="Comic Sans MS"/>
              <a:sym typeface="Comic Sans MS"/>
            </a:endParaRPr>
          </a:p>
          <a:p>
            <a:pPr marL="457200" lvl="0" indent="-355600" algn="l" rtl="0">
              <a:spcBef>
                <a:spcPts val="0"/>
              </a:spcBef>
              <a:spcAft>
                <a:spcPts val="0"/>
              </a:spcAft>
              <a:buClr>
                <a:srgbClr val="999999"/>
              </a:buClr>
              <a:buSzPts val="2000"/>
              <a:buFont typeface="Comic Sans MS"/>
              <a:buAutoNum type="arabicPeriod" startAt="2"/>
            </a:pPr>
            <a:r>
              <a:rPr lang="en-GB" sz="2000">
                <a:solidFill>
                  <a:srgbClr val="999999"/>
                </a:solidFill>
                <a:latin typeface="Comic Sans MS"/>
                <a:ea typeface="Comic Sans MS"/>
                <a:cs typeface="Comic Sans MS"/>
                <a:sym typeface="Comic Sans MS"/>
              </a:rPr>
              <a:t>The day before, James </a:t>
            </a:r>
            <a:r>
              <a:rPr lang="en-GB" sz="2000" u="sng">
                <a:solidFill>
                  <a:srgbClr val="000000"/>
                </a:solidFill>
                <a:latin typeface="Comic Sans MS"/>
                <a:ea typeface="Comic Sans MS"/>
                <a:cs typeface="Comic Sans MS"/>
                <a:sym typeface="Comic Sans MS"/>
              </a:rPr>
              <a:t>climbed</a:t>
            </a:r>
            <a:r>
              <a:rPr lang="en-GB" sz="2000">
                <a:solidFill>
                  <a:srgbClr val="999999"/>
                </a:solidFill>
                <a:latin typeface="Comic Sans MS"/>
                <a:ea typeface="Comic Sans MS"/>
                <a:cs typeface="Comic Sans MS"/>
                <a:sym typeface="Comic Sans MS"/>
              </a:rPr>
              <a:t> up the tree.</a:t>
            </a:r>
            <a:endParaRPr sz="2000">
              <a:solidFill>
                <a:srgbClr val="999999"/>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000000"/>
              </a:solidFill>
              <a:latin typeface="Comic Sans MS"/>
              <a:ea typeface="Comic Sans MS"/>
              <a:cs typeface="Comic Sans MS"/>
              <a:sym typeface="Comic Sans MS"/>
            </a:endParaRPr>
          </a:p>
          <a:p>
            <a:pPr marL="457200" lvl="0" indent="-355600" algn="l" rtl="0">
              <a:spcBef>
                <a:spcPts val="0"/>
              </a:spcBef>
              <a:spcAft>
                <a:spcPts val="0"/>
              </a:spcAft>
              <a:buClr>
                <a:srgbClr val="999999"/>
              </a:buClr>
              <a:buSzPts val="2000"/>
              <a:buFont typeface="Comic Sans MS"/>
              <a:buAutoNum type="arabicPeriod" startAt="2"/>
            </a:pPr>
            <a:r>
              <a:rPr lang="en-GB" sz="2000">
                <a:solidFill>
                  <a:srgbClr val="999999"/>
                </a:solidFill>
                <a:latin typeface="Comic Sans MS"/>
                <a:ea typeface="Comic Sans MS"/>
                <a:cs typeface="Comic Sans MS"/>
                <a:sym typeface="Comic Sans MS"/>
              </a:rPr>
              <a:t>The boy </a:t>
            </a:r>
            <a:r>
              <a:rPr lang="en-GB" sz="2000" u="sng">
                <a:solidFill>
                  <a:srgbClr val="000000"/>
                </a:solidFill>
                <a:latin typeface="Comic Sans MS"/>
                <a:ea typeface="Comic Sans MS"/>
                <a:cs typeface="Comic Sans MS"/>
                <a:sym typeface="Comic Sans MS"/>
              </a:rPr>
              <a:t>fell</a:t>
            </a:r>
            <a:r>
              <a:rPr lang="en-GB" sz="2000">
                <a:solidFill>
                  <a:srgbClr val="999999"/>
                </a:solidFill>
                <a:latin typeface="Comic Sans MS"/>
                <a:ea typeface="Comic Sans MS"/>
                <a:cs typeface="Comic Sans MS"/>
                <a:sym typeface="Comic Sans MS"/>
              </a:rPr>
              <a:t> out out the tree.</a:t>
            </a:r>
            <a:endParaRPr sz="2000">
              <a:solidFill>
                <a:srgbClr val="999999"/>
              </a:solidFill>
              <a:latin typeface="Comic Sans MS"/>
              <a:ea typeface="Comic Sans MS"/>
              <a:cs typeface="Comic Sans MS"/>
              <a:sym typeface="Comic Sans MS"/>
            </a:endParaRPr>
          </a:p>
          <a:p>
            <a:pPr marL="0" lvl="0" indent="0" algn="l" rtl="0">
              <a:spcBef>
                <a:spcPts val="0"/>
              </a:spcBef>
              <a:spcAft>
                <a:spcPts val="0"/>
              </a:spcAft>
              <a:buNone/>
            </a:pPr>
            <a:endParaRPr sz="2000">
              <a:solidFill>
                <a:srgbClr val="999999"/>
              </a:solidFill>
              <a:latin typeface="Comic Sans MS"/>
              <a:ea typeface="Comic Sans MS"/>
              <a:cs typeface="Comic Sans MS"/>
              <a:sym typeface="Comic Sans MS"/>
            </a:endParaRPr>
          </a:p>
          <a:p>
            <a:pPr marL="457200" lvl="0" indent="-355600" algn="l" rtl="0">
              <a:spcBef>
                <a:spcPts val="0"/>
              </a:spcBef>
              <a:spcAft>
                <a:spcPts val="0"/>
              </a:spcAft>
              <a:buClr>
                <a:srgbClr val="999999"/>
              </a:buClr>
              <a:buSzPts val="2000"/>
              <a:buFont typeface="Comic Sans MS"/>
              <a:buAutoNum type="arabicPeriod" startAt="2"/>
            </a:pPr>
            <a:r>
              <a:rPr lang="en-GB" sz="2000">
                <a:solidFill>
                  <a:srgbClr val="999999"/>
                </a:solidFill>
                <a:latin typeface="Comic Sans MS"/>
                <a:ea typeface="Comic Sans MS"/>
                <a:cs typeface="Comic Sans MS"/>
                <a:sym typeface="Comic Sans MS"/>
              </a:rPr>
              <a:t>Jane </a:t>
            </a:r>
            <a:r>
              <a:rPr lang="en-GB" sz="2000" u="sng">
                <a:solidFill>
                  <a:srgbClr val="000000"/>
                </a:solidFill>
                <a:latin typeface="Comic Sans MS"/>
                <a:ea typeface="Comic Sans MS"/>
                <a:cs typeface="Comic Sans MS"/>
                <a:sym typeface="Comic Sans MS"/>
              </a:rPr>
              <a:t>ran</a:t>
            </a:r>
            <a:r>
              <a:rPr lang="en-GB" sz="2000">
                <a:solidFill>
                  <a:srgbClr val="999999"/>
                </a:solidFill>
                <a:latin typeface="Comic Sans MS"/>
                <a:ea typeface="Comic Sans MS"/>
                <a:cs typeface="Comic Sans MS"/>
                <a:sym typeface="Comic Sans MS"/>
              </a:rPr>
              <a:t> as fast as she could.</a:t>
            </a:r>
            <a:endParaRPr sz="2000">
              <a:solidFill>
                <a:srgbClr val="999999"/>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999999"/>
              </a:solidFill>
              <a:latin typeface="Comic Sans MS"/>
              <a:ea typeface="Comic Sans MS"/>
              <a:cs typeface="Comic Sans MS"/>
              <a:sym typeface="Comic Sans MS"/>
            </a:endParaRPr>
          </a:p>
          <a:p>
            <a:pPr marL="457200" lvl="0" indent="-355600" algn="l" rtl="0">
              <a:spcBef>
                <a:spcPts val="0"/>
              </a:spcBef>
              <a:spcAft>
                <a:spcPts val="0"/>
              </a:spcAft>
              <a:buClr>
                <a:srgbClr val="999999"/>
              </a:buClr>
              <a:buSzPts val="2000"/>
              <a:buFont typeface="Comic Sans MS"/>
              <a:buAutoNum type="arabicPeriod" startAt="2"/>
            </a:pPr>
            <a:r>
              <a:rPr lang="en-GB" sz="2000">
                <a:solidFill>
                  <a:srgbClr val="999999"/>
                </a:solidFill>
                <a:latin typeface="Comic Sans MS"/>
                <a:ea typeface="Comic Sans MS"/>
                <a:cs typeface="Comic Sans MS"/>
                <a:sym typeface="Comic Sans MS"/>
              </a:rPr>
              <a:t>Paula and Kenny </a:t>
            </a:r>
            <a:r>
              <a:rPr lang="en-GB" sz="2000" u="sng">
                <a:solidFill>
                  <a:srgbClr val="000000"/>
                </a:solidFill>
                <a:latin typeface="Comic Sans MS"/>
                <a:ea typeface="Comic Sans MS"/>
                <a:cs typeface="Comic Sans MS"/>
                <a:sym typeface="Comic Sans MS"/>
              </a:rPr>
              <a:t>hopped</a:t>
            </a:r>
            <a:r>
              <a:rPr lang="en-GB" sz="2000">
                <a:solidFill>
                  <a:srgbClr val="999999"/>
                </a:solidFill>
                <a:latin typeface="Comic Sans MS"/>
                <a:ea typeface="Comic Sans MS"/>
                <a:cs typeface="Comic Sans MS"/>
                <a:sym typeface="Comic Sans MS"/>
              </a:rPr>
              <a:t> on one leg.</a:t>
            </a:r>
            <a:endParaRPr sz="2000">
              <a:solidFill>
                <a:srgbClr val="999999"/>
              </a:solidFill>
              <a:latin typeface="Comic Sans MS"/>
              <a:ea typeface="Comic Sans MS"/>
              <a:cs typeface="Comic Sans MS"/>
              <a:sym typeface="Comic Sans MS"/>
            </a:endParaRPr>
          </a:p>
          <a:p>
            <a:pPr marL="457200" lvl="0" indent="0" algn="l" rtl="0">
              <a:spcBef>
                <a:spcPts val="0"/>
              </a:spcBef>
              <a:spcAft>
                <a:spcPts val="0"/>
              </a:spcAft>
              <a:buNone/>
            </a:pPr>
            <a:endParaRPr sz="2000">
              <a:solidFill>
                <a:srgbClr val="999999"/>
              </a:solidFill>
              <a:latin typeface="Comic Sans MS"/>
              <a:ea typeface="Comic Sans MS"/>
              <a:cs typeface="Comic Sans MS"/>
              <a:sym typeface="Comic Sans MS"/>
            </a:endParaRPr>
          </a:p>
          <a:p>
            <a:pPr marL="457200" lvl="0" indent="-355600" algn="l" rtl="0">
              <a:spcBef>
                <a:spcPts val="0"/>
              </a:spcBef>
              <a:spcAft>
                <a:spcPts val="0"/>
              </a:spcAft>
              <a:buClr>
                <a:srgbClr val="999999"/>
              </a:buClr>
              <a:buSzPts val="2000"/>
              <a:buFont typeface="Comic Sans MS"/>
              <a:buAutoNum type="arabicPeriod" startAt="2"/>
            </a:pPr>
            <a:r>
              <a:rPr lang="en-GB" sz="2000">
                <a:solidFill>
                  <a:srgbClr val="999999"/>
                </a:solidFill>
                <a:latin typeface="Comic Sans MS"/>
                <a:ea typeface="Comic Sans MS"/>
                <a:cs typeface="Comic Sans MS"/>
                <a:sym typeface="Comic Sans MS"/>
              </a:rPr>
              <a:t>The cat </a:t>
            </a:r>
            <a:r>
              <a:rPr lang="en-GB" sz="2000" u="sng">
                <a:solidFill>
                  <a:srgbClr val="000000"/>
                </a:solidFill>
                <a:latin typeface="Comic Sans MS"/>
                <a:ea typeface="Comic Sans MS"/>
                <a:cs typeface="Comic Sans MS"/>
                <a:sym typeface="Comic Sans MS"/>
              </a:rPr>
              <a:t>grabbed</a:t>
            </a:r>
            <a:r>
              <a:rPr lang="en-GB" sz="2000">
                <a:solidFill>
                  <a:srgbClr val="999999"/>
                </a:solidFill>
                <a:latin typeface="Comic Sans MS"/>
                <a:ea typeface="Comic Sans MS"/>
                <a:cs typeface="Comic Sans MS"/>
                <a:sym typeface="Comic Sans MS"/>
              </a:rPr>
              <a:t> the mouse by its tail.</a:t>
            </a:r>
            <a:endParaRPr sz="2000">
              <a:solidFill>
                <a:srgbClr val="999999"/>
              </a:solidFill>
              <a:latin typeface="Comic Sans MS"/>
              <a:ea typeface="Comic Sans MS"/>
              <a:cs typeface="Comic Sans MS"/>
              <a:sym typeface="Comic Sans MS"/>
            </a:endParaRPr>
          </a:p>
          <a:p>
            <a:pPr marL="0" lvl="0" indent="457200" algn="l" rtl="0">
              <a:spcBef>
                <a:spcPts val="0"/>
              </a:spcBef>
              <a:spcAft>
                <a:spcPts val="0"/>
              </a:spcAft>
              <a:buNone/>
            </a:pPr>
            <a:endParaRPr sz="3000">
              <a:solidFill>
                <a:srgbClr val="000000"/>
              </a:solidFill>
            </a:endParaRPr>
          </a:p>
        </p:txBody>
      </p:sp>
      <p:pic>
        <p:nvPicPr>
          <p:cNvPr id="88" name="Google Shape;88;p18"/>
          <p:cNvPicPr preferRelativeResize="0"/>
          <p:nvPr/>
        </p:nvPicPr>
        <p:blipFill>
          <a:blip r:embed="rId3">
            <a:alphaModFix/>
          </a:blip>
          <a:stretch>
            <a:fillRect/>
          </a:stretch>
        </p:blipFill>
        <p:spPr>
          <a:xfrm>
            <a:off x="5923950" y="2202500"/>
            <a:ext cx="3022600" cy="26948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3 - Sentence Writing</a:t>
            </a:r>
            <a:endParaRPr/>
          </a:p>
        </p:txBody>
      </p:sp>
      <p:sp>
        <p:nvSpPr>
          <p:cNvPr id="94" name="Google Shape;94;p19"/>
          <p:cNvSpPr txBox="1">
            <a:spLocks noGrp="1"/>
          </p:cNvSpPr>
          <p:nvPr>
            <p:ph type="body" idx="1"/>
          </p:nvPr>
        </p:nvSpPr>
        <p:spPr>
          <a:xfrm>
            <a:off x="311700" y="1152475"/>
            <a:ext cx="8520600" cy="3865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None/>
            </a:pPr>
            <a:endParaRPr sz="1400" b="1" u="sng">
              <a:solidFill>
                <a:schemeClr val="dk1"/>
              </a:solidFill>
            </a:endParaRPr>
          </a:p>
          <a:p>
            <a:pPr marL="0" lvl="0" indent="0" algn="l" rtl="0">
              <a:lnSpc>
                <a:spcPct val="100000"/>
              </a:lnSpc>
              <a:spcBef>
                <a:spcPts val="0"/>
              </a:spcBef>
              <a:spcAft>
                <a:spcPts val="0"/>
              </a:spcAft>
              <a:buNone/>
            </a:pPr>
            <a:r>
              <a:rPr lang="en-GB" sz="1400">
                <a:solidFill>
                  <a:schemeClr val="dk1"/>
                </a:solidFill>
              </a:rPr>
              <a:t>The purpose of this session is to practise some precise grammar skills in sentence writing. The skill we are looking at today is to use </a:t>
            </a:r>
            <a:r>
              <a:rPr lang="en-GB" sz="1400" b="1" i="1">
                <a:solidFill>
                  <a:schemeClr val="dk1"/>
                </a:solidFill>
              </a:rPr>
              <a:t>conjunctions</a:t>
            </a:r>
            <a:r>
              <a:rPr lang="en-GB" sz="1400">
                <a:solidFill>
                  <a:schemeClr val="dk1"/>
                </a:solidFill>
              </a:rPr>
              <a:t> to join two parts (</a:t>
            </a:r>
            <a:r>
              <a:rPr lang="en-GB" sz="1400" b="1" i="1">
                <a:solidFill>
                  <a:schemeClr val="dk1"/>
                </a:solidFill>
              </a:rPr>
              <a:t>clauses</a:t>
            </a:r>
            <a:r>
              <a:rPr lang="en-GB" sz="1400">
                <a:solidFill>
                  <a:schemeClr val="dk1"/>
                </a:solidFill>
              </a:rPr>
              <a:t>) of a sentence together.</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Here is a sentence:</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r>
              <a:rPr lang="en-GB" sz="2400">
                <a:solidFill>
                  <a:srgbClr val="0000FF"/>
                </a:solidFill>
                <a:latin typeface="Caveat"/>
                <a:ea typeface="Caveat"/>
                <a:cs typeface="Caveat"/>
                <a:sym typeface="Caveat"/>
              </a:rPr>
              <a:t>I took my umbrella</a:t>
            </a:r>
            <a:r>
              <a:rPr lang="en-GB" sz="2400">
                <a:solidFill>
                  <a:schemeClr val="dk1"/>
                </a:solidFill>
                <a:latin typeface="Caveat"/>
                <a:ea typeface="Caveat"/>
                <a:cs typeface="Caveat"/>
                <a:sym typeface="Caveat"/>
              </a:rPr>
              <a:t> </a:t>
            </a:r>
            <a:r>
              <a:rPr lang="en-GB" sz="2400">
                <a:solidFill>
                  <a:srgbClr val="FF0000"/>
                </a:solidFill>
                <a:latin typeface="Caveat"/>
                <a:ea typeface="Caveat"/>
                <a:cs typeface="Caveat"/>
                <a:sym typeface="Caveat"/>
              </a:rPr>
              <a:t>because</a:t>
            </a:r>
            <a:r>
              <a:rPr lang="en-GB" sz="2400">
                <a:solidFill>
                  <a:schemeClr val="dk1"/>
                </a:solidFill>
                <a:latin typeface="Caveat"/>
                <a:ea typeface="Caveat"/>
                <a:cs typeface="Caveat"/>
                <a:sym typeface="Caveat"/>
              </a:rPr>
              <a:t> </a:t>
            </a:r>
            <a:r>
              <a:rPr lang="en-GB" sz="2400">
                <a:solidFill>
                  <a:srgbClr val="0000FF"/>
                </a:solidFill>
                <a:latin typeface="Caveat"/>
                <a:ea typeface="Caveat"/>
                <a:cs typeface="Caveat"/>
                <a:sym typeface="Caveat"/>
              </a:rPr>
              <a:t>it was raining</a:t>
            </a:r>
            <a:r>
              <a:rPr lang="en-GB" sz="2400">
                <a:solidFill>
                  <a:schemeClr val="dk1"/>
                </a:solidFill>
                <a:latin typeface="Caveat"/>
                <a:ea typeface="Caveat"/>
                <a:cs typeface="Caveat"/>
                <a:sym typeface="Caveat"/>
              </a:rPr>
              <a:t>.</a:t>
            </a:r>
            <a:endParaRPr sz="2400">
              <a:solidFill>
                <a:schemeClr val="dk1"/>
              </a:solidFill>
              <a:latin typeface="Caveat"/>
              <a:ea typeface="Caveat"/>
              <a:cs typeface="Caveat"/>
              <a:sym typeface="Caveat"/>
            </a:endParaRPr>
          </a:p>
          <a:p>
            <a:pPr marL="0" lvl="0" indent="0" algn="l" rtl="0">
              <a:lnSpc>
                <a:spcPct val="100000"/>
              </a:lnSpc>
              <a:spcBef>
                <a:spcPts val="0"/>
              </a:spcBef>
              <a:spcAft>
                <a:spcPts val="0"/>
              </a:spcAft>
              <a:buNone/>
            </a:pPr>
            <a:r>
              <a:rPr lang="en-GB" sz="1400">
                <a:solidFill>
                  <a:schemeClr val="dk1"/>
                </a:solidFill>
              </a:rPr>
              <a:t>The two blue parts (the clauses) are joined by the red conjunction </a:t>
            </a:r>
            <a:r>
              <a:rPr lang="en-GB" sz="2400">
                <a:solidFill>
                  <a:srgbClr val="FF0000"/>
                </a:solidFill>
                <a:latin typeface="Caveat"/>
                <a:ea typeface="Caveat"/>
                <a:cs typeface="Caveat"/>
                <a:sym typeface="Caveat"/>
              </a:rPr>
              <a:t>because</a:t>
            </a:r>
            <a:r>
              <a:rPr lang="en-GB" sz="1400">
                <a:solidFill>
                  <a:schemeClr val="dk1"/>
                </a:solidFill>
              </a:rPr>
              <a:t> .</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This is more interesting than just writing:</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457200" algn="l" rtl="0">
              <a:lnSpc>
                <a:spcPct val="100000"/>
              </a:lnSpc>
              <a:spcBef>
                <a:spcPts val="0"/>
              </a:spcBef>
              <a:spcAft>
                <a:spcPts val="0"/>
              </a:spcAft>
              <a:buClr>
                <a:schemeClr val="dk1"/>
              </a:buClr>
              <a:buSzPts val="1100"/>
              <a:buFont typeface="Arial"/>
              <a:buNone/>
            </a:pPr>
            <a:r>
              <a:rPr lang="en-GB" sz="2400">
                <a:solidFill>
                  <a:srgbClr val="0000FF"/>
                </a:solidFill>
                <a:latin typeface="Caveat"/>
                <a:ea typeface="Caveat"/>
                <a:cs typeface="Caveat"/>
                <a:sym typeface="Caveat"/>
              </a:rPr>
              <a:t>I took my umbrella. It was raining. </a:t>
            </a:r>
            <a:endParaRPr sz="2400">
              <a:solidFill>
                <a:srgbClr val="0000FF"/>
              </a:solidFill>
              <a:latin typeface="Caveat"/>
              <a:ea typeface="Caveat"/>
              <a:cs typeface="Caveat"/>
              <a:sym typeface="Caveat"/>
            </a:endParaRPr>
          </a:p>
          <a:p>
            <a:pPr marL="0" lvl="0" indent="0" algn="l" rtl="0">
              <a:lnSpc>
                <a:spcPct val="100000"/>
              </a:lnSpc>
              <a:spcBef>
                <a:spcPts val="0"/>
              </a:spcBef>
              <a:spcAft>
                <a:spcPts val="0"/>
              </a:spcAft>
              <a:buNone/>
            </a:pPr>
            <a:endParaRPr sz="14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Other conjunctions we will use in this session are: </a:t>
            </a:r>
            <a:r>
              <a:rPr lang="en-GB" sz="2400">
                <a:solidFill>
                  <a:srgbClr val="FF0000"/>
                </a:solidFill>
                <a:latin typeface="Caveat"/>
                <a:ea typeface="Caveat"/>
                <a:cs typeface="Caveat"/>
                <a:sym typeface="Caveat"/>
              </a:rPr>
              <a:t>and , but</a:t>
            </a:r>
            <a:endParaRPr sz="2400">
              <a:solidFill>
                <a:srgbClr val="FF0000"/>
              </a:solidFill>
              <a:latin typeface="Caveat"/>
              <a:ea typeface="Caveat"/>
              <a:cs typeface="Caveat"/>
              <a:sym typeface="Caveat"/>
            </a:endParaRPr>
          </a:p>
          <a:p>
            <a:pPr marL="0" lvl="0" indent="0" algn="l" rtl="0">
              <a:lnSpc>
                <a:spcPct val="100000"/>
              </a:lnSpc>
              <a:spcBef>
                <a:spcPts val="0"/>
              </a:spcBef>
              <a:spcAft>
                <a:spcPts val="0"/>
              </a:spcAft>
              <a:buClr>
                <a:schemeClr val="dk1"/>
              </a:buClr>
              <a:buSzPts val="1100"/>
              <a:buFont typeface="Arial"/>
              <a:buNone/>
            </a:pPr>
            <a:endParaRPr sz="1400">
              <a:solidFill>
                <a:schemeClr val="dk1"/>
              </a:solidFill>
            </a:endParaRPr>
          </a:p>
          <a:p>
            <a:pPr marL="0" lvl="0" indent="0" algn="l" rtl="0">
              <a:lnSpc>
                <a:spcPct val="100000"/>
              </a:lnSpc>
              <a:spcBef>
                <a:spcPts val="0"/>
              </a:spcBef>
              <a:spcAft>
                <a:spcPts val="0"/>
              </a:spcAft>
              <a:buNone/>
            </a:pPr>
            <a:endParaRPr sz="1400" i="1">
              <a:solidFill>
                <a:schemeClr val="dk1"/>
              </a:solidFill>
            </a:endParaRPr>
          </a:p>
          <a:p>
            <a:pPr marL="457200" lvl="0" indent="0" algn="l" rtl="0">
              <a:lnSpc>
                <a:spcPct val="100000"/>
              </a:lnSpc>
              <a:spcBef>
                <a:spcPts val="0"/>
              </a:spcBef>
              <a:spcAft>
                <a:spcPts val="0"/>
              </a:spcAft>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0"/>
          <p:cNvSpPr txBox="1">
            <a:spLocks noGrp="1"/>
          </p:cNvSpPr>
          <p:nvPr>
            <p:ph type="title"/>
          </p:nvPr>
        </p:nvSpPr>
        <p:spPr>
          <a:xfrm>
            <a:off x="284000" y="816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t>Here is part of a story. Read it and spot the conjunctions:</a:t>
            </a:r>
            <a:endParaRPr sz="2400"/>
          </a:p>
          <a:p>
            <a:pPr marL="0" lvl="0" indent="457200" algn="l" rtl="0">
              <a:spcBef>
                <a:spcPts val="0"/>
              </a:spcBef>
              <a:spcAft>
                <a:spcPts val="0"/>
              </a:spcAft>
              <a:buNone/>
            </a:pPr>
            <a:r>
              <a:rPr lang="en-GB" sz="3600">
                <a:solidFill>
                  <a:srgbClr val="FF0000"/>
                </a:solidFill>
                <a:latin typeface="Caveat"/>
                <a:ea typeface="Caveat"/>
                <a:cs typeface="Caveat"/>
                <a:sym typeface="Caveat"/>
              </a:rPr>
              <a:t>and 	but 	because</a:t>
            </a:r>
            <a:r>
              <a:rPr lang="en-GB" sz="3000">
                <a:solidFill>
                  <a:srgbClr val="FF0000"/>
                </a:solidFill>
                <a:latin typeface="Caveat"/>
                <a:ea typeface="Caveat"/>
                <a:cs typeface="Caveat"/>
                <a:sym typeface="Caveat"/>
              </a:rPr>
              <a:t> </a:t>
            </a:r>
            <a:r>
              <a:rPr lang="en-GB" sz="3000">
                <a:solidFill>
                  <a:srgbClr val="000000"/>
                </a:solidFill>
              </a:rPr>
              <a:t>.</a:t>
            </a:r>
            <a:endParaRPr sz="3000">
              <a:solidFill>
                <a:srgbClr val="000000"/>
              </a:solidFill>
            </a:endParaRPr>
          </a:p>
        </p:txBody>
      </p:sp>
      <p:pic>
        <p:nvPicPr>
          <p:cNvPr id="100" name="Google Shape;100;p20"/>
          <p:cNvPicPr preferRelativeResize="0"/>
          <p:nvPr/>
        </p:nvPicPr>
        <p:blipFill>
          <a:blip r:embed="rId3">
            <a:alphaModFix/>
          </a:blip>
          <a:stretch>
            <a:fillRect/>
          </a:stretch>
        </p:blipFill>
        <p:spPr>
          <a:xfrm>
            <a:off x="6096200" y="1074975"/>
            <a:ext cx="2708397" cy="3820974"/>
          </a:xfrm>
          <a:prstGeom prst="rect">
            <a:avLst/>
          </a:prstGeom>
          <a:noFill/>
          <a:ln>
            <a:noFill/>
          </a:ln>
        </p:spPr>
      </p:pic>
      <p:sp>
        <p:nvSpPr>
          <p:cNvPr id="101" name="Google Shape;101;p20"/>
          <p:cNvSpPr txBox="1"/>
          <p:nvPr/>
        </p:nvSpPr>
        <p:spPr>
          <a:xfrm>
            <a:off x="406625" y="1098775"/>
            <a:ext cx="5442000" cy="379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Jo had been waiting to get on her bike all morning. She was upset because her mum had said she must tidy her bedroom before she went out. It took her a lot longer to clean her room than she had hoped and now it was nearly eleven o’clock.</a:t>
            </a:r>
            <a:endParaRPr sz="1800">
              <a:latin typeface="Comic Sans MS"/>
              <a:ea typeface="Comic Sans MS"/>
              <a:cs typeface="Comic Sans MS"/>
              <a:sym typeface="Comic Sans MS"/>
            </a:endParaRPr>
          </a:p>
          <a:p>
            <a:pPr marL="0" lvl="0" indent="0" algn="l" rtl="0">
              <a:spcBef>
                <a:spcPts val="0"/>
              </a:spcBef>
              <a:spcAft>
                <a:spcPts val="0"/>
              </a:spcAft>
              <a:buNone/>
            </a:pPr>
            <a:r>
              <a:rPr lang="en-GB" sz="1800">
                <a:latin typeface="Comic Sans MS"/>
                <a:ea typeface="Comic Sans MS"/>
                <a:cs typeface="Comic Sans MS"/>
                <a:sym typeface="Comic Sans MS"/>
              </a:rPr>
              <a:t>Finally, she was ready and she wheeled her red mountain bike down the drive. Soon she was racing along the dirt track towards the sea and she felt her heart pound with excitement. Jo hoped it would be another fab day but someone had just slithered out of the bushes to change that!</a:t>
            </a:r>
            <a:endParaRPr sz="1800">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151475" y="242050"/>
            <a:ext cx="8632800" cy="8721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omic Sans MS"/>
                <a:ea typeface="Comic Sans MS"/>
                <a:cs typeface="Comic Sans MS"/>
                <a:sym typeface="Comic Sans MS"/>
              </a:rPr>
              <a:t>Copy these sentences down and choose the best conjunction (</a:t>
            </a:r>
            <a:r>
              <a:rPr lang="en-GB" sz="2400">
                <a:solidFill>
                  <a:srgbClr val="FF0000"/>
                </a:solidFill>
                <a:latin typeface="Caveat"/>
                <a:ea typeface="Caveat"/>
                <a:cs typeface="Caveat"/>
                <a:sym typeface="Caveat"/>
              </a:rPr>
              <a:t>and but because</a:t>
            </a:r>
            <a:r>
              <a:rPr lang="en-GB" sz="1600">
                <a:latin typeface="Comic Sans MS"/>
                <a:ea typeface="Comic Sans MS"/>
                <a:cs typeface="Comic Sans MS"/>
                <a:sym typeface="Comic Sans MS"/>
              </a:rPr>
              <a:t>) to fill in the gap. The first one has been done for you.</a:t>
            </a:r>
            <a:endParaRPr sz="1600">
              <a:latin typeface="Comic Sans MS"/>
              <a:ea typeface="Comic Sans MS"/>
              <a:cs typeface="Comic Sans MS"/>
              <a:sym typeface="Comic Sans MS"/>
            </a:endParaRPr>
          </a:p>
        </p:txBody>
      </p:sp>
      <p:pic>
        <p:nvPicPr>
          <p:cNvPr id="107" name="Google Shape;107;p21"/>
          <p:cNvPicPr preferRelativeResize="0"/>
          <p:nvPr/>
        </p:nvPicPr>
        <p:blipFill rotWithShape="1">
          <a:blip r:embed="rId3">
            <a:alphaModFix/>
          </a:blip>
          <a:srcRect t="6850" b="7730"/>
          <a:stretch/>
        </p:blipFill>
        <p:spPr>
          <a:xfrm>
            <a:off x="5221950" y="2841675"/>
            <a:ext cx="3855700" cy="2193875"/>
          </a:xfrm>
          <a:prstGeom prst="rect">
            <a:avLst/>
          </a:prstGeom>
          <a:noFill/>
          <a:ln>
            <a:noFill/>
          </a:ln>
        </p:spPr>
      </p:pic>
      <p:sp>
        <p:nvSpPr>
          <p:cNvPr id="108" name="Google Shape;108;p21"/>
          <p:cNvSpPr txBox="1"/>
          <p:nvPr/>
        </p:nvSpPr>
        <p:spPr>
          <a:xfrm>
            <a:off x="164100" y="1191950"/>
            <a:ext cx="8594100" cy="3791700"/>
          </a:xfrm>
          <a:prstGeom prst="rect">
            <a:avLst/>
          </a:prstGeom>
          <a:noFill/>
          <a:ln>
            <a:noFill/>
          </a:ln>
        </p:spPr>
        <p:txBody>
          <a:bodyPr spcFirstLastPara="1" wrap="square" lIns="91425" tIns="91425" rIns="91425" bIns="91425" anchor="t" anchorCtr="0">
            <a:noAutofit/>
          </a:bodyPr>
          <a:lstStyle/>
          <a:p>
            <a:pPr marL="457200" lvl="0" indent="-317500" algn="l" rtl="0">
              <a:spcBef>
                <a:spcPts val="0"/>
              </a:spcBef>
              <a:spcAft>
                <a:spcPts val="0"/>
              </a:spcAft>
              <a:buSzPts val="1400"/>
              <a:buFont typeface="Comic Sans MS"/>
              <a:buAutoNum type="arabicPeriod"/>
            </a:pPr>
            <a:r>
              <a:rPr lang="en-GB">
                <a:latin typeface="Comic Sans MS"/>
                <a:ea typeface="Comic Sans MS"/>
                <a:cs typeface="Comic Sans MS"/>
                <a:sym typeface="Comic Sans MS"/>
              </a:rPr>
              <a:t>Jane smiled </a:t>
            </a:r>
            <a:r>
              <a:rPr lang="en-GB" sz="2400" u="sng">
                <a:solidFill>
                  <a:srgbClr val="FF0000"/>
                </a:solidFill>
                <a:latin typeface="Caveat"/>
                <a:ea typeface="Caveat"/>
                <a:cs typeface="Caveat"/>
                <a:sym typeface="Caveat"/>
              </a:rPr>
              <a:t>because</a:t>
            </a:r>
            <a:r>
              <a:rPr lang="en-GB">
                <a:latin typeface="Comic Sans MS"/>
                <a:ea typeface="Comic Sans MS"/>
                <a:cs typeface="Comic Sans MS"/>
                <a:sym typeface="Comic Sans MS"/>
              </a:rPr>
              <a:t> she was taking a selfie.</a:t>
            </a:r>
            <a:endParaRPr>
              <a:latin typeface="Comic Sans MS"/>
              <a:ea typeface="Comic Sans MS"/>
              <a:cs typeface="Comic Sans MS"/>
              <a:sym typeface="Comic Sans MS"/>
            </a:endParaRPr>
          </a:p>
          <a:p>
            <a:pPr marL="45720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eriod"/>
            </a:pPr>
            <a:r>
              <a:rPr lang="en-GB">
                <a:latin typeface="Comic Sans MS"/>
                <a:ea typeface="Comic Sans MS"/>
                <a:cs typeface="Comic Sans MS"/>
                <a:sym typeface="Comic Sans MS"/>
              </a:rPr>
              <a:t>Marie took her umbrella ______ she though it might rain.</a:t>
            </a:r>
            <a:endParaRPr>
              <a:latin typeface="Comic Sans MS"/>
              <a:ea typeface="Comic Sans MS"/>
              <a:cs typeface="Comic Sans MS"/>
              <a:sym typeface="Comic Sans MS"/>
            </a:endParaRPr>
          </a:p>
          <a:p>
            <a:pPr marL="45720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eriod"/>
            </a:pPr>
            <a:r>
              <a:rPr lang="en-GB">
                <a:latin typeface="Comic Sans MS"/>
                <a:ea typeface="Comic Sans MS"/>
                <a:cs typeface="Comic Sans MS"/>
                <a:sym typeface="Comic Sans MS"/>
              </a:rPr>
              <a:t>Flo was eating her picnic ____ Jess was working on her laptop.</a:t>
            </a:r>
            <a:endParaRPr>
              <a:latin typeface="Comic Sans MS"/>
              <a:ea typeface="Comic Sans MS"/>
              <a:cs typeface="Comic Sans MS"/>
              <a:sym typeface="Comic Sans MS"/>
            </a:endParaRPr>
          </a:p>
          <a:p>
            <a:pPr marL="45720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eriod"/>
            </a:pPr>
            <a:r>
              <a:rPr lang="en-GB">
                <a:latin typeface="Comic Sans MS"/>
                <a:ea typeface="Comic Sans MS"/>
                <a:cs typeface="Comic Sans MS"/>
                <a:sym typeface="Comic Sans MS"/>
              </a:rPr>
              <a:t>Rob had put a scarf on _____ he was still cold.</a:t>
            </a: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eriod"/>
            </a:pPr>
            <a:r>
              <a:rPr lang="en-GB">
                <a:latin typeface="Comic Sans MS"/>
                <a:ea typeface="Comic Sans MS"/>
                <a:cs typeface="Comic Sans MS"/>
                <a:sym typeface="Comic Sans MS"/>
              </a:rPr>
              <a:t>The dog wagged his tail </a:t>
            </a:r>
            <a:r>
              <a:rPr lang="en-GB" sz="2400" u="sng">
                <a:solidFill>
                  <a:srgbClr val="FF0000"/>
                </a:solidFill>
                <a:latin typeface="Caveat"/>
                <a:ea typeface="Caveat"/>
                <a:cs typeface="Caveat"/>
                <a:sym typeface="Caveat"/>
              </a:rPr>
              <a:t>because</a:t>
            </a:r>
            <a:r>
              <a:rPr lang="en-GB" sz="1800">
                <a:latin typeface="Comic Sans MS"/>
                <a:ea typeface="Comic Sans MS"/>
                <a:cs typeface="Comic Sans MS"/>
                <a:sym typeface="Comic Sans MS"/>
              </a:rPr>
              <a:t> __________ .</a:t>
            </a: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eriod"/>
            </a:pPr>
            <a:r>
              <a:rPr lang="en-GB">
                <a:latin typeface="Comic Sans MS"/>
                <a:ea typeface="Comic Sans MS"/>
                <a:cs typeface="Comic Sans MS"/>
                <a:sym typeface="Comic Sans MS"/>
              </a:rPr>
              <a:t>The sun was shining </a:t>
            </a:r>
            <a:r>
              <a:rPr lang="en-GB" sz="2400" u="sng">
                <a:solidFill>
                  <a:srgbClr val="FF0000"/>
                </a:solidFill>
                <a:latin typeface="Caveat"/>
                <a:ea typeface="Caveat"/>
                <a:cs typeface="Caveat"/>
                <a:sym typeface="Caveat"/>
              </a:rPr>
              <a:t>and 	</a:t>
            </a:r>
            <a:r>
              <a:rPr lang="en-GB" sz="1800">
                <a:solidFill>
                  <a:schemeClr val="dk1"/>
                </a:solidFill>
                <a:latin typeface="Comic Sans MS"/>
                <a:ea typeface="Comic Sans MS"/>
                <a:cs typeface="Comic Sans MS"/>
                <a:sym typeface="Comic Sans MS"/>
              </a:rPr>
              <a:t>__________ .</a:t>
            </a:r>
            <a:endParaRPr>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AutoNum type="arabicPeriod"/>
            </a:pPr>
            <a:r>
              <a:rPr lang="en-GB">
                <a:latin typeface="Comic Sans MS"/>
                <a:ea typeface="Comic Sans MS"/>
                <a:cs typeface="Comic Sans MS"/>
                <a:sym typeface="Comic Sans MS"/>
              </a:rPr>
              <a:t>Lil had got some nuts for the birds </a:t>
            </a:r>
            <a:r>
              <a:rPr lang="en-GB" sz="2400" u="sng">
                <a:solidFill>
                  <a:srgbClr val="FF0000"/>
                </a:solidFill>
                <a:latin typeface="Caveat"/>
                <a:ea typeface="Caveat"/>
                <a:cs typeface="Caveat"/>
                <a:sym typeface="Caveat"/>
              </a:rPr>
              <a:t>but</a:t>
            </a:r>
            <a:r>
              <a:rPr lang="en-GB" sz="2400">
                <a:solidFill>
                  <a:srgbClr val="FF0000"/>
                </a:solidFill>
                <a:latin typeface="Caveat"/>
                <a:ea typeface="Caveat"/>
                <a:cs typeface="Caveat"/>
                <a:sym typeface="Caveat"/>
              </a:rPr>
              <a:t>  </a:t>
            </a:r>
            <a:r>
              <a:rPr lang="en-GB" sz="1800">
                <a:solidFill>
                  <a:schemeClr val="dk1"/>
                </a:solidFill>
                <a:latin typeface="Comic Sans MS"/>
                <a:ea typeface="Comic Sans MS"/>
                <a:cs typeface="Comic Sans MS"/>
                <a:sym typeface="Comic Sans MS"/>
              </a:rPr>
              <a:t>__________ .</a:t>
            </a:r>
            <a:endParaRPr sz="2400" u="sng">
              <a:solidFill>
                <a:srgbClr val="FF0000"/>
              </a:solidFill>
              <a:latin typeface="Caveat"/>
              <a:ea typeface="Caveat"/>
              <a:cs typeface="Caveat"/>
              <a:sym typeface="Caveat"/>
            </a:endParaRPr>
          </a:p>
        </p:txBody>
      </p:sp>
      <p:sp>
        <p:nvSpPr>
          <p:cNvPr id="109" name="Google Shape;109;p21"/>
          <p:cNvSpPr txBox="1">
            <a:spLocks noGrp="1"/>
          </p:cNvSpPr>
          <p:nvPr>
            <p:ph type="title"/>
          </p:nvPr>
        </p:nvSpPr>
        <p:spPr>
          <a:xfrm>
            <a:off x="277975" y="3097900"/>
            <a:ext cx="3341100" cy="6681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a:latin typeface="Comic Sans MS"/>
                <a:ea typeface="Comic Sans MS"/>
                <a:cs typeface="Comic Sans MS"/>
                <a:sym typeface="Comic Sans MS"/>
              </a:rPr>
              <a:t>Now, finish off these sentences (use the picture to help you):</a:t>
            </a:r>
            <a:endParaRPr sz="1600">
              <a:latin typeface="Comic Sans MS"/>
              <a:ea typeface="Comic Sans MS"/>
              <a:cs typeface="Comic Sans MS"/>
              <a:sym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2"/>
          <p:cNvSpPr txBox="1">
            <a:spLocks noGrp="1"/>
          </p:cNvSpPr>
          <p:nvPr>
            <p:ph type="title"/>
          </p:nvPr>
        </p:nvSpPr>
        <p:spPr>
          <a:xfrm>
            <a:off x="230350" y="1196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4 - Reading Comprehension</a:t>
            </a:r>
            <a:endParaRPr/>
          </a:p>
        </p:txBody>
      </p:sp>
      <p:sp>
        <p:nvSpPr>
          <p:cNvPr id="115" name="Google Shape;115;p22"/>
          <p:cNvSpPr txBox="1">
            <a:spLocks noGrp="1"/>
          </p:cNvSpPr>
          <p:nvPr>
            <p:ph type="body" idx="1"/>
          </p:nvPr>
        </p:nvSpPr>
        <p:spPr>
          <a:xfrm>
            <a:off x="149000" y="158882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a:solidFill>
                  <a:schemeClr val="dk1"/>
                </a:solidFill>
              </a:rPr>
              <a:t>Typically reading comprehension extracts are longer than those used for Close Read exercises. The purpose of the reading comprehension is, as the name suggests, to develop and demonstrate an understanding of the text. Your child should be encouraged to read the text twice before attempting to answer the questions. They should refer to the text as they are answering the question using the techniques of </a:t>
            </a:r>
            <a:r>
              <a:rPr lang="en-GB" sz="1400" b="1" i="1">
                <a:solidFill>
                  <a:schemeClr val="dk1"/>
                </a:solidFill>
              </a:rPr>
              <a:t>scanning</a:t>
            </a:r>
            <a:r>
              <a:rPr lang="en-GB" sz="1400" i="1">
                <a:solidFill>
                  <a:schemeClr val="dk1"/>
                </a:solidFill>
              </a:rPr>
              <a:t> </a:t>
            </a:r>
            <a:r>
              <a:rPr lang="en-GB" sz="1400">
                <a:solidFill>
                  <a:schemeClr val="dk1"/>
                </a:solidFill>
              </a:rPr>
              <a:t>(searching the text for a key-word) and </a:t>
            </a:r>
            <a:r>
              <a:rPr lang="en-GB" sz="1400" b="1" i="1">
                <a:solidFill>
                  <a:schemeClr val="dk1"/>
                </a:solidFill>
              </a:rPr>
              <a:t>skimming</a:t>
            </a:r>
            <a:r>
              <a:rPr lang="en-GB" sz="1400">
                <a:solidFill>
                  <a:schemeClr val="dk1"/>
                </a:solidFill>
              </a:rPr>
              <a:t> (‘hopping’ over the text not reading every word in order to locate the part where the answer may lie).</a:t>
            </a: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Reading Comprehension Instructions:</a:t>
            </a:r>
            <a:endParaRPr sz="1400" b="1" u="sng">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This text is taken from an extract of a book called </a:t>
            </a:r>
            <a:r>
              <a:rPr lang="en-GB" sz="1400" i="1">
                <a:solidFill>
                  <a:schemeClr val="dk1"/>
                </a:solidFill>
              </a:rPr>
              <a:t>Popcord Eating Squirrels go Nuts on Everest</a:t>
            </a:r>
            <a:r>
              <a:rPr lang="en-GB" sz="1400">
                <a:solidFill>
                  <a:schemeClr val="dk1"/>
                </a:solidFill>
              </a:rPr>
              <a:t> </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text.</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Now read the text again with a grown-up.</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Read the questions and now reread the text again to find the clues for your answer (look for key-words in the question and use </a:t>
            </a:r>
            <a:r>
              <a:rPr lang="en-GB" sz="1400" b="1" i="1">
                <a:solidFill>
                  <a:schemeClr val="dk1"/>
                </a:solidFill>
              </a:rPr>
              <a:t>scanning</a:t>
            </a:r>
            <a:r>
              <a:rPr lang="en-GB" sz="1400">
                <a:solidFill>
                  <a:schemeClr val="dk1"/>
                </a:solidFill>
              </a:rPr>
              <a:t> and </a:t>
            </a:r>
            <a:r>
              <a:rPr lang="en-GB" sz="1400" b="1" i="1">
                <a:solidFill>
                  <a:schemeClr val="dk1"/>
                </a:solidFill>
              </a:rPr>
              <a:t>skimming</a:t>
            </a:r>
            <a:r>
              <a:rPr lang="en-GB" sz="1400">
                <a:solidFill>
                  <a:schemeClr val="dk1"/>
                </a:solidFill>
              </a:rPr>
              <a:t> to help you find them in the text.</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Answer the questions in writing.</a:t>
            </a:r>
            <a:endParaRPr sz="1400">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23"/>
          <p:cNvPicPr preferRelativeResize="0"/>
          <p:nvPr/>
        </p:nvPicPr>
        <p:blipFill rotWithShape="1">
          <a:blip r:embed="rId3">
            <a:alphaModFix/>
          </a:blip>
          <a:srcRect l="-8565" b="-16009"/>
          <a:stretch/>
        </p:blipFill>
        <p:spPr>
          <a:xfrm>
            <a:off x="7716697" y="533950"/>
            <a:ext cx="1272377" cy="1695675"/>
          </a:xfrm>
          <a:prstGeom prst="rect">
            <a:avLst/>
          </a:prstGeom>
          <a:noFill/>
          <a:ln>
            <a:noFill/>
          </a:ln>
        </p:spPr>
      </p:pic>
      <p:pic>
        <p:nvPicPr>
          <p:cNvPr id="121" name="Google Shape;121;p23"/>
          <p:cNvPicPr preferRelativeResize="0"/>
          <p:nvPr/>
        </p:nvPicPr>
        <p:blipFill rotWithShape="1">
          <a:blip r:embed="rId4">
            <a:alphaModFix/>
          </a:blip>
          <a:srcRect l="11475" t="4106" r="13229" b="11405"/>
          <a:stretch/>
        </p:blipFill>
        <p:spPr>
          <a:xfrm>
            <a:off x="4500025" y="146675"/>
            <a:ext cx="3081951" cy="4438776"/>
          </a:xfrm>
          <a:prstGeom prst="rect">
            <a:avLst/>
          </a:prstGeom>
          <a:noFill/>
          <a:ln>
            <a:noFill/>
          </a:ln>
        </p:spPr>
      </p:pic>
      <p:pic>
        <p:nvPicPr>
          <p:cNvPr id="122" name="Google Shape;122;p23"/>
          <p:cNvPicPr preferRelativeResize="0"/>
          <p:nvPr/>
        </p:nvPicPr>
        <p:blipFill rotWithShape="1">
          <a:blip r:embed="rId5">
            <a:alphaModFix/>
          </a:blip>
          <a:srcRect l="16176" r="12118"/>
          <a:stretch/>
        </p:blipFill>
        <p:spPr>
          <a:xfrm>
            <a:off x="1309050" y="146675"/>
            <a:ext cx="3099424" cy="4138878"/>
          </a:xfrm>
          <a:prstGeom prst="rect">
            <a:avLst/>
          </a:prstGeom>
          <a:noFill/>
          <a:ln>
            <a:noFill/>
          </a:ln>
        </p:spPr>
      </p:pic>
      <p:pic>
        <p:nvPicPr>
          <p:cNvPr id="123" name="Google Shape;123;p23"/>
          <p:cNvPicPr preferRelativeResize="0"/>
          <p:nvPr/>
        </p:nvPicPr>
        <p:blipFill rotWithShape="1">
          <a:blip r:embed="rId6">
            <a:alphaModFix/>
          </a:blip>
          <a:srcRect l="17380" t="21652" r="5814" b="6389"/>
          <a:stretch/>
        </p:blipFill>
        <p:spPr>
          <a:xfrm>
            <a:off x="103625" y="146675"/>
            <a:ext cx="1015025" cy="135856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a:spLocks noGrp="1"/>
          </p:cNvSpPr>
          <p:nvPr>
            <p:ph type="title"/>
          </p:nvPr>
        </p:nvSpPr>
        <p:spPr>
          <a:xfrm>
            <a:off x="173500" y="82275"/>
            <a:ext cx="1683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u="sng">
                <a:latin typeface="Comic Sans MS"/>
                <a:ea typeface="Comic Sans MS"/>
                <a:cs typeface="Comic Sans MS"/>
                <a:sym typeface="Comic Sans MS"/>
              </a:rPr>
              <a:t>Questions</a:t>
            </a:r>
            <a:endParaRPr sz="2400" u="sng">
              <a:latin typeface="Comic Sans MS"/>
              <a:ea typeface="Comic Sans MS"/>
              <a:cs typeface="Comic Sans MS"/>
              <a:sym typeface="Comic Sans MS"/>
            </a:endParaRPr>
          </a:p>
        </p:txBody>
      </p:sp>
      <p:sp>
        <p:nvSpPr>
          <p:cNvPr id="129" name="Google Shape;129;p24"/>
          <p:cNvSpPr txBox="1">
            <a:spLocks noGrp="1"/>
          </p:cNvSpPr>
          <p:nvPr>
            <p:ph type="body" idx="1"/>
          </p:nvPr>
        </p:nvSpPr>
        <p:spPr>
          <a:xfrm>
            <a:off x="216700" y="654975"/>
            <a:ext cx="8520600" cy="3724200"/>
          </a:xfrm>
          <a:prstGeom prst="rect">
            <a:avLst/>
          </a:prstGeom>
        </p:spPr>
        <p:txBody>
          <a:bodyPr spcFirstLastPara="1" wrap="square" lIns="91425" tIns="91425" rIns="91425" bIns="91425" anchor="t" anchorCtr="0">
            <a:noAutofit/>
          </a:bodyPr>
          <a:lstStyle/>
          <a:p>
            <a:pPr marL="914400" lvl="0" indent="-317500" algn="l" rtl="0">
              <a:spcBef>
                <a:spcPts val="0"/>
              </a:spcBef>
              <a:spcAft>
                <a:spcPts val="0"/>
              </a:spcAft>
              <a:buClr>
                <a:srgbClr val="000000"/>
              </a:buClr>
              <a:buSzPts val="1400"/>
              <a:buFont typeface="Comic Sans MS"/>
              <a:buAutoNum type="arabicPeriod"/>
            </a:pPr>
            <a:r>
              <a:rPr lang="en-GB" sz="1400">
                <a:solidFill>
                  <a:srgbClr val="000000"/>
                </a:solidFill>
                <a:latin typeface="Comic Sans MS"/>
                <a:ea typeface="Comic Sans MS"/>
                <a:cs typeface="Comic Sans MS"/>
                <a:sym typeface="Comic Sans MS"/>
              </a:rPr>
              <a:t>What are the names of the 4 squirrels?    </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000000"/>
              </a:buClr>
              <a:buSzPts val="1400"/>
              <a:buFont typeface="Comic Sans MS"/>
              <a:buAutoNum type="arabicPeriod"/>
            </a:pPr>
            <a:r>
              <a:rPr lang="en-GB" sz="1400">
                <a:solidFill>
                  <a:srgbClr val="000000"/>
                </a:solidFill>
                <a:latin typeface="Comic Sans MS"/>
                <a:ea typeface="Comic Sans MS"/>
                <a:cs typeface="Comic Sans MS"/>
                <a:sym typeface="Comic Sans MS"/>
              </a:rPr>
              <a:t>What is the only thing on their minds?</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000000"/>
              </a:buClr>
              <a:buSzPts val="1400"/>
              <a:buFont typeface="Comic Sans MS"/>
              <a:buAutoNum type="arabicPeriod"/>
            </a:pPr>
            <a:r>
              <a:rPr lang="en-GB" sz="1400">
                <a:solidFill>
                  <a:srgbClr val="000000"/>
                </a:solidFill>
                <a:latin typeface="Comic Sans MS"/>
                <a:ea typeface="Comic Sans MS"/>
                <a:cs typeface="Comic Sans MS"/>
                <a:sym typeface="Comic Sans MS"/>
              </a:rPr>
              <a:t>What is Ben’s job (choose one)?</a:t>
            </a:r>
            <a:endParaRPr sz="1400">
              <a:solidFill>
                <a:srgbClr val="000000"/>
              </a:solidFill>
              <a:latin typeface="Comic Sans MS"/>
              <a:ea typeface="Comic Sans MS"/>
              <a:cs typeface="Comic Sans MS"/>
              <a:sym typeface="Comic Sans MS"/>
            </a:endParaRPr>
          </a:p>
          <a:p>
            <a:pPr marL="1371600" lvl="1" indent="-317500" algn="l" rtl="0">
              <a:spcBef>
                <a:spcPts val="0"/>
              </a:spcBef>
              <a:spcAft>
                <a:spcPts val="0"/>
              </a:spcAft>
              <a:buClr>
                <a:srgbClr val="000000"/>
              </a:buClr>
              <a:buSzPts val="1400"/>
              <a:buFont typeface="Comic Sans MS"/>
              <a:buAutoNum type="alphaLcPeriod"/>
            </a:pPr>
            <a:r>
              <a:rPr lang="en-GB">
                <a:solidFill>
                  <a:srgbClr val="000000"/>
                </a:solidFill>
                <a:latin typeface="Comic Sans MS"/>
                <a:ea typeface="Comic Sans MS"/>
                <a:cs typeface="Comic Sans MS"/>
                <a:sym typeface="Comic Sans MS"/>
              </a:rPr>
              <a:t>treasure finder</a:t>
            </a:r>
            <a:endParaRPr>
              <a:solidFill>
                <a:srgbClr val="000000"/>
              </a:solidFill>
              <a:latin typeface="Comic Sans MS"/>
              <a:ea typeface="Comic Sans MS"/>
              <a:cs typeface="Comic Sans MS"/>
              <a:sym typeface="Comic Sans MS"/>
            </a:endParaRPr>
          </a:p>
          <a:p>
            <a:pPr marL="1371600" lvl="1" indent="-317500" algn="l" rtl="0">
              <a:spcBef>
                <a:spcPts val="0"/>
              </a:spcBef>
              <a:spcAft>
                <a:spcPts val="0"/>
              </a:spcAft>
              <a:buClr>
                <a:srgbClr val="000000"/>
              </a:buClr>
              <a:buSzPts val="1400"/>
              <a:buFont typeface="Comic Sans MS"/>
              <a:buAutoNum type="alphaLcPeriod"/>
            </a:pPr>
            <a:r>
              <a:rPr lang="en-GB">
                <a:solidFill>
                  <a:srgbClr val="000000"/>
                </a:solidFill>
                <a:latin typeface="Comic Sans MS"/>
                <a:ea typeface="Comic Sans MS"/>
                <a:cs typeface="Comic Sans MS"/>
                <a:sym typeface="Comic Sans MS"/>
              </a:rPr>
              <a:t>route finder</a:t>
            </a:r>
            <a:endParaRPr>
              <a:solidFill>
                <a:srgbClr val="000000"/>
              </a:solidFill>
              <a:latin typeface="Comic Sans MS"/>
              <a:ea typeface="Comic Sans MS"/>
              <a:cs typeface="Comic Sans MS"/>
              <a:sym typeface="Comic Sans MS"/>
            </a:endParaRPr>
          </a:p>
          <a:p>
            <a:pPr marL="1371600" lvl="1" indent="-317500" algn="l" rtl="0">
              <a:spcBef>
                <a:spcPts val="0"/>
              </a:spcBef>
              <a:spcAft>
                <a:spcPts val="0"/>
              </a:spcAft>
              <a:buClr>
                <a:srgbClr val="000000"/>
              </a:buClr>
              <a:buSzPts val="1400"/>
              <a:buFont typeface="Comic Sans MS"/>
              <a:buAutoNum type="alphaLcPeriod"/>
            </a:pPr>
            <a:r>
              <a:rPr lang="en-GB">
                <a:solidFill>
                  <a:srgbClr val="000000"/>
                </a:solidFill>
                <a:latin typeface="Comic Sans MS"/>
                <a:ea typeface="Comic Sans MS"/>
                <a:cs typeface="Comic Sans MS"/>
                <a:sym typeface="Comic Sans MS"/>
              </a:rPr>
              <a:t>food finder</a:t>
            </a:r>
            <a:endParaRPr>
              <a:solidFill>
                <a:srgbClr val="000000"/>
              </a:solidFill>
              <a:latin typeface="Comic Sans MS"/>
              <a:ea typeface="Comic Sans MS"/>
              <a:cs typeface="Comic Sans MS"/>
              <a:sym typeface="Comic Sans MS"/>
            </a:endParaRPr>
          </a:p>
          <a:p>
            <a:pPr marL="1371600" lvl="1" indent="-317500" algn="l" rtl="0">
              <a:spcBef>
                <a:spcPts val="0"/>
              </a:spcBef>
              <a:spcAft>
                <a:spcPts val="0"/>
              </a:spcAft>
              <a:buClr>
                <a:srgbClr val="000000"/>
              </a:buClr>
              <a:buSzPts val="1400"/>
              <a:buFont typeface="Comic Sans MS"/>
              <a:buAutoNum type="alphaLcPeriod"/>
            </a:pPr>
            <a:r>
              <a:rPr lang="en-GB">
                <a:solidFill>
                  <a:srgbClr val="000000"/>
                </a:solidFill>
                <a:latin typeface="Comic Sans MS"/>
                <a:ea typeface="Comic Sans MS"/>
                <a:cs typeface="Comic Sans MS"/>
                <a:sym typeface="Comic Sans MS"/>
              </a:rPr>
              <a:t>tree climber?</a:t>
            </a:r>
            <a:endParaRPr>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000000"/>
              </a:buClr>
              <a:buSzPts val="1400"/>
              <a:buFont typeface="Comic Sans MS"/>
              <a:buAutoNum type="arabicPeriod"/>
            </a:pPr>
            <a:r>
              <a:rPr lang="en-GB" sz="1400">
                <a:solidFill>
                  <a:srgbClr val="000000"/>
                </a:solidFill>
                <a:latin typeface="Comic Sans MS"/>
                <a:ea typeface="Comic Sans MS"/>
                <a:cs typeface="Comic Sans MS"/>
                <a:sym typeface="Comic Sans MS"/>
              </a:rPr>
              <a:t>Why are the squirrels in a hurry?</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000000"/>
              </a:buClr>
              <a:buSzPts val="1400"/>
              <a:buFont typeface="Comic Sans MS"/>
              <a:buAutoNum type="arabicPeriod"/>
            </a:pPr>
            <a:r>
              <a:rPr lang="en-GB" sz="1400">
                <a:solidFill>
                  <a:srgbClr val="000000"/>
                </a:solidFill>
                <a:latin typeface="Comic Sans MS"/>
                <a:ea typeface="Comic Sans MS"/>
                <a:cs typeface="Comic Sans MS"/>
                <a:sym typeface="Comic Sans MS"/>
              </a:rPr>
              <a:t>What is the </a:t>
            </a:r>
            <a:r>
              <a:rPr lang="en-GB" sz="1400" u="sng">
                <a:solidFill>
                  <a:srgbClr val="000000"/>
                </a:solidFill>
                <a:latin typeface="Comic Sans MS"/>
                <a:ea typeface="Comic Sans MS"/>
                <a:cs typeface="Comic Sans MS"/>
                <a:sym typeface="Comic Sans MS"/>
              </a:rPr>
              <a:t>verb</a:t>
            </a:r>
            <a:r>
              <a:rPr lang="en-GB" sz="1400">
                <a:solidFill>
                  <a:srgbClr val="000000"/>
                </a:solidFill>
                <a:latin typeface="Comic Sans MS"/>
                <a:ea typeface="Comic Sans MS"/>
                <a:cs typeface="Comic Sans MS"/>
                <a:sym typeface="Comic Sans MS"/>
              </a:rPr>
              <a:t> used to describe the way the squirrels moved from rooftop to rooftop?</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000000"/>
              </a:buClr>
              <a:buSzPts val="1400"/>
              <a:buFont typeface="Comic Sans MS"/>
              <a:buAutoNum type="arabicPeriod"/>
            </a:pPr>
            <a:r>
              <a:rPr lang="en-GB" sz="1400" i="1">
                <a:solidFill>
                  <a:srgbClr val="000000"/>
                </a:solidFill>
                <a:highlight>
                  <a:srgbClr val="FFFFFF"/>
                </a:highlight>
                <a:latin typeface="Times New Roman"/>
                <a:ea typeface="Times New Roman"/>
                <a:cs typeface="Times New Roman"/>
                <a:sym typeface="Times New Roman"/>
              </a:rPr>
              <a:t>Salty trailed behind, puffing and panting, his tufty ears dripping with sweat. </a:t>
            </a:r>
            <a:r>
              <a:rPr lang="en-GB" sz="1400">
                <a:solidFill>
                  <a:srgbClr val="000000"/>
                </a:solidFill>
                <a:latin typeface="Comic Sans MS"/>
                <a:ea typeface="Comic Sans MS"/>
                <a:cs typeface="Comic Sans MS"/>
                <a:sym typeface="Comic Sans MS"/>
              </a:rPr>
              <a:t>What does this tell you about Salty squirrel.</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000000"/>
              </a:buClr>
              <a:buSzPts val="1400"/>
              <a:buFont typeface="Comic Sans MS"/>
              <a:buAutoNum type="arabicPeriod"/>
            </a:pPr>
            <a:r>
              <a:rPr lang="en-GB" sz="1400">
                <a:solidFill>
                  <a:srgbClr val="000000"/>
                </a:solidFill>
                <a:latin typeface="Comic Sans MS"/>
                <a:ea typeface="Comic Sans MS"/>
                <a:cs typeface="Comic Sans MS"/>
                <a:sym typeface="Comic Sans MS"/>
              </a:rPr>
              <a:t>How many screens does the ship’s cinema have?</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000000"/>
              </a:buClr>
              <a:buSzPts val="1400"/>
              <a:buFont typeface="Comic Sans MS"/>
              <a:buAutoNum type="arabicPeriod"/>
            </a:pPr>
            <a:r>
              <a:rPr lang="en-GB" sz="1400">
                <a:solidFill>
                  <a:srgbClr val="000000"/>
                </a:solidFill>
                <a:latin typeface="Comic Sans MS"/>
                <a:ea typeface="Comic Sans MS"/>
                <a:cs typeface="Comic Sans MS"/>
                <a:sym typeface="Comic Sans MS"/>
              </a:rPr>
              <a:t>Why do the squirrels want to hide in the cinema?</a:t>
            </a:r>
            <a:endParaRPr sz="1400">
              <a:solidFill>
                <a:srgbClr val="000000"/>
              </a:solidFill>
              <a:latin typeface="Comic Sans MS"/>
              <a:ea typeface="Comic Sans MS"/>
              <a:cs typeface="Comic Sans MS"/>
              <a:sym typeface="Comic Sans MS"/>
            </a:endParaRPr>
          </a:p>
        </p:txBody>
      </p:sp>
      <p:sp>
        <p:nvSpPr>
          <p:cNvPr id="130" name="Google Shape;130;p24"/>
          <p:cNvSpPr txBox="1"/>
          <p:nvPr/>
        </p:nvSpPr>
        <p:spPr>
          <a:xfrm>
            <a:off x="5856075" y="4629575"/>
            <a:ext cx="2979900" cy="36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(Answers on the next page.)</a:t>
            </a:r>
            <a:endParaRPr/>
          </a:p>
        </p:txBody>
      </p:sp>
      <p:pic>
        <p:nvPicPr>
          <p:cNvPr id="131" name="Google Shape;131;p24"/>
          <p:cNvPicPr preferRelativeResize="0"/>
          <p:nvPr/>
        </p:nvPicPr>
        <p:blipFill>
          <a:blip r:embed="rId3">
            <a:alphaModFix/>
          </a:blip>
          <a:stretch>
            <a:fillRect/>
          </a:stretch>
        </p:blipFill>
        <p:spPr>
          <a:xfrm>
            <a:off x="6449500" y="345500"/>
            <a:ext cx="2100550" cy="18256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5"/>
          <p:cNvSpPr txBox="1">
            <a:spLocks noGrp="1"/>
          </p:cNvSpPr>
          <p:nvPr>
            <p:ph type="title"/>
          </p:nvPr>
        </p:nvSpPr>
        <p:spPr>
          <a:xfrm>
            <a:off x="173500" y="82275"/>
            <a:ext cx="1683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u="sng">
                <a:latin typeface="Comic Sans MS"/>
                <a:ea typeface="Comic Sans MS"/>
                <a:cs typeface="Comic Sans MS"/>
                <a:sym typeface="Comic Sans MS"/>
              </a:rPr>
              <a:t>Answers</a:t>
            </a:r>
            <a:endParaRPr sz="2400" u="sng">
              <a:latin typeface="Comic Sans MS"/>
              <a:ea typeface="Comic Sans MS"/>
              <a:cs typeface="Comic Sans MS"/>
              <a:sym typeface="Comic Sans MS"/>
            </a:endParaRPr>
          </a:p>
        </p:txBody>
      </p:sp>
      <p:sp>
        <p:nvSpPr>
          <p:cNvPr id="137" name="Google Shape;137;p25"/>
          <p:cNvSpPr txBox="1">
            <a:spLocks noGrp="1"/>
          </p:cNvSpPr>
          <p:nvPr>
            <p:ph type="body" idx="1"/>
          </p:nvPr>
        </p:nvSpPr>
        <p:spPr>
          <a:xfrm>
            <a:off x="216700" y="654975"/>
            <a:ext cx="8520600" cy="4147200"/>
          </a:xfrm>
          <a:prstGeom prst="rect">
            <a:avLst/>
          </a:prstGeom>
        </p:spPr>
        <p:txBody>
          <a:bodyPr spcFirstLastPara="1" wrap="square" lIns="91425" tIns="91425" rIns="91425" bIns="91425" anchor="t" anchorCtr="0">
            <a:noAutofit/>
          </a:bodyPr>
          <a:lstStyle/>
          <a:p>
            <a:pPr marL="914400" lvl="0" indent="-317500" algn="l" rtl="0">
              <a:spcBef>
                <a:spcPts val="0"/>
              </a:spcBef>
              <a:spcAft>
                <a:spcPts val="0"/>
              </a:spcAft>
              <a:buClr>
                <a:srgbClr val="999999"/>
              </a:buClr>
              <a:buSzPts val="1400"/>
              <a:buFont typeface="Comic Sans MS"/>
              <a:buAutoNum type="arabicPeriod"/>
            </a:pPr>
            <a:r>
              <a:rPr lang="en-GB" sz="1400">
                <a:solidFill>
                  <a:srgbClr val="999999"/>
                </a:solidFill>
                <a:latin typeface="Comic Sans MS"/>
                <a:ea typeface="Comic Sans MS"/>
                <a:cs typeface="Comic Sans MS"/>
                <a:sym typeface="Comic Sans MS"/>
              </a:rPr>
              <a:t>What are the names of the 4 squirrels? </a:t>
            </a:r>
            <a:r>
              <a:rPr lang="en-GB" sz="1400">
                <a:solidFill>
                  <a:srgbClr val="000000"/>
                </a:solidFill>
                <a:latin typeface="Comic Sans MS"/>
                <a:ea typeface="Comic Sans MS"/>
                <a:cs typeface="Comic Sans MS"/>
                <a:sym typeface="Comic Sans MS"/>
              </a:rPr>
              <a:t>Ben, Cassie, Alfie, Salty </a:t>
            </a:r>
            <a:r>
              <a:rPr lang="en-GB" sz="1400">
                <a:solidFill>
                  <a:srgbClr val="999999"/>
                </a:solidFill>
                <a:latin typeface="Comic Sans MS"/>
                <a:ea typeface="Comic Sans MS"/>
                <a:cs typeface="Comic Sans MS"/>
                <a:sym typeface="Comic Sans MS"/>
              </a:rPr>
              <a:t> </a:t>
            </a:r>
            <a:endParaRPr sz="1400">
              <a:solidFill>
                <a:srgbClr val="999999"/>
              </a:solidFill>
              <a:latin typeface="Comic Sans MS"/>
              <a:ea typeface="Comic Sans MS"/>
              <a:cs typeface="Comic Sans MS"/>
              <a:sym typeface="Comic Sans MS"/>
            </a:endParaRPr>
          </a:p>
          <a:p>
            <a:pPr marL="914400" lvl="0" indent="-317500" algn="l" rtl="0">
              <a:spcBef>
                <a:spcPts val="0"/>
              </a:spcBef>
              <a:spcAft>
                <a:spcPts val="0"/>
              </a:spcAft>
              <a:buClr>
                <a:srgbClr val="999999"/>
              </a:buClr>
              <a:buSzPts val="1400"/>
              <a:buFont typeface="Comic Sans MS"/>
              <a:buAutoNum type="arabicPeriod"/>
            </a:pPr>
            <a:r>
              <a:rPr lang="en-GB" sz="1400">
                <a:solidFill>
                  <a:srgbClr val="999999"/>
                </a:solidFill>
                <a:latin typeface="Comic Sans MS"/>
                <a:ea typeface="Comic Sans MS"/>
                <a:cs typeface="Comic Sans MS"/>
                <a:sym typeface="Comic Sans MS"/>
              </a:rPr>
              <a:t>What is the only thing on their minds? </a:t>
            </a:r>
            <a:r>
              <a:rPr lang="en-GB" sz="1400">
                <a:solidFill>
                  <a:srgbClr val="000000"/>
                </a:solidFill>
                <a:latin typeface="Comic Sans MS"/>
                <a:ea typeface="Comic Sans MS"/>
                <a:cs typeface="Comic Sans MS"/>
                <a:sym typeface="Comic Sans MS"/>
              </a:rPr>
              <a:t>Popcorn</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999999"/>
              </a:buClr>
              <a:buSzPts val="1400"/>
              <a:buFont typeface="Comic Sans MS"/>
              <a:buAutoNum type="arabicPeriod"/>
            </a:pPr>
            <a:r>
              <a:rPr lang="en-GB" sz="1400">
                <a:solidFill>
                  <a:srgbClr val="999999"/>
                </a:solidFill>
                <a:latin typeface="Comic Sans MS"/>
                <a:ea typeface="Comic Sans MS"/>
                <a:cs typeface="Comic Sans MS"/>
                <a:sym typeface="Comic Sans MS"/>
              </a:rPr>
              <a:t>What is Ben’s job (choose one)?</a:t>
            </a:r>
            <a:endParaRPr sz="1400">
              <a:solidFill>
                <a:srgbClr val="999999"/>
              </a:solidFill>
              <a:latin typeface="Comic Sans MS"/>
              <a:ea typeface="Comic Sans MS"/>
              <a:cs typeface="Comic Sans MS"/>
              <a:sym typeface="Comic Sans MS"/>
            </a:endParaRPr>
          </a:p>
          <a:p>
            <a:pPr marL="1371600" lvl="1" indent="-317500" algn="l" rtl="0">
              <a:spcBef>
                <a:spcPts val="0"/>
              </a:spcBef>
              <a:spcAft>
                <a:spcPts val="0"/>
              </a:spcAft>
              <a:buClr>
                <a:srgbClr val="999999"/>
              </a:buClr>
              <a:buSzPts val="1400"/>
              <a:buFont typeface="Comic Sans MS"/>
              <a:buAutoNum type="alphaLcPeriod"/>
            </a:pPr>
            <a:r>
              <a:rPr lang="en-GB">
                <a:solidFill>
                  <a:srgbClr val="999999"/>
                </a:solidFill>
                <a:latin typeface="Comic Sans MS"/>
                <a:ea typeface="Comic Sans MS"/>
                <a:cs typeface="Comic Sans MS"/>
                <a:sym typeface="Comic Sans MS"/>
              </a:rPr>
              <a:t>treasure finder</a:t>
            </a:r>
            <a:endParaRPr>
              <a:solidFill>
                <a:srgbClr val="999999"/>
              </a:solidFill>
              <a:latin typeface="Comic Sans MS"/>
              <a:ea typeface="Comic Sans MS"/>
              <a:cs typeface="Comic Sans MS"/>
              <a:sym typeface="Comic Sans MS"/>
            </a:endParaRPr>
          </a:p>
          <a:p>
            <a:pPr marL="1371600" lvl="1" indent="-317500" algn="l" rtl="0">
              <a:spcBef>
                <a:spcPts val="0"/>
              </a:spcBef>
              <a:spcAft>
                <a:spcPts val="0"/>
              </a:spcAft>
              <a:buClr>
                <a:srgbClr val="000000"/>
              </a:buClr>
              <a:buSzPts val="1400"/>
              <a:buFont typeface="Comic Sans MS"/>
              <a:buAutoNum type="alphaLcPeriod"/>
            </a:pPr>
            <a:r>
              <a:rPr lang="en-GB">
                <a:solidFill>
                  <a:srgbClr val="000000"/>
                </a:solidFill>
                <a:latin typeface="Comic Sans MS"/>
                <a:ea typeface="Comic Sans MS"/>
                <a:cs typeface="Comic Sans MS"/>
                <a:sym typeface="Comic Sans MS"/>
              </a:rPr>
              <a:t>route finder</a:t>
            </a:r>
            <a:endParaRPr>
              <a:solidFill>
                <a:srgbClr val="000000"/>
              </a:solidFill>
              <a:latin typeface="Comic Sans MS"/>
              <a:ea typeface="Comic Sans MS"/>
              <a:cs typeface="Comic Sans MS"/>
              <a:sym typeface="Comic Sans MS"/>
            </a:endParaRPr>
          </a:p>
          <a:p>
            <a:pPr marL="1371600" lvl="1" indent="-317500" algn="l" rtl="0">
              <a:spcBef>
                <a:spcPts val="0"/>
              </a:spcBef>
              <a:spcAft>
                <a:spcPts val="0"/>
              </a:spcAft>
              <a:buClr>
                <a:srgbClr val="999999"/>
              </a:buClr>
              <a:buSzPts val="1400"/>
              <a:buFont typeface="Comic Sans MS"/>
              <a:buAutoNum type="alphaLcPeriod"/>
            </a:pPr>
            <a:r>
              <a:rPr lang="en-GB">
                <a:solidFill>
                  <a:srgbClr val="999999"/>
                </a:solidFill>
                <a:latin typeface="Comic Sans MS"/>
                <a:ea typeface="Comic Sans MS"/>
                <a:cs typeface="Comic Sans MS"/>
                <a:sym typeface="Comic Sans MS"/>
              </a:rPr>
              <a:t>food finder</a:t>
            </a:r>
            <a:endParaRPr>
              <a:solidFill>
                <a:srgbClr val="999999"/>
              </a:solidFill>
              <a:latin typeface="Comic Sans MS"/>
              <a:ea typeface="Comic Sans MS"/>
              <a:cs typeface="Comic Sans MS"/>
              <a:sym typeface="Comic Sans MS"/>
            </a:endParaRPr>
          </a:p>
          <a:p>
            <a:pPr marL="1371600" lvl="1" indent="-317500" algn="l" rtl="0">
              <a:spcBef>
                <a:spcPts val="0"/>
              </a:spcBef>
              <a:spcAft>
                <a:spcPts val="0"/>
              </a:spcAft>
              <a:buClr>
                <a:srgbClr val="999999"/>
              </a:buClr>
              <a:buSzPts val="1400"/>
              <a:buFont typeface="Comic Sans MS"/>
              <a:buAutoNum type="alphaLcPeriod"/>
            </a:pPr>
            <a:r>
              <a:rPr lang="en-GB">
                <a:solidFill>
                  <a:srgbClr val="999999"/>
                </a:solidFill>
                <a:latin typeface="Comic Sans MS"/>
                <a:ea typeface="Comic Sans MS"/>
                <a:cs typeface="Comic Sans MS"/>
                <a:sym typeface="Comic Sans MS"/>
              </a:rPr>
              <a:t>tree climber?</a:t>
            </a:r>
            <a:endParaRPr>
              <a:solidFill>
                <a:srgbClr val="999999"/>
              </a:solidFill>
              <a:latin typeface="Comic Sans MS"/>
              <a:ea typeface="Comic Sans MS"/>
              <a:cs typeface="Comic Sans MS"/>
              <a:sym typeface="Comic Sans MS"/>
            </a:endParaRPr>
          </a:p>
          <a:p>
            <a:pPr marL="914400" lvl="0" indent="-317500" algn="l" rtl="0">
              <a:spcBef>
                <a:spcPts val="0"/>
              </a:spcBef>
              <a:spcAft>
                <a:spcPts val="0"/>
              </a:spcAft>
              <a:buClr>
                <a:srgbClr val="999999"/>
              </a:buClr>
              <a:buSzPts val="1400"/>
              <a:buFont typeface="Comic Sans MS"/>
              <a:buAutoNum type="arabicPeriod"/>
            </a:pPr>
            <a:r>
              <a:rPr lang="en-GB" sz="1400">
                <a:solidFill>
                  <a:srgbClr val="999999"/>
                </a:solidFill>
                <a:latin typeface="Comic Sans MS"/>
                <a:ea typeface="Comic Sans MS"/>
                <a:cs typeface="Comic Sans MS"/>
                <a:sym typeface="Comic Sans MS"/>
              </a:rPr>
              <a:t>Why are the squirrels in a hurry? </a:t>
            </a:r>
            <a:r>
              <a:rPr lang="en-GB" sz="1400">
                <a:solidFill>
                  <a:srgbClr val="000000"/>
                </a:solidFill>
                <a:latin typeface="Comic Sans MS"/>
                <a:ea typeface="Comic Sans MS"/>
                <a:cs typeface="Comic Sans MS"/>
                <a:sym typeface="Comic Sans MS"/>
              </a:rPr>
              <a:t>The ship is about to sail away (launch). </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999999"/>
              </a:buClr>
              <a:buSzPts val="1400"/>
              <a:buFont typeface="Comic Sans MS"/>
              <a:buAutoNum type="arabicPeriod"/>
            </a:pPr>
            <a:r>
              <a:rPr lang="en-GB" sz="1400">
                <a:solidFill>
                  <a:srgbClr val="999999"/>
                </a:solidFill>
                <a:latin typeface="Comic Sans MS"/>
                <a:ea typeface="Comic Sans MS"/>
                <a:cs typeface="Comic Sans MS"/>
                <a:sym typeface="Comic Sans MS"/>
              </a:rPr>
              <a:t>What is the </a:t>
            </a:r>
            <a:r>
              <a:rPr lang="en-GB" sz="1400" u="sng">
                <a:solidFill>
                  <a:srgbClr val="999999"/>
                </a:solidFill>
                <a:latin typeface="Comic Sans MS"/>
                <a:ea typeface="Comic Sans MS"/>
                <a:cs typeface="Comic Sans MS"/>
                <a:sym typeface="Comic Sans MS"/>
              </a:rPr>
              <a:t>verb</a:t>
            </a:r>
            <a:r>
              <a:rPr lang="en-GB" sz="1400">
                <a:solidFill>
                  <a:srgbClr val="999999"/>
                </a:solidFill>
                <a:latin typeface="Comic Sans MS"/>
                <a:ea typeface="Comic Sans MS"/>
                <a:cs typeface="Comic Sans MS"/>
                <a:sym typeface="Comic Sans MS"/>
              </a:rPr>
              <a:t> used to describe the way the squirrels moved from rooftop to rooftop? </a:t>
            </a:r>
            <a:r>
              <a:rPr lang="en-GB" sz="1400">
                <a:solidFill>
                  <a:srgbClr val="000000"/>
                </a:solidFill>
                <a:latin typeface="Comic Sans MS"/>
                <a:ea typeface="Comic Sans MS"/>
                <a:cs typeface="Comic Sans MS"/>
                <a:sym typeface="Comic Sans MS"/>
              </a:rPr>
              <a:t>jumping</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999999"/>
              </a:buClr>
              <a:buSzPts val="1400"/>
              <a:buFont typeface="Comic Sans MS"/>
              <a:buAutoNum type="arabicPeriod"/>
            </a:pPr>
            <a:r>
              <a:rPr lang="en-GB" sz="1400" i="1">
                <a:solidFill>
                  <a:srgbClr val="999999"/>
                </a:solidFill>
                <a:highlight>
                  <a:srgbClr val="FFFFFF"/>
                </a:highlight>
                <a:latin typeface="Times New Roman"/>
                <a:ea typeface="Times New Roman"/>
                <a:cs typeface="Times New Roman"/>
                <a:sym typeface="Times New Roman"/>
              </a:rPr>
              <a:t>Salty trailed behind, puffing and panting, his tufty ears dripping with sweat. </a:t>
            </a:r>
            <a:r>
              <a:rPr lang="en-GB" sz="1400">
                <a:solidFill>
                  <a:srgbClr val="999999"/>
                </a:solidFill>
                <a:latin typeface="Comic Sans MS"/>
                <a:ea typeface="Comic Sans MS"/>
                <a:cs typeface="Comic Sans MS"/>
                <a:sym typeface="Comic Sans MS"/>
              </a:rPr>
              <a:t>What does this tell you about Salty squirrel. </a:t>
            </a:r>
            <a:r>
              <a:rPr lang="en-GB" sz="1400">
                <a:solidFill>
                  <a:srgbClr val="000000"/>
                </a:solidFill>
                <a:latin typeface="Comic Sans MS"/>
                <a:ea typeface="Comic Sans MS"/>
                <a:cs typeface="Comic Sans MS"/>
                <a:sym typeface="Comic Sans MS"/>
              </a:rPr>
              <a:t>He is very hot and tired.</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999999"/>
              </a:buClr>
              <a:buSzPts val="1400"/>
              <a:buFont typeface="Comic Sans MS"/>
              <a:buAutoNum type="arabicPeriod"/>
            </a:pPr>
            <a:r>
              <a:rPr lang="en-GB" sz="1400">
                <a:solidFill>
                  <a:srgbClr val="999999"/>
                </a:solidFill>
                <a:latin typeface="Comic Sans MS"/>
                <a:ea typeface="Comic Sans MS"/>
                <a:cs typeface="Comic Sans MS"/>
                <a:sym typeface="Comic Sans MS"/>
              </a:rPr>
              <a:t>How many screens does the ship’s cinema have? </a:t>
            </a:r>
            <a:r>
              <a:rPr lang="en-GB" sz="1400">
                <a:solidFill>
                  <a:srgbClr val="000000"/>
                </a:solidFill>
                <a:latin typeface="Comic Sans MS"/>
                <a:ea typeface="Comic Sans MS"/>
                <a:cs typeface="Comic Sans MS"/>
                <a:sym typeface="Comic Sans MS"/>
              </a:rPr>
              <a:t>Six</a:t>
            </a:r>
            <a:endParaRPr sz="1400">
              <a:solidFill>
                <a:srgbClr val="000000"/>
              </a:solidFill>
              <a:latin typeface="Comic Sans MS"/>
              <a:ea typeface="Comic Sans MS"/>
              <a:cs typeface="Comic Sans MS"/>
              <a:sym typeface="Comic Sans MS"/>
            </a:endParaRPr>
          </a:p>
          <a:p>
            <a:pPr marL="914400" lvl="0" indent="-317500" algn="l" rtl="0">
              <a:spcBef>
                <a:spcPts val="0"/>
              </a:spcBef>
              <a:spcAft>
                <a:spcPts val="0"/>
              </a:spcAft>
              <a:buClr>
                <a:srgbClr val="999999"/>
              </a:buClr>
              <a:buSzPts val="1400"/>
              <a:buFont typeface="Comic Sans MS"/>
              <a:buAutoNum type="arabicPeriod"/>
            </a:pPr>
            <a:r>
              <a:rPr lang="en-GB" sz="1400">
                <a:solidFill>
                  <a:srgbClr val="999999"/>
                </a:solidFill>
                <a:latin typeface="Comic Sans MS"/>
                <a:ea typeface="Comic Sans MS"/>
                <a:cs typeface="Comic Sans MS"/>
                <a:sym typeface="Comic Sans MS"/>
              </a:rPr>
              <a:t>Why do the squirrels want to hide in the cinema? </a:t>
            </a:r>
            <a:r>
              <a:rPr lang="en-GB" sz="1400">
                <a:solidFill>
                  <a:srgbClr val="000000"/>
                </a:solidFill>
                <a:latin typeface="Comic Sans MS"/>
                <a:ea typeface="Comic Sans MS"/>
                <a:cs typeface="Comic Sans MS"/>
                <a:sym typeface="Comic Sans MS"/>
              </a:rPr>
              <a:t>So that they can eat the popcorn           									  	dropped by the messy humans.</a:t>
            </a:r>
            <a:endParaRPr sz="1400">
              <a:solidFill>
                <a:srgbClr val="000000"/>
              </a:solidFill>
              <a:latin typeface="Comic Sans MS"/>
              <a:ea typeface="Comic Sans MS"/>
              <a:cs typeface="Comic Sans MS"/>
              <a:sym typeface="Comic Sans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6"/>
          <p:cNvSpPr txBox="1">
            <a:spLocks noGrp="1"/>
          </p:cNvSpPr>
          <p:nvPr>
            <p:ph type="title"/>
          </p:nvPr>
        </p:nvSpPr>
        <p:spPr>
          <a:xfrm>
            <a:off x="311700" y="445025"/>
            <a:ext cx="8520600" cy="572700"/>
          </a:xfrm>
          <a:prstGeom prst="rect">
            <a:avLst/>
          </a:prstGeom>
          <a:solidFill>
            <a:srgbClr val="FFFFFF"/>
          </a:solidFill>
        </p:spPr>
        <p:txBody>
          <a:bodyPr spcFirstLastPara="1" wrap="square" lIns="91425" tIns="91425" rIns="91425" bIns="91425" anchor="t" anchorCtr="0">
            <a:noAutofit/>
          </a:bodyPr>
          <a:lstStyle/>
          <a:p>
            <a:pPr marL="0" lvl="0" indent="0" algn="l" rtl="0">
              <a:spcBef>
                <a:spcPts val="0"/>
              </a:spcBef>
              <a:spcAft>
                <a:spcPts val="0"/>
              </a:spcAft>
              <a:buNone/>
            </a:pPr>
            <a:r>
              <a:rPr lang="en-GB"/>
              <a:t>Session 5 - Writing Task</a:t>
            </a:r>
            <a:endParaRPr/>
          </a:p>
        </p:txBody>
      </p:sp>
      <p:sp>
        <p:nvSpPr>
          <p:cNvPr id="143" name="Google Shape;143;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Teacher Notes</a:t>
            </a:r>
            <a:endParaRPr sz="1400" b="1" u="sng">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sz="1400">
              <a:solidFill>
                <a:schemeClr val="dk1"/>
              </a:solidFill>
            </a:endParaRPr>
          </a:p>
          <a:p>
            <a:pPr marL="0" lvl="0" indent="0" algn="l" rtl="0">
              <a:lnSpc>
                <a:spcPct val="100000"/>
              </a:lnSpc>
              <a:spcBef>
                <a:spcPts val="0"/>
              </a:spcBef>
              <a:spcAft>
                <a:spcPts val="0"/>
              </a:spcAft>
              <a:buNone/>
            </a:pPr>
            <a:r>
              <a:rPr lang="en-GB" sz="1400">
                <a:solidFill>
                  <a:schemeClr val="dk1"/>
                </a:solidFill>
              </a:rPr>
              <a:t>													</a:t>
            </a:r>
            <a:endParaRPr sz="1000">
              <a:solidFill>
                <a:schemeClr val="dk1"/>
              </a:solidFill>
            </a:endParaRPr>
          </a:p>
          <a:p>
            <a:pPr marL="0" lvl="0" indent="0" algn="l" rtl="0">
              <a:lnSpc>
                <a:spcPct val="100000"/>
              </a:lnSpc>
              <a:spcBef>
                <a:spcPts val="0"/>
              </a:spcBef>
              <a:spcAft>
                <a:spcPts val="0"/>
              </a:spcAft>
              <a:buClr>
                <a:schemeClr val="dk1"/>
              </a:buClr>
              <a:buSzPts val="1100"/>
              <a:buFont typeface="Arial"/>
              <a:buNone/>
            </a:pPr>
            <a:r>
              <a:rPr lang="en-GB" sz="1400" b="1" u="sng">
                <a:solidFill>
                  <a:schemeClr val="dk1"/>
                </a:solidFill>
              </a:rPr>
              <a:t>Instructions:</a:t>
            </a:r>
            <a:endParaRPr sz="1400" b="1" u="sng">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On the next page is a link to a video of a short story called The Silent Red book.</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You need to watch the video (two times)</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You need to write the story in your own words.</a:t>
            </a:r>
            <a:endParaRPr sz="1400">
              <a:solidFill>
                <a:schemeClr val="dk1"/>
              </a:solidFill>
            </a:endParaRPr>
          </a:p>
          <a:p>
            <a:pPr marL="457200" lvl="0" indent="-317500" algn="l" rtl="0">
              <a:lnSpc>
                <a:spcPct val="100000"/>
              </a:lnSpc>
              <a:spcBef>
                <a:spcPts val="0"/>
              </a:spcBef>
              <a:spcAft>
                <a:spcPts val="0"/>
              </a:spcAft>
              <a:buClr>
                <a:schemeClr val="dk1"/>
              </a:buClr>
              <a:buSzPts val="1400"/>
              <a:buAutoNum type="arabicParenR"/>
            </a:pPr>
            <a:r>
              <a:rPr lang="en-GB" sz="1400">
                <a:solidFill>
                  <a:schemeClr val="dk1"/>
                </a:solidFill>
              </a:rPr>
              <a:t>When you have finished, go back and check you writing for spellings, CL, FS and sense.</a:t>
            </a:r>
            <a:endParaRPr sz="1400" i="1">
              <a:solidFill>
                <a:schemeClr val="dk1"/>
              </a:solidFill>
            </a:endParaRPr>
          </a:p>
          <a:p>
            <a:pPr marL="457200" lvl="0" indent="0" algn="l" rtl="0">
              <a:lnSpc>
                <a:spcPct val="100000"/>
              </a:lnSpc>
              <a:spcBef>
                <a:spcPts val="0"/>
              </a:spcBef>
              <a:spcAft>
                <a:spcPts val="0"/>
              </a:spcAft>
              <a:buClr>
                <a:schemeClr val="dk1"/>
              </a:buClr>
              <a:buSzPts val="1100"/>
              <a:buFont typeface="Arial"/>
              <a:buNone/>
            </a:pPr>
            <a:endParaRPr sz="1400" i="1">
              <a:solidFill>
                <a:schemeClr val="dk1"/>
              </a:solidFill>
            </a:endParaRPr>
          </a:p>
          <a:p>
            <a:pPr marL="0" lvl="0" indent="0" algn="l" rtl="0">
              <a:spcBef>
                <a:spcPts val="0"/>
              </a:spcBef>
              <a:spcAft>
                <a:spcPts val="1600"/>
              </a:spcAft>
              <a:buNone/>
            </a:pPr>
            <a:endParaRPr/>
          </a:p>
        </p:txBody>
      </p:sp>
      <p:pic>
        <p:nvPicPr>
          <p:cNvPr id="144" name="Google Shape;144;p26">
            <a:hlinkClick r:id="rId3"/>
          </p:cNvPr>
          <p:cNvPicPr preferRelativeResize="0"/>
          <p:nvPr/>
        </p:nvPicPr>
        <p:blipFill>
          <a:blip r:embed="rId4">
            <a:alphaModFix/>
          </a:blip>
          <a:stretch>
            <a:fillRect/>
          </a:stretch>
        </p:blipFill>
        <p:spPr>
          <a:xfrm>
            <a:off x="6013000" y="3126697"/>
            <a:ext cx="2140774" cy="162405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7"/>
          <p:cNvSpPr txBox="1">
            <a:spLocks noGrp="1"/>
          </p:cNvSpPr>
          <p:nvPr>
            <p:ph type="title"/>
          </p:nvPr>
        </p:nvSpPr>
        <p:spPr>
          <a:xfrm>
            <a:off x="432600" y="583225"/>
            <a:ext cx="4292100" cy="12480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Click on the picture to watch the video. </a:t>
            </a:r>
            <a:endParaRPr sz="1800">
              <a:latin typeface="Comic Sans MS"/>
              <a:ea typeface="Comic Sans MS"/>
              <a:cs typeface="Comic Sans MS"/>
              <a:sym typeface="Comic Sans MS"/>
            </a:endParaRPr>
          </a:p>
          <a:p>
            <a:pPr marL="457200" lvl="0" indent="-342900" algn="l" rtl="0">
              <a:spcBef>
                <a:spcPts val="0"/>
              </a:spcBef>
              <a:spcAft>
                <a:spcPts val="0"/>
              </a:spcAft>
              <a:buSzPts val="1800"/>
              <a:buFont typeface="Comic Sans MS"/>
              <a:buAutoNum type="arabicPeriod"/>
            </a:pPr>
            <a:r>
              <a:rPr lang="en-GB" sz="1800">
                <a:latin typeface="Comic Sans MS"/>
                <a:ea typeface="Comic Sans MS"/>
                <a:cs typeface="Comic Sans MS"/>
                <a:sym typeface="Comic Sans MS"/>
              </a:rPr>
              <a:t>When you have watched the video, tell the story in your own words.</a:t>
            </a:r>
            <a:endParaRPr sz="1800">
              <a:latin typeface="Comic Sans MS"/>
              <a:ea typeface="Comic Sans MS"/>
              <a:cs typeface="Comic Sans MS"/>
              <a:sym typeface="Comic Sans MS"/>
            </a:endParaRPr>
          </a:p>
          <a:p>
            <a:pPr marL="457200" lvl="0" indent="0" algn="l" rtl="0">
              <a:spcBef>
                <a:spcPts val="0"/>
              </a:spcBef>
              <a:spcAft>
                <a:spcPts val="0"/>
              </a:spcAft>
              <a:buNone/>
            </a:pPr>
            <a:endParaRPr sz="1800">
              <a:latin typeface="Comic Sans MS"/>
              <a:ea typeface="Comic Sans MS"/>
              <a:cs typeface="Comic Sans MS"/>
              <a:sym typeface="Comic Sans MS"/>
            </a:endParaRPr>
          </a:p>
        </p:txBody>
      </p:sp>
      <p:pic>
        <p:nvPicPr>
          <p:cNvPr id="150" name="Google Shape;150;p27">
            <a:hlinkClick r:id="rId3"/>
          </p:cNvPr>
          <p:cNvPicPr preferRelativeResize="0"/>
          <p:nvPr/>
        </p:nvPicPr>
        <p:blipFill>
          <a:blip r:embed="rId4">
            <a:alphaModFix/>
          </a:blip>
          <a:stretch>
            <a:fillRect/>
          </a:stretch>
        </p:blipFill>
        <p:spPr>
          <a:xfrm>
            <a:off x="4894375" y="143775"/>
            <a:ext cx="4114500" cy="3121345"/>
          </a:xfrm>
          <a:prstGeom prst="rect">
            <a:avLst/>
          </a:prstGeom>
          <a:noFill/>
          <a:ln>
            <a:noFill/>
          </a:ln>
        </p:spPr>
      </p:pic>
      <p:sp>
        <p:nvSpPr>
          <p:cNvPr id="151" name="Google Shape;151;p27"/>
          <p:cNvSpPr txBox="1"/>
          <p:nvPr/>
        </p:nvSpPr>
        <p:spPr>
          <a:xfrm>
            <a:off x="4923250" y="3377175"/>
            <a:ext cx="4085700" cy="38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u="sng">
                <a:solidFill>
                  <a:schemeClr val="hlink"/>
                </a:solidFill>
                <a:hlinkClick r:id="rId3"/>
              </a:rPr>
              <a:t>https://www.literacyshed.com/silentredbook.html</a:t>
            </a:r>
            <a:endParaRPr/>
          </a:p>
        </p:txBody>
      </p:sp>
      <p:sp>
        <p:nvSpPr>
          <p:cNvPr id="152" name="Google Shape;152;p27"/>
          <p:cNvSpPr txBox="1"/>
          <p:nvPr/>
        </p:nvSpPr>
        <p:spPr>
          <a:xfrm>
            <a:off x="354125" y="2228425"/>
            <a:ext cx="4249500" cy="2824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Here are some words that you might need to spell:</a:t>
            </a:r>
            <a:endParaRPr/>
          </a:p>
          <a:p>
            <a:pPr marL="0" lvl="0" indent="0" algn="l" rtl="0">
              <a:spcBef>
                <a:spcPts val="0"/>
              </a:spcBef>
              <a:spcAft>
                <a:spcPts val="0"/>
              </a:spcAft>
              <a:buNone/>
            </a:pPr>
            <a:endParaRPr/>
          </a:p>
          <a:p>
            <a:pPr marL="457200" lvl="0" indent="-317500" algn="l" rtl="0">
              <a:spcBef>
                <a:spcPts val="0"/>
              </a:spcBef>
              <a:spcAft>
                <a:spcPts val="0"/>
              </a:spcAft>
              <a:buSzPts val="1400"/>
              <a:buChar char="●"/>
            </a:pPr>
            <a:r>
              <a:rPr lang="en-GB"/>
              <a:t>city</a:t>
            </a:r>
            <a:endParaRPr/>
          </a:p>
          <a:p>
            <a:pPr marL="457200" lvl="0" indent="-317500" algn="l" rtl="0">
              <a:spcBef>
                <a:spcPts val="0"/>
              </a:spcBef>
              <a:spcAft>
                <a:spcPts val="0"/>
              </a:spcAft>
              <a:buSzPts val="1400"/>
              <a:buChar char="●"/>
            </a:pPr>
            <a:r>
              <a:rPr lang="en-GB"/>
              <a:t>station</a:t>
            </a:r>
            <a:endParaRPr/>
          </a:p>
          <a:p>
            <a:pPr marL="457200" lvl="0" indent="-317500" algn="l" rtl="0">
              <a:spcBef>
                <a:spcPts val="0"/>
              </a:spcBef>
              <a:spcAft>
                <a:spcPts val="0"/>
              </a:spcAft>
              <a:buSzPts val="1400"/>
              <a:buChar char="●"/>
            </a:pPr>
            <a:r>
              <a:rPr lang="en-GB"/>
              <a:t>hungry</a:t>
            </a:r>
            <a:endParaRPr/>
          </a:p>
          <a:p>
            <a:pPr marL="457200" lvl="0" indent="-317500" algn="l" rtl="0">
              <a:spcBef>
                <a:spcPts val="0"/>
              </a:spcBef>
              <a:spcAft>
                <a:spcPts val="0"/>
              </a:spcAft>
              <a:buSzPts val="1400"/>
              <a:buChar char="●"/>
            </a:pPr>
            <a:r>
              <a:rPr lang="en-GB"/>
              <a:t>lonely</a:t>
            </a:r>
            <a:endParaRPr/>
          </a:p>
          <a:p>
            <a:pPr marL="457200" lvl="0" indent="-317500" algn="l" rtl="0">
              <a:spcBef>
                <a:spcPts val="0"/>
              </a:spcBef>
              <a:spcAft>
                <a:spcPts val="0"/>
              </a:spcAft>
              <a:buSzPts val="1400"/>
              <a:buChar char="●"/>
            </a:pPr>
            <a:r>
              <a:rPr lang="en-GB"/>
              <a:t>rubbish bins</a:t>
            </a:r>
            <a:endParaRPr/>
          </a:p>
          <a:p>
            <a:pPr marL="457200" lvl="0" indent="-317500" algn="l" rtl="0">
              <a:spcBef>
                <a:spcPts val="0"/>
              </a:spcBef>
              <a:spcAft>
                <a:spcPts val="0"/>
              </a:spcAft>
              <a:buSzPts val="1400"/>
              <a:buChar char="●"/>
            </a:pPr>
            <a:r>
              <a:rPr lang="en-GB"/>
              <a:t>angry</a:t>
            </a:r>
            <a:endParaRPr/>
          </a:p>
          <a:p>
            <a:pPr marL="457200" lvl="0" indent="-317500" algn="l" rtl="0">
              <a:spcBef>
                <a:spcPts val="0"/>
              </a:spcBef>
              <a:spcAft>
                <a:spcPts val="0"/>
              </a:spcAft>
              <a:buSzPts val="1400"/>
              <a:buChar char="●"/>
            </a:pPr>
            <a:r>
              <a:rPr lang="en-GB"/>
              <a:t>climbed</a:t>
            </a:r>
            <a:endParaRPr/>
          </a:p>
          <a:p>
            <a:pPr marL="457200" lvl="0" indent="-317500" algn="l" rtl="0">
              <a:spcBef>
                <a:spcPts val="0"/>
              </a:spcBef>
              <a:spcAft>
                <a:spcPts val="0"/>
              </a:spcAft>
              <a:buSzPts val="1400"/>
              <a:buChar char="●"/>
            </a:pPr>
            <a:r>
              <a:rPr lang="en-GB"/>
              <a:t>gazed</a:t>
            </a:r>
            <a:endParaRPr/>
          </a:p>
          <a:p>
            <a:pPr marL="457200" lvl="0" indent="-317500" algn="l" rtl="0">
              <a:spcBef>
                <a:spcPts val="0"/>
              </a:spcBef>
              <a:spcAft>
                <a:spcPts val="0"/>
              </a:spcAft>
              <a:buSzPts val="1400"/>
              <a:buChar char="●"/>
            </a:pPr>
            <a:r>
              <a:rPr lang="en-GB"/>
              <a:t>shooting star</a:t>
            </a:r>
            <a:endParaRPr/>
          </a:p>
          <a:p>
            <a:pPr marL="457200" lvl="0" indent="-317500" algn="l" rtl="0">
              <a:spcBef>
                <a:spcPts val="0"/>
              </a:spcBef>
              <a:spcAft>
                <a:spcPts val="0"/>
              </a:spcAft>
              <a:buSzPts val="1400"/>
              <a:buChar char="●"/>
            </a:pPr>
            <a:r>
              <a:rPr lang="en-GB"/>
              <a:t>shadows</a:t>
            </a:r>
            <a:endParaRPr/>
          </a:p>
          <a:p>
            <a:pPr marL="457200" lvl="0" indent="-317500" algn="l" rtl="0">
              <a:spcBef>
                <a:spcPts val="0"/>
              </a:spcBef>
              <a:spcAft>
                <a:spcPts val="0"/>
              </a:spcAft>
              <a:buSzPts val="1400"/>
              <a:buChar char="●"/>
            </a:pPr>
            <a:r>
              <a:rPr lang="en-GB"/>
              <a:t>remembered</a:t>
            </a:r>
            <a:endParaRPr/>
          </a:p>
        </p:txBody>
      </p:sp>
      <p:sp>
        <p:nvSpPr>
          <p:cNvPr id="153" name="Google Shape;153;p27"/>
          <p:cNvSpPr txBox="1">
            <a:spLocks noGrp="1"/>
          </p:cNvSpPr>
          <p:nvPr>
            <p:ph type="title"/>
          </p:nvPr>
        </p:nvSpPr>
        <p:spPr>
          <a:xfrm>
            <a:off x="4774075" y="3784575"/>
            <a:ext cx="4292100" cy="12480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Font typeface="Comic Sans MS"/>
              <a:buAutoNum type="arabicPeriod" startAt="3"/>
            </a:pPr>
            <a:r>
              <a:rPr lang="en-GB" sz="1400">
                <a:latin typeface="Comic Sans MS"/>
                <a:ea typeface="Comic Sans MS"/>
                <a:cs typeface="Comic Sans MS"/>
                <a:sym typeface="Comic Sans MS"/>
              </a:rPr>
              <a:t>When you have finished, check your work:</a:t>
            </a:r>
            <a:endParaRPr sz="1400">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Char char="●"/>
            </a:pPr>
            <a:r>
              <a:rPr lang="en-GB" sz="1400">
                <a:latin typeface="Comic Sans MS"/>
                <a:ea typeface="Comic Sans MS"/>
                <a:cs typeface="Comic Sans MS"/>
                <a:sym typeface="Comic Sans MS"/>
              </a:rPr>
              <a:t>spelling</a:t>
            </a:r>
            <a:endParaRPr sz="1400">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Char char="●"/>
            </a:pPr>
            <a:r>
              <a:rPr lang="en-GB" sz="1400">
                <a:latin typeface="Comic Sans MS"/>
                <a:ea typeface="Comic Sans MS"/>
                <a:cs typeface="Comic Sans MS"/>
                <a:sym typeface="Comic Sans MS"/>
              </a:rPr>
              <a:t>CL &amp; FS</a:t>
            </a:r>
            <a:endParaRPr sz="1400">
              <a:latin typeface="Comic Sans MS"/>
              <a:ea typeface="Comic Sans MS"/>
              <a:cs typeface="Comic Sans MS"/>
              <a:sym typeface="Comic Sans MS"/>
            </a:endParaRPr>
          </a:p>
          <a:p>
            <a:pPr marL="457200" lvl="0" indent="-317500" algn="l" rtl="0">
              <a:spcBef>
                <a:spcPts val="0"/>
              </a:spcBef>
              <a:spcAft>
                <a:spcPts val="0"/>
              </a:spcAft>
              <a:buSzPts val="1400"/>
              <a:buFont typeface="Comic Sans MS"/>
              <a:buChar char="●"/>
            </a:pPr>
            <a:r>
              <a:rPr lang="en-GB" sz="1400">
                <a:latin typeface="Comic Sans MS"/>
                <a:ea typeface="Comic Sans MS"/>
                <a:cs typeface="Comic Sans MS"/>
                <a:sym typeface="Comic Sans MS"/>
              </a:rPr>
              <a:t>sense</a:t>
            </a:r>
            <a:endParaRPr sz="1400">
              <a:latin typeface="Comic Sans MS"/>
              <a:ea typeface="Comic Sans MS"/>
              <a:cs typeface="Comic Sans MS"/>
              <a:sym typeface="Comic Sans MS"/>
            </a:endParaRPr>
          </a:p>
          <a:p>
            <a:pPr marL="457200" lvl="0" indent="0" algn="l" rtl="0">
              <a:spcBef>
                <a:spcPts val="0"/>
              </a:spcBef>
              <a:spcAft>
                <a:spcPts val="0"/>
              </a:spcAft>
              <a:buNone/>
            </a:pPr>
            <a:endParaRPr sz="1400">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980</Words>
  <Application>Microsoft Office PowerPoint</Application>
  <PresentationFormat>On-screen Show (16:9)</PresentationFormat>
  <Paragraphs>169</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Times New Roman</vt:lpstr>
      <vt:lpstr>Caveat</vt:lpstr>
      <vt:lpstr>Comic Sans MS</vt:lpstr>
      <vt:lpstr>Simple Light</vt:lpstr>
      <vt:lpstr>PowerPoint Presentation</vt:lpstr>
      <vt:lpstr>Session 1 - Close Read</vt:lpstr>
      <vt:lpstr>PowerPoint Presentation</vt:lpstr>
      <vt:lpstr>Session 2 - Sentence Writing</vt:lpstr>
      <vt:lpstr>Change each sentence into the past tense by changing the verb. The first one has been done for you.  Last week I walk to the shops.  Last week I walked to the shops.  The day before, James climb up the tree.  The boy fall out out the tree.  Jane run as fast as she could.  Paula and Kenny hop on one leg.  The cat grab the mouse by its tail. </vt:lpstr>
      <vt:lpstr>Answers  Last week I walked to the shops.  The day before, James climbed up the tree.  The boy fell out out the tree.  Jane ran as fast as she could.  Paula and Kenny hopped on one leg.  The cat grabbed the mouse by its tail. </vt:lpstr>
      <vt:lpstr>Session 3 - Sentence Writing</vt:lpstr>
      <vt:lpstr>Here is part of a story. Read it and spot the conjunctions: and  but  because .</vt:lpstr>
      <vt:lpstr>Copy these sentences down and choose the best conjunction (and but because) to fill in the gap. The first one has been done for you.</vt:lpstr>
      <vt:lpstr>Session 4 - Reading Comprehension</vt:lpstr>
      <vt:lpstr>PowerPoint Presentation</vt:lpstr>
      <vt:lpstr>Questions</vt:lpstr>
      <vt:lpstr>Answers</vt:lpstr>
      <vt:lpstr>Session 5 - Writing Task</vt:lpstr>
      <vt:lpstr>Click on the picture to watch the video.  When you have watched the video, tell the story in your own words.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Davies L</cp:lastModifiedBy>
  <cp:revision>1</cp:revision>
  <dcterms:modified xsi:type="dcterms:W3CDTF">2020-05-01T08:01:23Z</dcterms:modified>
</cp:coreProperties>
</file>