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76" r:id="rId3"/>
    <p:sldId id="259" r:id="rId4"/>
    <p:sldId id="267" r:id="rId5"/>
    <p:sldId id="272" r:id="rId6"/>
    <p:sldId id="268" r:id="rId7"/>
    <p:sldId id="273" r:id="rId8"/>
    <p:sldId id="269" r:id="rId9"/>
    <p:sldId id="270" r:id="rId10"/>
    <p:sldId id="271" r:id="rId11"/>
    <p:sldId id="274" r:id="rId12"/>
    <p:sldId id="275" r:id="rId13"/>
    <p:sldId id="266"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818" autoAdjust="0"/>
  </p:normalViewPr>
  <p:slideViewPr>
    <p:cSldViewPr>
      <p:cViewPr varScale="1">
        <p:scale>
          <a:sx n="67" d="100"/>
          <a:sy n="67" d="100"/>
        </p:scale>
        <p:origin x="147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F686F0-B448-405A-9C51-1BAF8E5F7685}" type="datetimeFigureOut">
              <a:rPr lang="en-GB" smtClean="0"/>
              <a:t>19/04/2020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B397D1-C92A-41ED-9D8D-A09111A74048}" type="slidenum">
              <a:rPr lang="en-GB" smtClean="0"/>
              <a:t>‹#›</a:t>
            </a:fld>
            <a:endParaRPr lang="en-GB"/>
          </a:p>
        </p:txBody>
      </p:sp>
    </p:spTree>
    <p:extLst>
      <p:ext uri="{BB962C8B-B14F-4D97-AF65-F5344CB8AC3E}">
        <p14:creationId xmlns:p14="http://schemas.microsoft.com/office/powerpoint/2010/main" val="3901711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3</a:t>
            </a:fld>
            <a:endParaRPr lang="en-GB"/>
          </a:p>
        </p:txBody>
      </p:sp>
    </p:spTree>
    <p:extLst>
      <p:ext uri="{BB962C8B-B14F-4D97-AF65-F5344CB8AC3E}">
        <p14:creationId xmlns:p14="http://schemas.microsoft.com/office/powerpoint/2010/main" val="41202058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11</a:t>
            </a:fld>
            <a:endParaRPr lang="en-GB"/>
          </a:p>
        </p:txBody>
      </p:sp>
    </p:spTree>
    <p:extLst>
      <p:ext uri="{BB962C8B-B14F-4D97-AF65-F5344CB8AC3E}">
        <p14:creationId xmlns:p14="http://schemas.microsoft.com/office/powerpoint/2010/main" val="26602099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12</a:t>
            </a:fld>
            <a:endParaRPr lang="en-GB"/>
          </a:p>
        </p:txBody>
      </p:sp>
    </p:spTree>
    <p:extLst>
      <p:ext uri="{BB962C8B-B14F-4D97-AF65-F5344CB8AC3E}">
        <p14:creationId xmlns:p14="http://schemas.microsoft.com/office/powerpoint/2010/main" val="19977824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19/04/2020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hyperlink" Target="https://www.mymaths.co.uk/"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052736"/>
            <a:ext cx="7776864" cy="1728192"/>
          </a:xfrm>
        </p:spPr>
        <p:txBody>
          <a:bodyPr>
            <a:normAutofit/>
          </a:bodyPr>
          <a:lstStyle/>
          <a:p>
            <a:r>
              <a:rPr lang="en-GB" sz="5400" b="1" dirty="0" smtClean="0">
                <a:latin typeface="Comic Sans MS" panose="030F0702030302020204" pitchFamily="66" charset="0"/>
              </a:rPr>
              <a:t>Year 1 Maths</a:t>
            </a:r>
            <a:endParaRPr lang="en-GB" sz="5400" b="1" dirty="0">
              <a:latin typeface="Comic Sans MS" panose="030F0702030302020204" pitchFamily="66" charset="0"/>
            </a:endParaRPr>
          </a:p>
        </p:txBody>
      </p:sp>
      <p:sp>
        <p:nvSpPr>
          <p:cNvPr id="3" name="Subtitle 2"/>
          <p:cNvSpPr>
            <a:spLocks noGrp="1"/>
          </p:cNvSpPr>
          <p:nvPr>
            <p:ph type="subTitle" idx="1"/>
          </p:nvPr>
        </p:nvSpPr>
        <p:spPr/>
        <p:txBody>
          <a:bodyPr/>
          <a:lstStyle/>
          <a:p>
            <a:r>
              <a:rPr lang="en-GB" sz="3600" b="1" dirty="0">
                <a:latin typeface="Comic Sans MS" panose="030F0702030302020204" pitchFamily="66" charset="0"/>
              </a:rPr>
              <a:t>Week 2</a:t>
            </a:r>
            <a:endParaRPr lang="en-GB" sz="3600" b="1" dirty="0" smtClean="0">
              <a:latin typeface="Comic Sans MS" panose="030F0702030302020204" pitchFamily="66" charset="0"/>
            </a:endParaRPr>
          </a:p>
          <a:p>
            <a:r>
              <a:rPr lang="en-GB" sz="3600" b="1" dirty="0" smtClean="0">
                <a:latin typeface="Comic Sans MS" panose="030F0702030302020204" pitchFamily="66" charset="0"/>
              </a:rPr>
              <a:t>27/4/20</a:t>
            </a:r>
            <a:endParaRPr lang="en-GB" dirty="0"/>
          </a:p>
        </p:txBody>
      </p:sp>
    </p:spTree>
    <p:extLst>
      <p:ext uri="{BB962C8B-B14F-4D97-AF65-F5344CB8AC3E}">
        <p14:creationId xmlns:p14="http://schemas.microsoft.com/office/powerpoint/2010/main" val="561222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734" y="388384"/>
            <a:ext cx="8229600" cy="778098"/>
          </a:xfrm>
        </p:spPr>
        <p:txBody>
          <a:bodyPr>
            <a:normAutofit/>
          </a:bodyPr>
          <a:lstStyle/>
          <a:p>
            <a:r>
              <a:rPr lang="en-GB" sz="2400" dirty="0" smtClean="0">
                <a:latin typeface="Comic Sans MS" panose="030F0702030302020204" pitchFamily="66" charset="0"/>
              </a:rPr>
              <a:t>Information for Parents and Carers.</a:t>
            </a:r>
            <a:endParaRPr lang="en-GB" sz="2800" dirty="0">
              <a:latin typeface="Comic Sans MS" panose="030F0702030302020204" pitchFamily="66" charset="0"/>
            </a:endParaRPr>
          </a:p>
        </p:txBody>
      </p:sp>
      <p:sp>
        <p:nvSpPr>
          <p:cNvPr id="6" name="Rectangle 5"/>
          <p:cNvSpPr/>
          <p:nvPr/>
        </p:nvSpPr>
        <p:spPr>
          <a:xfrm>
            <a:off x="546804" y="1030288"/>
            <a:ext cx="6976340" cy="1080296"/>
          </a:xfrm>
          <a:prstGeom prst="rect">
            <a:avLst/>
          </a:prstGeom>
        </p:spPr>
        <p:txBody>
          <a:bodyPr wrap="square">
            <a:spAutoFit/>
          </a:bodyPr>
          <a:lstStyle/>
          <a:p>
            <a:pPr algn="just">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At St Catherine’s we follow the Mathematic programme ‘White Rose Maths’. White Rose Maths have set up a series of daily lessons for your child to follow at home. </a:t>
            </a:r>
            <a:endParaRPr lang="en-GB" sz="14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7" name="Picture 6" descr="White Rose Maths - Trent Valley Teaching School Alliance"/>
          <p:cNvPicPr/>
          <p:nvPr/>
        </p:nvPicPr>
        <p:blipFill rotWithShape="1">
          <a:blip r:embed="rId2" cstate="print">
            <a:extLst>
              <a:ext uri="{28A0092B-C50C-407E-A947-70E740481C1C}">
                <a14:useLocalDpi xmlns:a14="http://schemas.microsoft.com/office/drawing/2010/main" val="0"/>
              </a:ext>
            </a:extLst>
          </a:blip>
          <a:srcRect r="51370" b="1011"/>
          <a:stretch/>
        </p:blipFill>
        <p:spPr bwMode="auto">
          <a:xfrm>
            <a:off x="7534022" y="890323"/>
            <a:ext cx="1156404" cy="1152128"/>
          </a:xfrm>
          <a:prstGeom prst="rect">
            <a:avLst/>
          </a:prstGeom>
          <a:noFill/>
          <a:ln>
            <a:noFill/>
          </a:ln>
          <a:extLst>
            <a:ext uri="{53640926-AAD7-44D8-BBD7-CCE9431645EC}">
              <a14:shadowObscured xmlns:a14="http://schemas.microsoft.com/office/drawing/2010/main"/>
            </a:ext>
          </a:extLst>
        </p:spPr>
      </p:pic>
      <p:sp>
        <p:nvSpPr>
          <p:cNvPr id="8" name="Rectangle 7"/>
          <p:cNvSpPr/>
          <p:nvPr/>
        </p:nvSpPr>
        <p:spPr>
          <a:xfrm>
            <a:off x="546804" y="2336364"/>
            <a:ext cx="8135594" cy="2166875"/>
          </a:xfrm>
          <a:prstGeom prst="rect">
            <a:avLst/>
          </a:prstGeom>
        </p:spPr>
        <p:txBody>
          <a:bodyPr wrap="square">
            <a:spAutoFit/>
          </a:bodyPr>
          <a:lstStyle/>
          <a:p>
            <a:pPr algn="just">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Each week you will find five lessons, one for each day. Every lesson comes with a short video for you to watch and discuss with your child. We recommend you pause the video at certain points to allow for discussion and questioning. After each video there is an </a:t>
            </a:r>
            <a:r>
              <a:rPr lang="en-GB" dirty="0" smtClean="0">
                <a:latin typeface="Comic Sans MS" panose="030F0702030302020204" pitchFamily="66" charset="0"/>
                <a:ea typeface="Calibri" panose="020F0502020204030204" pitchFamily="34" charset="0"/>
                <a:cs typeface="Times New Roman" panose="02020603050405020304" pitchFamily="18" charset="0"/>
              </a:rPr>
              <a:t>activity for your child to complete with your support. </a:t>
            </a:r>
            <a:r>
              <a:rPr lang="en-GB" dirty="0">
                <a:latin typeface="Comic Sans MS" panose="030F0702030302020204" pitchFamily="66" charset="0"/>
                <a:ea typeface="Calibri" panose="020F0502020204030204" pitchFamily="34" charset="0"/>
                <a:cs typeface="Times New Roman" panose="02020603050405020304" pitchFamily="18" charset="0"/>
              </a:rPr>
              <a:t>You may want to print this off or work from the screen and write your answers on a separate piece of paper. Each lesson should take approximately </a:t>
            </a:r>
            <a:r>
              <a:rPr lang="en-GB" dirty="0" smtClean="0">
                <a:latin typeface="Comic Sans MS" panose="030F0702030302020204" pitchFamily="66" charset="0"/>
                <a:ea typeface="Calibri" panose="020F0502020204030204" pitchFamily="34" charset="0"/>
                <a:cs typeface="Times New Roman" panose="02020603050405020304" pitchFamily="18" charset="0"/>
              </a:rPr>
              <a:t>20 </a:t>
            </a:r>
            <a:r>
              <a:rPr lang="en-GB" dirty="0" smtClean="0">
                <a:latin typeface="Comic Sans MS" panose="030F0702030302020204" pitchFamily="66" charset="0"/>
                <a:ea typeface="Calibri" panose="020F0502020204030204" pitchFamily="34" charset="0"/>
                <a:cs typeface="Times New Roman" panose="02020603050405020304" pitchFamily="18" charset="0"/>
              </a:rPr>
              <a:t>minutes</a:t>
            </a:r>
            <a:r>
              <a:rPr lang="en-GB" dirty="0">
                <a:latin typeface="Comic Sans MS" panose="030F0702030302020204" pitchFamily="66" charset="0"/>
                <a:ea typeface="Calibri" panose="020F0502020204030204" pitchFamily="34" charset="0"/>
                <a:cs typeface="Times New Roman" panose="02020603050405020304" pitchFamily="18" charset="0"/>
              </a:rPr>
              <a:t>. </a:t>
            </a:r>
          </a:p>
        </p:txBody>
      </p:sp>
      <p:pic>
        <p:nvPicPr>
          <p:cNvPr id="18" name="Picture 17"/>
          <p:cNvPicPr>
            <a:picLocks noChangeAspect="1"/>
          </p:cNvPicPr>
          <p:nvPr/>
        </p:nvPicPr>
        <p:blipFill rotWithShape="1">
          <a:blip r:embed="rId3"/>
          <a:srcRect l="27309" t="63780" r="10706" b="10626"/>
          <a:stretch/>
        </p:blipFill>
        <p:spPr>
          <a:xfrm>
            <a:off x="251520" y="4853040"/>
            <a:ext cx="5207596" cy="1566012"/>
          </a:xfrm>
          <a:prstGeom prst="rect">
            <a:avLst/>
          </a:prstGeom>
        </p:spPr>
      </p:pic>
      <p:pic>
        <p:nvPicPr>
          <p:cNvPr id="9" name="Picture 2" descr="Tips label collection with flat design | Free Vector"/>
          <p:cNvPicPr>
            <a:picLocks noChangeAspect="1" noChangeArrowheads="1"/>
          </p:cNvPicPr>
          <p:nvPr/>
        </p:nvPicPr>
        <p:blipFill rotWithShape="1">
          <a:blip r:embed="rId4">
            <a:extLst>
              <a:ext uri="{28A0092B-C50C-407E-A947-70E740481C1C}">
                <a14:useLocalDpi xmlns:a14="http://schemas.microsoft.com/office/drawing/2010/main" val="0"/>
              </a:ext>
            </a:extLst>
          </a:blip>
          <a:srcRect l="66823" t="41771" r="5401" b="40240"/>
          <a:stretch/>
        </p:blipFill>
        <p:spPr bwMode="auto">
          <a:xfrm>
            <a:off x="6804248" y="4382098"/>
            <a:ext cx="1111768" cy="7200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739952" y="5095613"/>
            <a:ext cx="3240360" cy="1323439"/>
          </a:xfrm>
          <a:prstGeom prst="rect">
            <a:avLst/>
          </a:prstGeom>
          <a:noFill/>
          <a:ln w="38100">
            <a:solidFill>
              <a:schemeClr val="accent1"/>
            </a:solidFill>
          </a:ln>
        </p:spPr>
        <p:txBody>
          <a:bodyPr wrap="square" rtlCol="0">
            <a:spAutoFit/>
          </a:bodyPr>
          <a:lstStyle/>
          <a:p>
            <a:r>
              <a:rPr lang="en-GB" sz="1600" dirty="0" smtClean="0">
                <a:latin typeface="Comic Sans MS" panose="030F0702030302020204" pitchFamily="66" charset="0"/>
              </a:rPr>
              <a:t>Look out for our ‘Helpful Tips’ on each slide. We have added a little more information about how you can support your child at home with each lesson. </a:t>
            </a:r>
            <a:r>
              <a:rPr lang="en-GB" sz="1600" dirty="0" smtClean="0">
                <a:latin typeface="Comic Sans MS" panose="030F0702030302020204" pitchFamily="66" charset="0"/>
                <a:sym typeface="Wingdings" panose="05000000000000000000" pitchFamily="2" charset="2"/>
              </a:rPr>
              <a:t></a:t>
            </a:r>
            <a:endParaRPr lang="en-GB" sz="1600" dirty="0">
              <a:latin typeface="Comic Sans MS" panose="030F0702030302020204" pitchFamily="66" charset="0"/>
            </a:endParaRPr>
          </a:p>
        </p:txBody>
      </p:sp>
    </p:spTree>
    <p:extLst>
      <p:ext uri="{BB962C8B-B14F-4D97-AF65-F5344CB8AC3E}">
        <p14:creationId xmlns:p14="http://schemas.microsoft.com/office/powerpoint/2010/main" val="2371019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38067" y="461521"/>
            <a:ext cx="2776722"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2</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5" name="TextBox 4"/>
          <p:cNvSpPr txBox="1"/>
          <p:nvPr/>
        </p:nvSpPr>
        <p:spPr>
          <a:xfrm>
            <a:off x="765988" y="1340768"/>
            <a:ext cx="7920880" cy="2031325"/>
          </a:xfrm>
          <a:prstGeom prst="rect">
            <a:avLst/>
          </a:prstGeom>
          <a:noFill/>
        </p:spPr>
        <p:txBody>
          <a:bodyPr wrap="square" rtlCol="0">
            <a:spAutoFit/>
          </a:bodyPr>
          <a:lstStyle/>
          <a:p>
            <a:pPr algn="ctr"/>
            <a:r>
              <a:rPr lang="en-GB" sz="2400" dirty="0" smtClean="0">
                <a:latin typeface="Comic Sans MS" panose="030F0702030302020204" pitchFamily="66" charset="0"/>
                <a:cs typeface="Times New Roman" panose="02020603050405020304" pitchFamily="18" charset="0"/>
              </a:rPr>
              <a:t>Hello Year 1! </a:t>
            </a:r>
          </a:p>
          <a:p>
            <a:pPr algn="ctr"/>
            <a:r>
              <a:rPr lang="en-GB" sz="2000" dirty="0" smtClean="0">
                <a:latin typeface="Comic Sans MS" panose="030F0702030302020204" pitchFamily="66" charset="0"/>
                <a:cs typeface="Times New Roman" panose="02020603050405020304" pitchFamily="18" charset="0"/>
              </a:rPr>
              <a:t>This week we will be:</a:t>
            </a:r>
          </a:p>
          <a:p>
            <a:pPr marL="457200" indent="-457200" algn="ctr">
              <a:buAutoNum type="arabicPeriod"/>
            </a:pPr>
            <a:r>
              <a:rPr lang="en-GB" sz="2000" dirty="0" smtClean="0">
                <a:latin typeface="Comic Sans MS" panose="030F0702030302020204" pitchFamily="66" charset="0"/>
                <a:cs typeface="Times New Roman" panose="02020603050405020304" pitchFamily="18" charset="0"/>
              </a:rPr>
              <a:t>Completing our work on capacity        2. Counting in tens</a:t>
            </a:r>
          </a:p>
          <a:p>
            <a:pPr algn="ctr"/>
            <a:r>
              <a:rPr lang="en-GB" sz="2000" dirty="0" smtClean="0">
                <a:latin typeface="Comic Sans MS" panose="030F0702030302020204" pitchFamily="66" charset="0"/>
                <a:cs typeface="Times New Roman" panose="02020603050405020304" pitchFamily="18" charset="0"/>
              </a:rPr>
              <a:t>3. Making and adding equal groups</a:t>
            </a:r>
          </a:p>
          <a:p>
            <a:pPr algn="ctr"/>
            <a:endParaRPr lang="en-GB" sz="2400" dirty="0">
              <a:latin typeface="Comic Sans MS" panose="030F0702030302020204" pitchFamily="66" charset="0"/>
              <a:cs typeface="Times New Roman" panose="02020603050405020304" pitchFamily="18" charset="0"/>
            </a:endParaRPr>
          </a:p>
          <a:p>
            <a:endParaRPr lang="en-GB" dirty="0" smtClean="0"/>
          </a:p>
        </p:txBody>
      </p:sp>
      <p:pic>
        <p:nvPicPr>
          <p:cNvPr id="8" name="Google Shape;75;p15"/>
          <p:cNvPicPr preferRelativeResize="0"/>
          <p:nvPr/>
        </p:nvPicPr>
        <p:blipFill>
          <a:blip r:embed="rId3">
            <a:alphaModFix/>
          </a:blip>
          <a:stretch>
            <a:fillRect/>
          </a:stretch>
        </p:blipFill>
        <p:spPr>
          <a:xfrm>
            <a:off x="1910617" y="3806463"/>
            <a:ext cx="5631622" cy="2448272"/>
          </a:xfrm>
          <a:prstGeom prst="rect">
            <a:avLst/>
          </a:prstGeom>
          <a:noFill/>
          <a:ln>
            <a:noFill/>
          </a:ln>
        </p:spPr>
      </p:pic>
      <p:sp>
        <p:nvSpPr>
          <p:cNvPr id="2" name="TextBox 1"/>
          <p:cNvSpPr txBox="1"/>
          <p:nvPr/>
        </p:nvSpPr>
        <p:spPr>
          <a:xfrm>
            <a:off x="402525" y="6381328"/>
            <a:ext cx="8280920" cy="369332"/>
          </a:xfrm>
          <a:prstGeom prst="rect">
            <a:avLst/>
          </a:prstGeom>
          <a:noFill/>
        </p:spPr>
        <p:txBody>
          <a:bodyPr wrap="square" rtlCol="0">
            <a:spAutoFit/>
          </a:bodyPr>
          <a:lstStyle/>
          <a:p>
            <a:pPr algn="ctr"/>
            <a:r>
              <a:rPr lang="en-GB" dirty="0" smtClean="0">
                <a:latin typeface="Comic Sans MS" panose="030F0702030302020204" pitchFamily="66" charset="0"/>
              </a:rPr>
              <a:t>This PowerPoint includes five Maths sessions for you to complete this week. </a:t>
            </a:r>
            <a:endParaRPr lang="en-GB" dirty="0">
              <a:latin typeface="Comic Sans MS" panose="030F0702030302020204" pitchFamily="66" charset="0"/>
            </a:endParaRPr>
          </a:p>
        </p:txBody>
      </p:sp>
      <p:pic>
        <p:nvPicPr>
          <p:cNvPr id="9" name="Picture 4" descr="Making Equal Groups - An Introduction to Division by The Teaching ..."/>
          <p:cNvPicPr>
            <a:picLocks noChangeAspect="1" noChangeArrowheads="1"/>
          </p:cNvPicPr>
          <p:nvPr/>
        </p:nvPicPr>
        <p:blipFill rotWithShape="1">
          <a:blip r:embed="rId4">
            <a:extLst>
              <a:ext uri="{28A0092B-C50C-407E-A947-70E740481C1C}">
                <a14:useLocalDpi xmlns:a14="http://schemas.microsoft.com/office/drawing/2010/main" val="0"/>
              </a:ext>
            </a:extLst>
          </a:blip>
          <a:srcRect l="13358" t="37290" r="14152" b="14215"/>
          <a:stretch/>
        </p:blipFill>
        <p:spPr bwMode="auto">
          <a:xfrm>
            <a:off x="5454007" y="2756703"/>
            <a:ext cx="2088232" cy="104976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Group Of 10 Clipar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40476" y="2743589"/>
            <a:ext cx="909314" cy="93342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Group Of 10 Clipar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56741" y="2743589"/>
            <a:ext cx="909314" cy="933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08974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9776"/>
            <a:ext cx="8229600" cy="1143000"/>
          </a:xfrm>
        </p:spPr>
        <p:txBody>
          <a:bodyPr>
            <a:noAutofit/>
          </a:bodyPr>
          <a:lstStyle/>
          <a:p>
            <a:r>
              <a:rPr lang="en-GB" sz="3200" dirty="0" smtClean="0">
                <a:latin typeface="Comic Sans MS" panose="030F0702030302020204" pitchFamily="66" charset="0"/>
              </a:rPr>
              <a:t>Lesson 1 – Compare capacity.</a:t>
            </a:r>
            <a:endParaRPr lang="en-GB" sz="3200" dirty="0">
              <a:latin typeface="Comic Sans MS" panose="030F0702030302020204" pitchFamily="66" charset="0"/>
            </a:endParaRPr>
          </a:p>
        </p:txBody>
      </p:sp>
      <p:sp>
        <p:nvSpPr>
          <p:cNvPr id="3" name="TextBox 2"/>
          <p:cNvSpPr txBox="1"/>
          <p:nvPr/>
        </p:nvSpPr>
        <p:spPr>
          <a:xfrm>
            <a:off x="837928" y="3212976"/>
            <a:ext cx="7488832" cy="3385542"/>
          </a:xfrm>
          <a:prstGeom prst="rect">
            <a:avLst/>
          </a:prstGeom>
          <a:noFill/>
        </p:spPr>
        <p:txBody>
          <a:bodyPr wrap="square" rtlCol="0">
            <a:spAutoFit/>
          </a:bodyPr>
          <a:lstStyle/>
          <a:p>
            <a:pPr algn="ctr"/>
            <a:r>
              <a:rPr lang="en-GB" dirty="0" smtClean="0">
                <a:latin typeface="Comic Sans MS" panose="030F0702030302020204" pitchFamily="66" charset="0"/>
              </a:rPr>
              <a:t>1 . Watch the video clip with your adult. </a:t>
            </a:r>
          </a:p>
          <a:p>
            <a:pPr algn="ctr"/>
            <a:r>
              <a:rPr lang="en-GB" sz="1100" dirty="0" smtClean="0">
                <a:latin typeface="Comic Sans MS" panose="030F0702030302020204" pitchFamily="66" charset="0"/>
              </a:rPr>
              <a:t>Adults - Please pause the video to answer the questions and discuss the pictures </a:t>
            </a:r>
            <a:r>
              <a:rPr lang="en-GB" sz="1100" dirty="0" smtClean="0">
                <a:latin typeface="Comic Sans MS" panose="030F0702030302020204" pitchFamily="66" charset="0"/>
                <a:sym typeface="Wingdings" panose="05000000000000000000" pitchFamily="2" charset="2"/>
              </a:rPr>
              <a:t></a:t>
            </a:r>
          </a:p>
          <a:p>
            <a:pPr algn="ctr"/>
            <a:r>
              <a:rPr lang="en-GB" dirty="0" smtClean="0">
                <a:solidFill>
                  <a:srgbClr val="0070C0"/>
                </a:solidFill>
                <a:latin typeface="Comic Sans MS" panose="030F0702030302020204" pitchFamily="66" charset="0"/>
                <a:sym typeface="Wingdings" panose="05000000000000000000" pitchFamily="2" charset="2"/>
              </a:rPr>
              <a:t>Each video clip now starts with four ‘Flash back’ questions. </a:t>
            </a:r>
          </a:p>
          <a:p>
            <a:pPr algn="ctr"/>
            <a:r>
              <a:rPr lang="en-GB" dirty="0" smtClean="0">
                <a:solidFill>
                  <a:srgbClr val="0070C0"/>
                </a:solidFill>
                <a:latin typeface="Comic Sans MS" panose="030F0702030302020204" pitchFamily="66" charset="0"/>
                <a:sym typeface="Wingdings" panose="05000000000000000000" pitchFamily="2" charset="2"/>
              </a:rPr>
              <a:t>These are designed to recap on previous learning. </a:t>
            </a:r>
            <a:endParaRPr lang="en-GB" dirty="0" smtClean="0">
              <a:solidFill>
                <a:srgbClr val="0070C0"/>
              </a:solidFill>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2. Complete the activity with your adult.</a:t>
            </a:r>
          </a:p>
          <a:p>
            <a:pPr algn="ctr"/>
            <a:r>
              <a:rPr lang="en-GB" sz="1100" dirty="0">
                <a:latin typeface="Comic Sans MS" panose="030F0702030302020204" pitchFamily="66" charset="0"/>
              </a:rPr>
              <a:t>Adults – Please read through the questions with your child. They are not expected to do this on their own </a:t>
            </a:r>
            <a:r>
              <a:rPr lang="en-GB" sz="1100" dirty="0">
                <a:latin typeface="Comic Sans MS" panose="030F0702030302020204" pitchFamily="66" charset="0"/>
                <a:sym typeface="Wingdings" panose="05000000000000000000" pitchFamily="2" charset="2"/>
              </a:rPr>
              <a:t></a:t>
            </a:r>
            <a:endParaRPr lang="en-GB" sz="1100"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3. Check your answers by clicking on ‘Get the Answers’. </a:t>
            </a:r>
          </a:p>
          <a:p>
            <a:pPr algn="ctr"/>
            <a:endParaRPr lang="en-GB" dirty="0" smtClean="0">
              <a:latin typeface="Comic Sans MS" panose="030F0702030302020204" pitchFamily="66" charset="0"/>
            </a:endParaRPr>
          </a:p>
          <a:p>
            <a:pPr algn="ctr"/>
            <a:r>
              <a:rPr lang="en-GB" sz="2400" dirty="0" smtClean="0">
                <a:latin typeface="Comic Sans MS" panose="030F0702030302020204" pitchFamily="66" charset="0"/>
              </a:rPr>
              <a:t>Click this link to get started:</a:t>
            </a:r>
          </a:p>
          <a:p>
            <a:pPr algn="ctr"/>
            <a:r>
              <a:rPr lang="en-GB" sz="2400" dirty="0">
                <a:latin typeface="Comic Sans MS" panose="030F0702030302020204" pitchFamily="66" charset="0"/>
                <a:hlinkClick r:id="rId2"/>
              </a:rPr>
              <a:t>https://whiterosemaths.com/homelearning/year-1/</a:t>
            </a:r>
            <a:r>
              <a:rPr lang="en-GB" sz="2400" dirty="0" smtClean="0">
                <a:latin typeface="Comic Sans MS" panose="030F0702030302020204" pitchFamily="66" charset="0"/>
              </a:rPr>
              <a:t> </a:t>
            </a:r>
            <a:endParaRPr lang="en-GB" sz="2400" dirty="0">
              <a:latin typeface="Comic Sans MS" panose="030F0702030302020204" pitchFamily="66" charset="0"/>
            </a:endParaRPr>
          </a:p>
        </p:txBody>
      </p:sp>
      <p:pic>
        <p:nvPicPr>
          <p:cNvPr id="5" name="Picture 4"/>
          <p:cNvPicPr>
            <a:picLocks noChangeAspect="1"/>
          </p:cNvPicPr>
          <p:nvPr/>
        </p:nvPicPr>
        <p:blipFill rotWithShape="1">
          <a:blip r:embed="rId3"/>
          <a:srcRect l="9600" t="23422" r="30630" b="21453"/>
          <a:stretch/>
        </p:blipFill>
        <p:spPr>
          <a:xfrm>
            <a:off x="2926160" y="1268760"/>
            <a:ext cx="3312368" cy="1717524"/>
          </a:xfrm>
          <a:prstGeom prst="rect">
            <a:avLst/>
          </a:prstGeom>
          <a:ln w="38100">
            <a:solidFill>
              <a:srgbClr val="00B0F0"/>
            </a:solidFill>
          </a:ln>
        </p:spPr>
      </p:pic>
    </p:spTree>
    <p:extLst>
      <p:ext uri="{BB962C8B-B14F-4D97-AF65-F5344CB8AC3E}">
        <p14:creationId xmlns:p14="http://schemas.microsoft.com/office/powerpoint/2010/main" val="16206877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0247"/>
            <a:ext cx="8229600" cy="1143000"/>
          </a:xfrm>
        </p:spPr>
        <p:txBody>
          <a:bodyPr>
            <a:normAutofit/>
          </a:bodyPr>
          <a:lstStyle/>
          <a:p>
            <a:r>
              <a:rPr lang="en-GB" sz="3200" dirty="0" smtClean="0">
                <a:latin typeface="Comic Sans MS" panose="030F0702030302020204" pitchFamily="66" charset="0"/>
              </a:rPr>
              <a:t>Lesson 1 – Compare capacity</a:t>
            </a:r>
            <a:endParaRPr lang="en-GB" sz="3200" dirty="0">
              <a:latin typeface="Comic Sans MS" panose="030F0702030302020204" pitchFamily="66" charset="0"/>
            </a:endParaRPr>
          </a:p>
        </p:txBody>
      </p:sp>
      <p:pic>
        <p:nvPicPr>
          <p:cNvPr id="3" name="Picture 2" descr="Tips label collection with flat design | Free Vector"/>
          <p:cNvPicPr>
            <a:picLocks noChangeAspect="1" noChangeArrowheads="1"/>
          </p:cNvPicPr>
          <p:nvPr/>
        </p:nvPicPr>
        <p:blipFill rotWithShape="1">
          <a:blip r:embed="rId2">
            <a:extLst>
              <a:ext uri="{28A0092B-C50C-407E-A947-70E740481C1C}">
                <a14:useLocalDpi xmlns:a14="http://schemas.microsoft.com/office/drawing/2010/main" val="0"/>
              </a:ext>
            </a:extLst>
          </a:blip>
          <a:srcRect l="66823" t="41771" r="5401" b="40240"/>
          <a:stretch/>
        </p:blipFill>
        <p:spPr bwMode="auto">
          <a:xfrm>
            <a:off x="717396" y="1230855"/>
            <a:ext cx="1111768" cy="7200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829164" y="1244366"/>
            <a:ext cx="6624736" cy="923330"/>
          </a:xfrm>
          <a:prstGeom prst="rect">
            <a:avLst/>
          </a:prstGeom>
          <a:noFill/>
        </p:spPr>
        <p:txBody>
          <a:bodyPr wrap="square" rtlCol="0">
            <a:spAutoFit/>
          </a:bodyPr>
          <a:lstStyle/>
          <a:p>
            <a:r>
              <a:rPr lang="en-GB" dirty="0" smtClean="0">
                <a:latin typeface="Comic Sans MS" panose="030F0702030302020204" pitchFamily="66" charset="0"/>
              </a:rPr>
              <a:t>One of the questions on the activity asks you to use these symbols. We have learnt about these in school. Here is a reminder of what they mean:</a:t>
            </a:r>
            <a:endParaRPr lang="en-GB" dirty="0">
              <a:latin typeface="Comic Sans MS" panose="030F0702030302020204" pitchFamily="66" charset="0"/>
            </a:endParaRPr>
          </a:p>
        </p:txBody>
      </p:sp>
      <p:pic>
        <p:nvPicPr>
          <p:cNvPr id="2050" name="Picture 2" descr="Less than or Equal to Sign – Fashion dress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1532" y="1934858"/>
            <a:ext cx="2772308" cy="2014255"/>
          </a:xfrm>
          <a:prstGeom prst="rect">
            <a:avLst/>
          </a:prstGeom>
          <a:noFill/>
          <a:ln w="38100">
            <a:solidFill>
              <a:srgbClr val="00B0F0"/>
            </a:solidFill>
          </a:ln>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4"/>
          <a:srcRect l="26756" t="21453" r="30077" b="23422"/>
          <a:stretch/>
        </p:blipFill>
        <p:spPr>
          <a:xfrm>
            <a:off x="787617" y="4164181"/>
            <a:ext cx="3410093" cy="2448272"/>
          </a:xfrm>
          <a:prstGeom prst="rect">
            <a:avLst/>
          </a:prstGeom>
          <a:ln w="38100">
            <a:solidFill>
              <a:srgbClr val="00B0F0"/>
            </a:solidFill>
          </a:ln>
        </p:spPr>
      </p:pic>
      <p:sp>
        <p:nvSpPr>
          <p:cNvPr id="6" name="TextBox 5"/>
          <p:cNvSpPr txBox="1"/>
          <p:nvPr/>
        </p:nvSpPr>
        <p:spPr>
          <a:xfrm>
            <a:off x="4572000" y="4581128"/>
            <a:ext cx="3960440" cy="2031325"/>
          </a:xfrm>
          <a:prstGeom prst="rect">
            <a:avLst/>
          </a:prstGeom>
          <a:noFill/>
          <a:ln w="38100">
            <a:solidFill>
              <a:srgbClr val="00B0F0"/>
            </a:solidFill>
          </a:ln>
        </p:spPr>
        <p:txBody>
          <a:bodyPr wrap="square" rtlCol="0">
            <a:spAutoFit/>
          </a:bodyPr>
          <a:lstStyle/>
          <a:p>
            <a:r>
              <a:rPr lang="en-GB" sz="1400" dirty="0" smtClean="0">
                <a:latin typeface="Comic Sans MS" panose="030F0702030302020204" pitchFamily="66" charset="0"/>
              </a:rPr>
              <a:t>The last question on the activity is a real challenge!! We advise you only have a go at this if you feel your child is ready. </a:t>
            </a:r>
          </a:p>
          <a:p>
            <a:endParaRPr lang="en-GB" sz="1400" dirty="0">
              <a:latin typeface="Comic Sans MS" panose="030F0702030302020204" pitchFamily="66" charset="0"/>
            </a:endParaRPr>
          </a:p>
          <a:p>
            <a:r>
              <a:rPr lang="en-GB" sz="1400" dirty="0" smtClean="0">
                <a:latin typeface="Comic Sans MS" panose="030F0702030302020204" pitchFamily="66" charset="0"/>
              </a:rPr>
              <a:t>The idea here is to convert each image into jugs of water and then compare them to see which holds the most. This will need a lot of guidance. It would not be expected for your child to do this on their own </a:t>
            </a:r>
            <a:r>
              <a:rPr lang="en-GB" sz="1400" dirty="0" smtClean="0">
                <a:latin typeface="Comic Sans MS" panose="030F0702030302020204" pitchFamily="66" charset="0"/>
                <a:sym typeface="Wingdings" panose="05000000000000000000" pitchFamily="2" charset="2"/>
              </a:rPr>
              <a:t></a:t>
            </a:r>
            <a:endParaRPr lang="en-GB" sz="1400" dirty="0">
              <a:latin typeface="Comic Sans MS" panose="030F0702030302020204" pitchFamily="66" charset="0"/>
            </a:endParaRPr>
          </a:p>
        </p:txBody>
      </p:sp>
      <p:cxnSp>
        <p:nvCxnSpPr>
          <p:cNvPr id="8" name="Straight Arrow Connector 7"/>
          <p:cNvCxnSpPr>
            <a:stCxn id="6" idx="1"/>
          </p:cNvCxnSpPr>
          <p:nvPr/>
        </p:nvCxnSpPr>
        <p:spPr>
          <a:xfrm flipH="1" flipV="1">
            <a:off x="4197710" y="5596790"/>
            <a:ext cx="374290" cy="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42092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58150"/>
            <a:ext cx="8229600" cy="1143000"/>
          </a:xfrm>
        </p:spPr>
        <p:txBody>
          <a:bodyPr>
            <a:noAutofit/>
          </a:bodyPr>
          <a:lstStyle/>
          <a:p>
            <a:r>
              <a:rPr lang="en-GB" sz="3200" dirty="0" smtClean="0">
                <a:latin typeface="Comic Sans MS" panose="030F0702030302020204" pitchFamily="66" charset="0"/>
              </a:rPr>
              <a:t>Lesson  2 – Count in 10s.</a:t>
            </a:r>
            <a:endParaRPr lang="en-GB" sz="3200" dirty="0">
              <a:latin typeface="Comic Sans MS" panose="030F0702030302020204" pitchFamily="66" charset="0"/>
            </a:endParaRPr>
          </a:p>
        </p:txBody>
      </p:sp>
      <p:sp>
        <p:nvSpPr>
          <p:cNvPr id="6" name="TextBox 5"/>
          <p:cNvSpPr txBox="1"/>
          <p:nvPr/>
        </p:nvSpPr>
        <p:spPr>
          <a:xfrm>
            <a:off x="981135" y="3406939"/>
            <a:ext cx="7488832" cy="1107996"/>
          </a:xfrm>
          <a:prstGeom prst="rect">
            <a:avLst/>
          </a:prstGeom>
          <a:noFill/>
        </p:spPr>
        <p:txBody>
          <a:bodyPr wrap="square" rtlCol="0">
            <a:spAutoFit/>
          </a:bodyPr>
          <a:lstStyle/>
          <a:p>
            <a:pPr algn="ctr"/>
            <a:r>
              <a:rPr lang="en-GB" dirty="0" smtClean="0">
                <a:latin typeface="Comic Sans MS" panose="030F0702030302020204" pitchFamily="66" charset="0"/>
              </a:rPr>
              <a:t>Follow the same instructions as yesterday, but with lesson 2. </a:t>
            </a:r>
            <a:endParaRPr lang="en-GB" dirty="0">
              <a:latin typeface="Comic Sans MS" panose="030F0702030302020204" pitchFamily="66" charset="0"/>
            </a:endParaRPr>
          </a:p>
          <a:p>
            <a:pPr algn="ctr"/>
            <a:r>
              <a:rPr lang="en-GB" sz="2400" dirty="0" smtClean="0">
                <a:latin typeface="Comic Sans MS" panose="030F0702030302020204" pitchFamily="66" charset="0"/>
              </a:rPr>
              <a:t>Click this link to get started:</a:t>
            </a:r>
          </a:p>
          <a:p>
            <a:pPr algn="ctr"/>
            <a:r>
              <a:rPr lang="en-GB" sz="2400" dirty="0">
                <a:latin typeface="Comic Sans MS" panose="030F0702030302020204" pitchFamily="66" charset="0"/>
                <a:hlinkClick r:id="rId2"/>
              </a:rPr>
              <a:t>https://whiterosemaths.com/homelearning/year-1/</a:t>
            </a:r>
            <a:r>
              <a:rPr lang="en-GB" sz="2400" dirty="0" smtClean="0">
                <a:latin typeface="Comic Sans MS" panose="030F0702030302020204" pitchFamily="66" charset="0"/>
              </a:rPr>
              <a:t> </a:t>
            </a:r>
            <a:endParaRPr lang="en-GB" sz="2400" dirty="0">
              <a:latin typeface="Comic Sans MS" panose="030F0702030302020204" pitchFamily="66" charset="0"/>
            </a:endParaRPr>
          </a:p>
        </p:txBody>
      </p:sp>
      <p:pic>
        <p:nvPicPr>
          <p:cNvPr id="11" name="Picture 2" descr="Tips label collection with flat design | Free Vector"/>
          <p:cNvPicPr>
            <a:picLocks noChangeAspect="1" noChangeArrowheads="1"/>
          </p:cNvPicPr>
          <p:nvPr/>
        </p:nvPicPr>
        <p:blipFill rotWithShape="1">
          <a:blip r:embed="rId3">
            <a:extLst>
              <a:ext uri="{28A0092B-C50C-407E-A947-70E740481C1C}">
                <a14:useLocalDpi xmlns:a14="http://schemas.microsoft.com/office/drawing/2010/main" val="0"/>
              </a:ext>
            </a:extLst>
          </a:blip>
          <a:srcRect l="66823" t="41771" r="5401" b="40240"/>
          <a:stretch/>
        </p:blipFill>
        <p:spPr bwMode="auto">
          <a:xfrm>
            <a:off x="770834" y="4780670"/>
            <a:ext cx="1111768" cy="72008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4"/>
          <a:srcRect l="9600" t="33266" r="30630" b="17516"/>
          <a:stretch/>
        </p:blipFill>
        <p:spPr>
          <a:xfrm>
            <a:off x="2843808" y="1408118"/>
            <a:ext cx="3763486" cy="1742355"/>
          </a:xfrm>
          <a:prstGeom prst="rect">
            <a:avLst/>
          </a:prstGeom>
          <a:ln w="38100">
            <a:solidFill>
              <a:srgbClr val="00B0F0"/>
            </a:solidFill>
          </a:ln>
        </p:spPr>
      </p:pic>
      <p:sp>
        <p:nvSpPr>
          <p:cNvPr id="4" name="TextBox 3"/>
          <p:cNvSpPr txBox="1"/>
          <p:nvPr/>
        </p:nvSpPr>
        <p:spPr>
          <a:xfrm>
            <a:off x="1907704" y="4783094"/>
            <a:ext cx="6562263" cy="1323439"/>
          </a:xfrm>
          <a:prstGeom prst="rect">
            <a:avLst/>
          </a:prstGeom>
          <a:noFill/>
        </p:spPr>
        <p:txBody>
          <a:bodyPr wrap="square" rtlCol="0">
            <a:spAutoFit/>
          </a:bodyPr>
          <a:lstStyle/>
          <a:p>
            <a:r>
              <a:rPr lang="en-GB" sz="2000" dirty="0" smtClean="0">
                <a:latin typeface="Comic Sans MS" panose="030F0702030302020204" pitchFamily="66" charset="0"/>
              </a:rPr>
              <a:t>Number squares are a great resource for supporting counting in 10s. On the next slide you’ll find a large number square for you to practice counting forwards and backwards in 10s.  </a:t>
            </a:r>
            <a:endParaRPr lang="en-GB" sz="2000" dirty="0">
              <a:latin typeface="Comic Sans MS" panose="030F0702030302020204" pitchFamily="66" charset="0"/>
            </a:endParaRPr>
          </a:p>
        </p:txBody>
      </p:sp>
    </p:spTree>
    <p:extLst>
      <p:ext uri="{BB962C8B-B14F-4D97-AF65-F5344CB8AC3E}">
        <p14:creationId xmlns:p14="http://schemas.microsoft.com/office/powerpoint/2010/main" val="42470532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5729" t="38762" r="36045" b="14601"/>
          <a:stretch/>
        </p:blipFill>
        <p:spPr>
          <a:xfrm>
            <a:off x="1259632" y="260648"/>
            <a:ext cx="6912768" cy="6422062"/>
          </a:xfrm>
          <a:prstGeom prst="rect">
            <a:avLst/>
          </a:prstGeom>
        </p:spPr>
      </p:pic>
    </p:spTree>
    <p:extLst>
      <p:ext uri="{BB962C8B-B14F-4D97-AF65-F5344CB8AC3E}">
        <p14:creationId xmlns:p14="http://schemas.microsoft.com/office/powerpoint/2010/main" val="26783086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67924"/>
            <a:ext cx="8229600" cy="1143000"/>
          </a:xfrm>
        </p:spPr>
        <p:txBody>
          <a:bodyPr>
            <a:noAutofit/>
          </a:bodyPr>
          <a:lstStyle/>
          <a:p>
            <a:r>
              <a:rPr lang="en-GB" sz="3200" dirty="0" smtClean="0">
                <a:latin typeface="Comic Sans MS" panose="030F0702030302020204" pitchFamily="66" charset="0"/>
              </a:rPr>
              <a:t>Lesson  3 – Make equal groups.</a:t>
            </a:r>
            <a:endParaRPr lang="en-GB" sz="3200" dirty="0">
              <a:latin typeface="Comic Sans MS" panose="030F0702030302020204" pitchFamily="66" charset="0"/>
            </a:endParaRPr>
          </a:p>
        </p:txBody>
      </p:sp>
      <p:sp>
        <p:nvSpPr>
          <p:cNvPr id="6" name="TextBox 5"/>
          <p:cNvSpPr txBox="1"/>
          <p:nvPr/>
        </p:nvSpPr>
        <p:spPr>
          <a:xfrm>
            <a:off x="837928" y="2989744"/>
            <a:ext cx="7488832" cy="984885"/>
          </a:xfrm>
          <a:prstGeom prst="rect">
            <a:avLst/>
          </a:prstGeom>
          <a:noFill/>
        </p:spPr>
        <p:txBody>
          <a:bodyPr wrap="square" rtlCol="0">
            <a:spAutoFit/>
          </a:bodyPr>
          <a:lstStyle/>
          <a:p>
            <a:pPr algn="ctr"/>
            <a:r>
              <a:rPr lang="en-GB" dirty="0">
                <a:latin typeface="Comic Sans MS" panose="030F0702030302020204" pitchFamily="66" charset="0"/>
              </a:rPr>
              <a:t>Follow the same </a:t>
            </a:r>
            <a:r>
              <a:rPr lang="en-GB" dirty="0" smtClean="0">
                <a:latin typeface="Comic Sans MS" panose="030F0702030302020204" pitchFamily="66" charset="0"/>
              </a:rPr>
              <a:t>instructions, </a:t>
            </a:r>
            <a:r>
              <a:rPr lang="en-GB" dirty="0">
                <a:latin typeface="Comic Sans MS" panose="030F0702030302020204" pitchFamily="66" charset="0"/>
              </a:rPr>
              <a:t>but with lesson </a:t>
            </a:r>
            <a:r>
              <a:rPr lang="en-GB" dirty="0" smtClean="0">
                <a:latin typeface="Comic Sans MS" panose="030F0702030302020204" pitchFamily="66" charset="0"/>
              </a:rPr>
              <a:t>3. </a:t>
            </a:r>
            <a:endParaRPr lang="en-GB" dirty="0">
              <a:latin typeface="Comic Sans MS" panose="030F0702030302020204" pitchFamily="66" charset="0"/>
            </a:endParaRPr>
          </a:p>
          <a:p>
            <a:pPr algn="ctr"/>
            <a:r>
              <a:rPr lang="en-GB" sz="2000" dirty="0" smtClean="0">
                <a:latin typeface="Comic Sans MS" panose="030F0702030302020204" pitchFamily="66" charset="0"/>
              </a:rPr>
              <a:t>Click this link to get started:</a:t>
            </a:r>
          </a:p>
          <a:p>
            <a:pPr algn="ctr"/>
            <a:r>
              <a:rPr lang="en-GB" sz="2000" dirty="0">
                <a:latin typeface="Comic Sans MS" panose="030F0702030302020204" pitchFamily="66" charset="0"/>
                <a:hlinkClick r:id="rId2"/>
              </a:rPr>
              <a:t>https://whiterosemaths.com/homelearning/year-1/</a:t>
            </a:r>
            <a:r>
              <a:rPr lang="en-GB" sz="2000" dirty="0" smtClean="0">
                <a:latin typeface="Comic Sans MS" panose="030F0702030302020204" pitchFamily="66" charset="0"/>
              </a:rPr>
              <a:t> </a:t>
            </a:r>
            <a:endParaRPr lang="en-GB" sz="2000" dirty="0">
              <a:latin typeface="Comic Sans MS" panose="030F0702030302020204" pitchFamily="66" charset="0"/>
            </a:endParaRPr>
          </a:p>
        </p:txBody>
      </p:sp>
      <p:pic>
        <p:nvPicPr>
          <p:cNvPr id="13" name="Picture 2" descr="Tips label collection with flat design | Free Vector"/>
          <p:cNvPicPr>
            <a:picLocks noChangeAspect="1" noChangeArrowheads="1"/>
          </p:cNvPicPr>
          <p:nvPr/>
        </p:nvPicPr>
        <p:blipFill rotWithShape="1">
          <a:blip r:embed="rId3">
            <a:extLst>
              <a:ext uri="{28A0092B-C50C-407E-A947-70E740481C1C}">
                <a14:useLocalDpi xmlns:a14="http://schemas.microsoft.com/office/drawing/2010/main" val="0"/>
              </a:ext>
            </a:extLst>
          </a:blip>
          <a:srcRect l="66823" t="41771" r="5401" b="40240"/>
          <a:stretch/>
        </p:blipFill>
        <p:spPr bwMode="auto">
          <a:xfrm>
            <a:off x="484709" y="4190528"/>
            <a:ext cx="1111768" cy="7200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4"/>
          <a:srcRect l="9600" t="28344" r="30630" b="22438"/>
          <a:stretch/>
        </p:blipFill>
        <p:spPr>
          <a:xfrm>
            <a:off x="2646889" y="1187845"/>
            <a:ext cx="3816424" cy="1766863"/>
          </a:xfrm>
          <a:prstGeom prst="rect">
            <a:avLst/>
          </a:prstGeom>
          <a:ln w="38100">
            <a:solidFill>
              <a:srgbClr val="00B0F0"/>
            </a:solidFill>
          </a:ln>
        </p:spPr>
      </p:pic>
      <p:pic>
        <p:nvPicPr>
          <p:cNvPr id="7" name="Picture 6"/>
          <p:cNvPicPr>
            <a:picLocks noChangeAspect="1"/>
          </p:cNvPicPr>
          <p:nvPr/>
        </p:nvPicPr>
        <p:blipFill rotWithShape="1">
          <a:blip r:embed="rId5"/>
          <a:srcRect l="28416" t="35235" r="50553" b="38188"/>
          <a:stretch/>
        </p:blipFill>
        <p:spPr>
          <a:xfrm>
            <a:off x="6283650" y="4009665"/>
            <a:ext cx="1888750" cy="1342006"/>
          </a:xfrm>
          <a:prstGeom prst="rect">
            <a:avLst/>
          </a:prstGeom>
          <a:ln w="38100">
            <a:solidFill>
              <a:srgbClr val="00B0F0"/>
            </a:solidFill>
          </a:ln>
        </p:spPr>
      </p:pic>
      <p:sp>
        <p:nvSpPr>
          <p:cNvPr id="8" name="TextBox 7"/>
          <p:cNvSpPr txBox="1"/>
          <p:nvPr/>
        </p:nvSpPr>
        <p:spPr>
          <a:xfrm>
            <a:off x="1596477" y="4325833"/>
            <a:ext cx="4487691" cy="584775"/>
          </a:xfrm>
          <a:prstGeom prst="rect">
            <a:avLst/>
          </a:prstGeom>
          <a:noFill/>
        </p:spPr>
        <p:txBody>
          <a:bodyPr wrap="square" rtlCol="0">
            <a:spAutoFit/>
          </a:bodyPr>
          <a:lstStyle/>
          <a:p>
            <a:r>
              <a:rPr lang="en-GB" sz="1600" dirty="0" smtClean="0">
                <a:latin typeface="Comic Sans MS" panose="030F0702030302020204" pitchFamily="66" charset="0"/>
              </a:rPr>
              <a:t>When comparing groups encourage your child to record the number in each group, </a:t>
            </a:r>
            <a:r>
              <a:rPr lang="en-GB" sz="1600" smtClean="0">
                <a:latin typeface="Comic Sans MS" panose="030F0702030302020204" pitchFamily="66" charset="0"/>
              </a:rPr>
              <a:t>like </a:t>
            </a:r>
            <a:r>
              <a:rPr lang="en-GB" sz="1600" smtClean="0">
                <a:latin typeface="Comic Sans MS" panose="030F0702030302020204" pitchFamily="66" charset="0"/>
              </a:rPr>
              <a:t>this</a:t>
            </a:r>
            <a:endParaRPr lang="en-GB" sz="1600" dirty="0">
              <a:latin typeface="Comic Sans MS" panose="030F0702030302020204" pitchFamily="66" charset="0"/>
            </a:endParaRPr>
          </a:p>
        </p:txBody>
      </p:sp>
      <p:sp>
        <p:nvSpPr>
          <p:cNvPr id="10" name="TextBox 9"/>
          <p:cNvSpPr txBox="1"/>
          <p:nvPr/>
        </p:nvSpPr>
        <p:spPr>
          <a:xfrm>
            <a:off x="7962106" y="4190528"/>
            <a:ext cx="364654" cy="369332"/>
          </a:xfrm>
          <a:prstGeom prst="rect">
            <a:avLst/>
          </a:prstGeom>
          <a:noFill/>
        </p:spPr>
        <p:txBody>
          <a:bodyPr wrap="square" rtlCol="0">
            <a:spAutoFit/>
          </a:bodyPr>
          <a:lstStyle/>
          <a:p>
            <a:r>
              <a:rPr lang="en-GB" dirty="0" smtClean="0">
                <a:latin typeface="Comic Sans MS" panose="030F0702030302020204" pitchFamily="66" charset="0"/>
              </a:rPr>
              <a:t>4</a:t>
            </a:r>
            <a:endParaRPr lang="en-GB" dirty="0">
              <a:latin typeface="Comic Sans MS" panose="030F0702030302020204" pitchFamily="66" charset="0"/>
            </a:endParaRPr>
          </a:p>
        </p:txBody>
      </p:sp>
      <p:sp>
        <p:nvSpPr>
          <p:cNvPr id="14" name="TextBox 13"/>
          <p:cNvSpPr txBox="1"/>
          <p:nvPr/>
        </p:nvSpPr>
        <p:spPr>
          <a:xfrm>
            <a:off x="6250486" y="4325833"/>
            <a:ext cx="360040" cy="369332"/>
          </a:xfrm>
          <a:prstGeom prst="rect">
            <a:avLst/>
          </a:prstGeom>
          <a:noFill/>
        </p:spPr>
        <p:txBody>
          <a:bodyPr wrap="square" rtlCol="0">
            <a:spAutoFit/>
          </a:bodyPr>
          <a:lstStyle/>
          <a:p>
            <a:r>
              <a:rPr lang="en-GB" dirty="0">
                <a:latin typeface="Comic Sans MS" panose="030F0702030302020204" pitchFamily="66" charset="0"/>
              </a:rPr>
              <a:t>5</a:t>
            </a:r>
          </a:p>
        </p:txBody>
      </p:sp>
      <p:sp>
        <p:nvSpPr>
          <p:cNvPr id="15" name="TextBox 14"/>
          <p:cNvSpPr txBox="1"/>
          <p:nvPr/>
        </p:nvSpPr>
        <p:spPr>
          <a:xfrm>
            <a:off x="6200157" y="5041468"/>
            <a:ext cx="360040" cy="369332"/>
          </a:xfrm>
          <a:prstGeom prst="rect">
            <a:avLst/>
          </a:prstGeom>
          <a:noFill/>
        </p:spPr>
        <p:txBody>
          <a:bodyPr wrap="square" rtlCol="0">
            <a:spAutoFit/>
          </a:bodyPr>
          <a:lstStyle/>
          <a:p>
            <a:r>
              <a:rPr lang="en-GB" dirty="0" smtClean="0">
                <a:latin typeface="Comic Sans MS" panose="030F0702030302020204" pitchFamily="66" charset="0"/>
              </a:rPr>
              <a:t>5</a:t>
            </a:r>
            <a:endParaRPr lang="en-GB" dirty="0">
              <a:latin typeface="Comic Sans MS" panose="030F0702030302020204" pitchFamily="66" charset="0"/>
            </a:endParaRPr>
          </a:p>
        </p:txBody>
      </p:sp>
      <p:sp>
        <p:nvSpPr>
          <p:cNvPr id="16" name="TextBox 15"/>
          <p:cNvSpPr txBox="1"/>
          <p:nvPr/>
        </p:nvSpPr>
        <p:spPr>
          <a:xfrm>
            <a:off x="7895853" y="5036121"/>
            <a:ext cx="360040" cy="369332"/>
          </a:xfrm>
          <a:prstGeom prst="rect">
            <a:avLst/>
          </a:prstGeom>
          <a:noFill/>
        </p:spPr>
        <p:txBody>
          <a:bodyPr wrap="square" rtlCol="0">
            <a:spAutoFit/>
          </a:bodyPr>
          <a:lstStyle/>
          <a:p>
            <a:r>
              <a:rPr lang="en-GB" dirty="0" smtClean="0">
                <a:latin typeface="Comic Sans MS" panose="030F0702030302020204" pitchFamily="66" charset="0"/>
              </a:rPr>
              <a:t>5</a:t>
            </a:r>
            <a:endParaRPr lang="en-GB" dirty="0">
              <a:latin typeface="Comic Sans MS" panose="030F0702030302020204" pitchFamily="66" charset="0"/>
            </a:endParaRPr>
          </a:p>
        </p:txBody>
      </p:sp>
      <p:sp>
        <p:nvSpPr>
          <p:cNvPr id="11" name="TextBox 10"/>
          <p:cNvSpPr txBox="1"/>
          <p:nvPr/>
        </p:nvSpPr>
        <p:spPr>
          <a:xfrm>
            <a:off x="3301319" y="5486976"/>
            <a:ext cx="5231121" cy="1200329"/>
          </a:xfrm>
          <a:prstGeom prst="rect">
            <a:avLst/>
          </a:prstGeom>
          <a:noFill/>
          <a:ln w="38100">
            <a:solidFill>
              <a:srgbClr val="00B0F0"/>
            </a:solidFill>
          </a:ln>
        </p:spPr>
        <p:txBody>
          <a:bodyPr wrap="square" rtlCol="0">
            <a:spAutoFit/>
          </a:bodyPr>
          <a:lstStyle/>
          <a:p>
            <a:r>
              <a:rPr lang="en-GB" dirty="0" smtClean="0">
                <a:latin typeface="Comic Sans MS" panose="030F0702030302020204" pitchFamily="66" charset="0"/>
              </a:rPr>
              <a:t>The last question asks you to find objects to make equal groups. For this try and find something safe in your house to use. You could use raisins, Lego bricks or penny coins. </a:t>
            </a:r>
            <a:endParaRPr lang="en-GB" dirty="0">
              <a:latin typeface="Comic Sans MS" panose="030F0702030302020204" pitchFamily="66" charset="0"/>
            </a:endParaRPr>
          </a:p>
        </p:txBody>
      </p:sp>
      <p:pic>
        <p:nvPicPr>
          <p:cNvPr id="17" name="Picture 16"/>
          <p:cNvPicPr>
            <a:picLocks noChangeAspect="1"/>
          </p:cNvPicPr>
          <p:nvPr/>
        </p:nvPicPr>
        <p:blipFill rotWithShape="1">
          <a:blip r:embed="rId6"/>
          <a:srcRect l="25095" t="24406" r="34504" b="31297"/>
          <a:stretch/>
        </p:blipFill>
        <p:spPr>
          <a:xfrm>
            <a:off x="209946" y="5147715"/>
            <a:ext cx="2486745" cy="1532925"/>
          </a:xfrm>
          <a:prstGeom prst="rect">
            <a:avLst/>
          </a:prstGeom>
          <a:ln w="38100">
            <a:solidFill>
              <a:srgbClr val="00B0F0"/>
            </a:solidFill>
          </a:ln>
        </p:spPr>
      </p:pic>
      <p:cxnSp>
        <p:nvCxnSpPr>
          <p:cNvPr id="19" name="Straight Arrow Connector 18"/>
          <p:cNvCxnSpPr>
            <a:stCxn id="11" idx="1"/>
          </p:cNvCxnSpPr>
          <p:nvPr/>
        </p:nvCxnSpPr>
        <p:spPr>
          <a:xfrm flipH="1" flipV="1">
            <a:off x="2696691" y="6087140"/>
            <a:ext cx="604628" cy="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V="1">
            <a:off x="5624133" y="4901743"/>
            <a:ext cx="642935" cy="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24405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59872"/>
            <a:ext cx="8229600" cy="1143000"/>
          </a:xfrm>
        </p:spPr>
        <p:txBody>
          <a:bodyPr>
            <a:noAutofit/>
          </a:bodyPr>
          <a:lstStyle/>
          <a:p>
            <a:r>
              <a:rPr lang="en-GB" sz="2800" dirty="0" smtClean="0">
                <a:latin typeface="Comic Sans MS" panose="030F0702030302020204" pitchFamily="66" charset="0"/>
              </a:rPr>
              <a:t>Lesson  4 – Add equal groups.</a:t>
            </a:r>
            <a:endParaRPr lang="en-GB" sz="2800" dirty="0">
              <a:latin typeface="Comic Sans MS" panose="030F0702030302020204" pitchFamily="66" charset="0"/>
            </a:endParaRPr>
          </a:p>
        </p:txBody>
      </p:sp>
      <p:sp>
        <p:nvSpPr>
          <p:cNvPr id="6" name="TextBox 5"/>
          <p:cNvSpPr txBox="1"/>
          <p:nvPr/>
        </p:nvSpPr>
        <p:spPr>
          <a:xfrm>
            <a:off x="837928" y="3191523"/>
            <a:ext cx="7488832" cy="984885"/>
          </a:xfrm>
          <a:prstGeom prst="rect">
            <a:avLst/>
          </a:prstGeom>
          <a:noFill/>
        </p:spPr>
        <p:txBody>
          <a:bodyPr wrap="square" rtlCol="0">
            <a:spAutoFit/>
          </a:bodyPr>
          <a:lstStyle/>
          <a:p>
            <a:pPr algn="ctr"/>
            <a:r>
              <a:rPr lang="en-GB" dirty="0">
                <a:latin typeface="Comic Sans MS" panose="030F0702030302020204" pitchFamily="66" charset="0"/>
              </a:rPr>
              <a:t>Follow the same </a:t>
            </a:r>
            <a:r>
              <a:rPr lang="en-GB" dirty="0" smtClean="0">
                <a:latin typeface="Comic Sans MS" panose="030F0702030302020204" pitchFamily="66" charset="0"/>
              </a:rPr>
              <a:t>instructions, </a:t>
            </a:r>
            <a:r>
              <a:rPr lang="en-GB" dirty="0">
                <a:latin typeface="Comic Sans MS" panose="030F0702030302020204" pitchFamily="66" charset="0"/>
              </a:rPr>
              <a:t>but with lesson 4</a:t>
            </a:r>
            <a:r>
              <a:rPr lang="en-GB" dirty="0" smtClean="0">
                <a:latin typeface="Comic Sans MS" panose="030F0702030302020204" pitchFamily="66" charset="0"/>
              </a:rPr>
              <a:t>. </a:t>
            </a:r>
            <a:endParaRPr lang="en-GB" dirty="0">
              <a:latin typeface="Comic Sans MS" panose="030F0702030302020204" pitchFamily="66" charset="0"/>
            </a:endParaRPr>
          </a:p>
          <a:p>
            <a:pPr algn="ctr"/>
            <a:r>
              <a:rPr lang="en-GB" sz="2000" dirty="0" smtClean="0">
                <a:latin typeface="Comic Sans MS" panose="030F0702030302020204" pitchFamily="66" charset="0"/>
              </a:rPr>
              <a:t>Click this link to get started:</a:t>
            </a:r>
          </a:p>
          <a:p>
            <a:pPr algn="ctr"/>
            <a:r>
              <a:rPr lang="en-GB" sz="2000" dirty="0">
                <a:latin typeface="Comic Sans MS" panose="030F0702030302020204" pitchFamily="66" charset="0"/>
                <a:hlinkClick r:id="rId2"/>
              </a:rPr>
              <a:t>https://whiterosemaths.com/homelearning/year-1/</a:t>
            </a:r>
            <a:r>
              <a:rPr lang="en-GB" sz="2000" dirty="0" smtClean="0">
                <a:latin typeface="Comic Sans MS" panose="030F0702030302020204" pitchFamily="66" charset="0"/>
              </a:rPr>
              <a:t> </a:t>
            </a:r>
            <a:endParaRPr lang="en-GB" sz="2000" dirty="0">
              <a:latin typeface="Comic Sans MS" panose="030F0702030302020204" pitchFamily="66" charset="0"/>
            </a:endParaRPr>
          </a:p>
        </p:txBody>
      </p:sp>
      <p:pic>
        <p:nvPicPr>
          <p:cNvPr id="1026" name="Picture 2" descr="Tips label collection with flat design | Free Vector"/>
          <p:cNvPicPr>
            <a:picLocks noChangeAspect="1" noChangeArrowheads="1"/>
          </p:cNvPicPr>
          <p:nvPr/>
        </p:nvPicPr>
        <p:blipFill rotWithShape="1">
          <a:blip r:embed="rId3">
            <a:extLst>
              <a:ext uri="{28A0092B-C50C-407E-A947-70E740481C1C}">
                <a14:useLocalDpi xmlns:a14="http://schemas.microsoft.com/office/drawing/2010/main" val="0"/>
              </a:ext>
            </a:extLst>
          </a:blip>
          <a:srcRect l="66823" t="41426" r="5401" b="39252"/>
          <a:stretch/>
        </p:blipFill>
        <p:spPr bwMode="auto">
          <a:xfrm>
            <a:off x="467544" y="4244506"/>
            <a:ext cx="1215424" cy="84551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690955" y="4465442"/>
            <a:ext cx="4720126" cy="2062103"/>
          </a:xfrm>
          <a:prstGeom prst="rect">
            <a:avLst/>
          </a:prstGeom>
          <a:noFill/>
          <a:ln w="38100">
            <a:solidFill>
              <a:srgbClr val="00B0F0"/>
            </a:solidFill>
          </a:ln>
        </p:spPr>
        <p:txBody>
          <a:bodyPr wrap="square" rtlCol="0">
            <a:spAutoFit/>
          </a:bodyPr>
          <a:lstStyle/>
          <a:p>
            <a:pPr algn="ctr"/>
            <a:r>
              <a:rPr lang="en-GB" sz="1600" dirty="0" smtClean="0">
                <a:latin typeface="Comic Sans MS" panose="030F0702030302020204" pitchFamily="66" charset="0"/>
              </a:rPr>
              <a:t>This lesson looks at adding equal groups and builds towards repeated addition </a:t>
            </a:r>
          </a:p>
          <a:p>
            <a:pPr algn="ctr"/>
            <a:r>
              <a:rPr lang="en-GB" sz="1600" dirty="0" smtClean="0">
                <a:latin typeface="Comic Sans MS" panose="030F0702030302020204" pitchFamily="66" charset="0"/>
              </a:rPr>
              <a:t>e.g. 2+2+2+2 =</a:t>
            </a:r>
          </a:p>
          <a:p>
            <a:pPr algn="ctr"/>
            <a:r>
              <a:rPr lang="en-GB" sz="1600" dirty="0" smtClean="0">
                <a:latin typeface="Comic Sans MS" panose="030F0702030302020204" pitchFamily="66" charset="0"/>
              </a:rPr>
              <a:t>Most of the questions have a visual image to support your child’s thinking. Where an image is not provided, encourage you child to either draw their own pictures or use objects from around the house e.g. Lego blocks.</a:t>
            </a:r>
          </a:p>
        </p:txBody>
      </p:sp>
      <p:pic>
        <p:nvPicPr>
          <p:cNvPr id="3" name="Picture 2"/>
          <p:cNvPicPr>
            <a:picLocks noChangeAspect="1"/>
          </p:cNvPicPr>
          <p:nvPr/>
        </p:nvPicPr>
        <p:blipFill rotWithShape="1">
          <a:blip r:embed="rId4"/>
          <a:srcRect l="9600" t="28344" r="30630" b="25391"/>
          <a:stretch/>
        </p:blipFill>
        <p:spPr>
          <a:xfrm>
            <a:off x="2411760" y="1202123"/>
            <a:ext cx="4608512" cy="2005556"/>
          </a:xfrm>
          <a:prstGeom prst="rect">
            <a:avLst/>
          </a:prstGeom>
          <a:ln w="38100">
            <a:solidFill>
              <a:srgbClr val="00B0F0"/>
            </a:solidFill>
          </a:ln>
        </p:spPr>
      </p:pic>
      <p:pic>
        <p:nvPicPr>
          <p:cNvPr id="3074" name="Picture 2" descr="What is Repeated Addition? - Definition, Facts &amp; Example"/>
          <p:cNvPicPr>
            <a:picLocks noChangeAspect="1" noChangeArrowheads="1"/>
          </p:cNvPicPr>
          <p:nvPr/>
        </p:nvPicPr>
        <p:blipFill rotWithShape="1">
          <a:blip r:embed="rId5">
            <a:extLst>
              <a:ext uri="{28A0092B-C50C-407E-A947-70E740481C1C}">
                <a14:useLocalDpi xmlns:a14="http://schemas.microsoft.com/office/drawing/2010/main" val="0"/>
              </a:ext>
            </a:extLst>
          </a:blip>
          <a:srcRect l="33722" t="25631" r="44043" b="58208"/>
          <a:stretch/>
        </p:blipFill>
        <p:spPr bwMode="auto">
          <a:xfrm>
            <a:off x="6596273" y="4896330"/>
            <a:ext cx="1944216" cy="87489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6732240" y="5680393"/>
            <a:ext cx="2314600" cy="369332"/>
          </a:xfrm>
          <a:prstGeom prst="rect">
            <a:avLst/>
          </a:prstGeom>
          <a:noFill/>
        </p:spPr>
        <p:txBody>
          <a:bodyPr wrap="square" rtlCol="0">
            <a:spAutoFit/>
          </a:bodyPr>
          <a:lstStyle/>
          <a:p>
            <a:r>
              <a:rPr lang="en-GB" dirty="0" smtClean="0">
                <a:latin typeface="Comic Sans MS" panose="030F0702030302020204" pitchFamily="66" charset="0"/>
              </a:rPr>
              <a:t>2 + 2 + 2 + 2 = 8</a:t>
            </a:r>
            <a:endParaRPr lang="en-GB" dirty="0">
              <a:latin typeface="Comic Sans MS" panose="030F0702030302020204" pitchFamily="66" charset="0"/>
            </a:endParaRPr>
          </a:p>
        </p:txBody>
      </p:sp>
    </p:spTree>
    <p:extLst>
      <p:ext uri="{BB962C8B-B14F-4D97-AF65-F5344CB8AC3E}">
        <p14:creationId xmlns:p14="http://schemas.microsoft.com/office/powerpoint/2010/main" val="5909733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880" y="122872"/>
            <a:ext cx="8229600" cy="1143000"/>
          </a:xfrm>
        </p:spPr>
        <p:txBody>
          <a:bodyPr>
            <a:noAutofit/>
          </a:bodyPr>
          <a:lstStyle/>
          <a:p>
            <a:r>
              <a:rPr lang="en-GB" sz="2800" dirty="0" smtClean="0">
                <a:latin typeface="Comic Sans MS" panose="030F0702030302020204" pitchFamily="66" charset="0"/>
              </a:rPr>
              <a:t>Lesson  5 – Make arrays.</a:t>
            </a:r>
            <a:endParaRPr lang="en-GB" sz="2800" dirty="0">
              <a:latin typeface="Comic Sans MS" panose="030F0702030302020204" pitchFamily="66" charset="0"/>
            </a:endParaRPr>
          </a:p>
        </p:txBody>
      </p:sp>
      <p:sp>
        <p:nvSpPr>
          <p:cNvPr id="6" name="TextBox 5"/>
          <p:cNvSpPr txBox="1"/>
          <p:nvPr/>
        </p:nvSpPr>
        <p:spPr>
          <a:xfrm>
            <a:off x="899592" y="2859203"/>
            <a:ext cx="7488832" cy="984885"/>
          </a:xfrm>
          <a:prstGeom prst="rect">
            <a:avLst/>
          </a:prstGeom>
          <a:noFill/>
        </p:spPr>
        <p:txBody>
          <a:bodyPr wrap="square" rtlCol="0">
            <a:spAutoFit/>
          </a:bodyPr>
          <a:lstStyle/>
          <a:p>
            <a:pPr algn="ctr"/>
            <a:r>
              <a:rPr lang="en-GB" dirty="0">
                <a:latin typeface="Comic Sans MS" panose="030F0702030302020204" pitchFamily="66" charset="0"/>
              </a:rPr>
              <a:t>Follow the same </a:t>
            </a:r>
            <a:r>
              <a:rPr lang="en-GB" dirty="0" smtClean="0">
                <a:latin typeface="Comic Sans MS" panose="030F0702030302020204" pitchFamily="66" charset="0"/>
              </a:rPr>
              <a:t>instructions, </a:t>
            </a:r>
            <a:r>
              <a:rPr lang="en-GB" dirty="0">
                <a:latin typeface="Comic Sans MS" panose="030F0702030302020204" pitchFamily="66" charset="0"/>
              </a:rPr>
              <a:t>but with lesson </a:t>
            </a:r>
            <a:r>
              <a:rPr lang="en-GB" dirty="0" smtClean="0">
                <a:latin typeface="Comic Sans MS" panose="030F0702030302020204" pitchFamily="66" charset="0"/>
              </a:rPr>
              <a:t>5. </a:t>
            </a:r>
            <a:endParaRPr lang="en-GB" dirty="0">
              <a:latin typeface="Comic Sans MS" panose="030F0702030302020204" pitchFamily="66" charset="0"/>
            </a:endParaRPr>
          </a:p>
          <a:p>
            <a:pPr algn="ctr"/>
            <a:r>
              <a:rPr lang="en-GB" sz="2000" dirty="0" smtClean="0">
                <a:latin typeface="Comic Sans MS" panose="030F0702030302020204" pitchFamily="66" charset="0"/>
              </a:rPr>
              <a:t>Click this link to get started:</a:t>
            </a:r>
          </a:p>
          <a:p>
            <a:pPr algn="ctr"/>
            <a:r>
              <a:rPr lang="en-GB" sz="2000" dirty="0">
                <a:latin typeface="Comic Sans MS" panose="030F0702030302020204" pitchFamily="66" charset="0"/>
                <a:hlinkClick r:id="rId2"/>
              </a:rPr>
              <a:t>https://whiterosemaths.com/homelearning/year-1/</a:t>
            </a:r>
            <a:r>
              <a:rPr lang="en-GB" sz="2000" dirty="0" smtClean="0">
                <a:latin typeface="Comic Sans MS" panose="030F0702030302020204" pitchFamily="66" charset="0"/>
              </a:rPr>
              <a:t> </a:t>
            </a:r>
            <a:endParaRPr lang="en-GB" sz="2000" dirty="0">
              <a:latin typeface="Comic Sans MS" panose="030F0702030302020204" pitchFamily="66" charset="0"/>
            </a:endParaRPr>
          </a:p>
        </p:txBody>
      </p:sp>
      <p:pic>
        <p:nvPicPr>
          <p:cNvPr id="1026" name="Picture 2" descr="Tips label collection with flat design | Free Vector"/>
          <p:cNvPicPr>
            <a:picLocks noChangeAspect="1" noChangeArrowheads="1"/>
          </p:cNvPicPr>
          <p:nvPr/>
        </p:nvPicPr>
        <p:blipFill rotWithShape="1">
          <a:blip r:embed="rId3">
            <a:extLst>
              <a:ext uri="{28A0092B-C50C-407E-A947-70E740481C1C}">
                <a14:useLocalDpi xmlns:a14="http://schemas.microsoft.com/office/drawing/2010/main" val="0"/>
              </a:ext>
            </a:extLst>
          </a:blip>
          <a:srcRect l="66823" t="41426" r="5401" b="39252"/>
          <a:stretch/>
        </p:blipFill>
        <p:spPr bwMode="auto">
          <a:xfrm>
            <a:off x="460375" y="4033975"/>
            <a:ext cx="1215424" cy="8455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rotWithShape="1">
          <a:blip r:embed="rId4"/>
          <a:srcRect l="10152" t="27360" r="31184" b="26375"/>
          <a:stretch/>
        </p:blipFill>
        <p:spPr>
          <a:xfrm>
            <a:off x="2568852" y="1021491"/>
            <a:ext cx="3897656" cy="1728206"/>
          </a:xfrm>
          <a:prstGeom prst="rect">
            <a:avLst/>
          </a:prstGeom>
          <a:ln w="38100">
            <a:solidFill>
              <a:srgbClr val="00B0F0"/>
            </a:solidFill>
          </a:ln>
        </p:spPr>
      </p:pic>
      <p:sp>
        <p:nvSpPr>
          <p:cNvPr id="8" name="TextBox 7"/>
          <p:cNvSpPr txBox="1"/>
          <p:nvPr/>
        </p:nvSpPr>
        <p:spPr>
          <a:xfrm>
            <a:off x="1675799" y="4149080"/>
            <a:ext cx="3760297" cy="2308324"/>
          </a:xfrm>
          <a:prstGeom prst="rect">
            <a:avLst/>
          </a:prstGeom>
          <a:noFill/>
          <a:ln w="38100">
            <a:solidFill>
              <a:srgbClr val="00B0F0"/>
            </a:solidFill>
          </a:ln>
        </p:spPr>
        <p:txBody>
          <a:bodyPr wrap="square" rtlCol="0">
            <a:spAutoFit/>
          </a:bodyPr>
          <a:lstStyle/>
          <a:p>
            <a:r>
              <a:rPr lang="en-GB" sz="1600" dirty="0" smtClean="0">
                <a:latin typeface="Comic Sans MS" panose="030F0702030302020204" pitchFamily="66" charset="0"/>
              </a:rPr>
              <a:t>An array is an arrangement of objects, pictures or numbers in rows or columns. It is a useful way of displaying equal groups. </a:t>
            </a:r>
          </a:p>
          <a:p>
            <a:endParaRPr lang="en-GB" sz="1600" dirty="0" smtClean="0">
              <a:latin typeface="Comic Sans MS" panose="030F0702030302020204" pitchFamily="66" charset="0"/>
            </a:endParaRPr>
          </a:p>
          <a:p>
            <a:r>
              <a:rPr lang="en-GB" sz="1600" dirty="0" smtClean="0">
                <a:latin typeface="Comic Sans MS" panose="030F0702030302020204" pitchFamily="66" charset="0"/>
              </a:rPr>
              <a:t>During the activity encourage your child to circle the rows and columns. This makes it more visual and easier to understand. </a:t>
            </a:r>
            <a:endParaRPr lang="en-GB" sz="1600" dirty="0">
              <a:latin typeface="Comic Sans MS" panose="030F0702030302020204" pitchFamily="66" charset="0"/>
            </a:endParaRPr>
          </a:p>
        </p:txBody>
      </p:sp>
      <p:pic>
        <p:nvPicPr>
          <p:cNvPr id="11" name="Picture 10"/>
          <p:cNvPicPr>
            <a:picLocks noChangeAspect="1"/>
          </p:cNvPicPr>
          <p:nvPr/>
        </p:nvPicPr>
        <p:blipFill rotWithShape="1">
          <a:blip r:embed="rId5"/>
          <a:srcRect l="26756" t="31297" r="37824" b="33266"/>
          <a:stretch/>
        </p:blipFill>
        <p:spPr>
          <a:xfrm>
            <a:off x="5668001" y="4149080"/>
            <a:ext cx="3213854" cy="1944216"/>
          </a:xfrm>
          <a:prstGeom prst="rect">
            <a:avLst/>
          </a:prstGeom>
          <a:ln w="38100">
            <a:solidFill>
              <a:srgbClr val="00B0F0"/>
            </a:solidFill>
          </a:ln>
        </p:spPr>
      </p:pic>
    </p:spTree>
    <p:extLst>
      <p:ext uri="{BB962C8B-B14F-4D97-AF65-F5344CB8AC3E}">
        <p14:creationId xmlns:p14="http://schemas.microsoft.com/office/powerpoint/2010/main" val="5897293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3848" y="415414"/>
            <a:ext cx="2776722"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2</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5" name="TextBox 4"/>
          <p:cNvSpPr txBox="1"/>
          <p:nvPr/>
        </p:nvSpPr>
        <p:spPr>
          <a:xfrm>
            <a:off x="323528" y="1251933"/>
            <a:ext cx="8136904" cy="984885"/>
          </a:xfrm>
          <a:prstGeom prst="rect">
            <a:avLst/>
          </a:prstGeom>
          <a:noFill/>
        </p:spPr>
        <p:txBody>
          <a:bodyPr wrap="square" rtlCol="0">
            <a:spAutoFit/>
          </a:bodyPr>
          <a:lstStyle/>
          <a:p>
            <a:pPr lvl="0" algn="ctr"/>
            <a:r>
              <a:rPr lang="en-GB" altLang="en-US" sz="2000" dirty="0">
                <a:latin typeface="Comic Sans MS" panose="030F0702030302020204" pitchFamily="66" charset="0"/>
                <a:ea typeface="Calibri" panose="020F0502020204030204" pitchFamily="34" charset="0"/>
                <a:cs typeface="Times New Roman" panose="02020603050405020304" pitchFamily="18" charset="0"/>
              </a:rPr>
              <a:t>Here are some practical (non-screen) </a:t>
            </a:r>
            <a:r>
              <a:rPr lang="en-GB" altLang="en-US" sz="2000" dirty="0" smtClean="0">
                <a:latin typeface="Comic Sans MS" panose="030F0702030302020204" pitchFamily="66" charset="0"/>
                <a:ea typeface="Calibri" panose="020F0502020204030204" pitchFamily="34" charset="0"/>
                <a:cs typeface="Times New Roman" panose="02020603050405020304" pitchFamily="18" charset="0"/>
              </a:rPr>
              <a:t>‘equal group’ activities </a:t>
            </a:r>
            <a:r>
              <a:rPr lang="en-GB" altLang="en-US" sz="2000" dirty="0">
                <a:latin typeface="Comic Sans MS" panose="030F0702030302020204" pitchFamily="66" charset="0"/>
                <a:ea typeface="Calibri" panose="020F0502020204030204" pitchFamily="34" charset="0"/>
                <a:cs typeface="Times New Roman" panose="02020603050405020304" pitchFamily="18" charset="0"/>
              </a:rPr>
              <a:t>you may want to try at </a:t>
            </a:r>
            <a:r>
              <a:rPr lang="en-GB" altLang="en-US" sz="2000" dirty="0" smtClean="0">
                <a:latin typeface="Comic Sans MS" panose="030F0702030302020204" pitchFamily="66" charset="0"/>
                <a:ea typeface="Calibri" panose="020F0502020204030204" pitchFamily="34" charset="0"/>
                <a:cs typeface="Times New Roman" panose="02020603050405020304" pitchFamily="18" charset="0"/>
              </a:rPr>
              <a:t>home.</a:t>
            </a:r>
            <a:endParaRPr lang="en-GB" altLang="en-US" sz="2000" dirty="0">
              <a:latin typeface="Comic Sans MS" panose="030F0702030302020204" pitchFamily="66" charset="0"/>
              <a:ea typeface="Calibri" panose="020F0502020204030204" pitchFamily="34" charset="0"/>
              <a:cs typeface="Times New Roman" panose="02020603050405020304" pitchFamily="18" charset="0"/>
            </a:endParaRPr>
          </a:p>
          <a:p>
            <a:endParaRPr lang="en-GB" dirty="0"/>
          </a:p>
        </p:txBody>
      </p:sp>
      <p:sp>
        <p:nvSpPr>
          <p:cNvPr id="8" name="TextBox 7"/>
          <p:cNvSpPr txBox="1"/>
          <p:nvPr/>
        </p:nvSpPr>
        <p:spPr>
          <a:xfrm>
            <a:off x="2891442" y="2096135"/>
            <a:ext cx="4476183" cy="1200329"/>
          </a:xfrm>
          <a:prstGeom prst="rect">
            <a:avLst/>
          </a:prstGeom>
          <a:ln w="38100"/>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latin typeface="Comic Sans MS" panose="030F0702030302020204" pitchFamily="66" charset="0"/>
                <a:cs typeface="Times New Roman" panose="02020603050405020304" pitchFamily="18" charset="0"/>
              </a:rPr>
              <a:t>Counting pairs of socks. Help sort the clean washing with Mum and Dad. How many pairs of socks are there altogether? How many individual socks? </a:t>
            </a:r>
          </a:p>
        </p:txBody>
      </p:sp>
      <p:sp>
        <p:nvSpPr>
          <p:cNvPr id="10" name="TextBox 9"/>
          <p:cNvSpPr txBox="1"/>
          <p:nvPr/>
        </p:nvSpPr>
        <p:spPr>
          <a:xfrm>
            <a:off x="4482802" y="3601184"/>
            <a:ext cx="3960440" cy="1200329"/>
          </a:xfrm>
          <a:prstGeom prst="rect">
            <a:avLst/>
          </a:prstGeom>
          <a:noFill/>
          <a:ln w="38100">
            <a:solidFill>
              <a:srgbClr val="00B0F0"/>
            </a:solidFill>
          </a:ln>
        </p:spPr>
        <p:txBody>
          <a:bodyPr wrap="square" rtlCol="0">
            <a:spAutoFit/>
          </a:bodyPr>
          <a:lstStyle/>
          <a:p>
            <a:pPr algn="just"/>
            <a:r>
              <a:rPr lang="en-GB" dirty="0">
                <a:latin typeface="Comic Sans MS" panose="030F0702030302020204" pitchFamily="66" charset="0"/>
                <a:cs typeface="Times New Roman" panose="02020603050405020304" pitchFamily="18" charset="0"/>
              </a:rPr>
              <a:t>Use objects around your house (e.g. Lego) to make 2 equal groups of 10, 5 equal groups of 2, 3 equal groups of 5 etc… </a:t>
            </a:r>
          </a:p>
        </p:txBody>
      </p:sp>
      <p:sp>
        <p:nvSpPr>
          <p:cNvPr id="14" name="TextBox 13"/>
          <p:cNvSpPr txBox="1"/>
          <p:nvPr/>
        </p:nvSpPr>
        <p:spPr>
          <a:xfrm>
            <a:off x="801346" y="5225414"/>
            <a:ext cx="4328187" cy="1200329"/>
          </a:xfrm>
          <a:prstGeom prst="rect">
            <a:avLst/>
          </a:prstGeom>
          <a:noFill/>
          <a:ln w="38100">
            <a:solidFill>
              <a:srgbClr val="00B0F0"/>
            </a:solidFill>
          </a:ln>
        </p:spPr>
        <p:txBody>
          <a:bodyPr wrap="square" rtlCol="0">
            <a:spAutoFit/>
          </a:bodyPr>
          <a:lstStyle/>
          <a:p>
            <a:pPr algn="just"/>
            <a:r>
              <a:rPr lang="en-GB" dirty="0">
                <a:latin typeface="Comic Sans MS" panose="030F0702030302020204" pitchFamily="66" charset="0"/>
                <a:cs typeface="Times New Roman" panose="02020603050405020304" pitchFamily="18" charset="0"/>
              </a:rPr>
              <a:t>Share out chocolates/sweets with family members. Can you make it fair by making sure everyone has an equal amount? </a:t>
            </a:r>
          </a:p>
        </p:txBody>
      </p:sp>
      <p:pic>
        <p:nvPicPr>
          <p:cNvPr id="11" name="Picture 2" descr="Working with Division | Math division, Multiplication activities ..."/>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5903" b="12742"/>
          <a:stretch/>
        </p:blipFill>
        <p:spPr bwMode="auto">
          <a:xfrm>
            <a:off x="5580112" y="5288526"/>
            <a:ext cx="1096897" cy="1296144"/>
          </a:xfrm>
          <a:prstGeom prst="rect">
            <a:avLst/>
          </a:prstGeom>
          <a:noFill/>
          <a:ln w="38100">
            <a:solidFill>
              <a:srgbClr val="00B0F0"/>
            </a:solidFill>
          </a:ln>
          <a:extLst>
            <a:ext uri="{909E8E84-426E-40DD-AFC4-6F175D3DCCD1}">
              <a14:hiddenFill xmlns:a14="http://schemas.microsoft.com/office/drawing/2010/main">
                <a:solidFill>
                  <a:srgbClr val="FFFFFF"/>
                </a:solidFill>
              </a14:hiddenFill>
            </a:ext>
          </a:extLst>
        </p:spPr>
      </p:pic>
      <p:pic>
        <p:nvPicPr>
          <p:cNvPr id="1026" name="Picture 2" descr="Nine Pairs Of Different Colorful Socks Vector Royalty Free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9592" y="2063448"/>
            <a:ext cx="1797600" cy="1797600"/>
          </a:xfrm>
          <a:prstGeom prst="rect">
            <a:avLst/>
          </a:prstGeom>
          <a:noFill/>
          <a:ln w="38100">
            <a:solidFill>
              <a:srgbClr val="00B0F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80355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3848" y="692696"/>
            <a:ext cx="2776722"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2</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8" name="Picture 7"/>
          <p:cNvPicPr/>
          <p:nvPr/>
        </p:nvPicPr>
        <p:blipFill rotWithShape="1">
          <a:blip r:embed="rId3">
            <a:extLst>
              <a:ext uri="{28A0092B-C50C-407E-A947-70E740481C1C}">
                <a14:useLocalDpi xmlns:a14="http://schemas.microsoft.com/office/drawing/2010/main" val="0"/>
              </a:ext>
            </a:extLst>
          </a:blip>
          <a:srcRect l="37722" t="18062" r="37221" b="69783"/>
          <a:stretch/>
        </p:blipFill>
        <p:spPr bwMode="auto">
          <a:xfrm>
            <a:off x="3070612" y="2060848"/>
            <a:ext cx="3043194" cy="804862"/>
          </a:xfrm>
          <a:prstGeom prst="rect">
            <a:avLst/>
          </a:prstGeom>
          <a:ln>
            <a:noFill/>
          </a:ln>
          <a:extLst>
            <a:ext uri="{53640926-AAD7-44D8-BBD7-CCE9431645EC}">
              <a14:shadowObscured xmlns:a14="http://schemas.microsoft.com/office/drawing/2010/main"/>
            </a:ext>
          </a:extLst>
        </p:spPr>
      </p:pic>
      <p:sp>
        <p:nvSpPr>
          <p:cNvPr id="2" name="Rectangle 1"/>
          <p:cNvSpPr/>
          <p:nvPr/>
        </p:nvSpPr>
        <p:spPr>
          <a:xfrm>
            <a:off x="451749" y="2996952"/>
            <a:ext cx="8152699" cy="3545201"/>
          </a:xfrm>
          <a:prstGeom prst="rect">
            <a:avLst/>
          </a:prstGeom>
        </p:spPr>
        <p:txBody>
          <a:bodyPr wrap="square">
            <a:spAutoFit/>
          </a:bodyPr>
          <a:lstStyle/>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There are further online and interactive activities to support your child’s learning with equal groups on the </a:t>
            </a:r>
            <a:r>
              <a:rPr lang="en-GB" dirty="0" err="1">
                <a:latin typeface="Comic Sans MS" panose="030F0702030302020204" pitchFamily="66" charset="0"/>
                <a:ea typeface="Calibri" panose="020F0502020204030204" pitchFamily="34" charset="0"/>
                <a:cs typeface="Times New Roman" panose="02020603050405020304" pitchFamily="18" charset="0"/>
              </a:rPr>
              <a:t>MyMaths</a:t>
            </a:r>
            <a:r>
              <a:rPr lang="en-GB" dirty="0">
                <a:latin typeface="Comic Sans MS" panose="030F0702030302020204" pitchFamily="66" charset="0"/>
                <a:ea typeface="Calibri" panose="020F0502020204030204" pitchFamily="34" charset="0"/>
                <a:cs typeface="Times New Roman" panose="02020603050405020304" pitchFamily="18" charset="0"/>
              </a:rPr>
              <a:t> website. To access these:</a:t>
            </a:r>
          </a:p>
          <a:p>
            <a:pPr>
              <a:lnSpc>
                <a:spcPct val="107000"/>
              </a:lnSpc>
              <a:spcAft>
                <a:spcPts val="800"/>
              </a:spcAft>
            </a:pPr>
            <a:endParaRPr lang="en-GB" sz="1200"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dirty="0">
                <a:latin typeface="Comic Sans MS" panose="030F0702030302020204" pitchFamily="66" charset="0"/>
                <a:ea typeface="Calibri" panose="020F0502020204030204" pitchFamily="34" charset="0"/>
                <a:cs typeface="Times New Roman" panose="02020603050405020304" pitchFamily="18" charset="0"/>
              </a:rPr>
              <a:t>Click this link which will take you to the </a:t>
            </a:r>
            <a:r>
              <a:rPr lang="en-GB" dirty="0" err="1">
                <a:latin typeface="Comic Sans MS" panose="030F0702030302020204" pitchFamily="66" charset="0"/>
                <a:ea typeface="Calibri" panose="020F0502020204030204" pitchFamily="34" charset="0"/>
                <a:cs typeface="Times New Roman" panose="02020603050405020304" pitchFamily="18" charset="0"/>
              </a:rPr>
              <a:t>MyMaths</a:t>
            </a:r>
            <a:r>
              <a:rPr lang="en-GB" dirty="0">
                <a:latin typeface="Comic Sans MS" panose="030F0702030302020204" pitchFamily="66" charset="0"/>
                <a:ea typeface="Calibri" panose="020F0502020204030204" pitchFamily="34" charset="0"/>
                <a:cs typeface="Times New Roman" panose="02020603050405020304" pitchFamily="18" charset="0"/>
              </a:rPr>
              <a:t> homepage </a:t>
            </a:r>
            <a:r>
              <a:rPr lang="en-GB" u="sng" dirty="0">
                <a:solidFill>
                  <a:srgbClr val="0000FF"/>
                </a:solidFill>
                <a:latin typeface="Comic Sans MS" panose="030F0702030302020204" pitchFamily="66" charset="0"/>
                <a:ea typeface="Calibri" panose="020F0502020204030204" pitchFamily="34" charset="0"/>
                <a:cs typeface="Times New Roman" panose="02020603050405020304" pitchFamily="18" charset="0"/>
                <a:hlinkClick r:id="rId4"/>
              </a:rPr>
              <a:t>https://www.mymaths.co.uk/</a:t>
            </a:r>
            <a:endParaRPr lang="en-GB" sz="1200"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dirty="0">
                <a:latin typeface="Comic Sans MS" panose="030F0702030302020204" pitchFamily="66" charset="0"/>
                <a:ea typeface="Calibri" panose="020F0502020204030204" pitchFamily="34" charset="0"/>
                <a:cs typeface="Times New Roman" panose="02020603050405020304" pitchFamily="18" charset="0"/>
              </a:rPr>
              <a:t>Log in using your username and password (these were provided in your original paper work packs).  </a:t>
            </a:r>
            <a:endParaRPr lang="en-GB" sz="1200"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dirty="0">
                <a:latin typeface="Comic Sans MS" panose="030F0702030302020204" pitchFamily="66" charset="0"/>
                <a:ea typeface="Calibri" panose="020F0502020204030204" pitchFamily="34" charset="0"/>
                <a:cs typeface="Times New Roman" panose="02020603050405020304" pitchFamily="18" charset="0"/>
              </a:rPr>
              <a:t>Click on ‘Number’</a:t>
            </a:r>
            <a:endParaRPr lang="en-GB" sz="1200"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dirty="0">
                <a:latin typeface="Comic Sans MS" panose="030F0702030302020204" pitchFamily="66" charset="0"/>
                <a:ea typeface="Calibri" panose="020F0502020204030204" pitchFamily="34" charset="0"/>
                <a:cs typeface="Times New Roman" panose="02020603050405020304" pitchFamily="18" charset="0"/>
              </a:rPr>
              <a:t>Click on ‘Multiplication and division’</a:t>
            </a:r>
          </a:p>
          <a:p>
            <a:pPr marL="342900" lvl="0" indent="-342900">
              <a:lnSpc>
                <a:spcPct val="107000"/>
              </a:lnSpc>
              <a:spcAft>
                <a:spcPts val="800"/>
              </a:spcAft>
              <a:buFont typeface="+mj-lt"/>
              <a:buAutoNum type="arabicPeriod"/>
            </a:pPr>
            <a:r>
              <a:rPr lang="en-GB" dirty="0">
                <a:latin typeface="Comic Sans MS" panose="030F0702030302020204" pitchFamily="66" charset="0"/>
                <a:ea typeface="Calibri" panose="020F0502020204030204" pitchFamily="34" charset="0"/>
                <a:cs typeface="Times New Roman" panose="02020603050405020304" pitchFamily="18" charset="0"/>
              </a:rPr>
              <a:t>Click on ‘Y1 Multiplication introduction’ and complete the interactive lesson. </a:t>
            </a:r>
            <a:endParaRPr lang="en-GB" sz="1200" dirty="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666181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05739" y="620688"/>
            <a:ext cx="484427"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 </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Rectangle 2"/>
          <p:cNvSpPr/>
          <p:nvPr/>
        </p:nvSpPr>
        <p:spPr>
          <a:xfrm>
            <a:off x="1219560" y="908720"/>
            <a:ext cx="7056784" cy="7017306"/>
          </a:xfrm>
          <a:prstGeom prst="rect">
            <a:avLst/>
          </a:prstGeom>
        </p:spPr>
        <p:txBody>
          <a:bodyPr wrap="square">
            <a:spAutoFit/>
          </a:bodyPr>
          <a:lstStyle/>
          <a:p>
            <a:pPr algn="ctr"/>
            <a:r>
              <a:rPr lang="en-GB" dirty="0">
                <a:latin typeface="Comic Sans MS" panose="030F0702030302020204" pitchFamily="66" charset="0"/>
              </a:rPr>
              <a:t>If you have had a go at some or all of the tasks…</a:t>
            </a:r>
          </a:p>
          <a:p>
            <a:endParaRPr lang="en-GB" dirty="0">
              <a:latin typeface="Comic Sans MS" panose="030F0702030302020204" pitchFamily="66" charset="0"/>
            </a:endParaRPr>
          </a:p>
          <a:p>
            <a:endParaRPr lang="en-GB" dirty="0">
              <a:latin typeface="Comic Sans MS" panose="030F0702030302020204" pitchFamily="66" charset="0"/>
            </a:endParaRPr>
          </a:p>
          <a:p>
            <a:pPr algn="ctr"/>
            <a:r>
              <a:rPr lang="en-GB" sz="4000" dirty="0">
                <a:latin typeface="Comic Sans MS" panose="030F0702030302020204" pitchFamily="66" charset="0"/>
              </a:rPr>
              <a:t>Well done!</a:t>
            </a:r>
          </a:p>
          <a:p>
            <a:pPr algn="ctr"/>
            <a:r>
              <a:rPr lang="en-GB" sz="4000" dirty="0">
                <a:latin typeface="Comic Sans MS" panose="030F0702030302020204" pitchFamily="66" charset="0"/>
              </a:rPr>
              <a:t>We are really proud of you</a:t>
            </a:r>
            <a:r>
              <a:rPr lang="en-GB" sz="4000" dirty="0" smtClean="0">
                <a:latin typeface="Comic Sans MS" panose="030F0702030302020204" pitchFamily="66" charset="0"/>
              </a:rPr>
              <a:t>.</a:t>
            </a: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4000" dirty="0" smtClean="0">
              <a:latin typeface="Comic Sans MS" panose="030F0702030302020204" pitchFamily="66" charset="0"/>
            </a:endParaRPr>
          </a:p>
          <a:p>
            <a:pPr algn="ctr"/>
            <a:r>
              <a:rPr lang="en-GB" sz="3600" dirty="0" smtClean="0">
                <a:latin typeface="Comic Sans MS" panose="030F0702030302020204" pitchFamily="66" charset="0"/>
              </a:rPr>
              <a:t>Have a lovely weekend.</a:t>
            </a: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
        <p:nvSpPr>
          <p:cNvPr id="4" name="6-Point Star 3"/>
          <p:cNvSpPr/>
          <p:nvPr/>
        </p:nvSpPr>
        <p:spPr>
          <a:xfrm>
            <a:off x="3451808" y="3212976"/>
            <a:ext cx="2592288" cy="2376264"/>
          </a:xfrm>
          <a:prstGeom prst="star6">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1132846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87CEEB"/>
      </a:accent1>
      <a:accent2>
        <a:srgbClr val="A4DDED"/>
      </a:accent2>
      <a:accent3>
        <a:srgbClr val="B0E0E6"/>
      </a:accent3>
      <a:accent4>
        <a:srgbClr val="E6E8FA"/>
      </a:accent4>
      <a:accent5>
        <a:srgbClr val="E6E8FA"/>
      </a:accent5>
      <a:accent6>
        <a:srgbClr val="E7FEF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1565</TotalTime>
  <Words>969</Words>
  <Application>Microsoft Office PowerPoint</Application>
  <PresentationFormat>On-screen Show (4:3)</PresentationFormat>
  <Paragraphs>89</Paragraphs>
  <Slides>13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Comic Sans MS</vt:lpstr>
      <vt:lpstr>Times New Roman</vt:lpstr>
      <vt:lpstr>Wingdings</vt:lpstr>
      <vt:lpstr>Office Theme</vt:lpstr>
      <vt:lpstr>Year 1 Maths</vt:lpstr>
      <vt:lpstr>Information for Parents and Carers.</vt:lpstr>
      <vt:lpstr>PowerPoint Presentation</vt:lpstr>
      <vt:lpstr>Lesson 1 – Compare capacity.</vt:lpstr>
      <vt:lpstr>Lesson 1 – Compare capacity</vt:lpstr>
      <vt:lpstr>Lesson  2 – Count in 10s.</vt:lpstr>
      <vt:lpstr>PowerPoint Presentation</vt:lpstr>
      <vt:lpstr>Lesson  3 – Make equal groups.</vt:lpstr>
      <vt:lpstr>Lesson  4 – Add equal groups.</vt:lpstr>
      <vt:lpstr>Lesson  5 – Make arrays.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Ross G</cp:lastModifiedBy>
  <cp:revision>60</cp:revision>
  <dcterms:created xsi:type="dcterms:W3CDTF">2012-04-28T17:18:27Z</dcterms:created>
  <dcterms:modified xsi:type="dcterms:W3CDTF">2020-04-19T12:06:29Z</dcterms:modified>
</cp:coreProperties>
</file>