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 id="2147483661"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Lst>
  <p:sldSz cy="5143500" cx="9144000"/>
  <p:notesSz cx="6858000" cy="9144000"/>
  <p:embeddedFontLst>
    <p:embeddedFont>
      <p:font typeface="Amatic SC"/>
      <p:regular r:id="rId36"/>
      <p:bold r:id="rId37"/>
    </p:embeddedFont>
    <p:embeddedFont>
      <p:font typeface="Cedarville Cursive"/>
      <p:regular r:id="rId38"/>
    </p:embeddedFont>
    <p:embeddedFont>
      <p:font typeface="Source Code Pro"/>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43" roundtripDataSignature="AMtx7mjtQkbyyd5MPsWapb4kwPOSoQZrZ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bold.fntdata"/><Relationship Id="rId20" Type="http://schemas.openxmlformats.org/officeDocument/2006/relationships/slide" Target="slides/slide14.xml"/><Relationship Id="rId42" Type="http://schemas.openxmlformats.org/officeDocument/2006/relationships/font" Target="fonts/SourceCodePro-boldItalic.fntdata"/><Relationship Id="rId41" Type="http://schemas.openxmlformats.org/officeDocument/2006/relationships/font" Target="fonts/SourceCodePro-italic.fntdata"/><Relationship Id="rId22" Type="http://schemas.openxmlformats.org/officeDocument/2006/relationships/slide" Target="slides/slide16.xml"/><Relationship Id="rId21" Type="http://schemas.openxmlformats.org/officeDocument/2006/relationships/slide" Target="slides/slide15.xml"/><Relationship Id="rId43" Type="http://customschemas.google.com/relationships/presentationmetadata" Target="meta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AmaticSC-bold.fntdata"/><Relationship Id="rId14" Type="http://schemas.openxmlformats.org/officeDocument/2006/relationships/slide" Target="slides/slide8.xml"/><Relationship Id="rId36" Type="http://schemas.openxmlformats.org/officeDocument/2006/relationships/font" Target="fonts/AmaticSC-regular.fntdata"/><Relationship Id="rId17" Type="http://schemas.openxmlformats.org/officeDocument/2006/relationships/slide" Target="slides/slide11.xml"/><Relationship Id="rId39" Type="http://schemas.openxmlformats.org/officeDocument/2006/relationships/font" Target="fonts/SourceCodePro-regular.fntdata"/><Relationship Id="rId16" Type="http://schemas.openxmlformats.org/officeDocument/2006/relationships/slide" Target="slides/slide10.xml"/><Relationship Id="rId38" Type="http://schemas.openxmlformats.org/officeDocument/2006/relationships/font" Target="fonts/CedarvilleCursive-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5" name="Shape 65"/>
        <p:cNvGrpSpPr/>
        <p:nvPr/>
      </p:nvGrpSpPr>
      <p:grpSpPr>
        <a:xfrm>
          <a:off x="0" y="0"/>
          <a:ext cx="0" cy="0"/>
          <a:chOff x="0" y="0"/>
          <a:chExt cx="0" cy="0"/>
        </a:xfrm>
      </p:grpSpPr>
      <p:sp>
        <p:nvSpPr>
          <p:cNvPr id="66" name="Google Shape;66;g898b58bf48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898b58bf48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 name="Shape 71"/>
        <p:cNvGrpSpPr/>
        <p:nvPr/>
      </p:nvGrpSpPr>
      <p:grpSpPr>
        <a:xfrm>
          <a:off x="0" y="0"/>
          <a:ext cx="0" cy="0"/>
          <a:chOff x="0" y="0"/>
          <a:chExt cx="0" cy="0"/>
        </a:xfrm>
      </p:grpSpPr>
      <p:sp>
        <p:nvSpPr>
          <p:cNvPr id="72" name="Google Shape;72;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 name="Google Shape;7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3" name="Shape 83"/>
        <p:cNvGrpSpPr/>
        <p:nvPr/>
      </p:nvGrpSpPr>
      <p:grpSpPr>
        <a:xfrm>
          <a:off x="0" y="0"/>
          <a:ext cx="0" cy="0"/>
          <a:chOff x="0" y="0"/>
          <a:chExt cx="0" cy="0"/>
        </a:xfrm>
      </p:grpSpPr>
      <p:sp>
        <p:nvSpPr>
          <p:cNvPr id="84" name="Google Shape;84;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 name="Google Shape;8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dk1"/>
                </a:solidFill>
              </a:rPr>
              <a:t>Children complete in maths book. </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They have 15 minutes to complete independently.</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Spend 10 minutes at the end of the session going through the answers and the children self mark.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3" name="Shape 93"/>
        <p:cNvGrpSpPr/>
        <p:nvPr/>
      </p:nvGrpSpPr>
      <p:grpSpPr>
        <a:xfrm>
          <a:off x="0" y="0"/>
          <a:ext cx="0" cy="0"/>
          <a:chOff x="0" y="0"/>
          <a:chExt cx="0" cy="0"/>
        </a:xfrm>
      </p:grpSpPr>
      <p:sp>
        <p:nvSpPr>
          <p:cNvPr id="94" name="Google Shape;94;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6" name="Shape 106"/>
        <p:cNvGrpSpPr/>
        <p:nvPr/>
      </p:nvGrpSpPr>
      <p:grpSpPr>
        <a:xfrm>
          <a:off x="0" y="0"/>
          <a:ext cx="0" cy="0"/>
          <a:chOff x="0" y="0"/>
          <a:chExt cx="0" cy="0"/>
        </a:xfrm>
      </p:grpSpPr>
      <p:sp>
        <p:nvSpPr>
          <p:cNvPr id="107" name="Google Shape;107;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Routine is </a:t>
            </a:r>
            <a:r>
              <a:rPr lang="en-GB" sz="1700">
                <a:solidFill>
                  <a:schemeClr val="dk1"/>
                </a:solidFill>
              </a:rPr>
              <a:t> </a:t>
            </a:r>
            <a:r>
              <a:rPr lang="en-GB" sz="1200">
                <a:solidFill>
                  <a:schemeClr val="dk1"/>
                </a:solidFill>
              </a:rPr>
              <a:t>a sequence of actions that are regularly followed.</a:t>
            </a:r>
            <a:endParaRPr sz="600"/>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5" name="Google Shape;11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GB"/>
              <a:t>Discuss questions in orange bubbles.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7" name="Google Shape;12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Google Shape;133;p8:notes"/>
          <p:cNvSpPr txBox="1"/>
          <p:nvPr>
            <p:ph idx="1" type="body"/>
          </p:nvPr>
        </p:nvSpPr>
        <p:spPr>
          <a:xfrm>
            <a:off x="685782" y="434338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4" name="Google Shape;134;p8:notes"/>
          <p:cNvSpPr/>
          <p:nvPr>
            <p:ph idx="2" type="sldImg"/>
          </p:nvPr>
        </p:nvSpPr>
        <p:spPr>
          <a:xfrm>
            <a:off x="1143206" y="68578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Google Shape;140;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1" name="Google Shape;14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Google Shape;146;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7" name="Google Shape;147;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Sheet available in resources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3" name="Shape 153"/>
        <p:cNvGrpSpPr/>
        <p:nvPr/>
      </p:nvGrpSpPr>
      <p:grpSpPr>
        <a:xfrm>
          <a:off x="0" y="0"/>
          <a:ext cx="0" cy="0"/>
          <a:chOff x="0" y="0"/>
          <a:chExt cx="0" cy="0"/>
        </a:xfrm>
      </p:grpSpPr>
      <p:sp>
        <p:nvSpPr>
          <p:cNvPr id="154" name="Google Shape;154;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Sheet available in resources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Sheet available in resources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9" name="Shape 169"/>
        <p:cNvGrpSpPr/>
        <p:nvPr/>
      </p:nvGrpSpPr>
      <p:grpSpPr>
        <a:xfrm>
          <a:off x="0" y="0"/>
          <a:ext cx="0" cy="0"/>
          <a:chOff x="0" y="0"/>
          <a:chExt cx="0" cy="0"/>
        </a:xfrm>
      </p:grpSpPr>
      <p:sp>
        <p:nvSpPr>
          <p:cNvPr id="170" name="Google Shape;170;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Sheet available in resources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7" name="Shape 177"/>
        <p:cNvGrpSpPr/>
        <p:nvPr/>
      </p:nvGrpSpPr>
      <p:grpSpPr>
        <a:xfrm>
          <a:off x="0" y="0"/>
          <a:ext cx="0" cy="0"/>
          <a:chOff x="0" y="0"/>
          <a:chExt cx="0" cy="0"/>
        </a:xfrm>
      </p:grpSpPr>
      <p:sp>
        <p:nvSpPr>
          <p:cNvPr id="178" name="Google Shape;178;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9" name="Google Shape;17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Sheet available in resources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Sheet available in resources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4" name="Shape 194"/>
        <p:cNvGrpSpPr/>
        <p:nvPr/>
      </p:nvGrpSpPr>
      <p:grpSpPr>
        <a:xfrm>
          <a:off x="0" y="0"/>
          <a:ext cx="0" cy="0"/>
          <a:chOff x="0" y="0"/>
          <a:chExt cx="0" cy="0"/>
        </a:xfrm>
      </p:grpSpPr>
      <p:sp>
        <p:nvSpPr>
          <p:cNvPr id="195" name="Google Shape;195;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7" name="Shape 207"/>
        <p:cNvGrpSpPr/>
        <p:nvPr/>
      </p:nvGrpSpPr>
      <p:grpSpPr>
        <a:xfrm>
          <a:off x="0" y="0"/>
          <a:ext cx="0" cy="0"/>
          <a:chOff x="0" y="0"/>
          <a:chExt cx="0" cy="0"/>
        </a:xfrm>
      </p:grpSpPr>
      <p:sp>
        <p:nvSpPr>
          <p:cNvPr id="208" name="Google Shape;208;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9" name="Google Shape;20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5" name="Shape 215"/>
        <p:cNvGrpSpPr/>
        <p:nvPr/>
      </p:nvGrpSpPr>
      <p:grpSpPr>
        <a:xfrm>
          <a:off x="0" y="0"/>
          <a:ext cx="0" cy="0"/>
          <a:chOff x="0" y="0"/>
          <a:chExt cx="0" cy="0"/>
        </a:xfrm>
      </p:grpSpPr>
      <p:sp>
        <p:nvSpPr>
          <p:cNvPr id="216" name="Google Shape;216;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7" name="Google Shape;217;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3" name="Shape 223"/>
        <p:cNvGrpSpPr/>
        <p:nvPr/>
      </p:nvGrpSpPr>
      <p:grpSpPr>
        <a:xfrm>
          <a:off x="0" y="0"/>
          <a:ext cx="0" cy="0"/>
          <a:chOff x="0" y="0"/>
          <a:chExt cx="0" cy="0"/>
        </a:xfrm>
      </p:grpSpPr>
      <p:sp>
        <p:nvSpPr>
          <p:cNvPr id="224" name="Google Shape;224;g888dbdf07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888dbdf07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9" name="Shape 229"/>
        <p:cNvGrpSpPr/>
        <p:nvPr/>
      </p:nvGrpSpPr>
      <p:grpSpPr>
        <a:xfrm>
          <a:off x="0" y="0"/>
          <a:ext cx="0" cy="0"/>
          <a:chOff x="0" y="0"/>
          <a:chExt cx="0" cy="0"/>
        </a:xfrm>
      </p:grpSpPr>
      <p:sp>
        <p:nvSpPr>
          <p:cNvPr id="230" name="Google Shape;230;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1" name="Google Shape;231;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a:p>
          <a:p>
            <a:pPr indent="0" lvl="0" marL="45720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3" name="Shape 243"/>
        <p:cNvGrpSpPr/>
        <p:nvPr/>
      </p:nvGrpSpPr>
      <p:grpSpPr>
        <a:xfrm>
          <a:off x="0" y="0"/>
          <a:ext cx="0" cy="0"/>
          <a:chOff x="0" y="0"/>
          <a:chExt cx="0" cy="0"/>
        </a:xfrm>
      </p:grpSpPr>
      <p:sp>
        <p:nvSpPr>
          <p:cNvPr id="244" name="Google Shape;244;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5" name="Google Shape;24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4" name="Google Shape;254;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1" name="Shape 261"/>
        <p:cNvGrpSpPr/>
        <p:nvPr/>
      </p:nvGrpSpPr>
      <p:grpSpPr>
        <a:xfrm>
          <a:off x="0" y="0"/>
          <a:ext cx="0" cy="0"/>
          <a:chOff x="0" y="0"/>
          <a:chExt cx="0" cy="0"/>
        </a:xfrm>
      </p:grpSpPr>
      <p:sp>
        <p:nvSpPr>
          <p:cNvPr id="262" name="Google Shape;262;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9" name="Shape 269"/>
        <p:cNvGrpSpPr/>
        <p:nvPr/>
      </p:nvGrpSpPr>
      <p:grpSpPr>
        <a:xfrm>
          <a:off x="0" y="0"/>
          <a:ext cx="0" cy="0"/>
          <a:chOff x="0" y="0"/>
          <a:chExt cx="0" cy="0"/>
        </a:xfrm>
      </p:grpSpPr>
      <p:sp>
        <p:nvSpPr>
          <p:cNvPr id="270" name="Google Shape;270;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7" name="Shape 277"/>
        <p:cNvGrpSpPr/>
        <p:nvPr/>
      </p:nvGrpSpPr>
      <p:grpSpPr>
        <a:xfrm>
          <a:off x="0" y="0"/>
          <a:ext cx="0" cy="0"/>
          <a:chOff x="0" y="0"/>
          <a:chExt cx="0" cy="0"/>
        </a:xfrm>
      </p:grpSpPr>
      <p:sp>
        <p:nvSpPr>
          <p:cNvPr id="278" name="Google Shape;278;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6" name="Shape 286"/>
        <p:cNvGrpSpPr/>
        <p:nvPr/>
      </p:nvGrpSpPr>
      <p:grpSpPr>
        <a:xfrm>
          <a:off x="0" y="0"/>
          <a:ext cx="0" cy="0"/>
          <a:chOff x="0" y="0"/>
          <a:chExt cx="0" cy="0"/>
        </a:xfrm>
      </p:grpSpPr>
      <p:sp>
        <p:nvSpPr>
          <p:cNvPr id="287" name="Google Shape;287;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5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5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5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5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5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5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5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54"/>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20" name="Google Shape;20;p5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5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5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59"/>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5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6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60"/>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60"/>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6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6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6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sp>
        <p:nvSpPr>
          <p:cNvPr id="35" name="Google Shape;35;p62"/>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62"/>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7" name="Google Shape;37;p6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8" name="Shape 38"/>
        <p:cNvGrpSpPr/>
        <p:nvPr/>
      </p:nvGrpSpPr>
      <p:grpSpPr>
        <a:xfrm>
          <a:off x="0" y="0"/>
          <a:ext cx="0" cy="0"/>
          <a:chOff x="0" y="0"/>
          <a:chExt cx="0" cy="0"/>
        </a:xfrm>
      </p:grpSpPr>
      <p:sp>
        <p:nvSpPr>
          <p:cNvPr id="39" name="Google Shape;39;p63"/>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6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64"/>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64"/>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64"/>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64"/>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6" name="Google Shape;46;p6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7" name="Shape 47"/>
        <p:cNvGrpSpPr/>
        <p:nvPr/>
      </p:nvGrpSpPr>
      <p:grpSpPr>
        <a:xfrm>
          <a:off x="0" y="0"/>
          <a:ext cx="0" cy="0"/>
          <a:chOff x="0" y="0"/>
          <a:chExt cx="0" cy="0"/>
        </a:xfrm>
      </p:grpSpPr>
      <p:sp>
        <p:nvSpPr>
          <p:cNvPr id="48" name="Google Shape;48;p65"/>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9" name="Google Shape;49;p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0" name="Shape 50"/>
        <p:cNvGrpSpPr/>
        <p:nvPr/>
      </p:nvGrpSpPr>
      <p:grpSpPr>
        <a:xfrm>
          <a:off x="0" y="0"/>
          <a:ext cx="0" cy="0"/>
          <a:chOff x="0" y="0"/>
          <a:chExt cx="0" cy="0"/>
        </a:xfrm>
      </p:grpSpPr>
      <p:sp>
        <p:nvSpPr>
          <p:cNvPr id="51" name="Google Shape;51;p66"/>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66"/>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3" name="Google Shape;53;p6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6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g898b58bf48_0_37"/>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g898b58bf48_0_37"/>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g898b58bf48_0_37"/>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g898b58bf48_0_3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5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5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5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g898b58bf48_0_33"/>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g898b58bf48_0_33"/>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g898b58bf48_0_3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2"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2.png"/><Relationship Id="rId5" Type="http://schemas.openxmlformats.org/officeDocument/2006/relationships/image" Target="../media/image6.png"/><Relationship Id="rId6"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4.png"/><Relationship Id="rId5"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4.png"/><Relationship Id="rId5"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6.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8" name="Shape 68"/>
        <p:cNvGrpSpPr/>
        <p:nvPr/>
      </p:nvGrpSpPr>
      <p:grpSpPr>
        <a:xfrm>
          <a:off x="0" y="0"/>
          <a:ext cx="0" cy="0"/>
          <a:chOff x="0" y="0"/>
          <a:chExt cx="0" cy="0"/>
        </a:xfrm>
      </p:grpSpPr>
      <p:sp>
        <p:nvSpPr>
          <p:cNvPr id="69" name="Google Shape;69;g898b58bf48_0_28"/>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70" name="Google Shape;70;g898b58bf48_0_28"/>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Well done for working so hard - keep it up!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74" name="Shape 74"/>
        <p:cNvGrpSpPr/>
        <p:nvPr/>
      </p:nvGrpSpPr>
      <p:grpSpPr>
        <a:xfrm>
          <a:off x="0" y="0"/>
          <a:ext cx="0" cy="0"/>
          <a:chOff x="0" y="0"/>
          <a:chExt cx="0" cy="0"/>
        </a:xfrm>
      </p:grpSpPr>
      <p:sp>
        <p:nvSpPr>
          <p:cNvPr id="75" name="Google Shape;75;p1"/>
          <p:cNvSpPr/>
          <p:nvPr/>
        </p:nvSpPr>
        <p:spPr>
          <a:xfrm>
            <a:off x="1551400" y="3083975"/>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1"/>
          <p:cNvSpPr/>
          <p:nvPr/>
        </p:nvSpPr>
        <p:spPr>
          <a:xfrm>
            <a:off x="1146100" y="1271900"/>
            <a:ext cx="7296000" cy="15621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1"/>
          <p:cNvSpPr txBox="1"/>
          <p:nvPr>
            <p:ph type="ctrTitle"/>
          </p:nvPr>
        </p:nvSpPr>
        <p:spPr>
          <a:xfrm>
            <a:off x="479800" y="1388150"/>
            <a:ext cx="8520600" cy="13296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This week’s theme is</a:t>
            </a:r>
            <a:endParaRPr/>
          </a:p>
        </p:txBody>
      </p:sp>
      <p:sp>
        <p:nvSpPr>
          <p:cNvPr id="78" name="Google Shape;78;p1"/>
          <p:cNvSpPr txBox="1"/>
          <p:nvPr>
            <p:ph idx="1" type="subTitle"/>
          </p:nvPr>
        </p:nvSpPr>
        <p:spPr>
          <a:xfrm>
            <a:off x="1463050" y="3151475"/>
            <a:ext cx="6554100" cy="927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a:t>Pirates!</a:t>
            </a:r>
            <a:endParaRPr b="1"/>
          </a:p>
          <a:p>
            <a:pPr indent="0" lvl="0" marL="0" rtl="0" algn="ctr">
              <a:lnSpc>
                <a:spcPct val="100000"/>
              </a:lnSpc>
              <a:spcBef>
                <a:spcPts val="0"/>
              </a:spcBef>
              <a:spcAft>
                <a:spcPts val="0"/>
              </a:spcAft>
              <a:buSzPts val="2800"/>
              <a:buNone/>
            </a:pPr>
            <a:r>
              <a:rPr b="1" lang="en-GB"/>
              <a:t>Day 2 - 23.6.20</a:t>
            </a:r>
            <a:endParaRPr b="1"/>
          </a:p>
        </p:txBody>
      </p:sp>
      <p:pic>
        <p:nvPicPr>
          <p:cNvPr id="79" name="Google Shape;79;p1"/>
          <p:cNvPicPr preferRelativeResize="0"/>
          <p:nvPr/>
        </p:nvPicPr>
        <p:blipFill rotWithShape="1">
          <a:blip r:embed="rId3">
            <a:alphaModFix/>
          </a:blip>
          <a:srcRect b="0" l="0" r="0" t="0"/>
          <a:stretch/>
        </p:blipFill>
        <p:spPr>
          <a:xfrm rot="-1071658">
            <a:off x="436650" y="530622"/>
            <a:ext cx="2012038" cy="1062300"/>
          </a:xfrm>
          <a:prstGeom prst="rect">
            <a:avLst/>
          </a:prstGeom>
          <a:noFill/>
          <a:ln>
            <a:noFill/>
          </a:ln>
        </p:spPr>
      </p:pic>
      <p:pic>
        <p:nvPicPr>
          <p:cNvPr id="80" name="Google Shape;80;p1"/>
          <p:cNvPicPr preferRelativeResize="0"/>
          <p:nvPr/>
        </p:nvPicPr>
        <p:blipFill rotWithShape="1">
          <a:blip r:embed="rId4">
            <a:alphaModFix/>
          </a:blip>
          <a:srcRect b="0" l="0" r="0" t="0"/>
          <a:stretch/>
        </p:blipFill>
        <p:spPr>
          <a:xfrm rot="664473">
            <a:off x="6220525" y="323588"/>
            <a:ext cx="2609850" cy="1476375"/>
          </a:xfrm>
          <a:prstGeom prst="rect">
            <a:avLst/>
          </a:prstGeom>
          <a:noFill/>
          <a:ln>
            <a:noFill/>
          </a:ln>
        </p:spPr>
      </p:pic>
      <p:pic>
        <p:nvPicPr>
          <p:cNvPr id="81" name="Google Shape;81;p1"/>
          <p:cNvPicPr preferRelativeResize="0"/>
          <p:nvPr/>
        </p:nvPicPr>
        <p:blipFill rotWithShape="1">
          <a:blip r:embed="rId5">
            <a:alphaModFix/>
          </a:blip>
          <a:srcRect b="0" l="0" r="0" t="0"/>
          <a:stretch/>
        </p:blipFill>
        <p:spPr>
          <a:xfrm rot="-459601">
            <a:off x="423204" y="3256743"/>
            <a:ext cx="1688663" cy="1628200"/>
          </a:xfrm>
          <a:prstGeom prst="rect">
            <a:avLst/>
          </a:prstGeom>
          <a:noFill/>
          <a:ln>
            <a:noFill/>
          </a:ln>
        </p:spPr>
      </p:pic>
      <p:pic>
        <p:nvPicPr>
          <p:cNvPr id="82" name="Google Shape;82;p1"/>
          <p:cNvPicPr preferRelativeResize="0"/>
          <p:nvPr/>
        </p:nvPicPr>
        <p:blipFill rotWithShape="1">
          <a:blip r:embed="rId6">
            <a:alphaModFix/>
          </a:blip>
          <a:srcRect b="0" l="0" r="0" t="0"/>
          <a:stretch/>
        </p:blipFill>
        <p:spPr>
          <a:xfrm rot="784325">
            <a:off x="6921538" y="3285037"/>
            <a:ext cx="1743075" cy="15716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6" name="Shape 86"/>
        <p:cNvGrpSpPr/>
        <p:nvPr/>
      </p:nvGrpSpPr>
      <p:grpSpPr>
        <a:xfrm>
          <a:off x="0" y="0"/>
          <a:ext cx="0" cy="0"/>
          <a:chOff x="0" y="0"/>
          <a:chExt cx="0" cy="0"/>
        </a:xfrm>
      </p:grpSpPr>
      <p:sp>
        <p:nvSpPr>
          <p:cNvPr id="87" name="Google Shape;87;p2"/>
          <p:cNvSpPr txBox="1"/>
          <p:nvPr/>
        </p:nvSpPr>
        <p:spPr>
          <a:xfrm>
            <a:off x="117575" y="659250"/>
            <a:ext cx="4048800" cy="3284400"/>
          </a:xfrm>
          <a:prstGeom prst="rect">
            <a:avLst/>
          </a:prstGeom>
          <a:solidFill>
            <a:srgbClr val="CFE2F3"/>
          </a:solidFill>
          <a:ln>
            <a:noFill/>
          </a:ln>
        </p:spPr>
        <p:txBody>
          <a:bodyPr anchorCtr="0" anchor="t" bIns="91425" lIns="91425" spcFirstLastPara="1" rIns="91425" wrap="square" tIns="91425">
            <a:noAutofit/>
          </a:bodyPr>
          <a:lstStyle/>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A square has a length of 6cm. Find the perimeter.</a:t>
            </a:r>
            <a:endParaRPr b="0" i="0" sz="2500" u="none" cap="none" strike="noStrike">
              <a:solidFill>
                <a:srgbClr val="000000"/>
              </a:solidFill>
              <a:latin typeface="Arial"/>
              <a:ea typeface="Arial"/>
              <a:cs typeface="Arial"/>
              <a:sym typeface="Arial"/>
            </a:endParaRPr>
          </a:p>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A cube has a length of 8cm. Find the volume.</a:t>
            </a:r>
            <a:endParaRPr b="0" i="0" sz="2500" u="none" cap="none" strike="noStrike">
              <a:solidFill>
                <a:srgbClr val="000000"/>
              </a:solidFill>
              <a:latin typeface="Arial"/>
              <a:ea typeface="Arial"/>
              <a:cs typeface="Arial"/>
              <a:sym typeface="Arial"/>
            </a:endParaRPr>
          </a:p>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67 x 0.1 =</a:t>
            </a:r>
            <a:endParaRPr b="0" i="0" sz="2500" u="none" cap="none" strike="noStrike">
              <a:solidFill>
                <a:srgbClr val="000000"/>
              </a:solidFill>
              <a:latin typeface="Arial"/>
              <a:ea typeface="Arial"/>
              <a:cs typeface="Arial"/>
              <a:sym typeface="Arial"/>
            </a:endParaRPr>
          </a:p>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2 ⅔ x 90 =</a:t>
            </a:r>
            <a:endParaRPr b="0" i="0" sz="2500" u="none" cap="none" strike="noStrike">
              <a:solidFill>
                <a:srgbClr val="000000"/>
              </a:solidFill>
              <a:latin typeface="Arial"/>
              <a:ea typeface="Arial"/>
              <a:cs typeface="Arial"/>
              <a:sym typeface="Arial"/>
            </a:endParaRPr>
          </a:p>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6 - 2.45 =</a:t>
            </a:r>
            <a:endParaRPr b="0" i="0" sz="2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Arial"/>
                <a:ea typeface="Arial"/>
                <a:cs typeface="Arial"/>
                <a:sym typeface="Arial"/>
              </a:rPr>
              <a:t> </a:t>
            </a:r>
            <a:endParaRPr b="0" i="0" sz="2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Arial"/>
                <a:ea typeface="Arial"/>
                <a:cs typeface="Arial"/>
                <a:sym typeface="Arial"/>
              </a:rPr>
              <a:t>6. 67% of 520 =</a:t>
            </a:r>
            <a:endParaRPr b="0" i="0" sz="2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Arial"/>
                <a:ea typeface="Arial"/>
                <a:cs typeface="Arial"/>
                <a:sym typeface="Arial"/>
              </a:rPr>
              <a:t>7. 0.45 = ?/?</a:t>
            </a:r>
            <a:endParaRPr b="0" i="0" sz="2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88" name="Google Shape;88;p2"/>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8.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9.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10. </a:t>
            </a:r>
            <a:endParaRPr b="0" i="0" sz="11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89" name="Google Shape;89;p2"/>
          <p:cNvPicPr preferRelativeResize="0"/>
          <p:nvPr/>
        </p:nvPicPr>
        <p:blipFill rotWithShape="1">
          <a:blip r:embed="rId3">
            <a:alphaModFix/>
          </a:blip>
          <a:srcRect b="0" l="0" r="0" t="0"/>
          <a:stretch/>
        </p:blipFill>
        <p:spPr>
          <a:xfrm>
            <a:off x="4847625" y="290764"/>
            <a:ext cx="3775325" cy="1241762"/>
          </a:xfrm>
          <a:prstGeom prst="rect">
            <a:avLst/>
          </a:prstGeom>
          <a:noFill/>
          <a:ln>
            <a:noFill/>
          </a:ln>
        </p:spPr>
      </p:pic>
      <p:pic>
        <p:nvPicPr>
          <p:cNvPr id="90" name="Google Shape;90;p2"/>
          <p:cNvPicPr preferRelativeResize="0"/>
          <p:nvPr/>
        </p:nvPicPr>
        <p:blipFill rotWithShape="1">
          <a:blip r:embed="rId4">
            <a:alphaModFix/>
          </a:blip>
          <a:srcRect b="0" l="0" r="0" t="0"/>
          <a:stretch/>
        </p:blipFill>
        <p:spPr>
          <a:xfrm>
            <a:off x="4910225" y="1532719"/>
            <a:ext cx="2606950" cy="1745875"/>
          </a:xfrm>
          <a:prstGeom prst="rect">
            <a:avLst/>
          </a:prstGeom>
          <a:noFill/>
          <a:ln>
            <a:noFill/>
          </a:ln>
        </p:spPr>
      </p:pic>
      <p:pic>
        <p:nvPicPr>
          <p:cNvPr id="91" name="Google Shape;91;p2"/>
          <p:cNvPicPr preferRelativeResize="0"/>
          <p:nvPr/>
        </p:nvPicPr>
        <p:blipFill rotWithShape="1">
          <a:blip r:embed="rId5">
            <a:alphaModFix/>
          </a:blip>
          <a:srcRect b="0" l="0" r="0" t="0"/>
          <a:stretch/>
        </p:blipFill>
        <p:spPr>
          <a:xfrm>
            <a:off x="4993900" y="3572350"/>
            <a:ext cx="3775325" cy="1483175"/>
          </a:xfrm>
          <a:prstGeom prst="rect">
            <a:avLst/>
          </a:prstGeom>
          <a:noFill/>
          <a:ln>
            <a:noFill/>
          </a:ln>
        </p:spPr>
      </p:pic>
      <p:sp>
        <p:nvSpPr>
          <p:cNvPr id="92" name="Google Shape;92;p2"/>
          <p:cNvSpPr txBox="1"/>
          <p:nvPr/>
        </p:nvSpPr>
        <p:spPr>
          <a:xfrm>
            <a:off x="239700" y="0"/>
            <a:ext cx="8664600" cy="411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300">
                <a:latin typeface="Calibri"/>
                <a:ea typeface="Calibri"/>
                <a:cs typeface="Calibri"/>
                <a:sym typeface="Calibri"/>
              </a:rPr>
              <a:t>Morning Maths - Give yourself 15 - 20  minutes to complete these questions and then try and tackle today’s countdown.</a:t>
            </a:r>
            <a:endParaRPr b="1" sz="1100"/>
          </a:p>
          <a:p>
            <a:pPr indent="0" lvl="0" marL="0" marR="0" rtl="0" algn="ctr">
              <a:lnSpc>
                <a:spcPct val="100000"/>
              </a:lnSpc>
              <a:spcBef>
                <a:spcPts val="0"/>
              </a:spcBef>
              <a:spcAft>
                <a:spcPts val="0"/>
              </a:spcAft>
              <a:buClr>
                <a:srgbClr val="000000"/>
              </a:buClr>
              <a:buSzPts val="1800"/>
              <a:buFont typeface="Arial"/>
              <a:buNone/>
            </a:pPr>
            <a:r>
              <a:t/>
            </a:r>
            <a:endParaRPr b="1" i="0" sz="2100" u="sng"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6" name="Shape 96"/>
        <p:cNvGrpSpPr/>
        <p:nvPr/>
      </p:nvGrpSpPr>
      <p:grpSpPr>
        <a:xfrm>
          <a:off x="0" y="0"/>
          <a:ext cx="0" cy="0"/>
          <a:chOff x="0" y="0"/>
          <a:chExt cx="0" cy="0"/>
        </a:xfrm>
      </p:grpSpPr>
      <p:sp>
        <p:nvSpPr>
          <p:cNvPr id="97" name="Google Shape;97;p3"/>
          <p:cNvSpPr txBox="1"/>
          <p:nvPr/>
        </p:nvSpPr>
        <p:spPr>
          <a:xfrm>
            <a:off x="117575" y="659250"/>
            <a:ext cx="4048800" cy="3046500"/>
          </a:xfrm>
          <a:prstGeom prst="rect">
            <a:avLst/>
          </a:prstGeom>
          <a:solidFill>
            <a:srgbClr val="CFE2F3"/>
          </a:solidFill>
          <a:ln>
            <a:noFill/>
          </a:ln>
        </p:spPr>
        <p:txBody>
          <a:bodyPr anchorCtr="0" anchor="t" bIns="91425" lIns="91425" spcFirstLastPara="1" rIns="91425" wrap="square" tIns="91425">
            <a:noAutofit/>
          </a:bodyPr>
          <a:lstStyle/>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A square has a length of 6cm. Find the perimeter. </a:t>
            </a:r>
            <a:r>
              <a:rPr b="0" i="0" lang="en-GB" sz="2500" u="none" cap="none" strike="noStrike">
                <a:solidFill>
                  <a:srgbClr val="FF0000"/>
                </a:solidFill>
                <a:latin typeface="Arial"/>
                <a:ea typeface="Arial"/>
                <a:cs typeface="Arial"/>
                <a:sym typeface="Arial"/>
              </a:rPr>
              <a:t>6 x 4 = 24cm</a:t>
            </a:r>
            <a:endParaRPr b="0" i="0" sz="2500" u="none" cap="none" strike="noStrike">
              <a:solidFill>
                <a:srgbClr val="FF0000"/>
              </a:solidFill>
              <a:latin typeface="Arial"/>
              <a:ea typeface="Arial"/>
              <a:cs typeface="Arial"/>
              <a:sym typeface="Arial"/>
            </a:endParaRPr>
          </a:p>
          <a:p>
            <a:pPr indent="-336550" lvl="0" marL="457200" marR="0" rtl="0" algn="l">
              <a:lnSpc>
                <a:spcPct val="100000"/>
              </a:lnSpc>
              <a:spcBef>
                <a:spcPts val="0"/>
              </a:spcBef>
              <a:spcAft>
                <a:spcPts val="0"/>
              </a:spcAft>
              <a:buClr>
                <a:srgbClr val="000000"/>
              </a:buClr>
              <a:buSzPts val="1700"/>
              <a:buFont typeface="Arial"/>
              <a:buAutoNum type="arabicPeriod"/>
            </a:pPr>
            <a:r>
              <a:rPr b="0" i="0" lang="en-GB" sz="1700" u="none" cap="none" strike="noStrike">
                <a:solidFill>
                  <a:srgbClr val="000000"/>
                </a:solidFill>
                <a:latin typeface="Arial"/>
                <a:ea typeface="Arial"/>
                <a:cs typeface="Arial"/>
                <a:sym typeface="Arial"/>
              </a:rPr>
              <a:t>A cube has a length of 8cm. Find the volume. </a:t>
            </a:r>
            <a:r>
              <a:rPr b="0" i="0" lang="en-GB" sz="1700" u="none" cap="none" strike="noStrike">
                <a:solidFill>
                  <a:srgbClr val="FF0000"/>
                </a:solidFill>
                <a:latin typeface="Arial"/>
                <a:ea typeface="Arial"/>
                <a:cs typeface="Arial"/>
                <a:sym typeface="Arial"/>
              </a:rPr>
              <a:t>8 x 8 x 8 = 512cm2</a:t>
            </a:r>
            <a:endParaRPr b="0" i="0" sz="1700" u="none" cap="none" strike="noStrike">
              <a:solidFill>
                <a:srgbClr val="FF0000"/>
              </a:solidFill>
              <a:latin typeface="Arial"/>
              <a:ea typeface="Arial"/>
              <a:cs typeface="Arial"/>
              <a:sym typeface="Arial"/>
            </a:endParaRPr>
          </a:p>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67 x 0.1 = </a:t>
            </a:r>
            <a:r>
              <a:rPr b="0" i="0" lang="en-GB" sz="2500" u="none" cap="none" strike="noStrike">
                <a:solidFill>
                  <a:srgbClr val="FF0000"/>
                </a:solidFill>
                <a:latin typeface="Arial"/>
                <a:ea typeface="Arial"/>
                <a:cs typeface="Arial"/>
                <a:sym typeface="Arial"/>
              </a:rPr>
              <a:t>6.7</a:t>
            </a:r>
            <a:endParaRPr b="0" i="0" sz="2500" u="none" cap="none" strike="noStrike">
              <a:solidFill>
                <a:srgbClr val="FF0000"/>
              </a:solidFill>
              <a:latin typeface="Arial"/>
              <a:ea typeface="Arial"/>
              <a:cs typeface="Arial"/>
              <a:sym typeface="Arial"/>
            </a:endParaRPr>
          </a:p>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2 ⅔ x 90 = </a:t>
            </a:r>
            <a:r>
              <a:rPr b="0" i="0" lang="en-GB" sz="2500" u="none" cap="none" strike="noStrike">
                <a:solidFill>
                  <a:srgbClr val="FF0000"/>
                </a:solidFill>
                <a:latin typeface="Arial"/>
                <a:ea typeface="Arial"/>
                <a:cs typeface="Arial"/>
                <a:sym typeface="Arial"/>
              </a:rPr>
              <a:t>240</a:t>
            </a:r>
            <a:endParaRPr b="0" i="0" sz="2500" u="none" cap="none" strike="noStrike">
              <a:solidFill>
                <a:srgbClr val="FF0000"/>
              </a:solidFill>
              <a:latin typeface="Arial"/>
              <a:ea typeface="Arial"/>
              <a:cs typeface="Arial"/>
              <a:sym typeface="Arial"/>
            </a:endParaRPr>
          </a:p>
          <a:p>
            <a:pPr indent="-387350" lvl="0" marL="457200" marR="0" rtl="0" algn="l">
              <a:lnSpc>
                <a:spcPct val="100000"/>
              </a:lnSpc>
              <a:spcBef>
                <a:spcPts val="0"/>
              </a:spcBef>
              <a:spcAft>
                <a:spcPts val="0"/>
              </a:spcAft>
              <a:buClr>
                <a:srgbClr val="000000"/>
              </a:buClr>
              <a:buSzPts val="2500"/>
              <a:buFont typeface="Arial"/>
              <a:buAutoNum type="arabicPeriod"/>
            </a:pPr>
            <a:r>
              <a:rPr b="0" i="0" lang="en-GB" sz="2500" u="none" cap="none" strike="noStrike">
                <a:solidFill>
                  <a:srgbClr val="000000"/>
                </a:solidFill>
                <a:latin typeface="Arial"/>
                <a:ea typeface="Arial"/>
                <a:cs typeface="Arial"/>
                <a:sym typeface="Arial"/>
              </a:rPr>
              <a:t>6 - 2.45 = </a:t>
            </a:r>
            <a:r>
              <a:rPr b="0" i="0" lang="en-GB" sz="2500" u="none" cap="none" strike="noStrike">
                <a:solidFill>
                  <a:srgbClr val="FF0000"/>
                </a:solidFill>
                <a:latin typeface="Arial"/>
                <a:ea typeface="Arial"/>
                <a:cs typeface="Arial"/>
                <a:sym typeface="Arial"/>
              </a:rPr>
              <a:t>3.55</a:t>
            </a:r>
            <a:endParaRPr b="0" i="0" sz="2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Arial"/>
                <a:ea typeface="Arial"/>
                <a:cs typeface="Arial"/>
                <a:sym typeface="Arial"/>
              </a:rPr>
              <a:t> </a:t>
            </a:r>
            <a:endParaRPr b="0" i="0" sz="2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Arial"/>
                <a:ea typeface="Arial"/>
                <a:cs typeface="Arial"/>
                <a:sym typeface="Arial"/>
              </a:rPr>
              <a:t>6. 67% of 520 = </a:t>
            </a:r>
            <a:r>
              <a:rPr b="0" i="0" lang="en-GB" sz="2500" u="none" cap="none" strike="noStrike">
                <a:solidFill>
                  <a:srgbClr val="FF0000"/>
                </a:solidFill>
                <a:latin typeface="Arial"/>
                <a:ea typeface="Arial"/>
                <a:cs typeface="Arial"/>
                <a:sym typeface="Arial"/>
              </a:rPr>
              <a:t>348.4</a:t>
            </a:r>
            <a:endParaRPr b="0" i="0" sz="2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GB" sz="2500" u="none" cap="none" strike="noStrike">
                <a:solidFill>
                  <a:srgbClr val="000000"/>
                </a:solidFill>
                <a:latin typeface="Arial"/>
                <a:ea typeface="Arial"/>
                <a:cs typeface="Arial"/>
                <a:sym typeface="Arial"/>
              </a:rPr>
              <a:t>7. 0.45 = </a:t>
            </a:r>
            <a:r>
              <a:rPr b="0" i="0" lang="en-GB" sz="2500" u="none" cap="none" strike="noStrike">
                <a:solidFill>
                  <a:srgbClr val="FF0000"/>
                </a:solidFill>
                <a:latin typeface="Arial"/>
                <a:ea typeface="Arial"/>
                <a:cs typeface="Arial"/>
                <a:sym typeface="Arial"/>
              </a:rPr>
              <a:t>45/100</a:t>
            </a:r>
            <a:endParaRPr b="0" i="0" sz="2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98" name="Google Shape;98;p3"/>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8.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9.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10. </a:t>
            </a:r>
            <a:endParaRPr b="0" i="0" sz="11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99" name="Google Shape;99;p3"/>
          <p:cNvPicPr preferRelativeResize="0"/>
          <p:nvPr/>
        </p:nvPicPr>
        <p:blipFill rotWithShape="1">
          <a:blip r:embed="rId3">
            <a:alphaModFix/>
          </a:blip>
          <a:srcRect b="0" l="0" r="0" t="0"/>
          <a:stretch/>
        </p:blipFill>
        <p:spPr>
          <a:xfrm>
            <a:off x="4774800" y="294825"/>
            <a:ext cx="2742375" cy="902012"/>
          </a:xfrm>
          <a:prstGeom prst="rect">
            <a:avLst/>
          </a:prstGeom>
          <a:noFill/>
          <a:ln>
            <a:noFill/>
          </a:ln>
        </p:spPr>
      </p:pic>
      <p:pic>
        <p:nvPicPr>
          <p:cNvPr id="100" name="Google Shape;100;p3"/>
          <p:cNvPicPr preferRelativeResize="0"/>
          <p:nvPr/>
        </p:nvPicPr>
        <p:blipFill rotWithShape="1">
          <a:blip r:embed="rId4">
            <a:alphaModFix/>
          </a:blip>
          <a:srcRect b="0" l="0" r="0" t="0"/>
          <a:stretch/>
        </p:blipFill>
        <p:spPr>
          <a:xfrm>
            <a:off x="4910225" y="1532719"/>
            <a:ext cx="2606950" cy="1745875"/>
          </a:xfrm>
          <a:prstGeom prst="rect">
            <a:avLst/>
          </a:prstGeom>
          <a:noFill/>
          <a:ln>
            <a:noFill/>
          </a:ln>
        </p:spPr>
      </p:pic>
      <p:pic>
        <p:nvPicPr>
          <p:cNvPr id="101" name="Google Shape;101;p3"/>
          <p:cNvPicPr preferRelativeResize="0"/>
          <p:nvPr/>
        </p:nvPicPr>
        <p:blipFill rotWithShape="1">
          <a:blip r:embed="rId5">
            <a:alphaModFix/>
          </a:blip>
          <a:srcRect b="0" l="0" r="0" t="0"/>
          <a:stretch/>
        </p:blipFill>
        <p:spPr>
          <a:xfrm>
            <a:off x="4910225" y="3614500"/>
            <a:ext cx="2606950" cy="1024159"/>
          </a:xfrm>
          <a:prstGeom prst="rect">
            <a:avLst/>
          </a:prstGeom>
          <a:noFill/>
          <a:ln>
            <a:noFill/>
          </a:ln>
        </p:spPr>
      </p:pic>
      <p:sp>
        <p:nvSpPr>
          <p:cNvPr id="102" name="Google Shape;102;p3"/>
          <p:cNvSpPr txBox="1"/>
          <p:nvPr/>
        </p:nvSpPr>
        <p:spPr>
          <a:xfrm>
            <a:off x="7630925" y="3429000"/>
            <a:ext cx="1419300" cy="1616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My answer : 474</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75 + 6 = 81</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81 x 6 = 486</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486 - 8 = 478</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rgbClr val="FF0000"/>
                </a:solidFill>
                <a:latin typeface="Comic Sans MS"/>
                <a:ea typeface="Comic Sans MS"/>
                <a:cs typeface="Comic Sans MS"/>
                <a:sym typeface="Comic Sans MS"/>
              </a:rPr>
              <a:t>100 ÷ 25 = 4</a:t>
            </a:r>
            <a:endParaRPr b="0" i="0" sz="1100" u="none" cap="none" strike="noStrike">
              <a:solidFill>
                <a:srgbClr val="FF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FF0000"/>
                </a:solidFill>
                <a:latin typeface="Comic Sans MS"/>
                <a:ea typeface="Comic Sans MS"/>
                <a:cs typeface="Comic Sans MS"/>
                <a:sym typeface="Comic Sans MS"/>
              </a:rPr>
              <a:t>478 - 4 = 474</a:t>
            </a:r>
            <a:endParaRPr b="0" i="0" sz="1400" u="none" cap="none" strike="noStrike">
              <a:solidFill>
                <a:srgbClr val="FF0000"/>
              </a:solidFill>
              <a:latin typeface="Arial"/>
              <a:ea typeface="Arial"/>
              <a:cs typeface="Arial"/>
              <a:sym typeface="Arial"/>
            </a:endParaRPr>
          </a:p>
        </p:txBody>
      </p:sp>
      <p:sp>
        <p:nvSpPr>
          <p:cNvPr id="103" name="Google Shape;103;p3"/>
          <p:cNvSpPr txBox="1"/>
          <p:nvPr/>
        </p:nvSpPr>
        <p:spPr>
          <a:xfrm>
            <a:off x="7609900" y="173525"/>
            <a:ext cx="1326000" cy="1359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31-20 = 11</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11x4 = 44</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44 + 57 = 101 eggs</a:t>
            </a:r>
            <a:endParaRPr b="0" i="0" sz="1400" u="none" cap="none" strike="noStrike">
              <a:solidFill>
                <a:srgbClr val="FF0000"/>
              </a:solidFill>
              <a:latin typeface="Arial"/>
              <a:ea typeface="Arial"/>
              <a:cs typeface="Arial"/>
              <a:sym typeface="Arial"/>
            </a:endParaRPr>
          </a:p>
        </p:txBody>
      </p:sp>
      <p:sp>
        <p:nvSpPr>
          <p:cNvPr id="104" name="Google Shape;104;p3"/>
          <p:cNvSpPr txBox="1"/>
          <p:nvPr/>
        </p:nvSpPr>
        <p:spPr>
          <a:xfrm>
            <a:off x="7659475" y="1636000"/>
            <a:ext cx="1276500" cy="1524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147-111 = 36</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Hexagon = 36</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111 - 36 = 75</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75 / 3 = 25</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Droplet = 25</a:t>
            </a:r>
            <a:endParaRPr b="0" i="0" sz="1400" u="none" cap="none" strike="noStrike">
              <a:solidFill>
                <a:srgbClr val="FF0000"/>
              </a:solidFill>
              <a:latin typeface="Arial"/>
              <a:ea typeface="Arial"/>
              <a:cs typeface="Arial"/>
              <a:sym typeface="Arial"/>
            </a:endParaRPr>
          </a:p>
        </p:txBody>
      </p:sp>
      <p:sp>
        <p:nvSpPr>
          <p:cNvPr id="105" name="Google Shape;105;p3"/>
          <p:cNvSpPr txBox="1"/>
          <p:nvPr/>
        </p:nvSpPr>
        <p:spPr>
          <a:xfrm>
            <a:off x="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lang="en-GB" sz="1500" u="sng">
                <a:solidFill>
                  <a:srgbClr val="FF0000"/>
                </a:solidFill>
              </a:rPr>
              <a:t>Now mark your work using these answers.</a:t>
            </a:r>
            <a:r>
              <a:rPr b="1" lang="en-GB" sz="1600" u="sng">
                <a:solidFill>
                  <a:srgbClr val="FF0000"/>
                </a:solidFill>
              </a:rPr>
              <a:t> </a:t>
            </a:r>
            <a:endParaRPr b="1" i="0" sz="1600" u="sng" cap="none" strike="noStrik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9" name="Shape 109"/>
        <p:cNvGrpSpPr/>
        <p:nvPr/>
      </p:nvGrpSpPr>
      <p:grpSpPr>
        <a:xfrm>
          <a:off x="0" y="0"/>
          <a:ext cx="0" cy="0"/>
          <a:chOff x="0" y="0"/>
          <a:chExt cx="0" cy="0"/>
        </a:xfrm>
      </p:grpSpPr>
      <p:sp>
        <p:nvSpPr>
          <p:cNvPr id="110" name="Google Shape;110;p4"/>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pic>
        <p:nvPicPr>
          <p:cNvPr id="111" name="Google Shape;111;p4"/>
          <p:cNvPicPr preferRelativeResize="0"/>
          <p:nvPr/>
        </p:nvPicPr>
        <p:blipFill rotWithShape="1">
          <a:blip r:embed="rId3">
            <a:alphaModFix/>
          </a:blip>
          <a:srcRect b="0" l="0" r="0" t="0"/>
          <a:stretch/>
        </p:blipFill>
        <p:spPr>
          <a:xfrm>
            <a:off x="6202325" y="1860400"/>
            <a:ext cx="2629976" cy="1723201"/>
          </a:xfrm>
          <a:prstGeom prst="rect">
            <a:avLst/>
          </a:prstGeom>
          <a:noFill/>
          <a:ln>
            <a:noFill/>
          </a:ln>
        </p:spPr>
      </p:pic>
      <p:sp>
        <p:nvSpPr>
          <p:cNvPr id="112" name="Google Shape;112;p4"/>
          <p:cNvSpPr txBox="1"/>
          <p:nvPr/>
        </p:nvSpPr>
        <p:spPr>
          <a:xfrm>
            <a:off x="311700" y="1152350"/>
            <a:ext cx="5452800" cy="4258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700"/>
              <a:buFont typeface="Arial"/>
              <a:buNone/>
            </a:pPr>
            <a:r>
              <a:rPr b="1" i="0" lang="en-GB" sz="1700" u="sng" cap="none" strike="noStrike">
                <a:solidFill>
                  <a:srgbClr val="000000"/>
                </a:solidFill>
                <a:latin typeface="Arial"/>
                <a:ea typeface="Arial"/>
                <a:cs typeface="Arial"/>
                <a:sym typeface="Arial"/>
              </a:rPr>
              <a:t>What would our lives be like without any routine?</a:t>
            </a:r>
            <a:endParaRPr b="1" i="0" sz="1700" u="sng"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rgbClr val="000000"/>
                </a:solidFill>
                <a:latin typeface="Arial"/>
                <a:ea typeface="Arial"/>
                <a:cs typeface="Arial"/>
                <a:sym typeface="Arial"/>
              </a:rPr>
              <a:t>Listen, think, share</a:t>
            </a:r>
            <a:endParaRPr b="0"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rgbClr val="000000"/>
                </a:solidFill>
                <a:latin typeface="Arial"/>
                <a:ea typeface="Arial"/>
                <a:cs typeface="Arial"/>
                <a:sym typeface="Arial"/>
              </a:rPr>
              <a:t>• Write the word ‘routine’. Can you describe what a routine is?</a:t>
            </a:r>
            <a:endParaRPr b="0"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rgbClr val="000000"/>
                </a:solidFill>
                <a:latin typeface="Arial"/>
                <a:ea typeface="Arial"/>
                <a:cs typeface="Arial"/>
                <a:sym typeface="Arial"/>
              </a:rPr>
              <a:t>• Do you have any routines? Think about the morning. Do you get up at a similar time each day, get dressed, have breakfast, brush teeth, wash in a specific order?</a:t>
            </a:r>
            <a:endParaRPr b="0"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rgbClr val="000000"/>
                </a:solidFill>
                <a:latin typeface="Arial"/>
                <a:ea typeface="Arial"/>
                <a:cs typeface="Arial"/>
                <a:sym typeface="Arial"/>
              </a:rPr>
              <a:t>• Think about your school. Are there any routines you follow there such as register, assembly, breaks, lunch? Can you create a timetable for a typical day at school? Do you like knowing what you are going to do and when?</a:t>
            </a:r>
            <a:endParaRPr b="0" i="0" sz="17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6" name="Shape 116"/>
        <p:cNvGrpSpPr/>
        <p:nvPr/>
      </p:nvGrpSpPr>
      <p:grpSpPr>
        <a:xfrm>
          <a:off x="0" y="0"/>
          <a:ext cx="0" cy="0"/>
          <a:chOff x="0" y="0"/>
          <a:chExt cx="0" cy="0"/>
        </a:xfrm>
      </p:grpSpPr>
      <p:pic>
        <p:nvPicPr>
          <p:cNvPr id="117" name="Google Shape;117;p5"/>
          <p:cNvPicPr preferRelativeResize="0"/>
          <p:nvPr/>
        </p:nvPicPr>
        <p:blipFill rotWithShape="1">
          <a:blip r:embed="rId3">
            <a:alphaModFix/>
          </a:blip>
          <a:srcRect b="0" l="0" r="0" t="0"/>
          <a:stretch/>
        </p:blipFill>
        <p:spPr>
          <a:xfrm>
            <a:off x="1220425" y="113513"/>
            <a:ext cx="6930450" cy="49164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6"/>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sp>
        <p:nvSpPr>
          <p:cNvPr id="123" name="Google Shape;123;p6"/>
          <p:cNvSpPr txBox="1"/>
          <p:nvPr/>
        </p:nvSpPr>
        <p:spPr>
          <a:xfrm>
            <a:off x="580800" y="1208600"/>
            <a:ext cx="7532700" cy="3000000"/>
          </a:xfrm>
          <a:prstGeom prst="rect">
            <a:avLst/>
          </a:prstGeom>
          <a:noFill/>
          <a:ln>
            <a:noFill/>
          </a:ln>
        </p:spPr>
        <p:txBody>
          <a:bodyPr anchorCtr="0" anchor="t" bIns="91425" lIns="91425" spcFirstLastPara="1" rIns="91425" wrap="square" tIns="91425">
            <a:noAutofit/>
          </a:bodyPr>
          <a:lstStyle/>
          <a:p>
            <a:pPr indent="-349250" lvl="0" marL="457200" marR="0" rtl="0" algn="ctr">
              <a:lnSpc>
                <a:spcPct val="100000"/>
              </a:lnSpc>
              <a:spcBef>
                <a:spcPts val="0"/>
              </a:spcBef>
              <a:spcAft>
                <a:spcPts val="0"/>
              </a:spcAft>
              <a:buClr>
                <a:srgbClr val="000000"/>
              </a:buClr>
              <a:buSzPts val="1900"/>
              <a:buFont typeface="Arial"/>
              <a:buChar char="●"/>
            </a:pPr>
            <a:r>
              <a:rPr b="0" i="0" lang="en-GB" sz="1900" u="none" cap="none" strike="noStrike">
                <a:solidFill>
                  <a:srgbClr val="000000"/>
                </a:solidFill>
                <a:latin typeface="Arial"/>
                <a:ea typeface="Arial"/>
                <a:cs typeface="Arial"/>
                <a:sym typeface="Arial"/>
              </a:rPr>
              <a:t>Think about when not following a routine might be enjoyable and have less impact on others e.g. the weekend. Are there still parts of the day that might have a routine? Would you still brush your teeth?</a:t>
            </a:r>
            <a:endParaRPr b="0" i="0" sz="1900" u="none" cap="none" strike="noStrike">
              <a:solidFill>
                <a:srgbClr val="000000"/>
              </a:solidFill>
              <a:latin typeface="Arial"/>
              <a:ea typeface="Arial"/>
              <a:cs typeface="Arial"/>
              <a:sym typeface="Arial"/>
            </a:endParaRPr>
          </a:p>
          <a:p>
            <a:pPr indent="-349250" lvl="0" marL="457200" marR="0" rtl="0" algn="ctr">
              <a:lnSpc>
                <a:spcPct val="100000"/>
              </a:lnSpc>
              <a:spcBef>
                <a:spcPts val="0"/>
              </a:spcBef>
              <a:spcAft>
                <a:spcPts val="0"/>
              </a:spcAft>
              <a:buClr>
                <a:srgbClr val="000000"/>
              </a:buClr>
              <a:buSzPts val="1900"/>
              <a:buFont typeface="Arial"/>
              <a:buChar char="●"/>
            </a:pPr>
            <a:r>
              <a:rPr b="0" i="0" lang="en-GB" sz="1900" u="none" cap="none" strike="noStrike">
                <a:solidFill>
                  <a:srgbClr val="000000"/>
                </a:solidFill>
                <a:latin typeface="Arial"/>
                <a:ea typeface="Arial"/>
                <a:cs typeface="Arial"/>
                <a:sym typeface="Arial"/>
              </a:rPr>
              <a:t>Why do we have routines? List some of the reasons such as saves time, encourages good habits, provides us with structure.</a:t>
            </a:r>
            <a:endParaRPr b="0" i="0" sz="1900" u="none" cap="none" strike="noStrike">
              <a:solidFill>
                <a:srgbClr val="000000"/>
              </a:solidFill>
              <a:latin typeface="Arial"/>
              <a:ea typeface="Arial"/>
              <a:cs typeface="Arial"/>
              <a:sym typeface="Arial"/>
            </a:endParaRPr>
          </a:p>
          <a:p>
            <a:pPr indent="-349250" lvl="0" marL="457200" marR="0" rtl="0" algn="ctr">
              <a:lnSpc>
                <a:spcPct val="100000"/>
              </a:lnSpc>
              <a:spcBef>
                <a:spcPts val="0"/>
              </a:spcBef>
              <a:spcAft>
                <a:spcPts val="0"/>
              </a:spcAft>
              <a:buClr>
                <a:srgbClr val="000000"/>
              </a:buClr>
              <a:buSzPts val="1900"/>
              <a:buFont typeface="Arial"/>
              <a:buChar char="●"/>
            </a:pPr>
            <a:r>
              <a:rPr b="0" i="0" lang="en-GB" sz="1900" u="none" cap="none" strike="noStrike">
                <a:solidFill>
                  <a:srgbClr val="000000"/>
                </a:solidFill>
                <a:latin typeface="Arial"/>
                <a:ea typeface="Arial"/>
                <a:cs typeface="Arial"/>
                <a:sym typeface="Arial"/>
              </a:rPr>
              <a:t>Do you like routines or not? Why do you think you feel this way?</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24" name="Google Shape;124;p6"/>
          <p:cNvPicPr preferRelativeResize="0"/>
          <p:nvPr/>
        </p:nvPicPr>
        <p:blipFill rotWithShape="1">
          <a:blip r:embed="rId3">
            <a:alphaModFix/>
          </a:blip>
          <a:srcRect b="0" l="0" r="0" t="0"/>
          <a:stretch/>
        </p:blipFill>
        <p:spPr>
          <a:xfrm>
            <a:off x="3072275" y="3541450"/>
            <a:ext cx="2999450" cy="13044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8" name="Shape 128"/>
        <p:cNvGrpSpPr/>
        <p:nvPr/>
      </p:nvGrpSpPr>
      <p:grpSpPr>
        <a:xfrm>
          <a:off x="0" y="0"/>
          <a:ext cx="0" cy="0"/>
          <a:chOff x="0" y="0"/>
          <a:chExt cx="0" cy="0"/>
        </a:xfrm>
      </p:grpSpPr>
      <p:sp>
        <p:nvSpPr>
          <p:cNvPr id="129" name="Google Shape;129;p7"/>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sp>
        <p:nvSpPr>
          <p:cNvPr id="130" name="Google Shape;130;p7"/>
          <p:cNvSpPr txBox="1"/>
          <p:nvPr/>
        </p:nvSpPr>
        <p:spPr>
          <a:xfrm>
            <a:off x="5565100" y="1321025"/>
            <a:ext cx="3000000" cy="3000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chemeClr val="dk1"/>
                </a:solidFill>
                <a:latin typeface="Arial"/>
                <a:ea typeface="Arial"/>
                <a:cs typeface="Arial"/>
                <a:sym typeface="Arial"/>
              </a:rPr>
              <a:t>Reflection</a:t>
            </a:r>
            <a:endParaRPr b="0" i="0" sz="20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0" i="0" lang="en-GB" sz="2000" u="none" cap="none" strike="noStrike">
                <a:solidFill>
                  <a:schemeClr val="dk1"/>
                </a:solidFill>
                <a:latin typeface="Arial"/>
                <a:ea typeface="Arial"/>
                <a:cs typeface="Arial"/>
                <a:sym typeface="Arial"/>
              </a:rPr>
              <a:t>Without any routine at all, life can become chaotic! Some people prefer a strict routine whereas others prefer a more relaxed approach. It is important to find out what works for you and helps you get the most from life.</a:t>
            </a:r>
            <a:endParaRPr b="0" i="0" sz="2000" u="none" cap="none" strike="noStrike">
              <a:solidFill>
                <a:srgbClr val="000000"/>
              </a:solidFill>
              <a:latin typeface="Arial"/>
              <a:ea typeface="Arial"/>
              <a:cs typeface="Arial"/>
              <a:sym typeface="Arial"/>
            </a:endParaRPr>
          </a:p>
        </p:txBody>
      </p:sp>
      <p:pic>
        <p:nvPicPr>
          <p:cNvPr id="131" name="Google Shape;131;p7"/>
          <p:cNvPicPr preferRelativeResize="0"/>
          <p:nvPr/>
        </p:nvPicPr>
        <p:blipFill rotWithShape="1">
          <a:blip r:embed="rId3">
            <a:alphaModFix/>
          </a:blip>
          <a:srcRect b="0" l="0" r="0" t="0"/>
          <a:stretch/>
        </p:blipFill>
        <p:spPr>
          <a:xfrm>
            <a:off x="630225" y="1184175"/>
            <a:ext cx="4776219" cy="38209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35" name="Shape 135"/>
        <p:cNvGrpSpPr/>
        <p:nvPr/>
      </p:nvGrpSpPr>
      <p:grpSpPr>
        <a:xfrm>
          <a:off x="0" y="0"/>
          <a:ext cx="0" cy="0"/>
          <a:chOff x="0" y="0"/>
          <a:chExt cx="0" cy="0"/>
        </a:xfrm>
      </p:grpSpPr>
      <p:sp>
        <p:nvSpPr>
          <p:cNvPr id="136" name="Google Shape;136;p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Clr>
                <a:schemeClr val="dk1"/>
              </a:buClr>
              <a:buSzPts val="3300"/>
              <a:buFont typeface="Arial"/>
              <a:buNone/>
            </a:pPr>
            <a:r>
              <a:rPr lang="en-GB">
                <a:latin typeface="Arial"/>
                <a:ea typeface="Arial"/>
                <a:cs typeface="Arial"/>
                <a:sym typeface="Arial"/>
              </a:rPr>
              <a:t>St Catherine’s Classroom Beliefs </a:t>
            </a:r>
            <a:endParaRPr>
              <a:latin typeface="Arial"/>
              <a:ea typeface="Arial"/>
              <a:cs typeface="Arial"/>
              <a:sym typeface="Arial"/>
            </a:endParaRPr>
          </a:p>
        </p:txBody>
      </p:sp>
      <p:sp>
        <p:nvSpPr>
          <p:cNvPr id="137" name="Google Shape;137;p8"/>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171450" lvl="0" marL="177800" rtl="0" algn="l">
              <a:lnSpc>
                <a:spcPct val="90000"/>
              </a:lnSpc>
              <a:spcBef>
                <a:spcPts val="0"/>
              </a:spcBef>
              <a:spcAft>
                <a:spcPts val="0"/>
              </a:spcAft>
              <a:buClr>
                <a:schemeClr val="dk1"/>
              </a:buClr>
              <a:buSzPts val="2100"/>
              <a:buChar char="●"/>
            </a:pPr>
            <a:r>
              <a:rPr lang="en-GB">
                <a:latin typeface="Arial"/>
                <a:ea typeface="Arial"/>
                <a:cs typeface="Arial"/>
                <a:sym typeface="Arial"/>
              </a:rPr>
              <a:t>Mistakes are valuable.</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Everyone can learn maths to the highest level.</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Questions are really important.</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Depth is more important than speed.</a:t>
            </a:r>
            <a:endParaRPr/>
          </a:p>
          <a:p>
            <a:pPr indent="-171450" lvl="0" marL="177800" rtl="0" algn="l">
              <a:lnSpc>
                <a:spcPct val="90000"/>
              </a:lnSpc>
              <a:spcBef>
                <a:spcPts val="800"/>
              </a:spcBef>
              <a:spcAft>
                <a:spcPts val="1600"/>
              </a:spcAft>
              <a:buClr>
                <a:schemeClr val="dk1"/>
              </a:buClr>
              <a:buSzPts val="2100"/>
              <a:buChar char="●"/>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38" name="Google Shape;138;p8"/>
          <p:cNvPicPr preferRelativeResize="0"/>
          <p:nvPr/>
        </p:nvPicPr>
        <p:blipFill rotWithShape="1">
          <a:blip r:embed="rId3">
            <a:alphaModFix/>
          </a:blip>
          <a:srcRect b="0" l="0" r="0" t="0"/>
          <a:stretch/>
        </p:blipFill>
        <p:spPr>
          <a:xfrm>
            <a:off x="6512957" y="2333705"/>
            <a:ext cx="2002393" cy="240022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2" name="Shape 142"/>
        <p:cNvGrpSpPr/>
        <p:nvPr/>
      </p:nvGrpSpPr>
      <p:grpSpPr>
        <a:xfrm>
          <a:off x="0" y="0"/>
          <a:ext cx="0" cy="0"/>
          <a:chOff x="0" y="0"/>
          <a:chExt cx="0" cy="0"/>
        </a:xfrm>
      </p:grpSpPr>
      <p:sp>
        <p:nvSpPr>
          <p:cNvPr id="143" name="Google Shape;143;p9"/>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23.6.20</a:t>
            </a:r>
            <a:endParaRPr sz="2400" u="sng"/>
          </a:p>
          <a:p>
            <a:pPr indent="0" lvl="0" marL="0" rtl="0" algn="l">
              <a:lnSpc>
                <a:spcPct val="100000"/>
              </a:lnSpc>
              <a:spcBef>
                <a:spcPts val="0"/>
              </a:spcBef>
              <a:spcAft>
                <a:spcPts val="0"/>
              </a:spcAft>
              <a:buSzPts val="2800"/>
              <a:buNone/>
            </a:pPr>
            <a:r>
              <a:rPr lang="en-GB" sz="2400" u="sng"/>
              <a:t>WALT: solve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44" name="Google Shape;144;p9"/>
          <p:cNvSpPr txBox="1"/>
          <p:nvPr>
            <p:ph idx="1" type="subTitle"/>
          </p:nvPr>
        </p:nvSpPr>
        <p:spPr>
          <a:xfrm>
            <a:off x="2693625" y="1926775"/>
            <a:ext cx="4450800" cy="2531700"/>
          </a:xfrm>
          <a:prstGeom prst="rect">
            <a:avLst/>
          </a:prstGeom>
          <a:solidFill>
            <a:srgbClr val="FFD966"/>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sz="1800" u="sng"/>
              <a:t>Success Criteria:</a:t>
            </a:r>
            <a:endParaRPr b="1" sz="1800" u="sng"/>
          </a:p>
          <a:p>
            <a:pPr indent="0" lvl="0" marL="0" rtl="0" algn="l">
              <a:lnSpc>
                <a:spcPct val="100000"/>
              </a:lnSpc>
              <a:spcBef>
                <a:spcPts val="0"/>
              </a:spcBef>
              <a:spcAft>
                <a:spcPts val="0"/>
              </a:spcAft>
              <a:buSzPts val="2800"/>
              <a:buNone/>
            </a:pPr>
            <a:r>
              <a:t/>
            </a:r>
            <a:endParaRPr b="1" sz="1800" u="sng"/>
          </a:p>
          <a:p>
            <a:pPr indent="-342900" lvl="0" marL="457200" rtl="0" algn="l">
              <a:lnSpc>
                <a:spcPct val="100000"/>
              </a:lnSpc>
              <a:spcBef>
                <a:spcPts val="0"/>
              </a:spcBef>
              <a:spcAft>
                <a:spcPts val="0"/>
              </a:spcAft>
              <a:buSzPts val="1800"/>
              <a:buChar char="●"/>
            </a:pPr>
            <a:r>
              <a:rPr lang="en-GB" sz="1800"/>
              <a:t>Four operations</a:t>
            </a:r>
            <a:endParaRPr sz="1800"/>
          </a:p>
          <a:p>
            <a:pPr indent="-342900" lvl="0" marL="457200" rtl="0" algn="l">
              <a:lnSpc>
                <a:spcPct val="100000"/>
              </a:lnSpc>
              <a:spcBef>
                <a:spcPts val="0"/>
              </a:spcBef>
              <a:spcAft>
                <a:spcPts val="0"/>
              </a:spcAft>
              <a:buSzPts val="1800"/>
              <a:buChar char="●"/>
            </a:pPr>
            <a:r>
              <a:rPr lang="en-GB" sz="1800"/>
              <a:t>FDP </a:t>
            </a:r>
            <a:endParaRPr sz="1800"/>
          </a:p>
          <a:p>
            <a:pPr indent="-342900" lvl="0" marL="457200" rtl="0" algn="l">
              <a:lnSpc>
                <a:spcPct val="100000"/>
              </a:lnSpc>
              <a:spcBef>
                <a:spcPts val="0"/>
              </a:spcBef>
              <a:spcAft>
                <a:spcPts val="0"/>
              </a:spcAft>
              <a:buSzPts val="1800"/>
              <a:buChar char="●"/>
            </a:pPr>
            <a:r>
              <a:rPr lang="en-GB" sz="1800"/>
              <a:t>shape , space and measure </a:t>
            </a:r>
            <a:endParaRPr sz="1800"/>
          </a:p>
          <a:p>
            <a:pPr indent="-342900" lvl="0" marL="457200" rtl="0" algn="l">
              <a:lnSpc>
                <a:spcPct val="100000"/>
              </a:lnSpc>
              <a:spcBef>
                <a:spcPts val="0"/>
              </a:spcBef>
              <a:spcAft>
                <a:spcPts val="0"/>
              </a:spcAft>
              <a:buSzPts val="1800"/>
              <a:buChar char="●"/>
            </a:pPr>
            <a:r>
              <a:rPr lang="en-GB" sz="1800"/>
              <a:t>Statistics. </a:t>
            </a:r>
            <a:endParaRPr sz="1800"/>
          </a:p>
          <a:p>
            <a:pPr indent="0" lvl="0" marL="0" rtl="0" algn="l">
              <a:lnSpc>
                <a:spcPct val="100000"/>
              </a:lnSpc>
              <a:spcBef>
                <a:spcPts val="0"/>
              </a:spcBef>
              <a:spcAft>
                <a:spcPts val="0"/>
              </a:spcAft>
              <a:buSzPts val="2800"/>
              <a:buNone/>
            </a:pPr>
            <a:r>
              <a:t/>
            </a:r>
            <a:endParaRPr sz="1800"/>
          </a:p>
          <a:p>
            <a:pPr indent="0" lvl="0" marL="914400" rtl="0" algn="l">
              <a:lnSpc>
                <a:spcPct val="100000"/>
              </a:lnSpc>
              <a:spcBef>
                <a:spcPts val="0"/>
              </a:spcBef>
              <a:spcAft>
                <a:spcPts val="0"/>
              </a:spcAft>
              <a:buSzPts val="2800"/>
              <a:buNone/>
            </a:pPr>
            <a:r>
              <a:t/>
            </a:r>
            <a:endParaRPr sz="1800"/>
          </a:p>
          <a:p>
            <a:pPr indent="0" lvl="0" marL="0" rtl="0" algn="l">
              <a:lnSpc>
                <a:spcPct val="100000"/>
              </a:lnSpc>
              <a:spcBef>
                <a:spcPts val="0"/>
              </a:spcBef>
              <a:spcAft>
                <a:spcPts val="0"/>
              </a:spcAft>
              <a:buSzPts val="2800"/>
              <a:buNone/>
            </a:pPr>
            <a:r>
              <a:t/>
            </a:r>
            <a:endParaRPr i="1" sz="1400"/>
          </a:p>
          <a:p>
            <a:pPr indent="0" lvl="0" marL="0" rtl="0" algn="l">
              <a:lnSpc>
                <a:spcPct val="100000"/>
              </a:lnSpc>
              <a:spcBef>
                <a:spcPts val="0"/>
              </a:spcBef>
              <a:spcAft>
                <a:spcPts val="0"/>
              </a:spcAft>
              <a:buSzPts val="2800"/>
              <a:buNone/>
            </a:pPr>
            <a:r>
              <a:t/>
            </a:r>
            <a:endParaRPr i="1" sz="1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8" name="Shape 148"/>
        <p:cNvGrpSpPr/>
        <p:nvPr/>
      </p:nvGrpSpPr>
      <p:grpSpPr>
        <a:xfrm>
          <a:off x="0" y="0"/>
          <a:ext cx="0" cy="0"/>
          <a:chOff x="0" y="0"/>
          <a:chExt cx="0" cy="0"/>
        </a:xfrm>
      </p:grpSpPr>
      <p:sp>
        <p:nvSpPr>
          <p:cNvPr id="149" name="Google Shape;149;p10"/>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23.6.20</a:t>
            </a:r>
            <a:endParaRPr sz="2400" u="sng"/>
          </a:p>
          <a:p>
            <a:pPr indent="0" lvl="0" marL="0" rtl="0" algn="l">
              <a:lnSpc>
                <a:spcPct val="100000"/>
              </a:lnSpc>
              <a:spcBef>
                <a:spcPts val="0"/>
              </a:spcBef>
              <a:spcAft>
                <a:spcPts val="0"/>
              </a:spcAft>
              <a:buSzPts val="2800"/>
              <a:buNone/>
            </a:pPr>
            <a:r>
              <a:rPr lang="en-GB" sz="2400" u="sng"/>
              <a:t>WALT: solve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50" name="Google Shape;150;p10"/>
          <p:cNvSpPr txBox="1"/>
          <p:nvPr/>
        </p:nvSpPr>
        <p:spPr>
          <a:xfrm>
            <a:off x="364175" y="1629750"/>
            <a:ext cx="7225800" cy="2435400"/>
          </a:xfrm>
          <a:prstGeom prst="rect">
            <a:avLst/>
          </a:prstGeom>
          <a:solidFill>
            <a:srgbClr val="FFF2CC"/>
          </a:solidFill>
          <a:ln cap="flat" cmpd="sng" w="9525">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Challenge 1 - Pirate Flags!</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Look at the flags designed on cm square grids.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What is the area of each flag?</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What is the perimeter of each flag?</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Colour the flags in according to the fractions.</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1"/>
          </a:p>
          <a:p>
            <a:pPr indent="0" lvl="0" marL="0" marR="0" rtl="0" algn="ctr">
              <a:lnSpc>
                <a:spcPct val="100000"/>
              </a:lnSpc>
              <a:spcBef>
                <a:spcPts val="0"/>
              </a:spcBef>
              <a:spcAft>
                <a:spcPts val="0"/>
              </a:spcAft>
              <a:buClr>
                <a:srgbClr val="000000"/>
              </a:buClr>
              <a:buSzPts val="1400"/>
              <a:buFont typeface="Arial"/>
              <a:buNone/>
            </a:pPr>
            <a:r>
              <a:rPr b="1" lang="en-GB"/>
              <a:t>You can use the slides or look at the separate word document.</a:t>
            </a:r>
            <a:r>
              <a:rPr b="1" i="0" lang="en-GB" sz="1400" u="none" cap="none" strike="noStrike">
                <a:solidFill>
                  <a:srgbClr val="000000"/>
                </a:solidFill>
                <a:latin typeface="Arial"/>
                <a:ea typeface="Arial"/>
                <a:cs typeface="Arial"/>
                <a:sym typeface="Arial"/>
              </a:rPr>
              <a:t> </a:t>
            </a:r>
            <a:endParaRPr b="1" i="0" sz="1400" u="none" cap="none" strike="noStrike">
              <a:solidFill>
                <a:srgbClr val="000000"/>
              </a:solidFill>
              <a:latin typeface="Arial"/>
              <a:ea typeface="Arial"/>
              <a:cs typeface="Arial"/>
              <a:sym typeface="Arial"/>
            </a:endParaRPr>
          </a:p>
        </p:txBody>
      </p:sp>
      <p:sp>
        <p:nvSpPr>
          <p:cNvPr id="151" name="Google Shape;151;p10"/>
          <p:cNvSpPr txBox="1"/>
          <p:nvPr/>
        </p:nvSpPr>
        <p:spPr>
          <a:xfrm>
            <a:off x="1685575" y="2571750"/>
            <a:ext cx="5502900" cy="557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52" name="Google Shape;152;p10"/>
          <p:cNvPicPr preferRelativeResize="0"/>
          <p:nvPr/>
        </p:nvPicPr>
        <p:blipFill rotWithShape="1">
          <a:blip r:embed="rId3">
            <a:alphaModFix/>
          </a:blip>
          <a:srcRect b="0" l="67277" r="4777" t="0"/>
          <a:stretch/>
        </p:blipFill>
        <p:spPr>
          <a:xfrm>
            <a:off x="6729925" y="2673600"/>
            <a:ext cx="1623625" cy="1676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6" name="Shape 156"/>
        <p:cNvGrpSpPr/>
        <p:nvPr/>
      </p:nvGrpSpPr>
      <p:grpSpPr>
        <a:xfrm>
          <a:off x="0" y="0"/>
          <a:ext cx="0" cy="0"/>
          <a:chOff x="0" y="0"/>
          <a:chExt cx="0" cy="0"/>
        </a:xfrm>
      </p:grpSpPr>
      <p:sp>
        <p:nvSpPr>
          <p:cNvPr id="157" name="Google Shape;157;p11"/>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23.6.20</a:t>
            </a:r>
            <a:endParaRPr sz="2400" u="sng"/>
          </a:p>
          <a:p>
            <a:pPr indent="0" lvl="0" marL="0" rtl="0" algn="l">
              <a:lnSpc>
                <a:spcPct val="100000"/>
              </a:lnSpc>
              <a:spcBef>
                <a:spcPts val="0"/>
              </a:spcBef>
              <a:spcAft>
                <a:spcPts val="0"/>
              </a:spcAft>
              <a:buSzPts val="2800"/>
              <a:buNone/>
            </a:pPr>
            <a:r>
              <a:rPr lang="en-GB" sz="2400" u="sng"/>
              <a:t>WALT: solve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58" name="Google Shape;158;p11"/>
          <p:cNvSpPr txBox="1"/>
          <p:nvPr/>
        </p:nvSpPr>
        <p:spPr>
          <a:xfrm>
            <a:off x="1685575" y="2571750"/>
            <a:ext cx="5502900" cy="557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59" name="Google Shape;159;p11"/>
          <p:cNvPicPr preferRelativeResize="0"/>
          <p:nvPr/>
        </p:nvPicPr>
        <p:blipFill rotWithShape="1">
          <a:blip r:embed="rId3">
            <a:alphaModFix/>
          </a:blip>
          <a:srcRect b="0" l="0" r="0" t="0"/>
          <a:stretch/>
        </p:blipFill>
        <p:spPr>
          <a:xfrm>
            <a:off x="1763400" y="1611225"/>
            <a:ext cx="6112950" cy="2822150"/>
          </a:xfrm>
          <a:prstGeom prst="rect">
            <a:avLst/>
          </a:prstGeom>
          <a:noFill/>
          <a:ln>
            <a:noFill/>
          </a:ln>
        </p:spPr>
      </p:pic>
      <p:sp>
        <p:nvSpPr>
          <p:cNvPr id="160" name="Google Shape;160;p11"/>
          <p:cNvSpPr txBox="1"/>
          <p:nvPr/>
        </p:nvSpPr>
        <p:spPr>
          <a:xfrm>
            <a:off x="470975" y="1611225"/>
            <a:ext cx="942000" cy="495900"/>
          </a:xfrm>
          <a:prstGeom prst="rect">
            <a:avLst/>
          </a:prstGeom>
          <a:solidFill>
            <a:srgbClr val="FFE599"/>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Flag 1</a:t>
            </a:r>
            <a:endParaRPr b="1"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4" name="Shape 164"/>
        <p:cNvGrpSpPr/>
        <p:nvPr/>
      </p:nvGrpSpPr>
      <p:grpSpPr>
        <a:xfrm>
          <a:off x="0" y="0"/>
          <a:ext cx="0" cy="0"/>
          <a:chOff x="0" y="0"/>
          <a:chExt cx="0" cy="0"/>
        </a:xfrm>
      </p:grpSpPr>
      <p:sp>
        <p:nvSpPr>
          <p:cNvPr id="165" name="Google Shape;165;p12"/>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23.6.20</a:t>
            </a:r>
            <a:endParaRPr sz="2400" u="sng"/>
          </a:p>
          <a:p>
            <a:pPr indent="0" lvl="0" marL="0" rtl="0" algn="l">
              <a:lnSpc>
                <a:spcPct val="100000"/>
              </a:lnSpc>
              <a:spcBef>
                <a:spcPts val="0"/>
              </a:spcBef>
              <a:spcAft>
                <a:spcPts val="0"/>
              </a:spcAft>
              <a:buSzPts val="2800"/>
              <a:buNone/>
            </a:pPr>
            <a:r>
              <a:rPr lang="en-GB" sz="2400" u="sng"/>
              <a:t>WALT: solve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66" name="Google Shape;166;p12"/>
          <p:cNvSpPr txBox="1"/>
          <p:nvPr/>
        </p:nvSpPr>
        <p:spPr>
          <a:xfrm>
            <a:off x="1685575" y="2571750"/>
            <a:ext cx="5502900" cy="557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 name="Google Shape;167;p12"/>
          <p:cNvSpPr txBox="1"/>
          <p:nvPr/>
        </p:nvSpPr>
        <p:spPr>
          <a:xfrm>
            <a:off x="470975" y="1611225"/>
            <a:ext cx="942000" cy="495900"/>
          </a:xfrm>
          <a:prstGeom prst="rect">
            <a:avLst/>
          </a:prstGeom>
          <a:solidFill>
            <a:srgbClr val="FFE599"/>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Flag 2</a:t>
            </a:r>
            <a:endParaRPr b="1" i="0" sz="1400" u="none" cap="none" strike="noStrike">
              <a:solidFill>
                <a:srgbClr val="000000"/>
              </a:solidFill>
              <a:latin typeface="Arial"/>
              <a:ea typeface="Arial"/>
              <a:cs typeface="Arial"/>
              <a:sym typeface="Arial"/>
            </a:endParaRPr>
          </a:p>
        </p:txBody>
      </p:sp>
      <p:pic>
        <p:nvPicPr>
          <p:cNvPr id="168" name="Google Shape;168;p12"/>
          <p:cNvPicPr preferRelativeResize="0"/>
          <p:nvPr/>
        </p:nvPicPr>
        <p:blipFill rotWithShape="1">
          <a:blip r:embed="rId3">
            <a:alphaModFix/>
          </a:blip>
          <a:srcRect b="0" l="0" r="0" t="0"/>
          <a:stretch/>
        </p:blipFill>
        <p:spPr>
          <a:xfrm>
            <a:off x="2098250" y="1611225"/>
            <a:ext cx="5709949" cy="34314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2" name="Shape 172"/>
        <p:cNvGrpSpPr/>
        <p:nvPr/>
      </p:nvGrpSpPr>
      <p:grpSpPr>
        <a:xfrm>
          <a:off x="0" y="0"/>
          <a:ext cx="0" cy="0"/>
          <a:chOff x="0" y="0"/>
          <a:chExt cx="0" cy="0"/>
        </a:xfrm>
      </p:grpSpPr>
      <p:sp>
        <p:nvSpPr>
          <p:cNvPr id="173" name="Google Shape;173;p13"/>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23.6.20</a:t>
            </a:r>
            <a:endParaRPr sz="2400" u="sng"/>
          </a:p>
          <a:p>
            <a:pPr indent="0" lvl="0" marL="0" rtl="0" algn="l">
              <a:lnSpc>
                <a:spcPct val="100000"/>
              </a:lnSpc>
              <a:spcBef>
                <a:spcPts val="0"/>
              </a:spcBef>
              <a:spcAft>
                <a:spcPts val="0"/>
              </a:spcAft>
              <a:buSzPts val="2800"/>
              <a:buNone/>
            </a:pPr>
            <a:r>
              <a:rPr lang="en-GB" sz="2400" u="sng"/>
              <a:t>WALT: solve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74" name="Google Shape;174;p13"/>
          <p:cNvSpPr txBox="1"/>
          <p:nvPr/>
        </p:nvSpPr>
        <p:spPr>
          <a:xfrm>
            <a:off x="3166675" y="1574050"/>
            <a:ext cx="2540700" cy="495900"/>
          </a:xfrm>
          <a:prstGeom prst="rect">
            <a:avLst/>
          </a:prstGeom>
          <a:solidFill>
            <a:srgbClr val="FFE599"/>
          </a:solidFill>
          <a:ln cap="flat" cmpd="sng" w="9525">
            <a:solidFill>
              <a:srgbClr val="000000"/>
            </a:solidFill>
            <a:prstDash val="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ANSWERS</a:t>
            </a:r>
            <a:endParaRPr b="1" i="0" sz="1400" u="none" cap="none" strike="noStrike">
              <a:solidFill>
                <a:srgbClr val="000000"/>
              </a:solidFill>
              <a:latin typeface="Arial"/>
              <a:ea typeface="Arial"/>
              <a:cs typeface="Arial"/>
              <a:sym typeface="Arial"/>
            </a:endParaRPr>
          </a:p>
        </p:txBody>
      </p:sp>
      <p:pic>
        <p:nvPicPr>
          <p:cNvPr id="175" name="Google Shape;175;p13"/>
          <p:cNvPicPr preferRelativeResize="0"/>
          <p:nvPr/>
        </p:nvPicPr>
        <p:blipFill rotWithShape="1">
          <a:blip r:embed="rId3">
            <a:alphaModFix/>
          </a:blip>
          <a:srcRect b="0" l="0" r="0" t="0"/>
          <a:stretch/>
        </p:blipFill>
        <p:spPr>
          <a:xfrm>
            <a:off x="896050" y="2472600"/>
            <a:ext cx="3322200" cy="1842875"/>
          </a:xfrm>
          <a:prstGeom prst="rect">
            <a:avLst/>
          </a:prstGeom>
          <a:noFill/>
          <a:ln>
            <a:noFill/>
          </a:ln>
        </p:spPr>
      </p:pic>
      <p:pic>
        <p:nvPicPr>
          <p:cNvPr id="176" name="Google Shape;176;p13"/>
          <p:cNvPicPr preferRelativeResize="0"/>
          <p:nvPr/>
        </p:nvPicPr>
        <p:blipFill rotWithShape="1">
          <a:blip r:embed="rId4">
            <a:alphaModFix/>
          </a:blip>
          <a:srcRect b="0" l="0" r="0" t="0"/>
          <a:stretch/>
        </p:blipFill>
        <p:spPr>
          <a:xfrm>
            <a:off x="5275400" y="2190425"/>
            <a:ext cx="2581275" cy="27146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0" name="Shape 180"/>
        <p:cNvGrpSpPr/>
        <p:nvPr/>
      </p:nvGrpSpPr>
      <p:grpSpPr>
        <a:xfrm>
          <a:off x="0" y="0"/>
          <a:ext cx="0" cy="0"/>
          <a:chOff x="0" y="0"/>
          <a:chExt cx="0" cy="0"/>
        </a:xfrm>
      </p:grpSpPr>
      <p:sp>
        <p:nvSpPr>
          <p:cNvPr id="181" name="Google Shape;181;p14"/>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23.6.20</a:t>
            </a:r>
            <a:endParaRPr sz="2400" u="sng"/>
          </a:p>
          <a:p>
            <a:pPr indent="0" lvl="0" marL="0" rtl="0" algn="l">
              <a:lnSpc>
                <a:spcPct val="100000"/>
              </a:lnSpc>
              <a:spcBef>
                <a:spcPts val="0"/>
              </a:spcBef>
              <a:spcAft>
                <a:spcPts val="0"/>
              </a:spcAft>
              <a:buSzPts val="2800"/>
              <a:buNone/>
            </a:pPr>
            <a:r>
              <a:rPr lang="en-GB" sz="2400" u="sng"/>
              <a:t>WALT: solve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82" name="Google Shape;182;p14"/>
          <p:cNvSpPr txBox="1"/>
          <p:nvPr/>
        </p:nvSpPr>
        <p:spPr>
          <a:xfrm>
            <a:off x="364175" y="1629750"/>
            <a:ext cx="7225800" cy="1676400"/>
          </a:xfrm>
          <a:prstGeom prst="rect">
            <a:avLst/>
          </a:prstGeom>
          <a:solidFill>
            <a:srgbClr val="FFF2CC"/>
          </a:solidFill>
          <a:ln cap="flat" cmpd="sng" w="9525">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Challenge 2 - Decimal Mosaic!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Solve the calculations to reveal the hidden picture!</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Each answer has a special colour. </a:t>
            </a:r>
            <a:endParaRPr b="1"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1"/>
          </a:p>
          <a:p>
            <a:pPr indent="0" lvl="0" marL="0" marR="0" rtl="0" algn="ctr">
              <a:lnSpc>
                <a:spcPct val="100000"/>
              </a:lnSpc>
              <a:spcBef>
                <a:spcPts val="0"/>
              </a:spcBef>
              <a:spcAft>
                <a:spcPts val="0"/>
              </a:spcAft>
              <a:buClr>
                <a:srgbClr val="000000"/>
              </a:buClr>
              <a:buSzPts val="1400"/>
              <a:buFont typeface="Arial"/>
              <a:buNone/>
            </a:pPr>
            <a:r>
              <a:rPr b="1" lang="en-GB"/>
              <a:t>See separate sheet to see the calculations in more detail.</a:t>
            </a:r>
            <a:endParaRPr b="1"/>
          </a:p>
        </p:txBody>
      </p:sp>
      <p:sp>
        <p:nvSpPr>
          <p:cNvPr id="183" name="Google Shape;183;p14"/>
          <p:cNvSpPr txBox="1"/>
          <p:nvPr/>
        </p:nvSpPr>
        <p:spPr>
          <a:xfrm>
            <a:off x="1685575" y="2571750"/>
            <a:ext cx="5502900" cy="557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84" name="Google Shape;184;p14"/>
          <p:cNvPicPr preferRelativeResize="0"/>
          <p:nvPr/>
        </p:nvPicPr>
        <p:blipFill rotWithShape="1">
          <a:blip r:embed="rId3">
            <a:alphaModFix/>
          </a:blip>
          <a:srcRect b="0" l="67277" r="4777" t="0"/>
          <a:stretch/>
        </p:blipFill>
        <p:spPr>
          <a:xfrm>
            <a:off x="6878650" y="2723200"/>
            <a:ext cx="1623625" cy="1676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8" name="Shape 188"/>
        <p:cNvGrpSpPr/>
        <p:nvPr/>
      </p:nvGrpSpPr>
      <p:grpSpPr>
        <a:xfrm>
          <a:off x="0" y="0"/>
          <a:ext cx="0" cy="0"/>
          <a:chOff x="0" y="0"/>
          <a:chExt cx="0" cy="0"/>
        </a:xfrm>
      </p:grpSpPr>
      <p:sp>
        <p:nvSpPr>
          <p:cNvPr id="189" name="Google Shape;189;p15"/>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23.6.20</a:t>
            </a:r>
            <a:endParaRPr sz="2400" u="sng"/>
          </a:p>
          <a:p>
            <a:pPr indent="0" lvl="0" marL="0" rtl="0" algn="l">
              <a:lnSpc>
                <a:spcPct val="100000"/>
              </a:lnSpc>
              <a:spcBef>
                <a:spcPts val="0"/>
              </a:spcBef>
              <a:spcAft>
                <a:spcPts val="0"/>
              </a:spcAft>
              <a:buSzPts val="2800"/>
              <a:buNone/>
            </a:pPr>
            <a:r>
              <a:rPr lang="en-GB" sz="2400" u="sng"/>
              <a:t>WALT: solve a range of problems using mathematical knowledge. </a:t>
            </a:r>
            <a:endParaRPr sz="2400" u="sng"/>
          </a:p>
          <a:p>
            <a:pPr indent="0" lvl="0" marL="0" rtl="0" algn="l">
              <a:lnSpc>
                <a:spcPct val="100000"/>
              </a:lnSpc>
              <a:spcBef>
                <a:spcPts val="0"/>
              </a:spcBef>
              <a:spcAft>
                <a:spcPts val="0"/>
              </a:spcAft>
              <a:buSzPts val="2800"/>
              <a:buNone/>
            </a:pPr>
            <a:r>
              <a:t/>
            </a:r>
            <a:endParaRPr sz="2400" u="sng"/>
          </a:p>
        </p:txBody>
      </p:sp>
      <p:sp>
        <p:nvSpPr>
          <p:cNvPr id="190" name="Google Shape;190;p15"/>
          <p:cNvSpPr txBox="1"/>
          <p:nvPr/>
        </p:nvSpPr>
        <p:spPr>
          <a:xfrm>
            <a:off x="1685575" y="2571750"/>
            <a:ext cx="5502900" cy="557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91" name="Google Shape;191;p15"/>
          <p:cNvPicPr preferRelativeResize="0"/>
          <p:nvPr/>
        </p:nvPicPr>
        <p:blipFill rotWithShape="1">
          <a:blip r:embed="rId3">
            <a:alphaModFix/>
          </a:blip>
          <a:srcRect b="0" l="0" r="0" t="0"/>
          <a:stretch/>
        </p:blipFill>
        <p:spPr>
          <a:xfrm>
            <a:off x="718875" y="1611225"/>
            <a:ext cx="3166425" cy="3314250"/>
          </a:xfrm>
          <a:prstGeom prst="rect">
            <a:avLst/>
          </a:prstGeom>
          <a:noFill/>
          <a:ln>
            <a:noFill/>
          </a:ln>
        </p:spPr>
      </p:pic>
      <p:pic>
        <p:nvPicPr>
          <p:cNvPr id="192" name="Google Shape;192;p15"/>
          <p:cNvPicPr preferRelativeResize="0"/>
          <p:nvPr/>
        </p:nvPicPr>
        <p:blipFill rotWithShape="1">
          <a:blip r:embed="rId4">
            <a:alphaModFix/>
          </a:blip>
          <a:srcRect b="0" l="0" r="0" t="0"/>
          <a:stretch/>
        </p:blipFill>
        <p:spPr>
          <a:xfrm>
            <a:off x="4830900" y="1833875"/>
            <a:ext cx="2840950" cy="2636700"/>
          </a:xfrm>
          <a:prstGeom prst="rect">
            <a:avLst/>
          </a:prstGeom>
          <a:noFill/>
          <a:ln>
            <a:noFill/>
          </a:ln>
        </p:spPr>
      </p:pic>
      <p:sp>
        <p:nvSpPr>
          <p:cNvPr id="193" name="Google Shape;193;p15"/>
          <p:cNvSpPr/>
          <p:nvPr/>
        </p:nvSpPr>
        <p:spPr>
          <a:xfrm>
            <a:off x="4672525" y="1611225"/>
            <a:ext cx="3247200" cy="3073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ANSWER BELOW - MOVE ME TO REVEAL!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97" name="Shape 197"/>
        <p:cNvGrpSpPr/>
        <p:nvPr/>
      </p:nvGrpSpPr>
      <p:grpSpPr>
        <a:xfrm>
          <a:off x="0" y="0"/>
          <a:ext cx="0" cy="0"/>
          <a:chOff x="0" y="0"/>
          <a:chExt cx="0" cy="0"/>
        </a:xfrm>
      </p:grpSpPr>
      <p:sp>
        <p:nvSpPr>
          <p:cNvPr id="198" name="Google Shape;198;p16"/>
          <p:cNvSpPr txBox="1"/>
          <p:nvPr>
            <p:ph idx="1" type="subTitle"/>
          </p:nvPr>
        </p:nvSpPr>
        <p:spPr>
          <a:xfrm>
            <a:off x="964425" y="2571750"/>
            <a:ext cx="6903600" cy="1887000"/>
          </a:xfrm>
          <a:prstGeom prst="rect">
            <a:avLst/>
          </a:prstGeom>
          <a:solidFill>
            <a:srgbClr val="FFFFFF"/>
          </a:solidFill>
          <a:ln>
            <a:noFill/>
          </a:ln>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SzPts val="2800"/>
              <a:buAutoNum type="arabicPeriod"/>
            </a:pPr>
            <a:r>
              <a:rPr lang="en-GB"/>
              <a:t>Spellings</a:t>
            </a:r>
            <a:endParaRPr/>
          </a:p>
          <a:p>
            <a:pPr indent="0" lvl="0" marL="457200" rtl="0" algn="l">
              <a:lnSpc>
                <a:spcPct val="100000"/>
              </a:lnSpc>
              <a:spcBef>
                <a:spcPts val="0"/>
              </a:spcBef>
              <a:spcAft>
                <a:spcPts val="0"/>
              </a:spcAft>
              <a:buSzPts val="2800"/>
              <a:buNone/>
            </a:pPr>
            <a:r>
              <a:t/>
            </a:r>
            <a:endParaRPr/>
          </a:p>
          <a:p>
            <a:pPr indent="-406400" lvl="0" marL="457200" rtl="0" algn="l">
              <a:lnSpc>
                <a:spcPct val="100000"/>
              </a:lnSpc>
              <a:spcBef>
                <a:spcPts val="0"/>
              </a:spcBef>
              <a:spcAft>
                <a:spcPts val="0"/>
              </a:spcAft>
              <a:buSzPts val="2800"/>
              <a:buAutoNum type="arabicPeriod"/>
            </a:pPr>
            <a:r>
              <a:rPr lang="en-GB"/>
              <a:t>Reading = World Oceans</a:t>
            </a:r>
            <a:endParaRPr/>
          </a:p>
          <a:p>
            <a:pPr indent="0" lvl="0" marL="0" rtl="0" algn="l">
              <a:lnSpc>
                <a:spcPct val="100000"/>
              </a:lnSpc>
              <a:spcBef>
                <a:spcPts val="0"/>
              </a:spcBef>
              <a:spcAft>
                <a:spcPts val="0"/>
              </a:spcAft>
              <a:buSzPts val="2800"/>
              <a:buNone/>
            </a:pPr>
            <a:r>
              <a:t/>
            </a:r>
            <a:endParaRPr/>
          </a:p>
          <a:p>
            <a:pPr indent="0" lvl="0" marL="0" rtl="0" algn="ctr">
              <a:lnSpc>
                <a:spcPct val="100000"/>
              </a:lnSpc>
              <a:spcBef>
                <a:spcPts val="0"/>
              </a:spcBef>
              <a:spcAft>
                <a:spcPts val="0"/>
              </a:spcAft>
              <a:buSzPts val="2800"/>
              <a:buNone/>
            </a:pPr>
            <a:r>
              <a:t/>
            </a:r>
            <a:endParaRPr/>
          </a:p>
        </p:txBody>
      </p:sp>
      <p:sp>
        <p:nvSpPr>
          <p:cNvPr id="199" name="Google Shape;199;p16"/>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00" name="Google Shape;200;p16"/>
          <p:cNvPicPr preferRelativeResize="0"/>
          <p:nvPr/>
        </p:nvPicPr>
        <p:blipFill rotWithShape="1">
          <a:blip r:embed="rId3">
            <a:alphaModFix/>
          </a:blip>
          <a:srcRect b="0" l="0" r="0" t="0"/>
          <a:stretch/>
        </p:blipFill>
        <p:spPr>
          <a:xfrm>
            <a:off x="1953783" y="501600"/>
            <a:ext cx="4995692" cy="14256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04" name="Shape 204"/>
        <p:cNvGrpSpPr/>
        <p:nvPr/>
      </p:nvGrpSpPr>
      <p:grpSpPr>
        <a:xfrm>
          <a:off x="0" y="0"/>
          <a:ext cx="0" cy="0"/>
          <a:chOff x="0" y="0"/>
          <a:chExt cx="0" cy="0"/>
        </a:xfrm>
      </p:grpSpPr>
      <p:sp>
        <p:nvSpPr>
          <p:cNvPr id="205" name="Google Shape;205;p17"/>
          <p:cNvSpPr txBox="1"/>
          <p:nvPr/>
        </p:nvSpPr>
        <p:spPr>
          <a:xfrm>
            <a:off x="223625" y="223625"/>
            <a:ext cx="8698200" cy="659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Cedarville Cursive"/>
                <a:ea typeface="Cedarville Cursive"/>
                <a:cs typeface="Cedarville Cursive"/>
                <a:sym typeface="Cedarville Cursive"/>
              </a:rPr>
              <a:t>Tuesday - Spelling and handwriting practice</a:t>
            </a: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personal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petrol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removal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several </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spiteful</a:t>
            </a:r>
            <a:endParaRPr b="0" i="0" sz="2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37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500"/>
              <a:buFont typeface="Arial"/>
              <a:buNone/>
            </a:pPr>
            <a:r>
              <a:rPr b="0" i="0" lang="en-GB" sz="2500" u="none" cap="none" strike="noStrike">
                <a:solidFill>
                  <a:srgbClr val="222222"/>
                </a:solidFill>
                <a:latin typeface="Arial"/>
                <a:ea typeface="Arial"/>
                <a:cs typeface="Arial"/>
                <a:sym typeface="Arial"/>
              </a:rPr>
              <a:t>We arranged for the </a:t>
            </a:r>
            <a:r>
              <a:rPr b="1" i="0" lang="en-GB" sz="2500" u="none" cap="none" strike="noStrike">
                <a:solidFill>
                  <a:srgbClr val="222222"/>
                </a:solidFill>
                <a:latin typeface="Arial"/>
                <a:ea typeface="Arial"/>
                <a:cs typeface="Arial"/>
                <a:sym typeface="Arial"/>
              </a:rPr>
              <a:t>removal</a:t>
            </a:r>
            <a:r>
              <a:rPr b="0" i="0" lang="en-GB" sz="2500" u="none" cap="none" strike="noStrike">
                <a:solidFill>
                  <a:srgbClr val="222222"/>
                </a:solidFill>
                <a:latin typeface="Arial"/>
                <a:ea typeface="Arial"/>
                <a:cs typeface="Arial"/>
                <a:sym typeface="Arial"/>
              </a:rPr>
              <a:t> of the old car.</a:t>
            </a:r>
            <a:br>
              <a:rPr b="0" i="0" lang="en-GB" sz="3700" u="none" cap="none" strike="noStrike">
                <a:solidFill>
                  <a:srgbClr val="000000"/>
                </a:solidFill>
                <a:latin typeface="Arial"/>
                <a:ea typeface="Arial"/>
                <a:cs typeface="Arial"/>
                <a:sym typeface="Arial"/>
              </a:rPr>
            </a:br>
            <a:endParaRPr b="0" i="0" sz="3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206" name="Google Shape;206;p17"/>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Copy out these words out twice in your best joined handwriting.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0" name="Shape 210"/>
        <p:cNvGrpSpPr/>
        <p:nvPr/>
      </p:nvGrpSpPr>
      <p:grpSpPr>
        <a:xfrm>
          <a:off x="0" y="0"/>
          <a:ext cx="0" cy="0"/>
          <a:chOff x="0" y="0"/>
          <a:chExt cx="0" cy="0"/>
        </a:xfrm>
      </p:grpSpPr>
      <p:sp>
        <p:nvSpPr>
          <p:cNvPr id="211" name="Google Shape;211;p18"/>
          <p:cNvSpPr txBox="1"/>
          <p:nvPr/>
        </p:nvSpPr>
        <p:spPr>
          <a:xfrm>
            <a:off x="222900" y="0"/>
            <a:ext cx="8698200" cy="433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Cedarville Cursive"/>
                <a:ea typeface="Cedarville Cursive"/>
                <a:cs typeface="Cedarville Cursive"/>
                <a:sym typeface="Cedarville Cursive"/>
              </a:rPr>
              <a:t>Tuesday- Spelling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212" name="Google Shape;212;p18"/>
          <p:cNvSpPr txBox="1"/>
          <p:nvPr/>
        </p:nvSpPr>
        <p:spPr>
          <a:xfrm>
            <a:off x="7393775" y="209625"/>
            <a:ext cx="1593300" cy="48360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awful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control decimal dismal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hostel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initial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label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national official original </a:t>
            </a:r>
            <a:endParaRPr b="0" i="0" sz="19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alibri"/>
                <a:ea typeface="Calibri"/>
                <a:cs typeface="Calibri"/>
                <a:sym typeface="Calibri"/>
              </a:rPr>
              <a:t>parcel personal petrol removal several spiteful</a:t>
            </a:r>
            <a:endParaRPr b="0" i="0" sz="1900" u="none" cap="none" strike="noStrike">
              <a:solidFill>
                <a:srgbClr val="000000"/>
              </a:solidFill>
              <a:latin typeface="Calibri"/>
              <a:ea typeface="Calibri"/>
              <a:cs typeface="Calibri"/>
              <a:sym typeface="Calibri"/>
            </a:endParaRPr>
          </a:p>
        </p:txBody>
      </p:sp>
      <p:sp>
        <p:nvSpPr>
          <p:cNvPr id="213" name="Google Shape;213;p18"/>
          <p:cNvSpPr txBox="1"/>
          <p:nvPr/>
        </p:nvSpPr>
        <p:spPr>
          <a:xfrm>
            <a:off x="348100" y="566025"/>
            <a:ext cx="6583200" cy="363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Which of the words are synonyms for these words? </a:t>
            </a:r>
            <a:endParaRPr b="0" i="0" sz="1400" u="none" cap="none" strike="noStrike">
              <a:solidFill>
                <a:srgbClr val="000000"/>
              </a:solidFill>
              <a:latin typeface="Arial"/>
              <a:ea typeface="Arial"/>
              <a:cs typeface="Arial"/>
              <a:sym typeface="Arial"/>
            </a:endParaRPr>
          </a:p>
        </p:txBody>
      </p:sp>
      <p:pic>
        <p:nvPicPr>
          <p:cNvPr id="214" name="Google Shape;214;p18"/>
          <p:cNvPicPr preferRelativeResize="0"/>
          <p:nvPr/>
        </p:nvPicPr>
        <p:blipFill rotWithShape="1">
          <a:blip r:embed="rId3">
            <a:alphaModFix/>
          </a:blip>
          <a:srcRect b="0" l="0" r="0" t="0"/>
          <a:stretch/>
        </p:blipFill>
        <p:spPr>
          <a:xfrm>
            <a:off x="152400" y="1081725"/>
            <a:ext cx="6981825" cy="29622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8" name="Shape 218"/>
        <p:cNvGrpSpPr/>
        <p:nvPr/>
      </p:nvGrpSpPr>
      <p:grpSpPr>
        <a:xfrm>
          <a:off x="0" y="0"/>
          <a:ext cx="0" cy="0"/>
          <a:chOff x="0" y="0"/>
          <a:chExt cx="0" cy="0"/>
        </a:xfrm>
      </p:grpSpPr>
      <p:sp>
        <p:nvSpPr>
          <p:cNvPr id="219" name="Google Shape;219;p19"/>
          <p:cNvSpPr/>
          <p:nvPr/>
        </p:nvSpPr>
        <p:spPr>
          <a:xfrm>
            <a:off x="1257900" y="1970750"/>
            <a:ext cx="6317700" cy="1537500"/>
          </a:xfrm>
          <a:prstGeom prst="rect">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 name="Google Shape;220;p19"/>
          <p:cNvSpPr txBox="1"/>
          <p:nvPr/>
        </p:nvSpPr>
        <p:spPr>
          <a:xfrm>
            <a:off x="222900" y="0"/>
            <a:ext cx="8698200" cy="433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Cedarville Cursive"/>
                <a:ea typeface="Cedarville Cursive"/>
                <a:cs typeface="Cedarville Cursive"/>
                <a:sym typeface="Cedarville Cursive"/>
              </a:rPr>
              <a:t>Tuesday- Spelling </a:t>
            </a:r>
            <a:r>
              <a:rPr b="0" i="0" lang="en-GB" sz="2400" u="none" cap="none" strike="noStrike">
                <a:solidFill>
                  <a:srgbClr val="FF0000"/>
                </a:solidFill>
                <a:latin typeface="Cedarville Cursive"/>
                <a:ea typeface="Cedarville Cursive"/>
                <a:cs typeface="Cedarville Cursive"/>
                <a:sym typeface="Cedarville Cursive"/>
              </a:rPr>
              <a:t>Answers </a:t>
            </a:r>
            <a:endParaRPr b="0" i="0" sz="2400" u="none" cap="none" strike="noStrike">
              <a:solidFill>
                <a:srgbClr val="FF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221" name="Google Shape;221;p19"/>
          <p:cNvSpPr txBox="1"/>
          <p:nvPr/>
        </p:nvSpPr>
        <p:spPr>
          <a:xfrm>
            <a:off x="1125150" y="1236225"/>
            <a:ext cx="6583200" cy="5529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Which of your words are synonyms for these words?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 </a:t>
            </a:r>
            <a:r>
              <a:rPr b="0" i="0" lang="en-GB" sz="1400" u="none" cap="none" strike="noStrike">
                <a:solidFill>
                  <a:srgbClr val="FF0000"/>
                </a:solidFill>
                <a:latin typeface="Arial"/>
                <a:ea typeface="Arial"/>
                <a:cs typeface="Arial"/>
                <a:sym typeface="Arial"/>
              </a:rPr>
              <a:t>Check the answers below and see how many you got correct.</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22" name="Google Shape;222;p19"/>
          <p:cNvPicPr preferRelativeResize="0"/>
          <p:nvPr/>
        </p:nvPicPr>
        <p:blipFill rotWithShape="1">
          <a:blip r:embed="rId3">
            <a:alphaModFix/>
          </a:blip>
          <a:srcRect b="0" l="0" r="0" t="0"/>
          <a:stretch/>
        </p:blipFill>
        <p:spPr>
          <a:xfrm>
            <a:off x="1633950" y="2133600"/>
            <a:ext cx="5712775" cy="11230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26" name="Shape 226"/>
        <p:cNvGrpSpPr/>
        <p:nvPr/>
      </p:nvGrpSpPr>
      <p:grpSpPr>
        <a:xfrm>
          <a:off x="0" y="0"/>
          <a:ext cx="0" cy="0"/>
          <a:chOff x="0" y="0"/>
          <a:chExt cx="0" cy="0"/>
        </a:xfrm>
      </p:grpSpPr>
      <p:sp>
        <p:nvSpPr>
          <p:cNvPr id="227" name="Google Shape;227;g888dbdf079_0_0"/>
          <p:cNvSpPr/>
          <p:nvPr/>
        </p:nvSpPr>
        <p:spPr>
          <a:xfrm>
            <a:off x="345950" y="335450"/>
            <a:ext cx="8587200" cy="684900"/>
          </a:xfrm>
          <a:prstGeom prst="rect">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r>
              <a:rPr b="1" lang="en-GB" u="sng"/>
              <a:t>Reading Activity </a:t>
            </a:r>
            <a:endParaRPr b="1" u="sng"/>
          </a:p>
          <a:p>
            <a:pPr indent="0" lvl="0" marL="0" rtl="0" algn="l">
              <a:spcBef>
                <a:spcPts val="0"/>
              </a:spcBef>
              <a:spcAft>
                <a:spcPts val="0"/>
              </a:spcAft>
              <a:buNone/>
            </a:pPr>
            <a:r>
              <a:t/>
            </a:r>
            <a:endParaRPr/>
          </a:p>
        </p:txBody>
      </p:sp>
      <p:sp>
        <p:nvSpPr>
          <p:cNvPr id="228" name="Google Shape;228;g888dbdf079_0_0"/>
          <p:cNvSpPr txBox="1"/>
          <p:nvPr/>
        </p:nvSpPr>
        <p:spPr>
          <a:xfrm>
            <a:off x="866575" y="1347900"/>
            <a:ext cx="7701300" cy="371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The purpose of a close read activity is to gain an understanding of the text by reading it multiple times.</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GB" u="sng"/>
              <a:t>Close Read Instructions:</a:t>
            </a:r>
            <a:endParaRPr b="1" u="sng"/>
          </a:p>
          <a:p>
            <a:pPr indent="0" lvl="0" marL="457200" rtl="0" algn="l">
              <a:spcBef>
                <a:spcPts val="0"/>
              </a:spcBef>
              <a:spcAft>
                <a:spcPts val="0"/>
              </a:spcAft>
              <a:buNone/>
            </a:pPr>
            <a:r>
              <a:t/>
            </a:r>
            <a:endParaRPr/>
          </a:p>
          <a:p>
            <a:pPr indent="-317500" lvl="0" marL="457200" rtl="0" algn="l">
              <a:spcBef>
                <a:spcPts val="0"/>
              </a:spcBef>
              <a:spcAft>
                <a:spcPts val="0"/>
              </a:spcAft>
              <a:buSzPts val="1400"/>
              <a:buAutoNum type="arabicParenR"/>
            </a:pPr>
            <a:r>
              <a:rPr lang="en-GB"/>
              <a:t>Look at the vocabulary. Do you know what the words mean?  </a:t>
            </a:r>
            <a:r>
              <a:rPr lang="en-GB">
                <a:solidFill>
                  <a:schemeClr val="dk1"/>
                </a:solidFill>
              </a:rPr>
              <a:t>If you are unsure, note down the words and use a dictionary (this could be online) to find out their meaning.</a:t>
            </a:r>
            <a:r>
              <a:rPr lang="en-GB"/>
              <a:t> </a:t>
            </a:r>
            <a:endParaRPr/>
          </a:p>
          <a:p>
            <a:pPr indent="-317500" lvl="0" marL="457200" rtl="0" algn="l">
              <a:spcBef>
                <a:spcPts val="0"/>
              </a:spcBef>
              <a:spcAft>
                <a:spcPts val="0"/>
              </a:spcAft>
              <a:buSzPts val="1400"/>
              <a:buAutoNum type="arabicParenR"/>
            </a:pPr>
            <a:r>
              <a:rPr lang="en-GB"/>
              <a:t>Read the text to yourself and ask yourself the following questions:</a:t>
            </a:r>
            <a:endParaRPr/>
          </a:p>
          <a:p>
            <a:pPr indent="0" lvl="0" marL="457200" rtl="0" algn="l">
              <a:spcBef>
                <a:spcPts val="0"/>
              </a:spcBef>
              <a:spcAft>
                <a:spcPts val="0"/>
              </a:spcAft>
              <a:buNone/>
            </a:pPr>
            <a:r>
              <a:rPr lang="en-GB"/>
              <a:t>What did I just read? What did it say?  </a:t>
            </a:r>
            <a:r>
              <a:rPr i="1" lang="en-GB"/>
              <a:t>You can make notes or annotate the text.</a:t>
            </a:r>
            <a:endParaRPr i="1"/>
          </a:p>
          <a:p>
            <a:pPr indent="-317500" lvl="0" marL="457200" rtl="0" algn="l">
              <a:spcBef>
                <a:spcPts val="0"/>
              </a:spcBef>
              <a:spcAft>
                <a:spcPts val="0"/>
              </a:spcAft>
              <a:buSzPts val="1400"/>
              <a:buAutoNum type="arabicParenR"/>
            </a:pPr>
            <a:r>
              <a:rPr lang="en-GB"/>
              <a:t>Now read the text again (you could do this wit an adult) - this will help you gain a better understanding.</a:t>
            </a:r>
            <a:endParaRPr/>
          </a:p>
          <a:p>
            <a:pPr indent="-317500" lvl="0" marL="457200" rtl="0" algn="l">
              <a:spcBef>
                <a:spcPts val="0"/>
              </a:spcBef>
              <a:spcAft>
                <a:spcPts val="0"/>
              </a:spcAft>
              <a:buSzPts val="1400"/>
              <a:buAutoNum type="arabicParenR"/>
            </a:pPr>
            <a:r>
              <a:rPr lang="en-GB"/>
              <a:t>Read the questions and now reread the text again to find evidence that will support your answers.</a:t>
            </a:r>
            <a:endParaRPr/>
          </a:p>
          <a:p>
            <a:pPr indent="-317500" lvl="0" marL="457200" rtl="0" algn="l">
              <a:spcBef>
                <a:spcPts val="0"/>
              </a:spcBef>
              <a:spcAft>
                <a:spcPts val="0"/>
              </a:spcAft>
              <a:buSzPts val="1400"/>
              <a:buAutoNum type="arabicParenR"/>
            </a:pPr>
            <a:r>
              <a:rPr lang="en-GB"/>
              <a:t>Answer the questions in writing.</a:t>
            </a:r>
            <a:endParaRPr/>
          </a:p>
          <a:p>
            <a:pPr indent="0" lvl="0" marL="457200" rtl="0" algn="l">
              <a:spcBef>
                <a:spcPts val="0"/>
              </a:spcBef>
              <a:spcAft>
                <a:spcPts val="0"/>
              </a:spcAft>
              <a:buNone/>
            </a:pPr>
            <a:r>
              <a:t/>
            </a:r>
            <a:endParaRPr i="1"/>
          </a:p>
          <a:p>
            <a:pPr indent="0" lvl="0" marL="457200" rtl="0" algn="l">
              <a:spcBef>
                <a:spcPts val="0"/>
              </a:spcBef>
              <a:spcAft>
                <a:spcPts val="0"/>
              </a:spcAft>
              <a:buNone/>
            </a:pPr>
            <a:r>
              <a:rPr i="1" lang="en-GB"/>
              <a:t>All close read texts are age appropriate.</a:t>
            </a:r>
            <a:endParaRPr i="1"/>
          </a:p>
          <a:p>
            <a:pPr indent="0" lvl="0" marL="45720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32" name="Shape 232"/>
        <p:cNvGrpSpPr/>
        <p:nvPr/>
      </p:nvGrpSpPr>
      <p:grpSpPr>
        <a:xfrm>
          <a:off x="0" y="0"/>
          <a:ext cx="0" cy="0"/>
          <a:chOff x="0" y="0"/>
          <a:chExt cx="0" cy="0"/>
        </a:xfrm>
      </p:grpSpPr>
      <p:sp>
        <p:nvSpPr>
          <p:cNvPr id="233" name="Google Shape;233;p20"/>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100"/>
              <a:buFont typeface="Arial"/>
              <a:buNone/>
            </a:pPr>
            <a:r>
              <a:rPr b="1" i="0" lang="en-GB" sz="2100" u="sng" cap="none" strike="noStrike">
                <a:solidFill>
                  <a:srgbClr val="0000FF"/>
                </a:solidFill>
                <a:latin typeface="Arial"/>
                <a:ea typeface="Arial"/>
                <a:cs typeface="Arial"/>
                <a:sym typeface="Arial"/>
              </a:rPr>
              <a:t>READING  - World Oceans</a:t>
            </a:r>
            <a:endParaRPr b="1" i="0" sz="1400" u="sng" cap="none" strike="noStrike">
              <a:solidFill>
                <a:srgbClr val="0000FF"/>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34" name="Google Shape;234;p20"/>
          <p:cNvSpPr txBox="1"/>
          <p:nvPr/>
        </p:nvSpPr>
        <p:spPr>
          <a:xfrm>
            <a:off x="150550" y="964400"/>
            <a:ext cx="8808600" cy="37878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pic>
        <p:nvPicPr>
          <p:cNvPr id="235" name="Google Shape;235;p20"/>
          <p:cNvPicPr preferRelativeResize="0"/>
          <p:nvPr/>
        </p:nvPicPr>
        <p:blipFill rotWithShape="1">
          <a:blip r:embed="rId3">
            <a:alphaModFix/>
          </a:blip>
          <a:srcRect b="5356" l="0" r="0" t="5348"/>
          <a:stretch/>
        </p:blipFill>
        <p:spPr>
          <a:xfrm>
            <a:off x="1593375" y="1271900"/>
            <a:ext cx="6206150" cy="3144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39" name="Shape 239"/>
        <p:cNvGrpSpPr/>
        <p:nvPr/>
      </p:nvGrpSpPr>
      <p:grpSpPr>
        <a:xfrm>
          <a:off x="0" y="0"/>
          <a:ext cx="0" cy="0"/>
          <a:chOff x="0" y="0"/>
          <a:chExt cx="0" cy="0"/>
        </a:xfrm>
      </p:grpSpPr>
      <p:sp>
        <p:nvSpPr>
          <p:cNvPr id="240" name="Google Shape;240;p21"/>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41" name="Google Shape;241;p21"/>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21"/>
          <p:cNvSpPr txBox="1"/>
          <p:nvPr/>
        </p:nvSpPr>
        <p:spPr>
          <a:xfrm>
            <a:off x="235150" y="1034300"/>
            <a:ext cx="8511900" cy="375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In 1992, the Canadian government first proposed setting up a World Ocean Day during the Earth Summit in Rio de Janeiro. The United Nations (UN) officially recognised 8th June as World Oceans Day in December 2008. The objective of the day then and now is to raise awareness of the vital importance of our oceans and the role they play in sustaining a healthy planet. It also aims to inform and educate people about the negative impact that human actions have on the ocean and the importance of finding ways in which to conserve, protect and sustain the ocean for the future.</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Oceans cover over 70% of the Earth’s surface and they contain around 96% of all the water on the planet. Oceans are the world’s largest habitat and are home to a wide variety of creatures and living organisms. There are 5 oceans on Earth: the Pacific, the Atlantic, the Arctic, the Indian and the Southern.</a:t>
            </a:r>
            <a:endParaRPr b="0" i="0" sz="16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46" name="Shape 246"/>
        <p:cNvGrpSpPr/>
        <p:nvPr/>
      </p:nvGrpSpPr>
      <p:grpSpPr>
        <a:xfrm>
          <a:off x="0" y="0"/>
          <a:ext cx="0" cy="0"/>
          <a:chOff x="0" y="0"/>
          <a:chExt cx="0" cy="0"/>
        </a:xfrm>
      </p:grpSpPr>
      <p:sp>
        <p:nvSpPr>
          <p:cNvPr id="247" name="Google Shape;247;p22"/>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48" name="Google Shape;248;p22"/>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 name="Google Shape;249;p22"/>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50" name="Google Shape;250;p22"/>
          <p:cNvSpPr txBox="1"/>
          <p:nvPr/>
        </p:nvSpPr>
        <p:spPr>
          <a:xfrm>
            <a:off x="214300" y="1236975"/>
            <a:ext cx="8681100" cy="325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Arial"/>
                <a:ea typeface="Arial"/>
                <a:cs typeface="Arial"/>
                <a:sym typeface="Arial"/>
              </a:rPr>
              <a:t>Interesting Fact </a:t>
            </a:r>
            <a:endParaRPr b="1" i="0" sz="18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Covering around 30% of the Earth’s surface, the Pacific Ocean is Earth’s largest ocean. The name ‘Pacific Ocean’ means ‘peaceful sea’ in Latin.</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Although largely unexplored, the oceans play a major role in everyday life all around the globe. They provide about 70% of the oxygen that we breathe, and many people consider them to be the lungs of our planet. Another of the ocean’s important roles is to soak up energy in the form of heat and distribute it evenly throughout the Earth. It also helps to absorb about one-quarter of the carbon dioxide (CO2) that we humans create when we burn fossil fuels such as oil, coal and natural gas.</a:t>
            </a:r>
            <a:endParaRPr b="0" i="0" sz="1800" u="none" cap="none" strike="noStrike">
              <a:solidFill>
                <a:srgbClr val="000000"/>
              </a:solidFill>
              <a:latin typeface="Arial"/>
              <a:ea typeface="Arial"/>
              <a:cs typeface="Arial"/>
              <a:sym typeface="Arial"/>
            </a:endParaRPr>
          </a:p>
        </p:txBody>
      </p:sp>
      <p:sp>
        <p:nvSpPr>
          <p:cNvPr id="251" name="Google Shape;251;p22"/>
          <p:cNvSpPr txBox="1"/>
          <p:nvPr/>
        </p:nvSpPr>
        <p:spPr>
          <a:xfrm>
            <a:off x="223625" y="1243950"/>
            <a:ext cx="8607900" cy="1020300"/>
          </a:xfrm>
          <a:prstGeom prst="rect">
            <a:avLst/>
          </a:prstGeom>
          <a:no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5" name="Shape 255"/>
        <p:cNvGrpSpPr/>
        <p:nvPr/>
      </p:nvGrpSpPr>
      <p:grpSpPr>
        <a:xfrm>
          <a:off x="0" y="0"/>
          <a:ext cx="0" cy="0"/>
          <a:chOff x="0" y="0"/>
          <a:chExt cx="0" cy="0"/>
        </a:xfrm>
      </p:grpSpPr>
      <p:sp>
        <p:nvSpPr>
          <p:cNvPr id="256" name="Google Shape;256;p23"/>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57" name="Google Shape;257;p23"/>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 name="Google Shape;258;p23"/>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Did You Know…?</a:t>
            </a:r>
            <a:endParaRPr b="1" i="0" sz="1600" u="none" cap="none" strike="noStrike">
              <a:solidFill>
                <a:srgbClr val="000000"/>
              </a:solidFill>
              <a:latin typeface="Arial"/>
              <a:ea typeface="Arial"/>
              <a:cs typeface="Arial"/>
              <a:sym typeface="Arial"/>
            </a:endParaRPr>
          </a:p>
          <a:p>
            <a:pPr indent="0" lvl="0" marL="0" marR="0" rtl="0" algn="l">
              <a:lnSpc>
                <a:spcPct val="122727"/>
              </a:lnSpc>
              <a:spcBef>
                <a:spcPts val="1400"/>
              </a:spcBef>
              <a:spcAft>
                <a:spcPts val="1400"/>
              </a:spcAft>
              <a:buClr>
                <a:srgbClr val="000000"/>
              </a:buClr>
              <a:buSzPts val="1600"/>
              <a:buFont typeface="Arial"/>
              <a:buNone/>
            </a:pPr>
            <a:r>
              <a:rPr b="0" i="0" lang="en-GB" sz="1600" u="none" cap="none" strike="noStrike">
                <a:solidFill>
                  <a:srgbClr val="000000"/>
                </a:solidFill>
                <a:latin typeface="Arial"/>
                <a:ea typeface="Arial"/>
                <a:cs typeface="Arial"/>
                <a:sym typeface="Arial"/>
              </a:rPr>
              <a:t> The Great Barrier Reef, which is in the Pacific Ocean and measures around 2,600km, is visible from the Moon! It is one of the planet’s richest ocean habitats and is home to more than 1,500 species of fish, 134 species of sharks and rays and more than 30 species of vulnerable marine mammals</a:t>
            </a:r>
            <a:r>
              <a:rPr b="0" i="0" lang="en-GB" sz="1200" u="none" cap="none" strike="noStrike">
                <a:solidFill>
                  <a:srgbClr val="000000"/>
                </a:solidFill>
                <a:latin typeface="Arial"/>
                <a:ea typeface="Arial"/>
                <a:cs typeface="Arial"/>
                <a:sym typeface="Arial"/>
              </a:rPr>
              <a:t>.</a:t>
            </a:r>
            <a:endParaRPr b="0" i="0" sz="1200" u="none" cap="none" strike="noStrike">
              <a:solidFill>
                <a:srgbClr val="000000"/>
              </a:solidFill>
              <a:latin typeface="Arial"/>
              <a:ea typeface="Arial"/>
              <a:cs typeface="Arial"/>
              <a:sym typeface="Arial"/>
            </a:endParaRPr>
          </a:p>
        </p:txBody>
      </p:sp>
      <p:sp>
        <p:nvSpPr>
          <p:cNvPr id="259" name="Google Shape;259;p23"/>
          <p:cNvSpPr txBox="1"/>
          <p:nvPr/>
        </p:nvSpPr>
        <p:spPr>
          <a:xfrm>
            <a:off x="221950" y="1132125"/>
            <a:ext cx="8665800" cy="1845000"/>
          </a:xfrm>
          <a:prstGeom prst="rect">
            <a:avLst/>
          </a:prstGeom>
          <a:no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60" name="Google Shape;260;p23"/>
          <p:cNvPicPr preferRelativeResize="0"/>
          <p:nvPr/>
        </p:nvPicPr>
        <p:blipFill rotWithShape="1">
          <a:blip r:embed="rId3">
            <a:alphaModFix/>
          </a:blip>
          <a:srcRect b="0" l="0" r="0" t="0"/>
          <a:stretch/>
        </p:blipFill>
        <p:spPr>
          <a:xfrm>
            <a:off x="2977836" y="3097400"/>
            <a:ext cx="3154025" cy="16053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64" name="Shape 264"/>
        <p:cNvGrpSpPr/>
        <p:nvPr/>
      </p:nvGrpSpPr>
      <p:grpSpPr>
        <a:xfrm>
          <a:off x="0" y="0"/>
          <a:ext cx="0" cy="0"/>
          <a:chOff x="0" y="0"/>
          <a:chExt cx="0" cy="0"/>
        </a:xfrm>
      </p:grpSpPr>
      <p:sp>
        <p:nvSpPr>
          <p:cNvPr id="265" name="Google Shape;265;p24"/>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66" name="Google Shape;266;p24"/>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24"/>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68" name="Google Shape;268;p24"/>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 Why do you think it took 16 years for the UN to recognise World Oceans Day?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2. Find and copy one word that is a synonym for ‘crucial’.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3. How much of the Earth’s water is contained in oceans? Tick one.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70%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50%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96%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69% </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72" name="Shape 272"/>
        <p:cNvGrpSpPr/>
        <p:nvPr/>
      </p:nvGrpSpPr>
      <p:grpSpPr>
        <a:xfrm>
          <a:off x="0" y="0"/>
          <a:ext cx="0" cy="0"/>
          <a:chOff x="0" y="0"/>
          <a:chExt cx="0" cy="0"/>
        </a:xfrm>
      </p:grpSpPr>
      <p:sp>
        <p:nvSpPr>
          <p:cNvPr id="273" name="Google Shape;273;p25"/>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74" name="Google Shape;274;p25"/>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5" name="Google Shape;275;p25"/>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76" name="Google Shape;276;p25"/>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4. Which ocean means peaceful sea in Latin?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5. Although largely unexplored… What does the subordinate clause tell us about the ocean?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6. What is created when we burn fossil fuels? Tick one.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oxygen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carbon dioxide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nitrogen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carbon monoxide</a:t>
            </a:r>
            <a:endParaRPr b="0" i="0" sz="1800" u="none" cap="none" strike="noStrike">
              <a:solidFill>
                <a:schemeClr val="dk1"/>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0" name="Shape 280"/>
        <p:cNvGrpSpPr/>
        <p:nvPr/>
      </p:nvGrpSpPr>
      <p:grpSpPr>
        <a:xfrm>
          <a:off x="0" y="0"/>
          <a:ext cx="0" cy="0"/>
          <a:chOff x="0" y="0"/>
          <a:chExt cx="0" cy="0"/>
        </a:xfrm>
      </p:grpSpPr>
      <p:sp>
        <p:nvSpPr>
          <p:cNvPr id="281" name="Google Shape;281;p26"/>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82" name="Google Shape;282;p26"/>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3" name="Google Shape;283;p26"/>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84" name="Google Shape;284;p26"/>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 Why do you think it took 16 years for the UN to recognise World Oceans Day?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FF0000"/>
                </a:solidFill>
                <a:latin typeface="Arial"/>
                <a:ea typeface="Arial"/>
                <a:cs typeface="Arial"/>
                <a:sym typeface="Arial"/>
              </a:rPr>
              <a:t>Own responses, such as: I think that it took 16 years for the UN to recognise World Oceans Day because the oceans have slowly become more and more polluted since 1992 and in 2008, the UN could not ignore the problem any longer.</a:t>
            </a:r>
            <a:endParaRPr b="0" i="0" sz="15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2. Find and copy one word that is a synonym for ‘crucial’.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latin typeface="Arial"/>
                <a:ea typeface="Arial"/>
                <a:cs typeface="Arial"/>
                <a:sym typeface="Arial"/>
              </a:rPr>
              <a:t>vital</a:t>
            </a:r>
            <a:endParaRPr b="0"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3. How much of the Earth’s water is contained in oceans? Tick one.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70%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50%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96% </a:t>
            </a:r>
            <a:endParaRPr b="0" i="0" sz="1800" u="none" cap="none" strike="noStrike">
              <a:solidFill>
                <a:srgbClr val="000000"/>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0000"/>
                </a:solidFill>
                <a:latin typeface="Arial"/>
                <a:ea typeface="Arial"/>
                <a:cs typeface="Arial"/>
                <a:sym typeface="Arial"/>
              </a:rPr>
              <a:t>69%    </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pic>
        <p:nvPicPr>
          <p:cNvPr id="285" name="Google Shape;285;p26"/>
          <p:cNvPicPr preferRelativeResize="0"/>
          <p:nvPr/>
        </p:nvPicPr>
        <p:blipFill rotWithShape="1">
          <a:blip r:embed="rId3">
            <a:alphaModFix/>
          </a:blip>
          <a:srcRect b="0" l="0" r="0" t="0"/>
          <a:stretch/>
        </p:blipFill>
        <p:spPr>
          <a:xfrm>
            <a:off x="1726175" y="3186749"/>
            <a:ext cx="1154300" cy="1565300"/>
          </a:xfrm>
          <a:prstGeom prst="rect">
            <a:avLst/>
          </a:prstGeom>
          <a:noFill/>
          <a:ln cap="flat" cmpd="sng" w="38100">
            <a:solidFill>
              <a:srgbClr val="FF0000"/>
            </a:solidFill>
            <a:prstDash val="solid"/>
            <a:round/>
            <a:headEnd len="sm" w="sm" type="none"/>
            <a:tailEnd len="sm" w="sm" type="none"/>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9" name="Shape 289"/>
        <p:cNvGrpSpPr/>
        <p:nvPr/>
      </p:nvGrpSpPr>
      <p:grpSpPr>
        <a:xfrm>
          <a:off x="0" y="0"/>
          <a:ext cx="0" cy="0"/>
          <a:chOff x="0" y="0"/>
          <a:chExt cx="0" cy="0"/>
        </a:xfrm>
      </p:grpSpPr>
      <p:sp>
        <p:nvSpPr>
          <p:cNvPr id="290" name="Google Shape;290;p27"/>
          <p:cNvSpPr txBox="1"/>
          <p:nvPr/>
        </p:nvSpPr>
        <p:spPr>
          <a:xfrm>
            <a:off x="150550" y="62725"/>
            <a:ext cx="8681100" cy="7899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1" i="0" lang="en-GB" sz="2100" u="sng" cap="none" strike="noStrike">
                <a:solidFill>
                  <a:srgbClr val="000000"/>
                </a:solidFill>
                <a:latin typeface="Arial"/>
                <a:ea typeface="Arial"/>
                <a:cs typeface="Arial"/>
                <a:sym typeface="Arial"/>
              </a:rPr>
              <a:t>READING  - World Oceans </a:t>
            </a:r>
            <a:r>
              <a:rPr b="1" i="0" lang="en-GB" sz="2100" u="sng" cap="none" strike="noStrike">
                <a:solidFill>
                  <a:srgbClr val="FF0000"/>
                </a:solidFill>
                <a:latin typeface="Arial"/>
                <a:ea typeface="Arial"/>
                <a:cs typeface="Arial"/>
                <a:sym typeface="Arial"/>
              </a:rPr>
              <a:t>Answers</a:t>
            </a:r>
            <a:endParaRPr b="1" i="0" sz="1400" u="sng"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WALT: Make inferences using evidence from the text.</a:t>
            </a:r>
            <a:endParaRPr b="1" i="0" sz="1400" u="sng" cap="none" strike="noStrike">
              <a:solidFill>
                <a:srgbClr val="000000"/>
              </a:solidFill>
              <a:latin typeface="Arial"/>
              <a:ea typeface="Arial"/>
              <a:cs typeface="Arial"/>
              <a:sym typeface="Arial"/>
            </a:endParaRPr>
          </a:p>
        </p:txBody>
      </p:sp>
      <p:sp>
        <p:nvSpPr>
          <p:cNvPr id="291" name="Google Shape;291;p27"/>
          <p:cNvSpPr txBox="1"/>
          <p:nvPr/>
        </p:nvSpPr>
        <p:spPr>
          <a:xfrm>
            <a:off x="150550" y="964400"/>
            <a:ext cx="8808600" cy="39276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chemeClr val="dk1"/>
              </a:buClr>
              <a:buSzPts val="1100"/>
              <a:buFont typeface="Arial"/>
              <a:buNone/>
            </a:pPr>
            <a:r>
              <a:t/>
            </a:r>
            <a:endParaRPr b="0" i="0" sz="13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200"/>
              <a:buFont typeface="Arial"/>
              <a:buNone/>
            </a:pPr>
            <a:r>
              <a:rPr b="0" i="0" lang="en-GB" sz="1200" u="none" cap="none" strike="noStrike">
                <a:solidFill>
                  <a:schemeClr val="dk1"/>
                </a:solidFill>
                <a:latin typeface="Comic Sans MS"/>
                <a:ea typeface="Comic Sans MS"/>
                <a:cs typeface="Comic Sans MS"/>
                <a:sym typeface="Comic Sans MS"/>
              </a:rPr>
              <a:t> </a:t>
            </a:r>
            <a:endParaRPr b="0" i="0" sz="12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2" name="Google Shape;292;p27"/>
          <p:cNvSpPr txBox="1"/>
          <p:nvPr/>
        </p:nvSpPr>
        <p:spPr>
          <a:xfrm>
            <a:off x="293500" y="1132125"/>
            <a:ext cx="86658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22727"/>
              </a:lnSpc>
              <a:spcBef>
                <a:spcPts val="0"/>
              </a:spcBef>
              <a:spcAft>
                <a:spcPts val="140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p:txBody>
      </p:sp>
      <p:sp>
        <p:nvSpPr>
          <p:cNvPr id="293" name="Google Shape;293;p27"/>
          <p:cNvSpPr txBox="1"/>
          <p:nvPr/>
        </p:nvSpPr>
        <p:spPr>
          <a:xfrm>
            <a:off x="214300" y="1236975"/>
            <a:ext cx="8681100" cy="3654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p:txBody>
      </p:sp>
      <p:sp>
        <p:nvSpPr>
          <p:cNvPr id="294" name="Google Shape;294;p27"/>
          <p:cNvSpPr txBox="1"/>
          <p:nvPr/>
        </p:nvSpPr>
        <p:spPr>
          <a:xfrm>
            <a:off x="293500" y="1132200"/>
            <a:ext cx="8601900" cy="3466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4. Which ocean means peaceful sea in Latin?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latin typeface="Arial"/>
                <a:ea typeface="Arial"/>
                <a:cs typeface="Arial"/>
                <a:sym typeface="Arial"/>
              </a:rPr>
              <a:t>the Pacific</a:t>
            </a:r>
            <a:endParaRPr b="0"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5. Although largely unexplored… What does the subordinate clause tell us about the ocean?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rgbClr val="FF0000"/>
                </a:solidFill>
                <a:latin typeface="Arial"/>
                <a:ea typeface="Arial"/>
                <a:cs typeface="Arial"/>
                <a:sym typeface="Arial"/>
              </a:rPr>
              <a:t>Own responses, such as: The subordinate clause, ‘Although largely unexplored…’ tells us that a large part of the ocean remains undiscovered and that we don’t actually know much about what is in the ocean.</a:t>
            </a:r>
            <a:endParaRPr b="0" i="0" sz="17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Arial"/>
                <a:ea typeface="Arial"/>
                <a:cs typeface="Arial"/>
                <a:sym typeface="Arial"/>
              </a:rPr>
              <a:t>6. What is created when we burn fossil fuels? Tick one.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oxygen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carbon dioxide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nitrogen </a:t>
            </a:r>
            <a:endParaRPr b="0" i="0" sz="1800" u="none" cap="none" strike="noStrike">
              <a:solidFill>
                <a:schemeClr val="dk1"/>
              </a:solidFill>
              <a:latin typeface="Arial"/>
              <a:ea typeface="Arial"/>
              <a:cs typeface="Arial"/>
              <a:sym typeface="Arial"/>
            </a:endParaRPr>
          </a:p>
          <a:p>
            <a:pPr indent="-342900" lvl="0" marL="457200" marR="0" rtl="0" algn="l">
              <a:lnSpc>
                <a:spcPct val="100000"/>
              </a:lnSpc>
              <a:spcBef>
                <a:spcPts val="0"/>
              </a:spcBef>
              <a:spcAft>
                <a:spcPts val="0"/>
              </a:spcAft>
              <a:buClr>
                <a:schemeClr val="dk1"/>
              </a:buClr>
              <a:buSzPts val="1800"/>
              <a:buFont typeface="Arial"/>
              <a:buChar char="❏"/>
            </a:pPr>
            <a:r>
              <a:rPr b="0" i="0" lang="en-GB" sz="1800" u="none" cap="none" strike="noStrike">
                <a:solidFill>
                  <a:schemeClr val="dk1"/>
                </a:solidFill>
                <a:latin typeface="Arial"/>
                <a:ea typeface="Arial"/>
                <a:cs typeface="Arial"/>
                <a:sym typeface="Arial"/>
              </a:rPr>
              <a:t>carbon monoxide</a:t>
            </a:r>
            <a:endParaRPr b="0" i="0" sz="1400" u="none" cap="none" strike="noStrike">
              <a:solidFill>
                <a:srgbClr val="000000"/>
              </a:solidFill>
              <a:latin typeface="Arial"/>
              <a:ea typeface="Arial"/>
              <a:cs typeface="Arial"/>
              <a:sym typeface="Arial"/>
            </a:endParaRPr>
          </a:p>
        </p:txBody>
      </p:sp>
      <p:pic>
        <p:nvPicPr>
          <p:cNvPr id="295" name="Google Shape;295;p27"/>
          <p:cNvPicPr preferRelativeResize="0"/>
          <p:nvPr/>
        </p:nvPicPr>
        <p:blipFill rotWithShape="1">
          <a:blip r:embed="rId3">
            <a:alphaModFix/>
          </a:blip>
          <a:srcRect b="0" l="0" r="0" t="0"/>
          <a:stretch/>
        </p:blipFill>
        <p:spPr>
          <a:xfrm>
            <a:off x="3613188" y="3452300"/>
            <a:ext cx="1962525" cy="1308350"/>
          </a:xfrm>
          <a:prstGeom prst="rect">
            <a:avLst/>
          </a:prstGeom>
          <a:noFill/>
          <a:ln cap="flat" cmpd="sng" w="38100">
            <a:solidFill>
              <a:srgbClr val="FF0000"/>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