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9" r:id="rId4"/>
    <p:sldId id="284" r:id="rId5"/>
    <p:sldId id="291" r:id="rId6"/>
    <p:sldId id="286" r:id="rId7"/>
    <p:sldId id="287" r:id="rId8"/>
    <p:sldId id="288" r:id="rId9"/>
    <p:sldId id="289" r:id="rId10"/>
    <p:sldId id="290" r:id="rId11"/>
    <p:sldId id="292" r:id="rId12"/>
    <p:sldId id="293" r:id="rId13"/>
    <p:sldId id="294" r:id="rId14"/>
    <p:sldId id="285" r:id="rId15"/>
    <p:sldId id="299" r:id="rId16"/>
    <p:sldId id="296" r:id="rId17"/>
    <p:sldId id="301" r:id="rId18"/>
    <p:sldId id="297" r:id="rId19"/>
    <p:sldId id="302" r:id="rId20"/>
    <p:sldId id="303" r:id="rId21"/>
    <p:sldId id="298" r:id="rId22"/>
    <p:sldId id="275" r:id="rId23"/>
    <p:sldId id="304" r:id="rId24"/>
    <p:sldId id="278"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94660"/>
  </p:normalViewPr>
  <p:slideViewPr>
    <p:cSldViewPr>
      <p:cViewPr varScale="1">
        <p:scale>
          <a:sx n="69" d="100"/>
          <a:sy n="69" d="100"/>
        </p:scale>
        <p:origin x="142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BB7CDC-62F0-4BEE-9407-F9811A58A8EE}" type="datetimeFigureOut">
              <a:rPr lang="en-GB" smtClean="0"/>
              <a:t>30/04/2020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6735FC-AA90-45B9-81C3-13C1CF3B322B}" type="slidenum">
              <a:rPr lang="en-GB" smtClean="0"/>
              <a:t>‹#›</a:t>
            </a:fld>
            <a:endParaRPr lang="en-GB"/>
          </a:p>
        </p:txBody>
      </p:sp>
    </p:spTree>
    <p:extLst>
      <p:ext uri="{BB962C8B-B14F-4D97-AF65-F5344CB8AC3E}">
        <p14:creationId xmlns:p14="http://schemas.microsoft.com/office/powerpoint/2010/main" val="3726083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6735FC-AA90-45B9-81C3-13C1CF3B322B}" type="slidenum">
              <a:rPr lang="en-GB" smtClean="0"/>
              <a:t>10</a:t>
            </a:fld>
            <a:endParaRPr lang="en-GB"/>
          </a:p>
        </p:txBody>
      </p:sp>
    </p:spTree>
    <p:extLst>
      <p:ext uri="{BB962C8B-B14F-4D97-AF65-F5344CB8AC3E}">
        <p14:creationId xmlns:p14="http://schemas.microsoft.com/office/powerpoint/2010/main" val="3297337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6735FC-AA90-45B9-81C3-13C1CF3B322B}" type="slidenum">
              <a:rPr lang="en-GB" smtClean="0"/>
              <a:t>11</a:t>
            </a:fld>
            <a:endParaRPr lang="en-GB"/>
          </a:p>
        </p:txBody>
      </p:sp>
    </p:spTree>
    <p:extLst>
      <p:ext uri="{BB962C8B-B14F-4D97-AF65-F5344CB8AC3E}">
        <p14:creationId xmlns:p14="http://schemas.microsoft.com/office/powerpoint/2010/main" val="3326236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6735FC-AA90-45B9-81C3-13C1CF3B322B}" type="slidenum">
              <a:rPr lang="en-GB" smtClean="0"/>
              <a:t>12</a:t>
            </a:fld>
            <a:endParaRPr lang="en-GB"/>
          </a:p>
        </p:txBody>
      </p:sp>
    </p:spTree>
    <p:extLst>
      <p:ext uri="{BB962C8B-B14F-4D97-AF65-F5344CB8AC3E}">
        <p14:creationId xmlns:p14="http://schemas.microsoft.com/office/powerpoint/2010/main" val="368943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6735FC-AA90-45B9-81C3-13C1CF3B322B}" type="slidenum">
              <a:rPr lang="en-GB" smtClean="0"/>
              <a:t>13</a:t>
            </a:fld>
            <a:endParaRPr lang="en-GB"/>
          </a:p>
        </p:txBody>
      </p:sp>
    </p:spTree>
    <p:extLst>
      <p:ext uri="{BB962C8B-B14F-4D97-AF65-F5344CB8AC3E}">
        <p14:creationId xmlns:p14="http://schemas.microsoft.com/office/powerpoint/2010/main" val="37416044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a:solidFill>
            <a:srgbClr val="FFFFFF">
              <a:alpha val="80000"/>
            </a:srgbClr>
          </a:solidFill>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a:solidFill>
            <a:srgbClr val="FFFFFF">
              <a:alpha val="80000"/>
            </a:srgbClr>
          </a:solidFill>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967121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797592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22104E-8A37-4561-90C1-E2A2FA2C4A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384228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22104E-8A37-4561-90C1-E2A2FA2C4A6E}"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656642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22104E-8A37-4561-90C1-E2A2FA2C4A6E}" type="datetimeFigureOut">
              <a:rPr lang="en-GB" smtClean="0"/>
              <a:t>30/04/2020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9605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22104E-8A37-4561-90C1-E2A2FA2C4A6E}" type="datetimeFigureOut">
              <a:rPr lang="en-GB" smtClean="0"/>
              <a:t>30/04/2020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515600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22104E-8A37-4561-90C1-E2A2FA2C4A6E}" type="datetimeFigureOut">
              <a:rPr lang="en-GB" smtClean="0"/>
              <a:t>30/04/2020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675103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223584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502756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32792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972443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22104E-8A37-4561-90C1-E2A2FA2C4A6E}" type="datetimeFigureOut">
              <a:rPr lang="en-GB" smtClean="0"/>
              <a:t>30/04/2020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F700D2-071F-440E-A3FF-180D34BA4EC8}" type="slidenum">
              <a:rPr lang="en-GB" smtClean="0"/>
              <a:t>‹#›</a:t>
            </a:fld>
            <a:endParaRPr lang="en-GB"/>
          </a:p>
        </p:txBody>
      </p:sp>
    </p:spTree>
    <p:extLst>
      <p:ext uri="{BB962C8B-B14F-4D97-AF65-F5344CB8AC3E}">
        <p14:creationId xmlns:p14="http://schemas.microsoft.com/office/powerpoint/2010/main" val="176891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15.pn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980728"/>
            <a:ext cx="7772400" cy="2448272"/>
          </a:xfrm>
        </p:spPr>
        <p:txBody>
          <a:bodyPr>
            <a:normAutofit/>
          </a:bodyPr>
          <a:lstStyle/>
          <a:p>
            <a:r>
              <a:rPr lang="en-GB" sz="5400" b="1" dirty="0" smtClean="0">
                <a:latin typeface="Comic Sans MS" panose="030F0702030302020204" pitchFamily="66" charset="0"/>
              </a:rPr>
              <a:t>Year 1 </a:t>
            </a:r>
            <a:br>
              <a:rPr lang="en-GB" sz="5400" b="1" dirty="0" smtClean="0">
                <a:latin typeface="Comic Sans MS" panose="030F0702030302020204" pitchFamily="66" charset="0"/>
              </a:rPr>
            </a:br>
            <a:r>
              <a:rPr lang="en-GB" sz="5400" b="1" dirty="0" smtClean="0">
                <a:latin typeface="Comic Sans MS" panose="030F0702030302020204" pitchFamily="66" charset="0"/>
              </a:rPr>
              <a:t>Reading and Writing </a:t>
            </a:r>
            <a:endParaRPr lang="en-GB" sz="5400" b="1"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3600" b="1" dirty="0" smtClean="0">
                <a:latin typeface="Comic Sans MS" panose="030F0702030302020204" pitchFamily="66" charset="0"/>
              </a:rPr>
              <a:t>Week 3 and Week 4</a:t>
            </a:r>
          </a:p>
          <a:p>
            <a:r>
              <a:rPr lang="en-GB" sz="3600" b="1" dirty="0" smtClean="0">
                <a:latin typeface="Comic Sans MS" panose="030F0702030302020204" pitchFamily="66" charset="0"/>
              </a:rPr>
              <a:t>4/5/20 – 7/5/20</a:t>
            </a:r>
            <a:endParaRPr lang="en-GB" sz="3600" b="1" dirty="0">
              <a:latin typeface="Comic Sans MS" panose="030F0702030302020204" pitchFamily="66" charset="0"/>
            </a:endParaRPr>
          </a:p>
        </p:txBody>
      </p:sp>
    </p:spTree>
    <p:extLst>
      <p:ext uri="{BB962C8B-B14F-4D97-AF65-F5344CB8AC3E}">
        <p14:creationId xmlns:p14="http://schemas.microsoft.com/office/powerpoint/2010/main" val="5612221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7884" y="625289"/>
            <a:ext cx="8229600" cy="4774548"/>
          </a:xfrm>
        </p:spPr>
        <p:txBody>
          <a:bodyPr>
            <a:normAutofit/>
          </a:bodyPr>
          <a:lstStyle/>
          <a:p>
            <a:pPr marL="0" indent="0" algn="ctr">
              <a:buNone/>
            </a:pPr>
            <a:r>
              <a:rPr lang="en-GB" sz="3600" b="1" dirty="0" smtClean="0">
                <a:latin typeface="Comic Sans MS" panose="030F0702030302020204" pitchFamily="66" charset="0"/>
              </a:rPr>
              <a:t>Hello Year 1!</a:t>
            </a:r>
          </a:p>
          <a:p>
            <a:pPr marL="0" indent="0" algn="ctr">
              <a:buNone/>
            </a:pPr>
            <a:r>
              <a:rPr lang="en-GB" sz="2000" dirty="0" smtClean="0">
                <a:latin typeface="Comic Sans MS" panose="030F0702030302020204" pitchFamily="66" charset="0"/>
              </a:rPr>
              <a:t>We hope you had fun making your sandwiches last week </a:t>
            </a:r>
            <a:r>
              <a:rPr lang="en-GB" sz="2000" dirty="0" smtClean="0">
                <a:latin typeface="Comic Sans MS" panose="030F0702030302020204" pitchFamily="66" charset="0"/>
                <a:sym typeface="Wingdings" panose="05000000000000000000" pitchFamily="2" charset="2"/>
              </a:rPr>
              <a:t> </a:t>
            </a:r>
          </a:p>
          <a:p>
            <a:pPr marL="0" indent="0" algn="ctr">
              <a:buNone/>
            </a:pPr>
            <a:endParaRPr lang="en-GB" sz="2000" dirty="0">
              <a:latin typeface="Comic Sans MS" panose="030F0702030302020204" pitchFamily="66" charset="0"/>
              <a:sym typeface="Wingdings" panose="05000000000000000000" pitchFamily="2" charset="2"/>
            </a:endParaRPr>
          </a:p>
          <a:p>
            <a:pPr marL="0" indent="0" algn="ctr">
              <a:buNone/>
            </a:pPr>
            <a:r>
              <a:rPr lang="en-GB" sz="2400" dirty="0" smtClean="0">
                <a:latin typeface="Comic Sans MS" panose="030F0702030302020204" pitchFamily="66" charset="0"/>
              </a:rPr>
              <a:t>This PowerPoint includes nine sessions for you to complete over the next two weeks.</a:t>
            </a:r>
          </a:p>
          <a:p>
            <a:pPr marL="0" indent="0" algn="ctr">
              <a:buNone/>
            </a:pPr>
            <a:endParaRPr lang="en-GB" sz="2400" dirty="0" smtClean="0">
              <a:latin typeface="Comic Sans MS" panose="030F0702030302020204" pitchFamily="66" charset="0"/>
            </a:endParaRPr>
          </a:p>
          <a:p>
            <a:pPr marL="0" indent="0" algn="ctr">
              <a:buNone/>
            </a:pPr>
            <a:r>
              <a:rPr lang="en-GB" sz="2400" dirty="0" smtClean="0">
                <a:latin typeface="Comic Sans MS" panose="030F0702030302020204" pitchFamily="66" charset="0"/>
              </a:rPr>
              <a:t>Our learning is going to be based on the story ‘Treasures in the Garden’</a:t>
            </a:r>
          </a:p>
        </p:txBody>
      </p:sp>
      <p:pic>
        <p:nvPicPr>
          <p:cNvPr id="2" name="Picture 1"/>
          <p:cNvPicPr>
            <a:picLocks noChangeAspect="1"/>
          </p:cNvPicPr>
          <p:nvPr/>
        </p:nvPicPr>
        <p:blipFill rotWithShape="1">
          <a:blip r:embed="rId2"/>
          <a:srcRect l="61069" t="23422" r="4618" b="12595"/>
          <a:stretch/>
        </p:blipFill>
        <p:spPr>
          <a:xfrm>
            <a:off x="3390704" y="4139697"/>
            <a:ext cx="2403960" cy="2520280"/>
          </a:xfrm>
          <a:prstGeom prst="rect">
            <a:avLst/>
          </a:prstGeom>
        </p:spPr>
      </p:pic>
    </p:spTree>
    <p:extLst>
      <p:ext uri="{BB962C8B-B14F-4D97-AF65-F5344CB8AC3E}">
        <p14:creationId xmlns:p14="http://schemas.microsoft.com/office/powerpoint/2010/main" val="13480182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a:ln w="38100">
            <a:solidFill>
              <a:srgbClr val="FFC000"/>
            </a:solidFill>
          </a:ln>
        </p:spPr>
        <p:txBody>
          <a:bodyPr>
            <a:noAutofit/>
          </a:bodyPr>
          <a:lstStyle/>
          <a:p>
            <a:r>
              <a:rPr lang="en-GB" sz="3600" dirty="0" smtClean="0">
                <a:latin typeface="Comic Sans MS" panose="030F0702030302020204" pitchFamily="66" charset="0"/>
              </a:rPr>
              <a:t>Lesson 1</a:t>
            </a:r>
            <a:br>
              <a:rPr lang="en-GB" sz="3600" dirty="0" smtClean="0">
                <a:latin typeface="Comic Sans MS" panose="030F0702030302020204" pitchFamily="66" charset="0"/>
              </a:rPr>
            </a:br>
            <a:r>
              <a:rPr lang="en-GB" sz="2000" dirty="0" smtClean="0">
                <a:latin typeface="Comic Sans MS" panose="030F0702030302020204" pitchFamily="66" charset="0"/>
              </a:rPr>
              <a:t>Reading for pleasure and reading for meaning. </a:t>
            </a:r>
            <a:endParaRPr lang="en-GB" sz="1200" dirty="0">
              <a:latin typeface="Comic Sans MS" panose="030F0702030302020204" pitchFamily="66" charset="0"/>
            </a:endParaRPr>
          </a:p>
        </p:txBody>
      </p:sp>
      <p:sp>
        <p:nvSpPr>
          <p:cNvPr id="4" name="TextBox 3"/>
          <p:cNvSpPr txBox="1"/>
          <p:nvPr/>
        </p:nvSpPr>
        <p:spPr>
          <a:xfrm>
            <a:off x="467544" y="1772816"/>
            <a:ext cx="8229600" cy="1938992"/>
          </a:xfrm>
          <a:prstGeom prst="rect">
            <a:avLst/>
          </a:prstGeom>
          <a:noFill/>
        </p:spPr>
        <p:txBody>
          <a:bodyPr wrap="square" rtlCol="0">
            <a:spAutoFit/>
          </a:bodyPr>
          <a:lstStyle/>
          <a:p>
            <a:r>
              <a:rPr lang="en-GB" sz="2400" dirty="0" smtClean="0">
                <a:latin typeface="Comic Sans MS" panose="030F0702030302020204" pitchFamily="66" charset="0"/>
              </a:rPr>
              <a:t>Share the story ‘Treasures in the Garden’ with your grown-up. </a:t>
            </a:r>
          </a:p>
          <a:p>
            <a:pPr algn="ctr"/>
            <a:endParaRPr lang="en-GB" sz="2400" dirty="0" smtClean="0">
              <a:latin typeface="Comic Sans MS" panose="030F0702030302020204" pitchFamily="66" charset="0"/>
            </a:endParaRPr>
          </a:p>
          <a:p>
            <a:r>
              <a:rPr lang="en-GB" sz="2400" dirty="0" smtClean="0">
                <a:latin typeface="Comic Sans MS" panose="030F0702030302020204" pitchFamily="66" charset="0"/>
              </a:rPr>
              <a:t>You may want to read the story yourself or your grown-up could read it to you (or share the reading </a:t>
            </a:r>
            <a:r>
              <a:rPr lang="en-GB" sz="2400" dirty="0" smtClean="0">
                <a:latin typeface="Comic Sans MS" panose="030F0702030302020204" pitchFamily="66" charset="0"/>
                <a:sym typeface="Wingdings" panose="05000000000000000000" pitchFamily="2" charset="2"/>
              </a:rPr>
              <a:t>)</a:t>
            </a:r>
            <a:endParaRPr lang="en-GB" sz="2400" dirty="0">
              <a:latin typeface="Comic Sans MS" panose="030F0702030302020204" pitchFamily="66" charset="0"/>
            </a:endParaRPr>
          </a:p>
        </p:txBody>
      </p:sp>
      <p:pic>
        <p:nvPicPr>
          <p:cNvPr id="1026" name="Picture 2" descr="Little Miss Curious | Mr. Men Wiki | Fandom"/>
          <p:cNvPicPr>
            <a:picLocks noChangeAspect="1" noChangeArrowheads="1"/>
          </p:cNvPicPr>
          <p:nvPr/>
        </p:nvPicPr>
        <p:blipFill rotWithShape="1">
          <a:blip r:embed="rId2">
            <a:extLst>
              <a:ext uri="{28A0092B-C50C-407E-A947-70E740481C1C}">
                <a14:useLocalDpi xmlns:a14="http://schemas.microsoft.com/office/drawing/2010/main" val="0"/>
              </a:ext>
            </a:extLst>
          </a:blip>
          <a:srcRect l="33352" t="39145" r="35519" b="2137"/>
          <a:stretch/>
        </p:blipFill>
        <p:spPr bwMode="auto">
          <a:xfrm>
            <a:off x="809415" y="3784916"/>
            <a:ext cx="1302145" cy="22322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979712" y="4239320"/>
            <a:ext cx="6717432" cy="1323439"/>
          </a:xfrm>
          <a:prstGeom prst="rect">
            <a:avLst/>
          </a:prstGeom>
          <a:noFill/>
        </p:spPr>
        <p:txBody>
          <a:bodyPr wrap="square" rtlCol="0">
            <a:spAutoFit/>
          </a:bodyPr>
          <a:lstStyle/>
          <a:p>
            <a:r>
              <a:rPr lang="en-GB" sz="2000" dirty="0" smtClean="0">
                <a:latin typeface="Comic Sans MS" panose="030F0702030302020204" pitchFamily="66" charset="0"/>
              </a:rPr>
              <a:t>This is Little Miss Curious. She is interested in everything and likes to ask questions! During reading look out for Little Miss Curious and discuss the answers to her questions with your grown-up. </a:t>
            </a:r>
            <a:endParaRPr lang="en-GB" sz="2000" dirty="0">
              <a:latin typeface="Comic Sans MS" panose="030F0702030302020204" pitchFamily="66" charset="0"/>
            </a:endParaRPr>
          </a:p>
        </p:txBody>
      </p:sp>
      <p:sp>
        <p:nvSpPr>
          <p:cNvPr id="6" name="Rectangle 5"/>
          <p:cNvSpPr/>
          <p:nvPr/>
        </p:nvSpPr>
        <p:spPr>
          <a:xfrm>
            <a:off x="467544" y="3784916"/>
            <a:ext cx="8229600" cy="2232248"/>
          </a:xfrm>
          <a:prstGeom prst="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02296" y="6214436"/>
            <a:ext cx="8424936" cy="646331"/>
          </a:xfrm>
          <a:prstGeom prst="rect">
            <a:avLst/>
          </a:prstGeom>
          <a:noFill/>
        </p:spPr>
        <p:txBody>
          <a:bodyPr wrap="square" rtlCol="0">
            <a:spAutoFit/>
          </a:bodyPr>
          <a:lstStyle/>
          <a:p>
            <a:pPr algn="ctr"/>
            <a:r>
              <a:rPr lang="en-GB" dirty="0" smtClean="0">
                <a:latin typeface="Comic Sans MS" panose="030F0702030302020204" pitchFamily="66" charset="0"/>
                <a:sym typeface="Wingdings" panose="05000000000000000000" pitchFamily="2" charset="2"/>
              </a:rPr>
              <a:t>The story is saved in a separate PowerPoint which you will find in the Year 1 Reading and Writing folder online </a:t>
            </a:r>
            <a:r>
              <a:rPr lang="en-GB" dirty="0" smtClean="0">
                <a:sym typeface="Wingdings" panose="05000000000000000000" pitchFamily="2" charset="2"/>
              </a:rPr>
              <a:t></a:t>
            </a:r>
            <a:endParaRPr lang="en-GB" dirty="0"/>
          </a:p>
        </p:txBody>
      </p:sp>
    </p:spTree>
    <p:extLst>
      <p:ext uri="{BB962C8B-B14F-4D97-AF65-F5344CB8AC3E}">
        <p14:creationId xmlns:p14="http://schemas.microsoft.com/office/powerpoint/2010/main" val="2226929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72200" y="476672"/>
            <a:ext cx="2324944" cy="720080"/>
          </a:xfrm>
          <a:ln w="38100">
            <a:solidFill>
              <a:srgbClr val="FFC000"/>
            </a:solidFill>
          </a:ln>
        </p:spPr>
        <p:txBody>
          <a:bodyPr>
            <a:noAutofit/>
          </a:bodyPr>
          <a:lstStyle/>
          <a:p>
            <a:r>
              <a:rPr lang="en-GB" sz="2000" dirty="0" smtClean="0">
                <a:latin typeface="Comic Sans MS" panose="030F0702030302020204" pitchFamily="66" charset="0"/>
              </a:rPr>
              <a:t>Lesson 1</a:t>
            </a:r>
            <a:br>
              <a:rPr lang="en-GB" sz="2000" dirty="0" smtClean="0">
                <a:latin typeface="Comic Sans MS" panose="030F0702030302020204" pitchFamily="66" charset="0"/>
              </a:rPr>
            </a:br>
            <a:r>
              <a:rPr lang="en-GB" sz="1200" dirty="0" smtClean="0">
                <a:latin typeface="Comic Sans MS" panose="030F0702030302020204" pitchFamily="66" charset="0"/>
              </a:rPr>
              <a:t>Reading for pleasure and reading for meaning. </a:t>
            </a:r>
            <a:endParaRPr lang="en-GB" sz="900" dirty="0">
              <a:latin typeface="Comic Sans MS" panose="030F0702030302020204" pitchFamily="66" charset="0"/>
            </a:endParaRPr>
          </a:p>
        </p:txBody>
      </p:sp>
      <p:sp>
        <p:nvSpPr>
          <p:cNvPr id="4" name="TextBox 3"/>
          <p:cNvSpPr txBox="1"/>
          <p:nvPr/>
        </p:nvSpPr>
        <p:spPr>
          <a:xfrm>
            <a:off x="493812" y="1412776"/>
            <a:ext cx="8229600" cy="1846659"/>
          </a:xfrm>
          <a:prstGeom prst="rect">
            <a:avLst/>
          </a:prstGeom>
          <a:noFill/>
        </p:spPr>
        <p:txBody>
          <a:bodyPr wrap="square" rtlCol="0">
            <a:spAutoFit/>
          </a:bodyPr>
          <a:lstStyle/>
          <a:p>
            <a:pPr algn="ctr"/>
            <a:r>
              <a:rPr lang="en-GB" sz="2400" dirty="0" smtClean="0">
                <a:latin typeface="Comic Sans MS" panose="030F0702030302020204" pitchFamily="66" charset="0"/>
              </a:rPr>
              <a:t>We hope you enjoyed reading the story </a:t>
            </a:r>
            <a:r>
              <a:rPr lang="en-GB" sz="2400" dirty="0" smtClean="0">
                <a:latin typeface="Comic Sans MS" panose="030F0702030302020204" pitchFamily="66" charset="0"/>
                <a:sym typeface="Wingdings" panose="05000000000000000000" pitchFamily="2" charset="2"/>
              </a:rPr>
              <a:t></a:t>
            </a:r>
          </a:p>
          <a:p>
            <a:pPr algn="ctr"/>
            <a:endParaRPr lang="en-GB" sz="2400" dirty="0">
              <a:latin typeface="Comic Sans MS" panose="030F0702030302020204" pitchFamily="66" charset="0"/>
              <a:sym typeface="Wingdings" panose="05000000000000000000" pitchFamily="2" charset="2"/>
            </a:endParaRPr>
          </a:p>
          <a:p>
            <a:pPr algn="ctr"/>
            <a:r>
              <a:rPr lang="en-GB" sz="2400" dirty="0" smtClean="0">
                <a:latin typeface="Comic Sans MS" panose="030F0702030302020204" pitchFamily="66" charset="0"/>
                <a:sym typeface="Wingdings" panose="05000000000000000000" pitchFamily="2" charset="2"/>
              </a:rPr>
              <a:t>Jake and Holly found lots of treasures in their garden. </a:t>
            </a:r>
          </a:p>
          <a:p>
            <a:pPr algn="ctr"/>
            <a:r>
              <a:rPr lang="en-GB" sz="2400" dirty="0" smtClean="0">
                <a:latin typeface="Comic Sans MS" panose="030F0702030302020204" pitchFamily="66" charset="0"/>
                <a:sym typeface="Wingdings" panose="05000000000000000000" pitchFamily="2" charset="2"/>
              </a:rPr>
              <a:t>Can you make a list of all the things they found? </a:t>
            </a:r>
          </a:p>
          <a:p>
            <a:pPr algn="ctr"/>
            <a:r>
              <a:rPr lang="en-GB" dirty="0" smtClean="0">
                <a:latin typeface="Comic Sans MS" panose="030F0702030302020204" pitchFamily="66" charset="0"/>
                <a:sym typeface="Wingdings" panose="05000000000000000000" pitchFamily="2" charset="2"/>
              </a:rPr>
              <a:t>Look back at the story to help you. There are six altogether  </a:t>
            </a:r>
            <a:endParaRPr lang="en-GB" dirty="0">
              <a:latin typeface="Comic Sans MS" panose="030F0702030302020204" pitchFamily="66" charset="0"/>
            </a:endParaRPr>
          </a:p>
        </p:txBody>
      </p:sp>
      <p:pic>
        <p:nvPicPr>
          <p:cNvPr id="2050" name="Picture 2" descr="To Do List Icon In Cartoon Style On A White Background Royalty ..."/>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6104" t="13435" r="14866" b="13476"/>
          <a:stretch/>
        </p:blipFill>
        <p:spPr bwMode="auto">
          <a:xfrm>
            <a:off x="3419872" y="3356992"/>
            <a:ext cx="2720302"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22360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a:ln w="38100">
            <a:solidFill>
              <a:srgbClr val="FFC000"/>
            </a:solidFill>
          </a:ln>
        </p:spPr>
        <p:txBody>
          <a:bodyPr>
            <a:noAutofit/>
          </a:bodyPr>
          <a:lstStyle/>
          <a:p>
            <a:r>
              <a:rPr lang="en-GB" sz="3600" dirty="0" smtClean="0">
                <a:latin typeface="Comic Sans MS" panose="030F0702030302020204" pitchFamily="66" charset="0"/>
              </a:rPr>
              <a:t>Lesson 2</a:t>
            </a:r>
            <a:r>
              <a:rPr lang="en-GB" sz="3600" dirty="0">
                <a:latin typeface="Comic Sans MS" panose="030F0702030302020204" pitchFamily="66" charset="0"/>
              </a:rPr>
              <a:t> </a:t>
            </a:r>
            <a:r>
              <a:rPr lang="en-GB" sz="3600" dirty="0" smtClean="0">
                <a:latin typeface="Comic Sans MS" panose="030F0702030302020204" pitchFamily="66" charset="0"/>
              </a:rPr>
              <a:t>– Sequencing a story.</a:t>
            </a:r>
            <a:endParaRPr lang="en-GB" sz="1200" dirty="0">
              <a:latin typeface="Comic Sans MS" panose="030F0702030302020204" pitchFamily="66" charset="0"/>
            </a:endParaRPr>
          </a:p>
        </p:txBody>
      </p:sp>
      <p:sp>
        <p:nvSpPr>
          <p:cNvPr id="4" name="TextBox 3"/>
          <p:cNvSpPr txBox="1"/>
          <p:nvPr/>
        </p:nvSpPr>
        <p:spPr>
          <a:xfrm>
            <a:off x="467544" y="1772816"/>
            <a:ext cx="8229600" cy="5078313"/>
          </a:xfrm>
          <a:prstGeom prst="rect">
            <a:avLst/>
          </a:prstGeom>
          <a:noFill/>
        </p:spPr>
        <p:txBody>
          <a:bodyPr wrap="square" rtlCol="0">
            <a:spAutoFit/>
          </a:bodyPr>
          <a:lstStyle/>
          <a:p>
            <a:r>
              <a:rPr lang="en-GB" sz="2400" dirty="0" smtClean="0">
                <a:latin typeface="Comic Sans MS" panose="030F0702030302020204" pitchFamily="66" charset="0"/>
              </a:rPr>
              <a:t>Reread ‘Treasures in the Garden’ with your grown-up. </a:t>
            </a:r>
          </a:p>
          <a:p>
            <a:pPr algn="ctr"/>
            <a:endParaRPr lang="en-GB" sz="2400" dirty="0">
              <a:latin typeface="Comic Sans MS" panose="030F0702030302020204" pitchFamily="66" charset="0"/>
            </a:endParaRPr>
          </a:p>
          <a:p>
            <a:r>
              <a:rPr lang="en-GB" sz="2400" dirty="0" smtClean="0">
                <a:latin typeface="Comic Sans MS" panose="030F0702030302020204" pitchFamily="66" charset="0"/>
              </a:rPr>
              <a:t>Rereading helps us build our reading confidence and reading fluency. </a:t>
            </a:r>
          </a:p>
          <a:p>
            <a:pPr algn="ctr"/>
            <a:endParaRPr lang="en-GB" dirty="0">
              <a:latin typeface="Comic Sans MS" panose="030F0702030302020204" pitchFamily="66" charset="0"/>
            </a:endParaRPr>
          </a:p>
          <a:p>
            <a:pPr algn="ctr"/>
            <a:r>
              <a:rPr lang="en-GB" dirty="0" smtClean="0">
                <a:latin typeface="Comic Sans MS" panose="030F0702030302020204" pitchFamily="66" charset="0"/>
                <a:sym typeface="Wingdings" panose="05000000000000000000" pitchFamily="2" charset="2"/>
              </a:rPr>
              <a:t>If you shared the reading last time, try reading more yourself this time </a:t>
            </a:r>
            <a:endParaRPr lang="en-GB" dirty="0">
              <a:latin typeface="Comic Sans MS" panose="030F0702030302020204" pitchFamily="66" charset="0"/>
              <a:sym typeface="Wingdings" panose="05000000000000000000" pitchFamily="2" charset="2"/>
            </a:endParaRPr>
          </a:p>
          <a:p>
            <a:pPr algn="r"/>
            <a:endParaRPr lang="en-GB" sz="1600" dirty="0" smtClean="0">
              <a:latin typeface="Comic Sans MS" panose="030F0702030302020204" pitchFamily="66" charset="0"/>
              <a:sym typeface="Wingdings" panose="05000000000000000000" pitchFamily="2" charset="2"/>
            </a:endParaRPr>
          </a:p>
          <a:p>
            <a:pPr algn="r"/>
            <a:endParaRPr lang="en-GB" sz="1600" dirty="0">
              <a:latin typeface="Comic Sans MS" panose="030F0702030302020204" pitchFamily="66" charset="0"/>
              <a:sym typeface="Wingdings" panose="05000000000000000000" pitchFamily="2" charset="2"/>
            </a:endParaRPr>
          </a:p>
          <a:p>
            <a:pPr algn="r"/>
            <a:endParaRPr lang="en-GB" sz="1600" dirty="0" smtClean="0">
              <a:latin typeface="Comic Sans MS" panose="030F0702030302020204" pitchFamily="66" charset="0"/>
              <a:sym typeface="Wingdings" panose="05000000000000000000" pitchFamily="2" charset="2"/>
            </a:endParaRPr>
          </a:p>
          <a:p>
            <a:pPr algn="r"/>
            <a:endParaRPr lang="en-GB" sz="1600" dirty="0">
              <a:latin typeface="Comic Sans MS" panose="030F0702030302020204" pitchFamily="66" charset="0"/>
              <a:sym typeface="Wingdings" panose="05000000000000000000" pitchFamily="2" charset="2"/>
            </a:endParaRPr>
          </a:p>
          <a:p>
            <a:pPr algn="r"/>
            <a:endParaRPr lang="en-GB" sz="1600" dirty="0" smtClean="0">
              <a:latin typeface="Comic Sans MS" panose="030F0702030302020204" pitchFamily="66" charset="0"/>
              <a:sym typeface="Wingdings" panose="05000000000000000000" pitchFamily="2" charset="2"/>
            </a:endParaRPr>
          </a:p>
          <a:p>
            <a:pPr algn="r"/>
            <a:endParaRPr lang="en-GB" sz="1600" dirty="0">
              <a:latin typeface="Comic Sans MS" panose="030F0702030302020204" pitchFamily="66" charset="0"/>
              <a:sym typeface="Wingdings" panose="05000000000000000000" pitchFamily="2" charset="2"/>
            </a:endParaRPr>
          </a:p>
          <a:p>
            <a:pPr algn="r"/>
            <a:endParaRPr lang="en-GB" sz="1600" dirty="0" smtClean="0">
              <a:latin typeface="Comic Sans MS" panose="030F0702030302020204" pitchFamily="66" charset="0"/>
              <a:sym typeface="Wingdings" panose="05000000000000000000" pitchFamily="2" charset="2"/>
            </a:endParaRPr>
          </a:p>
          <a:p>
            <a:pPr algn="r"/>
            <a:endParaRPr lang="en-GB" sz="1600" dirty="0">
              <a:latin typeface="Comic Sans MS" panose="030F0702030302020204" pitchFamily="66" charset="0"/>
              <a:sym typeface="Wingdings" panose="05000000000000000000" pitchFamily="2" charset="2"/>
            </a:endParaRPr>
          </a:p>
          <a:p>
            <a:pPr algn="r"/>
            <a:endParaRPr lang="en-GB" sz="1600" dirty="0" smtClean="0">
              <a:latin typeface="Comic Sans MS" panose="030F0702030302020204" pitchFamily="66" charset="0"/>
              <a:sym typeface="Wingdings" panose="05000000000000000000" pitchFamily="2" charset="2"/>
            </a:endParaRPr>
          </a:p>
          <a:p>
            <a:pPr algn="r"/>
            <a:endParaRPr lang="en-GB" sz="1600" dirty="0">
              <a:latin typeface="Comic Sans MS" panose="030F0702030302020204" pitchFamily="66" charset="0"/>
              <a:sym typeface="Wingdings" panose="05000000000000000000" pitchFamily="2" charset="2"/>
            </a:endParaRPr>
          </a:p>
          <a:p>
            <a:pPr algn="r"/>
            <a:endParaRPr lang="en-GB" sz="1600" dirty="0" smtClean="0">
              <a:latin typeface="Comic Sans MS" panose="030F0702030302020204" pitchFamily="66" charset="0"/>
              <a:sym typeface="Wingdings" panose="05000000000000000000" pitchFamily="2" charset="2"/>
            </a:endParaRPr>
          </a:p>
          <a:p>
            <a:pPr algn="r"/>
            <a:r>
              <a:rPr lang="en-GB" sz="1100" dirty="0" smtClean="0">
                <a:latin typeface="Comic Sans MS" panose="030F0702030302020204" pitchFamily="66" charset="0"/>
                <a:sym typeface="Wingdings" panose="05000000000000000000" pitchFamily="2" charset="2"/>
              </a:rPr>
              <a:t>Look on the next slide for the activity </a:t>
            </a:r>
            <a:endParaRPr lang="en-GB" sz="1100" dirty="0">
              <a:latin typeface="Comic Sans MS" panose="030F0702030302020204" pitchFamily="66" charset="0"/>
            </a:endParaRPr>
          </a:p>
        </p:txBody>
      </p:sp>
      <p:pic>
        <p:nvPicPr>
          <p:cNvPr id="5" name="Picture 4"/>
          <p:cNvPicPr>
            <a:picLocks noChangeAspect="1"/>
          </p:cNvPicPr>
          <p:nvPr/>
        </p:nvPicPr>
        <p:blipFill rotWithShape="1">
          <a:blip r:embed="rId2"/>
          <a:srcRect l="61069" t="23422" r="4618" b="12595"/>
          <a:stretch/>
        </p:blipFill>
        <p:spPr>
          <a:xfrm>
            <a:off x="3236535" y="3861048"/>
            <a:ext cx="2691618" cy="2821857"/>
          </a:xfrm>
          <a:prstGeom prst="rect">
            <a:avLst/>
          </a:prstGeom>
        </p:spPr>
      </p:pic>
    </p:spTree>
    <p:extLst>
      <p:ext uri="{BB962C8B-B14F-4D97-AF65-F5344CB8AC3E}">
        <p14:creationId xmlns:p14="http://schemas.microsoft.com/office/powerpoint/2010/main" val="26859116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69948" y="438871"/>
            <a:ext cx="2727196" cy="354367"/>
          </a:xfrm>
          <a:ln w="38100">
            <a:solidFill>
              <a:srgbClr val="FFC000"/>
            </a:solidFill>
          </a:ln>
        </p:spPr>
        <p:txBody>
          <a:bodyPr>
            <a:noAutofit/>
          </a:bodyPr>
          <a:lstStyle/>
          <a:p>
            <a:r>
              <a:rPr lang="en-GB" sz="1600" dirty="0" smtClean="0">
                <a:latin typeface="Comic Sans MS" panose="030F0702030302020204" pitchFamily="66" charset="0"/>
              </a:rPr>
              <a:t>Lesson 2 - </a:t>
            </a:r>
            <a:r>
              <a:rPr lang="en-GB" sz="1200" dirty="0" smtClean="0">
                <a:latin typeface="Comic Sans MS" panose="030F0702030302020204" pitchFamily="66" charset="0"/>
              </a:rPr>
              <a:t>Sequencing a story</a:t>
            </a:r>
            <a:r>
              <a:rPr lang="en-GB" sz="2800" dirty="0" smtClean="0">
                <a:latin typeface="Comic Sans MS" panose="030F0702030302020204" pitchFamily="66" charset="0"/>
              </a:rPr>
              <a:t>.</a:t>
            </a:r>
            <a:endParaRPr lang="en-GB" sz="900" dirty="0">
              <a:latin typeface="Comic Sans MS" panose="030F0702030302020204" pitchFamily="66" charset="0"/>
            </a:endParaRPr>
          </a:p>
        </p:txBody>
      </p:sp>
      <p:sp>
        <p:nvSpPr>
          <p:cNvPr id="3" name="TextBox 2"/>
          <p:cNvSpPr txBox="1"/>
          <p:nvPr/>
        </p:nvSpPr>
        <p:spPr>
          <a:xfrm>
            <a:off x="437581" y="933717"/>
            <a:ext cx="8229600" cy="984885"/>
          </a:xfrm>
          <a:prstGeom prst="rect">
            <a:avLst/>
          </a:prstGeom>
          <a:noFill/>
        </p:spPr>
        <p:txBody>
          <a:bodyPr wrap="square" rtlCol="0">
            <a:spAutoFit/>
          </a:bodyPr>
          <a:lstStyle/>
          <a:p>
            <a:r>
              <a:rPr lang="en-GB" sz="2000" dirty="0" smtClean="0">
                <a:latin typeface="Comic Sans MS" panose="030F0702030302020204" pitchFamily="66" charset="0"/>
              </a:rPr>
              <a:t>Jake and Holly pretend to visit six different places in their garden. Can you remember where they visit first? Next? </a:t>
            </a:r>
          </a:p>
          <a:p>
            <a:r>
              <a:rPr lang="en-GB" dirty="0" smtClean="0">
                <a:latin typeface="Comic Sans MS" panose="030F0702030302020204" pitchFamily="66" charset="0"/>
              </a:rPr>
              <a:t>Have a go at numbering the pictures 1-6 as they appear in the story. </a:t>
            </a:r>
            <a:endParaRPr lang="en-GB" dirty="0">
              <a:latin typeface="Comic Sans MS" panose="030F0702030302020204" pitchFamily="66" charset="0"/>
            </a:endParaRPr>
          </a:p>
        </p:txBody>
      </p:sp>
      <p:pic>
        <p:nvPicPr>
          <p:cNvPr id="5" name="Picture 4"/>
          <p:cNvPicPr>
            <a:picLocks noChangeAspect="1"/>
          </p:cNvPicPr>
          <p:nvPr/>
        </p:nvPicPr>
        <p:blipFill rotWithShape="1">
          <a:blip r:embed="rId2"/>
          <a:srcRect l="46679" t="27361" r="6278" b="26374"/>
          <a:stretch/>
        </p:blipFill>
        <p:spPr>
          <a:xfrm>
            <a:off x="6096732" y="2277026"/>
            <a:ext cx="2600412" cy="1437874"/>
          </a:xfrm>
          <a:prstGeom prst="rect">
            <a:avLst/>
          </a:prstGeom>
        </p:spPr>
      </p:pic>
      <p:pic>
        <p:nvPicPr>
          <p:cNvPr id="6" name="Picture 5"/>
          <p:cNvPicPr>
            <a:picLocks noChangeAspect="1"/>
          </p:cNvPicPr>
          <p:nvPr/>
        </p:nvPicPr>
        <p:blipFill rotWithShape="1">
          <a:blip r:embed="rId3"/>
          <a:srcRect l="68263" t="46063" r="5172" b="10625"/>
          <a:stretch/>
        </p:blipFill>
        <p:spPr>
          <a:xfrm>
            <a:off x="3713076" y="4721129"/>
            <a:ext cx="2077888" cy="1904731"/>
          </a:xfrm>
          <a:prstGeom prst="rect">
            <a:avLst/>
          </a:prstGeom>
        </p:spPr>
      </p:pic>
      <p:pic>
        <p:nvPicPr>
          <p:cNvPr id="7" name="Picture 6"/>
          <p:cNvPicPr>
            <a:picLocks noChangeAspect="1"/>
          </p:cNvPicPr>
          <p:nvPr/>
        </p:nvPicPr>
        <p:blipFill rotWithShape="1">
          <a:blip r:embed="rId4"/>
          <a:srcRect l="58855" t="51969" r="6279" b="14563"/>
          <a:stretch/>
        </p:blipFill>
        <p:spPr>
          <a:xfrm>
            <a:off x="447863" y="2269947"/>
            <a:ext cx="2664296" cy="1437874"/>
          </a:xfrm>
          <a:prstGeom prst="rect">
            <a:avLst/>
          </a:prstGeom>
        </p:spPr>
      </p:pic>
      <p:pic>
        <p:nvPicPr>
          <p:cNvPr id="8" name="Picture 7"/>
          <p:cNvPicPr>
            <a:picLocks noChangeAspect="1"/>
          </p:cNvPicPr>
          <p:nvPr/>
        </p:nvPicPr>
        <p:blipFill rotWithShape="1">
          <a:blip r:embed="rId5"/>
          <a:srcRect l="34867" t="20672" r="41335" b="41923"/>
          <a:stretch/>
        </p:blipFill>
        <p:spPr>
          <a:xfrm>
            <a:off x="6131221" y="4074965"/>
            <a:ext cx="2514628" cy="2222229"/>
          </a:xfrm>
          <a:prstGeom prst="rect">
            <a:avLst/>
          </a:prstGeom>
        </p:spPr>
      </p:pic>
      <p:pic>
        <p:nvPicPr>
          <p:cNvPr id="9" name="Picture 8"/>
          <p:cNvPicPr>
            <a:picLocks noChangeAspect="1"/>
          </p:cNvPicPr>
          <p:nvPr/>
        </p:nvPicPr>
        <p:blipFill rotWithShape="1">
          <a:blip r:embed="rId6"/>
          <a:srcRect l="38378" t="43109" r="34504" b="17516"/>
          <a:stretch/>
        </p:blipFill>
        <p:spPr>
          <a:xfrm>
            <a:off x="467544" y="4226133"/>
            <a:ext cx="2693937" cy="2199132"/>
          </a:xfrm>
          <a:prstGeom prst="rect">
            <a:avLst/>
          </a:prstGeom>
        </p:spPr>
      </p:pic>
      <p:pic>
        <p:nvPicPr>
          <p:cNvPr id="10" name="Picture 9"/>
          <p:cNvPicPr>
            <a:picLocks noChangeAspect="1"/>
          </p:cNvPicPr>
          <p:nvPr/>
        </p:nvPicPr>
        <p:blipFill rotWithShape="1">
          <a:blip r:embed="rId7"/>
          <a:srcRect l="26203" t="39172" r="54427" b="26375"/>
          <a:stretch/>
        </p:blipFill>
        <p:spPr>
          <a:xfrm>
            <a:off x="3571668" y="2181637"/>
            <a:ext cx="2232248" cy="2232248"/>
          </a:xfrm>
          <a:prstGeom prst="rect">
            <a:avLst/>
          </a:prstGeom>
        </p:spPr>
      </p:pic>
      <p:sp>
        <p:nvSpPr>
          <p:cNvPr id="11" name="TextBox 10"/>
          <p:cNvSpPr txBox="1"/>
          <p:nvPr/>
        </p:nvSpPr>
        <p:spPr>
          <a:xfrm>
            <a:off x="5969948" y="3706945"/>
            <a:ext cx="2853980" cy="307777"/>
          </a:xfrm>
          <a:prstGeom prst="rect">
            <a:avLst/>
          </a:prstGeom>
          <a:noFill/>
        </p:spPr>
        <p:txBody>
          <a:bodyPr wrap="square" rtlCol="0">
            <a:spAutoFit/>
          </a:bodyPr>
          <a:lstStyle/>
          <a:p>
            <a:r>
              <a:rPr lang="en-GB" sz="1400" dirty="0" smtClean="0">
                <a:latin typeface="Comic Sans MS" panose="030F0702030302020204" pitchFamily="66" charset="0"/>
              </a:rPr>
              <a:t>The deepest depths of the sea</a:t>
            </a:r>
            <a:r>
              <a:rPr lang="en-GB" sz="1200" dirty="0" smtClean="0">
                <a:latin typeface="Comic Sans MS" panose="030F0702030302020204" pitchFamily="66" charset="0"/>
              </a:rPr>
              <a:t>.</a:t>
            </a:r>
            <a:endParaRPr lang="en-GB" sz="1200" dirty="0">
              <a:latin typeface="Comic Sans MS" panose="030F0702030302020204" pitchFamily="66" charset="0"/>
            </a:endParaRPr>
          </a:p>
        </p:txBody>
      </p:sp>
      <p:sp>
        <p:nvSpPr>
          <p:cNvPr id="13" name="TextBox 12"/>
          <p:cNvSpPr txBox="1"/>
          <p:nvPr/>
        </p:nvSpPr>
        <p:spPr>
          <a:xfrm>
            <a:off x="3779912" y="6573483"/>
            <a:ext cx="2771628" cy="307777"/>
          </a:xfrm>
          <a:prstGeom prst="rect">
            <a:avLst/>
          </a:prstGeom>
          <a:noFill/>
        </p:spPr>
        <p:txBody>
          <a:bodyPr wrap="square" rtlCol="0">
            <a:spAutoFit/>
          </a:bodyPr>
          <a:lstStyle/>
          <a:p>
            <a:r>
              <a:rPr lang="en-GB" sz="1400" dirty="0" smtClean="0">
                <a:latin typeface="Comic Sans MS" panose="030F0702030302020204" pitchFamily="66" charset="0"/>
              </a:rPr>
              <a:t>A huge pirate ship.</a:t>
            </a:r>
            <a:endParaRPr lang="en-GB" sz="1400" dirty="0">
              <a:latin typeface="Comic Sans MS" panose="030F0702030302020204" pitchFamily="66" charset="0"/>
            </a:endParaRPr>
          </a:p>
        </p:txBody>
      </p:sp>
      <p:sp>
        <p:nvSpPr>
          <p:cNvPr id="14" name="TextBox 13"/>
          <p:cNvSpPr txBox="1"/>
          <p:nvPr/>
        </p:nvSpPr>
        <p:spPr>
          <a:xfrm>
            <a:off x="245224" y="3702913"/>
            <a:ext cx="3069574" cy="523220"/>
          </a:xfrm>
          <a:prstGeom prst="rect">
            <a:avLst/>
          </a:prstGeom>
          <a:noFill/>
        </p:spPr>
        <p:txBody>
          <a:bodyPr wrap="square" rtlCol="0">
            <a:spAutoFit/>
          </a:bodyPr>
          <a:lstStyle/>
          <a:p>
            <a:pPr algn="ctr"/>
            <a:r>
              <a:rPr lang="en-GB" sz="1400" dirty="0" smtClean="0">
                <a:latin typeface="Comic Sans MS" panose="030F0702030302020204" pitchFamily="66" charset="0"/>
              </a:rPr>
              <a:t>They travelled into space and landed on the moon.</a:t>
            </a:r>
            <a:endParaRPr lang="en-GB" sz="1400" dirty="0">
              <a:latin typeface="Comic Sans MS" panose="030F0702030302020204" pitchFamily="66" charset="0"/>
            </a:endParaRPr>
          </a:p>
        </p:txBody>
      </p:sp>
      <p:sp>
        <p:nvSpPr>
          <p:cNvPr id="15" name="TextBox 14"/>
          <p:cNvSpPr txBox="1"/>
          <p:nvPr/>
        </p:nvSpPr>
        <p:spPr>
          <a:xfrm>
            <a:off x="6577645" y="6281450"/>
            <a:ext cx="2939588" cy="307777"/>
          </a:xfrm>
          <a:prstGeom prst="rect">
            <a:avLst/>
          </a:prstGeom>
          <a:noFill/>
        </p:spPr>
        <p:txBody>
          <a:bodyPr wrap="square" rtlCol="0">
            <a:spAutoFit/>
          </a:bodyPr>
          <a:lstStyle/>
          <a:p>
            <a:r>
              <a:rPr lang="en-GB" sz="1400" dirty="0" smtClean="0">
                <a:latin typeface="Comic Sans MS" panose="030F0702030302020204" pitchFamily="66" charset="0"/>
              </a:rPr>
              <a:t>A tall, green tree.</a:t>
            </a:r>
            <a:endParaRPr lang="en-GB" sz="1400" dirty="0">
              <a:latin typeface="Comic Sans MS" panose="030F0702030302020204" pitchFamily="66" charset="0"/>
            </a:endParaRPr>
          </a:p>
        </p:txBody>
      </p:sp>
      <p:sp>
        <p:nvSpPr>
          <p:cNvPr id="16" name="TextBox 15"/>
          <p:cNvSpPr txBox="1"/>
          <p:nvPr/>
        </p:nvSpPr>
        <p:spPr>
          <a:xfrm>
            <a:off x="771192" y="6425265"/>
            <a:ext cx="2771628" cy="307777"/>
          </a:xfrm>
          <a:prstGeom prst="rect">
            <a:avLst/>
          </a:prstGeom>
          <a:noFill/>
        </p:spPr>
        <p:txBody>
          <a:bodyPr wrap="square" rtlCol="0">
            <a:spAutoFit/>
          </a:bodyPr>
          <a:lstStyle/>
          <a:p>
            <a:r>
              <a:rPr lang="en-GB" sz="1400" dirty="0" smtClean="0">
                <a:latin typeface="Comic Sans MS" panose="030F0702030302020204" pitchFamily="66" charset="0"/>
              </a:rPr>
              <a:t>A dark, creepy wood</a:t>
            </a:r>
            <a:r>
              <a:rPr lang="en-GB" sz="1200" dirty="0" smtClean="0">
                <a:latin typeface="Comic Sans MS" panose="030F0702030302020204" pitchFamily="66" charset="0"/>
              </a:rPr>
              <a:t>.</a:t>
            </a:r>
            <a:endParaRPr lang="en-GB" sz="1200" dirty="0">
              <a:latin typeface="Comic Sans MS" panose="030F0702030302020204" pitchFamily="66" charset="0"/>
            </a:endParaRPr>
          </a:p>
        </p:txBody>
      </p:sp>
      <p:sp>
        <p:nvSpPr>
          <p:cNvPr id="17" name="TextBox 16"/>
          <p:cNvSpPr txBox="1"/>
          <p:nvPr/>
        </p:nvSpPr>
        <p:spPr>
          <a:xfrm>
            <a:off x="3748635" y="4366067"/>
            <a:ext cx="2771628" cy="307777"/>
          </a:xfrm>
          <a:prstGeom prst="rect">
            <a:avLst/>
          </a:prstGeom>
          <a:noFill/>
        </p:spPr>
        <p:txBody>
          <a:bodyPr wrap="square" rtlCol="0">
            <a:spAutoFit/>
          </a:bodyPr>
          <a:lstStyle/>
          <a:p>
            <a:r>
              <a:rPr lang="en-GB" sz="1400" dirty="0" smtClean="0">
                <a:latin typeface="Comic Sans MS" panose="030F0702030302020204" pitchFamily="66" charset="0"/>
              </a:rPr>
              <a:t>An enchanted forest.</a:t>
            </a:r>
            <a:endParaRPr lang="en-GB" sz="1400" dirty="0">
              <a:latin typeface="Comic Sans MS" panose="030F0702030302020204" pitchFamily="66" charset="0"/>
            </a:endParaRPr>
          </a:p>
        </p:txBody>
      </p:sp>
    </p:spTree>
    <p:extLst>
      <p:ext uri="{BB962C8B-B14F-4D97-AF65-F5344CB8AC3E}">
        <p14:creationId xmlns:p14="http://schemas.microsoft.com/office/powerpoint/2010/main" val="33595142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0818" y="930132"/>
            <a:ext cx="8229600" cy="400110"/>
          </a:xfrm>
          <a:prstGeom prst="rect">
            <a:avLst/>
          </a:prstGeom>
          <a:noFill/>
        </p:spPr>
        <p:txBody>
          <a:bodyPr wrap="square" rtlCol="0">
            <a:spAutoFit/>
          </a:bodyPr>
          <a:lstStyle/>
          <a:p>
            <a:pPr algn="ctr"/>
            <a:r>
              <a:rPr lang="en-GB" sz="2000" dirty="0" smtClean="0">
                <a:latin typeface="Comic Sans MS" panose="030F0702030302020204" pitchFamily="66" charset="0"/>
              </a:rPr>
              <a:t>Here are the answers. Did you order the pictures correctly? </a:t>
            </a:r>
            <a:endParaRPr lang="en-GB" sz="2000" dirty="0">
              <a:latin typeface="Comic Sans MS" panose="030F0702030302020204" pitchFamily="66" charset="0"/>
            </a:endParaRPr>
          </a:p>
        </p:txBody>
      </p:sp>
      <p:pic>
        <p:nvPicPr>
          <p:cNvPr id="5" name="Picture 4"/>
          <p:cNvPicPr>
            <a:picLocks noChangeAspect="1"/>
          </p:cNvPicPr>
          <p:nvPr/>
        </p:nvPicPr>
        <p:blipFill rotWithShape="1">
          <a:blip r:embed="rId2"/>
          <a:srcRect l="46679" t="27361" r="6278" b="26374"/>
          <a:stretch/>
        </p:blipFill>
        <p:spPr>
          <a:xfrm>
            <a:off x="479805" y="1800963"/>
            <a:ext cx="2600412" cy="1437874"/>
          </a:xfrm>
          <a:prstGeom prst="rect">
            <a:avLst/>
          </a:prstGeom>
        </p:spPr>
      </p:pic>
      <p:pic>
        <p:nvPicPr>
          <p:cNvPr id="6" name="Picture 5"/>
          <p:cNvPicPr>
            <a:picLocks noChangeAspect="1"/>
          </p:cNvPicPr>
          <p:nvPr/>
        </p:nvPicPr>
        <p:blipFill rotWithShape="1">
          <a:blip r:embed="rId3"/>
          <a:srcRect l="68263" t="46063" r="5172" b="10625"/>
          <a:stretch/>
        </p:blipFill>
        <p:spPr>
          <a:xfrm>
            <a:off x="3572861" y="1708169"/>
            <a:ext cx="2077888" cy="1904731"/>
          </a:xfrm>
          <a:prstGeom prst="rect">
            <a:avLst/>
          </a:prstGeom>
        </p:spPr>
      </p:pic>
      <p:pic>
        <p:nvPicPr>
          <p:cNvPr id="7" name="Picture 6"/>
          <p:cNvPicPr>
            <a:picLocks noChangeAspect="1"/>
          </p:cNvPicPr>
          <p:nvPr/>
        </p:nvPicPr>
        <p:blipFill rotWithShape="1">
          <a:blip r:embed="rId4"/>
          <a:srcRect l="58855" t="51969" r="6279" b="14563"/>
          <a:stretch/>
        </p:blipFill>
        <p:spPr>
          <a:xfrm>
            <a:off x="6064790" y="1772603"/>
            <a:ext cx="2664296" cy="1437874"/>
          </a:xfrm>
          <a:prstGeom prst="rect">
            <a:avLst/>
          </a:prstGeom>
        </p:spPr>
      </p:pic>
      <p:pic>
        <p:nvPicPr>
          <p:cNvPr id="8" name="Picture 7"/>
          <p:cNvPicPr>
            <a:picLocks noChangeAspect="1"/>
          </p:cNvPicPr>
          <p:nvPr/>
        </p:nvPicPr>
        <p:blipFill rotWithShape="1">
          <a:blip r:embed="rId5"/>
          <a:srcRect l="34867" t="20672" r="41335" b="41923"/>
          <a:stretch/>
        </p:blipFill>
        <p:spPr>
          <a:xfrm>
            <a:off x="522697" y="4059221"/>
            <a:ext cx="2514628" cy="2222229"/>
          </a:xfrm>
          <a:prstGeom prst="rect">
            <a:avLst/>
          </a:prstGeom>
        </p:spPr>
      </p:pic>
      <p:pic>
        <p:nvPicPr>
          <p:cNvPr id="9" name="Picture 8"/>
          <p:cNvPicPr>
            <a:picLocks noChangeAspect="1"/>
          </p:cNvPicPr>
          <p:nvPr/>
        </p:nvPicPr>
        <p:blipFill rotWithShape="1">
          <a:blip r:embed="rId6"/>
          <a:srcRect l="38378" t="43109" r="34504" b="17516"/>
          <a:stretch/>
        </p:blipFill>
        <p:spPr>
          <a:xfrm>
            <a:off x="3296390" y="4101487"/>
            <a:ext cx="2693937" cy="2199132"/>
          </a:xfrm>
          <a:prstGeom prst="rect">
            <a:avLst/>
          </a:prstGeom>
        </p:spPr>
      </p:pic>
      <p:pic>
        <p:nvPicPr>
          <p:cNvPr id="10" name="Picture 9"/>
          <p:cNvPicPr>
            <a:picLocks noChangeAspect="1"/>
          </p:cNvPicPr>
          <p:nvPr/>
        </p:nvPicPr>
        <p:blipFill rotWithShape="1">
          <a:blip r:embed="rId7"/>
          <a:srcRect l="26203" t="39172" r="54427" b="26375"/>
          <a:stretch/>
        </p:blipFill>
        <p:spPr>
          <a:xfrm>
            <a:off x="6280814" y="4010991"/>
            <a:ext cx="2232248" cy="2232248"/>
          </a:xfrm>
          <a:prstGeom prst="rect">
            <a:avLst/>
          </a:prstGeom>
        </p:spPr>
      </p:pic>
      <p:sp>
        <p:nvSpPr>
          <p:cNvPr id="11" name="TextBox 10"/>
          <p:cNvSpPr txBox="1"/>
          <p:nvPr/>
        </p:nvSpPr>
        <p:spPr>
          <a:xfrm>
            <a:off x="460818" y="3300753"/>
            <a:ext cx="3082002" cy="307777"/>
          </a:xfrm>
          <a:prstGeom prst="rect">
            <a:avLst/>
          </a:prstGeom>
          <a:noFill/>
        </p:spPr>
        <p:txBody>
          <a:bodyPr wrap="square" rtlCol="0">
            <a:spAutoFit/>
          </a:bodyPr>
          <a:lstStyle/>
          <a:p>
            <a:r>
              <a:rPr lang="en-GB" sz="1400" dirty="0" smtClean="0">
                <a:latin typeface="Comic Sans MS" panose="030F0702030302020204" pitchFamily="66" charset="0"/>
              </a:rPr>
              <a:t>1. The deepest depths of the sea</a:t>
            </a:r>
            <a:r>
              <a:rPr lang="en-GB" sz="1200" dirty="0" smtClean="0">
                <a:latin typeface="Comic Sans MS" panose="030F0702030302020204" pitchFamily="66" charset="0"/>
              </a:rPr>
              <a:t>.</a:t>
            </a:r>
            <a:endParaRPr lang="en-GB" sz="1200" dirty="0">
              <a:latin typeface="Comic Sans MS" panose="030F0702030302020204" pitchFamily="66" charset="0"/>
            </a:endParaRPr>
          </a:p>
        </p:txBody>
      </p:sp>
      <p:sp>
        <p:nvSpPr>
          <p:cNvPr id="13" name="TextBox 12"/>
          <p:cNvSpPr txBox="1"/>
          <p:nvPr/>
        </p:nvSpPr>
        <p:spPr>
          <a:xfrm>
            <a:off x="3572861" y="3645834"/>
            <a:ext cx="2771628" cy="307777"/>
          </a:xfrm>
          <a:prstGeom prst="rect">
            <a:avLst/>
          </a:prstGeom>
          <a:noFill/>
        </p:spPr>
        <p:txBody>
          <a:bodyPr wrap="square" rtlCol="0">
            <a:spAutoFit/>
          </a:bodyPr>
          <a:lstStyle/>
          <a:p>
            <a:r>
              <a:rPr lang="en-GB" sz="1400" dirty="0" smtClean="0">
                <a:latin typeface="Comic Sans MS" panose="030F0702030302020204" pitchFamily="66" charset="0"/>
              </a:rPr>
              <a:t>2. A huge pirate ship.</a:t>
            </a:r>
            <a:endParaRPr lang="en-GB" sz="1400" dirty="0">
              <a:latin typeface="Comic Sans MS" panose="030F0702030302020204" pitchFamily="66" charset="0"/>
            </a:endParaRPr>
          </a:p>
        </p:txBody>
      </p:sp>
      <p:sp>
        <p:nvSpPr>
          <p:cNvPr id="14" name="TextBox 13"/>
          <p:cNvSpPr txBox="1"/>
          <p:nvPr/>
        </p:nvSpPr>
        <p:spPr>
          <a:xfrm>
            <a:off x="5862151" y="3226967"/>
            <a:ext cx="3069574" cy="523220"/>
          </a:xfrm>
          <a:prstGeom prst="rect">
            <a:avLst/>
          </a:prstGeom>
          <a:noFill/>
        </p:spPr>
        <p:txBody>
          <a:bodyPr wrap="square" rtlCol="0">
            <a:spAutoFit/>
          </a:bodyPr>
          <a:lstStyle/>
          <a:p>
            <a:pPr algn="ctr"/>
            <a:r>
              <a:rPr lang="en-GB" sz="1400" dirty="0" smtClean="0">
                <a:latin typeface="Comic Sans MS" panose="030F0702030302020204" pitchFamily="66" charset="0"/>
              </a:rPr>
              <a:t>3. They travelled into space and landed on the moon.</a:t>
            </a:r>
            <a:endParaRPr lang="en-GB" sz="1400" dirty="0">
              <a:latin typeface="Comic Sans MS" panose="030F0702030302020204" pitchFamily="66" charset="0"/>
            </a:endParaRPr>
          </a:p>
        </p:txBody>
      </p:sp>
      <p:sp>
        <p:nvSpPr>
          <p:cNvPr id="15" name="TextBox 14"/>
          <p:cNvSpPr txBox="1"/>
          <p:nvPr/>
        </p:nvSpPr>
        <p:spPr>
          <a:xfrm>
            <a:off x="899651" y="6305735"/>
            <a:ext cx="2939588" cy="307777"/>
          </a:xfrm>
          <a:prstGeom prst="rect">
            <a:avLst/>
          </a:prstGeom>
          <a:noFill/>
        </p:spPr>
        <p:txBody>
          <a:bodyPr wrap="square" rtlCol="0">
            <a:spAutoFit/>
          </a:bodyPr>
          <a:lstStyle/>
          <a:p>
            <a:r>
              <a:rPr lang="en-GB" sz="1400" dirty="0" smtClean="0">
                <a:latin typeface="Comic Sans MS" panose="030F0702030302020204" pitchFamily="66" charset="0"/>
              </a:rPr>
              <a:t>4. A tall, green tree.</a:t>
            </a:r>
            <a:endParaRPr lang="en-GB" sz="1400" dirty="0">
              <a:latin typeface="Comic Sans MS" panose="030F0702030302020204" pitchFamily="66" charset="0"/>
            </a:endParaRPr>
          </a:p>
        </p:txBody>
      </p:sp>
      <p:sp>
        <p:nvSpPr>
          <p:cNvPr id="16" name="TextBox 15"/>
          <p:cNvSpPr txBox="1"/>
          <p:nvPr/>
        </p:nvSpPr>
        <p:spPr>
          <a:xfrm>
            <a:off x="3500446" y="6335125"/>
            <a:ext cx="2771628" cy="307777"/>
          </a:xfrm>
          <a:prstGeom prst="rect">
            <a:avLst/>
          </a:prstGeom>
          <a:noFill/>
        </p:spPr>
        <p:txBody>
          <a:bodyPr wrap="square" rtlCol="0">
            <a:spAutoFit/>
          </a:bodyPr>
          <a:lstStyle/>
          <a:p>
            <a:r>
              <a:rPr lang="en-GB" sz="1400" dirty="0" smtClean="0">
                <a:latin typeface="Comic Sans MS" panose="030F0702030302020204" pitchFamily="66" charset="0"/>
              </a:rPr>
              <a:t>5. A dark, creepy wood</a:t>
            </a:r>
            <a:r>
              <a:rPr lang="en-GB" sz="1200" dirty="0" smtClean="0">
                <a:latin typeface="Comic Sans MS" panose="030F0702030302020204" pitchFamily="66" charset="0"/>
              </a:rPr>
              <a:t>.</a:t>
            </a:r>
            <a:endParaRPr lang="en-GB" sz="1200" dirty="0">
              <a:latin typeface="Comic Sans MS" panose="030F0702030302020204" pitchFamily="66" charset="0"/>
            </a:endParaRPr>
          </a:p>
        </p:txBody>
      </p:sp>
      <p:sp>
        <p:nvSpPr>
          <p:cNvPr id="17" name="TextBox 16"/>
          <p:cNvSpPr txBox="1"/>
          <p:nvPr/>
        </p:nvSpPr>
        <p:spPr>
          <a:xfrm>
            <a:off x="6283703" y="6243239"/>
            <a:ext cx="2771628" cy="307777"/>
          </a:xfrm>
          <a:prstGeom prst="rect">
            <a:avLst/>
          </a:prstGeom>
          <a:noFill/>
        </p:spPr>
        <p:txBody>
          <a:bodyPr wrap="square" rtlCol="0">
            <a:spAutoFit/>
          </a:bodyPr>
          <a:lstStyle/>
          <a:p>
            <a:r>
              <a:rPr lang="en-GB" sz="1400" dirty="0" smtClean="0">
                <a:latin typeface="Comic Sans MS" panose="030F0702030302020204" pitchFamily="66" charset="0"/>
              </a:rPr>
              <a:t>6. An enchanted forest.</a:t>
            </a:r>
            <a:endParaRPr lang="en-GB" sz="1400" dirty="0">
              <a:latin typeface="Comic Sans MS" panose="030F0702030302020204" pitchFamily="66" charset="0"/>
            </a:endParaRPr>
          </a:p>
        </p:txBody>
      </p:sp>
      <p:sp>
        <p:nvSpPr>
          <p:cNvPr id="18" name="Title 1"/>
          <p:cNvSpPr txBox="1">
            <a:spLocks/>
          </p:cNvSpPr>
          <p:nvPr/>
        </p:nvSpPr>
        <p:spPr>
          <a:xfrm>
            <a:off x="5969948" y="438871"/>
            <a:ext cx="2727196" cy="354367"/>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600" smtClean="0">
                <a:latin typeface="Comic Sans MS" panose="030F0702030302020204" pitchFamily="66" charset="0"/>
              </a:rPr>
              <a:t>Lesson 2 - </a:t>
            </a:r>
            <a:r>
              <a:rPr lang="en-GB" sz="1200" smtClean="0">
                <a:latin typeface="Comic Sans MS" panose="030F0702030302020204" pitchFamily="66" charset="0"/>
              </a:rPr>
              <a:t>Sequencing a story</a:t>
            </a:r>
            <a:r>
              <a:rPr lang="en-GB" sz="2800" smtClean="0">
                <a:latin typeface="Comic Sans MS" panose="030F0702030302020204" pitchFamily="66" charset="0"/>
              </a:rPr>
              <a:t>.</a:t>
            </a:r>
            <a:endParaRPr lang="en-GB" sz="900" dirty="0">
              <a:latin typeface="Comic Sans MS" panose="030F0702030302020204" pitchFamily="66" charset="0"/>
            </a:endParaRPr>
          </a:p>
        </p:txBody>
      </p:sp>
    </p:spTree>
    <p:extLst>
      <p:ext uri="{BB962C8B-B14F-4D97-AF65-F5344CB8AC3E}">
        <p14:creationId xmlns:p14="http://schemas.microsoft.com/office/powerpoint/2010/main" val="33219438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a:ln w="38100">
            <a:solidFill>
              <a:srgbClr val="FFC000"/>
            </a:solidFill>
          </a:ln>
        </p:spPr>
        <p:txBody>
          <a:bodyPr>
            <a:noAutofit/>
          </a:bodyPr>
          <a:lstStyle/>
          <a:p>
            <a:r>
              <a:rPr lang="en-GB" sz="3600" dirty="0" smtClean="0">
                <a:latin typeface="Comic Sans MS" panose="030F0702030302020204" pitchFamily="66" charset="0"/>
              </a:rPr>
              <a:t>Lesson 3</a:t>
            </a:r>
            <a:r>
              <a:rPr lang="en-GB" sz="3600" dirty="0">
                <a:latin typeface="Comic Sans MS" panose="030F0702030302020204" pitchFamily="66" charset="0"/>
              </a:rPr>
              <a:t> </a:t>
            </a:r>
            <a:r>
              <a:rPr lang="en-GB" sz="3600" dirty="0" smtClean="0">
                <a:latin typeface="Comic Sans MS" panose="030F0702030302020204" pitchFamily="66" charset="0"/>
              </a:rPr>
              <a:t>– Adjectives. </a:t>
            </a:r>
            <a:endParaRPr lang="en-GB" sz="1200" dirty="0">
              <a:latin typeface="Comic Sans MS" panose="030F0702030302020204" pitchFamily="66" charset="0"/>
            </a:endParaRPr>
          </a:p>
        </p:txBody>
      </p:sp>
      <p:sp>
        <p:nvSpPr>
          <p:cNvPr id="4" name="TextBox 3"/>
          <p:cNvSpPr txBox="1"/>
          <p:nvPr/>
        </p:nvSpPr>
        <p:spPr>
          <a:xfrm>
            <a:off x="467544" y="1772816"/>
            <a:ext cx="8424936" cy="3908762"/>
          </a:xfrm>
          <a:prstGeom prst="rect">
            <a:avLst/>
          </a:prstGeom>
          <a:noFill/>
        </p:spPr>
        <p:txBody>
          <a:bodyPr wrap="square" rtlCol="0">
            <a:spAutoFit/>
          </a:bodyPr>
          <a:lstStyle/>
          <a:p>
            <a:pPr algn="ctr"/>
            <a:r>
              <a:rPr lang="en-GB" sz="3200" dirty="0" smtClean="0">
                <a:latin typeface="Comic Sans MS" panose="030F0702030302020204" pitchFamily="66" charset="0"/>
              </a:rPr>
              <a:t>An</a:t>
            </a:r>
            <a:r>
              <a:rPr lang="en-GB" sz="3200" dirty="0" smtClean="0">
                <a:solidFill>
                  <a:srgbClr val="FF0000"/>
                </a:solidFill>
                <a:latin typeface="Comic Sans MS" panose="030F0702030302020204" pitchFamily="66" charset="0"/>
              </a:rPr>
              <a:t> adjective </a:t>
            </a:r>
            <a:r>
              <a:rPr lang="en-GB" sz="3200" dirty="0" smtClean="0">
                <a:latin typeface="Comic Sans MS" panose="030F0702030302020204" pitchFamily="66" charset="0"/>
              </a:rPr>
              <a:t>is a describing word.</a:t>
            </a:r>
          </a:p>
          <a:p>
            <a:pPr algn="ctr"/>
            <a:endParaRPr lang="en-GB" sz="3200" dirty="0" smtClean="0">
              <a:latin typeface="Comic Sans MS" panose="030F0702030302020204" pitchFamily="66" charset="0"/>
            </a:endParaRPr>
          </a:p>
          <a:p>
            <a:r>
              <a:rPr lang="en-GB" sz="3200" dirty="0" smtClean="0">
                <a:latin typeface="Comic Sans MS" panose="030F0702030302020204" pitchFamily="66" charset="0"/>
              </a:rPr>
              <a:t>They provide more detail about someone or something. For example…</a:t>
            </a:r>
          </a:p>
          <a:p>
            <a:pPr algn="ctr"/>
            <a:endParaRPr lang="en-GB" sz="3200" dirty="0">
              <a:latin typeface="Comic Sans MS" panose="030F0702030302020204" pitchFamily="66" charset="0"/>
            </a:endParaRPr>
          </a:p>
          <a:p>
            <a:r>
              <a:rPr lang="en-GB" sz="2800" dirty="0" smtClean="0">
                <a:latin typeface="Comic Sans MS" panose="030F0702030302020204" pitchFamily="66" charset="0"/>
              </a:rPr>
              <a:t>There was a spider in the bathroom.</a:t>
            </a:r>
          </a:p>
          <a:p>
            <a:endParaRPr lang="en-GB" sz="3200" dirty="0" smtClean="0">
              <a:latin typeface="Comic Sans MS" panose="030F0702030302020204" pitchFamily="66" charset="0"/>
            </a:endParaRPr>
          </a:p>
          <a:p>
            <a:r>
              <a:rPr lang="en-GB" sz="2800" dirty="0" smtClean="0">
                <a:latin typeface="Comic Sans MS" panose="030F0702030302020204" pitchFamily="66" charset="0"/>
              </a:rPr>
              <a:t>There was a </a:t>
            </a:r>
            <a:r>
              <a:rPr lang="en-GB" sz="2800" dirty="0" smtClean="0">
                <a:solidFill>
                  <a:srgbClr val="FF0000"/>
                </a:solidFill>
                <a:latin typeface="Comic Sans MS" panose="030F0702030302020204" pitchFamily="66" charset="0"/>
              </a:rPr>
              <a:t>huge</a:t>
            </a:r>
            <a:r>
              <a:rPr lang="en-GB" sz="2800" dirty="0" smtClean="0">
                <a:latin typeface="Comic Sans MS" panose="030F0702030302020204" pitchFamily="66" charset="0"/>
              </a:rPr>
              <a:t>, </a:t>
            </a:r>
            <a:r>
              <a:rPr lang="en-GB" sz="2800" dirty="0" smtClean="0">
                <a:solidFill>
                  <a:srgbClr val="FF0000"/>
                </a:solidFill>
                <a:latin typeface="Comic Sans MS" panose="030F0702030302020204" pitchFamily="66" charset="0"/>
              </a:rPr>
              <a:t>hairy</a:t>
            </a:r>
            <a:r>
              <a:rPr lang="en-GB" sz="2800" dirty="0" smtClean="0">
                <a:latin typeface="Comic Sans MS" panose="030F0702030302020204" pitchFamily="66" charset="0"/>
              </a:rPr>
              <a:t> spider in the bathroom.</a:t>
            </a:r>
            <a:endParaRPr lang="en-GB" sz="2800" dirty="0">
              <a:latin typeface="Comic Sans MS" panose="030F0702030302020204" pitchFamily="66" charset="0"/>
            </a:endParaRPr>
          </a:p>
        </p:txBody>
      </p:sp>
      <p:pic>
        <p:nvPicPr>
          <p:cNvPr id="1026" name="Picture 2" descr="Spider Cartoon Animation Clip art - Cute Cartoon Spiders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1880" y="5651165"/>
            <a:ext cx="1728192" cy="998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7119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20272" y="476672"/>
            <a:ext cx="1676872" cy="765714"/>
          </a:xfrm>
          <a:ln w="38100">
            <a:solidFill>
              <a:srgbClr val="FFC000"/>
            </a:solidFill>
          </a:ln>
        </p:spPr>
        <p:txBody>
          <a:bodyPr>
            <a:noAutofit/>
          </a:bodyPr>
          <a:lstStyle/>
          <a:p>
            <a:r>
              <a:rPr lang="en-GB" sz="1800" dirty="0" smtClean="0">
                <a:latin typeface="Comic Sans MS" panose="030F0702030302020204" pitchFamily="66" charset="0"/>
              </a:rPr>
              <a:t>Lesson 3</a:t>
            </a:r>
            <a:r>
              <a:rPr lang="en-GB" sz="1800" dirty="0">
                <a:latin typeface="Comic Sans MS" panose="030F0702030302020204" pitchFamily="66" charset="0"/>
              </a:rPr>
              <a:t> </a:t>
            </a:r>
            <a:r>
              <a:rPr lang="en-GB" sz="1800" dirty="0" smtClean="0">
                <a:latin typeface="Comic Sans MS" panose="030F0702030302020204" pitchFamily="66" charset="0"/>
              </a:rPr>
              <a:t>– Adjectives. </a:t>
            </a:r>
            <a:endParaRPr lang="en-GB" sz="800" dirty="0">
              <a:latin typeface="Comic Sans MS" panose="030F0702030302020204" pitchFamily="66" charset="0"/>
            </a:endParaRPr>
          </a:p>
        </p:txBody>
      </p:sp>
      <p:sp>
        <p:nvSpPr>
          <p:cNvPr id="4" name="TextBox 3"/>
          <p:cNvSpPr txBox="1"/>
          <p:nvPr/>
        </p:nvSpPr>
        <p:spPr>
          <a:xfrm>
            <a:off x="251520" y="1332344"/>
            <a:ext cx="8640959" cy="5509200"/>
          </a:xfrm>
          <a:prstGeom prst="rect">
            <a:avLst/>
          </a:prstGeom>
          <a:noFill/>
        </p:spPr>
        <p:txBody>
          <a:bodyPr wrap="square" rtlCol="0">
            <a:spAutoFit/>
          </a:bodyPr>
          <a:lstStyle/>
          <a:p>
            <a:r>
              <a:rPr lang="en-GB" sz="2400" dirty="0" smtClean="0">
                <a:latin typeface="Comic Sans MS" panose="030F0702030302020204" pitchFamily="66" charset="0"/>
              </a:rPr>
              <a:t>There are lots of lovely adjectives in the story ‘Treasures in the Garden’. We’ve circled some for you to read.</a:t>
            </a: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r>
              <a:rPr lang="en-GB" sz="2000" dirty="0" smtClean="0">
                <a:latin typeface="Comic Sans MS" panose="030F0702030302020204" pitchFamily="66" charset="0"/>
              </a:rPr>
              <a:t>         Can you spot the three adjectives in this sentence?</a:t>
            </a:r>
          </a:p>
          <a:p>
            <a:pPr algn="r"/>
            <a:endParaRPr lang="en-GB" sz="1200" dirty="0" smtClean="0">
              <a:latin typeface="Comic Sans MS" panose="030F0702030302020204" pitchFamily="66" charset="0"/>
            </a:endParaRPr>
          </a:p>
          <a:p>
            <a:pPr algn="r"/>
            <a:r>
              <a:rPr lang="en-GB" sz="1200" dirty="0" smtClean="0">
                <a:latin typeface="Comic Sans MS" panose="030F0702030302020204" pitchFamily="66" charset="0"/>
              </a:rPr>
              <a:t>Answers are on the next page </a:t>
            </a:r>
            <a:r>
              <a:rPr lang="en-GB" sz="1200" dirty="0" smtClean="0">
                <a:latin typeface="Comic Sans MS" panose="030F0702030302020204" pitchFamily="66" charset="0"/>
                <a:sym typeface="Wingdings" panose="05000000000000000000" pitchFamily="2" charset="2"/>
              </a:rPr>
              <a:t></a:t>
            </a:r>
            <a:r>
              <a:rPr lang="en-GB" sz="1200" dirty="0" smtClean="0">
                <a:latin typeface="Comic Sans MS" panose="030F0702030302020204" pitchFamily="66" charset="0"/>
              </a:rPr>
              <a:t> </a:t>
            </a:r>
          </a:p>
        </p:txBody>
      </p:sp>
      <p:pic>
        <p:nvPicPr>
          <p:cNvPr id="5" name="Picture 4"/>
          <p:cNvPicPr>
            <a:picLocks noChangeAspect="1"/>
          </p:cNvPicPr>
          <p:nvPr/>
        </p:nvPicPr>
        <p:blipFill rotWithShape="1">
          <a:blip r:embed="rId2"/>
          <a:srcRect l="22328" t="23422" r="50000" b="54922"/>
          <a:stretch/>
        </p:blipFill>
        <p:spPr>
          <a:xfrm>
            <a:off x="997784" y="2724474"/>
            <a:ext cx="7364455" cy="3240360"/>
          </a:xfrm>
          <a:prstGeom prst="rect">
            <a:avLst/>
          </a:prstGeom>
        </p:spPr>
      </p:pic>
      <p:pic>
        <p:nvPicPr>
          <p:cNvPr id="6" name="Picture 5"/>
          <p:cNvPicPr>
            <a:picLocks noChangeAspect="1"/>
          </p:cNvPicPr>
          <p:nvPr/>
        </p:nvPicPr>
        <p:blipFill rotWithShape="1">
          <a:blip r:embed="rId2"/>
          <a:srcRect l="71030" t="37203" r="6279" b="27360"/>
          <a:stretch/>
        </p:blipFill>
        <p:spPr>
          <a:xfrm>
            <a:off x="7356203" y="5052301"/>
            <a:ext cx="1023936" cy="899066"/>
          </a:xfrm>
          <a:prstGeom prst="rect">
            <a:avLst/>
          </a:prstGeom>
        </p:spPr>
      </p:pic>
      <p:sp>
        <p:nvSpPr>
          <p:cNvPr id="7" name="Oval 6"/>
          <p:cNvSpPr/>
          <p:nvPr/>
        </p:nvSpPr>
        <p:spPr>
          <a:xfrm>
            <a:off x="4680011" y="3429000"/>
            <a:ext cx="1332149" cy="5040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1115616" y="3789040"/>
            <a:ext cx="1944216" cy="55561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Bent Arrow 7"/>
          <p:cNvSpPr/>
          <p:nvPr/>
        </p:nvSpPr>
        <p:spPr>
          <a:xfrm>
            <a:off x="755576" y="4653136"/>
            <a:ext cx="576064" cy="1728192"/>
          </a:xfrm>
          <a:prstGeom prst="ben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20031337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92280" y="476672"/>
            <a:ext cx="1604864" cy="231585"/>
          </a:xfrm>
          <a:ln w="38100">
            <a:solidFill>
              <a:srgbClr val="FFC000"/>
            </a:solidFill>
          </a:ln>
        </p:spPr>
        <p:txBody>
          <a:bodyPr>
            <a:noAutofit/>
          </a:bodyPr>
          <a:lstStyle/>
          <a:p>
            <a:r>
              <a:rPr lang="en-GB" sz="1050" dirty="0" smtClean="0">
                <a:latin typeface="Comic Sans MS" panose="030F0702030302020204" pitchFamily="66" charset="0"/>
              </a:rPr>
              <a:t>Lesson 3</a:t>
            </a:r>
            <a:r>
              <a:rPr lang="en-GB" sz="1050" dirty="0">
                <a:latin typeface="Comic Sans MS" panose="030F0702030302020204" pitchFamily="66" charset="0"/>
              </a:rPr>
              <a:t> </a:t>
            </a:r>
            <a:r>
              <a:rPr lang="en-GB" sz="1050" dirty="0" smtClean="0">
                <a:latin typeface="Comic Sans MS" panose="030F0702030302020204" pitchFamily="66" charset="0"/>
              </a:rPr>
              <a:t>– Adjectives. </a:t>
            </a:r>
            <a:endParaRPr lang="en-GB" sz="300" dirty="0">
              <a:latin typeface="Comic Sans MS" panose="030F0702030302020204" pitchFamily="66" charset="0"/>
            </a:endParaRPr>
          </a:p>
        </p:txBody>
      </p:sp>
      <p:sp>
        <p:nvSpPr>
          <p:cNvPr id="4" name="TextBox 3"/>
          <p:cNvSpPr txBox="1"/>
          <p:nvPr/>
        </p:nvSpPr>
        <p:spPr>
          <a:xfrm>
            <a:off x="395536" y="547132"/>
            <a:ext cx="8424936" cy="3785652"/>
          </a:xfrm>
          <a:prstGeom prst="rect">
            <a:avLst/>
          </a:prstGeom>
          <a:noFill/>
        </p:spPr>
        <p:txBody>
          <a:bodyPr wrap="square" rtlCol="0">
            <a:spAutoFit/>
          </a:bodyPr>
          <a:lstStyle/>
          <a:p>
            <a:r>
              <a:rPr lang="en-GB" sz="1200" dirty="0" smtClean="0">
                <a:latin typeface="Comic Sans MS" panose="030F0702030302020204" pitchFamily="66" charset="0"/>
              </a:rPr>
              <a:t>Answers:</a:t>
            </a:r>
          </a:p>
          <a:p>
            <a:endParaRPr lang="en-GB" sz="2000" dirty="0">
              <a:latin typeface="Comic Sans MS" panose="030F0702030302020204" pitchFamily="66" charset="0"/>
            </a:endParaRPr>
          </a:p>
          <a:p>
            <a:endParaRPr lang="en-GB" sz="2000" dirty="0" smtClean="0">
              <a:latin typeface="Comic Sans MS" panose="030F0702030302020204" pitchFamily="66" charset="0"/>
            </a:endParaRPr>
          </a:p>
          <a:p>
            <a:endParaRPr lang="en-GB" sz="2000" dirty="0">
              <a:latin typeface="Comic Sans MS" panose="030F0702030302020204" pitchFamily="66" charset="0"/>
            </a:endParaRPr>
          </a:p>
          <a:p>
            <a:endParaRPr lang="en-GB" sz="2000" dirty="0" smtClean="0">
              <a:latin typeface="Comic Sans MS" panose="030F0702030302020204" pitchFamily="66" charset="0"/>
            </a:endParaRPr>
          </a:p>
          <a:p>
            <a:endParaRPr lang="en-GB" sz="2000" dirty="0">
              <a:latin typeface="Comic Sans MS" panose="030F0702030302020204" pitchFamily="66" charset="0"/>
            </a:endParaRPr>
          </a:p>
          <a:p>
            <a:endParaRPr lang="en-GB" sz="2000" dirty="0">
              <a:latin typeface="Comic Sans MS" panose="030F0702030302020204" pitchFamily="66" charset="0"/>
            </a:endParaRPr>
          </a:p>
          <a:p>
            <a:r>
              <a:rPr lang="en-GB" sz="2400" dirty="0" smtClean="0">
                <a:latin typeface="Comic Sans MS" panose="030F0702030302020204" pitchFamily="66" charset="0"/>
              </a:rPr>
              <a:t>Which of these adjectives would you use to describe these coins</a:t>
            </a:r>
            <a:r>
              <a:rPr lang="en-GB" sz="2000" dirty="0" smtClean="0">
                <a:latin typeface="Comic Sans MS" panose="030F0702030302020204" pitchFamily="66" charset="0"/>
              </a:rPr>
              <a:t>?              </a:t>
            </a:r>
          </a:p>
          <a:p>
            <a:pPr algn="r"/>
            <a:endParaRPr lang="en-GB" sz="2000" dirty="0">
              <a:latin typeface="Comic Sans MS" panose="030F0702030302020204" pitchFamily="66" charset="0"/>
            </a:endParaRPr>
          </a:p>
          <a:p>
            <a:pPr algn="r"/>
            <a:endParaRPr lang="en-GB" sz="2000" dirty="0" smtClean="0">
              <a:latin typeface="Comic Sans MS" panose="030F0702030302020204" pitchFamily="66" charset="0"/>
            </a:endParaRPr>
          </a:p>
          <a:p>
            <a:pPr algn="r"/>
            <a:endParaRPr lang="en-GB" sz="2000" dirty="0">
              <a:latin typeface="Comic Sans MS" panose="030F0702030302020204" pitchFamily="66" charset="0"/>
            </a:endParaRPr>
          </a:p>
        </p:txBody>
      </p:sp>
      <p:pic>
        <p:nvPicPr>
          <p:cNvPr id="5" name="Picture 4"/>
          <p:cNvPicPr>
            <a:picLocks noChangeAspect="1"/>
          </p:cNvPicPr>
          <p:nvPr/>
        </p:nvPicPr>
        <p:blipFill rotWithShape="1">
          <a:blip r:embed="rId3"/>
          <a:srcRect l="22500" t="34162" r="53690" b="54770"/>
          <a:stretch/>
        </p:blipFill>
        <p:spPr>
          <a:xfrm>
            <a:off x="1151620" y="803160"/>
            <a:ext cx="6151547" cy="1607791"/>
          </a:xfrm>
          <a:prstGeom prst="rect">
            <a:avLst/>
          </a:prstGeom>
        </p:spPr>
      </p:pic>
      <p:pic>
        <p:nvPicPr>
          <p:cNvPr id="6" name="Picture 5"/>
          <p:cNvPicPr>
            <a:picLocks noChangeAspect="1"/>
          </p:cNvPicPr>
          <p:nvPr/>
        </p:nvPicPr>
        <p:blipFill rotWithShape="1">
          <a:blip r:embed="rId3"/>
          <a:srcRect l="71030" t="37203" r="6279" b="27360"/>
          <a:stretch/>
        </p:blipFill>
        <p:spPr>
          <a:xfrm>
            <a:off x="6534996" y="1732595"/>
            <a:ext cx="772572" cy="678356"/>
          </a:xfrm>
          <a:prstGeom prst="rect">
            <a:avLst/>
          </a:prstGeom>
        </p:spPr>
      </p:pic>
      <p:sp>
        <p:nvSpPr>
          <p:cNvPr id="7" name="Oval 6"/>
          <p:cNvSpPr/>
          <p:nvPr/>
        </p:nvSpPr>
        <p:spPr>
          <a:xfrm>
            <a:off x="5523965" y="939755"/>
            <a:ext cx="903993" cy="5040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3746265" y="1018132"/>
            <a:ext cx="792088" cy="36260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3424585" y="1356633"/>
            <a:ext cx="1435448" cy="41618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Cartoon gold coins Royalty Free Vector Image - VectorStock"/>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9918" r="3738" b="17273"/>
          <a:stretch/>
        </p:blipFill>
        <p:spPr bwMode="auto">
          <a:xfrm>
            <a:off x="421757" y="3933056"/>
            <a:ext cx="2797134" cy="228488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5"/>
          <a:srcRect l="27309" t="31297" r="27862" b="19485"/>
          <a:stretch/>
        </p:blipFill>
        <p:spPr>
          <a:xfrm>
            <a:off x="3432031" y="3128660"/>
            <a:ext cx="5502628" cy="3396684"/>
          </a:xfrm>
          <a:prstGeom prst="rect">
            <a:avLst/>
          </a:prstGeom>
          <a:ln w="38100">
            <a:solidFill>
              <a:schemeClr val="accent2"/>
            </a:solidFill>
          </a:ln>
        </p:spPr>
      </p:pic>
    </p:spTree>
    <p:extLst>
      <p:ext uri="{BB962C8B-B14F-4D97-AF65-F5344CB8AC3E}">
        <p14:creationId xmlns:p14="http://schemas.microsoft.com/office/powerpoint/2010/main" val="39366699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576064"/>
          </a:xfrm>
          <a:ln w="38100">
            <a:solidFill>
              <a:srgbClr val="FFC000"/>
            </a:solidFill>
          </a:ln>
        </p:spPr>
        <p:txBody>
          <a:bodyPr>
            <a:noAutofit/>
          </a:bodyPr>
          <a:lstStyle/>
          <a:p>
            <a:r>
              <a:rPr lang="en-GB" sz="3600" dirty="0" smtClean="0">
                <a:latin typeface="Comic Sans MS" panose="030F0702030302020204" pitchFamily="66" charset="0"/>
              </a:rPr>
              <a:t>Lesson </a:t>
            </a:r>
            <a:r>
              <a:rPr lang="en-GB" sz="3600" dirty="0">
                <a:latin typeface="Comic Sans MS" panose="030F0702030302020204" pitchFamily="66" charset="0"/>
              </a:rPr>
              <a:t>4</a:t>
            </a:r>
            <a:r>
              <a:rPr lang="en-GB" sz="3600" dirty="0" smtClean="0">
                <a:latin typeface="Comic Sans MS" panose="030F0702030302020204" pitchFamily="66" charset="0"/>
              </a:rPr>
              <a:t> – Adjectives. </a:t>
            </a:r>
            <a:endParaRPr lang="en-GB" sz="1200" dirty="0">
              <a:latin typeface="Comic Sans MS" panose="030F0702030302020204" pitchFamily="66" charset="0"/>
            </a:endParaRPr>
          </a:p>
        </p:txBody>
      </p:sp>
      <p:sp>
        <p:nvSpPr>
          <p:cNvPr id="4" name="TextBox 3"/>
          <p:cNvSpPr txBox="1"/>
          <p:nvPr/>
        </p:nvSpPr>
        <p:spPr>
          <a:xfrm>
            <a:off x="369876" y="1052736"/>
            <a:ext cx="8424936" cy="2554545"/>
          </a:xfrm>
          <a:prstGeom prst="rect">
            <a:avLst/>
          </a:prstGeom>
          <a:noFill/>
        </p:spPr>
        <p:txBody>
          <a:bodyPr wrap="square" rtlCol="0">
            <a:spAutoFit/>
          </a:bodyPr>
          <a:lstStyle/>
          <a:p>
            <a:pPr algn="ctr"/>
            <a:r>
              <a:rPr lang="en-GB" sz="2000" dirty="0" smtClean="0">
                <a:latin typeface="Comic Sans MS" panose="030F0702030302020204" pitchFamily="66" charset="0"/>
              </a:rPr>
              <a:t>The words below are all adjectives. </a:t>
            </a:r>
          </a:p>
          <a:p>
            <a:pPr algn="ctr"/>
            <a:r>
              <a:rPr lang="en-GB" sz="2000" dirty="0" smtClean="0">
                <a:latin typeface="Comic Sans MS" panose="030F0702030302020204" pitchFamily="66" charset="0"/>
              </a:rPr>
              <a:t>They could be used to describe someone or something. </a:t>
            </a:r>
          </a:p>
          <a:p>
            <a:endParaRPr lang="en-GB" sz="2000" dirty="0">
              <a:latin typeface="Comic Sans MS" panose="030F0702030302020204" pitchFamily="66" charset="0"/>
            </a:endParaRPr>
          </a:p>
          <a:p>
            <a:endParaRPr lang="en-GB" sz="2000" dirty="0">
              <a:latin typeface="Comic Sans MS" panose="030F0702030302020204" pitchFamily="66" charset="0"/>
            </a:endParaRPr>
          </a:p>
          <a:p>
            <a:pPr algn="r"/>
            <a:r>
              <a:rPr lang="en-GB" sz="2000" dirty="0" smtClean="0">
                <a:latin typeface="Comic Sans MS" panose="030F0702030302020204" pitchFamily="66" charset="0"/>
              </a:rPr>
              <a:t>?              </a:t>
            </a:r>
          </a:p>
          <a:p>
            <a:pPr algn="r"/>
            <a:endParaRPr lang="en-GB" sz="2000" dirty="0">
              <a:latin typeface="Comic Sans MS" panose="030F0702030302020204" pitchFamily="66" charset="0"/>
            </a:endParaRPr>
          </a:p>
          <a:p>
            <a:pPr algn="r"/>
            <a:endParaRPr lang="en-GB" sz="2000" dirty="0" smtClean="0">
              <a:latin typeface="Comic Sans MS" panose="030F0702030302020204" pitchFamily="66" charset="0"/>
            </a:endParaRPr>
          </a:p>
          <a:p>
            <a:pPr algn="r"/>
            <a:endParaRPr lang="en-GB" sz="2000" dirty="0">
              <a:latin typeface="Comic Sans MS" panose="030F0702030302020204" pitchFamily="66" charset="0"/>
            </a:endParaRPr>
          </a:p>
        </p:txBody>
      </p:sp>
      <p:pic>
        <p:nvPicPr>
          <p:cNvPr id="8" name="Picture 7"/>
          <p:cNvPicPr>
            <a:picLocks noChangeAspect="1"/>
          </p:cNvPicPr>
          <p:nvPr/>
        </p:nvPicPr>
        <p:blipFill rotWithShape="1">
          <a:blip r:embed="rId3"/>
          <a:srcRect l="20668" t="25391" r="19561" b="8657"/>
          <a:stretch/>
        </p:blipFill>
        <p:spPr>
          <a:xfrm>
            <a:off x="920280" y="1771077"/>
            <a:ext cx="7776864" cy="4824536"/>
          </a:xfrm>
          <a:prstGeom prst="rect">
            <a:avLst/>
          </a:prstGeom>
          <a:ln w="38100">
            <a:solidFill>
              <a:schemeClr val="accent2"/>
            </a:solidFill>
          </a:ln>
        </p:spPr>
      </p:pic>
      <p:pic>
        <p:nvPicPr>
          <p:cNvPr id="12" name="Picture 2" descr="Little Miss Curious | Mr. Men Wiki | Fandom"/>
          <p:cNvPicPr>
            <a:picLocks noChangeAspect="1" noChangeArrowheads="1"/>
          </p:cNvPicPr>
          <p:nvPr/>
        </p:nvPicPr>
        <p:blipFill rotWithShape="1">
          <a:blip r:embed="rId4">
            <a:extLst>
              <a:ext uri="{28A0092B-C50C-407E-A947-70E740481C1C}">
                <a14:useLocalDpi xmlns:a14="http://schemas.microsoft.com/office/drawing/2010/main" val="0"/>
              </a:ext>
            </a:extLst>
          </a:blip>
          <a:srcRect l="33352" t="39145" r="35519" b="2137"/>
          <a:stretch/>
        </p:blipFill>
        <p:spPr bwMode="auto">
          <a:xfrm>
            <a:off x="120011" y="5407953"/>
            <a:ext cx="702601" cy="1204459"/>
          </a:xfrm>
          <a:prstGeom prst="rect">
            <a:avLst/>
          </a:prstGeom>
          <a:noFill/>
          <a:extLst>
            <a:ext uri="{909E8E84-426E-40DD-AFC4-6F175D3DCCD1}">
              <a14:hiddenFill xmlns:a14="http://schemas.microsoft.com/office/drawing/2010/main">
                <a:solidFill>
                  <a:srgbClr val="FFFFFF"/>
                </a:solidFill>
              </a14:hiddenFill>
            </a:ext>
          </a:extLst>
        </p:spPr>
      </p:pic>
      <p:sp>
        <p:nvSpPr>
          <p:cNvPr id="11" name="Cloud Callout 10"/>
          <p:cNvSpPr/>
          <p:nvPr/>
        </p:nvSpPr>
        <p:spPr>
          <a:xfrm>
            <a:off x="822612" y="5157191"/>
            <a:ext cx="2525252" cy="1438421"/>
          </a:xfrm>
          <a:prstGeom prst="cloudCallout">
            <a:avLst>
              <a:gd name="adj1" fmla="val -62299"/>
              <a:gd name="adj2" fmla="val -27288"/>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latin typeface="Comic Sans MS" panose="030F0702030302020204" pitchFamily="66" charset="0"/>
              </a:rPr>
              <a:t>Can you think of three things you would describe as ‘beautiful’? </a:t>
            </a:r>
            <a:endParaRPr lang="en-GB" sz="12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25312466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4866" y="476672"/>
            <a:ext cx="1922278" cy="576064"/>
          </a:xfrm>
          <a:ln w="38100">
            <a:solidFill>
              <a:srgbClr val="FFC000"/>
            </a:solidFill>
          </a:ln>
        </p:spPr>
        <p:txBody>
          <a:bodyPr>
            <a:noAutofit/>
          </a:bodyPr>
          <a:lstStyle/>
          <a:p>
            <a:r>
              <a:rPr lang="en-GB" sz="1800" dirty="0" smtClean="0">
                <a:latin typeface="Comic Sans MS" panose="030F0702030302020204" pitchFamily="66" charset="0"/>
              </a:rPr>
              <a:t>Lesson </a:t>
            </a:r>
            <a:r>
              <a:rPr lang="en-GB" sz="1800" dirty="0">
                <a:latin typeface="Comic Sans MS" panose="030F0702030302020204" pitchFamily="66" charset="0"/>
              </a:rPr>
              <a:t>4</a:t>
            </a:r>
            <a:r>
              <a:rPr lang="en-GB" sz="1800" dirty="0" smtClean="0">
                <a:latin typeface="Comic Sans MS" panose="030F0702030302020204" pitchFamily="66" charset="0"/>
              </a:rPr>
              <a:t> – Adjectives. </a:t>
            </a:r>
            <a:endParaRPr lang="en-GB" sz="800" dirty="0">
              <a:latin typeface="Comic Sans MS" panose="030F0702030302020204" pitchFamily="66" charset="0"/>
            </a:endParaRPr>
          </a:p>
        </p:txBody>
      </p:sp>
      <p:sp>
        <p:nvSpPr>
          <p:cNvPr id="4" name="TextBox 3"/>
          <p:cNvSpPr txBox="1"/>
          <p:nvPr/>
        </p:nvSpPr>
        <p:spPr>
          <a:xfrm>
            <a:off x="452261" y="698499"/>
            <a:ext cx="8424936" cy="3139321"/>
          </a:xfrm>
          <a:prstGeom prst="rect">
            <a:avLst/>
          </a:prstGeom>
          <a:noFill/>
        </p:spPr>
        <p:txBody>
          <a:bodyPr wrap="square" rtlCol="0">
            <a:spAutoFit/>
          </a:bodyPr>
          <a:lstStyle/>
          <a:p>
            <a:endParaRPr lang="en-GB" sz="2400" dirty="0" smtClean="0">
              <a:latin typeface="Comic Sans MS" panose="030F0702030302020204" pitchFamily="66" charset="0"/>
            </a:endParaRPr>
          </a:p>
          <a:p>
            <a:r>
              <a:rPr lang="en-GB" dirty="0" smtClean="0">
                <a:latin typeface="Comic Sans MS" panose="030F0702030302020204" pitchFamily="66" charset="0"/>
              </a:rPr>
              <a:t>Choose something in your house to describe. This could be a toy or an item of clothing. Draw a picture of it and write as many adjectives as you can around the outside. You could use the adjectives on the previous slide to help you.  </a:t>
            </a:r>
          </a:p>
          <a:p>
            <a:pPr algn="ctr"/>
            <a:endParaRPr lang="en-GB" sz="2000" dirty="0" smtClean="0">
              <a:latin typeface="Comic Sans MS" panose="030F0702030302020204" pitchFamily="66" charset="0"/>
              <a:sym typeface="Wingdings" panose="05000000000000000000" pitchFamily="2" charset="2"/>
            </a:endParaRPr>
          </a:p>
          <a:p>
            <a:pPr algn="ctr"/>
            <a:r>
              <a:rPr lang="en-GB" sz="2000" dirty="0" smtClean="0">
                <a:latin typeface="Comic Sans MS" panose="030F0702030302020204" pitchFamily="66" charset="0"/>
                <a:sym typeface="Wingdings" panose="05000000000000000000" pitchFamily="2" charset="2"/>
              </a:rPr>
              <a:t>This is Mrs Ross’s unicorn teddy </a:t>
            </a:r>
            <a:r>
              <a:rPr lang="en-GB" sz="2000" dirty="0" smtClean="0">
                <a:latin typeface="Comic Sans MS" panose="030F0702030302020204" pitchFamily="66" charset="0"/>
              </a:rPr>
              <a:t> </a:t>
            </a:r>
            <a:endParaRPr lang="en-GB" dirty="0">
              <a:latin typeface="Comic Sans MS" panose="030F0702030302020204" pitchFamily="66" charset="0"/>
            </a:endParaRPr>
          </a:p>
          <a:p>
            <a:pPr algn="r"/>
            <a:r>
              <a:rPr lang="en-GB" sz="2000" dirty="0" smtClean="0">
                <a:latin typeface="Comic Sans MS" panose="030F0702030302020204" pitchFamily="66" charset="0"/>
              </a:rPr>
              <a:t>              </a:t>
            </a:r>
          </a:p>
          <a:p>
            <a:pPr algn="r"/>
            <a:endParaRPr lang="en-GB" sz="2000" dirty="0">
              <a:latin typeface="Comic Sans MS" panose="030F0702030302020204" pitchFamily="66" charset="0"/>
            </a:endParaRPr>
          </a:p>
          <a:p>
            <a:pPr algn="r"/>
            <a:endParaRPr lang="en-GB" sz="2000" dirty="0" smtClean="0">
              <a:latin typeface="Comic Sans MS" panose="030F0702030302020204" pitchFamily="66" charset="0"/>
            </a:endParaRPr>
          </a:p>
          <a:p>
            <a:pPr algn="r"/>
            <a:endParaRPr lang="en-GB" sz="2000" dirty="0">
              <a:latin typeface="Comic Sans MS" panose="030F0702030302020204" pitchFamily="66" charset="0"/>
            </a:endParaRPr>
          </a:p>
        </p:txBody>
      </p:sp>
      <p:pic>
        <p:nvPicPr>
          <p:cNvPr id="3" name="Picture 2"/>
          <p:cNvPicPr>
            <a:picLocks noChangeAspect="1"/>
          </p:cNvPicPr>
          <p:nvPr/>
        </p:nvPicPr>
        <p:blipFill rotWithShape="1">
          <a:blip r:embed="rId3"/>
          <a:srcRect l="36164" t="23422" r="36164" b="18500"/>
          <a:stretch/>
        </p:blipFill>
        <p:spPr>
          <a:xfrm>
            <a:off x="3512601" y="2825208"/>
            <a:ext cx="2304256" cy="2533638"/>
          </a:xfrm>
          <a:prstGeom prst="rect">
            <a:avLst/>
          </a:prstGeom>
          <a:ln w="57150">
            <a:solidFill>
              <a:srgbClr val="00B0F0"/>
            </a:solidFill>
          </a:ln>
        </p:spPr>
      </p:pic>
      <p:sp>
        <p:nvSpPr>
          <p:cNvPr id="23" name="TextBox 22"/>
          <p:cNvSpPr txBox="1"/>
          <p:nvPr/>
        </p:nvSpPr>
        <p:spPr>
          <a:xfrm>
            <a:off x="7236296" y="2410921"/>
            <a:ext cx="2439578" cy="523220"/>
          </a:xfrm>
          <a:prstGeom prst="rect">
            <a:avLst/>
          </a:prstGeom>
          <a:noFill/>
        </p:spPr>
        <p:txBody>
          <a:bodyPr wrap="square" rtlCol="0">
            <a:spAutoFit/>
          </a:bodyPr>
          <a:lstStyle/>
          <a:p>
            <a:r>
              <a:rPr lang="en-GB" sz="2800" dirty="0" smtClean="0">
                <a:latin typeface="Comic Sans MS" panose="030F0702030302020204" pitchFamily="66" charset="0"/>
              </a:rPr>
              <a:t>sparkly</a:t>
            </a:r>
            <a:endParaRPr lang="en-GB" sz="2800" dirty="0">
              <a:latin typeface="Comic Sans MS" panose="030F0702030302020204" pitchFamily="66" charset="0"/>
            </a:endParaRPr>
          </a:p>
        </p:txBody>
      </p:sp>
      <p:sp>
        <p:nvSpPr>
          <p:cNvPr id="24" name="TextBox 23"/>
          <p:cNvSpPr txBox="1"/>
          <p:nvPr/>
        </p:nvSpPr>
        <p:spPr>
          <a:xfrm>
            <a:off x="7099580" y="4242717"/>
            <a:ext cx="2180928" cy="523220"/>
          </a:xfrm>
          <a:prstGeom prst="rect">
            <a:avLst/>
          </a:prstGeom>
          <a:noFill/>
        </p:spPr>
        <p:txBody>
          <a:bodyPr wrap="square" rtlCol="0">
            <a:spAutoFit/>
          </a:bodyPr>
          <a:lstStyle/>
          <a:p>
            <a:r>
              <a:rPr lang="en-GB" sz="2800" dirty="0" smtClean="0">
                <a:latin typeface="Comic Sans MS" panose="030F0702030302020204" pitchFamily="66" charset="0"/>
              </a:rPr>
              <a:t>soft</a:t>
            </a:r>
            <a:endParaRPr lang="en-GB" sz="2800" dirty="0">
              <a:latin typeface="Comic Sans MS" panose="030F0702030302020204" pitchFamily="66" charset="0"/>
            </a:endParaRPr>
          </a:p>
        </p:txBody>
      </p:sp>
      <p:sp>
        <p:nvSpPr>
          <p:cNvPr id="25" name="TextBox 24"/>
          <p:cNvSpPr txBox="1"/>
          <p:nvPr/>
        </p:nvSpPr>
        <p:spPr>
          <a:xfrm>
            <a:off x="789463" y="2595828"/>
            <a:ext cx="2180928" cy="523220"/>
          </a:xfrm>
          <a:prstGeom prst="rect">
            <a:avLst/>
          </a:prstGeom>
          <a:noFill/>
        </p:spPr>
        <p:txBody>
          <a:bodyPr wrap="square" rtlCol="0">
            <a:spAutoFit/>
          </a:bodyPr>
          <a:lstStyle/>
          <a:p>
            <a:r>
              <a:rPr lang="en-GB" sz="2800" dirty="0" smtClean="0">
                <a:latin typeface="Comic Sans MS" panose="030F0702030302020204" pitchFamily="66" charset="0"/>
              </a:rPr>
              <a:t>fluffy</a:t>
            </a:r>
            <a:endParaRPr lang="en-GB" sz="2800" dirty="0">
              <a:latin typeface="Comic Sans MS" panose="030F0702030302020204" pitchFamily="66" charset="0"/>
            </a:endParaRPr>
          </a:p>
        </p:txBody>
      </p:sp>
      <p:sp>
        <p:nvSpPr>
          <p:cNvPr id="26" name="TextBox 25"/>
          <p:cNvSpPr txBox="1"/>
          <p:nvPr/>
        </p:nvSpPr>
        <p:spPr>
          <a:xfrm>
            <a:off x="1457462" y="3220149"/>
            <a:ext cx="2808311" cy="523220"/>
          </a:xfrm>
          <a:prstGeom prst="rect">
            <a:avLst/>
          </a:prstGeom>
          <a:noFill/>
          <a:ln>
            <a:noFill/>
          </a:ln>
        </p:spPr>
        <p:txBody>
          <a:bodyPr wrap="square" rtlCol="0">
            <a:spAutoFit/>
          </a:bodyPr>
          <a:lstStyle/>
          <a:p>
            <a:r>
              <a:rPr lang="en-GB" sz="2800" dirty="0" smtClean="0">
                <a:latin typeface="Comic Sans MS" panose="030F0702030302020204" pitchFamily="66" charset="0"/>
              </a:rPr>
              <a:t>glittery</a:t>
            </a:r>
            <a:endParaRPr lang="en-GB" sz="2800" dirty="0">
              <a:latin typeface="Comic Sans MS" panose="030F0702030302020204" pitchFamily="66" charset="0"/>
            </a:endParaRPr>
          </a:p>
        </p:txBody>
      </p:sp>
      <p:sp>
        <p:nvSpPr>
          <p:cNvPr id="27" name="TextBox 26"/>
          <p:cNvSpPr txBox="1"/>
          <p:nvPr/>
        </p:nvSpPr>
        <p:spPr>
          <a:xfrm>
            <a:off x="7099580" y="3063500"/>
            <a:ext cx="2180928" cy="523220"/>
          </a:xfrm>
          <a:prstGeom prst="rect">
            <a:avLst/>
          </a:prstGeom>
          <a:noFill/>
        </p:spPr>
        <p:txBody>
          <a:bodyPr wrap="square" rtlCol="0">
            <a:spAutoFit/>
          </a:bodyPr>
          <a:lstStyle/>
          <a:p>
            <a:r>
              <a:rPr lang="en-GB" sz="2800" dirty="0" smtClean="0">
                <a:latin typeface="Comic Sans MS" panose="030F0702030302020204" pitchFamily="66" charset="0"/>
              </a:rPr>
              <a:t>pink</a:t>
            </a:r>
            <a:endParaRPr lang="en-GB" sz="2800" dirty="0">
              <a:latin typeface="Comic Sans MS" panose="030F0702030302020204" pitchFamily="66" charset="0"/>
            </a:endParaRPr>
          </a:p>
        </p:txBody>
      </p:sp>
      <p:sp>
        <p:nvSpPr>
          <p:cNvPr id="28" name="TextBox 27"/>
          <p:cNvSpPr txBox="1"/>
          <p:nvPr/>
        </p:nvSpPr>
        <p:spPr>
          <a:xfrm>
            <a:off x="1430462" y="3870050"/>
            <a:ext cx="2180928" cy="523220"/>
          </a:xfrm>
          <a:prstGeom prst="rect">
            <a:avLst/>
          </a:prstGeom>
          <a:noFill/>
        </p:spPr>
        <p:txBody>
          <a:bodyPr wrap="square" rtlCol="0">
            <a:spAutoFit/>
          </a:bodyPr>
          <a:lstStyle/>
          <a:p>
            <a:r>
              <a:rPr lang="en-GB" sz="2800" dirty="0" smtClean="0">
                <a:latin typeface="Comic Sans MS" panose="030F0702030302020204" pitchFamily="66" charset="0"/>
              </a:rPr>
              <a:t>white</a:t>
            </a:r>
            <a:endParaRPr lang="en-GB" sz="2800" dirty="0">
              <a:latin typeface="Comic Sans MS" panose="030F0702030302020204" pitchFamily="66" charset="0"/>
            </a:endParaRPr>
          </a:p>
        </p:txBody>
      </p:sp>
      <p:sp>
        <p:nvSpPr>
          <p:cNvPr id="29" name="TextBox 28"/>
          <p:cNvSpPr txBox="1"/>
          <p:nvPr/>
        </p:nvSpPr>
        <p:spPr>
          <a:xfrm>
            <a:off x="6995950" y="4822511"/>
            <a:ext cx="2180928" cy="523220"/>
          </a:xfrm>
          <a:prstGeom prst="rect">
            <a:avLst/>
          </a:prstGeom>
          <a:noFill/>
        </p:spPr>
        <p:txBody>
          <a:bodyPr wrap="square" rtlCol="0">
            <a:spAutoFit/>
          </a:bodyPr>
          <a:lstStyle/>
          <a:p>
            <a:r>
              <a:rPr lang="en-GB" sz="2800" dirty="0" smtClean="0">
                <a:latin typeface="Comic Sans MS" panose="030F0702030302020204" pitchFamily="66" charset="0"/>
              </a:rPr>
              <a:t>round</a:t>
            </a:r>
            <a:endParaRPr lang="en-GB" sz="2800" dirty="0">
              <a:latin typeface="Comic Sans MS" panose="030F0702030302020204" pitchFamily="66" charset="0"/>
            </a:endParaRPr>
          </a:p>
        </p:txBody>
      </p:sp>
      <p:sp>
        <p:nvSpPr>
          <p:cNvPr id="30" name="TextBox 29"/>
          <p:cNvSpPr txBox="1"/>
          <p:nvPr/>
        </p:nvSpPr>
        <p:spPr>
          <a:xfrm>
            <a:off x="991103" y="4559507"/>
            <a:ext cx="2656093" cy="523220"/>
          </a:xfrm>
          <a:prstGeom prst="rect">
            <a:avLst/>
          </a:prstGeom>
          <a:noFill/>
        </p:spPr>
        <p:txBody>
          <a:bodyPr wrap="square" rtlCol="0">
            <a:spAutoFit/>
          </a:bodyPr>
          <a:lstStyle/>
          <a:p>
            <a:r>
              <a:rPr lang="en-GB" sz="2800" dirty="0" smtClean="0">
                <a:latin typeface="Comic Sans MS" panose="030F0702030302020204" pitchFamily="66" charset="0"/>
              </a:rPr>
              <a:t>smooth</a:t>
            </a:r>
            <a:endParaRPr lang="en-GB" sz="2800" dirty="0">
              <a:latin typeface="Comic Sans MS" panose="030F0702030302020204" pitchFamily="66" charset="0"/>
            </a:endParaRPr>
          </a:p>
        </p:txBody>
      </p:sp>
      <p:sp>
        <p:nvSpPr>
          <p:cNvPr id="31" name="TextBox 30"/>
          <p:cNvSpPr txBox="1"/>
          <p:nvPr/>
        </p:nvSpPr>
        <p:spPr>
          <a:xfrm>
            <a:off x="6995950" y="5361863"/>
            <a:ext cx="2180928" cy="523220"/>
          </a:xfrm>
          <a:prstGeom prst="rect">
            <a:avLst/>
          </a:prstGeom>
          <a:noFill/>
        </p:spPr>
        <p:txBody>
          <a:bodyPr wrap="square" rtlCol="0">
            <a:spAutoFit/>
          </a:bodyPr>
          <a:lstStyle/>
          <a:p>
            <a:r>
              <a:rPr lang="en-GB" sz="2800" dirty="0" smtClean="0">
                <a:latin typeface="Comic Sans MS" panose="030F0702030302020204" pitchFamily="66" charset="0"/>
              </a:rPr>
              <a:t>special</a:t>
            </a:r>
            <a:endParaRPr lang="en-GB" sz="2800" dirty="0">
              <a:latin typeface="Comic Sans MS" panose="030F0702030302020204" pitchFamily="66" charset="0"/>
            </a:endParaRPr>
          </a:p>
        </p:txBody>
      </p:sp>
      <p:sp>
        <p:nvSpPr>
          <p:cNvPr id="32" name="TextBox 31"/>
          <p:cNvSpPr txBox="1"/>
          <p:nvPr/>
        </p:nvSpPr>
        <p:spPr>
          <a:xfrm>
            <a:off x="1100903" y="5211929"/>
            <a:ext cx="2180928" cy="523220"/>
          </a:xfrm>
          <a:prstGeom prst="rect">
            <a:avLst/>
          </a:prstGeom>
          <a:noFill/>
        </p:spPr>
        <p:txBody>
          <a:bodyPr wrap="square" rtlCol="0">
            <a:spAutoFit/>
          </a:bodyPr>
          <a:lstStyle/>
          <a:p>
            <a:r>
              <a:rPr lang="en-GB" sz="2800" dirty="0" smtClean="0">
                <a:latin typeface="Comic Sans MS" panose="030F0702030302020204" pitchFamily="66" charset="0"/>
              </a:rPr>
              <a:t>cuddly</a:t>
            </a:r>
            <a:endParaRPr lang="en-GB" sz="2800" dirty="0">
              <a:latin typeface="Comic Sans MS" panose="030F0702030302020204" pitchFamily="66" charset="0"/>
            </a:endParaRPr>
          </a:p>
        </p:txBody>
      </p:sp>
      <p:sp>
        <p:nvSpPr>
          <p:cNvPr id="34" name="TextBox 33"/>
          <p:cNvSpPr txBox="1"/>
          <p:nvPr/>
        </p:nvSpPr>
        <p:spPr>
          <a:xfrm>
            <a:off x="7116677" y="3701760"/>
            <a:ext cx="2180928" cy="523220"/>
          </a:xfrm>
          <a:prstGeom prst="rect">
            <a:avLst/>
          </a:prstGeom>
          <a:noFill/>
        </p:spPr>
        <p:txBody>
          <a:bodyPr wrap="square" rtlCol="0">
            <a:spAutoFit/>
          </a:bodyPr>
          <a:lstStyle/>
          <a:p>
            <a:r>
              <a:rPr lang="en-GB" sz="2800" dirty="0" smtClean="0">
                <a:latin typeface="Comic Sans MS" panose="030F0702030302020204" pitchFamily="66" charset="0"/>
              </a:rPr>
              <a:t>cute</a:t>
            </a:r>
            <a:endParaRPr lang="en-GB" sz="2800" dirty="0">
              <a:latin typeface="Comic Sans MS" panose="030F0702030302020204" pitchFamily="66" charset="0"/>
            </a:endParaRPr>
          </a:p>
        </p:txBody>
      </p:sp>
      <p:pic>
        <p:nvPicPr>
          <p:cNvPr id="16" name="Picture 2" descr="Little Miss Curious | Mr. Men Wiki | Fandom"/>
          <p:cNvPicPr>
            <a:picLocks noChangeAspect="1" noChangeArrowheads="1"/>
          </p:cNvPicPr>
          <p:nvPr/>
        </p:nvPicPr>
        <p:blipFill rotWithShape="1">
          <a:blip r:embed="rId4">
            <a:extLst>
              <a:ext uri="{28A0092B-C50C-407E-A947-70E740481C1C}">
                <a14:useLocalDpi xmlns:a14="http://schemas.microsoft.com/office/drawing/2010/main" val="0"/>
              </a:ext>
            </a:extLst>
          </a:blip>
          <a:srcRect l="33352" t="39145" r="35519" b="2137"/>
          <a:stretch/>
        </p:blipFill>
        <p:spPr bwMode="auto">
          <a:xfrm>
            <a:off x="2822634" y="5918491"/>
            <a:ext cx="521459" cy="893930"/>
          </a:xfrm>
          <a:prstGeom prst="rect">
            <a:avLst/>
          </a:prstGeom>
          <a:noFill/>
          <a:extLst>
            <a:ext uri="{909E8E84-426E-40DD-AFC4-6F175D3DCCD1}">
              <a14:hiddenFill xmlns:a14="http://schemas.microsoft.com/office/drawing/2010/main">
                <a:solidFill>
                  <a:srgbClr val="FFFFFF"/>
                </a:solidFill>
              </a14:hiddenFill>
            </a:ext>
          </a:extLst>
        </p:spPr>
      </p:pic>
      <p:sp>
        <p:nvSpPr>
          <p:cNvPr id="17" name="Cloud Callout 16"/>
          <p:cNvSpPr/>
          <p:nvPr/>
        </p:nvSpPr>
        <p:spPr>
          <a:xfrm>
            <a:off x="4048602" y="5431506"/>
            <a:ext cx="2726263" cy="1438421"/>
          </a:xfrm>
          <a:prstGeom prst="cloudCallout">
            <a:avLst>
              <a:gd name="adj1" fmla="val -80953"/>
              <a:gd name="adj2" fmla="val -319"/>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latin typeface="Comic Sans MS" panose="030F0702030302020204" pitchFamily="66" charset="0"/>
              </a:rPr>
              <a:t>What does it look like? How does it feel? Does it make a noise? Does it smell of anything? </a:t>
            </a:r>
            <a:endParaRPr lang="en-GB" sz="1200" dirty="0">
              <a:solidFill>
                <a:schemeClr val="tx1"/>
              </a:solidFill>
              <a:latin typeface="Comic Sans MS" panose="030F0702030302020204" pitchFamily="66" charset="0"/>
            </a:endParaRPr>
          </a:p>
        </p:txBody>
      </p:sp>
      <p:cxnSp>
        <p:nvCxnSpPr>
          <p:cNvPr id="6" name="Straight Connector 5"/>
          <p:cNvCxnSpPr/>
          <p:nvPr/>
        </p:nvCxnSpPr>
        <p:spPr>
          <a:xfrm>
            <a:off x="2081661" y="2825208"/>
            <a:ext cx="1430940" cy="118822"/>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flipV="1">
            <a:off x="2844994" y="3513989"/>
            <a:ext cx="667607" cy="1822"/>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2428181" y="4131660"/>
            <a:ext cx="1084420" cy="6650"/>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2319149" y="4698016"/>
            <a:ext cx="1193452" cy="123101"/>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flipV="1">
            <a:off x="2363749" y="5114957"/>
            <a:ext cx="1148852" cy="316549"/>
          </a:xfrm>
          <a:prstGeom prst="line">
            <a:avLst/>
          </a:prstGeom>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flipH="1">
            <a:off x="5816857" y="2745762"/>
            <a:ext cx="1419439" cy="138857"/>
          </a:xfrm>
          <a:prstGeom prst="line">
            <a:avLst/>
          </a:prstGeom>
        </p:spPr>
        <p:style>
          <a:lnRef idx="1">
            <a:schemeClr val="dk1"/>
          </a:lnRef>
          <a:fillRef idx="0">
            <a:schemeClr val="dk1"/>
          </a:fillRef>
          <a:effectRef idx="0">
            <a:schemeClr val="dk1"/>
          </a:effectRef>
          <a:fontRef idx="minor">
            <a:schemeClr val="tx1"/>
          </a:fontRef>
        </p:style>
      </p:cxnSp>
      <p:cxnSp>
        <p:nvCxnSpPr>
          <p:cNvPr id="21" name="Straight Connector 20"/>
          <p:cNvCxnSpPr>
            <a:stCxn id="27" idx="1"/>
          </p:cNvCxnSpPr>
          <p:nvPr/>
        </p:nvCxnSpPr>
        <p:spPr>
          <a:xfrm flipH="1">
            <a:off x="5816857" y="3325110"/>
            <a:ext cx="1282723" cy="107934"/>
          </a:xfrm>
          <a:prstGeom prst="line">
            <a:avLst/>
          </a:prstGeom>
        </p:spPr>
        <p:style>
          <a:lnRef idx="1">
            <a:schemeClr val="dk1"/>
          </a:lnRef>
          <a:fillRef idx="0">
            <a:schemeClr val="dk1"/>
          </a:fillRef>
          <a:effectRef idx="0">
            <a:schemeClr val="dk1"/>
          </a:effectRef>
          <a:fontRef idx="minor">
            <a:schemeClr val="tx1"/>
          </a:fontRef>
        </p:style>
      </p:cxnSp>
      <p:cxnSp>
        <p:nvCxnSpPr>
          <p:cNvPr id="35" name="Straight Connector 34"/>
          <p:cNvCxnSpPr>
            <a:stCxn id="34" idx="1"/>
          </p:cNvCxnSpPr>
          <p:nvPr/>
        </p:nvCxnSpPr>
        <p:spPr>
          <a:xfrm flipH="1">
            <a:off x="5816857" y="3963370"/>
            <a:ext cx="1299820" cy="0"/>
          </a:xfrm>
          <a:prstGeom prst="line">
            <a:avLst/>
          </a:prstGeom>
        </p:spPr>
        <p:style>
          <a:lnRef idx="1">
            <a:schemeClr val="dk1"/>
          </a:lnRef>
          <a:fillRef idx="0">
            <a:schemeClr val="dk1"/>
          </a:fillRef>
          <a:effectRef idx="0">
            <a:schemeClr val="dk1"/>
          </a:effectRef>
          <a:fontRef idx="minor">
            <a:schemeClr val="tx1"/>
          </a:fontRef>
        </p:style>
      </p:cxnSp>
      <p:cxnSp>
        <p:nvCxnSpPr>
          <p:cNvPr id="37" name="Straight Connector 36"/>
          <p:cNvCxnSpPr>
            <a:stCxn id="24" idx="1"/>
          </p:cNvCxnSpPr>
          <p:nvPr/>
        </p:nvCxnSpPr>
        <p:spPr>
          <a:xfrm flipH="1">
            <a:off x="5816857" y="4504327"/>
            <a:ext cx="1282723" cy="0"/>
          </a:xfrm>
          <a:prstGeom prst="line">
            <a:avLst/>
          </a:prstGeom>
        </p:spPr>
        <p:style>
          <a:lnRef idx="1">
            <a:schemeClr val="dk1"/>
          </a:lnRef>
          <a:fillRef idx="0">
            <a:schemeClr val="dk1"/>
          </a:fillRef>
          <a:effectRef idx="0">
            <a:schemeClr val="dk1"/>
          </a:effectRef>
          <a:fontRef idx="minor">
            <a:schemeClr val="tx1"/>
          </a:fontRef>
        </p:style>
      </p:cxnSp>
      <p:cxnSp>
        <p:nvCxnSpPr>
          <p:cNvPr id="39" name="Straight Connector 38"/>
          <p:cNvCxnSpPr>
            <a:stCxn id="29" idx="1"/>
          </p:cNvCxnSpPr>
          <p:nvPr/>
        </p:nvCxnSpPr>
        <p:spPr>
          <a:xfrm flipH="1" flipV="1">
            <a:off x="5816857" y="4821117"/>
            <a:ext cx="1179093" cy="263004"/>
          </a:xfrm>
          <a:prstGeom prst="line">
            <a:avLst/>
          </a:prstGeom>
        </p:spPr>
        <p:style>
          <a:lnRef idx="1">
            <a:schemeClr val="dk1"/>
          </a:lnRef>
          <a:fillRef idx="0">
            <a:schemeClr val="dk1"/>
          </a:fillRef>
          <a:effectRef idx="0">
            <a:schemeClr val="dk1"/>
          </a:effectRef>
          <a:fontRef idx="minor">
            <a:schemeClr val="tx1"/>
          </a:fontRef>
        </p:style>
      </p:cxnSp>
      <p:cxnSp>
        <p:nvCxnSpPr>
          <p:cNvPr id="41" name="Straight Connector 40"/>
          <p:cNvCxnSpPr/>
          <p:nvPr/>
        </p:nvCxnSpPr>
        <p:spPr>
          <a:xfrm flipH="1" flipV="1">
            <a:off x="5816857" y="5211929"/>
            <a:ext cx="1179093" cy="26161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8433240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576064"/>
          </a:xfrm>
          <a:ln w="38100">
            <a:solidFill>
              <a:srgbClr val="FFC000"/>
            </a:solidFill>
          </a:ln>
        </p:spPr>
        <p:txBody>
          <a:bodyPr>
            <a:noAutofit/>
          </a:bodyPr>
          <a:lstStyle/>
          <a:p>
            <a:r>
              <a:rPr lang="en-GB" sz="3600" dirty="0" smtClean="0">
                <a:latin typeface="Comic Sans MS" panose="030F0702030302020204" pitchFamily="66" charset="0"/>
              </a:rPr>
              <a:t>Lesson </a:t>
            </a:r>
            <a:r>
              <a:rPr lang="en-GB" sz="3600" dirty="0">
                <a:latin typeface="Comic Sans MS" panose="030F0702030302020204" pitchFamily="66" charset="0"/>
              </a:rPr>
              <a:t>5</a:t>
            </a:r>
            <a:r>
              <a:rPr lang="en-GB" sz="3600" dirty="0" smtClean="0">
                <a:latin typeface="Comic Sans MS" panose="030F0702030302020204" pitchFamily="66" charset="0"/>
              </a:rPr>
              <a:t> – Writing sentences. </a:t>
            </a:r>
            <a:endParaRPr lang="en-GB" sz="1200" dirty="0">
              <a:latin typeface="Comic Sans MS" panose="030F0702030302020204" pitchFamily="66" charset="0"/>
            </a:endParaRPr>
          </a:p>
        </p:txBody>
      </p:sp>
      <p:sp>
        <p:nvSpPr>
          <p:cNvPr id="4" name="TextBox 3"/>
          <p:cNvSpPr txBox="1"/>
          <p:nvPr/>
        </p:nvSpPr>
        <p:spPr>
          <a:xfrm>
            <a:off x="1028545" y="1340768"/>
            <a:ext cx="7863935" cy="3200876"/>
          </a:xfrm>
          <a:prstGeom prst="rect">
            <a:avLst/>
          </a:prstGeom>
          <a:noFill/>
        </p:spPr>
        <p:txBody>
          <a:bodyPr wrap="square" rtlCol="0">
            <a:spAutoFit/>
          </a:bodyPr>
          <a:lstStyle/>
          <a:p>
            <a:r>
              <a:rPr lang="en-GB" dirty="0" smtClean="0">
                <a:latin typeface="Comic Sans MS" panose="030F0702030302020204" pitchFamily="66" charset="0"/>
              </a:rPr>
              <a:t>Let’s have a go at using these adjectives to write sentences about </a:t>
            </a:r>
          </a:p>
          <a:p>
            <a:r>
              <a:rPr lang="en-GB" dirty="0" smtClean="0">
                <a:latin typeface="Comic Sans MS" panose="030F0702030302020204" pitchFamily="66" charset="0"/>
              </a:rPr>
              <a:t>our chosen object. Remember to say your sentence before you write it. </a:t>
            </a:r>
          </a:p>
          <a:p>
            <a:endParaRPr lang="en-GB" dirty="0">
              <a:latin typeface="Comic Sans MS" panose="030F0702030302020204" pitchFamily="66" charset="0"/>
            </a:endParaRPr>
          </a:p>
          <a:p>
            <a:r>
              <a:rPr lang="en-GB" dirty="0" smtClean="0">
                <a:latin typeface="Comic Sans MS" panose="030F0702030302020204" pitchFamily="66" charset="0"/>
              </a:rPr>
              <a:t>For example…</a:t>
            </a:r>
          </a:p>
          <a:p>
            <a:endParaRPr lang="en-GB" dirty="0" smtClean="0">
              <a:latin typeface="Comic Sans MS" panose="030F0702030302020204" pitchFamily="66" charset="0"/>
            </a:endParaRPr>
          </a:p>
          <a:p>
            <a:r>
              <a:rPr lang="en-GB" sz="2800" dirty="0" smtClean="0">
                <a:latin typeface="Comic Sans MS" panose="030F0702030302020204" pitchFamily="66" charset="0"/>
              </a:rPr>
              <a:t>My unicorn is called Candyfloss. She has a </a:t>
            </a:r>
            <a:r>
              <a:rPr lang="en-GB" sz="2800" dirty="0" smtClean="0">
                <a:solidFill>
                  <a:srgbClr val="00B0F0"/>
                </a:solidFill>
                <a:latin typeface="Comic Sans MS" panose="030F0702030302020204" pitchFamily="66" charset="0"/>
              </a:rPr>
              <a:t>glittery</a:t>
            </a:r>
            <a:r>
              <a:rPr lang="en-GB" sz="2800" dirty="0" smtClean="0">
                <a:latin typeface="Comic Sans MS" panose="030F0702030302020204" pitchFamily="66" charset="0"/>
              </a:rPr>
              <a:t> horn. She has a </a:t>
            </a:r>
            <a:r>
              <a:rPr lang="en-GB" sz="2800" dirty="0" smtClean="0">
                <a:solidFill>
                  <a:srgbClr val="00B0F0"/>
                </a:solidFill>
                <a:latin typeface="Comic Sans MS" panose="030F0702030302020204" pitchFamily="66" charset="0"/>
              </a:rPr>
              <a:t>soft</a:t>
            </a:r>
            <a:r>
              <a:rPr lang="en-GB" sz="2800" dirty="0" smtClean="0">
                <a:latin typeface="Comic Sans MS" panose="030F0702030302020204" pitchFamily="66" charset="0"/>
              </a:rPr>
              <a:t>, </a:t>
            </a:r>
            <a:r>
              <a:rPr lang="en-GB" sz="2800" dirty="0" smtClean="0">
                <a:solidFill>
                  <a:srgbClr val="00B0F0"/>
                </a:solidFill>
                <a:latin typeface="Comic Sans MS" panose="030F0702030302020204" pitchFamily="66" charset="0"/>
              </a:rPr>
              <a:t>fluffy</a:t>
            </a:r>
            <a:r>
              <a:rPr lang="en-GB" sz="2800" dirty="0" smtClean="0">
                <a:latin typeface="Comic Sans MS" panose="030F0702030302020204" pitchFamily="66" charset="0"/>
              </a:rPr>
              <a:t> body. Her eyes are </a:t>
            </a:r>
            <a:r>
              <a:rPr lang="en-GB" sz="2800" dirty="0" smtClean="0">
                <a:solidFill>
                  <a:srgbClr val="00B0F0"/>
                </a:solidFill>
                <a:latin typeface="Comic Sans MS" panose="030F0702030302020204" pitchFamily="66" charset="0"/>
              </a:rPr>
              <a:t>sparkly</a:t>
            </a:r>
            <a:r>
              <a:rPr lang="en-GB" sz="2800" dirty="0" smtClean="0">
                <a:latin typeface="Comic Sans MS" panose="030F0702030302020204" pitchFamily="66" charset="0"/>
              </a:rPr>
              <a:t>. I like to cuddle her in bed.</a:t>
            </a:r>
            <a:endParaRPr lang="en-GB" sz="2800" dirty="0">
              <a:latin typeface="Comic Sans MS" panose="030F0702030302020204" pitchFamily="66" charset="0"/>
            </a:endParaRPr>
          </a:p>
        </p:txBody>
      </p:sp>
      <p:pic>
        <p:nvPicPr>
          <p:cNvPr id="9" name="Picture 2" descr="Paper, Pencil, Writing, Stationery, Lined, Note, Page - Writing ..."/>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153" t="4725" r="7700" b="4556"/>
          <a:stretch/>
        </p:blipFill>
        <p:spPr bwMode="auto">
          <a:xfrm>
            <a:off x="323529" y="1261052"/>
            <a:ext cx="705016" cy="65578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467544" y="5085184"/>
            <a:ext cx="4032448" cy="1815882"/>
          </a:xfrm>
          <a:prstGeom prst="rect">
            <a:avLst/>
          </a:prstGeom>
          <a:noFill/>
          <a:ln w="38100">
            <a:solidFill>
              <a:schemeClr val="accent3">
                <a:lumMod val="75000"/>
              </a:schemeClr>
            </a:solidFill>
          </a:ln>
        </p:spPr>
        <p:txBody>
          <a:bodyPr wrap="square" rtlCol="0">
            <a:spAutoFit/>
          </a:bodyPr>
          <a:lstStyle/>
          <a:p>
            <a:r>
              <a:rPr lang="en-GB" sz="1400" dirty="0" smtClean="0">
                <a:latin typeface="Comic Sans MS" panose="030F0702030302020204" pitchFamily="66" charset="0"/>
              </a:rPr>
              <a:t>Grown-ups: Please simplify the task if you need to. Simple sentences are great too. For example…</a:t>
            </a:r>
          </a:p>
          <a:p>
            <a:endParaRPr lang="en-GB" sz="1400" dirty="0" smtClean="0">
              <a:latin typeface="Comic Sans MS" panose="030F0702030302020204" pitchFamily="66" charset="0"/>
            </a:endParaRPr>
          </a:p>
          <a:p>
            <a:r>
              <a:rPr lang="en-GB" sz="2800" dirty="0" smtClean="0">
                <a:latin typeface="Comic Sans MS" panose="030F0702030302020204" pitchFamily="66" charset="0"/>
                <a:sym typeface="Wingdings" panose="05000000000000000000" pitchFamily="2" charset="2"/>
              </a:rPr>
              <a:t>It is pink.</a:t>
            </a:r>
          </a:p>
          <a:p>
            <a:r>
              <a:rPr lang="en-GB" sz="2800" dirty="0" smtClean="0">
                <a:latin typeface="Comic Sans MS" panose="030F0702030302020204" pitchFamily="66" charset="0"/>
                <a:sym typeface="Wingdings" panose="05000000000000000000" pitchFamily="2" charset="2"/>
              </a:rPr>
              <a:t>It is soft.               </a:t>
            </a:r>
            <a:endParaRPr lang="en-GB" sz="1600" dirty="0">
              <a:latin typeface="Comic Sans MS" panose="030F0702030302020204" pitchFamily="66" charset="0"/>
            </a:endParaRPr>
          </a:p>
        </p:txBody>
      </p:sp>
      <p:sp>
        <p:nvSpPr>
          <p:cNvPr id="14" name="Rectangle 13"/>
          <p:cNvSpPr/>
          <p:nvPr/>
        </p:nvSpPr>
        <p:spPr>
          <a:xfrm>
            <a:off x="4581570" y="5060900"/>
            <a:ext cx="4310910" cy="1631216"/>
          </a:xfrm>
          <a:prstGeom prst="rect">
            <a:avLst/>
          </a:prstGeom>
          <a:ln w="38100">
            <a:solidFill>
              <a:schemeClr val="accent2">
                <a:lumMod val="75000"/>
              </a:schemeClr>
            </a:solidFill>
          </a:ln>
        </p:spPr>
        <p:txBody>
          <a:bodyPr wrap="square">
            <a:spAutoFit/>
          </a:bodyPr>
          <a:lstStyle/>
          <a:p>
            <a:r>
              <a:rPr lang="en-GB" sz="1600" dirty="0">
                <a:latin typeface="Comic Sans MS" panose="030F0702030302020204" pitchFamily="66" charset="0"/>
              </a:rPr>
              <a:t>Challenge: </a:t>
            </a:r>
            <a:r>
              <a:rPr lang="en-GB" sz="1600" dirty="0" smtClean="0">
                <a:latin typeface="Comic Sans MS" panose="030F0702030302020204" pitchFamily="66" charset="0"/>
              </a:rPr>
              <a:t>Try extending your sentences with ‘and’. For example…</a:t>
            </a:r>
          </a:p>
          <a:p>
            <a:endParaRPr lang="en-GB" sz="1600" dirty="0">
              <a:latin typeface="Comic Sans MS" panose="030F0702030302020204" pitchFamily="66" charset="0"/>
            </a:endParaRPr>
          </a:p>
          <a:p>
            <a:r>
              <a:rPr lang="en-GB" dirty="0" smtClean="0">
                <a:latin typeface="Comic Sans MS" panose="030F0702030302020204" pitchFamily="66" charset="0"/>
              </a:rPr>
              <a:t>Woody is a cowboy. He has a yellow shirt </a:t>
            </a:r>
            <a:r>
              <a:rPr lang="en-GB" u="sng" dirty="0" smtClean="0">
                <a:latin typeface="Comic Sans MS" panose="030F0702030302020204" pitchFamily="66" charset="0"/>
              </a:rPr>
              <a:t>and</a:t>
            </a:r>
            <a:r>
              <a:rPr lang="en-GB" dirty="0" smtClean="0">
                <a:latin typeface="Comic Sans MS" panose="030F0702030302020204" pitchFamily="66" charset="0"/>
              </a:rPr>
              <a:t> a red neckerchief.</a:t>
            </a:r>
          </a:p>
          <a:p>
            <a:endParaRPr lang="en-GB" sz="1600" dirty="0" smtClean="0">
              <a:latin typeface="Comic Sans MS" panose="030F0702030302020204" pitchFamily="66" charset="0"/>
            </a:endParaRPr>
          </a:p>
        </p:txBody>
      </p:sp>
    </p:spTree>
    <p:extLst>
      <p:ext uri="{BB962C8B-B14F-4D97-AF65-F5344CB8AC3E}">
        <p14:creationId xmlns:p14="http://schemas.microsoft.com/office/powerpoint/2010/main" val="37271142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467544" y="332656"/>
            <a:ext cx="8229600" cy="6480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dirty="0" smtClean="0">
                <a:latin typeface="Comic Sans MS" panose="030F0702030302020204" pitchFamily="66" charset="0"/>
              </a:rPr>
              <a:t>Lesson 6 – Reading a description. </a:t>
            </a:r>
            <a:endParaRPr lang="en-GB" sz="1100" dirty="0">
              <a:latin typeface="Comic Sans MS" panose="030F0702030302020204" pitchFamily="66" charset="0"/>
            </a:endParaRPr>
          </a:p>
        </p:txBody>
      </p:sp>
      <p:sp>
        <p:nvSpPr>
          <p:cNvPr id="4" name="TextBox 3"/>
          <p:cNvSpPr txBox="1"/>
          <p:nvPr/>
        </p:nvSpPr>
        <p:spPr>
          <a:xfrm>
            <a:off x="539552" y="1268760"/>
            <a:ext cx="8085584" cy="1200329"/>
          </a:xfrm>
          <a:prstGeom prst="rect">
            <a:avLst/>
          </a:prstGeom>
          <a:noFill/>
        </p:spPr>
        <p:txBody>
          <a:bodyPr wrap="square" rtlCol="0">
            <a:spAutoFit/>
          </a:bodyPr>
          <a:lstStyle/>
          <a:p>
            <a:pPr algn="ctr"/>
            <a:r>
              <a:rPr lang="en-GB" sz="2400" dirty="0" smtClean="0">
                <a:latin typeface="Comic Sans MS" panose="030F0702030302020204" pitchFamily="66" charset="0"/>
              </a:rPr>
              <a:t>Carefully read the passage below. Have a go at drawing what is described. Look out for the adjectives. These will help you add detail to your picture.</a:t>
            </a:r>
            <a:endParaRPr lang="en-GB" sz="2400" dirty="0">
              <a:latin typeface="Comic Sans MS" panose="030F0702030302020204" pitchFamily="66" charset="0"/>
            </a:endParaRPr>
          </a:p>
        </p:txBody>
      </p:sp>
      <p:sp>
        <p:nvSpPr>
          <p:cNvPr id="5" name="TextBox 4"/>
          <p:cNvSpPr txBox="1"/>
          <p:nvPr/>
        </p:nvSpPr>
        <p:spPr>
          <a:xfrm>
            <a:off x="611560" y="2757121"/>
            <a:ext cx="8085584" cy="3539430"/>
          </a:xfrm>
          <a:prstGeom prst="rect">
            <a:avLst/>
          </a:prstGeom>
          <a:noFill/>
          <a:ln w="57150">
            <a:solidFill>
              <a:srgbClr val="00B0F0"/>
            </a:solidFill>
          </a:ln>
        </p:spPr>
        <p:txBody>
          <a:bodyPr wrap="square" rtlCol="0">
            <a:spAutoFit/>
          </a:bodyPr>
          <a:lstStyle/>
          <a:p>
            <a:r>
              <a:rPr lang="en-GB" sz="3200" dirty="0" smtClean="0">
                <a:latin typeface="Comic Sans MS" panose="030F0702030302020204" pitchFamily="66" charset="0"/>
              </a:rPr>
              <a:t>I am at the bottom of the deep, blue sea. </a:t>
            </a:r>
          </a:p>
          <a:p>
            <a:r>
              <a:rPr lang="en-GB" sz="3200" dirty="0" smtClean="0">
                <a:latin typeface="Comic Sans MS" panose="030F0702030302020204" pitchFamily="66" charset="0"/>
              </a:rPr>
              <a:t>I can see a friendly mermaid with a pink, shimmering tail and long, wavy hair. She is holding two sparkly shells. There are colourful fish swimming around. I can see seaweed swaying in the water and a few rocks scattered on the seabed. </a:t>
            </a:r>
            <a:endParaRPr lang="en-GB" sz="3200" dirty="0">
              <a:latin typeface="Comic Sans MS" panose="030F0702030302020204" pitchFamily="66" charset="0"/>
            </a:endParaRPr>
          </a:p>
        </p:txBody>
      </p:sp>
    </p:spTree>
    <p:extLst>
      <p:ext uri="{BB962C8B-B14F-4D97-AF65-F5344CB8AC3E}">
        <p14:creationId xmlns:p14="http://schemas.microsoft.com/office/powerpoint/2010/main" val="34090138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7585985" y="332656"/>
            <a:ext cx="1556055" cy="936104"/>
          </a:xfrm>
          <a:prstGeom prst="rect">
            <a:avLst/>
          </a:prstGeom>
          <a:ln w="38100">
            <a:solidFill>
              <a:srgbClr val="FFC000"/>
            </a:solidFill>
          </a:ln>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smtClean="0">
                <a:latin typeface="Comic Sans MS" panose="030F0702030302020204" pitchFamily="66" charset="0"/>
              </a:rPr>
              <a:t>Lesson 6 – Reading a description. </a:t>
            </a:r>
            <a:endParaRPr lang="en-GB" sz="800" dirty="0">
              <a:latin typeface="Comic Sans MS" panose="030F0702030302020204" pitchFamily="66" charset="0"/>
            </a:endParaRPr>
          </a:p>
        </p:txBody>
      </p:sp>
      <p:sp>
        <p:nvSpPr>
          <p:cNvPr id="3" name="TextBox 2"/>
          <p:cNvSpPr txBox="1"/>
          <p:nvPr/>
        </p:nvSpPr>
        <p:spPr>
          <a:xfrm>
            <a:off x="467543" y="555938"/>
            <a:ext cx="7118441" cy="1569660"/>
          </a:xfrm>
          <a:prstGeom prst="rect">
            <a:avLst/>
          </a:prstGeom>
          <a:noFill/>
        </p:spPr>
        <p:txBody>
          <a:bodyPr wrap="square" rtlCol="0">
            <a:spAutoFit/>
          </a:bodyPr>
          <a:lstStyle/>
          <a:p>
            <a:r>
              <a:rPr lang="en-GB" sz="2400" dirty="0" smtClean="0">
                <a:latin typeface="Comic Sans MS" panose="030F0702030302020204" pitchFamily="66" charset="0"/>
              </a:rPr>
              <a:t>Did you recognise the place that was described on the last slide?</a:t>
            </a:r>
          </a:p>
          <a:p>
            <a:endParaRPr lang="en-GB" sz="2400" dirty="0" smtClean="0">
              <a:latin typeface="Comic Sans MS" panose="030F0702030302020204" pitchFamily="66" charset="0"/>
            </a:endParaRPr>
          </a:p>
          <a:p>
            <a:r>
              <a:rPr lang="en-GB" sz="2400" dirty="0">
                <a:latin typeface="Comic Sans MS" panose="030F0702030302020204" pitchFamily="66" charset="0"/>
              </a:rPr>
              <a:t>I</a:t>
            </a:r>
            <a:r>
              <a:rPr lang="en-GB" sz="2400" dirty="0" smtClean="0">
                <a:latin typeface="Comic Sans MS" panose="030F0702030302020204" pitchFamily="66" charset="0"/>
              </a:rPr>
              <a:t>t was the deep, blue ocean from the story. </a:t>
            </a:r>
            <a:r>
              <a:rPr lang="en-GB" sz="2400" dirty="0" smtClean="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pic>
        <p:nvPicPr>
          <p:cNvPr id="4" name="Picture 3"/>
          <p:cNvPicPr>
            <a:picLocks noChangeAspect="1"/>
          </p:cNvPicPr>
          <p:nvPr/>
        </p:nvPicPr>
        <p:blipFill rotWithShape="1">
          <a:blip r:embed="rId2"/>
          <a:srcRect l="11813" t="44095" r="55534" b="21453"/>
          <a:stretch/>
        </p:blipFill>
        <p:spPr>
          <a:xfrm>
            <a:off x="1187624" y="2276872"/>
            <a:ext cx="6984776" cy="4143510"/>
          </a:xfrm>
          <a:prstGeom prst="rect">
            <a:avLst/>
          </a:prstGeom>
        </p:spPr>
      </p:pic>
    </p:spTree>
    <p:extLst>
      <p:ext uri="{BB962C8B-B14F-4D97-AF65-F5344CB8AC3E}">
        <p14:creationId xmlns:p14="http://schemas.microsoft.com/office/powerpoint/2010/main" val="35787406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467544" y="476672"/>
            <a:ext cx="8229600" cy="864096"/>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dirty="0" smtClean="0">
                <a:latin typeface="Comic Sans MS" panose="030F0702030302020204" pitchFamily="66" charset="0"/>
              </a:rPr>
              <a:t>Lesson 7 – Choosing adjectives. </a:t>
            </a:r>
            <a:endParaRPr lang="en-GB" sz="1100" dirty="0">
              <a:latin typeface="Comic Sans MS" panose="030F0702030302020204" pitchFamily="66" charset="0"/>
            </a:endParaRPr>
          </a:p>
        </p:txBody>
      </p:sp>
      <p:sp>
        <p:nvSpPr>
          <p:cNvPr id="2" name="TextBox 1"/>
          <p:cNvSpPr txBox="1"/>
          <p:nvPr/>
        </p:nvSpPr>
        <p:spPr>
          <a:xfrm>
            <a:off x="4203054" y="1667416"/>
            <a:ext cx="4536504" cy="1938992"/>
          </a:xfrm>
          <a:prstGeom prst="rect">
            <a:avLst/>
          </a:prstGeom>
          <a:noFill/>
        </p:spPr>
        <p:txBody>
          <a:bodyPr wrap="square" rtlCol="0">
            <a:spAutoFit/>
          </a:bodyPr>
          <a:lstStyle/>
          <a:p>
            <a:r>
              <a:rPr lang="en-GB" sz="2000" dirty="0" smtClean="0">
                <a:latin typeface="Comic Sans MS" panose="030F0702030302020204" pitchFamily="66" charset="0"/>
              </a:rPr>
              <a:t>In the story Jake and Holly visit the wizard in the forest. Which adjectives would you use in the sentences below? </a:t>
            </a:r>
          </a:p>
          <a:p>
            <a:r>
              <a:rPr lang="en-GB" sz="2000" dirty="0" smtClean="0">
                <a:latin typeface="Comic Sans MS" panose="030F0702030302020204" pitchFamily="66" charset="0"/>
              </a:rPr>
              <a:t>Copy the sentences onto paper and add your own adjectives. </a:t>
            </a:r>
          </a:p>
        </p:txBody>
      </p:sp>
      <p:pic>
        <p:nvPicPr>
          <p:cNvPr id="7" name="Picture 6"/>
          <p:cNvPicPr>
            <a:picLocks noChangeAspect="1"/>
          </p:cNvPicPr>
          <p:nvPr/>
        </p:nvPicPr>
        <p:blipFill rotWithShape="1">
          <a:blip r:embed="rId2"/>
          <a:srcRect l="11813" t="28344" r="55534" b="38188"/>
          <a:stretch/>
        </p:blipFill>
        <p:spPr>
          <a:xfrm>
            <a:off x="454402" y="1481517"/>
            <a:ext cx="3748652" cy="2160240"/>
          </a:xfrm>
          <a:prstGeom prst="rect">
            <a:avLst/>
          </a:prstGeom>
        </p:spPr>
      </p:pic>
      <p:sp>
        <p:nvSpPr>
          <p:cNvPr id="8" name="TextBox 7"/>
          <p:cNvSpPr txBox="1"/>
          <p:nvPr/>
        </p:nvSpPr>
        <p:spPr>
          <a:xfrm flipH="1">
            <a:off x="683568" y="3933056"/>
            <a:ext cx="8640960" cy="3970318"/>
          </a:xfrm>
          <a:prstGeom prst="rect">
            <a:avLst/>
          </a:prstGeom>
          <a:noFill/>
        </p:spPr>
        <p:txBody>
          <a:bodyPr wrap="square" rtlCol="0">
            <a:spAutoFit/>
          </a:bodyPr>
          <a:lstStyle/>
          <a:p>
            <a:r>
              <a:rPr lang="en-GB" sz="3200" dirty="0" smtClean="0">
                <a:latin typeface="Comic Sans MS" panose="030F0702030302020204" pitchFamily="66" charset="0"/>
              </a:rPr>
              <a:t>I am holding a _____________ wand. </a:t>
            </a:r>
          </a:p>
          <a:p>
            <a:endParaRPr lang="en-GB" sz="3200" dirty="0">
              <a:latin typeface="Comic Sans MS" panose="030F0702030302020204" pitchFamily="66" charset="0"/>
            </a:endParaRPr>
          </a:p>
          <a:p>
            <a:r>
              <a:rPr lang="en-GB" sz="3200" dirty="0" smtClean="0">
                <a:latin typeface="Comic Sans MS" panose="030F0702030302020204" pitchFamily="66" charset="0"/>
              </a:rPr>
              <a:t>I can see a ___________ forest. </a:t>
            </a:r>
          </a:p>
          <a:p>
            <a:endParaRPr lang="en-GB" sz="3200" dirty="0">
              <a:latin typeface="Comic Sans MS" panose="030F0702030302020204" pitchFamily="66" charset="0"/>
            </a:endParaRPr>
          </a:p>
          <a:p>
            <a:r>
              <a:rPr lang="en-GB" sz="3200" dirty="0" smtClean="0">
                <a:latin typeface="Comic Sans MS" panose="030F0702030302020204" pitchFamily="66" charset="0"/>
              </a:rPr>
              <a:t>The wizard is wearing a _________ hat.</a:t>
            </a:r>
          </a:p>
          <a:p>
            <a:endParaRPr lang="en-GB" sz="2800" dirty="0">
              <a:latin typeface="Comic Sans MS" panose="030F0702030302020204" pitchFamily="66" charset="0"/>
            </a:endParaRPr>
          </a:p>
          <a:p>
            <a:r>
              <a:rPr lang="en-GB" sz="2800" dirty="0" smtClean="0">
                <a:latin typeface="Comic Sans MS" panose="030F0702030302020204" pitchFamily="66" charset="0"/>
              </a:rPr>
              <a:t> </a:t>
            </a:r>
          </a:p>
          <a:p>
            <a:endParaRPr lang="en-GB" dirty="0"/>
          </a:p>
          <a:p>
            <a:endParaRPr lang="en-GB" dirty="0"/>
          </a:p>
        </p:txBody>
      </p:sp>
    </p:spTree>
    <p:extLst>
      <p:ext uri="{BB962C8B-B14F-4D97-AF65-F5344CB8AC3E}">
        <p14:creationId xmlns:p14="http://schemas.microsoft.com/office/powerpoint/2010/main" val="27778739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6012160" y="476672"/>
            <a:ext cx="2684984" cy="28803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100" dirty="0" smtClean="0">
                <a:latin typeface="Comic Sans MS" panose="030F0702030302020204" pitchFamily="66" charset="0"/>
              </a:rPr>
              <a:t>Lesson 7 – Choosing adjectives. </a:t>
            </a:r>
            <a:endParaRPr lang="en-GB" sz="400" dirty="0">
              <a:latin typeface="Comic Sans MS" panose="030F0702030302020204" pitchFamily="66" charset="0"/>
            </a:endParaRPr>
          </a:p>
        </p:txBody>
      </p:sp>
      <p:pic>
        <p:nvPicPr>
          <p:cNvPr id="7" name="Picture 6"/>
          <p:cNvPicPr>
            <a:picLocks noChangeAspect="1"/>
          </p:cNvPicPr>
          <p:nvPr/>
        </p:nvPicPr>
        <p:blipFill rotWithShape="1">
          <a:blip r:embed="rId2"/>
          <a:srcRect l="11813" t="28344" r="55534" b="38188"/>
          <a:stretch/>
        </p:blipFill>
        <p:spPr>
          <a:xfrm>
            <a:off x="2699792" y="908720"/>
            <a:ext cx="3748652" cy="2160240"/>
          </a:xfrm>
          <a:prstGeom prst="rect">
            <a:avLst/>
          </a:prstGeom>
        </p:spPr>
      </p:pic>
      <p:sp>
        <p:nvSpPr>
          <p:cNvPr id="8" name="TextBox 7"/>
          <p:cNvSpPr txBox="1"/>
          <p:nvPr/>
        </p:nvSpPr>
        <p:spPr>
          <a:xfrm flipH="1">
            <a:off x="611560" y="3236315"/>
            <a:ext cx="7056784" cy="4278094"/>
          </a:xfrm>
          <a:prstGeom prst="rect">
            <a:avLst/>
          </a:prstGeom>
          <a:noFill/>
        </p:spPr>
        <p:txBody>
          <a:bodyPr wrap="square" rtlCol="0">
            <a:spAutoFit/>
          </a:bodyPr>
          <a:lstStyle/>
          <a:p>
            <a:r>
              <a:rPr lang="en-GB" sz="1600" dirty="0" smtClean="0">
                <a:latin typeface="Comic Sans MS" panose="030F0702030302020204" pitchFamily="66" charset="0"/>
              </a:rPr>
              <a:t>Here are some examples:</a:t>
            </a:r>
          </a:p>
          <a:p>
            <a:r>
              <a:rPr lang="en-GB" sz="3200" dirty="0" smtClean="0">
                <a:latin typeface="Comic Sans MS" panose="030F0702030302020204" pitchFamily="66" charset="0"/>
              </a:rPr>
              <a:t>I am holding a </a:t>
            </a:r>
            <a:r>
              <a:rPr lang="en-GB" sz="3200" dirty="0" smtClean="0">
                <a:solidFill>
                  <a:srgbClr val="FF0000"/>
                </a:solidFill>
                <a:latin typeface="Comic Sans MS" panose="030F0702030302020204" pitchFamily="66" charset="0"/>
              </a:rPr>
              <a:t>sparkly</a:t>
            </a:r>
            <a:r>
              <a:rPr lang="en-GB" sz="3200" dirty="0" smtClean="0">
                <a:latin typeface="Comic Sans MS" panose="030F0702030302020204" pitchFamily="66" charset="0"/>
              </a:rPr>
              <a:t> wand. </a:t>
            </a:r>
          </a:p>
          <a:p>
            <a:endParaRPr lang="en-GB" sz="3200" dirty="0">
              <a:latin typeface="Comic Sans MS" panose="030F0702030302020204" pitchFamily="66" charset="0"/>
            </a:endParaRPr>
          </a:p>
          <a:p>
            <a:r>
              <a:rPr lang="en-GB" sz="3200" dirty="0" smtClean="0">
                <a:latin typeface="Comic Sans MS" panose="030F0702030302020204" pitchFamily="66" charset="0"/>
              </a:rPr>
              <a:t>I can see a </a:t>
            </a:r>
            <a:r>
              <a:rPr lang="en-GB" sz="3200" dirty="0" smtClean="0">
                <a:solidFill>
                  <a:srgbClr val="FF0000"/>
                </a:solidFill>
                <a:latin typeface="Comic Sans MS" panose="030F0702030302020204" pitchFamily="66" charset="0"/>
              </a:rPr>
              <a:t>gloomy</a:t>
            </a:r>
            <a:r>
              <a:rPr lang="en-GB" sz="3200" dirty="0" smtClean="0">
                <a:latin typeface="Comic Sans MS" panose="030F0702030302020204" pitchFamily="66" charset="0"/>
              </a:rPr>
              <a:t> forest. </a:t>
            </a:r>
          </a:p>
          <a:p>
            <a:endParaRPr lang="en-GB" sz="3200" dirty="0">
              <a:latin typeface="Comic Sans MS" panose="030F0702030302020204" pitchFamily="66" charset="0"/>
            </a:endParaRPr>
          </a:p>
          <a:p>
            <a:r>
              <a:rPr lang="en-GB" sz="3200" dirty="0" smtClean="0">
                <a:latin typeface="Comic Sans MS" panose="030F0702030302020204" pitchFamily="66" charset="0"/>
              </a:rPr>
              <a:t>The wizard is wearing a </a:t>
            </a:r>
            <a:r>
              <a:rPr lang="en-GB" sz="3200" dirty="0" smtClean="0">
                <a:solidFill>
                  <a:srgbClr val="FF0000"/>
                </a:solidFill>
                <a:latin typeface="Comic Sans MS" panose="030F0702030302020204" pitchFamily="66" charset="0"/>
              </a:rPr>
              <a:t>pointy</a:t>
            </a:r>
            <a:r>
              <a:rPr lang="en-GB" sz="3200" dirty="0" smtClean="0">
                <a:latin typeface="Comic Sans MS" panose="030F0702030302020204" pitchFamily="66" charset="0"/>
              </a:rPr>
              <a:t> hat.</a:t>
            </a:r>
          </a:p>
          <a:p>
            <a:endParaRPr lang="en-GB" sz="2800" dirty="0">
              <a:latin typeface="Comic Sans MS" panose="030F0702030302020204" pitchFamily="66" charset="0"/>
            </a:endParaRPr>
          </a:p>
          <a:p>
            <a:r>
              <a:rPr lang="en-GB" sz="2800" dirty="0" smtClean="0">
                <a:latin typeface="Comic Sans MS" panose="030F0702030302020204" pitchFamily="66" charset="0"/>
              </a:rPr>
              <a:t> </a:t>
            </a:r>
          </a:p>
          <a:p>
            <a:endParaRPr lang="en-GB" dirty="0"/>
          </a:p>
          <a:p>
            <a:endParaRPr lang="en-GB" dirty="0"/>
          </a:p>
        </p:txBody>
      </p:sp>
    </p:spTree>
    <p:extLst>
      <p:ext uri="{BB962C8B-B14F-4D97-AF65-F5344CB8AC3E}">
        <p14:creationId xmlns:p14="http://schemas.microsoft.com/office/powerpoint/2010/main" val="23910172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467544" y="476672"/>
            <a:ext cx="8229600" cy="864096"/>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600" dirty="0" smtClean="0">
                <a:latin typeface="Comic Sans MS" panose="030F0702030302020204" pitchFamily="66" charset="0"/>
              </a:rPr>
              <a:t>Lesson 8 – Writing sentences. </a:t>
            </a:r>
            <a:endParaRPr lang="en-GB" sz="1200" dirty="0">
              <a:latin typeface="Comic Sans MS" panose="030F0702030302020204" pitchFamily="66" charset="0"/>
            </a:endParaRPr>
          </a:p>
        </p:txBody>
      </p:sp>
      <p:sp>
        <p:nvSpPr>
          <p:cNvPr id="2" name="TextBox 1"/>
          <p:cNvSpPr txBox="1"/>
          <p:nvPr/>
        </p:nvSpPr>
        <p:spPr>
          <a:xfrm>
            <a:off x="572260" y="1522169"/>
            <a:ext cx="8142962" cy="2246769"/>
          </a:xfrm>
          <a:prstGeom prst="rect">
            <a:avLst/>
          </a:prstGeom>
          <a:noFill/>
        </p:spPr>
        <p:txBody>
          <a:bodyPr wrap="square" rtlCol="0">
            <a:spAutoFit/>
          </a:bodyPr>
          <a:lstStyle/>
          <a:p>
            <a:r>
              <a:rPr lang="en-GB" sz="2000" dirty="0" smtClean="0">
                <a:latin typeface="Comic Sans MS" panose="030F0702030302020204" pitchFamily="66" charset="0"/>
              </a:rPr>
              <a:t>Let’s have a go at writing sentences about one of the places in the story. Imagine you are Jake or Holly and you have just arrived. </a:t>
            </a:r>
          </a:p>
          <a:p>
            <a:endParaRPr lang="en-GB" sz="2000" dirty="0">
              <a:latin typeface="Comic Sans MS" panose="030F0702030302020204" pitchFamily="66" charset="0"/>
            </a:endParaRPr>
          </a:p>
          <a:p>
            <a:r>
              <a:rPr lang="en-GB" sz="2000" dirty="0">
                <a:latin typeface="Comic Sans MS" panose="030F0702030302020204" pitchFamily="66" charset="0"/>
              </a:rPr>
              <a:t>On the next two slides you will find two places to choose from. Pick just one of these to write about. </a:t>
            </a:r>
          </a:p>
          <a:p>
            <a:endParaRPr lang="en-GB" sz="2000" dirty="0">
              <a:latin typeface="Comic Sans MS" panose="030F0702030302020204" pitchFamily="66" charset="0"/>
            </a:endParaRPr>
          </a:p>
          <a:p>
            <a:r>
              <a:rPr lang="en-GB" sz="2000" dirty="0" smtClean="0">
                <a:latin typeface="Comic Sans MS" panose="030F0702030302020204" pitchFamily="66" charset="0"/>
              </a:rPr>
              <a:t>Each page provides some helpful words </a:t>
            </a:r>
            <a:r>
              <a:rPr lang="en-GB" sz="2000" dirty="0" smtClean="0">
                <a:latin typeface="Comic Sans MS" panose="030F0702030302020204" pitchFamily="66" charset="0"/>
              </a:rPr>
              <a:t>and ideas for writing. </a:t>
            </a:r>
            <a:r>
              <a:rPr lang="en-GB" sz="2000" dirty="0" smtClean="0">
                <a:latin typeface="Comic Sans MS" panose="030F0702030302020204" pitchFamily="66" charset="0"/>
                <a:sym typeface="Wingdings" panose="05000000000000000000" pitchFamily="2" charset="2"/>
              </a:rPr>
              <a:t> </a:t>
            </a:r>
            <a:endParaRPr lang="en-GB" sz="2000" dirty="0">
              <a:latin typeface="Comic Sans MS" panose="030F0702030302020204" pitchFamily="66" charset="0"/>
            </a:endParaRPr>
          </a:p>
        </p:txBody>
      </p:sp>
      <p:pic>
        <p:nvPicPr>
          <p:cNvPr id="4" name="Picture 2" descr="Paper, Pencil, Writing, Stationery, Lined, Note, Page - Writing ..."/>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153" t="4725" r="7700" b="4556"/>
          <a:stretch/>
        </p:blipFill>
        <p:spPr bwMode="auto">
          <a:xfrm>
            <a:off x="4276375" y="3916404"/>
            <a:ext cx="734732" cy="68342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83569" y="4961785"/>
            <a:ext cx="3888431" cy="1631216"/>
          </a:xfrm>
          <a:prstGeom prst="rect">
            <a:avLst/>
          </a:prstGeom>
          <a:noFill/>
          <a:ln w="38100">
            <a:solidFill>
              <a:schemeClr val="accent3">
                <a:lumMod val="75000"/>
              </a:schemeClr>
            </a:solidFill>
          </a:ln>
        </p:spPr>
        <p:txBody>
          <a:bodyPr wrap="square" rtlCol="0">
            <a:spAutoFit/>
          </a:bodyPr>
          <a:lstStyle/>
          <a:p>
            <a:r>
              <a:rPr lang="en-GB" sz="1600" dirty="0" smtClean="0">
                <a:latin typeface="Comic Sans MS" panose="030F0702030302020204" pitchFamily="66" charset="0"/>
              </a:rPr>
              <a:t>Grown-ups: Please simplify this task if you need to. Simple sentences are great too. For example…</a:t>
            </a:r>
          </a:p>
          <a:p>
            <a:endParaRPr lang="en-GB" sz="1600" dirty="0">
              <a:latin typeface="Comic Sans MS" panose="030F0702030302020204" pitchFamily="66" charset="0"/>
            </a:endParaRPr>
          </a:p>
          <a:p>
            <a:r>
              <a:rPr lang="en-GB" dirty="0" smtClean="0">
                <a:latin typeface="Comic Sans MS" panose="030F0702030302020204" pitchFamily="66" charset="0"/>
              </a:rPr>
              <a:t>I can see a pirate.</a:t>
            </a:r>
          </a:p>
          <a:p>
            <a:r>
              <a:rPr lang="en-GB" dirty="0" smtClean="0">
                <a:latin typeface="Comic Sans MS" panose="030F0702030302020204" pitchFamily="66" charset="0"/>
              </a:rPr>
              <a:t>I can see the sea. </a:t>
            </a:r>
          </a:p>
        </p:txBody>
      </p:sp>
      <p:sp>
        <p:nvSpPr>
          <p:cNvPr id="6" name="Rectangle 5"/>
          <p:cNvSpPr/>
          <p:nvPr/>
        </p:nvSpPr>
        <p:spPr>
          <a:xfrm>
            <a:off x="4643741" y="4961785"/>
            <a:ext cx="4115574" cy="1600438"/>
          </a:xfrm>
          <a:prstGeom prst="rect">
            <a:avLst/>
          </a:prstGeom>
          <a:ln w="38100">
            <a:solidFill>
              <a:schemeClr val="accent2">
                <a:lumMod val="75000"/>
              </a:schemeClr>
            </a:solidFill>
          </a:ln>
        </p:spPr>
        <p:txBody>
          <a:bodyPr wrap="square">
            <a:spAutoFit/>
          </a:bodyPr>
          <a:lstStyle/>
          <a:p>
            <a:r>
              <a:rPr lang="en-GB" sz="1600" dirty="0">
                <a:latin typeface="Comic Sans MS" panose="030F0702030302020204" pitchFamily="66" charset="0"/>
              </a:rPr>
              <a:t>Challenge: </a:t>
            </a:r>
            <a:r>
              <a:rPr lang="en-GB" sz="1600" dirty="0" smtClean="0">
                <a:latin typeface="Comic Sans MS" panose="030F0702030302020204" pitchFamily="66" charset="0"/>
              </a:rPr>
              <a:t>If you feel your child is ready for a challenge, encourage them to use adjectives in their sentences. For example…</a:t>
            </a:r>
          </a:p>
          <a:p>
            <a:endParaRPr lang="en-GB" sz="1600" dirty="0" smtClean="0">
              <a:latin typeface="Comic Sans MS" panose="030F0702030302020204" pitchFamily="66" charset="0"/>
            </a:endParaRPr>
          </a:p>
          <a:p>
            <a:r>
              <a:rPr lang="en-GB" dirty="0" smtClean="0">
                <a:latin typeface="Comic Sans MS" panose="030F0702030302020204" pitchFamily="66" charset="0"/>
              </a:rPr>
              <a:t>The fairies have </a:t>
            </a:r>
            <a:r>
              <a:rPr lang="en-GB" u="sng" dirty="0" smtClean="0">
                <a:latin typeface="Comic Sans MS" panose="030F0702030302020204" pitchFamily="66" charset="0"/>
              </a:rPr>
              <a:t>glittery</a:t>
            </a:r>
            <a:r>
              <a:rPr lang="en-GB" dirty="0" smtClean="0">
                <a:latin typeface="Comic Sans MS" panose="030F0702030302020204" pitchFamily="66" charset="0"/>
              </a:rPr>
              <a:t> wings. </a:t>
            </a:r>
          </a:p>
        </p:txBody>
      </p:sp>
    </p:spTree>
    <p:extLst>
      <p:ext uri="{BB962C8B-B14F-4D97-AF65-F5344CB8AC3E}">
        <p14:creationId xmlns:p14="http://schemas.microsoft.com/office/powerpoint/2010/main" val="38371520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660232" y="188640"/>
            <a:ext cx="2252936" cy="28803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100" dirty="0" smtClean="0">
                <a:latin typeface="Comic Sans MS" panose="030F0702030302020204" pitchFamily="66" charset="0"/>
              </a:rPr>
              <a:t>Lesson 8 – Writing sentences. </a:t>
            </a:r>
            <a:endParaRPr lang="en-GB" sz="400" dirty="0">
              <a:latin typeface="Comic Sans MS" panose="030F0702030302020204" pitchFamily="66" charset="0"/>
            </a:endParaRPr>
          </a:p>
        </p:txBody>
      </p:sp>
      <p:pic>
        <p:nvPicPr>
          <p:cNvPr id="3" name="Picture 2"/>
          <p:cNvPicPr>
            <a:picLocks noChangeAspect="1"/>
          </p:cNvPicPr>
          <p:nvPr/>
        </p:nvPicPr>
        <p:blipFill rotWithShape="1">
          <a:blip r:embed="rId2"/>
          <a:srcRect l="25649" t="21453" r="26756" b="18500"/>
          <a:stretch/>
        </p:blipFill>
        <p:spPr>
          <a:xfrm>
            <a:off x="92696" y="601619"/>
            <a:ext cx="8943800" cy="6256381"/>
          </a:xfrm>
          <a:prstGeom prst="rect">
            <a:avLst/>
          </a:prstGeom>
        </p:spPr>
      </p:pic>
    </p:spTree>
    <p:extLst>
      <p:ext uri="{BB962C8B-B14F-4D97-AF65-F5344CB8AC3E}">
        <p14:creationId xmlns:p14="http://schemas.microsoft.com/office/powerpoint/2010/main" val="414593945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750733" y="116632"/>
            <a:ext cx="2252936" cy="216024"/>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100" dirty="0" smtClean="0">
                <a:latin typeface="Comic Sans MS" panose="030F0702030302020204" pitchFamily="66" charset="0"/>
              </a:rPr>
              <a:t>Lesson 8 – Writing sentences. </a:t>
            </a:r>
            <a:endParaRPr lang="en-GB" sz="400" dirty="0">
              <a:latin typeface="Comic Sans MS" panose="030F0702030302020204" pitchFamily="66" charset="0"/>
            </a:endParaRPr>
          </a:p>
        </p:txBody>
      </p:sp>
      <p:pic>
        <p:nvPicPr>
          <p:cNvPr id="3" name="Picture 2"/>
          <p:cNvPicPr>
            <a:picLocks noChangeAspect="1"/>
          </p:cNvPicPr>
          <p:nvPr/>
        </p:nvPicPr>
        <p:blipFill rotWithShape="1">
          <a:blip r:embed="rId2"/>
          <a:srcRect l="23747" t="17515" r="24542" b="17815"/>
          <a:stretch/>
        </p:blipFill>
        <p:spPr>
          <a:xfrm>
            <a:off x="179512" y="620688"/>
            <a:ext cx="8712968" cy="6126250"/>
          </a:xfrm>
          <a:prstGeom prst="rect">
            <a:avLst/>
          </a:prstGeom>
        </p:spPr>
      </p:pic>
    </p:spTree>
    <p:extLst>
      <p:ext uri="{BB962C8B-B14F-4D97-AF65-F5344CB8AC3E}">
        <p14:creationId xmlns:p14="http://schemas.microsoft.com/office/powerpoint/2010/main" val="20929489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467544" y="476672"/>
            <a:ext cx="8229600" cy="864096"/>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600" dirty="0" smtClean="0">
                <a:latin typeface="Comic Sans MS" panose="030F0702030302020204" pitchFamily="66" charset="0"/>
              </a:rPr>
              <a:t>Lesson 9 – Improving sentences. </a:t>
            </a:r>
            <a:endParaRPr lang="en-GB" sz="1200" dirty="0">
              <a:latin typeface="Comic Sans MS" panose="030F0702030302020204" pitchFamily="66" charset="0"/>
            </a:endParaRPr>
          </a:p>
        </p:txBody>
      </p:sp>
      <p:pic>
        <p:nvPicPr>
          <p:cNvPr id="4" name="Picture 4" descr="Mr. Rush by Roger Hargreaves"/>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0029" t="22040" r="27544" b="4493"/>
          <a:stretch/>
        </p:blipFill>
        <p:spPr bwMode="auto">
          <a:xfrm>
            <a:off x="3635896" y="1556792"/>
            <a:ext cx="1543298" cy="140299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67544" y="3180006"/>
            <a:ext cx="8229600" cy="3416320"/>
          </a:xfrm>
          <a:prstGeom prst="rect">
            <a:avLst/>
          </a:prstGeom>
        </p:spPr>
        <p:txBody>
          <a:bodyPr wrap="square">
            <a:spAutoFit/>
          </a:bodyPr>
          <a:lstStyle/>
          <a:p>
            <a:r>
              <a:rPr lang="en-GB" sz="2400" dirty="0" smtClean="0">
                <a:latin typeface="Comic Sans MS" panose="030F0702030302020204" pitchFamily="66" charset="0"/>
              </a:rPr>
              <a:t>Do you remember Mr Rush?  He had </a:t>
            </a:r>
            <a:r>
              <a:rPr lang="en-GB" sz="2400" dirty="0">
                <a:latin typeface="Comic Sans MS" panose="030F0702030302020204" pitchFamily="66" charset="0"/>
              </a:rPr>
              <a:t>a go at writing </a:t>
            </a:r>
            <a:r>
              <a:rPr lang="en-GB" sz="2400" dirty="0" smtClean="0">
                <a:latin typeface="Comic Sans MS" panose="030F0702030302020204" pitchFamily="66" charset="0"/>
              </a:rPr>
              <a:t>sentences too</a:t>
            </a:r>
            <a:r>
              <a:rPr lang="en-GB" sz="2400" dirty="0">
                <a:latin typeface="Comic Sans MS" panose="030F0702030302020204" pitchFamily="66" charset="0"/>
              </a:rPr>
              <a:t>, but accidentally missed some important things!</a:t>
            </a:r>
          </a:p>
          <a:p>
            <a:endParaRPr lang="en-GB" sz="2400" dirty="0">
              <a:latin typeface="Comic Sans MS" panose="030F0702030302020204" pitchFamily="66" charset="0"/>
            </a:endParaRPr>
          </a:p>
          <a:p>
            <a:r>
              <a:rPr lang="en-GB" sz="2400" dirty="0">
                <a:latin typeface="Comic Sans MS" panose="030F0702030302020204" pitchFamily="66" charset="0"/>
              </a:rPr>
              <a:t>Help Mr Rush improve his sentences. Each sentence has </a:t>
            </a:r>
            <a:r>
              <a:rPr lang="en-GB" sz="2400" b="1" u="sng" dirty="0">
                <a:latin typeface="Comic Sans MS" panose="030F0702030302020204" pitchFamily="66" charset="0"/>
              </a:rPr>
              <a:t>two</a:t>
            </a:r>
            <a:r>
              <a:rPr lang="en-GB" sz="2400" dirty="0">
                <a:latin typeface="Comic Sans MS" panose="030F0702030302020204" pitchFamily="66" charset="0"/>
              </a:rPr>
              <a:t> mistakes. Can you find them? </a:t>
            </a:r>
          </a:p>
          <a:p>
            <a:endParaRPr lang="en-GB" sz="2400" dirty="0">
              <a:latin typeface="Comic Sans MS" panose="030F0702030302020204" pitchFamily="66" charset="0"/>
            </a:endParaRPr>
          </a:p>
          <a:p>
            <a:r>
              <a:rPr lang="en-GB" sz="2400" dirty="0">
                <a:latin typeface="Comic Sans MS" panose="030F0702030302020204" pitchFamily="66" charset="0"/>
              </a:rPr>
              <a:t>Look carefully at the capital letters, full stops, finger spaces and spellings! </a:t>
            </a:r>
          </a:p>
        </p:txBody>
      </p:sp>
    </p:spTree>
    <p:extLst>
      <p:ext uri="{BB962C8B-B14F-4D97-AF65-F5344CB8AC3E}">
        <p14:creationId xmlns:p14="http://schemas.microsoft.com/office/powerpoint/2010/main" val="206403824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52320" y="548680"/>
            <a:ext cx="1114408" cy="369332"/>
          </a:xfrm>
          <a:prstGeom prst="rect">
            <a:avLst/>
          </a:prstGeom>
        </p:spPr>
        <p:txBody>
          <a:bodyPr wrap="none">
            <a:spAutoFit/>
          </a:bodyPr>
          <a:lstStyle/>
          <a:p>
            <a:r>
              <a:rPr lang="en-GB" dirty="0" smtClean="0">
                <a:latin typeface="Comic Sans MS" panose="030F0702030302020204" pitchFamily="66" charset="0"/>
              </a:rPr>
              <a:t>Lesson 9</a:t>
            </a:r>
            <a:endParaRPr lang="en-GB" dirty="0"/>
          </a:p>
        </p:txBody>
      </p:sp>
      <p:pic>
        <p:nvPicPr>
          <p:cNvPr id="4" name="Picture 4" descr="Mr. Rush by Roger Hargreaves"/>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0029" t="22040" r="27544" b="4493"/>
          <a:stretch/>
        </p:blipFill>
        <p:spPr bwMode="auto">
          <a:xfrm>
            <a:off x="6361376" y="428345"/>
            <a:ext cx="1077268" cy="97933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99592" y="730441"/>
            <a:ext cx="5120417" cy="830997"/>
          </a:xfrm>
          <a:prstGeom prst="rect">
            <a:avLst/>
          </a:prstGeom>
        </p:spPr>
        <p:txBody>
          <a:bodyPr wrap="square">
            <a:spAutoFit/>
          </a:bodyPr>
          <a:lstStyle/>
          <a:p>
            <a:r>
              <a:rPr lang="en-GB" sz="2400" dirty="0">
                <a:latin typeface="Comic Sans MS" panose="030F0702030302020204" pitchFamily="66" charset="0"/>
              </a:rPr>
              <a:t>Each sentence has </a:t>
            </a:r>
            <a:r>
              <a:rPr lang="en-GB" sz="2400" b="1" u="sng" dirty="0">
                <a:latin typeface="Comic Sans MS" panose="030F0702030302020204" pitchFamily="66" charset="0"/>
              </a:rPr>
              <a:t>two</a:t>
            </a:r>
            <a:r>
              <a:rPr lang="en-GB" sz="2400" dirty="0">
                <a:latin typeface="Comic Sans MS" panose="030F0702030302020204" pitchFamily="66" charset="0"/>
              </a:rPr>
              <a:t> mistakes. </a:t>
            </a:r>
            <a:endParaRPr lang="en-GB" sz="2400" dirty="0" smtClean="0">
              <a:latin typeface="Comic Sans MS" panose="030F0702030302020204" pitchFamily="66" charset="0"/>
            </a:endParaRPr>
          </a:p>
          <a:p>
            <a:r>
              <a:rPr lang="en-GB" sz="2400" dirty="0" smtClean="0">
                <a:latin typeface="Comic Sans MS" panose="030F0702030302020204" pitchFamily="66" charset="0"/>
              </a:rPr>
              <a:t>Can </a:t>
            </a:r>
            <a:r>
              <a:rPr lang="en-GB" sz="2400" dirty="0">
                <a:latin typeface="Comic Sans MS" panose="030F0702030302020204" pitchFamily="66" charset="0"/>
              </a:rPr>
              <a:t>you find them? </a:t>
            </a:r>
          </a:p>
        </p:txBody>
      </p:sp>
      <p:sp>
        <p:nvSpPr>
          <p:cNvPr id="5" name="TextBox 4"/>
          <p:cNvSpPr txBox="1"/>
          <p:nvPr/>
        </p:nvSpPr>
        <p:spPr>
          <a:xfrm>
            <a:off x="467544" y="1988840"/>
            <a:ext cx="7848872" cy="4708981"/>
          </a:xfrm>
          <a:prstGeom prst="rect">
            <a:avLst/>
          </a:prstGeom>
          <a:noFill/>
        </p:spPr>
        <p:txBody>
          <a:bodyPr wrap="square" rtlCol="0">
            <a:spAutoFit/>
          </a:bodyPr>
          <a:lstStyle/>
          <a:p>
            <a:endParaRPr lang="en-GB" dirty="0"/>
          </a:p>
          <a:p>
            <a:r>
              <a:rPr lang="en-GB" sz="2400" dirty="0" smtClean="0">
                <a:latin typeface="Comic Sans MS" panose="030F0702030302020204" pitchFamily="66" charset="0"/>
              </a:rPr>
              <a:t>The fairies </a:t>
            </a:r>
            <a:r>
              <a:rPr lang="en-GB" sz="2400" dirty="0" err="1" smtClean="0">
                <a:latin typeface="Comic Sans MS" panose="030F0702030302020204" pitchFamily="66" charset="0"/>
              </a:rPr>
              <a:t>ar</a:t>
            </a:r>
            <a:r>
              <a:rPr lang="en-GB" sz="2400" dirty="0" smtClean="0">
                <a:latin typeface="Comic Sans MS" panose="030F0702030302020204" pitchFamily="66" charset="0"/>
              </a:rPr>
              <a:t>  dancing around the beautiful flowers </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a:latin typeface="Comic Sans MS" panose="030F0702030302020204" pitchFamily="66" charset="0"/>
              </a:rPr>
              <a:t>t</a:t>
            </a:r>
            <a:r>
              <a:rPr lang="en-GB" sz="2400" dirty="0" smtClean="0">
                <a:latin typeface="Comic Sans MS" panose="030F0702030302020204" pitchFamily="66" charset="0"/>
              </a:rPr>
              <a:t>he fairy queen has silver wings </a:t>
            </a:r>
            <a:r>
              <a:rPr lang="en-GB" sz="2400" dirty="0" err="1" smtClean="0">
                <a:latin typeface="Comic Sans MS" panose="030F0702030302020204" pitchFamily="66" charset="0"/>
              </a:rPr>
              <a:t>anda</a:t>
            </a:r>
            <a:r>
              <a:rPr lang="en-GB" sz="2400" dirty="0" smtClean="0">
                <a:latin typeface="Comic Sans MS" panose="030F0702030302020204" pitchFamily="66" charset="0"/>
              </a:rPr>
              <a:t> colourful headband.</a:t>
            </a: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a:latin typeface="Comic Sans MS" panose="030F0702030302020204" pitchFamily="66" charset="0"/>
              </a:rPr>
              <a:t>i</a:t>
            </a:r>
            <a:r>
              <a:rPr lang="en-GB" sz="2400" dirty="0" smtClean="0">
                <a:latin typeface="Comic Sans MS" panose="030F0702030302020204" pitchFamily="66" charset="0"/>
              </a:rPr>
              <a:t> </a:t>
            </a:r>
            <a:r>
              <a:rPr lang="en-GB" sz="2400" dirty="0">
                <a:latin typeface="Comic Sans MS" panose="030F0702030302020204" pitchFamily="66" charset="0"/>
              </a:rPr>
              <a:t>can hear wonderful music </a:t>
            </a:r>
            <a:r>
              <a:rPr lang="en-GB" sz="2400" dirty="0" err="1" smtClean="0">
                <a:latin typeface="Comic Sans MS" panose="030F0702030302020204" pitchFamily="66" charset="0"/>
              </a:rPr>
              <a:t>playin</a:t>
            </a:r>
            <a:r>
              <a:rPr lang="en-GB" sz="2400" dirty="0" smtClean="0">
                <a:latin typeface="Comic Sans MS" panose="030F0702030302020204" pitchFamily="66" charset="0"/>
              </a:rPr>
              <a:t> </a:t>
            </a:r>
            <a:r>
              <a:rPr lang="en-GB" sz="2400" dirty="0">
                <a:latin typeface="Comic Sans MS" panose="030F0702030302020204" pitchFamily="66" charset="0"/>
              </a:rPr>
              <a:t>in the </a:t>
            </a:r>
            <a:r>
              <a:rPr lang="en-GB" sz="2400" dirty="0" smtClean="0">
                <a:latin typeface="Comic Sans MS" panose="030F0702030302020204" pitchFamily="66" charset="0"/>
              </a:rPr>
              <a:t>background.</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err="1" smtClean="0">
                <a:latin typeface="Comic Sans MS" panose="030F0702030302020204" pitchFamily="66" charset="0"/>
              </a:rPr>
              <a:t>Thay</a:t>
            </a:r>
            <a:r>
              <a:rPr lang="en-GB" sz="2400" dirty="0" smtClean="0">
                <a:latin typeface="Comic Sans MS" panose="030F0702030302020204" pitchFamily="66" charset="0"/>
              </a:rPr>
              <a:t> gave me a twinkling crown</a:t>
            </a:r>
            <a:endParaRPr lang="en-GB" sz="2400" dirty="0">
              <a:latin typeface="Comic Sans MS" panose="030F0702030302020204" pitchFamily="66" charset="0"/>
            </a:endParaRPr>
          </a:p>
          <a:p>
            <a:r>
              <a:rPr lang="en-GB" dirty="0" smtClean="0"/>
              <a:t> </a:t>
            </a:r>
            <a:endParaRPr lang="en-GB" dirty="0"/>
          </a:p>
        </p:txBody>
      </p:sp>
    </p:spTree>
    <p:extLst>
      <p:ext uri="{BB962C8B-B14F-4D97-AF65-F5344CB8AC3E}">
        <p14:creationId xmlns:p14="http://schemas.microsoft.com/office/powerpoint/2010/main" val="28738934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52320" y="548680"/>
            <a:ext cx="1114408" cy="369332"/>
          </a:xfrm>
          <a:prstGeom prst="rect">
            <a:avLst/>
          </a:prstGeom>
        </p:spPr>
        <p:txBody>
          <a:bodyPr wrap="none">
            <a:spAutoFit/>
          </a:bodyPr>
          <a:lstStyle/>
          <a:p>
            <a:r>
              <a:rPr lang="en-GB" dirty="0" smtClean="0">
                <a:latin typeface="Comic Sans MS" panose="030F0702030302020204" pitchFamily="66" charset="0"/>
              </a:rPr>
              <a:t>Lesson 9</a:t>
            </a:r>
            <a:endParaRPr lang="en-GB" dirty="0"/>
          </a:p>
        </p:txBody>
      </p:sp>
      <p:pic>
        <p:nvPicPr>
          <p:cNvPr id="4" name="Picture 4" descr="Mr. Rush by Roger Hargreaves"/>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0029" t="22040" r="27544" b="4493"/>
          <a:stretch/>
        </p:blipFill>
        <p:spPr bwMode="auto">
          <a:xfrm>
            <a:off x="6361376" y="428345"/>
            <a:ext cx="1077268" cy="97933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93634" y="1633509"/>
            <a:ext cx="7848872" cy="3600986"/>
          </a:xfrm>
          <a:prstGeom prst="rect">
            <a:avLst/>
          </a:prstGeom>
          <a:noFill/>
        </p:spPr>
        <p:txBody>
          <a:bodyPr wrap="square" rtlCol="0">
            <a:spAutoFit/>
          </a:bodyPr>
          <a:lstStyle/>
          <a:p>
            <a:endParaRPr lang="en-GB" dirty="0"/>
          </a:p>
          <a:p>
            <a:r>
              <a:rPr lang="en-GB" sz="2400" dirty="0" smtClean="0">
                <a:latin typeface="Comic Sans MS" panose="030F0702030302020204" pitchFamily="66" charset="0"/>
              </a:rPr>
              <a:t>The fairies ar</a:t>
            </a:r>
            <a:r>
              <a:rPr lang="en-GB" sz="2400" dirty="0" smtClean="0">
                <a:solidFill>
                  <a:srgbClr val="FF0000"/>
                </a:solidFill>
                <a:latin typeface="Comic Sans MS" panose="030F0702030302020204" pitchFamily="66" charset="0"/>
              </a:rPr>
              <a:t>e</a:t>
            </a:r>
            <a:r>
              <a:rPr lang="en-GB" sz="2400" dirty="0" smtClean="0">
                <a:latin typeface="Comic Sans MS" panose="030F0702030302020204" pitchFamily="66" charset="0"/>
              </a:rPr>
              <a:t>  dancing around the beautiful flowers</a:t>
            </a:r>
            <a:r>
              <a:rPr lang="en-GB" sz="2400" dirty="0" smtClean="0">
                <a:solidFill>
                  <a:srgbClr val="FF0000"/>
                </a:solidFill>
                <a:latin typeface="Comic Sans MS" panose="030F0702030302020204" pitchFamily="66" charset="0"/>
              </a:rPr>
              <a:t>.</a:t>
            </a:r>
            <a:r>
              <a:rPr lang="en-GB" sz="2400" dirty="0" smtClean="0">
                <a:latin typeface="Comic Sans MS" panose="030F0702030302020204" pitchFamily="66" charset="0"/>
              </a:rPr>
              <a:t> </a:t>
            </a:r>
          </a:p>
          <a:p>
            <a:endParaRPr lang="en-GB" sz="2400" dirty="0">
              <a:latin typeface="Comic Sans MS" panose="030F0702030302020204" pitchFamily="66" charset="0"/>
            </a:endParaRPr>
          </a:p>
          <a:p>
            <a:r>
              <a:rPr lang="en-GB" sz="2400" dirty="0" smtClean="0">
                <a:solidFill>
                  <a:srgbClr val="FF0000"/>
                </a:solidFill>
                <a:latin typeface="Comic Sans MS" panose="030F0702030302020204" pitchFamily="66" charset="0"/>
              </a:rPr>
              <a:t>T</a:t>
            </a:r>
            <a:r>
              <a:rPr lang="en-GB" sz="2400" dirty="0" smtClean="0">
                <a:latin typeface="Comic Sans MS" panose="030F0702030302020204" pitchFamily="66" charset="0"/>
              </a:rPr>
              <a:t>he fairy queen has silver wings and a colourful headband.</a:t>
            </a:r>
          </a:p>
          <a:p>
            <a:endParaRPr lang="en-GB" sz="2400" dirty="0" smtClean="0">
              <a:latin typeface="Comic Sans MS" panose="030F0702030302020204" pitchFamily="66" charset="0"/>
            </a:endParaRPr>
          </a:p>
          <a:p>
            <a:r>
              <a:rPr lang="en-GB" sz="2400" dirty="0" smtClean="0">
                <a:solidFill>
                  <a:srgbClr val="FF0000"/>
                </a:solidFill>
                <a:latin typeface="Comic Sans MS" panose="030F0702030302020204" pitchFamily="66" charset="0"/>
              </a:rPr>
              <a:t>I</a:t>
            </a:r>
            <a:r>
              <a:rPr lang="en-GB" sz="2400" dirty="0" smtClean="0">
                <a:latin typeface="Comic Sans MS" panose="030F0702030302020204" pitchFamily="66" charset="0"/>
              </a:rPr>
              <a:t> </a:t>
            </a:r>
            <a:r>
              <a:rPr lang="en-GB" sz="2400" dirty="0">
                <a:latin typeface="Comic Sans MS" panose="030F0702030302020204" pitchFamily="66" charset="0"/>
              </a:rPr>
              <a:t>can hear wonderful music </a:t>
            </a:r>
            <a:r>
              <a:rPr lang="en-GB" sz="2400" dirty="0" smtClean="0">
                <a:latin typeface="Comic Sans MS" panose="030F0702030302020204" pitchFamily="66" charset="0"/>
              </a:rPr>
              <a:t>playin</a:t>
            </a:r>
            <a:r>
              <a:rPr lang="en-GB" sz="2400" dirty="0" smtClean="0">
                <a:solidFill>
                  <a:srgbClr val="FF0000"/>
                </a:solidFill>
                <a:latin typeface="Comic Sans MS" panose="030F0702030302020204" pitchFamily="66" charset="0"/>
              </a:rPr>
              <a:t>g</a:t>
            </a:r>
            <a:r>
              <a:rPr lang="en-GB" sz="2400" dirty="0" smtClean="0">
                <a:latin typeface="Comic Sans MS" panose="030F0702030302020204" pitchFamily="66" charset="0"/>
              </a:rPr>
              <a:t> </a:t>
            </a:r>
            <a:r>
              <a:rPr lang="en-GB" sz="2400" dirty="0">
                <a:latin typeface="Comic Sans MS" panose="030F0702030302020204" pitchFamily="66" charset="0"/>
              </a:rPr>
              <a:t>in the </a:t>
            </a:r>
            <a:r>
              <a:rPr lang="en-GB" sz="2400" dirty="0" smtClean="0">
                <a:latin typeface="Comic Sans MS" panose="030F0702030302020204" pitchFamily="66" charset="0"/>
              </a:rPr>
              <a:t>background.</a:t>
            </a:r>
          </a:p>
          <a:p>
            <a:endParaRPr lang="en-GB" sz="2400" dirty="0">
              <a:latin typeface="Comic Sans MS" panose="030F0702030302020204" pitchFamily="66" charset="0"/>
            </a:endParaRPr>
          </a:p>
          <a:p>
            <a:r>
              <a:rPr lang="en-GB" sz="2400" dirty="0" smtClean="0">
                <a:solidFill>
                  <a:srgbClr val="FF0000"/>
                </a:solidFill>
                <a:latin typeface="Comic Sans MS" panose="030F0702030302020204" pitchFamily="66" charset="0"/>
              </a:rPr>
              <a:t>They</a:t>
            </a:r>
            <a:r>
              <a:rPr lang="en-GB" sz="2400" dirty="0" smtClean="0">
                <a:latin typeface="Comic Sans MS" panose="030F0702030302020204" pitchFamily="66" charset="0"/>
              </a:rPr>
              <a:t> gave me a twinkling crown</a:t>
            </a:r>
            <a:r>
              <a:rPr lang="en-GB" sz="2400" dirty="0" smtClean="0">
                <a:solidFill>
                  <a:srgbClr val="FF0000"/>
                </a:solidFill>
                <a:latin typeface="Comic Sans MS" panose="030F0702030302020204" pitchFamily="66" charset="0"/>
              </a:rPr>
              <a:t>.</a:t>
            </a:r>
            <a:endParaRPr lang="en-GB" sz="2400" dirty="0">
              <a:latin typeface="Comic Sans MS" panose="030F0702030302020204" pitchFamily="66" charset="0"/>
            </a:endParaRPr>
          </a:p>
          <a:p>
            <a:r>
              <a:rPr lang="en-GB" dirty="0" smtClean="0"/>
              <a:t> </a:t>
            </a:r>
            <a:endParaRPr lang="en-GB" dirty="0"/>
          </a:p>
        </p:txBody>
      </p:sp>
      <p:sp>
        <p:nvSpPr>
          <p:cNvPr id="7" name="TextBox 6"/>
          <p:cNvSpPr txBox="1"/>
          <p:nvPr/>
        </p:nvSpPr>
        <p:spPr>
          <a:xfrm>
            <a:off x="539552" y="904074"/>
            <a:ext cx="5592124" cy="369332"/>
          </a:xfrm>
          <a:prstGeom prst="rect">
            <a:avLst/>
          </a:prstGeom>
          <a:noFill/>
        </p:spPr>
        <p:txBody>
          <a:bodyPr wrap="square" rtlCol="0">
            <a:spAutoFit/>
          </a:bodyPr>
          <a:lstStyle/>
          <a:p>
            <a:r>
              <a:rPr lang="en-GB" dirty="0" smtClean="0">
                <a:latin typeface="Comic Sans MS" panose="030F0702030302020204" pitchFamily="66" charset="0"/>
              </a:rPr>
              <a:t>Did you spot the mistakes? Here are the answers</a:t>
            </a:r>
            <a:r>
              <a:rPr lang="en-GB" dirty="0" smtClean="0"/>
              <a:t>:</a:t>
            </a:r>
            <a:endParaRPr lang="en-GB" dirty="0"/>
          </a:p>
        </p:txBody>
      </p:sp>
      <p:sp>
        <p:nvSpPr>
          <p:cNvPr id="8" name="TextBox 7"/>
          <p:cNvSpPr txBox="1"/>
          <p:nvPr/>
        </p:nvSpPr>
        <p:spPr>
          <a:xfrm>
            <a:off x="701646" y="5460325"/>
            <a:ext cx="7632848" cy="1200329"/>
          </a:xfrm>
          <a:prstGeom prst="rect">
            <a:avLst/>
          </a:prstGeom>
          <a:noFill/>
          <a:ln w="57150">
            <a:solidFill>
              <a:schemeClr val="accent3">
                <a:lumMod val="75000"/>
              </a:schemeClr>
            </a:solidFill>
          </a:ln>
        </p:spPr>
        <p:txBody>
          <a:bodyPr wrap="square" rtlCol="0">
            <a:spAutoFit/>
          </a:bodyPr>
          <a:lstStyle/>
          <a:p>
            <a:r>
              <a:rPr lang="en-GB" sz="2400" dirty="0" smtClean="0">
                <a:latin typeface="Comic Sans MS" panose="030F0702030302020204" pitchFamily="66" charset="0"/>
              </a:rPr>
              <a:t>Now take a look at your piece of writing. Is there anything you could improve on?</a:t>
            </a:r>
          </a:p>
          <a:p>
            <a:endParaRPr lang="en-GB" sz="2400" dirty="0">
              <a:latin typeface="Comic Sans MS" panose="030F0702030302020204" pitchFamily="66" charset="0"/>
            </a:endParaRPr>
          </a:p>
        </p:txBody>
      </p:sp>
      <p:sp>
        <p:nvSpPr>
          <p:cNvPr id="9" name="Oval 8"/>
          <p:cNvSpPr/>
          <p:nvPr/>
        </p:nvSpPr>
        <p:spPr>
          <a:xfrm>
            <a:off x="2267744" y="1772817"/>
            <a:ext cx="792088" cy="7920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7920679" y="1767720"/>
            <a:ext cx="695580" cy="79718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539552" y="2420888"/>
            <a:ext cx="695580" cy="79718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5436096" y="2420888"/>
            <a:ext cx="695580" cy="79718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419881" y="3534977"/>
            <a:ext cx="695580" cy="79718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5088306" y="3534976"/>
            <a:ext cx="695580" cy="79718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593634" y="4332161"/>
            <a:ext cx="954029" cy="79718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4860032" y="4384735"/>
            <a:ext cx="695580" cy="79718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8190486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620688"/>
            <a:ext cx="8064896" cy="5570756"/>
          </a:xfrm>
          <a:prstGeom prst="rect">
            <a:avLst/>
          </a:prstGeom>
          <a:noFill/>
        </p:spPr>
        <p:txBody>
          <a:bodyPr wrap="square" rtlCol="0">
            <a:spAutoFit/>
          </a:bodyPr>
          <a:lstStyle/>
          <a:p>
            <a:pPr algn="ctr"/>
            <a:r>
              <a:rPr lang="en-GB" sz="2400" dirty="0" smtClean="0">
                <a:latin typeface="Comic Sans MS" panose="030F0702030302020204" pitchFamily="66" charset="0"/>
              </a:rPr>
              <a:t>If you have had a go at some or all of the tasks…</a:t>
            </a:r>
          </a:p>
          <a:p>
            <a:endParaRPr lang="en-GB" dirty="0">
              <a:latin typeface="Comic Sans MS" panose="030F0702030302020204" pitchFamily="66" charset="0"/>
            </a:endParaRPr>
          </a:p>
          <a:p>
            <a:endParaRPr lang="en-GB" dirty="0" smtClean="0">
              <a:latin typeface="Comic Sans MS" panose="030F0702030302020204" pitchFamily="66" charset="0"/>
            </a:endParaRPr>
          </a:p>
          <a:p>
            <a:pPr algn="ctr"/>
            <a:r>
              <a:rPr lang="en-GB" sz="4400" dirty="0" smtClean="0">
                <a:latin typeface="Comic Sans MS" panose="030F0702030302020204" pitchFamily="66" charset="0"/>
              </a:rPr>
              <a:t>Well done!</a:t>
            </a:r>
            <a:endParaRPr lang="en-GB" sz="4400" dirty="0">
              <a:latin typeface="Comic Sans MS" panose="030F0702030302020204" pitchFamily="66" charset="0"/>
            </a:endParaRPr>
          </a:p>
          <a:p>
            <a:pPr algn="ctr"/>
            <a:r>
              <a:rPr lang="en-GB" sz="4400" dirty="0" smtClean="0">
                <a:latin typeface="Comic Sans MS" panose="030F0702030302020204" pitchFamily="66" charset="0"/>
              </a:rPr>
              <a:t>We are really proud of you.</a:t>
            </a:r>
          </a:p>
          <a:p>
            <a:pPr algn="ctr"/>
            <a:endParaRPr lang="en-GB" sz="4400" dirty="0" smtClean="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smtClean="0">
              <a:latin typeface="Comic Sans MS" panose="030F0702030302020204" pitchFamily="66" charset="0"/>
            </a:endParaRPr>
          </a:p>
          <a:p>
            <a:pPr algn="ctr"/>
            <a:endParaRPr lang="en-GB" sz="4400" dirty="0">
              <a:latin typeface="Comic Sans MS" panose="030F0702030302020204" pitchFamily="66" charset="0"/>
            </a:endParaRPr>
          </a:p>
          <a:p>
            <a:pPr algn="ctr"/>
            <a:r>
              <a:rPr lang="en-GB" sz="3200" dirty="0" smtClean="0">
                <a:latin typeface="Comic Sans MS" panose="030F0702030302020204" pitchFamily="66" charset="0"/>
              </a:rPr>
              <a:t>Have a lovely weekend with your family.</a:t>
            </a:r>
          </a:p>
        </p:txBody>
      </p:sp>
      <p:sp>
        <p:nvSpPr>
          <p:cNvPr id="3" name="6-Point Star 2"/>
          <p:cNvSpPr/>
          <p:nvPr/>
        </p:nvSpPr>
        <p:spPr>
          <a:xfrm>
            <a:off x="3419872" y="3212976"/>
            <a:ext cx="2592288" cy="2376264"/>
          </a:xfrm>
          <a:prstGeom prst="star6">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527794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E5AA70"/>
      </a:accent1>
      <a:accent2>
        <a:srgbClr val="73C2FB"/>
      </a:accent2>
      <a:accent3>
        <a:srgbClr val="7FFFD4"/>
      </a:accent3>
      <a:accent4>
        <a:srgbClr val="6495ED"/>
      </a:accent4>
      <a:accent5>
        <a:srgbClr val="EEDC82"/>
      </a:accent5>
      <a:accent6>
        <a:srgbClr val="F0808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2444</TotalTime>
  <Words>1354</Words>
  <Application>Microsoft Office PowerPoint</Application>
  <PresentationFormat>On-screen Show (4:3)</PresentationFormat>
  <Paragraphs>222</Paragraphs>
  <Slides>24</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Comic Sans MS</vt:lpstr>
      <vt:lpstr>Wingdings</vt:lpstr>
      <vt:lpstr>Office Theme</vt:lpstr>
      <vt:lpstr>Year 1  Reading and Writing </vt:lpstr>
      <vt:lpstr>PowerPoint Presentation</vt:lpstr>
      <vt:lpstr>Lesson 1 Reading for pleasure and reading for meaning. </vt:lpstr>
      <vt:lpstr>Lesson 1 Reading for pleasure and reading for meaning. </vt:lpstr>
      <vt:lpstr>Lesson 2 – Sequencing a story.</vt:lpstr>
      <vt:lpstr>Lesson 2 - Sequencing a story.</vt:lpstr>
      <vt:lpstr>PowerPoint Presentation</vt:lpstr>
      <vt:lpstr>Lesson 3 – Adjectives. </vt:lpstr>
      <vt:lpstr>Lesson 3 – Adjectives. </vt:lpstr>
      <vt:lpstr>Lesson 3 – Adjectives. </vt:lpstr>
      <vt:lpstr>Lesson 4 – Adjectives. </vt:lpstr>
      <vt:lpstr>Lesson 4 – Adjectives. </vt:lpstr>
      <vt:lpstr>Lesson 5 – Writing sentences.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jontypearce</dc:creator>
  <cp:lastModifiedBy>Ross G</cp:lastModifiedBy>
  <cp:revision>168</cp:revision>
  <dcterms:created xsi:type="dcterms:W3CDTF">2012-04-28T17:18:27Z</dcterms:created>
  <dcterms:modified xsi:type="dcterms:W3CDTF">2020-04-30T12:46:36Z</dcterms:modified>
</cp:coreProperties>
</file>