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2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06396E-6787-436B-A0AB-E27C341111C3}" type="datetimeFigureOut">
              <a:rPr lang="en-US" smtClean="0"/>
              <a:t>7/3/2020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7A9B40-9541-4BC0-B3D2-961DDF03CDC4}" type="slidenum">
              <a:rPr lang="en-US" smtClean="0"/>
              <a:t>‹#›</a:t>
            </a:fld>
            <a:endParaRPr lang="en-US"/>
          </a:p>
        </p:txBody>
      </p:sp>
    </p:spTree>
    <p:extLst>
      <p:ext uri="{BB962C8B-B14F-4D97-AF65-F5344CB8AC3E}">
        <p14:creationId xmlns:p14="http://schemas.microsoft.com/office/powerpoint/2010/main" val="529658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4" name="Google Shape;10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13583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8973d05930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0" name="Google Shape;110;g8973d05930_0_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7693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898b5680b3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898b5680b3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54520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2" name="Google Shape;13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76116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8221f81b01_0_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0" name="Google Shape;140;g8221f81b0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38578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8221f81b01_0_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6" name="Google Shape;146;g8221f81b01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257971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1" name="Google Shape;151;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326531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89318989b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89318989b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96539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89318989b5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89318989b5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9535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89318989b5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g89318989b5_0_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161249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89318989b5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89318989b5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08493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89318989b5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 name="Google Shape;191;g89318989b5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6018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89318989b5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89318989b5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263151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89b7cefb9b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 name="Google Shape;201;g89b7cefb9b_0_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8401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89b7cefb9b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89b7cefb9b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534340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89b7cefb9b_0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89b7cefb9b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532377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89b7cefb9b_0_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89b7cefb9b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729631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4" name="Google Shape;234;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3952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820104ba9d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820104ba9d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610819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820104ba9d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g820104ba9d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821852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6" name="Google Shape;25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00344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562783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410923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516867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291810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F6F7905-FC96-4F5F-8A35-3FB754C86A63}" type="datetimeFigureOut">
              <a:rPr lang="en-US" smtClean="0"/>
              <a:t>7/3/2020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193153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F6F7905-FC96-4F5F-8A35-3FB754C86A63}" type="datetimeFigureOut">
              <a:rPr lang="en-US" smtClean="0"/>
              <a:t>7/3/2020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742998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6F7905-FC96-4F5F-8A35-3FB754C86A63}" type="datetimeFigureOut">
              <a:rPr lang="en-US" smtClean="0"/>
              <a:t>7/3/2020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2864900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1456382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F6F7905-FC96-4F5F-8A35-3FB754C86A63}" type="datetimeFigureOut">
              <a:rPr lang="en-US" smtClean="0"/>
              <a:t>7/3/2020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934614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899040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6F7905-FC96-4F5F-8A35-3FB754C86A63}" type="datetimeFigureOut">
              <a:rPr lang="en-US" smtClean="0"/>
              <a:t>7/3/2020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3F032-6DB3-4A4E-B1DC-002EDEE9DA9B}" type="slidenum">
              <a:rPr lang="en-US" smtClean="0"/>
              <a:t>‹#›</a:t>
            </a:fld>
            <a:endParaRPr lang="en-US"/>
          </a:p>
        </p:txBody>
      </p:sp>
    </p:spTree>
    <p:extLst>
      <p:ext uri="{BB962C8B-B14F-4D97-AF65-F5344CB8AC3E}">
        <p14:creationId xmlns:p14="http://schemas.microsoft.com/office/powerpoint/2010/main" val="33798734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340298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750801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90629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788652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481475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464266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420913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744821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147959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628936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0704578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5"/>
        <p:cNvGrpSpPr/>
        <p:nvPr/>
      </p:nvGrpSpPr>
      <p:grpSpPr>
        <a:xfrm>
          <a:off x="0" y="0"/>
          <a:ext cx="0" cy="0"/>
          <a:chOff x="0" y="0"/>
          <a:chExt cx="0" cy="0"/>
        </a:xfrm>
      </p:grpSpPr>
      <p:sp>
        <p:nvSpPr>
          <p:cNvPr id="56" name="Google Shape;56;g8958b297e5_0_115"/>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57" name="Google Shape;57;g8958b297e5_0_115"/>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58" name="Google Shape;58;g8958b297e5_0_11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050552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59"/>
        <p:cNvGrpSpPr/>
        <p:nvPr/>
      </p:nvGrpSpPr>
      <p:grpSpPr>
        <a:xfrm>
          <a:off x="0" y="0"/>
          <a:ext cx="0" cy="0"/>
          <a:chOff x="0" y="0"/>
          <a:chExt cx="0" cy="0"/>
        </a:xfrm>
      </p:grpSpPr>
      <p:sp>
        <p:nvSpPr>
          <p:cNvPr id="60" name="Google Shape;60;g8958b297e5_0_119"/>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61" name="Google Shape;61;g8958b297e5_0_1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745925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2"/>
        <p:cNvGrpSpPr/>
        <p:nvPr/>
      </p:nvGrpSpPr>
      <p:grpSpPr>
        <a:xfrm>
          <a:off x="0" y="0"/>
          <a:ext cx="0" cy="0"/>
          <a:chOff x="0" y="0"/>
          <a:chExt cx="0" cy="0"/>
        </a:xfrm>
      </p:grpSpPr>
      <p:sp>
        <p:nvSpPr>
          <p:cNvPr id="63" name="Google Shape;63;g8958b297e5_0_122"/>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4" name="Google Shape;64;g8958b297e5_0_122"/>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65" name="Google Shape;65;g8958b297e5_0_1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323496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6"/>
        <p:cNvGrpSpPr/>
        <p:nvPr/>
      </p:nvGrpSpPr>
      <p:grpSpPr>
        <a:xfrm>
          <a:off x="0" y="0"/>
          <a:ext cx="0" cy="0"/>
          <a:chOff x="0" y="0"/>
          <a:chExt cx="0" cy="0"/>
        </a:xfrm>
      </p:grpSpPr>
      <p:sp>
        <p:nvSpPr>
          <p:cNvPr id="67" name="Google Shape;67;g8958b297e5_0_12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8" name="Google Shape;68;g8958b297e5_0_126"/>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69" name="Google Shape;69;g8958b297e5_0_126"/>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0" name="Google Shape;70;g8958b297e5_0_1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198417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1"/>
        <p:cNvGrpSpPr/>
        <p:nvPr/>
      </p:nvGrpSpPr>
      <p:grpSpPr>
        <a:xfrm>
          <a:off x="0" y="0"/>
          <a:ext cx="0" cy="0"/>
          <a:chOff x="0" y="0"/>
          <a:chExt cx="0" cy="0"/>
        </a:xfrm>
      </p:grpSpPr>
      <p:sp>
        <p:nvSpPr>
          <p:cNvPr id="72" name="Google Shape;72;g8958b297e5_0_13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3" name="Google Shape;73;g8958b297e5_0_13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116862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4"/>
        <p:cNvGrpSpPr/>
        <p:nvPr/>
      </p:nvGrpSpPr>
      <p:grpSpPr>
        <a:xfrm>
          <a:off x="0" y="0"/>
          <a:ext cx="0" cy="0"/>
          <a:chOff x="0" y="0"/>
          <a:chExt cx="0" cy="0"/>
        </a:xfrm>
      </p:grpSpPr>
      <p:sp>
        <p:nvSpPr>
          <p:cNvPr id="75" name="Google Shape;75;g8958b297e5_0_134"/>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76" name="Google Shape;76;g8958b297e5_0_134"/>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7" name="Google Shape;77;g8958b297e5_0_13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389445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8"/>
        <p:cNvGrpSpPr/>
        <p:nvPr/>
      </p:nvGrpSpPr>
      <p:grpSpPr>
        <a:xfrm>
          <a:off x="0" y="0"/>
          <a:ext cx="0" cy="0"/>
          <a:chOff x="0" y="0"/>
          <a:chExt cx="0" cy="0"/>
        </a:xfrm>
      </p:grpSpPr>
      <p:sp>
        <p:nvSpPr>
          <p:cNvPr id="79" name="Google Shape;79;g8958b297e5_0_13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80" name="Google Shape;80;g8958b297e5_0_13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241040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1"/>
        <p:cNvGrpSpPr/>
        <p:nvPr/>
      </p:nvGrpSpPr>
      <p:grpSpPr>
        <a:xfrm>
          <a:off x="0" y="0"/>
          <a:ext cx="0" cy="0"/>
          <a:chOff x="0" y="0"/>
          <a:chExt cx="0" cy="0"/>
        </a:xfrm>
      </p:grpSpPr>
      <p:sp>
        <p:nvSpPr>
          <p:cNvPr id="82" name="Google Shape;82;g8958b297e5_0_14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3" name="Google Shape;83;g8958b297e5_0_141"/>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84" name="Google Shape;84;g8958b297e5_0_141"/>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85" name="Google Shape;85;g8958b297e5_0_141"/>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86" name="Google Shape;86;g8958b297e5_0_14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3794184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7"/>
        <p:cNvGrpSpPr/>
        <p:nvPr/>
      </p:nvGrpSpPr>
      <p:grpSpPr>
        <a:xfrm>
          <a:off x="0" y="0"/>
          <a:ext cx="0" cy="0"/>
          <a:chOff x="0" y="0"/>
          <a:chExt cx="0" cy="0"/>
        </a:xfrm>
      </p:grpSpPr>
      <p:sp>
        <p:nvSpPr>
          <p:cNvPr id="88" name="Google Shape;88;g8958b297e5_0_147"/>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89" name="Google Shape;89;g8958b297e5_0_14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275544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90"/>
        <p:cNvGrpSpPr/>
        <p:nvPr/>
      </p:nvGrpSpPr>
      <p:grpSpPr>
        <a:xfrm>
          <a:off x="0" y="0"/>
          <a:ext cx="0" cy="0"/>
          <a:chOff x="0" y="0"/>
          <a:chExt cx="0" cy="0"/>
        </a:xfrm>
      </p:grpSpPr>
      <p:sp>
        <p:nvSpPr>
          <p:cNvPr id="91" name="Google Shape;91;g8958b297e5_0_150"/>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92" name="Google Shape;92;g8958b297e5_0_150"/>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93" name="Google Shape;93;g8958b297e5_0_15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831382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g8958b297e5_0_15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8761988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96"/>
        <p:cNvGrpSpPr/>
        <p:nvPr/>
      </p:nvGrpSpPr>
      <p:grpSpPr>
        <a:xfrm>
          <a:off x="0" y="0"/>
          <a:ext cx="0" cy="0"/>
          <a:chOff x="0" y="0"/>
          <a:chExt cx="0" cy="0"/>
        </a:xfrm>
      </p:grpSpPr>
      <p:sp>
        <p:nvSpPr>
          <p:cNvPr id="97" name="Google Shape;97;g8958b297e5_0_156"/>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8" name="Google Shape;98;g8958b297e5_0_156"/>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2133"/>
              </a:spcBef>
              <a:spcAft>
                <a:spcPts val="0"/>
              </a:spcAft>
              <a:buClr>
                <a:schemeClr val="dk1"/>
              </a:buClr>
              <a:buSzPts val="1400"/>
              <a:buChar char="○"/>
              <a:defRPr/>
            </a:lvl2pPr>
            <a:lvl3pPr marL="1828754" lvl="2" indent="-423323" algn="l" rtl="0">
              <a:lnSpc>
                <a:spcPct val="90000"/>
              </a:lnSpc>
              <a:spcBef>
                <a:spcPts val="2133"/>
              </a:spcBef>
              <a:spcAft>
                <a:spcPts val="0"/>
              </a:spcAft>
              <a:buClr>
                <a:schemeClr val="dk1"/>
              </a:buClr>
              <a:buSzPts val="1400"/>
              <a:buChar char="■"/>
              <a:defRPr/>
            </a:lvl3pPr>
            <a:lvl4pPr marL="2438339" lvl="3" indent="-423323" algn="l" rtl="0">
              <a:lnSpc>
                <a:spcPct val="90000"/>
              </a:lnSpc>
              <a:spcBef>
                <a:spcPts val="2133"/>
              </a:spcBef>
              <a:spcAft>
                <a:spcPts val="0"/>
              </a:spcAft>
              <a:buClr>
                <a:schemeClr val="dk1"/>
              </a:buClr>
              <a:buSzPts val="1400"/>
              <a:buChar char="●"/>
              <a:defRPr/>
            </a:lvl4pPr>
            <a:lvl5pPr marL="3047924" lvl="4" indent="-423323" algn="l" rtl="0">
              <a:lnSpc>
                <a:spcPct val="90000"/>
              </a:lnSpc>
              <a:spcBef>
                <a:spcPts val="2133"/>
              </a:spcBef>
              <a:spcAft>
                <a:spcPts val="0"/>
              </a:spcAft>
              <a:buClr>
                <a:schemeClr val="dk1"/>
              </a:buClr>
              <a:buSzPts val="1400"/>
              <a:buChar char="○"/>
              <a:defRPr/>
            </a:lvl5pPr>
            <a:lvl6pPr marL="3657509" lvl="5" indent="-423323" algn="l" rtl="0">
              <a:lnSpc>
                <a:spcPct val="90000"/>
              </a:lnSpc>
              <a:spcBef>
                <a:spcPts val="2133"/>
              </a:spcBef>
              <a:spcAft>
                <a:spcPts val="0"/>
              </a:spcAft>
              <a:buClr>
                <a:schemeClr val="dk1"/>
              </a:buClr>
              <a:buSzPts val="1400"/>
              <a:buChar char="■"/>
              <a:defRPr/>
            </a:lvl6pPr>
            <a:lvl7pPr marL="4267093" lvl="6" indent="-423323" algn="l" rtl="0">
              <a:lnSpc>
                <a:spcPct val="90000"/>
              </a:lnSpc>
              <a:spcBef>
                <a:spcPts val="2133"/>
              </a:spcBef>
              <a:spcAft>
                <a:spcPts val="0"/>
              </a:spcAft>
              <a:buClr>
                <a:schemeClr val="dk1"/>
              </a:buClr>
              <a:buSzPts val="1400"/>
              <a:buChar char="●"/>
              <a:defRPr/>
            </a:lvl7pPr>
            <a:lvl8pPr marL="4876678" lvl="7" indent="-423323" algn="l" rtl="0">
              <a:lnSpc>
                <a:spcPct val="90000"/>
              </a:lnSpc>
              <a:spcBef>
                <a:spcPts val="2133"/>
              </a:spcBef>
              <a:spcAft>
                <a:spcPts val="0"/>
              </a:spcAft>
              <a:buClr>
                <a:schemeClr val="dk1"/>
              </a:buClr>
              <a:buSzPts val="1400"/>
              <a:buChar char="○"/>
              <a:defRPr/>
            </a:lvl8pPr>
            <a:lvl9pPr marL="5486263" lvl="8" indent="-423323" algn="l" rtl="0">
              <a:lnSpc>
                <a:spcPct val="90000"/>
              </a:lnSpc>
              <a:spcBef>
                <a:spcPts val="2133"/>
              </a:spcBef>
              <a:spcAft>
                <a:spcPts val="2133"/>
              </a:spcAft>
              <a:buClr>
                <a:schemeClr val="dk1"/>
              </a:buClr>
              <a:buSzPts val="1400"/>
              <a:buChar char="■"/>
              <a:defRPr/>
            </a:lvl9pPr>
          </a:lstStyle>
          <a:p>
            <a:endParaRPr/>
          </a:p>
        </p:txBody>
      </p:sp>
      <p:sp>
        <p:nvSpPr>
          <p:cNvPr id="99" name="Google Shape;99;g8958b297e5_0_156"/>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100" name="Google Shape;100;g8958b297e5_0_156"/>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101" name="Google Shape;101;g8958b297e5_0_156"/>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29884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6F7905-FC96-4F5F-8A35-3FB754C86A63}" type="datetimeFigureOut">
              <a:rPr lang="en-US" smtClean="0"/>
              <a:t>7/3/2020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3F032-6DB3-4A4E-B1DC-002EDEE9DA9B}" type="slidenum">
              <a:rPr lang="en-US" smtClean="0"/>
              <a:t>‹#›</a:t>
            </a:fld>
            <a:endParaRPr lang="en-US"/>
          </a:p>
        </p:txBody>
      </p:sp>
    </p:spTree>
    <p:extLst>
      <p:ext uri="{BB962C8B-B14F-4D97-AF65-F5344CB8AC3E}">
        <p14:creationId xmlns:p14="http://schemas.microsoft.com/office/powerpoint/2010/main" val="3035320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88534040"/>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
        <p:cNvGrpSpPr/>
        <p:nvPr/>
      </p:nvGrpSpPr>
      <p:grpSpPr>
        <a:xfrm>
          <a:off x="0" y="0"/>
          <a:ext cx="0" cy="0"/>
          <a:chOff x="0" y="0"/>
          <a:chExt cx="0" cy="0"/>
        </a:xfrm>
      </p:grpSpPr>
      <p:sp>
        <p:nvSpPr>
          <p:cNvPr id="52" name="Google Shape;52;g8958b297e5_0_11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3" name="Google Shape;53;g8958b297e5_0_11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4" name="Google Shape;54;g8958b297e5_0_1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9930291"/>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3.xml"/><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2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hyperlink" Target="https://www.heartsmart.family/" TargetMode="External"/><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5"/>
        <p:cNvGrpSpPr/>
        <p:nvPr/>
      </p:nvGrpSpPr>
      <p:grpSpPr>
        <a:xfrm>
          <a:off x="0" y="0"/>
          <a:ext cx="0" cy="0"/>
          <a:chOff x="0" y="0"/>
          <a:chExt cx="0" cy="0"/>
        </a:xfrm>
      </p:grpSpPr>
      <p:sp>
        <p:nvSpPr>
          <p:cNvPr id="106" name="Google Shape;106;p2"/>
          <p:cNvSpPr txBox="1">
            <a:spLocks noGrp="1"/>
          </p:cNvSpPr>
          <p:nvPr>
            <p:ph type="ctrTitle"/>
          </p:nvPr>
        </p:nvSpPr>
        <p:spPr>
          <a:xfrm>
            <a:off x="302900" y="1945733"/>
            <a:ext cx="11360800" cy="4600000"/>
          </a:xfrm>
          <a:prstGeom prst="rect">
            <a:avLst/>
          </a:prstGeom>
          <a:noFill/>
          <a:ln>
            <a:noFill/>
          </a:ln>
        </p:spPr>
        <p:txBody>
          <a:bodyPr spcFirstLastPara="1" wrap="square" lIns="121900" tIns="121900" rIns="121900" bIns="121900" anchor="b" anchorCtr="0">
            <a:noAutofit/>
          </a:bodyPr>
          <a:lstStyle/>
          <a:p>
            <a:pPr algn="l"/>
            <a:r>
              <a:rPr lang="en-GB" u="sng"/>
              <a:t>Monday 13</a:t>
            </a:r>
            <a:r>
              <a:rPr lang="en-GB" u="sng" baseline="30000"/>
              <a:t>th</a:t>
            </a:r>
            <a:r>
              <a:rPr lang="en-GB" u="sng"/>
              <a:t> July</a:t>
            </a:r>
            <a:endParaRPr u="sng"/>
          </a:p>
          <a:p>
            <a:endParaRPr sz="3200"/>
          </a:p>
          <a:p>
            <a:endParaRPr sz="3200"/>
          </a:p>
          <a:p>
            <a:r>
              <a:rPr lang="en-GB" sz="3200" b="1"/>
              <a:t>We will begin our day with Morning Maths - just like in school! This should be 10 -15 minutes.</a:t>
            </a:r>
            <a:endParaRPr sz="3200" b="1"/>
          </a:p>
          <a:p>
            <a:endParaRPr sz="3200"/>
          </a:p>
          <a:p>
            <a:r>
              <a:rPr lang="en-GB" sz="3200"/>
              <a:t>You can do these independently then share them with an adult.</a:t>
            </a:r>
            <a:endParaRPr sz="3200"/>
          </a:p>
          <a:p>
            <a:endParaRPr sz="3200"/>
          </a:p>
          <a:p>
            <a:r>
              <a:rPr lang="en-GB" sz="3200"/>
              <a:t>Remember question 10 may have more than one answer.</a:t>
            </a:r>
            <a:endParaRPr sz="3200"/>
          </a:p>
          <a:p>
            <a:r>
              <a:rPr lang="en-GB" sz="3200"/>
              <a:t>Don’t worry about always finding the answer it is how you try to work out and reason that is important.</a:t>
            </a:r>
            <a:endParaRPr sz="3200"/>
          </a:p>
        </p:txBody>
      </p:sp>
      <p:pic>
        <p:nvPicPr>
          <p:cNvPr id="107" name="Google Shape;107;p2"/>
          <p:cNvPicPr preferRelativeResize="0"/>
          <p:nvPr/>
        </p:nvPicPr>
        <p:blipFill rotWithShape="1">
          <a:blip r:embed="rId3">
            <a:alphaModFix/>
          </a:blip>
          <a:srcRect/>
          <a:stretch/>
        </p:blipFill>
        <p:spPr>
          <a:xfrm>
            <a:off x="9409201" y="125434"/>
            <a:ext cx="1944500" cy="1717767"/>
          </a:xfrm>
          <a:prstGeom prst="rect">
            <a:avLst/>
          </a:prstGeom>
          <a:noFill/>
          <a:ln>
            <a:noFill/>
          </a:ln>
        </p:spPr>
      </p:pic>
    </p:spTree>
    <p:extLst>
      <p:ext uri="{BB962C8B-B14F-4D97-AF65-F5344CB8AC3E}">
        <p14:creationId xmlns:p14="http://schemas.microsoft.com/office/powerpoint/2010/main" val="924813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g8973d05930_0_60"/>
          <p:cNvSpPr/>
          <p:nvPr/>
        </p:nvSpPr>
        <p:spPr>
          <a:xfrm>
            <a:off x="198800" y="523200"/>
            <a:ext cx="6181200" cy="6145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13" name="Google Shape;113;g8973d05930_0_60"/>
          <p:cNvSpPr txBox="1"/>
          <p:nvPr/>
        </p:nvSpPr>
        <p:spPr>
          <a:xfrm>
            <a:off x="117967" y="429600"/>
            <a:ext cx="6181200" cy="64284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Arial"/>
              <a:buAutoNum type="arabicPeriod"/>
            </a:pPr>
            <a:r>
              <a:rPr lang="en-GB" sz="2133" kern="0">
                <a:solidFill>
                  <a:srgbClr val="000000"/>
                </a:solidFill>
                <a:latin typeface="Arial"/>
                <a:cs typeface="Arial"/>
                <a:sym typeface="Arial"/>
              </a:rPr>
              <a:t>56+199</a:t>
            </a:r>
            <a:endParaRPr sz="2133" kern="0">
              <a:solidFill>
                <a:srgbClr val="000000"/>
              </a:solidFill>
              <a:latin typeface="Arial"/>
              <a:ea typeface="Arial"/>
              <a:cs typeface="Arial"/>
              <a:sym typeface="Arial"/>
            </a:endParaRPr>
          </a:p>
          <a:p>
            <a:pPr marL="1219170" defTabSz="1219170">
              <a:buClr>
                <a:srgbClr val="000000"/>
              </a:buClr>
              <a:buSzPts val="1800"/>
            </a:pPr>
            <a:endParaRPr sz="2133" kern="0">
              <a:solidFill>
                <a:srgbClr val="000000"/>
              </a:solidFill>
              <a:latin typeface="Arial"/>
              <a:ea typeface="Arial"/>
              <a:cs typeface="Arial"/>
              <a:sym typeface="Arial"/>
            </a:endParaRPr>
          </a:p>
          <a:p>
            <a:pPr marL="152396" defTabSz="1219170">
              <a:buClr>
                <a:srgbClr val="000000"/>
              </a:buClr>
            </a:pPr>
            <a:r>
              <a:rPr lang="en-GB" sz="2133" kern="0">
                <a:solidFill>
                  <a:srgbClr val="000000"/>
                </a:solidFill>
                <a:latin typeface="Arial"/>
                <a:ea typeface="Arial"/>
                <a:cs typeface="Arial"/>
                <a:sym typeface="Arial"/>
              </a:rPr>
              <a:t>2. </a:t>
            </a:r>
            <a:r>
              <a:rPr lang="en-GB" sz="2133" kern="0">
                <a:solidFill>
                  <a:srgbClr val="000000"/>
                </a:solidFill>
                <a:latin typeface="Arial"/>
                <a:cs typeface="Arial"/>
                <a:sym typeface="Arial"/>
              </a:rPr>
              <a:t>28x3=</a:t>
            </a:r>
            <a:endParaRPr sz="2133" kern="0">
              <a:solidFill>
                <a:srgbClr val="000000"/>
              </a:solidFill>
              <a:latin typeface="Arial"/>
              <a:cs typeface="Arial"/>
              <a:sym typeface="Arial"/>
            </a:endParaRPr>
          </a:p>
          <a:p>
            <a:pPr marL="152396" defTabSz="1219170">
              <a:buClr>
                <a:srgbClr val="000000"/>
              </a:buClr>
            </a:pPr>
            <a:endParaRPr sz="2133" kern="0">
              <a:solidFill>
                <a:srgbClr val="000000"/>
              </a:solidFill>
              <a:latin typeface="Arial"/>
              <a:cs typeface="Arial"/>
              <a:sym typeface="Arial"/>
            </a:endParaRPr>
          </a:p>
          <a:p>
            <a:pPr marL="152396" defTabSz="1219170">
              <a:buClr>
                <a:srgbClr val="000000"/>
              </a:buClr>
            </a:pPr>
            <a:r>
              <a:rPr lang="en-GB" sz="2133" kern="0">
                <a:solidFill>
                  <a:srgbClr val="000000"/>
                </a:solidFill>
                <a:latin typeface="Arial"/>
                <a:ea typeface="Arial"/>
                <a:cs typeface="Arial"/>
                <a:sym typeface="Arial"/>
              </a:rPr>
              <a:t>3. </a:t>
            </a:r>
            <a:r>
              <a:rPr lang="en-GB" sz="2133" kern="0">
                <a:solidFill>
                  <a:srgbClr val="000000"/>
                </a:solidFill>
                <a:latin typeface="Arial"/>
                <a:cs typeface="Arial"/>
                <a:sym typeface="Arial"/>
              </a:rPr>
              <a:t>What fraction is shaded?</a:t>
            </a:r>
            <a:endParaRPr sz="2133" kern="0">
              <a:solidFill>
                <a:srgbClr val="000000"/>
              </a:solidFill>
              <a:latin typeface="Arial"/>
              <a:cs typeface="Arial"/>
              <a:sym typeface="Arial"/>
            </a:endParaRPr>
          </a:p>
          <a:p>
            <a:pPr marL="152396" defTabSz="1219170">
              <a:buClr>
                <a:srgbClr val="000000"/>
              </a:buClr>
            </a:pPr>
            <a:endParaRPr sz="2133" kern="0">
              <a:solidFill>
                <a:srgbClr val="000000"/>
              </a:solidFill>
              <a:latin typeface="Arial"/>
              <a:cs typeface="Arial"/>
              <a:sym typeface="Arial"/>
            </a:endParaRPr>
          </a:p>
          <a:p>
            <a:pPr marL="152396" defTabSz="1219170">
              <a:buClr>
                <a:srgbClr val="000000"/>
              </a:buClr>
            </a:pPr>
            <a:endParaRPr sz="2133" kern="0">
              <a:solidFill>
                <a:srgbClr val="000000"/>
              </a:solidFill>
              <a:latin typeface="Arial"/>
              <a:cs typeface="Arial"/>
              <a:sym typeface="Arial"/>
            </a:endParaRPr>
          </a:p>
          <a:p>
            <a:pPr marL="152396" defTabSz="1219170">
              <a:buClr>
                <a:srgbClr val="000000"/>
              </a:buClr>
            </a:pPr>
            <a:endParaRPr sz="2133" kern="0">
              <a:solidFill>
                <a:srgbClr val="000000"/>
              </a:solidFill>
              <a:latin typeface="Arial"/>
              <a:cs typeface="Arial"/>
              <a:sym typeface="Arial"/>
            </a:endParaRPr>
          </a:p>
          <a:p>
            <a:pPr defTabSz="1219170">
              <a:buClr>
                <a:srgbClr val="000000"/>
              </a:buClr>
            </a:pPr>
            <a:r>
              <a:rPr lang="en-GB" sz="2133" kern="0">
                <a:solidFill>
                  <a:srgbClr val="000000"/>
                </a:solidFill>
                <a:latin typeface="Arial"/>
                <a:cs typeface="Arial"/>
                <a:sym typeface="Arial"/>
              </a:rPr>
              <a:t>  </a:t>
            </a:r>
            <a:r>
              <a:rPr lang="en-GB" sz="2133" kern="0">
                <a:solidFill>
                  <a:srgbClr val="000000"/>
                </a:solidFill>
                <a:latin typeface="Arial"/>
                <a:ea typeface="Arial"/>
                <a:cs typeface="Arial"/>
                <a:sym typeface="Arial"/>
              </a:rPr>
              <a:t>4. </a:t>
            </a:r>
            <a:r>
              <a:rPr lang="en-GB" sz="2133" kern="0">
                <a:solidFill>
                  <a:srgbClr val="000000"/>
                </a:solidFill>
                <a:latin typeface="Arial"/>
                <a:cs typeface="Arial"/>
                <a:sym typeface="Arial"/>
              </a:rPr>
              <a:t>48÷8=</a:t>
            </a:r>
            <a:endParaRPr sz="2133" kern="0">
              <a:solidFill>
                <a:srgbClr val="000000"/>
              </a:solidFill>
              <a:latin typeface="Arial"/>
              <a:cs typeface="Arial"/>
              <a:sym typeface="Arial"/>
            </a:endParaRPr>
          </a:p>
          <a:p>
            <a:pPr marL="152396" defTabSz="1219170">
              <a:buClr>
                <a:srgbClr val="000000"/>
              </a:buClr>
            </a:pPr>
            <a:endParaRPr sz="2133" kern="0">
              <a:solidFill>
                <a:srgbClr val="000000"/>
              </a:solidFill>
              <a:latin typeface="Arial"/>
              <a:cs typeface="Arial"/>
              <a:sym typeface="Arial"/>
            </a:endParaRPr>
          </a:p>
          <a:p>
            <a:pPr marL="152396" defTabSz="1219170">
              <a:buClr>
                <a:srgbClr val="000000"/>
              </a:buClr>
            </a:pPr>
            <a:r>
              <a:rPr lang="en-GB" sz="2133" kern="0">
                <a:solidFill>
                  <a:srgbClr val="000000"/>
                </a:solidFill>
                <a:latin typeface="Arial"/>
                <a:cs typeface="Arial"/>
                <a:sym typeface="Arial"/>
              </a:rPr>
              <a:t>5. 6m 31cm =        m         cm</a:t>
            </a:r>
            <a:endParaRPr sz="2133" kern="0">
              <a:solidFill>
                <a:srgbClr val="000000"/>
              </a:solidFill>
              <a:latin typeface="Arial"/>
              <a:cs typeface="Arial"/>
              <a:sym typeface="Arial"/>
            </a:endParaRPr>
          </a:p>
          <a:p>
            <a:pPr marL="1219170" defTabSz="1219170">
              <a:buClr>
                <a:srgbClr val="000000"/>
              </a:buClr>
              <a:buSzPts val="1800"/>
            </a:pPr>
            <a:endParaRPr sz="2133" kern="0">
              <a:solidFill>
                <a:srgbClr val="000000"/>
              </a:solidFill>
              <a:latin typeface="Arial"/>
              <a:ea typeface="Arial"/>
              <a:cs typeface="Arial"/>
              <a:sym typeface="Arial"/>
            </a:endParaRPr>
          </a:p>
          <a:p>
            <a:pPr marL="152396" defTabSz="1219170">
              <a:buClr>
                <a:srgbClr val="000000"/>
              </a:buClr>
            </a:pPr>
            <a:r>
              <a:rPr lang="en-GB" sz="2133" kern="0">
                <a:solidFill>
                  <a:srgbClr val="000000"/>
                </a:solidFill>
                <a:latin typeface="Arial"/>
                <a:ea typeface="Arial"/>
                <a:cs typeface="Arial"/>
                <a:sym typeface="Arial"/>
              </a:rPr>
              <a:t>6. </a:t>
            </a:r>
            <a:r>
              <a:rPr lang="en-GB" sz="2133" kern="0">
                <a:solidFill>
                  <a:srgbClr val="000000"/>
                </a:solidFill>
                <a:latin typeface="Arial"/>
                <a:cs typeface="Arial"/>
                <a:sym typeface="Arial"/>
              </a:rPr>
              <a:t>Dollie has a birthday party and buys gifts to go into the party bags. She buy 6 of each, how much change from £5?</a:t>
            </a:r>
            <a:endParaRPr sz="2133"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114" name="Google Shape;114;g8973d05930_0_60"/>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kern="0">
                <a:solidFill>
                  <a:srgbClr val="000000"/>
                </a:solidFill>
                <a:latin typeface="Arial"/>
                <a:cs typeface="Arial"/>
                <a:sym typeface="Arial"/>
              </a:rPr>
              <a:t>13</a:t>
            </a:r>
            <a:r>
              <a:rPr lang="en-GB" sz="2400" b="1" kern="0">
                <a:solidFill>
                  <a:srgbClr val="000000"/>
                </a:solidFill>
                <a:latin typeface="Arial"/>
                <a:ea typeface="Arial"/>
                <a:cs typeface="Arial"/>
                <a:sym typeface="Arial"/>
              </a:rPr>
              <a:t>.0</a:t>
            </a:r>
            <a:r>
              <a:rPr lang="en-GB" sz="2400" b="1" kern="0">
                <a:solidFill>
                  <a:srgbClr val="000000"/>
                </a:solidFill>
                <a:latin typeface="Arial"/>
                <a:cs typeface="Arial"/>
                <a:sym typeface="Arial"/>
              </a:rPr>
              <a:t>7</a:t>
            </a:r>
            <a:r>
              <a:rPr lang="en-GB" sz="2400" b="1" kern="0">
                <a:solidFill>
                  <a:srgbClr val="000000"/>
                </a:solidFill>
                <a:latin typeface="Arial"/>
                <a:ea typeface="Arial"/>
                <a:cs typeface="Arial"/>
                <a:sym typeface="Arial"/>
              </a:rPr>
              <a:t>.20</a:t>
            </a:r>
            <a:endParaRPr sz="2400" b="1" u="sng" kern="0">
              <a:solidFill>
                <a:srgbClr val="000000"/>
              </a:solidFill>
              <a:latin typeface="Arial"/>
              <a:ea typeface="Arial"/>
              <a:cs typeface="Arial"/>
              <a:sym typeface="Arial"/>
            </a:endParaRPr>
          </a:p>
        </p:txBody>
      </p:sp>
      <p:sp>
        <p:nvSpPr>
          <p:cNvPr id="115" name="Google Shape;115;g8973d05930_0_60"/>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7. </a:t>
            </a:r>
            <a:r>
              <a:rPr lang="en-GB" sz="2133" kern="0">
                <a:solidFill>
                  <a:srgbClr val="000000"/>
                </a:solidFill>
                <a:latin typeface="Arial"/>
                <a:cs typeface="Arial"/>
                <a:sym typeface="Arial"/>
              </a:rPr>
              <a:t>What is another way of writing this </a:t>
            </a:r>
            <a:endParaRPr sz="2133" kern="0">
              <a:solidFill>
                <a:srgbClr val="000000"/>
              </a:solidFill>
              <a:latin typeface="Arial"/>
              <a:cs typeface="Arial"/>
              <a:sym typeface="Arial"/>
            </a:endParaRPr>
          </a:p>
          <a:p>
            <a:pPr defTabSz="1219170">
              <a:buClr>
                <a:srgbClr val="000000"/>
              </a:buClr>
              <a:buSzPts val="1800"/>
            </a:pPr>
            <a:r>
              <a:rPr lang="en-GB" sz="2133" kern="0">
                <a:solidFill>
                  <a:srgbClr val="000000"/>
                </a:solidFill>
                <a:latin typeface="Arial"/>
                <a:cs typeface="Arial"/>
                <a:sym typeface="Arial"/>
              </a:rPr>
              <a:t>time?</a:t>
            </a:r>
            <a:endParaRPr sz="2133" kern="0">
              <a:solidFill>
                <a:srgbClr val="000000"/>
              </a:solidFill>
              <a:latin typeface="Arial"/>
              <a:ea typeface="Arial"/>
              <a:cs typeface="Arial"/>
              <a:sym typeface="Arial"/>
            </a:endParaRPr>
          </a:p>
          <a:p>
            <a:pPr defTabSz="1219170">
              <a:buClr>
                <a:srgbClr val="000000"/>
              </a:buClr>
              <a:buSzPts val="1800"/>
            </a:pPr>
            <a:endParaRPr sz="2133" kern="0">
              <a:solidFill>
                <a:srgbClr val="000000"/>
              </a:solidFill>
              <a:latin typeface="Arial"/>
              <a:ea typeface="Arial"/>
              <a:cs typeface="Arial"/>
              <a:sym typeface="Arial"/>
            </a:endParaRPr>
          </a:p>
          <a:p>
            <a:pPr defTabSz="1219170">
              <a:buClr>
                <a:srgbClr val="000000"/>
              </a:buClr>
              <a:buSzPts val="1800"/>
            </a:pPr>
            <a:endParaRPr sz="2133" kern="0">
              <a:solidFill>
                <a:srgbClr val="000000"/>
              </a:solidFill>
              <a:latin typeface="Arial"/>
              <a:cs typeface="Arial"/>
              <a:sym typeface="Arial"/>
            </a:endParaRPr>
          </a:p>
          <a:p>
            <a:pPr defTabSz="1219170">
              <a:buClr>
                <a:srgbClr val="000000"/>
              </a:buClr>
              <a:buSzPts val="1800"/>
            </a:pPr>
            <a:endParaRPr sz="2133" kern="0">
              <a:solidFill>
                <a:srgbClr val="000000"/>
              </a:solidFill>
              <a:latin typeface="Arial"/>
              <a:cs typeface="Arial"/>
              <a:sym typeface="Arial"/>
            </a:endParaRPr>
          </a:p>
          <a:p>
            <a:pPr defTabSz="1219170">
              <a:buClr>
                <a:srgbClr val="000000"/>
              </a:buClr>
              <a:buSzPts val="1800"/>
            </a:pPr>
            <a:r>
              <a:rPr lang="en-GB" sz="2133" kern="0">
                <a:solidFill>
                  <a:srgbClr val="000000"/>
                </a:solidFill>
                <a:latin typeface="Arial"/>
                <a:ea typeface="Arial"/>
                <a:cs typeface="Arial"/>
                <a:sym typeface="Arial"/>
              </a:rPr>
              <a:t>8</a:t>
            </a:r>
            <a:r>
              <a:rPr lang="en-GB" sz="2133" kern="0">
                <a:solidFill>
                  <a:srgbClr val="000000"/>
                </a:solidFill>
                <a:latin typeface="Arial"/>
                <a:cs typeface="Arial"/>
                <a:sym typeface="Arial"/>
              </a:rPr>
              <a:t>. How much longer until half past 10?</a:t>
            </a:r>
            <a:endParaRPr sz="2133" kern="0">
              <a:solidFill>
                <a:srgbClr val="000000"/>
              </a:solidFill>
              <a:latin typeface="Arial"/>
              <a:cs typeface="Arial"/>
              <a:sym typeface="Arial"/>
            </a:endParaRPr>
          </a:p>
          <a:p>
            <a:pPr defTabSz="1219170">
              <a:buClr>
                <a:srgbClr val="000000"/>
              </a:buClr>
              <a:buSzPts val="1800"/>
            </a:pPr>
            <a:endParaRPr sz="2133" kern="0">
              <a:solidFill>
                <a:srgbClr val="000000"/>
              </a:solidFill>
              <a:latin typeface="Arial"/>
              <a:cs typeface="Arial"/>
              <a:sym typeface="Arial"/>
            </a:endParaRPr>
          </a:p>
          <a:p>
            <a:pPr defTabSz="1219170">
              <a:buClr>
                <a:srgbClr val="000000"/>
              </a:buClr>
              <a:buSzPts val="1800"/>
            </a:pPr>
            <a:endParaRPr sz="2133" kern="0">
              <a:solidFill>
                <a:srgbClr val="000000"/>
              </a:solidFill>
              <a:latin typeface="Arial"/>
              <a:cs typeface="Arial"/>
              <a:sym typeface="Arial"/>
            </a:endParaRPr>
          </a:p>
          <a:p>
            <a:pPr defTabSz="1219170">
              <a:buClr>
                <a:srgbClr val="000000"/>
              </a:buClr>
              <a:buSzPts val="1800"/>
            </a:pPr>
            <a:endParaRPr sz="2133" kern="0">
              <a:solidFill>
                <a:srgbClr val="000000"/>
              </a:solidFill>
              <a:latin typeface="Arial"/>
              <a:cs typeface="Arial"/>
              <a:sym typeface="Arial"/>
            </a:endParaRPr>
          </a:p>
          <a:p>
            <a:pPr defTabSz="1219170">
              <a:buClr>
                <a:srgbClr val="000000"/>
              </a:buClr>
              <a:buSzPts val="1800"/>
            </a:pPr>
            <a:endParaRPr sz="2133" kern="0">
              <a:solidFill>
                <a:srgbClr val="000000"/>
              </a:solidFill>
              <a:latin typeface="Arial"/>
              <a:ea typeface="Arial"/>
              <a:cs typeface="Arial"/>
              <a:sym typeface="Arial"/>
            </a:endParaRPr>
          </a:p>
          <a:p>
            <a:pPr defTabSz="1219170">
              <a:buClr>
                <a:srgbClr val="000000"/>
              </a:buClr>
              <a:buSzPts val="1800"/>
            </a:pPr>
            <a:endParaRPr sz="2133" kern="0">
              <a:solidFill>
                <a:srgbClr val="000000"/>
              </a:solidFill>
              <a:latin typeface="Arial"/>
              <a:cs typeface="Arial"/>
              <a:sym typeface="Arial"/>
            </a:endParaRPr>
          </a:p>
          <a:p>
            <a:pPr defTabSz="1219170">
              <a:buClr>
                <a:srgbClr val="000000"/>
              </a:buClr>
              <a:buSzPts val="1800"/>
            </a:pPr>
            <a:r>
              <a:rPr lang="en-GB" sz="2133" kern="0">
                <a:solidFill>
                  <a:srgbClr val="000000"/>
                </a:solidFill>
                <a:latin typeface="Arial"/>
                <a:ea typeface="Arial"/>
                <a:cs typeface="Arial"/>
                <a:sym typeface="Arial"/>
              </a:rPr>
              <a:t>9.</a:t>
            </a:r>
            <a:r>
              <a:rPr lang="en-GB" sz="2133" kern="0">
                <a:solidFill>
                  <a:srgbClr val="000000"/>
                </a:solidFill>
                <a:latin typeface="Arial"/>
                <a:cs typeface="Arial"/>
                <a:sym typeface="Arial"/>
              </a:rPr>
              <a:t> If I 5x8=40 what else do I know? (remember to think about division as well).</a:t>
            </a:r>
            <a:endParaRPr sz="2133" kern="0">
              <a:solidFill>
                <a:srgbClr val="000000"/>
              </a:solidFill>
              <a:latin typeface="Arial"/>
              <a:ea typeface="Arial"/>
              <a:cs typeface="Arial"/>
              <a:sym typeface="Arial"/>
            </a:endParaRPr>
          </a:p>
          <a:p>
            <a:pPr defTabSz="1219170">
              <a:buClr>
                <a:srgbClr val="000000"/>
              </a:buClr>
              <a:buSzPts val="1800"/>
            </a:pPr>
            <a:endParaRPr sz="2133" kern="0">
              <a:solidFill>
                <a:srgbClr val="000000"/>
              </a:solidFill>
              <a:latin typeface="Arial"/>
              <a:ea typeface="Arial"/>
              <a:cs typeface="Arial"/>
              <a:sym typeface="Arial"/>
            </a:endParaRPr>
          </a:p>
          <a:p>
            <a:pPr defTabSz="1219170">
              <a:buClr>
                <a:srgbClr val="000000"/>
              </a:buClr>
              <a:buSzPts val="1800"/>
            </a:pPr>
            <a:r>
              <a:rPr lang="en-GB" sz="2133" kern="0">
                <a:solidFill>
                  <a:srgbClr val="000000"/>
                </a:solidFill>
                <a:latin typeface="Arial"/>
                <a:ea typeface="Arial"/>
                <a:cs typeface="Arial"/>
                <a:sym typeface="Arial"/>
              </a:rPr>
              <a:t>10. </a:t>
            </a:r>
            <a:endParaRPr sz="2133"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pic>
        <p:nvPicPr>
          <p:cNvPr id="116" name="Google Shape;116;g8973d05930_0_60"/>
          <p:cNvPicPr preferRelativeResize="0"/>
          <p:nvPr/>
        </p:nvPicPr>
        <p:blipFill>
          <a:blip r:embed="rId3">
            <a:alphaModFix/>
          </a:blip>
          <a:stretch>
            <a:fillRect/>
          </a:stretch>
        </p:blipFill>
        <p:spPr>
          <a:xfrm>
            <a:off x="1323134" y="2203783"/>
            <a:ext cx="1080385" cy="1007133"/>
          </a:xfrm>
          <a:prstGeom prst="rect">
            <a:avLst/>
          </a:prstGeom>
          <a:noFill/>
          <a:ln>
            <a:noFill/>
          </a:ln>
        </p:spPr>
      </p:pic>
      <p:cxnSp>
        <p:nvCxnSpPr>
          <p:cNvPr id="117" name="Google Shape;117;g8973d05930_0_60"/>
          <p:cNvCxnSpPr/>
          <p:nvPr/>
        </p:nvCxnSpPr>
        <p:spPr>
          <a:xfrm>
            <a:off x="2280500" y="4891500"/>
            <a:ext cx="611600" cy="0"/>
          </a:xfrm>
          <a:prstGeom prst="straightConnector1">
            <a:avLst/>
          </a:prstGeom>
          <a:noFill/>
          <a:ln w="9525" cap="flat" cmpd="sng">
            <a:solidFill>
              <a:srgbClr val="000000"/>
            </a:solidFill>
            <a:prstDash val="solid"/>
            <a:round/>
            <a:headEnd type="none" w="med" len="med"/>
            <a:tailEnd type="none" w="med" len="med"/>
          </a:ln>
        </p:spPr>
      </p:cxnSp>
      <p:cxnSp>
        <p:nvCxnSpPr>
          <p:cNvPr id="118" name="Google Shape;118;g8973d05930_0_60"/>
          <p:cNvCxnSpPr/>
          <p:nvPr/>
        </p:nvCxnSpPr>
        <p:spPr>
          <a:xfrm rot="10800000" flipH="1">
            <a:off x="3305067" y="4891600"/>
            <a:ext cx="594800" cy="16400"/>
          </a:xfrm>
          <a:prstGeom prst="straightConnector1">
            <a:avLst/>
          </a:prstGeom>
          <a:noFill/>
          <a:ln w="9525" cap="flat" cmpd="sng">
            <a:solidFill>
              <a:srgbClr val="000000"/>
            </a:solidFill>
            <a:prstDash val="solid"/>
            <a:round/>
            <a:headEnd type="none" w="med" len="med"/>
            <a:tailEnd type="none" w="med" len="med"/>
          </a:ln>
        </p:spPr>
      </p:cxnSp>
      <p:pic>
        <p:nvPicPr>
          <p:cNvPr id="119" name="Google Shape;119;g8973d05930_0_60"/>
          <p:cNvPicPr preferRelativeResize="0"/>
          <p:nvPr/>
        </p:nvPicPr>
        <p:blipFill>
          <a:blip r:embed="rId4">
            <a:alphaModFix/>
          </a:blip>
          <a:stretch>
            <a:fillRect/>
          </a:stretch>
        </p:blipFill>
        <p:spPr>
          <a:xfrm>
            <a:off x="477267" y="5584667"/>
            <a:ext cx="1796135" cy="1117600"/>
          </a:xfrm>
          <a:prstGeom prst="rect">
            <a:avLst/>
          </a:prstGeom>
          <a:noFill/>
          <a:ln>
            <a:noFill/>
          </a:ln>
        </p:spPr>
      </p:pic>
      <p:pic>
        <p:nvPicPr>
          <p:cNvPr id="120" name="Google Shape;120;g8973d05930_0_60"/>
          <p:cNvPicPr preferRelativeResize="0"/>
          <p:nvPr/>
        </p:nvPicPr>
        <p:blipFill>
          <a:blip r:embed="rId5">
            <a:alphaModFix/>
          </a:blip>
          <a:stretch>
            <a:fillRect/>
          </a:stretch>
        </p:blipFill>
        <p:spPr>
          <a:xfrm>
            <a:off x="2687033" y="5638800"/>
            <a:ext cx="1600200" cy="1219200"/>
          </a:xfrm>
          <a:prstGeom prst="rect">
            <a:avLst/>
          </a:prstGeom>
          <a:noFill/>
          <a:ln>
            <a:noFill/>
          </a:ln>
        </p:spPr>
      </p:pic>
      <p:pic>
        <p:nvPicPr>
          <p:cNvPr id="121" name="Google Shape;121;g8973d05930_0_60"/>
          <p:cNvPicPr preferRelativeResize="0"/>
          <p:nvPr/>
        </p:nvPicPr>
        <p:blipFill>
          <a:blip r:embed="rId6">
            <a:alphaModFix/>
          </a:blip>
          <a:stretch>
            <a:fillRect/>
          </a:stretch>
        </p:blipFill>
        <p:spPr>
          <a:xfrm>
            <a:off x="4801518" y="5514801"/>
            <a:ext cx="1384300" cy="1257300"/>
          </a:xfrm>
          <a:prstGeom prst="rect">
            <a:avLst/>
          </a:prstGeom>
          <a:noFill/>
          <a:ln>
            <a:noFill/>
          </a:ln>
        </p:spPr>
      </p:pic>
      <p:pic>
        <p:nvPicPr>
          <p:cNvPr id="122" name="Google Shape;122;g8973d05930_0_60"/>
          <p:cNvPicPr preferRelativeResize="0"/>
          <p:nvPr/>
        </p:nvPicPr>
        <p:blipFill>
          <a:blip r:embed="rId7">
            <a:alphaModFix/>
          </a:blip>
          <a:stretch>
            <a:fillRect/>
          </a:stretch>
        </p:blipFill>
        <p:spPr>
          <a:xfrm>
            <a:off x="7656200" y="682067"/>
            <a:ext cx="1143000" cy="1371600"/>
          </a:xfrm>
          <a:prstGeom prst="rect">
            <a:avLst/>
          </a:prstGeom>
          <a:noFill/>
          <a:ln>
            <a:noFill/>
          </a:ln>
        </p:spPr>
      </p:pic>
      <p:pic>
        <p:nvPicPr>
          <p:cNvPr id="123" name="Google Shape;123;g8973d05930_0_60"/>
          <p:cNvPicPr preferRelativeResize="0"/>
          <p:nvPr/>
        </p:nvPicPr>
        <p:blipFill>
          <a:blip r:embed="rId8">
            <a:alphaModFix/>
          </a:blip>
          <a:stretch>
            <a:fillRect/>
          </a:stretch>
        </p:blipFill>
        <p:spPr>
          <a:xfrm>
            <a:off x="9895833" y="2336000"/>
            <a:ext cx="1600200" cy="1619147"/>
          </a:xfrm>
          <a:prstGeom prst="rect">
            <a:avLst/>
          </a:prstGeom>
          <a:noFill/>
          <a:ln>
            <a:noFill/>
          </a:ln>
        </p:spPr>
      </p:pic>
      <p:pic>
        <p:nvPicPr>
          <p:cNvPr id="124" name="Google Shape;124;g8973d05930_0_60"/>
          <p:cNvPicPr preferRelativeResize="0"/>
          <p:nvPr/>
        </p:nvPicPr>
        <p:blipFill>
          <a:blip r:embed="rId9">
            <a:alphaModFix/>
          </a:blip>
          <a:stretch>
            <a:fillRect/>
          </a:stretch>
        </p:blipFill>
        <p:spPr>
          <a:xfrm>
            <a:off x="7900832" y="5161032"/>
            <a:ext cx="3079096" cy="1117600"/>
          </a:xfrm>
          <a:prstGeom prst="rect">
            <a:avLst/>
          </a:prstGeom>
          <a:noFill/>
          <a:ln>
            <a:noFill/>
          </a:ln>
        </p:spPr>
      </p:pic>
    </p:spTree>
    <p:extLst>
      <p:ext uri="{BB962C8B-B14F-4D97-AF65-F5344CB8AC3E}">
        <p14:creationId xmlns:p14="http://schemas.microsoft.com/office/powerpoint/2010/main" val="686930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28"/>
        <p:cNvGrpSpPr/>
        <p:nvPr/>
      </p:nvGrpSpPr>
      <p:grpSpPr>
        <a:xfrm>
          <a:off x="0" y="0"/>
          <a:ext cx="0" cy="0"/>
          <a:chOff x="0" y="0"/>
          <a:chExt cx="0" cy="0"/>
        </a:xfrm>
      </p:grpSpPr>
      <p:sp>
        <p:nvSpPr>
          <p:cNvPr id="129" name="Google Shape;129;g898b5680b3_0_2"/>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255</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84</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6/8 or 3/4</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631cm</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£3.32</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16.15</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20 minutes</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8x5=40, 40÷5=8, 40÷8=5</a:t>
            </a:r>
            <a:endParaRPr sz="2000" kern="0">
              <a:solidFill>
                <a:srgbClr val="000000"/>
              </a:solidFill>
              <a:latin typeface="Arial"/>
              <a:cs typeface="Arial"/>
              <a:sym typeface="Arial"/>
            </a:endParaRPr>
          </a:p>
          <a:p>
            <a:pPr marL="609585" defTabSz="1219170">
              <a:buClr>
                <a:srgbClr val="000000"/>
              </a:buClr>
            </a:pPr>
            <a:r>
              <a:rPr lang="en-GB" sz="2000" kern="0">
                <a:solidFill>
                  <a:srgbClr val="000000"/>
                </a:solidFill>
                <a:latin typeface="Arial"/>
                <a:cs typeface="Arial"/>
                <a:sym typeface="Arial"/>
              </a:rPr>
              <a:t>.</a:t>
            </a: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75x4=300, 6x5=30, 300-30=270, 10-3=7, 270+7=277</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502780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33"/>
        <p:cNvGrpSpPr/>
        <p:nvPr/>
      </p:nvGrpSpPr>
      <p:grpSpPr>
        <a:xfrm>
          <a:off x="0" y="0"/>
          <a:ext cx="0" cy="0"/>
          <a:chOff x="0" y="0"/>
          <a:chExt cx="0" cy="0"/>
        </a:xfrm>
      </p:grpSpPr>
      <p:sp>
        <p:nvSpPr>
          <p:cNvPr id="134" name="Google Shape;134;p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35" name="Google Shape;135;p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36" name="Google Shape;136;p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37" name="Google Shape;137;p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5846604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1"/>
        <p:cNvGrpSpPr/>
        <p:nvPr/>
      </p:nvGrpSpPr>
      <p:grpSpPr>
        <a:xfrm>
          <a:off x="0" y="0"/>
          <a:ext cx="0" cy="0"/>
          <a:chOff x="0" y="0"/>
          <a:chExt cx="0" cy="0"/>
        </a:xfrm>
      </p:grpSpPr>
      <p:pic>
        <p:nvPicPr>
          <p:cNvPr id="142" name="Google Shape;142;g8221f81b01_0_0"/>
          <p:cNvPicPr preferRelativeResize="0"/>
          <p:nvPr/>
        </p:nvPicPr>
        <p:blipFill>
          <a:blip r:embed="rId3">
            <a:alphaModFix/>
          </a:blip>
          <a:stretch>
            <a:fillRect/>
          </a:stretch>
        </p:blipFill>
        <p:spPr>
          <a:xfrm>
            <a:off x="77867" y="77867"/>
            <a:ext cx="5422900" cy="5588000"/>
          </a:xfrm>
          <a:prstGeom prst="rect">
            <a:avLst/>
          </a:prstGeom>
          <a:noFill/>
          <a:ln>
            <a:noFill/>
          </a:ln>
        </p:spPr>
      </p:pic>
      <p:pic>
        <p:nvPicPr>
          <p:cNvPr id="143" name="Google Shape;143;g8221f81b01_0_0"/>
          <p:cNvPicPr preferRelativeResize="0"/>
          <p:nvPr/>
        </p:nvPicPr>
        <p:blipFill>
          <a:blip r:embed="rId4">
            <a:alphaModFix/>
          </a:blip>
          <a:stretch>
            <a:fillRect/>
          </a:stretch>
        </p:blipFill>
        <p:spPr>
          <a:xfrm>
            <a:off x="5399168" y="77867"/>
            <a:ext cx="6284833" cy="2054423"/>
          </a:xfrm>
          <a:prstGeom prst="rect">
            <a:avLst/>
          </a:prstGeom>
          <a:noFill/>
          <a:ln>
            <a:noFill/>
          </a:ln>
        </p:spPr>
      </p:pic>
    </p:spTree>
    <p:extLst>
      <p:ext uri="{BB962C8B-B14F-4D97-AF65-F5344CB8AC3E}">
        <p14:creationId xmlns:p14="http://schemas.microsoft.com/office/powerpoint/2010/main" val="2040269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7"/>
        <p:cNvGrpSpPr/>
        <p:nvPr/>
      </p:nvGrpSpPr>
      <p:grpSpPr>
        <a:xfrm>
          <a:off x="0" y="0"/>
          <a:ext cx="0" cy="0"/>
          <a:chOff x="0" y="0"/>
          <a:chExt cx="0" cy="0"/>
        </a:xfrm>
      </p:grpSpPr>
      <p:pic>
        <p:nvPicPr>
          <p:cNvPr id="148" name="Google Shape;148;g8221f81b01_0_7"/>
          <p:cNvPicPr preferRelativeResize="0"/>
          <p:nvPr/>
        </p:nvPicPr>
        <p:blipFill>
          <a:blip r:embed="rId3">
            <a:alphaModFix/>
          </a:blip>
          <a:stretch>
            <a:fillRect/>
          </a:stretch>
        </p:blipFill>
        <p:spPr>
          <a:xfrm>
            <a:off x="2652218" y="1323167"/>
            <a:ext cx="6887567" cy="4211667"/>
          </a:xfrm>
          <a:prstGeom prst="rect">
            <a:avLst/>
          </a:prstGeom>
          <a:noFill/>
          <a:ln>
            <a:noFill/>
          </a:ln>
        </p:spPr>
      </p:pic>
    </p:spTree>
    <p:extLst>
      <p:ext uri="{BB962C8B-B14F-4D97-AF65-F5344CB8AC3E}">
        <p14:creationId xmlns:p14="http://schemas.microsoft.com/office/powerpoint/2010/main" val="18079892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52"/>
        <p:cNvGrpSpPr/>
        <p:nvPr/>
      </p:nvGrpSpPr>
      <p:grpSpPr>
        <a:xfrm>
          <a:off x="0" y="0"/>
          <a:ext cx="0" cy="0"/>
          <a:chOff x="0" y="0"/>
          <a:chExt cx="0" cy="0"/>
        </a:xfrm>
      </p:grpSpPr>
      <p:sp>
        <p:nvSpPr>
          <p:cNvPr id="153" name="Google Shape;153;p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pic>
        <p:nvPicPr>
          <p:cNvPr id="154" name="Google Shape;154;p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2802779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58"/>
        <p:cNvGrpSpPr/>
        <p:nvPr/>
      </p:nvGrpSpPr>
      <p:grpSpPr>
        <a:xfrm>
          <a:off x="0" y="0"/>
          <a:ext cx="0" cy="0"/>
          <a:chOff x="0" y="0"/>
          <a:chExt cx="0" cy="0"/>
        </a:xfrm>
      </p:grpSpPr>
      <p:sp>
        <p:nvSpPr>
          <p:cNvPr id="159" name="Google Shape;159;g89318989b5_0_0"/>
          <p:cNvSpPr txBox="1"/>
          <p:nvPr/>
        </p:nvSpPr>
        <p:spPr>
          <a:xfrm>
            <a:off x="261267" y="313500"/>
            <a:ext cx="11774000" cy="42496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defTabSz="1219170">
              <a:buClr>
                <a:srgbClr val="000000"/>
              </a:buClr>
            </a:pPr>
            <a:r>
              <a:rPr lang="en-GB" sz="2133" b="1" u="sng" kern="0">
                <a:solidFill>
                  <a:srgbClr val="000000"/>
                </a:solidFill>
                <a:latin typeface="Arial"/>
                <a:cs typeface="Arial"/>
                <a:sym typeface="Arial"/>
              </a:rPr>
              <a:t>The Story of Alex.</a:t>
            </a:r>
            <a:endParaRPr sz="1733" b="1" kern="0">
              <a:solidFill>
                <a:srgbClr val="000000"/>
              </a:solidFill>
              <a:latin typeface="Arial"/>
              <a:cs typeface="Arial"/>
              <a:sym typeface="Arial"/>
            </a:endParaRPr>
          </a:p>
          <a:p>
            <a:pPr marL="609585" defTabSz="1219170">
              <a:buClr>
                <a:srgbClr val="000000"/>
              </a:buClr>
            </a:pPr>
            <a:endParaRPr sz="1733" b="1" kern="0">
              <a:solidFill>
                <a:srgbClr val="000000"/>
              </a:solidFill>
              <a:latin typeface="Arial"/>
              <a:cs typeface="Arial"/>
              <a:sym typeface="Arial"/>
            </a:endParaRPr>
          </a:p>
          <a:p>
            <a:pPr marL="609585" defTabSz="1219170">
              <a:buClr>
                <a:srgbClr val="000000"/>
              </a:buClr>
            </a:pPr>
            <a:r>
              <a:rPr lang="en-GB" sz="2267" b="1" u="sng" kern="0">
                <a:solidFill>
                  <a:srgbClr val="000000"/>
                </a:solidFill>
                <a:latin typeface="Arial"/>
                <a:cs typeface="Arial"/>
                <a:sym typeface="Arial"/>
              </a:rPr>
              <a:t>WALT: retrieve information from fiction texts and make inferences.</a:t>
            </a:r>
            <a:endParaRPr sz="2267" b="1" u="sng" kern="0">
              <a:solidFill>
                <a:srgbClr val="000000"/>
              </a:solidFill>
              <a:latin typeface="Arial"/>
              <a:cs typeface="Arial"/>
              <a:sym typeface="Arial"/>
            </a:endParaRPr>
          </a:p>
          <a:p>
            <a:pPr marL="609585" defTabSz="1219170">
              <a:buClr>
                <a:srgbClr val="000000"/>
              </a:buClr>
            </a:pPr>
            <a:endParaRPr sz="1733" b="1" kern="0">
              <a:solidFill>
                <a:srgbClr val="000000"/>
              </a:solidFill>
              <a:latin typeface="Arial"/>
              <a:cs typeface="Arial"/>
              <a:sym typeface="Arial"/>
            </a:endParaRPr>
          </a:p>
          <a:p>
            <a:pPr marL="609585" defTabSz="1219170">
              <a:buClr>
                <a:srgbClr val="000000"/>
              </a:buClr>
            </a:pPr>
            <a:endParaRPr sz="1733" b="1" kern="0">
              <a:solidFill>
                <a:srgbClr val="000000"/>
              </a:solidFill>
              <a:latin typeface="Arial"/>
              <a:cs typeface="Arial"/>
              <a:sym typeface="Arial"/>
            </a:endParaRPr>
          </a:p>
          <a:p>
            <a:pPr defTabSz="1219170">
              <a:buClr>
                <a:srgbClr val="000000"/>
              </a:buClr>
            </a:pPr>
            <a:r>
              <a:rPr lang="en-GB" sz="2267" b="1" kern="0">
                <a:solidFill>
                  <a:srgbClr val="000000"/>
                </a:solidFill>
                <a:latin typeface="Arial"/>
                <a:cs typeface="Arial"/>
                <a:sym typeface="Arial"/>
              </a:rPr>
              <a:t>Do you remember the close read you did last Monday? </a:t>
            </a:r>
            <a:endParaRPr sz="2267" b="1" kern="0">
              <a:solidFill>
                <a:srgbClr val="000000"/>
              </a:solidFill>
              <a:latin typeface="Arial"/>
              <a:cs typeface="Arial"/>
              <a:sym typeface="Arial"/>
            </a:endParaRPr>
          </a:p>
          <a:p>
            <a:pPr defTabSz="1219170">
              <a:buClr>
                <a:srgbClr val="000000"/>
              </a:buClr>
            </a:pPr>
            <a:r>
              <a:rPr lang="en-GB" sz="2267" b="1" kern="0">
                <a:solidFill>
                  <a:srgbClr val="000000"/>
                </a:solidFill>
                <a:latin typeface="Arial"/>
                <a:cs typeface="Arial"/>
                <a:sym typeface="Arial"/>
              </a:rPr>
              <a:t>Read it again on the next slide 1.</a:t>
            </a:r>
            <a:endParaRPr sz="2267" b="1" kern="0">
              <a:solidFill>
                <a:srgbClr val="000000"/>
              </a:solidFill>
              <a:latin typeface="Arial"/>
              <a:cs typeface="Arial"/>
              <a:sym typeface="Arial"/>
            </a:endParaRPr>
          </a:p>
          <a:p>
            <a:pPr defTabSz="1219170">
              <a:buClr>
                <a:srgbClr val="000000"/>
              </a:buClr>
            </a:pPr>
            <a:r>
              <a:rPr lang="en-GB" sz="2267" b="1" kern="0">
                <a:solidFill>
                  <a:srgbClr val="000000"/>
                </a:solidFill>
                <a:latin typeface="Arial"/>
                <a:cs typeface="Arial"/>
                <a:sym typeface="Arial"/>
              </a:rPr>
              <a:t>It is the opening to The Story of Alex. </a:t>
            </a:r>
            <a:endParaRPr sz="2267" b="1" kern="0">
              <a:solidFill>
                <a:srgbClr val="000000"/>
              </a:solidFill>
              <a:latin typeface="Arial"/>
              <a:cs typeface="Arial"/>
              <a:sym typeface="Arial"/>
            </a:endParaRPr>
          </a:p>
          <a:p>
            <a:pPr defTabSz="1219170">
              <a:buClr>
                <a:srgbClr val="000000"/>
              </a:buClr>
            </a:pPr>
            <a:endParaRPr sz="2267" b="1" kern="0">
              <a:solidFill>
                <a:srgbClr val="000000"/>
              </a:solidFill>
              <a:latin typeface="Arial"/>
              <a:cs typeface="Arial"/>
              <a:sym typeface="Arial"/>
            </a:endParaRPr>
          </a:p>
          <a:p>
            <a:pPr defTabSz="1219170">
              <a:buClr>
                <a:srgbClr val="000000"/>
              </a:buClr>
            </a:pPr>
            <a:r>
              <a:rPr lang="en-GB" sz="2267" b="1" kern="0">
                <a:solidFill>
                  <a:srgbClr val="000000"/>
                </a:solidFill>
                <a:latin typeface="Arial"/>
                <a:cs typeface="Arial"/>
                <a:sym typeface="Arial"/>
              </a:rPr>
              <a:t>Then today you are going to read the build up slide 2 of the story then answer the questions about if for your Close read.</a:t>
            </a:r>
            <a:endParaRPr sz="2267" b="1" kern="0">
              <a:solidFill>
                <a:srgbClr val="000000"/>
              </a:solidFill>
              <a:latin typeface="Arial"/>
              <a:cs typeface="Arial"/>
              <a:sym typeface="Arial"/>
            </a:endParaRPr>
          </a:p>
          <a:p>
            <a:pPr defTabSz="1219170">
              <a:buClr>
                <a:srgbClr val="000000"/>
              </a:buClr>
            </a:pPr>
            <a:endParaRPr sz="2267" b="1" kern="0">
              <a:solidFill>
                <a:srgbClr val="000000"/>
              </a:solidFill>
              <a:latin typeface="Arial"/>
              <a:cs typeface="Arial"/>
              <a:sym typeface="Arial"/>
            </a:endParaRPr>
          </a:p>
          <a:p>
            <a:pPr defTabSz="1219170">
              <a:buClr>
                <a:srgbClr val="000000"/>
              </a:buClr>
            </a:pPr>
            <a:endParaRPr sz="2267" b="1" kern="0">
              <a:solidFill>
                <a:srgbClr val="000000"/>
              </a:solidFill>
              <a:latin typeface="Arial"/>
              <a:cs typeface="Arial"/>
              <a:sym typeface="Arial"/>
            </a:endParaRPr>
          </a:p>
          <a:p>
            <a:pPr defTabSz="1219170">
              <a:buClr>
                <a:srgbClr val="000000"/>
              </a:buClr>
            </a:pPr>
            <a:r>
              <a:rPr lang="en-GB" sz="2267" b="1" kern="0">
                <a:solidFill>
                  <a:srgbClr val="000000"/>
                </a:solidFill>
                <a:latin typeface="Arial"/>
                <a:cs typeface="Arial"/>
                <a:sym typeface="Arial"/>
              </a:rPr>
              <a:t> </a:t>
            </a:r>
            <a:endParaRPr sz="2267" b="1" kern="0">
              <a:solidFill>
                <a:srgbClr val="000000"/>
              </a:solidFill>
              <a:latin typeface="Arial"/>
              <a:cs typeface="Arial"/>
              <a:sym typeface="Arial"/>
            </a:endParaRPr>
          </a:p>
          <a:p>
            <a:pPr defTabSz="1219170">
              <a:buClr>
                <a:srgbClr val="000000"/>
              </a:buClr>
            </a:pP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955182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63"/>
        <p:cNvGrpSpPr/>
        <p:nvPr/>
      </p:nvGrpSpPr>
      <p:grpSpPr>
        <a:xfrm>
          <a:off x="0" y="0"/>
          <a:ext cx="0" cy="0"/>
          <a:chOff x="0" y="0"/>
          <a:chExt cx="0" cy="0"/>
        </a:xfrm>
      </p:grpSpPr>
      <p:pic>
        <p:nvPicPr>
          <p:cNvPr id="164" name="Google Shape;164;g89318989b5_0_4"/>
          <p:cNvPicPr preferRelativeResize="0"/>
          <p:nvPr/>
        </p:nvPicPr>
        <p:blipFill>
          <a:blip r:embed="rId3">
            <a:alphaModFix/>
          </a:blip>
          <a:stretch>
            <a:fillRect/>
          </a:stretch>
        </p:blipFill>
        <p:spPr>
          <a:xfrm>
            <a:off x="234967" y="743851"/>
            <a:ext cx="11722067" cy="5370300"/>
          </a:xfrm>
          <a:prstGeom prst="rect">
            <a:avLst/>
          </a:prstGeom>
          <a:noFill/>
          <a:ln>
            <a:noFill/>
          </a:ln>
        </p:spPr>
      </p:pic>
      <p:cxnSp>
        <p:nvCxnSpPr>
          <p:cNvPr id="165" name="Google Shape;165;g89318989b5_0_4"/>
          <p:cNvCxnSpPr/>
          <p:nvPr/>
        </p:nvCxnSpPr>
        <p:spPr>
          <a:xfrm rot="10800000" flipH="1">
            <a:off x="2843933" y="1276900"/>
            <a:ext cx="1672800" cy="20800"/>
          </a:xfrm>
          <a:prstGeom prst="straightConnector1">
            <a:avLst/>
          </a:prstGeom>
          <a:noFill/>
          <a:ln w="28575" cap="flat" cmpd="sng">
            <a:solidFill>
              <a:srgbClr val="FFFF00"/>
            </a:solidFill>
            <a:prstDash val="solid"/>
            <a:round/>
            <a:headEnd type="none" w="med" len="med"/>
            <a:tailEnd type="none" w="med" len="med"/>
          </a:ln>
        </p:spPr>
      </p:cxnSp>
      <p:cxnSp>
        <p:nvCxnSpPr>
          <p:cNvPr id="166" name="Google Shape;166;g89318989b5_0_4"/>
          <p:cNvCxnSpPr/>
          <p:nvPr/>
        </p:nvCxnSpPr>
        <p:spPr>
          <a:xfrm rot="10800000" flipH="1">
            <a:off x="3444400" y="2337367"/>
            <a:ext cx="1672800" cy="20800"/>
          </a:xfrm>
          <a:prstGeom prst="straightConnector1">
            <a:avLst/>
          </a:prstGeom>
          <a:noFill/>
          <a:ln w="28575" cap="flat" cmpd="sng">
            <a:solidFill>
              <a:srgbClr val="FFFF00"/>
            </a:solidFill>
            <a:prstDash val="solid"/>
            <a:round/>
            <a:headEnd type="none" w="med" len="med"/>
            <a:tailEnd type="none" w="med" len="med"/>
          </a:ln>
        </p:spPr>
      </p:cxnSp>
      <p:cxnSp>
        <p:nvCxnSpPr>
          <p:cNvPr id="167" name="Google Shape;167;g89318989b5_0_4"/>
          <p:cNvCxnSpPr/>
          <p:nvPr/>
        </p:nvCxnSpPr>
        <p:spPr>
          <a:xfrm rot="10800000" flipH="1">
            <a:off x="6930233" y="4203933"/>
            <a:ext cx="1036400" cy="9200"/>
          </a:xfrm>
          <a:prstGeom prst="straightConnector1">
            <a:avLst/>
          </a:prstGeom>
          <a:noFill/>
          <a:ln w="28575" cap="flat" cmpd="sng">
            <a:solidFill>
              <a:srgbClr val="FFFF00"/>
            </a:solidFill>
            <a:prstDash val="solid"/>
            <a:round/>
            <a:headEnd type="none" w="med" len="med"/>
            <a:tailEnd type="none" w="med" len="med"/>
          </a:ln>
        </p:spPr>
      </p:cxnSp>
      <p:cxnSp>
        <p:nvCxnSpPr>
          <p:cNvPr id="168" name="Google Shape;168;g89318989b5_0_4"/>
          <p:cNvCxnSpPr/>
          <p:nvPr/>
        </p:nvCxnSpPr>
        <p:spPr>
          <a:xfrm>
            <a:off x="2449933" y="5273600"/>
            <a:ext cx="937600" cy="17600"/>
          </a:xfrm>
          <a:prstGeom prst="straightConnector1">
            <a:avLst/>
          </a:prstGeom>
          <a:noFill/>
          <a:ln w="28575" cap="flat" cmpd="sng">
            <a:solidFill>
              <a:srgbClr val="FFFF00"/>
            </a:solidFill>
            <a:prstDash val="solid"/>
            <a:round/>
            <a:headEnd type="none" w="med" len="med"/>
            <a:tailEnd type="none" w="med" len="med"/>
          </a:ln>
        </p:spPr>
      </p:cxnSp>
      <p:sp>
        <p:nvSpPr>
          <p:cNvPr id="169" name="Google Shape;169;g89318989b5_0_4"/>
          <p:cNvSpPr/>
          <p:nvPr/>
        </p:nvSpPr>
        <p:spPr>
          <a:xfrm>
            <a:off x="11081867" y="126833"/>
            <a:ext cx="961600" cy="9408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70" name="Google Shape;170;g89318989b5_0_4"/>
          <p:cNvSpPr txBox="1"/>
          <p:nvPr/>
        </p:nvSpPr>
        <p:spPr>
          <a:xfrm>
            <a:off x="11311867" y="335900"/>
            <a:ext cx="502000" cy="54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1</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3169562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74"/>
        <p:cNvGrpSpPr/>
        <p:nvPr/>
      </p:nvGrpSpPr>
      <p:grpSpPr>
        <a:xfrm>
          <a:off x="0" y="0"/>
          <a:ext cx="0" cy="0"/>
          <a:chOff x="0" y="0"/>
          <a:chExt cx="0" cy="0"/>
        </a:xfrm>
      </p:grpSpPr>
      <p:sp>
        <p:nvSpPr>
          <p:cNvPr id="175" name="Google Shape;175;g89318989b5_0_14"/>
          <p:cNvSpPr txBox="1">
            <a:spLocks noGrp="1"/>
          </p:cNvSpPr>
          <p:nvPr>
            <p:ph type="ctrTitle"/>
          </p:nvPr>
        </p:nvSpPr>
        <p:spPr>
          <a:xfrm>
            <a:off x="502700" y="231467"/>
            <a:ext cx="11360800" cy="6197600"/>
          </a:xfrm>
          <a:prstGeom prst="rect">
            <a:avLst/>
          </a:prstGeom>
          <a:noFill/>
          <a:ln>
            <a:noFill/>
          </a:ln>
        </p:spPr>
        <p:txBody>
          <a:bodyPr spcFirstLastPara="1" wrap="square" lIns="121900" tIns="121900" rIns="121900" bIns="121900" anchor="b" anchorCtr="0">
            <a:noAutofit/>
          </a:bodyPr>
          <a:lstStyle/>
          <a:p>
            <a:pPr algn="l"/>
            <a:r>
              <a:rPr lang="en-GB" sz="2400"/>
              <a:t> </a:t>
            </a:r>
            <a:endParaRPr sz="2400"/>
          </a:p>
          <a:p>
            <a:pPr algn="l"/>
            <a:r>
              <a:rPr lang="en-GB" sz="3200" b="1"/>
              <a:t>Our English task for today is a Close Reading Task</a:t>
            </a:r>
            <a:endParaRPr sz="3200" b="1"/>
          </a:p>
          <a:p>
            <a:pPr algn="l"/>
            <a:r>
              <a:rPr lang="en-GB" sz="3200" b="1" u="sng"/>
              <a:t>WALT: retrieve and infer information from a text.</a:t>
            </a:r>
            <a:endParaRPr sz="3200" b="1" u="sng"/>
          </a:p>
          <a:p>
            <a:pPr algn="l"/>
            <a:endParaRPr sz="2400" b="1" u="sng"/>
          </a:p>
          <a:p>
            <a:pPr marL="609585" indent="-457189" algn="l">
              <a:buSzPts val="1800"/>
              <a:buAutoNum type="arabicPeriod"/>
            </a:pPr>
            <a:r>
              <a:rPr lang="en-GB" sz="2400"/>
              <a:t>Ask an adult to read the information (on the next page) to you. </a:t>
            </a:r>
            <a:endParaRPr sz="2400"/>
          </a:p>
          <a:p>
            <a:pPr marL="609585" indent="-457189" algn="l">
              <a:buSzPts val="1800"/>
              <a:buAutoNum type="arabicPeriod"/>
            </a:pPr>
            <a:r>
              <a:rPr lang="en-GB" sz="2400"/>
              <a:t>Here are some meanings of words that might help you –</a:t>
            </a:r>
            <a:endParaRPr sz="2400"/>
          </a:p>
          <a:p>
            <a:pPr marL="609585" algn="l"/>
            <a:r>
              <a:rPr lang="en-GB" sz="2400"/>
              <a:t>announcing - telling them about something in writing</a:t>
            </a:r>
            <a:endParaRPr sz="2400"/>
          </a:p>
          <a:p>
            <a:pPr marL="609585" algn="l"/>
            <a:r>
              <a:rPr lang="en-GB" sz="2400"/>
              <a:t>overjoyed - extremely happy</a:t>
            </a:r>
            <a:endParaRPr sz="2400"/>
          </a:p>
          <a:p>
            <a:pPr marL="609585" algn="l"/>
            <a:r>
              <a:rPr lang="en-GB" sz="2400"/>
              <a:t>jubilee cake -  a cake designed for a special occasion such as the Queen’s Jubilee see pictures</a:t>
            </a:r>
            <a:endParaRPr sz="2400"/>
          </a:p>
          <a:p>
            <a:pPr marL="609585" algn="l"/>
            <a:endParaRPr sz="2400"/>
          </a:p>
          <a:p>
            <a:pPr marL="609585" algn="l"/>
            <a:endParaRPr sz="2400"/>
          </a:p>
          <a:p>
            <a:pPr marL="609585" algn="l"/>
            <a:endParaRPr sz="2400"/>
          </a:p>
          <a:p>
            <a:pPr algn="l"/>
            <a:r>
              <a:rPr lang="en-GB" sz="2400"/>
              <a:t>3.   Now read it with your adult twice, they can help you with expression.</a:t>
            </a:r>
            <a:endParaRPr sz="2400"/>
          </a:p>
          <a:p>
            <a:pPr algn="l"/>
            <a:r>
              <a:rPr lang="en-GB" sz="2400"/>
              <a:t>4.   Now read it twice by yourself.</a:t>
            </a:r>
            <a:endParaRPr sz="2400"/>
          </a:p>
          <a:p>
            <a:pPr algn="l"/>
            <a:r>
              <a:rPr lang="en-GB" sz="2400"/>
              <a:t>5.   Read the questions and look for evidence in the text to help you answer them.</a:t>
            </a:r>
            <a:endParaRPr sz="2400"/>
          </a:p>
          <a:p>
            <a:pPr algn="l"/>
            <a:r>
              <a:rPr lang="en-GB" sz="2400"/>
              <a:t>6.   Write your answers in full sentences.</a:t>
            </a:r>
            <a:endParaRPr sz="2400"/>
          </a:p>
        </p:txBody>
      </p:sp>
      <p:pic>
        <p:nvPicPr>
          <p:cNvPr id="176" name="Google Shape;176;g89318989b5_0_14"/>
          <p:cNvPicPr preferRelativeResize="0"/>
          <p:nvPr/>
        </p:nvPicPr>
        <p:blipFill>
          <a:blip r:embed="rId3">
            <a:alphaModFix/>
          </a:blip>
          <a:stretch>
            <a:fillRect/>
          </a:stretch>
        </p:blipFill>
        <p:spPr>
          <a:xfrm>
            <a:off x="6649434" y="3153125"/>
            <a:ext cx="1207300" cy="1198009"/>
          </a:xfrm>
          <a:prstGeom prst="rect">
            <a:avLst/>
          </a:prstGeom>
          <a:noFill/>
          <a:ln>
            <a:noFill/>
          </a:ln>
        </p:spPr>
      </p:pic>
      <p:pic>
        <p:nvPicPr>
          <p:cNvPr id="177" name="Google Shape;177;g89318989b5_0_14"/>
          <p:cNvPicPr preferRelativeResize="0"/>
          <p:nvPr/>
        </p:nvPicPr>
        <p:blipFill>
          <a:blip r:embed="rId4">
            <a:alphaModFix/>
          </a:blip>
          <a:stretch>
            <a:fillRect/>
          </a:stretch>
        </p:blipFill>
        <p:spPr>
          <a:xfrm>
            <a:off x="8210200" y="3168296"/>
            <a:ext cx="1663333" cy="1167688"/>
          </a:xfrm>
          <a:prstGeom prst="rect">
            <a:avLst/>
          </a:prstGeom>
          <a:noFill/>
          <a:ln>
            <a:noFill/>
          </a:ln>
        </p:spPr>
      </p:pic>
      <p:pic>
        <p:nvPicPr>
          <p:cNvPr id="178" name="Google Shape;178;g89318989b5_0_14"/>
          <p:cNvPicPr preferRelativeResize="0"/>
          <p:nvPr/>
        </p:nvPicPr>
        <p:blipFill>
          <a:blip r:embed="rId5">
            <a:alphaModFix/>
          </a:blip>
          <a:stretch>
            <a:fillRect/>
          </a:stretch>
        </p:blipFill>
        <p:spPr>
          <a:xfrm>
            <a:off x="4960634" y="3259680"/>
            <a:ext cx="1207300" cy="1247133"/>
          </a:xfrm>
          <a:prstGeom prst="rect">
            <a:avLst/>
          </a:prstGeom>
          <a:noFill/>
          <a:ln>
            <a:noFill/>
          </a:ln>
        </p:spPr>
      </p:pic>
    </p:spTree>
    <p:extLst>
      <p:ext uri="{BB962C8B-B14F-4D97-AF65-F5344CB8AC3E}">
        <p14:creationId xmlns:p14="http://schemas.microsoft.com/office/powerpoint/2010/main" val="2454084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82"/>
        <p:cNvGrpSpPr/>
        <p:nvPr/>
      </p:nvGrpSpPr>
      <p:grpSpPr>
        <a:xfrm>
          <a:off x="0" y="0"/>
          <a:ext cx="0" cy="0"/>
          <a:chOff x="0" y="0"/>
          <a:chExt cx="0" cy="0"/>
        </a:xfrm>
      </p:grpSpPr>
      <p:pic>
        <p:nvPicPr>
          <p:cNvPr id="183" name="Google Shape;183;g89318989b5_0_21"/>
          <p:cNvPicPr preferRelativeResize="0"/>
          <p:nvPr/>
        </p:nvPicPr>
        <p:blipFill>
          <a:blip r:embed="rId3">
            <a:alphaModFix/>
          </a:blip>
          <a:stretch>
            <a:fillRect/>
          </a:stretch>
        </p:blipFill>
        <p:spPr>
          <a:xfrm>
            <a:off x="203201" y="203200"/>
            <a:ext cx="11463265" cy="6175267"/>
          </a:xfrm>
          <a:prstGeom prst="rect">
            <a:avLst/>
          </a:prstGeom>
          <a:noFill/>
          <a:ln>
            <a:noFill/>
          </a:ln>
        </p:spPr>
      </p:pic>
      <p:sp>
        <p:nvSpPr>
          <p:cNvPr id="184" name="Google Shape;184;g89318989b5_0_21"/>
          <p:cNvSpPr/>
          <p:nvPr/>
        </p:nvSpPr>
        <p:spPr>
          <a:xfrm>
            <a:off x="11081867" y="126833"/>
            <a:ext cx="961600" cy="940800"/>
          </a:xfrm>
          <a:prstGeom prst="ellipse">
            <a:avLst/>
          </a:prstGeom>
          <a:solidFill>
            <a:srgbClr val="FF0000"/>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185" name="Google Shape;185;g89318989b5_0_21"/>
          <p:cNvSpPr txBox="1"/>
          <p:nvPr/>
        </p:nvSpPr>
        <p:spPr>
          <a:xfrm>
            <a:off x="11311867" y="335900"/>
            <a:ext cx="502000" cy="54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2</a:t>
            </a:r>
            <a:endParaRPr sz="2800" kern="0">
              <a:solidFill>
                <a:srgbClr val="000000"/>
              </a:solidFill>
              <a:latin typeface="Arial"/>
              <a:cs typeface="Arial"/>
              <a:sym typeface="Arial"/>
            </a:endParaRPr>
          </a:p>
        </p:txBody>
      </p:sp>
      <p:cxnSp>
        <p:nvCxnSpPr>
          <p:cNvPr id="186" name="Google Shape;186;g89318989b5_0_21"/>
          <p:cNvCxnSpPr/>
          <p:nvPr/>
        </p:nvCxnSpPr>
        <p:spPr>
          <a:xfrm rot="10800000" flipH="1">
            <a:off x="7315200" y="2177000"/>
            <a:ext cx="1428400" cy="52400"/>
          </a:xfrm>
          <a:prstGeom prst="straightConnector1">
            <a:avLst/>
          </a:prstGeom>
          <a:noFill/>
          <a:ln w="38100" cap="flat" cmpd="sng">
            <a:solidFill>
              <a:srgbClr val="FFFF00"/>
            </a:solidFill>
            <a:prstDash val="solid"/>
            <a:round/>
            <a:headEnd type="none" w="med" len="med"/>
            <a:tailEnd type="none" w="med" len="med"/>
          </a:ln>
        </p:spPr>
      </p:cxnSp>
      <p:cxnSp>
        <p:nvCxnSpPr>
          <p:cNvPr id="187" name="Google Shape;187;g89318989b5_0_21"/>
          <p:cNvCxnSpPr/>
          <p:nvPr/>
        </p:nvCxnSpPr>
        <p:spPr>
          <a:xfrm rot="10800000" flipH="1">
            <a:off x="3529867" y="1265500"/>
            <a:ext cx="1428400" cy="52400"/>
          </a:xfrm>
          <a:prstGeom prst="straightConnector1">
            <a:avLst/>
          </a:prstGeom>
          <a:noFill/>
          <a:ln w="38100" cap="flat" cmpd="sng">
            <a:solidFill>
              <a:srgbClr val="FFFF00"/>
            </a:solidFill>
            <a:prstDash val="solid"/>
            <a:round/>
            <a:headEnd type="none" w="med" len="med"/>
            <a:tailEnd type="none" w="med" len="med"/>
          </a:ln>
        </p:spPr>
      </p:cxnSp>
      <p:cxnSp>
        <p:nvCxnSpPr>
          <p:cNvPr id="188" name="Google Shape;188;g89318989b5_0_21"/>
          <p:cNvCxnSpPr/>
          <p:nvPr/>
        </p:nvCxnSpPr>
        <p:spPr>
          <a:xfrm rot="10800000" flipH="1">
            <a:off x="2479033" y="3193000"/>
            <a:ext cx="1428400" cy="52400"/>
          </a:xfrm>
          <a:prstGeom prst="straightConnector1">
            <a:avLst/>
          </a:prstGeom>
          <a:noFill/>
          <a:ln w="38100" cap="flat" cmpd="sng">
            <a:solidFill>
              <a:srgbClr val="FFFF00"/>
            </a:solidFill>
            <a:prstDash val="solid"/>
            <a:round/>
            <a:headEnd type="none" w="med" len="med"/>
            <a:tailEnd type="none" w="med" len="med"/>
          </a:ln>
        </p:spPr>
      </p:cxnSp>
    </p:spTree>
    <p:extLst>
      <p:ext uri="{BB962C8B-B14F-4D97-AF65-F5344CB8AC3E}">
        <p14:creationId xmlns:p14="http://schemas.microsoft.com/office/powerpoint/2010/main" val="11983763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92"/>
        <p:cNvGrpSpPr/>
        <p:nvPr/>
      </p:nvGrpSpPr>
      <p:grpSpPr>
        <a:xfrm>
          <a:off x="0" y="0"/>
          <a:ext cx="0" cy="0"/>
          <a:chOff x="0" y="0"/>
          <a:chExt cx="0" cy="0"/>
        </a:xfrm>
      </p:grpSpPr>
      <p:sp>
        <p:nvSpPr>
          <p:cNvPr id="193" name="Google Shape;193;g89318989b5_0_30"/>
          <p:cNvSpPr txBox="1"/>
          <p:nvPr/>
        </p:nvSpPr>
        <p:spPr>
          <a:xfrm>
            <a:off x="296100" y="261267"/>
            <a:ext cx="11652000" cy="63572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endParaRPr sz="1200" b="1"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defTabSz="1219170">
              <a:buClr>
                <a:srgbClr val="000000"/>
              </a:buClr>
            </a:pPr>
            <a:r>
              <a:rPr lang="en-GB" sz="2000" b="1" u="sng" kern="0">
                <a:solidFill>
                  <a:srgbClr val="000000"/>
                </a:solidFill>
                <a:latin typeface="Arial"/>
                <a:cs typeface="Arial"/>
                <a:sym typeface="Arial"/>
              </a:rPr>
              <a:t>TASK:</a:t>
            </a:r>
            <a:endParaRPr sz="2000" b="1" u="sng"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Why did the two chefs ask Alex to bake cakes?</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What does the word demanded suggest about the way they asked him?</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Explain as fully as possible what made Alex want to put his feet through the cake?</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What do you think Polly Goodfellow is ‘going to take care of’?</a:t>
            </a:r>
            <a:endParaRPr sz="2533"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0855068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7"/>
        <p:cNvGrpSpPr/>
        <p:nvPr/>
      </p:nvGrpSpPr>
      <p:grpSpPr>
        <a:xfrm>
          <a:off x="0" y="0"/>
          <a:ext cx="0" cy="0"/>
          <a:chOff x="0" y="0"/>
          <a:chExt cx="0" cy="0"/>
        </a:xfrm>
      </p:grpSpPr>
      <p:sp>
        <p:nvSpPr>
          <p:cNvPr id="198" name="Google Shape;198;g89318989b5_0_34"/>
          <p:cNvSpPr txBox="1"/>
          <p:nvPr/>
        </p:nvSpPr>
        <p:spPr>
          <a:xfrm>
            <a:off x="296100" y="261267"/>
            <a:ext cx="11652000" cy="63572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endParaRPr sz="1200" b="1"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defTabSz="1219170">
              <a:buClr>
                <a:srgbClr val="000000"/>
              </a:buClr>
            </a:pPr>
            <a:r>
              <a:rPr lang="en-GB" sz="2000" b="1" u="sng" kern="0">
                <a:solidFill>
                  <a:srgbClr val="000000"/>
                </a:solidFill>
                <a:latin typeface="Arial"/>
                <a:cs typeface="Arial"/>
                <a:sym typeface="Arial"/>
              </a:rPr>
              <a:t>TASK:</a:t>
            </a:r>
            <a:endParaRPr sz="2000" b="1" u="sng" kern="0">
              <a:solidFill>
                <a:srgbClr val="000000"/>
              </a:solidFill>
              <a:latin typeface="Arial"/>
              <a:cs typeface="Arial"/>
              <a:sym typeface="Arial"/>
            </a:endParaRPr>
          </a:p>
          <a:p>
            <a:pPr marL="609585" defTabSz="1219170">
              <a:buClr>
                <a:srgbClr val="000000"/>
              </a:buClr>
            </a:pPr>
            <a:endParaRPr sz="2000" b="1"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Why did the two chefs ask Alex to bake cakes?</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They wanted him to bake them so they could take them to the palace and enter the baking competition. They knew his cakes were so good that they would probably win with them rather than their own.</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does the word demanded suggest about the way they asked him?</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Demanded suggests that rather than asking him, they were ordering him to do it. They said it in a way that he couldn’t refuse and they expected that he would have to do it and not really have a choice to say no.</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Explain as fully as possible what made Alex want to put his feet through the cake?</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He was probably annoyed because he was being forced to bake cakes which he knew they were going to say they had made themselves. He was probably frustrated because they had him trapped into doing it because he needed the job to earn his living. He was also envious that they could go to the palace for the competition and he couldn’t.</a:t>
            </a:r>
            <a:endParaRPr sz="1867" kern="0">
              <a:solidFill>
                <a:srgbClr val="FF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What do you think Polly Goodfellow is ‘going to take care of’?</a:t>
            </a:r>
            <a:endParaRPr sz="1867" kern="0">
              <a:solidFill>
                <a:srgbClr val="000000"/>
              </a:solidFill>
              <a:latin typeface="Arial"/>
              <a:cs typeface="Arial"/>
              <a:sym typeface="Arial"/>
            </a:endParaRPr>
          </a:p>
          <a:p>
            <a:pPr marL="609585" defTabSz="1219170">
              <a:buClr>
                <a:srgbClr val="000000"/>
              </a:buClr>
            </a:pPr>
            <a:r>
              <a:rPr lang="en-GB" sz="1867" kern="0">
                <a:solidFill>
                  <a:srgbClr val="FF0000"/>
                </a:solidFill>
                <a:latin typeface="Arial"/>
                <a:cs typeface="Arial"/>
                <a:sym typeface="Arial"/>
              </a:rPr>
              <a:t>She was going to take care of the restaurant. Maybe she would find him a chef uniform to wear to the palace.</a:t>
            </a:r>
            <a:endParaRPr sz="1867" kern="0">
              <a:solidFill>
                <a:srgbClr val="FF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215358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02"/>
        <p:cNvGrpSpPr/>
        <p:nvPr/>
      </p:nvGrpSpPr>
      <p:grpSpPr>
        <a:xfrm>
          <a:off x="0" y="0"/>
          <a:ext cx="0" cy="0"/>
          <a:chOff x="0" y="0"/>
          <a:chExt cx="0" cy="0"/>
        </a:xfrm>
      </p:grpSpPr>
      <p:sp>
        <p:nvSpPr>
          <p:cNvPr id="203" name="Google Shape;203;g89b7cefb9b_0_74"/>
          <p:cNvSpPr txBox="1">
            <a:spLocks noGrp="1"/>
          </p:cNvSpPr>
          <p:nvPr>
            <p:ph type="ctrTitle"/>
          </p:nvPr>
        </p:nvSpPr>
        <p:spPr>
          <a:xfrm>
            <a:off x="415600" y="3618567"/>
            <a:ext cx="11360800" cy="2135200"/>
          </a:xfrm>
          <a:prstGeom prst="rect">
            <a:avLst/>
          </a:prstGeom>
          <a:noFill/>
          <a:ln>
            <a:noFill/>
          </a:ln>
        </p:spPr>
        <p:txBody>
          <a:bodyPr spcFirstLastPara="1" wrap="square" lIns="121900" tIns="121900" rIns="121900" bIns="121900" anchor="b" anchorCtr="0">
            <a:noAutofit/>
          </a:bodyPr>
          <a:lstStyle/>
          <a:p>
            <a:r>
              <a:rPr lang="en-GB" sz="4000"/>
              <a:t>What are homophones?</a:t>
            </a:r>
            <a:endParaRPr sz="4000"/>
          </a:p>
          <a:p>
            <a:endParaRPr sz="2400"/>
          </a:p>
          <a:p>
            <a:r>
              <a:rPr lang="en-GB" sz="2400"/>
              <a:t>Homophones are words that sound the same but have different meanings.</a:t>
            </a:r>
            <a:endParaRPr/>
          </a:p>
        </p:txBody>
      </p:sp>
      <p:sp>
        <p:nvSpPr>
          <p:cNvPr id="204" name="Google Shape;204;g89b7cefb9b_0_74"/>
          <p:cNvSpPr txBox="1">
            <a:spLocks noGrp="1"/>
          </p:cNvSpPr>
          <p:nvPr>
            <p:ph type="subTitle" idx="1"/>
          </p:nvPr>
        </p:nvSpPr>
        <p:spPr>
          <a:xfrm>
            <a:off x="1714200" y="116900"/>
            <a:ext cx="8763600" cy="1056800"/>
          </a:xfrm>
          <a:prstGeom prst="rect">
            <a:avLst/>
          </a:prstGeom>
          <a:noFill/>
          <a:ln>
            <a:noFill/>
          </a:ln>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205" name="Google Shape;205;g89b7cefb9b_0_74"/>
          <p:cNvPicPr preferRelativeResize="0"/>
          <p:nvPr/>
        </p:nvPicPr>
        <p:blipFill rotWithShape="1">
          <a:blip r:embed="rId3">
            <a:alphaModFix/>
          </a:blip>
          <a:srcRect/>
          <a:stretch/>
        </p:blipFill>
        <p:spPr>
          <a:xfrm>
            <a:off x="251267" y="284168"/>
            <a:ext cx="1756133" cy="1760633"/>
          </a:xfrm>
          <a:prstGeom prst="rect">
            <a:avLst/>
          </a:prstGeom>
          <a:noFill/>
          <a:ln>
            <a:noFill/>
          </a:ln>
        </p:spPr>
      </p:pic>
      <p:pic>
        <p:nvPicPr>
          <p:cNvPr id="206" name="Google Shape;206;g89b7cefb9b_0_74"/>
          <p:cNvPicPr preferRelativeResize="0"/>
          <p:nvPr/>
        </p:nvPicPr>
        <p:blipFill>
          <a:blip r:embed="rId4">
            <a:alphaModFix/>
          </a:blip>
          <a:stretch>
            <a:fillRect/>
          </a:stretch>
        </p:blipFill>
        <p:spPr>
          <a:xfrm rot="-5400000">
            <a:off x="7611079" y="756130"/>
            <a:ext cx="1828167" cy="3440733"/>
          </a:xfrm>
          <a:prstGeom prst="rect">
            <a:avLst/>
          </a:prstGeom>
          <a:noFill/>
          <a:ln>
            <a:noFill/>
          </a:ln>
        </p:spPr>
      </p:pic>
      <p:pic>
        <p:nvPicPr>
          <p:cNvPr id="207" name="Google Shape;207;g89b7cefb9b_0_74"/>
          <p:cNvPicPr preferRelativeResize="0"/>
          <p:nvPr/>
        </p:nvPicPr>
        <p:blipFill>
          <a:blip r:embed="rId5">
            <a:alphaModFix/>
          </a:blip>
          <a:stretch>
            <a:fillRect/>
          </a:stretch>
        </p:blipFill>
        <p:spPr>
          <a:xfrm rot="-5400000">
            <a:off x="3339500" y="838200"/>
            <a:ext cx="1905000" cy="3276600"/>
          </a:xfrm>
          <a:prstGeom prst="rect">
            <a:avLst/>
          </a:prstGeom>
          <a:noFill/>
          <a:ln>
            <a:noFill/>
          </a:ln>
        </p:spPr>
      </p:pic>
    </p:spTree>
    <p:extLst>
      <p:ext uri="{BB962C8B-B14F-4D97-AF65-F5344CB8AC3E}">
        <p14:creationId xmlns:p14="http://schemas.microsoft.com/office/powerpoint/2010/main" val="2562109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11"/>
        <p:cNvGrpSpPr/>
        <p:nvPr/>
      </p:nvGrpSpPr>
      <p:grpSpPr>
        <a:xfrm>
          <a:off x="0" y="0"/>
          <a:ext cx="0" cy="0"/>
          <a:chOff x="0" y="0"/>
          <a:chExt cx="0" cy="0"/>
        </a:xfrm>
      </p:grpSpPr>
      <p:graphicFrame>
        <p:nvGraphicFramePr>
          <p:cNvPr id="212" name="Google Shape;212;g89b7cefb9b_0_82"/>
          <p:cNvGraphicFramePr/>
          <p:nvPr/>
        </p:nvGraphicFramePr>
        <p:xfrm>
          <a:off x="1270000" y="1278001"/>
          <a:ext cx="9652000" cy="4785700"/>
        </p:xfrm>
        <a:graphic>
          <a:graphicData uri="http://schemas.openxmlformats.org/drawingml/2006/table">
            <a:tbl>
              <a:tblPr>
                <a:noFill/>
              </a:tblPr>
              <a:tblGrid>
                <a:gridCol w="4826000">
                  <a:extLst>
                    <a:ext uri="{9D8B030D-6E8A-4147-A177-3AD203B41FA5}">
                      <a16:colId xmlns:a16="http://schemas.microsoft.com/office/drawing/2014/main" val="20000"/>
                    </a:ext>
                  </a:extLst>
                </a:gridCol>
                <a:gridCol w="4826000">
                  <a:extLst>
                    <a:ext uri="{9D8B030D-6E8A-4147-A177-3AD203B41FA5}">
                      <a16:colId xmlns:a16="http://schemas.microsoft.com/office/drawing/2014/main" val="20001"/>
                    </a:ext>
                  </a:extLst>
                </a:gridCol>
              </a:tblGrid>
              <a:tr h="1595233">
                <a:tc>
                  <a:txBody>
                    <a:bodyPr/>
                    <a:lstStyle/>
                    <a:p>
                      <a:pPr marL="0" lvl="0" indent="0" algn="l" rtl="0">
                        <a:spcBef>
                          <a:spcPts val="0"/>
                        </a:spcBef>
                        <a:spcAft>
                          <a:spcPts val="0"/>
                        </a:spcAft>
                        <a:buNone/>
                      </a:pPr>
                      <a:r>
                        <a:rPr lang="en-GB" sz="6000"/>
                        <a:t>heel</a:t>
                      </a:r>
                      <a:endParaRPr sz="6000"/>
                    </a:p>
                  </a:txBody>
                  <a:tcPr marL="121900" marR="121900" marT="121900" marB="121900"/>
                </a:tc>
                <a:tc>
                  <a:txBody>
                    <a:bodyPr/>
                    <a:lstStyle/>
                    <a:p>
                      <a:pPr marL="0" lvl="0" indent="0" algn="l" rtl="0">
                        <a:spcBef>
                          <a:spcPts val="0"/>
                        </a:spcBef>
                        <a:spcAft>
                          <a:spcPts val="0"/>
                        </a:spcAft>
                        <a:buNone/>
                      </a:pPr>
                      <a:r>
                        <a:rPr lang="en-GB" sz="6000"/>
                        <a:t>rain</a:t>
                      </a:r>
                      <a:endParaRPr sz="6000"/>
                    </a:p>
                  </a:txBody>
                  <a:tcPr marL="121900" marR="121900" marT="121900" marB="121900"/>
                </a:tc>
                <a:extLst>
                  <a:ext uri="{0D108BD9-81ED-4DB2-BD59-A6C34878D82A}">
                    <a16:rowId xmlns:a16="http://schemas.microsoft.com/office/drawing/2014/main" val="10000"/>
                  </a:ext>
                </a:extLst>
              </a:tr>
              <a:tr h="1595233">
                <a:tc>
                  <a:txBody>
                    <a:bodyPr/>
                    <a:lstStyle/>
                    <a:p>
                      <a:pPr marL="0" lvl="0" indent="0" algn="l" rtl="0">
                        <a:spcBef>
                          <a:spcPts val="0"/>
                        </a:spcBef>
                        <a:spcAft>
                          <a:spcPts val="0"/>
                        </a:spcAft>
                        <a:buNone/>
                      </a:pPr>
                      <a:r>
                        <a:rPr lang="en-GB" sz="6000"/>
                        <a:t>heal</a:t>
                      </a:r>
                      <a:endParaRPr sz="6000"/>
                    </a:p>
                  </a:txBody>
                  <a:tcPr marL="121900" marR="121900" marT="121900" marB="121900"/>
                </a:tc>
                <a:tc>
                  <a:txBody>
                    <a:bodyPr/>
                    <a:lstStyle/>
                    <a:p>
                      <a:pPr marL="0" lvl="0" indent="0" algn="l" rtl="0">
                        <a:spcBef>
                          <a:spcPts val="0"/>
                        </a:spcBef>
                        <a:spcAft>
                          <a:spcPts val="0"/>
                        </a:spcAft>
                        <a:buNone/>
                      </a:pPr>
                      <a:r>
                        <a:rPr lang="en-GB" sz="6000"/>
                        <a:t>rein</a:t>
                      </a:r>
                      <a:endParaRPr sz="6000"/>
                    </a:p>
                  </a:txBody>
                  <a:tcPr marL="121900" marR="121900" marT="121900" marB="121900"/>
                </a:tc>
                <a:extLst>
                  <a:ext uri="{0D108BD9-81ED-4DB2-BD59-A6C34878D82A}">
                    <a16:rowId xmlns:a16="http://schemas.microsoft.com/office/drawing/2014/main" val="10001"/>
                  </a:ext>
                </a:extLst>
              </a:tr>
              <a:tr h="1595233">
                <a:tc>
                  <a:txBody>
                    <a:bodyPr/>
                    <a:lstStyle/>
                    <a:p>
                      <a:pPr marL="0" lvl="0" indent="0" algn="l" rtl="0">
                        <a:spcBef>
                          <a:spcPts val="0"/>
                        </a:spcBef>
                        <a:spcAft>
                          <a:spcPts val="0"/>
                        </a:spcAft>
                        <a:buNone/>
                      </a:pPr>
                      <a:r>
                        <a:rPr lang="en-GB" sz="6000"/>
                        <a:t>he’ll</a:t>
                      </a:r>
                      <a:endParaRPr sz="6000"/>
                    </a:p>
                  </a:txBody>
                  <a:tcPr marL="121900" marR="121900" marT="121900" marB="121900"/>
                </a:tc>
                <a:tc>
                  <a:txBody>
                    <a:bodyPr/>
                    <a:lstStyle/>
                    <a:p>
                      <a:pPr marL="0" lvl="0" indent="0" algn="l" rtl="0">
                        <a:spcBef>
                          <a:spcPts val="0"/>
                        </a:spcBef>
                        <a:spcAft>
                          <a:spcPts val="0"/>
                        </a:spcAft>
                        <a:buNone/>
                      </a:pPr>
                      <a:r>
                        <a:rPr lang="en-GB" sz="6000"/>
                        <a:t>reign</a:t>
                      </a:r>
                      <a:endParaRPr sz="6000"/>
                    </a:p>
                  </a:txBody>
                  <a:tcPr marL="121900" marR="121900" marT="121900" marB="121900"/>
                </a:tc>
                <a:extLst>
                  <a:ext uri="{0D108BD9-81ED-4DB2-BD59-A6C34878D82A}">
                    <a16:rowId xmlns:a16="http://schemas.microsoft.com/office/drawing/2014/main" val="10002"/>
                  </a:ext>
                </a:extLst>
              </a:tr>
            </a:tbl>
          </a:graphicData>
        </a:graphic>
      </p:graphicFrame>
      <p:sp>
        <p:nvSpPr>
          <p:cNvPr id="213" name="Google Shape;213;g89b7cefb9b_0_82"/>
          <p:cNvSpPr txBox="1"/>
          <p:nvPr/>
        </p:nvSpPr>
        <p:spPr>
          <a:xfrm>
            <a:off x="1254867" y="231367"/>
            <a:ext cx="9806000" cy="66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Take a look at these homophones.</a:t>
            </a:r>
            <a:endParaRPr sz="2133" kern="0">
              <a:solidFill>
                <a:srgbClr val="000000"/>
              </a:solidFill>
              <a:latin typeface="Arial"/>
              <a:cs typeface="Arial"/>
              <a:sym typeface="Arial"/>
            </a:endParaRPr>
          </a:p>
        </p:txBody>
      </p:sp>
      <p:pic>
        <p:nvPicPr>
          <p:cNvPr id="214" name="Google Shape;214;g89b7cefb9b_0_82"/>
          <p:cNvPicPr preferRelativeResize="0"/>
          <p:nvPr/>
        </p:nvPicPr>
        <p:blipFill>
          <a:blip r:embed="rId3">
            <a:alphaModFix/>
          </a:blip>
          <a:stretch>
            <a:fillRect/>
          </a:stretch>
        </p:blipFill>
        <p:spPr>
          <a:xfrm>
            <a:off x="4143935" y="1402236"/>
            <a:ext cx="1648100" cy="1279833"/>
          </a:xfrm>
          <a:prstGeom prst="rect">
            <a:avLst/>
          </a:prstGeom>
          <a:noFill/>
          <a:ln>
            <a:noFill/>
          </a:ln>
        </p:spPr>
      </p:pic>
      <p:pic>
        <p:nvPicPr>
          <p:cNvPr id="215" name="Google Shape;215;g89b7cefb9b_0_82"/>
          <p:cNvPicPr preferRelativeResize="0"/>
          <p:nvPr/>
        </p:nvPicPr>
        <p:blipFill>
          <a:blip r:embed="rId4">
            <a:alphaModFix/>
          </a:blip>
          <a:stretch>
            <a:fillRect/>
          </a:stretch>
        </p:blipFill>
        <p:spPr>
          <a:xfrm>
            <a:off x="3949514" y="2964567"/>
            <a:ext cx="2036933" cy="1412567"/>
          </a:xfrm>
          <a:prstGeom prst="rect">
            <a:avLst/>
          </a:prstGeom>
          <a:noFill/>
          <a:ln>
            <a:noFill/>
          </a:ln>
        </p:spPr>
      </p:pic>
      <p:pic>
        <p:nvPicPr>
          <p:cNvPr id="216" name="Google Shape;216;g89b7cefb9b_0_82"/>
          <p:cNvPicPr preferRelativeResize="0"/>
          <p:nvPr/>
        </p:nvPicPr>
        <p:blipFill>
          <a:blip r:embed="rId5">
            <a:alphaModFix/>
          </a:blip>
          <a:stretch>
            <a:fillRect/>
          </a:stretch>
        </p:blipFill>
        <p:spPr>
          <a:xfrm>
            <a:off x="3272831" y="4763301"/>
            <a:ext cx="2713600" cy="1176233"/>
          </a:xfrm>
          <a:prstGeom prst="rect">
            <a:avLst/>
          </a:prstGeom>
          <a:noFill/>
          <a:ln>
            <a:noFill/>
          </a:ln>
        </p:spPr>
      </p:pic>
      <p:pic>
        <p:nvPicPr>
          <p:cNvPr id="217" name="Google Shape;217;g89b7cefb9b_0_82"/>
          <p:cNvPicPr preferRelativeResize="0"/>
          <p:nvPr/>
        </p:nvPicPr>
        <p:blipFill>
          <a:blip r:embed="rId6">
            <a:alphaModFix/>
          </a:blip>
          <a:stretch>
            <a:fillRect/>
          </a:stretch>
        </p:blipFill>
        <p:spPr>
          <a:xfrm>
            <a:off x="8943463" y="1335863"/>
            <a:ext cx="1787935" cy="1412567"/>
          </a:xfrm>
          <a:prstGeom prst="rect">
            <a:avLst/>
          </a:prstGeom>
          <a:noFill/>
          <a:ln>
            <a:noFill/>
          </a:ln>
        </p:spPr>
      </p:pic>
      <p:pic>
        <p:nvPicPr>
          <p:cNvPr id="218" name="Google Shape;218;g89b7cefb9b_0_82"/>
          <p:cNvPicPr preferRelativeResize="0"/>
          <p:nvPr/>
        </p:nvPicPr>
        <p:blipFill>
          <a:blip r:embed="rId7">
            <a:alphaModFix/>
          </a:blip>
          <a:stretch>
            <a:fillRect/>
          </a:stretch>
        </p:blipFill>
        <p:spPr>
          <a:xfrm>
            <a:off x="9013385" y="3059186"/>
            <a:ext cx="1648100" cy="1223345"/>
          </a:xfrm>
          <a:prstGeom prst="rect">
            <a:avLst/>
          </a:prstGeom>
          <a:noFill/>
          <a:ln>
            <a:noFill/>
          </a:ln>
        </p:spPr>
      </p:pic>
      <p:pic>
        <p:nvPicPr>
          <p:cNvPr id="219" name="Google Shape;219;g89b7cefb9b_0_82"/>
          <p:cNvPicPr preferRelativeResize="0"/>
          <p:nvPr/>
        </p:nvPicPr>
        <p:blipFill>
          <a:blip r:embed="rId8">
            <a:alphaModFix/>
          </a:blip>
          <a:stretch>
            <a:fillRect/>
          </a:stretch>
        </p:blipFill>
        <p:spPr>
          <a:xfrm>
            <a:off x="9127684" y="4593301"/>
            <a:ext cx="1419491" cy="1412567"/>
          </a:xfrm>
          <a:prstGeom prst="rect">
            <a:avLst/>
          </a:prstGeom>
          <a:noFill/>
          <a:ln>
            <a:noFill/>
          </a:ln>
        </p:spPr>
      </p:pic>
    </p:spTree>
    <p:extLst>
      <p:ext uri="{BB962C8B-B14F-4D97-AF65-F5344CB8AC3E}">
        <p14:creationId xmlns:p14="http://schemas.microsoft.com/office/powerpoint/2010/main" val="8572316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23"/>
        <p:cNvGrpSpPr/>
        <p:nvPr/>
      </p:nvGrpSpPr>
      <p:grpSpPr>
        <a:xfrm>
          <a:off x="0" y="0"/>
          <a:ext cx="0" cy="0"/>
          <a:chOff x="0" y="0"/>
          <a:chExt cx="0" cy="0"/>
        </a:xfrm>
      </p:grpSpPr>
      <p:sp>
        <p:nvSpPr>
          <p:cNvPr id="224" name="Google Shape;224;g89b7cefb9b_0_93"/>
          <p:cNvSpPr txBox="1"/>
          <p:nvPr/>
        </p:nvSpPr>
        <p:spPr>
          <a:xfrm>
            <a:off x="544800" y="1506733"/>
            <a:ext cx="11102400" cy="4390800"/>
          </a:xfrm>
          <a:prstGeom prst="rect">
            <a:avLst/>
          </a:prstGeom>
          <a:noFill/>
          <a:ln>
            <a:noFill/>
          </a:ln>
        </p:spPr>
        <p:txBody>
          <a:bodyPr spcFirstLastPara="1" wrap="square" lIns="121900" tIns="121900" rIns="121900" bIns="121900" anchor="t" anchorCtr="0">
            <a:noAutofit/>
          </a:bodyPr>
          <a:lstStyle/>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My </a:t>
            </a:r>
            <a:r>
              <a:rPr lang="en-GB" sz="3333" kern="0">
                <a:solidFill>
                  <a:srgbClr val="FF0000"/>
                </a:solidFill>
                <a:latin typeface="Comic Sans MS"/>
                <a:ea typeface="Comic Sans MS"/>
                <a:cs typeface="Comic Sans MS"/>
                <a:sym typeface="Comic Sans MS"/>
              </a:rPr>
              <a:t>heel/heal/he’ll</a:t>
            </a:r>
            <a:r>
              <a:rPr lang="en-GB" sz="3333" kern="0">
                <a:solidFill>
                  <a:srgbClr val="000000"/>
                </a:solidFill>
                <a:latin typeface="Comic Sans MS"/>
                <a:ea typeface="Comic Sans MS"/>
                <a:cs typeface="Comic Sans MS"/>
                <a:sym typeface="Comic Sans MS"/>
              </a:rPr>
              <a:t> is too painful to put to the floor.</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Queen Elizabeth is in </a:t>
            </a:r>
            <a:r>
              <a:rPr lang="en-GB" sz="3333" kern="0">
                <a:solidFill>
                  <a:srgbClr val="4A86E8"/>
                </a:solidFill>
                <a:latin typeface="Comic Sans MS"/>
                <a:ea typeface="Comic Sans MS"/>
                <a:cs typeface="Comic Sans MS"/>
                <a:sym typeface="Comic Sans MS"/>
              </a:rPr>
              <a:t>rain/rein/reign</a:t>
            </a:r>
            <a:r>
              <a:rPr lang="en-GB" sz="3333" kern="0">
                <a:solidFill>
                  <a:srgbClr val="000000"/>
                </a:solidFill>
                <a:latin typeface="Comic Sans MS"/>
                <a:ea typeface="Comic Sans MS"/>
                <a:cs typeface="Comic Sans MS"/>
                <a:sym typeface="Comic Sans MS"/>
              </a:rPr>
              <a:t> over the country.</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This time </a:t>
            </a:r>
            <a:r>
              <a:rPr lang="en-GB" sz="3333" kern="0">
                <a:solidFill>
                  <a:srgbClr val="FF0000"/>
                </a:solidFill>
                <a:latin typeface="Comic Sans MS"/>
                <a:ea typeface="Comic Sans MS"/>
                <a:cs typeface="Comic Sans MS"/>
                <a:sym typeface="Comic Sans MS"/>
              </a:rPr>
              <a:t>heel/heal/he’ll </a:t>
            </a:r>
            <a:r>
              <a:rPr lang="en-GB" sz="3333" kern="0">
                <a:solidFill>
                  <a:srgbClr val="000000"/>
                </a:solidFill>
                <a:latin typeface="Comic Sans MS"/>
                <a:ea typeface="Comic Sans MS"/>
                <a:cs typeface="Comic Sans MS"/>
                <a:sym typeface="Comic Sans MS"/>
              </a:rPr>
              <a:t>be eight on his birthday.</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The downpour was so heavy the </a:t>
            </a:r>
            <a:r>
              <a:rPr lang="en-GB" sz="3333" kern="0">
                <a:solidFill>
                  <a:srgbClr val="4A86E8"/>
                </a:solidFill>
                <a:latin typeface="Comic Sans MS"/>
                <a:ea typeface="Comic Sans MS"/>
                <a:cs typeface="Comic Sans MS"/>
                <a:sym typeface="Comic Sans MS"/>
              </a:rPr>
              <a:t>rain/rein/reign</a:t>
            </a:r>
            <a:r>
              <a:rPr lang="en-GB" sz="3333" kern="0">
                <a:solidFill>
                  <a:srgbClr val="000000"/>
                </a:solidFill>
                <a:latin typeface="Comic Sans MS"/>
                <a:ea typeface="Comic Sans MS"/>
                <a:cs typeface="Comic Sans MS"/>
                <a:sym typeface="Comic Sans MS"/>
              </a:rPr>
              <a:t> soaked through his clothing.</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Injuries are treated to help them </a:t>
            </a:r>
            <a:r>
              <a:rPr lang="en-GB" sz="3333" kern="0">
                <a:solidFill>
                  <a:srgbClr val="FF0000"/>
                </a:solidFill>
                <a:latin typeface="Comic Sans MS"/>
                <a:ea typeface="Comic Sans MS"/>
                <a:cs typeface="Comic Sans MS"/>
                <a:sym typeface="Comic Sans MS"/>
              </a:rPr>
              <a:t>heel/heal/he’ll</a:t>
            </a:r>
            <a:r>
              <a:rPr lang="en-GB" sz="3333" kern="0">
                <a:solidFill>
                  <a:srgbClr val="000000"/>
                </a:solidFill>
                <a:latin typeface="Comic Sans MS"/>
                <a:ea typeface="Comic Sans MS"/>
                <a:cs typeface="Comic Sans MS"/>
                <a:sym typeface="Comic Sans MS"/>
              </a:rPr>
              <a:t>.</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The rider tugged on the </a:t>
            </a:r>
            <a:r>
              <a:rPr lang="en-GB" sz="3333" kern="0">
                <a:solidFill>
                  <a:srgbClr val="4A86E8"/>
                </a:solidFill>
                <a:latin typeface="Comic Sans MS"/>
                <a:ea typeface="Comic Sans MS"/>
                <a:cs typeface="Comic Sans MS"/>
                <a:sym typeface="Comic Sans MS"/>
              </a:rPr>
              <a:t>rain/rein/reign</a:t>
            </a:r>
            <a:r>
              <a:rPr lang="en-GB" sz="3333" kern="0">
                <a:solidFill>
                  <a:srgbClr val="000000"/>
                </a:solidFill>
                <a:latin typeface="Comic Sans MS"/>
                <a:ea typeface="Comic Sans MS"/>
                <a:cs typeface="Comic Sans MS"/>
                <a:sym typeface="Comic Sans MS"/>
              </a:rPr>
              <a:t>  to slow the horse.</a:t>
            </a:r>
            <a:endParaRPr sz="3333" kern="0">
              <a:solidFill>
                <a:srgbClr val="000000"/>
              </a:solidFill>
              <a:latin typeface="Comic Sans MS"/>
              <a:ea typeface="Comic Sans MS"/>
              <a:cs typeface="Comic Sans MS"/>
              <a:sym typeface="Comic Sans MS"/>
            </a:endParaRPr>
          </a:p>
        </p:txBody>
      </p:sp>
      <p:sp>
        <p:nvSpPr>
          <p:cNvPr id="225" name="Google Shape;225;g89b7cefb9b_0_93"/>
          <p:cNvSpPr txBox="1"/>
          <p:nvPr/>
        </p:nvSpPr>
        <p:spPr>
          <a:xfrm>
            <a:off x="857600" y="419533"/>
            <a:ext cx="10600800" cy="108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Write the sentences out choosing the correct homophone.</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42056373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29"/>
        <p:cNvGrpSpPr/>
        <p:nvPr/>
      </p:nvGrpSpPr>
      <p:grpSpPr>
        <a:xfrm>
          <a:off x="0" y="0"/>
          <a:ext cx="0" cy="0"/>
          <a:chOff x="0" y="0"/>
          <a:chExt cx="0" cy="0"/>
        </a:xfrm>
      </p:grpSpPr>
      <p:sp>
        <p:nvSpPr>
          <p:cNvPr id="230" name="Google Shape;230;g89b7cefb9b_0_98"/>
          <p:cNvSpPr txBox="1"/>
          <p:nvPr/>
        </p:nvSpPr>
        <p:spPr>
          <a:xfrm>
            <a:off x="544800" y="1506733"/>
            <a:ext cx="11102400" cy="4390800"/>
          </a:xfrm>
          <a:prstGeom prst="rect">
            <a:avLst/>
          </a:prstGeom>
          <a:noFill/>
          <a:ln>
            <a:noFill/>
          </a:ln>
        </p:spPr>
        <p:txBody>
          <a:bodyPr spcFirstLastPara="1" wrap="square" lIns="121900" tIns="121900" rIns="121900" bIns="121900" anchor="t" anchorCtr="0">
            <a:noAutofit/>
          </a:bodyPr>
          <a:lstStyle/>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My </a:t>
            </a:r>
            <a:r>
              <a:rPr lang="en-GB" sz="3333" kern="0">
                <a:solidFill>
                  <a:srgbClr val="FF0000"/>
                </a:solidFill>
                <a:latin typeface="Comic Sans MS"/>
                <a:ea typeface="Comic Sans MS"/>
                <a:cs typeface="Comic Sans MS"/>
                <a:sym typeface="Comic Sans MS"/>
              </a:rPr>
              <a:t>heel </a:t>
            </a:r>
            <a:r>
              <a:rPr lang="en-GB" sz="3333" kern="0">
                <a:solidFill>
                  <a:srgbClr val="000000"/>
                </a:solidFill>
                <a:latin typeface="Comic Sans MS"/>
                <a:ea typeface="Comic Sans MS"/>
                <a:cs typeface="Comic Sans MS"/>
                <a:sym typeface="Comic Sans MS"/>
              </a:rPr>
              <a:t>is too painful to put to the floor.</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Queen Elizabeth is in </a:t>
            </a:r>
            <a:r>
              <a:rPr lang="en-GB" sz="3333" kern="0">
                <a:solidFill>
                  <a:srgbClr val="4A86E8"/>
                </a:solidFill>
                <a:latin typeface="Comic Sans MS"/>
                <a:ea typeface="Comic Sans MS"/>
                <a:cs typeface="Comic Sans MS"/>
                <a:sym typeface="Comic Sans MS"/>
              </a:rPr>
              <a:t>reign</a:t>
            </a:r>
            <a:r>
              <a:rPr lang="en-GB" sz="3333" kern="0">
                <a:solidFill>
                  <a:srgbClr val="000000"/>
                </a:solidFill>
                <a:latin typeface="Comic Sans MS"/>
                <a:ea typeface="Comic Sans MS"/>
                <a:cs typeface="Comic Sans MS"/>
                <a:sym typeface="Comic Sans MS"/>
              </a:rPr>
              <a:t> over the country.</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This time </a:t>
            </a:r>
            <a:r>
              <a:rPr lang="en-GB" sz="3333" kern="0">
                <a:solidFill>
                  <a:srgbClr val="FF0000"/>
                </a:solidFill>
                <a:latin typeface="Comic Sans MS"/>
                <a:ea typeface="Comic Sans MS"/>
                <a:cs typeface="Comic Sans MS"/>
                <a:sym typeface="Comic Sans MS"/>
              </a:rPr>
              <a:t>he’ll </a:t>
            </a:r>
            <a:r>
              <a:rPr lang="en-GB" sz="3333" kern="0">
                <a:solidFill>
                  <a:srgbClr val="000000"/>
                </a:solidFill>
                <a:latin typeface="Comic Sans MS"/>
                <a:ea typeface="Comic Sans MS"/>
                <a:cs typeface="Comic Sans MS"/>
                <a:sym typeface="Comic Sans MS"/>
              </a:rPr>
              <a:t>be eight on his birthday.</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The downpour was so heavy the </a:t>
            </a:r>
            <a:r>
              <a:rPr lang="en-GB" sz="3333" kern="0">
                <a:solidFill>
                  <a:srgbClr val="4A86E8"/>
                </a:solidFill>
                <a:latin typeface="Comic Sans MS"/>
                <a:ea typeface="Comic Sans MS"/>
                <a:cs typeface="Comic Sans MS"/>
                <a:sym typeface="Comic Sans MS"/>
              </a:rPr>
              <a:t>rain</a:t>
            </a:r>
            <a:r>
              <a:rPr lang="en-GB" sz="3333" kern="0">
                <a:solidFill>
                  <a:srgbClr val="000000"/>
                </a:solidFill>
                <a:latin typeface="Comic Sans MS"/>
                <a:ea typeface="Comic Sans MS"/>
                <a:cs typeface="Comic Sans MS"/>
                <a:sym typeface="Comic Sans MS"/>
              </a:rPr>
              <a:t> soaked through his clothing.</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Injuries are treated to help them </a:t>
            </a:r>
            <a:r>
              <a:rPr lang="en-GB" sz="3333" kern="0">
                <a:solidFill>
                  <a:srgbClr val="FF0000"/>
                </a:solidFill>
                <a:latin typeface="Comic Sans MS"/>
                <a:ea typeface="Comic Sans MS"/>
                <a:cs typeface="Comic Sans MS"/>
                <a:sym typeface="Comic Sans MS"/>
              </a:rPr>
              <a:t>heal</a:t>
            </a:r>
            <a:r>
              <a:rPr lang="en-GB" sz="3333" kern="0">
                <a:solidFill>
                  <a:srgbClr val="000000"/>
                </a:solidFill>
                <a:latin typeface="Comic Sans MS"/>
                <a:ea typeface="Comic Sans MS"/>
                <a:cs typeface="Comic Sans MS"/>
                <a:sym typeface="Comic Sans MS"/>
              </a:rPr>
              <a:t>.</a:t>
            </a:r>
            <a:endParaRPr sz="3333" kern="0">
              <a:solidFill>
                <a:srgbClr val="000000"/>
              </a:solidFill>
              <a:latin typeface="Comic Sans MS"/>
              <a:ea typeface="Comic Sans MS"/>
              <a:cs typeface="Comic Sans MS"/>
              <a:sym typeface="Comic Sans MS"/>
            </a:endParaRPr>
          </a:p>
          <a:p>
            <a:pPr marL="609585" indent="-516454" defTabSz="1219170">
              <a:buClr>
                <a:srgbClr val="000000"/>
              </a:buClr>
              <a:buSzPts val="2500"/>
              <a:buFont typeface="Comic Sans MS"/>
              <a:buAutoNum type="arabicPeriod"/>
            </a:pPr>
            <a:r>
              <a:rPr lang="en-GB" sz="3333" kern="0">
                <a:solidFill>
                  <a:srgbClr val="000000"/>
                </a:solidFill>
                <a:latin typeface="Comic Sans MS"/>
                <a:ea typeface="Comic Sans MS"/>
                <a:cs typeface="Comic Sans MS"/>
                <a:sym typeface="Comic Sans MS"/>
              </a:rPr>
              <a:t>The rider tugged on the </a:t>
            </a:r>
            <a:r>
              <a:rPr lang="en-GB" sz="3333" kern="0">
                <a:solidFill>
                  <a:srgbClr val="4A86E8"/>
                </a:solidFill>
                <a:latin typeface="Comic Sans MS"/>
                <a:ea typeface="Comic Sans MS"/>
                <a:cs typeface="Comic Sans MS"/>
                <a:sym typeface="Comic Sans MS"/>
              </a:rPr>
              <a:t>rein</a:t>
            </a:r>
            <a:r>
              <a:rPr lang="en-GB" sz="3333" kern="0">
                <a:solidFill>
                  <a:srgbClr val="000000"/>
                </a:solidFill>
                <a:latin typeface="Comic Sans MS"/>
                <a:ea typeface="Comic Sans MS"/>
                <a:cs typeface="Comic Sans MS"/>
                <a:sym typeface="Comic Sans MS"/>
              </a:rPr>
              <a:t> to slow the horse.</a:t>
            </a:r>
            <a:endParaRPr sz="3333" kern="0">
              <a:solidFill>
                <a:srgbClr val="000000"/>
              </a:solidFill>
              <a:latin typeface="Comic Sans MS"/>
              <a:ea typeface="Comic Sans MS"/>
              <a:cs typeface="Comic Sans MS"/>
              <a:sym typeface="Comic Sans MS"/>
            </a:endParaRPr>
          </a:p>
        </p:txBody>
      </p:sp>
      <p:sp>
        <p:nvSpPr>
          <p:cNvPr id="231" name="Google Shape;231;g89b7cefb9b_0_98"/>
          <p:cNvSpPr txBox="1"/>
          <p:nvPr/>
        </p:nvSpPr>
        <p:spPr>
          <a:xfrm>
            <a:off x="857600" y="419533"/>
            <a:ext cx="10600800" cy="108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Write the sentences out choosing the correct homophone.</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38225636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235"/>
        <p:cNvGrpSpPr/>
        <p:nvPr/>
      </p:nvGrpSpPr>
      <p:grpSpPr>
        <a:xfrm>
          <a:off x="0" y="0"/>
          <a:ext cx="0" cy="0"/>
          <a:chOff x="0" y="0"/>
          <a:chExt cx="0" cy="0"/>
        </a:xfrm>
      </p:grpSpPr>
      <p:sp>
        <p:nvSpPr>
          <p:cNvPr id="236" name="Google Shape;236;p10"/>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237" name="Google Shape;237;p10"/>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238" name="Google Shape;238;p10"/>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15879111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42"/>
        <p:cNvGrpSpPr/>
        <p:nvPr/>
      </p:nvGrpSpPr>
      <p:grpSpPr>
        <a:xfrm>
          <a:off x="0" y="0"/>
          <a:ext cx="0" cy="0"/>
          <a:chOff x="0" y="0"/>
          <a:chExt cx="0" cy="0"/>
        </a:xfrm>
      </p:grpSpPr>
      <p:pic>
        <p:nvPicPr>
          <p:cNvPr id="243" name="Google Shape;243;g820104ba9d_0_50"/>
          <p:cNvPicPr preferRelativeResize="0"/>
          <p:nvPr/>
        </p:nvPicPr>
        <p:blipFill>
          <a:blip r:embed="rId3">
            <a:alphaModFix/>
          </a:blip>
          <a:stretch>
            <a:fillRect/>
          </a:stretch>
        </p:blipFill>
        <p:spPr>
          <a:xfrm>
            <a:off x="1596600" y="2641601"/>
            <a:ext cx="8661400" cy="3594100"/>
          </a:xfrm>
          <a:prstGeom prst="rect">
            <a:avLst/>
          </a:prstGeom>
          <a:noFill/>
          <a:ln>
            <a:noFill/>
          </a:ln>
        </p:spPr>
      </p:pic>
      <p:sp>
        <p:nvSpPr>
          <p:cNvPr id="244" name="Google Shape;244;g820104ba9d_0_50"/>
          <p:cNvSpPr txBox="1"/>
          <p:nvPr/>
        </p:nvSpPr>
        <p:spPr>
          <a:xfrm>
            <a:off x="243833" y="243833"/>
            <a:ext cx="11756400" cy="1916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6533" kern="0">
                <a:solidFill>
                  <a:srgbClr val="000000"/>
                </a:solidFill>
                <a:latin typeface="Arial"/>
                <a:cs typeface="Arial"/>
                <a:sym typeface="Arial"/>
              </a:rPr>
              <a:t>Heart Smart Afternoon</a:t>
            </a:r>
            <a:endParaRPr sz="6533" kern="0">
              <a:solidFill>
                <a:srgbClr val="000000"/>
              </a:solidFill>
              <a:latin typeface="Arial"/>
              <a:cs typeface="Arial"/>
              <a:sym typeface="Arial"/>
            </a:endParaRPr>
          </a:p>
          <a:p>
            <a:pPr algn="ctr" defTabSz="1219170">
              <a:buClr>
                <a:srgbClr val="000000"/>
              </a:buClr>
            </a:pPr>
            <a:r>
              <a:rPr lang="en-GB" sz="4667" kern="0">
                <a:solidFill>
                  <a:srgbClr val="000000"/>
                </a:solidFill>
                <a:latin typeface="Arial"/>
                <a:cs typeface="Arial"/>
                <a:sym typeface="Arial"/>
              </a:rPr>
              <a:t>Here are the High Five Heart smart rules.</a:t>
            </a:r>
            <a:endParaRPr sz="4667" kern="0">
              <a:solidFill>
                <a:srgbClr val="000000"/>
              </a:solidFill>
              <a:latin typeface="Arial"/>
              <a:cs typeface="Arial"/>
              <a:sym typeface="Arial"/>
            </a:endParaRPr>
          </a:p>
        </p:txBody>
      </p:sp>
    </p:spTree>
    <p:extLst>
      <p:ext uri="{BB962C8B-B14F-4D97-AF65-F5344CB8AC3E}">
        <p14:creationId xmlns:p14="http://schemas.microsoft.com/office/powerpoint/2010/main" val="42335893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48"/>
        <p:cNvGrpSpPr/>
        <p:nvPr/>
      </p:nvGrpSpPr>
      <p:grpSpPr>
        <a:xfrm>
          <a:off x="0" y="0"/>
          <a:ext cx="0" cy="0"/>
          <a:chOff x="0" y="0"/>
          <a:chExt cx="0" cy="0"/>
        </a:xfrm>
      </p:grpSpPr>
      <p:sp>
        <p:nvSpPr>
          <p:cNvPr id="249" name="Google Shape;249;g820104ba9d_0_39"/>
          <p:cNvSpPr txBox="1"/>
          <p:nvPr/>
        </p:nvSpPr>
        <p:spPr>
          <a:xfrm>
            <a:off x="7733233" y="383167"/>
            <a:ext cx="4000000" cy="714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https://www.heartsmart.family/</a:t>
            </a:r>
            <a:endParaRPr sz="1867" kern="0">
              <a:solidFill>
                <a:srgbClr val="000000"/>
              </a:solidFill>
              <a:latin typeface="Arial"/>
              <a:cs typeface="Arial"/>
              <a:sym typeface="Arial"/>
            </a:endParaRPr>
          </a:p>
        </p:txBody>
      </p:sp>
      <p:sp>
        <p:nvSpPr>
          <p:cNvPr id="250" name="Google Shape;250;g820104ba9d_0_39"/>
          <p:cNvSpPr txBox="1"/>
          <p:nvPr/>
        </p:nvSpPr>
        <p:spPr>
          <a:xfrm>
            <a:off x="139333" y="191567"/>
            <a:ext cx="7506800" cy="51380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Click on the link for the Heart Smart site.</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Then scroll down until you see Boris’s Story</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Click on it to hear the book read to you.</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Now scroll back up to see Boris’s High Five Heart Smart rules.You can click on each one to remind you of our high five by watching Boris’s videos.</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Now scroll back down to play Boris’s Games.</a:t>
            </a:r>
            <a:endParaRPr sz="1867" kern="0">
              <a:solidFill>
                <a:srgbClr val="000000"/>
              </a:solidFill>
              <a:latin typeface="Arial"/>
              <a:cs typeface="Arial"/>
              <a:sym typeface="Arial"/>
            </a:endParaRPr>
          </a:p>
        </p:txBody>
      </p:sp>
      <p:pic>
        <p:nvPicPr>
          <p:cNvPr id="251" name="Google Shape;251;g820104ba9d_0_39"/>
          <p:cNvPicPr preferRelativeResize="0"/>
          <p:nvPr/>
        </p:nvPicPr>
        <p:blipFill>
          <a:blip r:embed="rId4">
            <a:alphaModFix/>
          </a:blip>
          <a:stretch>
            <a:fillRect/>
          </a:stretch>
        </p:blipFill>
        <p:spPr>
          <a:xfrm>
            <a:off x="7878200" y="940501"/>
            <a:ext cx="1809467" cy="1915900"/>
          </a:xfrm>
          <a:prstGeom prst="rect">
            <a:avLst/>
          </a:prstGeom>
          <a:noFill/>
          <a:ln>
            <a:noFill/>
          </a:ln>
        </p:spPr>
      </p:pic>
      <p:pic>
        <p:nvPicPr>
          <p:cNvPr id="252" name="Google Shape;252;g820104ba9d_0_39"/>
          <p:cNvPicPr preferRelativeResize="0"/>
          <p:nvPr/>
        </p:nvPicPr>
        <p:blipFill>
          <a:blip r:embed="rId5">
            <a:alphaModFix/>
          </a:blip>
          <a:stretch>
            <a:fillRect/>
          </a:stretch>
        </p:blipFill>
        <p:spPr>
          <a:xfrm>
            <a:off x="8383218" y="3351722"/>
            <a:ext cx="2700033" cy="1573167"/>
          </a:xfrm>
          <a:prstGeom prst="rect">
            <a:avLst/>
          </a:prstGeom>
          <a:noFill/>
          <a:ln>
            <a:noFill/>
          </a:ln>
        </p:spPr>
      </p:pic>
      <p:pic>
        <p:nvPicPr>
          <p:cNvPr id="253" name="Google Shape;253;g820104ba9d_0_39"/>
          <p:cNvPicPr preferRelativeResize="0"/>
          <p:nvPr/>
        </p:nvPicPr>
        <p:blipFill>
          <a:blip r:embed="rId6">
            <a:alphaModFix/>
          </a:blip>
          <a:stretch>
            <a:fillRect/>
          </a:stretch>
        </p:blipFill>
        <p:spPr>
          <a:xfrm>
            <a:off x="5447567" y="4585227"/>
            <a:ext cx="2198567" cy="2090800"/>
          </a:xfrm>
          <a:prstGeom prst="rect">
            <a:avLst/>
          </a:prstGeom>
          <a:noFill/>
          <a:ln>
            <a:noFill/>
          </a:ln>
        </p:spPr>
      </p:pic>
    </p:spTree>
    <p:extLst>
      <p:ext uri="{BB962C8B-B14F-4D97-AF65-F5344CB8AC3E}">
        <p14:creationId xmlns:p14="http://schemas.microsoft.com/office/powerpoint/2010/main" val="4235719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257"/>
        <p:cNvGrpSpPr/>
        <p:nvPr/>
      </p:nvGrpSpPr>
      <p:grpSpPr>
        <a:xfrm>
          <a:off x="0" y="0"/>
          <a:ext cx="0" cy="0"/>
          <a:chOff x="0" y="0"/>
          <a:chExt cx="0" cy="0"/>
        </a:xfrm>
      </p:grpSpPr>
      <p:sp>
        <p:nvSpPr>
          <p:cNvPr id="258" name="Google Shape;258;p11"/>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your day went well.</a:t>
            </a:r>
            <a:endParaRPr/>
          </a:p>
          <a:p>
            <a:r>
              <a:rPr lang="en-GB"/>
              <a:t>See you tomorrow.</a:t>
            </a:r>
            <a:endParaRPr/>
          </a:p>
        </p:txBody>
      </p:sp>
      <p:pic>
        <p:nvPicPr>
          <p:cNvPr id="259" name="Google Shape;259;p11"/>
          <p:cNvPicPr preferRelativeResize="0"/>
          <p:nvPr/>
        </p:nvPicPr>
        <p:blipFill rotWithShape="1">
          <a:blip r:embed="rId3">
            <a:alphaModFix/>
          </a:blip>
          <a:srcRect/>
          <a:stretch/>
        </p:blipFill>
        <p:spPr>
          <a:xfrm>
            <a:off x="8205768" y="3778833"/>
            <a:ext cx="3127033" cy="2526200"/>
          </a:xfrm>
          <a:prstGeom prst="rect">
            <a:avLst/>
          </a:prstGeom>
          <a:noFill/>
          <a:ln>
            <a:noFill/>
          </a:ln>
        </p:spPr>
      </p:pic>
    </p:spTree>
    <p:extLst>
      <p:ext uri="{BB962C8B-B14F-4D97-AF65-F5344CB8AC3E}">
        <p14:creationId xmlns:p14="http://schemas.microsoft.com/office/powerpoint/2010/main" val="25159832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1043</Words>
  <Application>Microsoft Office PowerPoint</Application>
  <PresentationFormat>Widescreen</PresentationFormat>
  <Paragraphs>184</Paragraphs>
  <Slides>21</Slides>
  <Notes>21</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21</vt:i4>
      </vt:variant>
    </vt:vector>
  </HeadingPairs>
  <TitlesOfParts>
    <vt:vector size="28" baseType="lpstr">
      <vt:lpstr>Arial</vt:lpstr>
      <vt:lpstr>Calibri</vt:lpstr>
      <vt:lpstr>Calibri Light</vt:lpstr>
      <vt:lpstr>Comic Sans MS</vt:lpstr>
      <vt:lpstr>Office Theme</vt:lpstr>
      <vt:lpstr>Simple Light</vt:lpstr>
      <vt:lpstr>1_Simple Light</vt:lpstr>
      <vt:lpstr>Monday 13th July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Time for a break. Have a drink and a snack.</vt:lpstr>
      <vt:lpstr>PowerPoint Presentation</vt:lpstr>
      <vt:lpstr>PowerPoint Presentation</vt:lpstr>
      <vt:lpstr>  Our English task for today is a Close Reading Task WALT: retrieve and infer information from a text.  Ask an adult to read the information (on the next page) to you.  Here are some meanings of words that might help you – announcing - telling them about something in writing overjoyed - extremely happy jubilee cake -  a cake designed for a special occasion such as the Queen’s Jubilee see pictures    3.   Now read it with your adult twice, they can help you with expression. 4.   Now read it twice by yourself. 5.   Read the questions and look for evidence in the text to help you answer them. 6.   Write your answers in full sentences.</vt:lpstr>
      <vt:lpstr>PowerPoint Presentation</vt:lpstr>
      <vt:lpstr>PowerPoint Presentation</vt:lpstr>
      <vt:lpstr>PowerPoint Presentation</vt:lpstr>
      <vt:lpstr>What are homophones?  Homophones are words that sound the same but have different meanings.</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We hope your day went well. See you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13th July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1</cp:revision>
  <dcterms:created xsi:type="dcterms:W3CDTF">2020-07-03T13:12:18Z</dcterms:created>
  <dcterms:modified xsi:type="dcterms:W3CDTF">2020-07-03T13:12:28Z</dcterms:modified>
</cp:coreProperties>
</file>