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1" r:id="rId5"/>
    <p:sldId id="262" r:id="rId6"/>
    <p:sldId id="263" r:id="rId7"/>
    <p:sldId id="264" r:id="rId8"/>
    <p:sldId id="265" r:id="rId9"/>
    <p:sldId id="267"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05" autoAdjust="0"/>
    <p:restoredTop sz="94660"/>
  </p:normalViewPr>
  <p:slideViewPr>
    <p:cSldViewPr snapToGrid="0">
      <p:cViewPr varScale="1">
        <p:scale>
          <a:sx n="62" d="100"/>
          <a:sy n="62" d="100"/>
        </p:scale>
        <p:origin x="1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6FD4460-0D2C-486C-970D-4C5E0BF93825}" type="datetimeFigureOut">
              <a:rPr lang="en-GB" smtClean="0"/>
              <a:t>18/04/2020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1555338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FD4460-0D2C-486C-970D-4C5E0BF93825}" type="datetimeFigureOut">
              <a:rPr lang="en-GB" smtClean="0"/>
              <a:t>18/04/2020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1869320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6FD4460-0D2C-486C-970D-4C5E0BF93825}" type="datetimeFigureOut">
              <a:rPr lang="en-GB" smtClean="0"/>
              <a:t>18/04/2020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300312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6FD4460-0D2C-486C-970D-4C5E0BF93825}" type="datetimeFigureOut">
              <a:rPr lang="en-GB" smtClean="0"/>
              <a:t>18/04/2020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3901486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6FD4460-0D2C-486C-970D-4C5E0BF93825}" type="datetimeFigureOut">
              <a:rPr lang="en-GB" smtClean="0"/>
              <a:t>18/04/2020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2765356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6FD4460-0D2C-486C-970D-4C5E0BF93825}" type="datetimeFigureOut">
              <a:rPr lang="en-GB" smtClean="0"/>
              <a:t>18/04/2020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394304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FD4460-0D2C-486C-970D-4C5E0BF93825}" type="datetimeFigureOut">
              <a:rPr lang="en-GB" smtClean="0"/>
              <a:t>18/04/2020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112751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6FD4460-0D2C-486C-970D-4C5E0BF93825}" type="datetimeFigureOut">
              <a:rPr lang="en-GB" smtClean="0"/>
              <a:t>18/04/2020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670831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6FD4460-0D2C-486C-970D-4C5E0BF93825}" type="datetimeFigureOut">
              <a:rPr lang="en-GB" smtClean="0"/>
              <a:t>18/04/2020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1261205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FD4460-0D2C-486C-970D-4C5E0BF93825}" type="datetimeFigureOut">
              <a:rPr lang="en-GB" smtClean="0"/>
              <a:t>18/04/2020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1393446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FD4460-0D2C-486C-970D-4C5E0BF93825}" type="datetimeFigureOut">
              <a:rPr lang="en-GB" smtClean="0"/>
              <a:t>18/04/2020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AF7A3-E9E0-4A14-BDCB-68D488D34E7A}" type="slidenum">
              <a:rPr lang="en-GB" smtClean="0"/>
              <a:t>‹#›</a:t>
            </a:fld>
            <a:endParaRPr lang="en-GB"/>
          </a:p>
        </p:txBody>
      </p:sp>
    </p:spTree>
    <p:extLst>
      <p:ext uri="{BB962C8B-B14F-4D97-AF65-F5344CB8AC3E}">
        <p14:creationId xmlns:p14="http://schemas.microsoft.com/office/powerpoint/2010/main" val="3934984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FFF00"/>
            </a:gs>
            <a:gs pos="55768">
              <a:srgbClr val="B5D2EC"/>
            </a:gs>
            <a:gs pos="37000">
              <a:schemeClr val="accent1">
                <a:lumMod val="45000"/>
                <a:lumOff val="55000"/>
              </a:schemeClr>
            </a:gs>
            <a:gs pos="21238">
              <a:srgbClr val="D5E587"/>
            </a:gs>
            <a:gs pos="83000">
              <a:srgbClr val="FFFF00"/>
            </a:gs>
            <a:gs pos="72000">
              <a:srgbClr val="FFFF00"/>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FD4460-0D2C-486C-970D-4C5E0BF93825}" type="datetimeFigureOut">
              <a:rPr lang="en-GB" smtClean="0"/>
              <a:t>18/04/2020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CAF7A3-E9E0-4A14-BDCB-68D488D34E7A}" type="slidenum">
              <a:rPr lang="en-GB" smtClean="0"/>
              <a:t>‹#›</a:t>
            </a:fld>
            <a:endParaRPr lang="en-GB"/>
          </a:p>
        </p:txBody>
      </p:sp>
    </p:spTree>
    <p:extLst>
      <p:ext uri="{BB962C8B-B14F-4D97-AF65-F5344CB8AC3E}">
        <p14:creationId xmlns:p14="http://schemas.microsoft.com/office/powerpoint/2010/main" val="2967441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7200" dirty="0" smtClean="0">
                <a:latin typeface="SassoonCRInfantMedium" panose="00000500000000000000" pitchFamily="2" charset="0"/>
              </a:rPr>
              <a:t>Writing in Reception</a:t>
            </a:r>
            <a:endParaRPr lang="en-GB" sz="7200" dirty="0">
              <a:latin typeface="SassoonCRInfantMedium" panose="00000500000000000000" pitchFamily="2" charset="0"/>
            </a:endParaRPr>
          </a:p>
        </p:txBody>
      </p:sp>
    </p:spTree>
    <p:extLst>
      <p:ext uri="{BB962C8B-B14F-4D97-AF65-F5344CB8AC3E}">
        <p14:creationId xmlns:p14="http://schemas.microsoft.com/office/powerpoint/2010/main" val="1872249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626021" y="0"/>
            <a:ext cx="5019802" cy="6743774"/>
          </a:xfrm>
          <a:prstGeom prst="rect">
            <a:avLst/>
          </a:prstGeom>
        </p:spPr>
      </p:pic>
      <p:sp>
        <p:nvSpPr>
          <p:cNvPr id="5" name="TextBox 4"/>
          <p:cNvSpPr txBox="1"/>
          <p:nvPr/>
        </p:nvSpPr>
        <p:spPr>
          <a:xfrm>
            <a:off x="225082" y="422031"/>
            <a:ext cx="2785404" cy="461665"/>
          </a:xfrm>
          <a:prstGeom prst="rect">
            <a:avLst/>
          </a:prstGeom>
          <a:noFill/>
        </p:spPr>
        <p:txBody>
          <a:bodyPr wrap="square" rtlCol="0">
            <a:spAutoFit/>
          </a:bodyPr>
          <a:lstStyle/>
          <a:p>
            <a:r>
              <a:rPr lang="en-GB" sz="2400" dirty="0" smtClean="0">
                <a:latin typeface="SassoonCRInfantMedium" panose="00000500000000000000" pitchFamily="2" charset="0"/>
              </a:rPr>
              <a:t>Letter formation</a:t>
            </a:r>
            <a:endParaRPr lang="en-GB" sz="2400" dirty="0">
              <a:latin typeface="SassoonCRInfantMedium" panose="00000500000000000000" pitchFamily="2" charset="0"/>
            </a:endParaRPr>
          </a:p>
        </p:txBody>
      </p:sp>
    </p:spTree>
    <p:extLst>
      <p:ext uri="{BB962C8B-B14F-4D97-AF65-F5344CB8AC3E}">
        <p14:creationId xmlns:p14="http://schemas.microsoft.com/office/powerpoint/2010/main" val="3442352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2136" y="4779964"/>
            <a:ext cx="9144000" cy="2387600"/>
          </a:xfrm>
        </p:spPr>
        <p:txBody>
          <a:bodyPr>
            <a:noAutofit/>
          </a:bodyPr>
          <a:lstStyle/>
          <a:p>
            <a:r>
              <a:rPr lang="en-GB" sz="3600" dirty="0" smtClean="0">
                <a:latin typeface="SassoonCRInfantMedium" panose="00000500000000000000" pitchFamily="2" charset="0"/>
              </a:rPr>
              <a:t>There are many different opportunities for your child to practise writing. </a:t>
            </a:r>
            <a:br>
              <a:rPr lang="en-GB" sz="3600" dirty="0" smtClean="0">
                <a:latin typeface="SassoonCRInfantMedium" panose="00000500000000000000" pitchFamily="2" charset="0"/>
              </a:rPr>
            </a:br>
            <a:r>
              <a:rPr lang="en-GB" sz="3600" dirty="0" smtClean="0">
                <a:latin typeface="SassoonCRInfantMedium" panose="00000500000000000000" pitchFamily="2" charset="0"/>
              </a:rPr>
              <a:t>‘Writing’ will look different for each child depending on their currently ability. </a:t>
            </a:r>
            <a:br>
              <a:rPr lang="en-GB" sz="3600" dirty="0" smtClean="0">
                <a:latin typeface="SassoonCRInfantMedium" panose="00000500000000000000" pitchFamily="2" charset="0"/>
              </a:rPr>
            </a:br>
            <a:r>
              <a:rPr lang="en-GB" sz="3600" dirty="0" smtClean="0">
                <a:latin typeface="SassoonCRInfantMedium" panose="00000500000000000000" pitchFamily="2" charset="0"/>
              </a:rPr>
              <a:t>Some children may simply be ‘mark-making’ giving meanings to the marks they make, whereas others may be writing full sentences. </a:t>
            </a:r>
            <a:br>
              <a:rPr lang="en-GB" sz="3600" dirty="0" smtClean="0">
                <a:latin typeface="SassoonCRInfantMedium" panose="00000500000000000000" pitchFamily="2" charset="0"/>
              </a:rPr>
            </a:br>
            <a:r>
              <a:rPr lang="en-GB" sz="3600" dirty="0" smtClean="0">
                <a:latin typeface="SassoonCRInfantMedium" panose="00000500000000000000" pitchFamily="2" charset="0"/>
              </a:rPr>
              <a:t>We have suggested a few tasks your child could try over the next two weeks. These are suggestions only- please do not feel as though your child needs to have completed them all after week 1!</a:t>
            </a:r>
            <a:br>
              <a:rPr lang="en-GB" sz="3600" dirty="0" smtClean="0">
                <a:latin typeface="SassoonCRInfantMedium" panose="00000500000000000000" pitchFamily="2" charset="0"/>
              </a:rPr>
            </a:br>
            <a:r>
              <a:rPr lang="en-GB" sz="3600" dirty="0" smtClean="0">
                <a:latin typeface="SassoonCRInfantMedium" panose="00000500000000000000" pitchFamily="2" charset="0"/>
              </a:rPr>
              <a:t/>
            </a:r>
            <a:br>
              <a:rPr lang="en-GB" sz="3600" dirty="0" smtClean="0">
                <a:latin typeface="SassoonCRInfantMedium" panose="00000500000000000000" pitchFamily="2" charset="0"/>
              </a:rPr>
            </a:br>
            <a:endParaRPr lang="en-GB" sz="1100" dirty="0">
              <a:latin typeface="SassoonCRInfantMedium" panose="00000500000000000000" pitchFamily="2" charset="0"/>
            </a:endParaRPr>
          </a:p>
        </p:txBody>
      </p:sp>
    </p:spTree>
    <p:extLst>
      <p:ext uri="{BB962C8B-B14F-4D97-AF65-F5344CB8AC3E}">
        <p14:creationId xmlns:p14="http://schemas.microsoft.com/office/powerpoint/2010/main" val="3804485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4856" y="-1494229"/>
            <a:ext cx="4848665" cy="3562179"/>
          </a:xfrm>
        </p:spPr>
        <p:txBody>
          <a:bodyPr/>
          <a:lstStyle/>
          <a:p>
            <a:r>
              <a:rPr lang="en-GB" dirty="0" smtClean="0">
                <a:latin typeface="SassoonCRInfantMedium" panose="00000500000000000000" pitchFamily="2" charset="0"/>
              </a:rPr>
              <a:t>Write a shopping list </a:t>
            </a:r>
            <a:endParaRPr lang="en-GB" dirty="0">
              <a:latin typeface="SassoonCRInfantMedium" panose="00000500000000000000" pitchFamily="2" charset="0"/>
            </a:endParaRPr>
          </a:p>
        </p:txBody>
      </p:sp>
      <p:pic>
        <p:nvPicPr>
          <p:cNvPr id="3" name="Picture 2"/>
          <p:cNvPicPr>
            <a:picLocks noChangeAspect="1"/>
          </p:cNvPicPr>
          <p:nvPr/>
        </p:nvPicPr>
        <p:blipFill>
          <a:blip r:embed="rId2"/>
          <a:stretch>
            <a:fillRect/>
          </a:stretch>
        </p:blipFill>
        <p:spPr>
          <a:xfrm>
            <a:off x="1369292" y="2222694"/>
            <a:ext cx="3019791" cy="4248982"/>
          </a:xfrm>
          <a:prstGeom prst="rect">
            <a:avLst/>
          </a:prstGeom>
        </p:spPr>
      </p:pic>
      <p:sp>
        <p:nvSpPr>
          <p:cNvPr id="4" name="Title 1"/>
          <p:cNvSpPr txBox="1">
            <a:spLocks/>
          </p:cNvSpPr>
          <p:nvPr/>
        </p:nvSpPr>
        <p:spPr>
          <a:xfrm>
            <a:off x="8440617" y="779030"/>
            <a:ext cx="3601328" cy="586092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dirty="0" smtClean="0">
                <a:latin typeface="SassoonCRInfantMedium" panose="00000500000000000000" pitchFamily="2" charset="0"/>
              </a:rPr>
              <a:t>Write a weekly menu for what you plan to have for tea each night</a:t>
            </a:r>
          </a:p>
          <a:p>
            <a:r>
              <a:rPr lang="en-GB" sz="4000" dirty="0" smtClean="0">
                <a:latin typeface="SassoonCRInfantMedium" panose="00000500000000000000" pitchFamily="2" charset="0"/>
              </a:rPr>
              <a:t>(practise writing days of the week spelt correctly! </a:t>
            </a:r>
            <a:r>
              <a:rPr lang="en-GB" sz="4000" dirty="0" smtClean="0">
                <a:latin typeface="SassoonCRInfantMedium" panose="00000500000000000000" pitchFamily="2" charset="0"/>
                <a:sym typeface="Wingdings" panose="05000000000000000000" pitchFamily="2" charset="2"/>
              </a:rPr>
              <a:t>)</a:t>
            </a:r>
            <a:endParaRPr lang="en-GB" sz="4000" dirty="0">
              <a:latin typeface="SassoonCRInfantMedium" panose="00000500000000000000" pitchFamily="2" charset="0"/>
            </a:endParaRPr>
          </a:p>
        </p:txBody>
      </p:sp>
      <p:pic>
        <p:nvPicPr>
          <p:cNvPr id="5" name="Picture 4"/>
          <p:cNvPicPr>
            <a:picLocks noChangeAspect="1"/>
          </p:cNvPicPr>
          <p:nvPr/>
        </p:nvPicPr>
        <p:blipFill rotWithShape="1">
          <a:blip r:embed="rId3"/>
          <a:srcRect r="45738"/>
          <a:stretch/>
        </p:blipFill>
        <p:spPr>
          <a:xfrm>
            <a:off x="6668965" y="2222694"/>
            <a:ext cx="1714427" cy="4103259"/>
          </a:xfrm>
          <a:prstGeom prst="rect">
            <a:avLst/>
          </a:prstGeom>
        </p:spPr>
      </p:pic>
    </p:spTree>
    <p:extLst>
      <p:ext uri="{BB962C8B-B14F-4D97-AF65-F5344CB8AC3E}">
        <p14:creationId xmlns:p14="http://schemas.microsoft.com/office/powerpoint/2010/main" val="991769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49883" y="2912013"/>
            <a:ext cx="2400886" cy="339031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994117" y="-1193800"/>
            <a:ext cx="9144000" cy="2387600"/>
          </a:xfrm>
        </p:spPr>
        <p:txBody>
          <a:bodyPr/>
          <a:lstStyle/>
          <a:p>
            <a:r>
              <a:rPr lang="en-GB" dirty="0" smtClean="0">
                <a:latin typeface="SassoonCRInfantMedium" panose="00000500000000000000" pitchFamily="2" charset="0"/>
              </a:rPr>
              <a:t>Write a daily diary </a:t>
            </a:r>
            <a:endParaRPr lang="en-GB" dirty="0">
              <a:latin typeface="SassoonCRInfantMedium" panose="00000500000000000000" pitchFamily="2" charset="0"/>
            </a:endParaRPr>
          </a:p>
        </p:txBody>
      </p:sp>
      <p:pic>
        <p:nvPicPr>
          <p:cNvPr id="1026" name="Picture 2" descr="https://cdn-images-1.medium.com/max/2400/1*hXoAKUEgKa3o6CfuXTwKMQ.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44791" y="182880"/>
            <a:ext cx="3561055" cy="237344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txBox="1">
            <a:spLocks/>
          </p:cNvSpPr>
          <p:nvPr/>
        </p:nvSpPr>
        <p:spPr>
          <a:xfrm>
            <a:off x="-110197" y="1295266"/>
            <a:ext cx="8016240" cy="3389276"/>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smtClean="0">
                <a:latin typeface="SassoonCRInfantMedium" panose="00000500000000000000" pitchFamily="2" charset="0"/>
              </a:rPr>
              <a:t>Encourage your child to reflect on each day thinking about what they have done and what they should be thankful for. They can then choose their favourite part of the day they want to draw/write about and keep it as a ‘diary’ for the period of time they are away from school. </a:t>
            </a:r>
            <a:endParaRPr lang="en-GB" sz="3600" dirty="0">
              <a:latin typeface="SassoonCRInfantMedium" panose="00000500000000000000" pitchFamily="2" charset="0"/>
            </a:endParaRPr>
          </a:p>
        </p:txBody>
      </p:sp>
      <p:sp>
        <p:nvSpPr>
          <p:cNvPr id="3" name="TextBox 2"/>
          <p:cNvSpPr txBox="1"/>
          <p:nvPr/>
        </p:nvSpPr>
        <p:spPr>
          <a:xfrm>
            <a:off x="8044791" y="2912012"/>
            <a:ext cx="2604452" cy="2308324"/>
          </a:xfrm>
          <a:prstGeom prst="rect">
            <a:avLst/>
          </a:prstGeom>
          <a:noFill/>
        </p:spPr>
        <p:txBody>
          <a:bodyPr wrap="square" rtlCol="0">
            <a:spAutoFit/>
          </a:bodyPr>
          <a:lstStyle/>
          <a:p>
            <a:r>
              <a:rPr lang="en-GB" dirty="0" smtClean="0"/>
              <a:t>______________________________________________________________________________________________________________________________</a:t>
            </a:r>
          </a:p>
          <a:p>
            <a:endParaRPr lang="en-GB" dirty="0"/>
          </a:p>
          <a:p>
            <a:endParaRPr lang="en-GB" dirty="0"/>
          </a:p>
        </p:txBody>
      </p:sp>
      <p:sp>
        <p:nvSpPr>
          <p:cNvPr id="6" name="Rectangle 5"/>
          <p:cNvSpPr/>
          <p:nvPr/>
        </p:nvSpPr>
        <p:spPr>
          <a:xfrm>
            <a:off x="8245047" y="4684542"/>
            <a:ext cx="2203939" cy="136456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7143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09538"/>
            <a:ext cx="9144000" cy="2387600"/>
          </a:xfrm>
        </p:spPr>
        <p:txBody>
          <a:bodyPr/>
          <a:lstStyle/>
          <a:p>
            <a:r>
              <a:rPr lang="en-GB" dirty="0" smtClean="0">
                <a:latin typeface="SassoonCRInfantMedium" panose="00000500000000000000" pitchFamily="2" charset="0"/>
              </a:rPr>
              <a:t>Write a letter to a friend/family member</a:t>
            </a:r>
            <a:endParaRPr lang="en-GB" dirty="0">
              <a:latin typeface="SassoonCRInfantMedium" panose="00000500000000000000" pitchFamily="2" charset="0"/>
            </a:endParaRPr>
          </a:p>
        </p:txBody>
      </p:sp>
      <p:sp>
        <p:nvSpPr>
          <p:cNvPr id="4" name="Title 1"/>
          <p:cNvSpPr txBox="1">
            <a:spLocks/>
          </p:cNvSpPr>
          <p:nvPr/>
        </p:nvSpPr>
        <p:spPr>
          <a:xfrm>
            <a:off x="820615" y="3222539"/>
            <a:ext cx="10546079" cy="3389276"/>
          </a:xfrm>
          <a:prstGeom prst="rect">
            <a:avLst/>
          </a:prstGeom>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smtClean="0">
                <a:latin typeface="SassoonCRInfantMedium" panose="00000500000000000000" pitchFamily="2" charset="0"/>
              </a:rPr>
              <a:t>We understand that the children will be missing their school friends and also family members that they are not able to see at the moment. One way of communicating is writing letters. The children will be familiar with what a question mark looks like experiencing them within reading books. </a:t>
            </a:r>
            <a:br>
              <a:rPr lang="en-GB" sz="3600" dirty="0" smtClean="0">
                <a:latin typeface="SassoonCRInfantMedium" panose="00000500000000000000" pitchFamily="2" charset="0"/>
              </a:rPr>
            </a:br>
            <a:r>
              <a:rPr lang="en-GB" sz="3600" dirty="0" smtClean="0">
                <a:latin typeface="SassoonCRInfantMedium" panose="00000500000000000000" pitchFamily="2" charset="0"/>
              </a:rPr>
              <a:t>Encourage your child to think of some questions they might want to ask- i.e.</a:t>
            </a:r>
          </a:p>
          <a:p>
            <a:r>
              <a:rPr lang="en-GB" sz="3600" dirty="0" smtClean="0">
                <a:latin typeface="SassoonCRInfantMedium" panose="00000500000000000000" pitchFamily="2" charset="0"/>
              </a:rPr>
              <a:t>How are you?</a:t>
            </a:r>
            <a:br>
              <a:rPr lang="en-GB" sz="3600" dirty="0" smtClean="0">
                <a:latin typeface="SassoonCRInfantMedium" panose="00000500000000000000" pitchFamily="2" charset="0"/>
              </a:rPr>
            </a:br>
            <a:r>
              <a:rPr lang="en-GB" sz="3600" dirty="0" smtClean="0">
                <a:latin typeface="SassoonCRInfantMedium" panose="00000500000000000000" pitchFamily="2" charset="0"/>
              </a:rPr>
              <a:t>What have you been doing?</a:t>
            </a:r>
            <a:br>
              <a:rPr lang="en-GB" sz="3600" dirty="0" smtClean="0">
                <a:latin typeface="SassoonCRInfantMedium" panose="00000500000000000000" pitchFamily="2" charset="0"/>
              </a:rPr>
            </a:br>
            <a:r>
              <a:rPr lang="en-GB" sz="3600" dirty="0" smtClean="0">
                <a:latin typeface="SassoonCRInfantMedium" panose="00000500000000000000" pitchFamily="2" charset="0"/>
              </a:rPr>
              <a:t>Did you like it when it was sunny?</a:t>
            </a:r>
          </a:p>
          <a:p>
            <a:endParaRPr lang="en-GB" sz="3600" dirty="0">
              <a:latin typeface="SassoonCRInfantMedium" panose="00000500000000000000" pitchFamily="2" charset="0"/>
            </a:endParaRPr>
          </a:p>
        </p:txBody>
      </p:sp>
      <p:pic>
        <p:nvPicPr>
          <p:cNvPr id="2050" name="Picture 2" descr="https://thumbs.dreamstime.com/b/group-happy-children-kid-hug-friends-isolated-kids-standing-hugging-white-background-416297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7378" y="0"/>
            <a:ext cx="3656120" cy="297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171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1691" y="420456"/>
            <a:ext cx="11662117" cy="2387600"/>
          </a:xfrm>
        </p:spPr>
        <p:txBody>
          <a:bodyPr>
            <a:normAutofit fontScale="90000"/>
          </a:bodyPr>
          <a:lstStyle/>
          <a:p>
            <a:r>
              <a:rPr lang="en-GB" dirty="0" smtClean="0">
                <a:latin typeface="SassoonCRInfantMedium" panose="00000500000000000000" pitchFamily="2" charset="0"/>
              </a:rPr>
              <a:t>Write to your teacher what you are most looking forward to when returning to school.</a:t>
            </a:r>
            <a:endParaRPr lang="en-GB" dirty="0">
              <a:latin typeface="SassoonCRInfantMedium" panose="00000500000000000000" pitchFamily="2" charset="0"/>
            </a:endParaRPr>
          </a:p>
        </p:txBody>
      </p:sp>
      <p:sp>
        <p:nvSpPr>
          <p:cNvPr id="4" name="Title 1"/>
          <p:cNvSpPr txBox="1">
            <a:spLocks/>
          </p:cNvSpPr>
          <p:nvPr/>
        </p:nvSpPr>
        <p:spPr>
          <a:xfrm>
            <a:off x="586152" y="4024398"/>
            <a:ext cx="11193193" cy="2629621"/>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smtClean="0">
                <a:latin typeface="SassoonCRInfantMedium" panose="00000500000000000000" pitchFamily="2" charset="0"/>
              </a:rPr>
              <a:t>We understand that the children will be desperate to tell us things that they have been up to whilst staying at home but also they will enjoy getting back into a routine and continuing their learning in school. </a:t>
            </a:r>
            <a:br>
              <a:rPr lang="en-GB" sz="3600" dirty="0" smtClean="0">
                <a:latin typeface="SassoonCRInfantMedium" panose="00000500000000000000" pitchFamily="2" charset="0"/>
              </a:rPr>
            </a:br>
            <a:r>
              <a:rPr lang="en-GB" sz="3600" dirty="0" smtClean="0">
                <a:latin typeface="SassoonCRInfantMedium" panose="00000500000000000000" pitchFamily="2" charset="0"/>
              </a:rPr>
              <a:t>Encourage your child to talk about what they enjoy most in school and what they are really looking forward to doing when they return. </a:t>
            </a:r>
            <a:endParaRPr lang="en-GB" sz="3600" dirty="0">
              <a:latin typeface="SassoonCRInfantMedium" panose="00000500000000000000" pitchFamily="2" charset="0"/>
            </a:endParaRPr>
          </a:p>
        </p:txBody>
      </p:sp>
      <p:sp>
        <p:nvSpPr>
          <p:cNvPr id="3" name="Rectangle 2"/>
          <p:cNvSpPr/>
          <p:nvPr/>
        </p:nvSpPr>
        <p:spPr>
          <a:xfrm>
            <a:off x="112542" y="2658794"/>
            <a:ext cx="6133513" cy="11816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SassoonCRInfantMedium" panose="00000500000000000000" pitchFamily="2" charset="0"/>
              </a:rPr>
              <a:t>I really </a:t>
            </a:r>
            <a:r>
              <a:rPr lang="en-GB" dirty="0" smtClean="0">
                <a:solidFill>
                  <a:srgbClr val="FF0000"/>
                </a:solidFill>
                <a:latin typeface="SassoonCRInfantMedium" panose="00000500000000000000" pitchFamily="2" charset="0"/>
              </a:rPr>
              <a:t>like</a:t>
            </a:r>
            <a:r>
              <a:rPr lang="en-GB" dirty="0" smtClean="0">
                <a:solidFill>
                  <a:schemeClr val="tx1"/>
                </a:solidFill>
                <a:latin typeface="SassoonCRInfantMedium" panose="00000500000000000000" pitchFamily="2" charset="0"/>
              </a:rPr>
              <a:t> _______  </a:t>
            </a:r>
            <a:r>
              <a:rPr lang="en-GB" dirty="0" smtClean="0">
                <a:solidFill>
                  <a:srgbClr val="FF0000"/>
                </a:solidFill>
                <a:latin typeface="SassoonCRInfantMedium" panose="00000500000000000000" pitchFamily="2" charset="0"/>
              </a:rPr>
              <a:t>because</a:t>
            </a:r>
            <a:r>
              <a:rPr lang="en-GB" dirty="0" smtClean="0">
                <a:solidFill>
                  <a:schemeClr val="tx1"/>
                </a:solidFill>
                <a:latin typeface="SassoonCRInfantMedium" panose="00000500000000000000" pitchFamily="2" charset="0"/>
              </a:rPr>
              <a:t> _________ . </a:t>
            </a:r>
            <a:endParaRPr lang="en-GB" dirty="0">
              <a:solidFill>
                <a:schemeClr val="tx1"/>
              </a:solidFill>
              <a:latin typeface="SassoonCRInfantMedium" panose="00000500000000000000" pitchFamily="2" charset="0"/>
            </a:endParaRPr>
          </a:p>
        </p:txBody>
      </p:sp>
      <p:sp>
        <p:nvSpPr>
          <p:cNvPr id="5" name="TextBox 4"/>
          <p:cNvSpPr txBox="1"/>
          <p:nvPr/>
        </p:nvSpPr>
        <p:spPr>
          <a:xfrm>
            <a:off x="6400800" y="2912012"/>
            <a:ext cx="4248443" cy="646331"/>
          </a:xfrm>
          <a:prstGeom prst="rect">
            <a:avLst/>
          </a:prstGeom>
          <a:noFill/>
        </p:spPr>
        <p:txBody>
          <a:bodyPr wrap="square" rtlCol="0">
            <a:spAutoFit/>
          </a:bodyPr>
          <a:lstStyle/>
          <a:p>
            <a:pPr algn="ctr"/>
            <a:r>
              <a:rPr lang="en-GB" dirty="0" smtClean="0"/>
              <a:t>Remember to spell tricky words ‘like’ and ‘because’ correctly </a:t>
            </a:r>
            <a:r>
              <a:rPr lang="en-GB" dirty="0" smtClean="0">
                <a:sym typeface="Wingdings" panose="05000000000000000000" pitchFamily="2" charset="2"/>
              </a:rPr>
              <a:t> </a:t>
            </a:r>
            <a:endParaRPr lang="en-GB" dirty="0"/>
          </a:p>
        </p:txBody>
      </p:sp>
    </p:spTree>
    <p:extLst>
      <p:ext uri="{BB962C8B-B14F-4D97-AF65-F5344CB8AC3E}">
        <p14:creationId xmlns:p14="http://schemas.microsoft.com/office/powerpoint/2010/main" val="1284145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055" y="-2563374"/>
            <a:ext cx="6874412" cy="4223362"/>
          </a:xfrm>
        </p:spPr>
        <p:txBody>
          <a:bodyPr/>
          <a:lstStyle/>
          <a:p>
            <a:r>
              <a:rPr lang="en-GB" dirty="0" smtClean="0">
                <a:latin typeface="SassoonCRInfantMedium" panose="00000500000000000000" pitchFamily="2" charset="0"/>
              </a:rPr>
              <a:t>“I can …” book</a:t>
            </a:r>
            <a:endParaRPr lang="en-GB" dirty="0">
              <a:latin typeface="SassoonCRInfantMedium" panose="00000500000000000000" pitchFamily="2" charset="0"/>
            </a:endParaRPr>
          </a:p>
        </p:txBody>
      </p:sp>
      <p:sp>
        <p:nvSpPr>
          <p:cNvPr id="4" name="Title 1"/>
          <p:cNvSpPr txBox="1">
            <a:spLocks/>
          </p:cNvSpPr>
          <p:nvPr/>
        </p:nvSpPr>
        <p:spPr>
          <a:xfrm>
            <a:off x="182880" y="779030"/>
            <a:ext cx="11859065" cy="586092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dirty="0" smtClean="0">
                <a:latin typeface="SassoonCRInfantMedium" panose="00000500000000000000" pitchFamily="2" charset="0"/>
              </a:rPr>
              <a:t>We would like your children to think about all the things they can now do since they started school in September! We would like you to make an ‘I can...’ book together. Write the title ‘I can…’ on the front and then on each page write something your child is able to do. You can scribe your child’s words, saying each letter/word as you write, or they could write independently if they are able to. They can also have the option to draw a picture on each page of the things they can do. We look forward to seeing these when we return to school! </a:t>
            </a:r>
            <a:endParaRPr lang="en-GB" sz="2800" dirty="0">
              <a:latin typeface="SassoonCRInfantMedium" panose="00000500000000000000" pitchFamily="2" charset="0"/>
            </a:endParaRPr>
          </a:p>
        </p:txBody>
      </p:sp>
      <p:sp>
        <p:nvSpPr>
          <p:cNvPr id="6" name="Rectangle 5"/>
          <p:cNvSpPr/>
          <p:nvPr/>
        </p:nvSpPr>
        <p:spPr>
          <a:xfrm>
            <a:off x="7165144" y="0"/>
            <a:ext cx="1880382" cy="29401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SassoonCRInfantMedium" panose="00000500000000000000" pitchFamily="2" charset="0"/>
              </a:rPr>
              <a:t>I can …</a:t>
            </a:r>
            <a:endParaRPr lang="en-GB" sz="2400" dirty="0">
              <a:solidFill>
                <a:schemeClr val="tx1"/>
              </a:solidFill>
              <a:latin typeface="SassoonCRInfantMedium" panose="00000500000000000000" pitchFamily="2" charset="0"/>
            </a:endParaRPr>
          </a:p>
        </p:txBody>
      </p:sp>
    </p:spTree>
    <p:extLst>
      <p:ext uri="{BB962C8B-B14F-4D97-AF65-F5344CB8AC3E}">
        <p14:creationId xmlns:p14="http://schemas.microsoft.com/office/powerpoint/2010/main" val="1125232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82880" y="779030"/>
            <a:ext cx="11859065" cy="586092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800" b="0" dirty="0" smtClean="0">
                <a:effectLst/>
                <a:latin typeface="SassoonCRInfantMedium" panose="00000500000000000000" pitchFamily="2" charset="0"/>
              </a:rPr>
              <a:t/>
            </a:r>
            <a:br>
              <a:rPr lang="en-GB" sz="1800" b="0" dirty="0" smtClean="0">
                <a:effectLst/>
                <a:latin typeface="SassoonCRInfantMedium" panose="00000500000000000000" pitchFamily="2" charset="0"/>
              </a:rPr>
            </a:br>
            <a:r>
              <a:rPr lang="en-GB" sz="4400" dirty="0">
                <a:latin typeface="SassoonCRInfantMedium" panose="00000500000000000000" pitchFamily="2" charset="0"/>
              </a:rPr>
              <a:t>Make some </a:t>
            </a:r>
            <a:r>
              <a:rPr lang="en-GB" sz="4400" dirty="0" smtClean="0">
                <a:latin typeface="SassoonCRInfantMedium" panose="00000500000000000000" pitchFamily="2" charset="0"/>
              </a:rPr>
              <a:t>posters </a:t>
            </a:r>
            <a:r>
              <a:rPr lang="en-GB" sz="4400" dirty="0">
                <a:latin typeface="SassoonCRInfantMedium" panose="00000500000000000000" pitchFamily="2" charset="0"/>
              </a:rPr>
              <a:t>to go up around your house. Examples include keep your drawers tidy, wash your hands for 20 seconds, daily jobs that need doing (you never know the children may be more inclined to do them!).</a:t>
            </a:r>
            <a:endParaRPr lang="en-GB" sz="1800" b="0" dirty="0" smtClean="0">
              <a:effectLst/>
              <a:latin typeface="SassoonCRInfantMedium" panose="00000500000000000000" pitchFamily="2" charset="0"/>
            </a:endParaRPr>
          </a:p>
          <a:p>
            <a:r>
              <a:rPr lang="en-GB" sz="2800" dirty="0" smtClean="0"/>
              <a:t/>
            </a:r>
            <a:br>
              <a:rPr lang="en-GB" sz="2800" dirty="0" smtClean="0"/>
            </a:br>
            <a:endParaRPr lang="en-GB" sz="2800" dirty="0">
              <a:latin typeface="SassoonCRInfantMedium" panose="00000500000000000000" pitchFamily="2" charset="0"/>
            </a:endParaRPr>
          </a:p>
        </p:txBody>
      </p:sp>
    </p:spTree>
    <p:extLst>
      <p:ext uri="{BB962C8B-B14F-4D97-AF65-F5344CB8AC3E}">
        <p14:creationId xmlns:p14="http://schemas.microsoft.com/office/powerpoint/2010/main" val="41390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055" y="-2563374"/>
            <a:ext cx="6874412" cy="4223362"/>
          </a:xfrm>
        </p:spPr>
        <p:txBody>
          <a:bodyPr/>
          <a:lstStyle/>
          <a:p>
            <a:r>
              <a:rPr lang="en-GB" dirty="0" smtClean="0">
                <a:latin typeface="SassoonCRInfantMedium" panose="00000500000000000000" pitchFamily="2" charset="0"/>
              </a:rPr>
              <a:t>Tell me about the picture …</a:t>
            </a:r>
            <a:endParaRPr lang="en-GB" dirty="0">
              <a:latin typeface="SassoonCRInfantMedium" panose="00000500000000000000" pitchFamily="2" charset="0"/>
            </a:endParaRPr>
          </a:p>
        </p:txBody>
      </p:sp>
      <p:sp>
        <p:nvSpPr>
          <p:cNvPr id="4" name="Title 1"/>
          <p:cNvSpPr txBox="1">
            <a:spLocks/>
          </p:cNvSpPr>
          <p:nvPr/>
        </p:nvSpPr>
        <p:spPr>
          <a:xfrm>
            <a:off x="0" y="-2723826"/>
            <a:ext cx="11859065" cy="586092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dirty="0" smtClean="0">
                <a:latin typeface="SassoonCRInfantMedium" panose="00000500000000000000" pitchFamily="2" charset="0"/>
              </a:rPr>
              <a:t>Some children really enjoy describing what they can see in the picture. We have uploaded some sheets from </a:t>
            </a:r>
            <a:r>
              <a:rPr lang="en-GB" sz="2800" dirty="0" err="1" smtClean="0">
                <a:latin typeface="SassoonCRInfantMedium" panose="00000500000000000000" pitchFamily="2" charset="0"/>
              </a:rPr>
              <a:t>Twinkl</a:t>
            </a:r>
            <a:r>
              <a:rPr lang="en-GB" sz="2800" dirty="0" smtClean="0">
                <a:latin typeface="SassoonCRInfantMedium" panose="00000500000000000000" pitchFamily="2" charset="0"/>
              </a:rPr>
              <a:t> for them to write about.</a:t>
            </a:r>
          </a:p>
          <a:p>
            <a:endParaRPr lang="en-GB" sz="2800" dirty="0">
              <a:latin typeface="SassoonCRInfantMedium" panose="00000500000000000000" pitchFamily="2" charset="0"/>
            </a:endParaRPr>
          </a:p>
        </p:txBody>
      </p:sp>
      <p:pic>
        <p:nvPicPr>
          <p:cNvPr id="3" name="Picture 2"/>
          <p:cNvPicPr>
            <a:picLocks noChangeAspect="1"/>
          </p:cNvPicPr>
          <p:nvPr/>
        </p:nvPicPr>
        <p:blipFill>
          <a:blip r:embed="rId2"/>
          <a:stretch>
            <a:fillRect/>
          </a:stretch>
        </p:blipFill>
        <p:spPr>
          <a:xfrm>
            <a:off x="2001458" y="2968797"/>
            <a:ext cx="7856147" cy="3055540"/>
          </a:xfrm>
          <a:prstGeom prst="rect">
            <a:avLst/>
          </a:prstGeom>
        </p:spPr>
      </p:pic>
      <p:sp>
        <p:nvSpPr>
          <p:cNvPr id="5" name="TextBox 4"/>
          <p:cNvSpPr txBox="1"/>
          <p:nvPr/>
        </p:nvSpPr>
        <p:spPr>
          <a:xfrm>
            <a:off x="1658482" y="6024337"/>
            <a:ext cx="9424568" cy="523220"/>
          </a:xfrm>
          <a:prstGeom prst="rect">
            <a:avLst/>
          </a:prstGeom>
          <a:noFill/>
        </p:spPr>
        <p:txBody>
          <a:bodyPr wrap="none" rtlCol="0">
            <a:spAutoFit/>
          </a:bodyPr>
          <a:lstStyle/>
          <a:p>
            <a:r>
              <a:rPr lang="en-GB" sz="2800" b="1" dirty="0" smtClean="0">
                <a:solidFill>
                  <a:srgbClr val="7030A0"/>
                </a:solidFill>
                <a:latin typeface="SassoonCRInfantMedium" panose="00000500000000000000" pitchFamily="2" charset="0"/>
              </a:rPr>
              <a:t>Please remember to use finger spaces between each word!</a:t>
            </a:r>
            <a:endParaRPr lang="en-GB" b="1" dirty="0">
              <a:solidFill>
                <a:srgbClr val="7030A0"/>
              </a:solidFill>
            </a:endParaRPr>
          </a:p>
        </p:txBody>
      </p:sp>
      <p:pic>
        <p:nvPicPr>
          <p:cNvPr id="7" name="Picture 6"/>
          <p:cNvPicPr>
            <a:picLocks noChangeAspect="1"/>
          </p:cNvPicPr>
          <p:nvPr/>
        </p:nvPicPr>
        <p:blipFill>
          <a:blip r:embed="rId3"/>
          <a:stretch>
            <a:fillRect/>
          </a:stretch>
        </p:blipFill>
        <p:spPr>
          <a:xfrm>
            <a:off x="8752202" y="81556"/>
            <a:ext cx="2330848" cy="1715712"/>
          </a:xfrm>
          <a:prstGeom prst="rect">
            <a:avLst/>
          </a:prstGeom>
        </p:spPr>
      </p:pic>
    </p:spTree>
    <p:extLst>
      <p:ext uri="{BB962C8B-B14F-4D97-AF65-F5344CB8AC3E}">
        <p14:creationId xmlns:p14="http://schemas.microsoft.com/office/powerpoint/2010/main" val="3764516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410</Words>
  <Application>Microsoft Office PowerPoint</Application>
  <PresentationFormat>Widescreen</PresentationFormat>
  <Paragraphs>24</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SassoonCRInfantMedium</vt:lpstr>
      <vt:lpstr>Wingdings</vt:lpstr>
      <vt:lpstr>Office Theme</vt:lpstr>
      <vt:lpstr>Writing in Reception</vt:lpstr>
      <vt:lpstr>PowerPoint Presentation</vt:lpstr>
      <vt:lpstr>There are many different opportunities for your child to practise writing.  ‘Writing’ will look different for each child depending on their currently ability.  Some children may simply be ‘mark-making’ giving meanings to the marks they make, whereas others may be writing full sentences.  We have suggested a few tasks your child could try over the next two weeks. These are suggestions only- please do not feel as though your child needs to have completed them all after week 1!  </vt:lpstr>
      <vt:lpstr>Write a shopping list </vt:lpstr>
      <vt:lpstr>Write a daily diary </vt:lpstr>
      <vt:lpstr>Write a letter to a friend/family member</vt:lpstr>
      <vt:lpstr>Write to your teacher what you are most looking forward to when returning to school.</vt:lpstr>
      <vt:lpstr>“I can …” book</vt:lpstr>
      <vt:lpstr>PowerPoint Presentation</vt:lpstr>
      <vt:lpstr>Tell me about the picture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dc:title>
  <dc:creator>Knight R</dc:creator>
  <cp:lastModifiedBy>Brogan C</cp:lastModifiedBy>
  <cp:revision>8</cp:revision>
  <dcterms:created xsi:type="dcterms:W3CDTF">2020-04-13T17:12:15Z</dcterms:created>
  <dcterms:modified xsi:type="dcterms:W3CDTF">2020-04-18T06:52:49Z</dcterms:modified>
</cp:coreProperties>
</file>