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56" r:id="rId2"/>
    <p:sldId id="275" r:id="rId3"/>
    <p:sldId id="309" r:id="rId4"/>
    <p:sldId id="288" r:id="rId5"/>
    <p:sldId id="289" r:id="rId6"/>
    <p:sldId id="337" r:id="rId7"/>
    <p:sldId id="276" r:id="rId8"/>
    <p:sldId id="322" r:id="rId9"/>
    <p:sldId id="291" r:id="rId10"/>
    <p:sldId id="338" r:id="rId11"/>
    <p:sldId id="320" r:id="rId12"/>
    <p:sldId id="323" r:id="rId13"/>
    <p:sldId id="293" r:id="rId14"/>
    <p:sldId id="339" r:id="rId15"/>
    <p:sldId id="277" r:id="rId16"/>
    <p:sldId id="347" r:id="rId17"/>
    <p:sldId id="348" r:id="rId18"/>
    <p:sldId id="295" r:id="rId19"/>
    <p:sldId id="340" r:id="rId20"/>
    <p:sldId id="353" r:id="rId21"/>
    <p:sldId id="325" r:id="rId22"/>
    <p:sldId id="349" r:id="rId23"/>
    <p:sldId id="297" r:id="rId24"/>
    <p:sldId id="341" r:id="rId25"/>
    <p:sldId id="280" r:id="rId26"/>
    <p:sldId id="352" r:id="rId27"/>
    <p:sldId id="351" r:id="rId28"/>
    <p:sldId id="299" r:id="rId29"/>
    <p:sldId id="342" r:id="rId30"/>
    <p:sldId id="321" r:id="rId31"/>
    <p:sldId id="354" r:id="rId32"/>
    <p:sldId id="355" r:id="rId33"/>
    <p:sldId id="301" r:id="rId34"/>
    <p:sldId id="343" r:id="rId35"/>
    <p:sldId id="327" r:id="rId36"/>
    <p:sldId id="356" r:id="rId37"/>
    <p:sldId id="357" r:id="rId38"/>
    <p:sldId id="358" r:id="rId39"/>
    <p:sldId id="303" r:id="rId40"/>
    <p:sldId id="344" r:id="rId41"/>
    <p:sldId id="350" r:id="rId42"/>
    <p:sldId id="305" r:id="rId43"/>
    <p:sldId id="345" r:id="rId44"/>
    <p:sldId id="334" r:id="rId45"/>
    <p:sldId id="360" r:id="rId46"/>
    <p:sldId id="307" r:id="rId47"/>
    <p:sldId id="346" r:id="rId48"/>
    <p:sldId id="286" r:id="rId49"/>
    <p:sldId id="361" r:id="rId50"/>
    <p:sldId id="362" r:id="rId51"/>
    <p:sldId id="266" r:id="rId5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F6600"/>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15" autoAdjust="0"/>
    <p:restoredTop sz="94364" autoAdjust="0"/>
  </p:normalViewPr>
  <p:slideViewPr>
    <p:cSldViewPr>
      <p:cViewPr varScale="1">
        <p:scale>
          <a:sx n="69" d="100"/>
          <a:sy n="69" d="100"/>
        </p:scale>
        <p:origin x="1416"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F686F0-B448-405A-9C51-1BAF8E5F7685}" type="datetimeFigureOut">
              <a:rPr lang="en-GB" smtClean="0"/>
              <a:t>26/06/2020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B397D1-C92A-41ED-9D8D-A09111A74048}" type="slidenum">
              <a:rPr lang="en-GB" smtClean="0"/>
              <a:t>‹#›</a:t>
            </a:fld>
            <a:endParaRPr lang="en-GB"/>
          </a:p>
        </p:txBody>
      </p:sp>
    </p:spTree>
    <p:extLst>
      <p:ext uri="{BB962C8B-B14F-4D97-AF65-F5344CB8AC3E}">
        <p14:creationId xmlns:p14="http://schemas.microsoft.com/office/powerpoint/2010/main" val="3901711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B397D1-C92A-41ED-9D8D-A09111A74048}" type="slidenum">
              <a:rPr lang="en-GB" smtClean="0"/>
              <a:t>41</a:t>
            </a:fld>
            <a:endParaRPr lang="en-GB"/>
          </a:p>
        </p:txBody>
      </p:sp>
    </p:spTree>
    <p:extLst>
      <p:ext uri="{BB962C8B-B14F-4D97-AF65-F5344CB8AC3E}">
        <p14:creationId xmlns:p14="http://schemas.microsoft.com/office/powerpoint/2010/main" val="205792667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a:solidFill>
            <a:srgbClr val="FFFFFF">
              <a:alpha val="80000"/>
            </a:srgbClr>
          </a:solidFill>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a:solidFill>
            <a:srgbClr val="FFFFFF">
              <a:alpha val="80000"/>
            </a:srgbClr>
          </a:solidFill>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967121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797592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C22104E-8A37-4561-90C1-E2A2FA2C4A6E}"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384228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C22104E-8A37-4561-90C1-E2A2FA2C4A6E}" type="datetimeFigureOut">
              <a:rPr lang="en-GB" smtClean="0"/>
              <a:t>26/06/2020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656642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C22104E-8A37-4561-90C1-E2A2FA2C4A6E}" type="datetimeFigureOut">
              <a:rPr lang="en-GB" smtClean="0"/>
              <a:t>26/06/2020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96055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C22104E-8A37-4561-90C1-E2A2FA2C4A6E}" type="datetimeFigureOut">
              <a:rPr lang="en-GB" smtClean="0"/>
              <a:t>26/06/2020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515600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22104E-8A37-4561-90C1-E2A2FA2C4A6E}" type="datetimeFigureOut">
              <a:rPr lang="en-GB" smtClean="0"/>
              <a:t>26/06/2020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6751033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26/06/2020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223584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26/06/2020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502756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327927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9724431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22104E-8A37-4561-90C1-E2A2FA2C4A6E}" type="datetimeFigureOut">
              <a:rPr lang="en-GB" smtClean="0"/>
              <a:t>26/06/2020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F700D2-071F-440E-A3FF-180D34BA4EC8}" type="slidenum">
              <a:rPr lang="en-GB" smtClean="0"/>
              <a:t>‹#›</a:t>
            </a:fld>
            <a:endParaRPr lang="en-GB"/>
          </a:p>
        </p:txBody>
      </p:sp>
    </p:spTree>
    <p:extLst>
      <p:ext uri="{BB962C8B-B14F-4D97-AF65-F5344CB8AC3E}">
        <p14:creationId xmlns:p14="http://schemas.microsoft.com/office/powerpoint/2010/main" val="176891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login.mymaths.co.uk/login" TargetMode="Externa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3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39.png"/></Relationships>
</file>

<file path=ppt/slides/_rels/slide3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43.png"/><Relationship Id="rId4" Type="http://schemas.openxmlformats.org/officeDocument/2006/relationships/image" Target="../media/image42.png"/></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43.png"/><Relationship Id="rId4" Type="http://schemas.openxmlformats.org/officeDocument/2006/relationships/image" Target="../media/image42.png"/></Relationships>
</file>

<file path=ppt/slides/_rels/slide4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4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4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50.png"/></Relationships>
</file>

<file path=ppt/slides/_rels/slide4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50.png"/></Relationships>
</file>

<file path=ppt/slides/_rels/slide4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image" Target="../media/image52.png"/><Relationship Id="rId1" Type="http://schemas.openxmlformats.org/officeDocument/2006/relationships/slideLayout" Target="../slideLayouts/slideLayout7.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50.xml.rels><?xml version="1.0" encoding="UTF-8" standalone="yes"?>
<Relationships xmlns="http://schemas.openxmlformats.org/package/2006/relationships"><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image" Target="../media/image52.png"/><Relationship Id="rId1" Type="http://schemas.openxmlformats.org/officeDocument/2006/relationships/slideLayout" Target="../slideLayouts/slideLayout7.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404664"/>
            <a:ext cx="7776864" cy="1728192"/>
          </a:xfrm>
        </p:spPr>
        <p:txBody>
          <a:bodyPr>
            <a:normAutofit/>
          </a:bodyPr>
          <a:lstStyle/>
          <a:p>
            <a:r>
              <a:rPr lang="en-GB" sz="5400" b="1" dirty="0" smtClean="0">
                <a:latin typeface="Comic Sans MS" panose="030F0702030302020204" pitchFamily="66" charset="0"/>
              </a:rPr>
              <a:t>Year 1 Maths</a:t>
            </a:r>
            <a:endParaRPr lang="en-GB" sz="5400" b="1" dirty="0">
              <a:latin typeface="Comic Sans MS" panose="030F0702030302020204" pitchFamily="66" charset="0"/>
            </a:endParaRPr>
          </a:p>
        </p:txBody>
      </p:sp>
      <p:sp>
        <p:nvSpPr>
          <p:cNvPr id="3" name="Subtitle 2"/>
          <p:cNvSpPr>
            <a:spLocks noGrp="1"/>
          </p:cNvSpPr>
          <p:nvPr>
            <p:ph type="subTitle" idx="1"/>
          </p:nvPr>
        </p:nvSpPr>
        <p:spPr>
          <a:xfrm>
            <a:off x="1515616" y="2276872"/>
            <a:ext cx="6400800" cy="1752600"/>
          </a:xfrm>
        </p:spPr>
        <p:txBody>
          <a:bodyPr/>
          <a:lstStyle/>
          <a:p>
            <a:r>
              <a:rPr lang="en-GB" sz="3600" b="1" dirty="0">
                <a:latin typeface="Comic Sans MS" panose="030F0702030302020204" pitchFamily="66" charset="0"/>
              </a:rPr>
              <a:t>Week </a:t>
            </a:r>
            <a:r>
              <a:rPr lang="en-GB" sz="3600" b="1" dirty="0" smtClean="0">
                <a:latin typeface="Comic Sans MS" panose="030F0702030302020204" pitchFamily="66" charset="0"/>
              </a:rPr>
              <a:t>10 &amp; 11</a:t>
            </a:r>
          </a:p>
          <a:p>
            <a:r>
              <a:rPr lang="en-GB" sz="3600" b="1" dirty="0" smtClean="0">
                <a:latin typeface="Comic Sans MS" panose="030F0702030302020204" pitchFamily="66" charset="0"/>
              </a:rPr>
              <a:t>29/6/20 and 6/7/20</a:t>
            </a:r>
            <a:endParaRPr lang="en-GB" dirty="0"/>
          </a:p>
        </p:txBody>
      </p:sp>
      <p:pic>
        <p:nvPicPr>
          <p:cNvPr id="6" name="Google Shape;146;p23"/>
          <p:cNvPicPr preferRelativeResize="0"/>
          <p:nvPr/>
        </p:nvPicPr>
        <p:blipFill>
          <a:blip r:embed="rId2">
            <a:alphaModFix/>
          </a:blip>
          <a:stretch>
            <a:fillRect/>
          </a:stretch>
        </p:blipFill>
        <p:spPr>
          <a:xfrm>
            <a:off x="1907704" y="4187180"/>
            <a:ext cx="5836772" cy="2458566"/>
          </a:xfrm>
          <a:prstGeom prst="rect">
            <a:avLst/>
          </a:prstGeom>
          <a:noFill/>
          <a:ln>
            <a:noFill/>
          </a:ln>
        </p:spPr>
      </p:pic>
    </p:spTree>
    <p:extLst>
      <p:ext uri="{BB962C8B-B14F-4D97-AF65-F5344CB8AC3E}">
        <p14:creationId xmlns:p14="http://schemas.microsoft.com/office/powerpoint/2010/main" val="5612221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95536" y="789304"/>
            <a:ext cx="5616624" cy="5632311"/>
          </a:xfrm>
          <a:prstGeom prst="rect">
            <a:avLst/>
          </a:prstGeom>
          <a:noFill/>
        </p:spPr>
        <p:txBody>
          <a:bodyPr wrap="square" rtlCol="0">
            <a:spAutoFit/>
          </a:bodyPr>
          <a:lstStyle/>
          <a:p>
            <a:pPr algn="ctr"/>
            <a:r>
              <a:rPr lang="en-US" dirty="0" smtClean="0">
                <a:latin typeface="Comic Sans MS" panose="030F0702030302020204" pitchFamily="66" charset="0"/>
              </a:rPr>
              <a:t>For the next 2 weeks we are going to continue  learning about time. </a:t>
            </a:r>
          </a:p>
          <a:p>
            <a:pPr algn="ctr"/>
            <a:r>
              <a:rPr lang="en-US" sz="2400" dirty="0" smtClean="0">
                <a:latin typeface="Comic Sans MS" panose="030F0702030302020204" pitchFamily="66" charset="0"/>
              </a:rPr>
              <a:t>Each day go to the </a:t>
            </a:r>
            <a:r>
              <a:rPr lang="en-US" sz="2400" dirty="0" err="1" smtClean="0">
                <a:latin typeface="Comic Sans MS" panose="030F0702030302020204" pitchFamily="66" charset="0"/>
              </a:rPr>
              <a:t>MyMaths</a:t>
            </a:r>
            <a:r>
              <a:rPr lang="en-US" sz="2400" dirty="0" smtClean="0">
                <a:latin typeface="Comic Sans MS" panose="030F0702030302020204" pitchFamily="66" charset="0"/>
              </a:rPr>
              <a:t> website </a:t>
            </a:r>
            <a:r>
              <a:rPr lang="en-GB" sz="2400" dirty="0" smtClean="0">
                <a:latin typeface="Comic Sans MS" panose="030F0702030302020204" pitchFamily="66" charset="0"/>
                <a:hlinkClick r:id="rId2"/>
              </a:rPr>
              <a:t>https</a:t>
            </a:r>
            <a:r>
              <a:rPr lang="en-GB" sz="2400" dirty="0">
                <a:latin typeface="Comic Sans MS" panose="030F0702030302020204" pitchFamily="66" charset="0"/>
                <a:hlinkClick r:id="rId2"/>
              </a:rPr>
              <a:t>://</a:t>
            </a:r>
            <a:r>
              <a:rPr lang="en-GB" sz="2400" dirty="0" smtClean="0">
                <a:latin typeface="Comic Sans MS" panose="030F0702030302020204" pitchFamily="66" charset="0"/>
                <a:hlinkClick r:id="rId2"/>
              </a:rPr>
              <a:t>login.mymaths.co.uk/login</a:t>
            </a:r>
            <a:r>
              <a:rPr lang="en-GB" sz="2400" dirty="0" smtClean="0">
                <a:latin typeface="Comic Sans MS" panose="030F0702030302020204" pitchFamily="66" charset="0"/>
              </a:rPr>
              <a:t> </a:t>
            </a:r>
            <a:r>
              <a:rPr lang="en-US" sz="2400" dirty="0" smtClean="0">
                <a:latin typeface="Comic Sans MS" panose="030F0702030302020204" pitchFamily="66" charset="0"/>
              </a:rPr>
              <a:t>and log in with the school’s username and password.</a:t>
            </a:r>
          </a:p>
          <a:p>
            <a:pPr algn="ctr"/>
            <a:endParaRPr lang="en-US" dirty="0" smtClean="0">
              <a:latin typeface="Comic Sans MS" panose="030F0702030302020204" pitchFamily="66" charset="0"/>
            </a:endParaRPr>
          </a:p>
          <a:p>
            <a:pPr algn="ctr"/>
            <a:endParaRPr lang="en-US" dirty="0" smtClean="0">
              <a:latin typeface="Comic Sans MS" panose="030F0702030302020204" pitchFamily="66" charset="0"/>
            </a:endParaRPr>
          </a:p>
          <a:p>
            <a:pPr algn="ctr"/>
            <a:endParaRPr lang="en-US" dirty="0" smtClean="0">
              <a:latin typeface="Comic Sans MS" panose="030F0702030302020204" pitchFamily="66" charset="0"/>
            </a:endParaRPr>
          </a:p>
          <a:p>
            <a:pPr algn="ctr"/>
            <a:endParaRPr lang="en-US" dirty="0">
              <a:latin typeface="Comic Sans MS" panose="030F0702030302020204" pitchFamily="66" charset="0"/>
            </a:endParaRPr>
          </a:p>
          <a:p>
            <a:pPr algn="ctr"/>
            <a:r>
              <a:rPr lang="en-US" sz="2400" dirty="0" smtClean="0">
                <a:latin typeface="Comic Sans MS" panose="030F0702030302020204" pitchFamily="66" charset="0"/>
              </a:rPr>
              <a:t>You then need to login with your own personal details which were sent to you in the first home learning pack. If you have lost yours, please contact the school office.</a:t>
            </a:r>
          </a:p>
          <a:p>
            <a:pPr algn="ctr"/>
            <a:endParaRPr lang="en-US" dirty="0">
              <a:latin typeface="Comic Sans MS" panose="030F0702030302020204" pitchFamily="66" charset="0"/>
            </a:endParaRPr>
          </a:p>
          <a:p>
            <a:pPr algn="ctr"/>
            <a:endParaRPr lang="en-US" dirty="0">
              <a:latin typeface="Comic Sans MS" panose="030F0702030302020204" pitchFamily="66" charset="0"/>
              <a:sym typeface="Wingdings" panose="05000000000000000000" pitchFamily="2" charset="2"/>
            </a:endParaRPr>
          </a:p>
        </p:txBody>
      </p:sp>
      <p:pic>
        <p:nvPicPr>
          <p:cNvPr id="7" name="Picture 6"/>
          <p:cNvPicPr>
            <a:picLocks noChangeAspect="1"/>
          </p:cNvPicPr>
          <p:nvPr/>
        </p:nvPicPr>
        <p:blipFill rotWithShape="1">
          <a:blip r:embed="rId3"/>
          <a:srcRect l="71031" t="18500" r="744" b="28345"/>
          <a:stretch/>
        </p:blipFill>
        <p:spPr>
          <a:xfrm>
            <a:off x="6331916" y="4005064"/>
            <a:ext cx="2454340" cy="2598712"/>
          </a:xfrm>
          <a:prstGeom prst="rect">
            <a:avLst/>
          </a:prstGeom>
        </p:spPr>
      </p:pic>
      <p:pic>
        <p:nvPicPr>
          <p:cNvPr id="8" name="Picture 7"/>
          <p:cNvPicPr>
            <a:picLocks noChangeAspect="1"/>
          </p:cNvPicPr>
          <p:nvPr/>
        </p:nvPicPr>
        <p:blipFill rotWithShape="1">
          <a:blip r:embed="rId4"/>
          <a:srcRect l="34504" t="16532" r="35057" b="18500"/>
          <a:stretch/>
        </p:blipFill>
        <p:spPr>
          <a:xfrm>
            <a:off x="6331916" y="789304"/>
            <a:ext cx="2304256" cy="2765107"/>
          </a:xfrm>
          <a:prstGeom prst="rect">
            <a:avLst/>
          </a:prstGeom>
        </p:spPr>
      </p:pic>
      <p:cxnSp>
        <p:nvCxnSpPr>
          <p:cNvPr id="10" name="Straight Arrow Connector 9"/>
          <p:cNvCxnSpPr/>
          <p:nvPr/>
        </p:nvCxnSpPr>
        <p:spPr>
          <a:xfrm>
            <a:off x="4788024" y="2708920"/>
            <a:ext cx="1512168" cy="1"/>
          </a:xfrm>
          <a:prstGeom prst="straightConnector1">
            <a:avLst/>
          </a:prstGeom>
          <a:ln w="57150">
            <a:solidFill>
              <a:schemeClr val="tx1"/>
            </a:solidFill>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p:cNvCxnSpPr/>
          <p:nvPr/>
        </p:nvCxnSpPr>
        <p:spPr>
          <a:xfrm>
            <a:off x="4932040" y="5589240"/>
            <a:ext cx="1368152" cy="3213"/>
          </a:xfrm>
          <a:prstGeom prst="straightConnector1">
            <a:avLst/>
          </a:prstGeom>
          <a:ln w="57150">
            <a:solidFill>
              <a:schemeClr val="tx1"/>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98618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25948" y="980728"/>
            <a:ext cx="3209948" cy="2246769"/>
          </a:xfrm>
          <a:prstGeom prst="rect">
            <a:avLst/>
          </a:prstGeom>
          <a:noFill/>
        </p:spPr>
        <p:txBody>
          <a:bodyPr wrap="square" rtlCol="0">
            <a:spAutoFit/>
          </a:bodyPr>
          <a:lstStyle/>
          <a:p>
            <a:r>
              <a:rPr lang="en-GB" sz="2000" dirty="0" smtClean="0">
                <a:latin typeface="Comic Sans MS" panose="030F0702030302020204" pitchFamily="66" charset="0"/>
              </a:rPr>
              <a:t>Once you have logged in click on ‘Starting to tell the time’. </a:t>
            </a:r>
          </a:p>
          <a:p>
            <a:endParaRPr lang="en-GB" sz="2000" dirty="0">
              <a:latin typeface="Comic Sans MS" panose="030F0702030302020204" pitchFamily="66" charset="0"/>
            </a:endParaRPr>
          </a:p>
          <a:p>
            <a:r>
              <a:rPr lang="en-GB" sz="2000" dirty="0" smtClean="0">
                <a:latin typeface="Comic Sans MS" panose="030F0702030302020204" pitchFamily="66" charset="0"/>
              </a:rPr>
              <a:t>Please note you will find this lesson on the last page</a:t>
            </a:r>
            <a:r>
              <a:rPr lang="en-GB" sz="2000" b="1" dirty="0" smtClean="0">
                <a:latin typeface="Comic Sans MS" panose="030F0702030302020204" pitchFamily="66" charset="0"/>
              </a:rPr>
              <a:t>.  </a:t>
            </a:r>
            <a:endParaRPr lang="en-GB" sz="2000" b="1" dirty="0">
              <a:latin typeface="Comic Sans MS" panose="030F0702030302020204" pitchFamily="66" charset="0"/>
            </a:endParaRPr>
          </a:p>
        </p:txBody>
      </p:sp>
      <p:sp>
        <p:nvSpPr>
          <p:cNvPr id="7" name="Rectangle 6"/>
          <p:cNvSpPr/>
          <p:nvPr/>
        </p:nvSpPr>
        <p:spPr>
          <a:xfrm>
            <a:off x="5322801" y="3874194"/>
            <a:ext cx="3888431" cy="2246769"/>
          </a:xfrm>
          <a:prstGeom prst="rect">
            <a:avLst/>
          </a:prstGeom>
        </p:spPr>
        <p:txBody>
          <a:bodyPr wrap="square">
            <a:spAutoFit/>
          </a:bodyPr>
          <a:lstStyle/>
          <a:p>
            <a:r>
              <a:rPr lang="en-US" sz="2000" dirty="0" smtClean="0">
                <a:latin typeface="Comic Sans MS" panose="030F0702030302020204" pitchFamily="66" charset="0"/>
                <a:sym typeface="Wingdings" panose="05000000000000000000" pitchFamily="2" charset="2"/>
              </a:rPr>
              <a:t>Then click on </a:t>
            </a:r>
            <a:r>
              <a:rPr lang="en-US" sz="2000" b="1" dirty="0" smtClean="0">
                <a:latin typeface="Comic Sans MS" panose="030F0702030302020204" pitchFamily="66" charset="0"/>
                <a:sym typeface="Wingdings" panose="05000000000000000000" pitchFamily="2" charset="2"/>
              </a:rPr>
              <a:t>‘Try the lesson’. </a:t>
            </a:r>
            <a:endParaRPr lang="en-US" sz="2000" dirty="0" smtClean="0">
              <a:latin typeface="Comic Sans MS" panose="030F0702030302020204" pitchFamily="66" charset="0"/>
              <a:sym typeface="Wingdings" panose="05000000000000000000" pitchFamily="2" charset="2"/>
            </a:endParaRPr>
          </a:p>
          <a:p>
            <a:r>
              <a:rPr lang="en-US" sz="2000" dirty="0" smtClean="0">
                <a:latin typeface="Comic Sans MS" panose="030F0702030302020204" pitchFamily="66" charset="0"/>
                <a:sym typeface="Wingdings" panose="05000000000000000000" pitchFamily="2" charset="2"/>
              </a:rPr>
              <a:t>Please follow the instructions on this </a:t>
            </a:r>
            <a:r>
              <a:rPr lang="en-US" sz="2000" dirty="0" err="1" smtClean="0">
                <a:latin typeface="Comic Sans MS" panose="030F0702030302020204" pitchFamily="66" charset="0"/>
                <a:sym typeface="Wingdings" panose="05000000000000000000" pitchFamily="2" charset="2"/>
              </a:rPr>
              <a:t>Powerpoint</a:t>
            </a:r>
            <a:r>
              <a:rPr lang="en-US" sz="2000" dirty="0" smtClean="0">
                <a:latin typeface="Comic Sans MS" panose="030F0702030302020204" pitchFamily="66" charset="0"/>
                <a:sym typeface="Wingdings" panose="05000000000000000000" pitchFamily="2" charset="2"/>
              </a:rPr>
              <a:t> presentation to see which parts of the lesson you need to complete each day  </a:t>
            </a:r>
          </a:p>
          <a:p>
            <a:pPr algn="just"/>
            <a:endParaRPr lang="en-US" sz="2000" dirty="0" smtClean="0">
              <a:latin typeface="Comic Sans MS" panose="030F0702030302020204" pitchFamily="66" charset="0"/>
              <a:sym typeface="Wingdings" panose="05000000000000000000" pitchFamily="2" charset="2"/>
            </a:endParaRPr>
          </a:p>
        </p:txBody>
      </p:sp>
      <p:sp>
        <p:nvSpPr>
          <p:cNvPr id="16" name="TextBox 15"/>
          <p:cNvSpPr txBox="1"/>
          <p:nvPr/>
        </p:nvSpPr>
        <p:spPr>
          <a:xfrm>
            <a:off x="7325788" y="3065698"/>
            <a:ext cx="1278659" cy="369332"/>
          </a:xfrm>
          <a:prstGeom prst="rect">
            <a:avLst/>
          </a:prstGeom>
          <a:noFill/>
        </p:spPr>
        <p:txBody>
          <a:bodyPr wrap="square" rtlCol="0">
            <a:spAutoFit/>
          </a:bodyPr>
          <a:lstStyle/>
          <a:p>
            <a:r>
              <a:rPr lang="en-GB" dirty="0" smtClean="0">
                <a:latin typeface="Comic Sans MS" panose="030F0702030302020204" pitchFamily="66" charset="0"/>
              </a:rPr>
              <a:t>Last page</a:t>
            </a:r>
            <a:endParaRPr lang="en-GB" dirty="0">
              <a:latin typeface="Comic Sans MS" panose="030F0702030302020204" pitchFamily="66" charset="0"/>
            </a:endParaRPr>
          </a:p>
        </p:txBody>
      </p:sp>
      <p:sp>
        <p:nvSpPr>
          <p:cNvPr id="13" name="Rectangle 12"/>
          <p:cNvSpPr/>
          <p:nvPr/>
        </p:nvSpPr>
        <p:spPr>
          <a:xfrm>
            <a:off x="418441" y="185544"/>
            <a:ext cx="3001431" cy="923330"/>
          </a:xfrm>
          <a:prstGeom prst="rect">
            <a:avLst/>
          </a:prstGeom>
          <a:noFill/>
        </p:spPr>
        <p:txBody>
          <a:bodyPr wrap="squar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Week 1</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2" name="Picture 1"/>
          <p:cNvPicPr>
            <a:picLocks noChangeAspect="1"/>
          </p:cNvPicPr>
          <p:nvPr/>
        </p:nvPicPr>
        <p:blipFill rotWithShape="1">
          <a:blip r:embed="rId2"/>
          <a:srcRect l="18453" t="22437" r="20116" b="18500"/>
          <a:stretch/>
        </p:blipFill>
        <p:spPr>
          <a:xfrm>
            <a:off x="4325564" y="436527"/>
            <a:ext cx="4608512" cy="2491088"/>
          </a:xfrm>
          <a:prstGeom prst="rect">
            <a:avLst/>
          </a:prstGeom>
        </p:spPr>
      </p:pic>
      <p:cxnSp>
        <p:nvCxnSpPr>
          <p:cNvPr id="8" name="Straight Arrow Connector 7"/>
          <p:cNvCxnSpPr/>
          <p:nvPr/>
        </p:nvCxnSpPr>
        <p:spPr>
          <a:xfrm flipV="1">
            <a:off x="3419872" y="1500463"/>
            <a:ext cx="1080120" cy="449761"/>
          </a:xfrm>
          <a:prstGeom prst="straightConnector1">
            <a:avLst/>
          </a:prstGeom>
          <a:ln w="57150">
            <a:solidFill>
              <a:schemeClr val="tx1"/>
            </a:solidFill>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p:cNvCxnSpPr/>
          <p:nvPr/>
        </p:nvCxnSpPr>
        <p:spPr>
          <a:xfrm flipH="1" flipV="1">
            <a:off x="6948264" y="2835919"/>
            <a:ext cx="370580" cy="495096"/>
          </a:xfrm>
          <a:prstGeom prst="straightConnector1">
            <a:avLst/>
          </a:prstGeom>
          <a:ln w="57150">
            <a:solidFill>
              <a:schemeClr val="tx1"/>
            </a:solidFill>
            <a:tailEnd type="triangle"/>
          </a:ln>
        </p:spPr>
        <p:style>
          <a:lnRef idx="1">
            <a:schemeClr val="dk1"/>
          </a:lnRef>
          <a:fillRef idx="0">
            <a:schemeClr val="dk1"/>
          </a:fillRef>
          <a:effectRef idx="0">
            <a:schemeClr val="dk1"/>
          </a:effectRef>
          <a:fontRef idx="minor">
            <a:schemeClr val="tx1"/>
          </a:fontRef>
        </p:style>
      </p:cxnSp>
      <p:pic>
        <p:nvPicPr>
          <p:cNvPr id="10" name="Picture 9"/>
          <p:cNvPicPr>
            <a:picLocks noChangeAspect="1"/>
          </p:cNvPicPr>
          <p:nvPr/>
        </p:nvPicPr>
        <p:blipFill rotWithShape="1">
          <a:blip r:embed="rId3"/>
          <a:srcRect l="20668" t="29328" r="25811" b="23422"/>
          <a:stretch/>
        </p:blipFill>
        <p:spPr>
          <a:xfrm>
            <a:off x="107504" y="3853517"/>
            <a:ext cx="5040560" cy="2501877"/>
          </a:xfrm>
          <a:prstGeom prst="rect">
            <a:avLst/>
          </a:prstGeom>
        </p:spPr>
      </p:pic>
      <p:cxnSp>
        <p:nvCxnSpPr>
          <p:cNvPr id="18" name="Straight Arrow Connector 17"/>
          <p:cNvCxnSpPr/>
          <p:nvPr/>
        </p:nvCxnSpPr>
        <p:spPr>
          <a:xfrm flipH="1">
            <a:off x="4960743" y="4104225"/>
            <a:ext cx="362059" cy="2016738"/>
          </a:xfrm>
          <a:prstGeom prst="straightConnector1">
            <a:avLst/>
          </a:prstGeom>
          <a:ln w="57150">
            <a:solidFill>
              <a:schemeClr val="tx1"/>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393209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39552" y="2204864"/>
            <a:ext cx="8189218" cy="4124206"/>
          </a:xfrm>
          <a:prstGeom prst="rect">
            <a:avLst/>
          </a:prstGeom>
          <a:noFill/>
        </p:spPr>
        <p:txBody>
          <a:bodyPr wrap="square" rtlCol="0">
            <a:spAutoFit/>
          </a:bodyPr>
          <a:lstStyle/>
          <a:p>
            <a:pPr algn="ctr"/>
            <a:r>
              <a:rPr lang="en-GB" sz="2800" dirty="0" smtClean="0">
                <a:latin typeface="Comic Sans MS" panose="030F0702030302020204" pitchFamily="66" charset="0"/>
              </a:rPr>
              <a:t>Each day we have set four flashback questions for you to complete. These four questions are based on what we have already learnt.</a:t>
            </a:r>
          </a:p>
          <a:p>
            <a:pPr algn="ctr"/>
            <a:endParaRPr lang="en-GB" sz="2800" dirty="0">
              <a:latin typeface="Comic Sans MS" panose="030F0702030302020204" pitchFamily="66" charset="0"/>
            </a:endParaRPr>
          </a:p>
          <a:p>
            <a:pPr algn="ctr"/>
            <a:r>
              <a:rPr lang="en-GB" sz="2800" dirty="0" smtClean="0">
                <a:latin typeface="Comic Sans MS" panose="030F0702030302020204" pitchFamily="66" charset="0"/>
              </a:rPr>
              <a:t> Complete the flashback questions before starting your </a:t>
            </a:r>
            <a:r>
              <a:rPr lang="en-GB" sz="2800" dirty="0" err="1" smtClean="0">
                <a:latin typeface="Comic Sans MS" panose="030F0702030302020204" pitchFamily="66" charset="0"/>
              </a:rPr>
              <a:t>MyMaths</a:t>
            </a:r>
            <a:r>
              <a:rPr lang="en-GB" sz="2800" dirty="0" smtClean="0">
                <a:latin typeface="Comic Sans MS" panose="030F0702030302020204" pitchFamily="66" charset="0"/>
              </a:rPr>
              <a:t> lesson. </a:t>
            </a:r>
          </a:p>
          <a:p>
            <a:pPr algn="ctr"/>
            <a:endParaRPr lang="en-GB" dirty="0" smtClean="0">
              <a:latin typeface="Comic Sans MS" panose="030F0702030302020204" pitchFamily="66" charset="0"/>
            </a:endParaRPr>
          </a:p>
          <a:p>
            <a:pPr algn="ctr"/>
            <a:endParaRPr lang="en-GB" dirty="0">
              <a:latin typeface="Comic Sans MS" panose="030F0702030302020204" pitchFamily="66" charset="0"/>
            </a:endParaRPr>
          </a:p>
          <a:p>
            <a:pPr algn="ctr"/>
            <a:endParaRPr lang="en-GB" dirty="0">
              <a:latin typeface="Comic Sans MS" panose="030F0702030302020204" pitchFamily="66" charset="0"/>
            </a:endParaRPr>
          </a:p>
          <a:p>
            <a:r>
              <a:rPr lang="en-GB" sz="2000" dirty="0" smtClean="0">
                <a:latin typeface="Comic Sans MS" panose="030F0702030302020204" pitchFamily="66" charset="0"/>
              </a:rPr>
              <a:t>You will need a piece of paper to jot down your answers. </a:t>
            </a:r>
          </a:p>
          <a:p>
            <a:r>
              <a:rPr lang="en-GB" sz="2000" dirty="0" smtClean="0">
                <a:latin typeface="Comic Sans MS" panose="030F0702030302020204" pitchFamily="66" charset="0"/>
              </a:rPr>
              <a:t>The answers to each set of questions are on the following slide. </a:t>
            </a:r>
            <a:endParaRPr lang="en-GB" sz="2000" dirty="0">
              <a:latin typeface="Comic Sans MS" panose="030F0702030302020204" pitchFamily="66" charset="0"/>
            </a:endParaRPr>
          </a:p>
        </p:txBody>
      </p:sp>
      <p:pic>
        <p:nvPicPr>
          <p:cNvPr id="5" name="Picture 4"/>
          <p:cNvPicPr>
            <a:picLocks noChangeAspect="1"/>
          </p:cNvPicPr>
          <p:nvPr/>
        </p:nvPicPr>
        <p:blipFill rotWithShape="1">
          <a:blip r:embed="rId2"/>
          <a:srcRect l="14028" t="2750" r="44465" b="84453"/>
          <a:stretch/>
        </p:blipFill>
        <p:spPr>
          <a:xfrm>
            <a:off x="971600" y="692696"/>
            <a:ext cx="7062323" cy="1224136"/>
          </a:xfrm>
          <a:prstGeom prst="rect">
            <a:avLst/>
          </a:prstGeom>
        </p:spPr>
      </p:pic>
      <p:pic>
        <p:nvPicPr>
          <p:cNvPr id="1026" name="Picture 2" descr="File:Paper-&amp;6-pencil-iconicWER6T.jpg - Wikipedia"/>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8063" t="8113" r="14827" b="11751"/>
          <a:stretch/>
        </p:blipFill>
        <p:spPr bwMode="auto">
          <a:xfrm>
            <a:off x="7452320" y="4941168"/>
            <a:ext cx="916410" cy="9523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51268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827584" y="317635"/>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522362" y="1997543"/>
            <a:ext cx="7416824" cy="4893647"/>
          </a:xfrm>
          <a:prstGeom prst="rect">
            <a:avLst/>
          </a:prstGeom>
          <a:noFill/>
        </p:spPr>
        <p:txBody>
          <a:bodyPr wrap="square" rtlCol="0">
            <a:spAutoFit/>
          </a:bodyPr>
          <a:lstStyle/>
          <a:p>
            <a:r>
              <a:rPr lang="en-GB" sz="2400" dirty="0" smtClean="0">
                <a:latin typeface="Comic Sans MS" panose="030F0702030302020204" pitchFamily="66" charset="0"/>
              </a:rPr>
              <a:t>1. What is 16 + 2 ?  </a:t>
            </a:r>
          </a:p>
          <a:p>
            <a:endParaRPr lang="en-GB" sz="2400" dirty="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2. Has the car turned clockwise </a:t>
            </a:r>
          </a:p>
          <a:p>
            <a:r>
              <a:rPr lang="en-GB" sz="2400" dirty="0">
                <a:latin typeface="Comic Sans MS" panose="030F0702030302020204" pitchFamily="66" charset="0"/>
              </a:rPr>
              <a:t> </a:t>
            </a:r>
            <a:r>
              <a:rPr lang="en-GB" sz="2400" dirty="0" smtClean="0">
                <a:latin typeface="Comic Sans MS" panose="030F0702030302020204" pitchFamily="66" charset="0"/>
              </a:rPr>
              <a:t>   or anti-clockwise?</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What is 20 - 6?</a:t>
            </a: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If today is Monday, what day was it yesterday?</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8" name="Rectangle 7"/>
          <p:cNvSpPr/>
          <p:nvPr/>
        </p:nvSpPr>
        <p:spPr>
          <a:xfrm>
            <a:off x="6548623" y="484219"/>
            <a:ext cx="1776289"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Monday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1026" name="Picture 2" descr="Clockwise and Anti-Clockwise Turns - Maths with Mum"/>
          <p:cNvPicPr>
            <a:picLocks noChangeAspect="1" noChangeArrowheads="1"/>
          </p:cNvPicPr>
          <p:nvPr/>
        </p:nvPicPr>
        <p:blipFill rotWithShape="1">
          <a:blip r:embed="rId3">
            <a:extLst>
              <a:ext uri="{28A0092B-C50C-407E-A947-70E740481C1C}">
                <a14:useLocalDpi xmlns:a14="http://schemas.microsoft.com/office/drawing/2010/main" val="0"/>
              </a:ext>
            </a:extLst>
          </a:blip>
          <a:srcRect l="19750" t="7832" r="22019" b="13021"/>
          <a:stretch/>
        </p:blipFill>
        <p:spPr bwMode="auto">
          <a:xfrm>
            <a:off x="5724128" y="2169769"/>
            <a:ext cx="2304256" cy="23446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33264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827584" y="317635"/>
            <a:ext cx="5400600" cy="936104"/>
          </a:xfrm>
          <a:prstGeom prst="rect">
            <a:avLst/>
          </a:prstGeom>
        </p:spPr>
      </p:pic>
      <p:sp>
        <p:nvSpPr>
          <p:cNvPr id="5" name="TextBox 4"/>
          <p:cNvSpPr txBox="1"/>
          <p:nvPr/>
        </p:nvSpPr>
        <p:spPr>
          <a:xfrm>
            <a:off x="522362" y="1997543"/>
            <a:ext cx="7416824" cy="5632311"/>
          </a:xfrm>
          <a:prstGeom prst="rect">
            <a:avLst/>
          </a:prstGeom>
          <a:noFill/>
        </p:spPr>
        <p:txBody>
          <a:bodyPr wrap="square" rtlCol="0">
            <a:spAutoFit/>
          </a:bodyPr>
          <a:lstStyle/>
          <a:p>
            <a:r>
              <a:rPr lang="en-GB" sz="2400" dirty="0" smtClean="0">
                <a:latin typeface="Comic Sans MS" panose="030F0702030302020204" pitchFamily="66" charset="0"/>
              </a:rPr>
              <a:t>1. What is 16 + 2 ?  </a:t>
            </a:r>
            <a:r>
              <a:rPr lang="en-GB" sz="2400" dirty="0" smtClean="0">
                <a:solidFill>
                  <a:srgbClr val="FF0000"/>
                </a:solidFill>
                <a:latin typeface="Comic Sans MS" panose="030F0702030302020204" pitchFamily="66" charset="0"/>
              </a:rPr>
              <a:t>18</a:t>
            </a:r>
            <a:endParaRPr lang="en-GB" sz="2400" dirty="0" smtClean="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2. Has the car turned clockwise </a:t>
            </a:r>
          </a:p>
          <a:p>
            <a:r>
              <a:rPr lang="en-GB" sz="2400" dirty="0">
                <a:latin typeface="Comic Sans MS" panose="030F0702030302020204" pitchFamily="66" charset="0"/>
              </a:rPr>
              <a:t> </a:t>
            </a:r>
            <a:r>
              <a:rPr lang="en-GB" sz="2400" dirty="0" smtClean="0">
                <a:latin typeface="Comic Sans MS" panose="030F0702030302020204" pitchFamily="66" charset="0"/>
              </a:rPr>
              <a:t>   or anti-clockwise? </a:t>
            </a:r>
          </a:p>
          <a:p>
            <a:r>
              <a:rPr lang="en-GB" sz="2400" dirty="0">
                <a:latin typeface="Comic Sans MS" panose="030F0702030302020204" pitchFamily="66" charset="0"/>
              </a:rPr>
              <a:t> </a:t>
            </a:r>
            <a:r>
              <a:rPr lang="en-GB" sz="2400" dirty="0" smtClean="0">
                <a:latin typeface="Comic Sans MS" panose="030F0702030302020204" pitchFamily="66" charset="0"/>
              </a:rPr>
              <a:t>                                    </a:t>
            </a:r>
            <a:r>
              <a:rPr lang="en-GB" sz="2400" dirty="0" smtClean="0">
                <a:solidFill>
                  <a:srgbClr val="FF0000"/>
                </a:solidFill>
                <a:latin typeface="Comic Sans MS" panose="030F0702030302020204" pitchFamily="66" charset="0"/>
              </a:rPr>
              <a:t>clockwise</a:t>
            </a:r>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What is 20 - 6?  </a:t>
            </a:r>
            <a:r>
              <a:rPr lang="en-GB" sz="2400" dirty="0" smtClean="0">
                <a:solidFill>
                  <a:srgbClr val="FF0000"/>
                </a:solidFill>
                <a:latin typeface="Comic Sans MS" panose="030F0702030302020204" pitchFamily="66" charset="0"/>
              </a:rPr>
              <a:t>14</a:t>
            </a:r>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If today is Monday, what day was it yesterday?</a:t>
            </a:r>
          </a:p>
          <a:p>
            <a:r>
              <a:rPr lang="en-GB" sz="2400" dirty="0">
                <a:latin typeface="Comic Sans MS" panose="030F0702030302020204" pitchFamily="66" charset="0"/>
              </a:rPr>
              <a:t> </a:t>
            </a:r>
            <a:r>
              <a:rPr lang="en-GB" sz="2400" dirty="0" smtClean="0">
                <a:latin typeface="Comic Sans MS" panose="030F0702030302020204" pitchFamily="66" charset="0"/>
              </a:rPr>
              <a:t>   </a:t>
            </a:r>
            <a:r>
              <a:rPr lang="en-GB" sz="2400" dirty="0" smtClean="0">
                <a:solidFill>
                  <a:srgbClr val="FF0000"/>
                </a:solidFill>
                <a:latin typeface="Comic Sans MS" panose="030F0702030302020204" pitchFamily="66" charset="0"/>
              </a:rPr>
              <a:t>Sunday</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8" name="Rectangle 7"/>
          <p:cNvSpPr/>
          <p:nvPr/>
        </p:nvSpPr>
        <p:spPr>
          <a:xfrm>
            <a:off x="6548623" y="484219"/>
            <a:ext cx="1776289"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Monday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1026" name="Picture 2" descr="Clockwise and Anti-Clockwise Turns - Maths with Mum"/>
          <p:cNvPicPr>
            <a:picLocks noChangeAspect="1" noChangeArrowheads="1"/>
          </p:cNvPicPr>
          <p:nvPr/>
        </p:nvPicPr>
        <p:blipFill rotWithShape="1">
          <a:blip r:embed="rId3">
            <a:extLst>
              <a:ext uri="{28A0092B-C50C-407E-A947-70E740481C1C}">
                <a14:useLocalDpi xmlns:a14="http://schemas.microsoft.com/office/drawing/2010/main" val="0"/>
              </a:ext>
            </a:extLst>
          </a:blip>
          <a:srcRect l="19750" t="7832" r="22019" b="13021"/>
          <a:stretch/>
        </p:blipFill>
        <p:spPr bwMode="auto">
          <a:xfrm>
            <a:off x="5724128" y="2169769"/>
            <a:ext cx="2304256" cy="234468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842160" y="1357432"/>
            <a:ext cx="3706463" cy="369332"/>
          </a:xfrm>
          <a:prstGeom prst="rect">
            <a:avLst/>
          </a:prstGeom>
        </p:spPr>
        <p:txBody>
          <a:bodyPr wrap="none">
            <a:spAutoFit/>
          </a:bodyPr>
          <a:lstStyle/>
          <a:p>
            <a:pPr algn="ctr"/>
            <a:r>
              <a:rPr lang="en-GB" dirty="0">
                <a:solidFill>
                  <a:srgbClr val="FF0000"/>
                </a:solidFill>
                <a:latin typeface="Comic Sans MS" panose="030F0702030302020204" pitchFamily="66" charset="0"/>
              </a:rPr>
              <a:t>Answers. </a:t>
            </a:r>
            <a:r>
              <a:rPr lang="en-GB" dirty="0">
                <a:latin typeface="Comic Sans MS" panose="030F0702030302020204" pitchFamily="66" charset="0"/>
              </a:rPr>
              <a:t>Mark your own work </a:t>
            </a:r>
            <a:r>
              <a:rPr lang="en-GB" dirty="0">
                <a:latin typeface="Comic Sans MS" panose="030F0702030302020204" pitchFamily="66" charset="0"/>
                <a:sym typeface="Wingdings" panose="05000000000000000000" pitchFamily="2" charset="2"/>
              </a:rPr>
              <a:t> </a:t>
            </a:r>
            <a:endParaRPr lang="en-GB" dirty="0">
              <a:latin typeface="Comic Sans MS" panose="030F0702030302020204" pitchFamily="66" charset="0"/>
            </a:endParaRPr>
          </a:p>
        </p:txBody>
      </p:sp>
    </p:spTree>
    <p:extLst>
      <p:ext uri="{BB962C8B-B14F-4D97-AF65-F5344CB8AC3E}">
        <p14:creationId xmlns:p14="http://schemas.microsoft.com/office/powerpoint/2010/main" val="17100492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22021" y="752133"/>
            <a:ext cx="4986796" cy="2769989"/>
          </a:xfrm>
          <a:prstGeom prst="rect">
            <a:avLst/>
          </a:prstGeom>
          <a:noFill/>
        </p:spPr>
        <p:txBody>
          <a:bodyPr wrap="square" rtlCol="0">
            <a:spAutoFit/>
          </a:bodyPr>
          <a:lstStyle/>
          <a:p>
            <a:endParaRPr lang="en-US" dirty="0">
              <a:latin typeface="Comic Sans MS" panose="030F0702030302020204" pitchFamily="66" charset="0"/>
              <a:sym typeface="Wingdings" panose="05000000000000000000" pitchFamily="2" charset="2"/>
            </a:endParaRPr>
          </a:p>
          <a:p>
            <a:pPr algn="ctr"/>
            <a:r>
              <a:rPr lang="en-US" sz="2400" dirty="0" smtClean="0">
                <a:latin typeface="Comic Sans MS" panose="030F0702030302020204" pitchFamily="66" charset="0"/>
                <a:sym typeface="Wingdings" panose="05000000000000000000" pitchFamily="2" charset="2"/>
              </a:rPr>
              <a:t>Today we are going to complete sections  1 and 2: </a:t>
            </a:r>
          </a:p>
          <a:p>
            <a:endParaRPr lang="en-US" sz="2000" b="1" dirty="0" smtClean="0">
              <a:solidFill>
                <a:srgbClr val="FF0000"/>
              </a:solidFill>
              <a:latin typeface="Comic Sans MS" panose="030F0702030302020204" pitchFamily="66" charset="0"/>
              <a:sym typeface="Wingdings" panose="05000000000000000000" pitchFamily="2" charset="2"/>
            </a:endParaRPr>
          </a:p>
          <a:p>
            <a:endParaRPr lang="en-US" sz="2000" b="1" dirty="0">
              <a:solidFill>
                <a:srgbClr val="FF0000"/>
              </a:solidFill>
              <a:latin typeface="Comic Sans MS" panose="030F0702030302020204" pitchFamily="66" charset="0"/>
              <a:sym typeface="Wingdings" panose="05000000000000000000" pitchFamily="2" charset="2"/>
            </a:endParaRPr>
          </a:p>
          <a:p>
            <a:pPr algn="ctr"/>
            <a:r>
              <a:rPr lang="en-US" sz="2400" b="1" dirty="0" smtClean="0">
                <a:solidFill>
                  <a:srgbClr val="FF0000"/>
                </a:solidFill>
                <a:latin typeface="Comic Sans MS" panose="030F0702030302020204" pitchFamily="66" charset="0"/>
                <a:sym typeface="Wingdings" panose="05000000000000000000" pitchFamily="2" charset="2"/>
              </a:rPr>
              <a:t>The clock face.</a:t>
            </a:r>
          </a:p>
          <a:p>
            <a:pPr algn="ctr"/>
            <a:r>
              <a:rPr lang="en-US" sz="2400" b="1" dirty="0" smtClean="0">
                <a:solidFill>
                  <a:srgbClr val="FF0000"/>
                </a:solidFill>
                <a:latin typeface="Comic Sans MS" panose="030F0702030302020204" pitchFamily="66" charset="0"/>
                <a:sym typeface="Wingdings" panose="05000000000000000000" pitchFamily="2" charset="2"/>
              </a:rPr>
              <a:t>Numbering a clock.</a:t>
            </a:r>
          </a:p>
          <a:p>
            <a:endParaRPr lang="en-US" sz="2000" dirty="0">
              <a:latin typeface="Comic Sans MS" panose="030F0702030302020204" pitchFamily="66" charset="0"/>
              <a:sym typeface="Wingdings" panose="05000000000000000000" pitchFamily="2" charset="2"/>
            </a:endParaRPr>
          </a:p>
        </p:txBody>
      </p:sp>
      <p:sp>
        <p:nvSpPr>
          <p:cNvPr id="5" name="Rectangle 4"/>
          <p:cNvSpPr/>
          <p:nvPr/>
        </p:nvSpPr>
        <p:spPr>
          <a:xfrm>
            <a:off x="3268344" y="49630"/>
            <a:ext cx="2696572"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Monday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9"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56462" y="5683043"/>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0" name="Oval Callout 9"/>
          <p:cNvSpPr/>
          <p:nvPr/>
        </p:nvSpPr>
        <p:spPr>
          <a:xfrm>
            <a:off x="7111764" y="5055845"/>
            <a:ext cx="1780716" cy="633524"/>
          </a:xfrm>
          <a:prstGeom prst="wedgeEllipseCallout">
            <a:avLst>
              <a:gd name="adj1" fmla="val 32986"/>
              <a:gd name="adj2" fmla="val 61863"/>
            </a:avLst>
          </a:prstGeom>
          <a:solidFill>
            <a:srgbClr val="FF9933"/>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Comic Sans MS" panose="030F0702030302020204" pitchFamily="66" charset="0"/>
              </a:rPr>
              <a:t>Look on the next slide for an extra activity.</a:t>
            </a:r>
            <a:endParaRPr lang="en-GB" sz="1000" dirty="0">
              <a:solidFill>
                <a:schemeClr val="tx1"/>
              </a:solidFill>
              <a:latin typeface="Comic Sans MS" panose="030F0702030302020204" pitchFamily="66" charset="0"/>
            </a:endParaRPr>
          </a:p>
        </p:txBody>
      </p:sp>
      <p:pic>
        <p:nvPicPr>
          <p:cNvPr id="3" name="Picture 2"/>
          <p:cNvPicPr>
            <a:picLocks noChangeAspect="1"/>
          </p:cNvPicPr>
          <p:nvPr/>
        </p:nvPicPr>
        <p:blipFill rotWithShape="1">
          <a:blip r:embed="rId3"/>
          <a:srcRect l="18455" t="20469" r="51660" b="23422"/>
          <a:stretch/>
        </p:blipFill>
        <p:spPr>
          <a:xfrm>
            <a:off x="5730032" y="892795"/>
            <a:ext cx="3335983" cy="3521315"/>
          </a:xfrm>
          <a:prstGeom prst="rect">
            <a:avLst/>
          </a:prstGeom>
        </p:spPr>
      </p:pic>
      <p:sp>
        <p:nvSpPr>
          <p:cNvPr id="8" name="Oval 7"/>
          <p:cNvSpPr/>
          <p:nvPr/>
        </p:nvSpPr>
        <p:spPr>
          <a:xfrm>
            <a:off x="5754925" y="1188588"/>
            <a:ext cx="3137555" cy="86993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rotWithShape="1">
          <a:blip r:embed="rId4"/>
          <a:srcRect l="49446" t="32281" r="23989" b="20469"/>
          <a:stretch/>
        </p:blipFill>
        <p:spPr>
          <a:xfrm>
            <a:off x="1716505" y="3592041"/>
            <a:ext cx="2597827" cy="2597826"/>
          </a:xfrm>
          <a:prstGeom prst="rect">
            <a:avLst/>
          </a:prstGeom>
        </p:spPr>
      </p:pic>
    </p:spTree>
    <p:extLst>
      <p:ext uri="{BB962C8B-B14F-4D97-AF65-F5344CB8AC3E}">
        <p14:creationId xmlns:p14="http://schemas.microsoft.com/office/powerpoint/2010/main" val="8561829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14009" y="882768"/>
            <a:ext cx="8010419" cy="769441"/>
          </a:xfrm>
          <a:prstGeom prst="rect">
            <a:avLst/>
          </a:prstGeom>
          <a:noFill/>
        </p:spPr>
        <p:txBody>
          <a:bodyPr wrap="square" rtlCol="0">
            <a:spAutoFit/>
          </a:bodyPr>
          <a:lstStyle/>
          <a:p>
            <a:pPr algn="ctr"/>
            <a:r>
              <a:rPr lang="en-US" sz="2400" b="1" dirty="0" smtClean="0">
                <a:solidFill>
                  <a:srgbClr val="FF0000"/>
                </a:solidFill>
                <a:latin typeface="Comic Sans MS" panose="030F0702030302020204" pitchFamily="66" charset="0"/>
                <a:sym typeface="Wingdings" panose="05000000000000000000" pitchFamily="2" charset="2"/>
              </a:rPr>
              <a:t>The clock face.</a:t>
            </a:r>
          </a:p>
          <a:p>
            <a:endParaRPr lang="en-US" sz="2000" dirty="0">
              <a:latin typeface="Comic Sans MS" panose="030F0702030302020204" pitchFamily="66" charset="0"/>
              <a:sym typeface="Wingdings" panose="05000000000000000000" pitchFamily="2" charset="2"/>
            </a:endParaRPr>
          </a:p>
        </p:txBody>
      </p:sp>
      <p:sp>
        <p:nvSpPr>
          <p:cNvPr id="5" name="Rectangle 4"/>
          <p:cNvSpPr/>
          <p:nvPr/>
        </p:nvSpPr>
        <p:spPr>
          <a:xfrm>
            <a:off x="3268344" y="49630"/>
            <a:ext cx="2696572"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Monday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9"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755" y="1875285"/>
            <a:ext cx="854086" cy="1220124"/>
          </a:xfrm>
          <a:prstGeom prst="rect">
            <a:avLst/>
          </a:prstGeom>
          <a:noFill/>
          <a:extLst>
            <a:ext uri="{909E8E84-426E-40DD-AFC4-6F175D3DCCD1}">
              <a14:hiddenFill xmlns:a14="http://schemas.microsoft.com/office/drawing/2010/main">
                <a:solidFill>
                  <a:srgbClr val="FFFFFF"/>
                </a:solidFill>
              </a14:hiddenFill>
            </a:ext>
          </a:extLst>
        </p:spPr>
      </p:pic>
      <p:sp>
        <p:nvSpPr>
          <p:cNvPr id="3" name="Rounded Rectangular Callout 2"/>
          <p:cNvSpPr/>
          <p:nvPr/>
        </p:nvSpPr>
        <p:spPr>
          <a:xfrm>
            <a:off x="1619672" y="1412776"/>
            <a:ext cx="7056784" cy="1784185"/>
          </a:xfrm>
          <a:prstGeom prst="wedgeRoundRectCallout">
            <a:avLst>
              <a:gd name="adj1" fmla="val -56506"/>
              <a:gd name="adj2" fmla="val -5951"/>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dirty="0" smtClean="0">
                <a:solidFill>
                  <a:schemeClr val="tx1"/>
                </a:solidFill>
                <a:latin typeface="Comic Sans MS" panose="030F0702030302020204" pitchFamily="66" charset="0"/>
              </a:rPr>
              <a:t>Have a go at making your own clock face. You will need:</a:t>
            </a:r>
          </a:p>
          <a:p>
            <a:pPr marL="285750" indent="-285750">
              <a:buFont typeface="Arial" panose="020B0604020202020204" pitchFamily="34" charset="0"/>
              <a:buChar char="•"/>
            </a:pPr>
            <a:r>
              <a:rPr lang="en-GB" dirty="0" smtClean="0">
                <a:solidFill>
                  <a:schemeClr val="tx1"/>
                </a:solidFill>
                <a:latin typeface="Comic Sans MS" panose="030F0702030302020204" pitchFamily="66" charset="0"/>
              </a:rPr>
              <a:t>A piece of paper and something circular to draw around (or a paper plate)</a:t>
            </a:r>
          </a:p>
          <a:p>
            <a:pPr marL="285750" indent="-285750">
              <a:buFont typeface="Arial" panose="020B0604020202020204" pitchFamily="34" charset="0"/>
              <a:buChar char="•"/>
            </a:pPr>
            <a:r>
              <a:rPr lang="en-GB" dirty="0" smtClean="0">
                <a:solidFill>
                  <a:schemeClr val="tx1"/>
                </a:solidFill>
                <a:latin typeface="Comic Sans MS" panose="030F0702030302020204" pitchFamily="66" charset="0"/>
              </a:rPr>
              <a:t>A pencil</a:t>
            </a:r>
          </a:p>
          <a:p>
            <a:pPr marL="285750" indent="-285750">
              <a:buFont typeface="Arial" panose="020B0604020202020204" pitchFamily="34" charset="0"/>
              <a:buChar char="•"/>
            </a:pPr>
            <a:r>
              <a:rPr lang="en-GB" dirty="0" smtClean="0">
                <a:solidFill>
                  <a:schemeClr val="tx1"/>
                </a:solidFill>
                <a:latin typeface="Comic Sans MS" panose="030F0702030302020204" pitchFamily="66" charset="0"/>
              </a:rPr>
              <a:t>Scissors</a:t>
            </a:r>
          </a:p>
          <a:p>
            <a:pPr marL="285750" indent="-285750">
              <a:buFont typeface="Arial" panose="020B0604020202020204" pitchFamily="34" charset="0"/>
              <a:buChar char="•"/>
            </a:pPr>
            <a:r>
              <a:rPr lang="en-GB" dirty="0" smtClean="0">
                <a:solidFill>
                  <a:schemeClr val="tx1"/>
                </a:solidFill>
                <a:latin typeface="Comic Sans MS" panose="030F0702030302020204" pitchFamily="66" charset="0"/>
              </a:rPr>
              <a:t>A split pin (ask an adult for help)</a:t>
            </a:r>
          </a:p>
          <a:p>
            <a:endParaRPr lang="en-GB" dirty="0">
              <a:solidFill>
                <a:schemeClr val="tx1"/>
              </a:solidFill>
              <a:latin typeface="Comic Sans MS" panose="030F0702030302020204" pitchFamily="66" charset="0"/>
            </a:endParaRPr>
          </a:p>
        </p:txBody>
      </p:sp>
      <p:pic>
        <p:nvPicPr>
          <p:cNvPr id="10242" name="Picture 2" descr="Paper Plate Clock – Happy Accidents Happ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3423568"/>
            <a:ext cx="3586884" cy="2680309"/>
          </a:xfrm>
          <a:prstGeom prst="rect">
            <a:avLst/>
          </a:prstGeom>
          <a:noFill/>
          <a:ln w="57150">
            <a:solidFill>
              <a:srgbClr val="00B0F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13970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1050500" y="248937"/>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522362" y="1997543"/>
            <a:ext cx="7794054" cy="5632311"/>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What number is being represented by </a:t>
            </a:r>
          </a:p>
          <a:p>
            <a:r>
              <a:rPr lang="en-GB" sz="2400" dirty="0">
                <a:latin typeface="Comic Sans MS" panose="030F0702030302020204" pitchFamily="66" charset="0"/>
              </a:rPr>
              <a:t> </a:t>
            </a:r>
            <a:r>
              <a:rPr lang="en-GB" sz="2400" dirty="0" smtClean="0">
                <a:latin typeface="Comic Sans MS" panose="030F0702030302020204" pitchFamily="66" charset="0"/>
              </a:rPr>
              <a:t>    the dienes?  </a:t>
            </a:r>
          </a:p>
          <a:p>
            <a:endParaRPr lang="en-GB" sz="2400" dirty="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2. How many months are there in the year? </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What is double 8?</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5 people were on the bus. 4 more got on. </a:t>
            </a:r>
          </a:p>
          <a:p>
            <a:r>
              <a:rPr lang="en-GB" sz="2400" dirty="0">
                <a:latin typeface="Comic Sans MS" panose="030F0702030302020204" pitchFamily="66" charset="0"/>
              </a:rPr>
              <a:t> </a:t>
            </a:r>
            <a:r>
              <a:rPr lang="en-GB" sz="2400" dirty="0" smtClean="0">
                <a:latin typeface="Comic Sans MS" panose="030F0702030302020204" pitchFamily="66" charset="0"/>
              </a:rPr>
              <a:t>  How many people are on the bus now?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10" name="Rectangle 9"/>
          <p:cNvSpPr/>
          <p:nvPr/>
        </p:nvSpPr>
        <p:spPr>
          <a:xfrm>
            <a:off x="6672293" y="484219"/>
            <a:ext cx="1854977"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Tuesday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6" name="Picture 5"/>
          <p:cNvPicPr>
            <a:picLocks noChangeAspect="1"/>
          </p:cNvPicPr>
          <p:nvPr/>
        </p:nvPicPr>
        <p:blipFill rotWithShape="1">
          <a:blip r:embed="rId3"/>
          <a:srcRect l="69923" t="28344" r="16794" b="39172"/>
          <a:stretch/>
        </p:blipFill>
        <p:spPr>
          <a:xfrm rot="5400000">
            <a:off x="7030723" y="1644438"/>
            <a:ext cx="1381514" cy="1899582"/>
          </a:xfrm>
          <a:prstGeom prst="rect">
            <a:avLst/>
          </a:prstGeom>
        </p:spPr>
      </p:pic>
      <p:pic>
        <p:nvPicPr>
          <p:cNvPr id="2052" name="Picture 4" descr="london red bus vector illustration - Download Free Vectors ..."/>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17383"/>
          <a:stretch/>
        </p:blipFill>
        <p:spPr bwMode="auto">
          <a:xfrm>
            <a:off x="6760807" y="5373216"/>
            <a:ext cx="2381306" cy="1311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32608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1050500" y="248937"/>
            <a:ext cx="5400600" cy="936104"/>
          </a:xfrm>
          <a:prstGeom prst="rect">
            <a:avLst/>
          </a:prstGeom>
        </p:spPr>
      </p:pic>
      <p:sp>
        <p:nvSpPr>
          <p:cNvPr id="5" name="TextBox 4"/>
          <p:cNvSpPr txBox="1"/>
          <p:nvPr/>
        </p:nvSpPr>
        <p:spPr>
          <a:xfrm>
            <a:off x="522362" y="1997543"/>
            <a:ext cx="7794054" cy="6001643"/>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What number is being represented by </a:t>
            </a:r>
          </a:p>
          <a:p>
            <a:r>
              <a:rPr lang="en-GB" sz="2400" dirty="0">
                <a:latin typeface="Comic Sans MS" panose="030F0702030302020204" pitchFamily="66" charset="0"/>
              </a:rPr>
              <a:t> </a:t>
            </a:r>
            <a:r>
              <a:rPr lang="en-GB" sz="2400" dirty="0" smtClean="0">
                <a:latin typeface="Comic Sans MS" panose="030F0702030302020204" pitchFamily="66" charset="0"/>
              </a:rPr>
              <a:t>    the dienes?  </a:t>
            </a:r>
            <a:r>
              <a:rPr lang="en-GB" sz="2400" dirty="0" smtClean="0">
                <a:solidFill>
                  <a:srgbClr val="FF0000"/>
                </a:solidFill>
                <a:latin typeface="Comic Sans MS" panose="030F0702030302020204" pitchFamily="66" charset="0"/>
              </a:rPr>
              <a:t>                                 34</a:t>
            </a:r>
            <a:endParaRPr lang="en-GB" sz="2400" dirty="0" smtClean="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2. How many months are there in the year? </a:t>
            </a:r>
            <a:r>
              <a:rPr lang="en-GB" sz="2400" dirty="0" smtClean="0">
                <a:solidFill>
                  <a:srgbClr val="FF0000"/>
                </a:solidFill>
                <a:latin typeface="Comic Sans MS" panose="030F0702030302020204" pitchFamily="66" charset="0"/>
              </a:rPr>
              <a:t>12</a:t>
            </a:r>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What is double 8? </a:t>
            </a:r>
            <a:r>
              <a:rPr lang="en-GB" sz="2400" dirty="0" smtClean="0">
                <a:solidFill>
                  <a:srgbClr val="FF0000"/>
                </a:solidFill>
                <a:latin typeface="Comic Sans MS" panose="030F0702030302020204" pitchFamily="66" charset="0"/>
              </a:rPr>
              <a:t>8 + 8 = 16</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5 people were on the bus. 4 more got on. </a:t>
            </a:r>
          </a:p>
          <a:p>
            <a:r>
              <a:rPr lang="en-GB" sz="2400" dirty="0">
                <a:latin typeface="Comic Sans MS" panose="030F0702030302020204" pitchFamily="66" charset="0"/>
              </a:rPr>
              <a:t> </a:t>
            </a:r>
            <a:r>
              <a:rPr lang="en-GB" sz="2400" dirty="0" smtClean="0">
                <a:latin typeface="Comic Sans MS" panose="030F0702030302020204" pitchFamily="66" charset="0"/>
              </a:rPr>
              <a:t>  How many people are on the bus now? </a:t>
            </a:r>
          </a:p>
          <a:p>
            <a:r>
              <a:rPr lang="en-GB" sz="2400" dirty="0">
                <a:latin typeface="Comic Sans MS" panose="030F0702030302020204" pitchFamily="66" charset="0"/>
              </a:rPr>
              <a:t> </a:t>
            </a:r>
            <a:r>
              <a:rPr lang="en-GB" sz="2400" dirty="0" smtClean="0">
                <a:latin typeface="Comic Sans MS" panose="030F0702030302020204" pitchFamily="66" charset="0"/>
              </a:rPr>
              <a:t>  </a:t>
            </a:r>
            <a:r>
              <a:rPr lang="en-GB" sz="2400" dirty="0" smtClean="0">
                <a:solidFill>
                  <a:srgbClr val="FF0000"/>
                </a:solidFill>
                <a:latin typeface="Comic Sans MS" panose="030F0702030302020204" pitchFamily="66" charset="0"/>
              </a:rPr>
              <a:t>5 + 4 = 9</a:t>
            </a:r>
            <a:endParaRPr lang="en-GB" sz="2400" dirty="0" smtClean="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10" name="Rectangle 9"/>
          <p:cNvSpPr/>
          <p:nvPr/>
        </p:nvSpPr>
        <p:spPr>
          <a:xfrm>
            <a:off x="6672293" y="484219"/>
            <a:ext cx="1854977"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Tuesday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6" name="Picture 5"/>
          <p:cNvPicPr>
            <a:picLocks noChangeAspect="1"/>
          </p:cNvPicPr>
          <p:nvPr/>
        </p:nvPicPr>
        <p:blipFill rotWithShape="1">
          <a:blip r:embed="rId3"/>
          <a:srcRect l="69923" t="28344" r="16794" b="39172"/>
          <a:stretch/>
        </p:blipFill>
        <p:spPr>
          <a:xfrm rot="5400000">
            <a:off x="7030723" y="1644438"/>
            <a:ext cx="1381514" cy="1899582"/>
          </a:xfrm>
          <a:prstGeom prst="rect">
            <a:avLst/>
          </a:prstGeom>
        </p:spPr>
      </p:pic>
      <p:pic>
        <p:nvPicPr>
          <p:cNvPr id="2052" name="Picture 4" descr="london red bus vector illustration - Download Free Vectors ..."/>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17383"/>
          <a:stretch/>
        </p:blipFill>
        <p:spPr bwMode="auto">
          <a:xfrm>
            <a:off x="6760807" y="5373216"/>
            <a:ext cx="2381306" cy="131158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744637" y="1286326"/>
            <a:ext cx="3706463" cy="369332"/>
          </a:xfrm>
          <a:prstGeom prst="rect">
            <a:avLst/>
          </a:prstGeom>
        </p:spPr>
        <p:txBody>
          <a:bodyPr wrap="none">
            <a:spAutoFit/>
          </a:bodyPr>
          <a:lstStyle/>
          <a:p>
            <a:pPr algn="ctr"/>
            <a:r>
              <a:rPr lang="en-GB" dirty="0">
                <a:solidFill>
                  <a:srgbClr val="FF0000"/>
                </a:solidFill>
                <a:latin typeface="Comic Sans MS" panose="030F0702030302020204" pitchFamily="66" charset="0"/>
              </a:rPr>
              <a:t>Answers. </a:t>
            </a:r>
            <a:r>
              <a:rPr lang="en-GB" dirty="0">
                <a:latin typeface="Comic Sans MS" panose="030F0702030302020204" pitchFamily="66" charset="0"/>
              </a:rPr>
              <a:t>Mark your own work </a:t>
            </a:r>
            <a:r>
              <a:rPr lang="en-GB" dirty="0">
                <a:latin typeface="Comic Sans MS" panose="030F0702030302020204" pitchFamily="66" charset="0"/>
                <a:sym typeface="Wingdings" panose="05000000000000000000" pitchFamily="2" charset="2"/>
              </a:rPr>
              <a:t> </a:t>
            </a:r>
            <a:endParaRPr lang="en-GB" dirty="0">
              <a:latin typeface="Comic Sans MS" panose="030F0702030302020204" pitchFamily="66" charset="0"/>
            </a:endParaRPr>
          </a:p>
        </p:txBody>
      </p:sp>
    </p:spTree>
    <p:extLst>
      <p:ext uri="{BB962C8B-B14F-4D97-AF65-F5344CB8AC3E}">
        <p14:creationId xmlns:p14="http://schemas.microsoft.com/office/powerpoint/2010/main" val="5189148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170458" y="83563"/>
            <a:ext cx="2927404"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Tuesday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4" name="Rectangle 3"/>
          <p:cNvSpPr/>
          <p:nvPr/>
        </p:nvSpPr>
        <p:spPr>
          <a:xfrm>
            <a:off x="539552" y="1130291"/>
            <a:ext cx="5185106" cy="2985433"/>
          </a:xfrm>
          <a:prstGeom prst="rect">
            <a:avLst/>
          </a:prstGeom>
        </p:spPr>
        <p:txBody>
          <a:bodyPr wrap="square">
            <a:spAutoFit/>
          </a:bodyPr>
          <a:lstStyle/>
          <a:p>
            <a:pPr algn="ctr"/>
            <a:r>
              <a:rPr lang="en-US" sz="2400" dirty="0">
                <a:latin typeface="Comic Sans MS" panose="030F0702030302020204" pitchFamily="66" charset="0"/>
                <a:sym typeface="Wingdings" panose="05000000000000000000" pitchFamily="2" charset="2"/>
              </a:rPr>
              <a:t>Today we are going to complete sections  3</a:t>
            </a:r>
            <a:r>
              <a:rPr lang="en-US" sz="2400" dirty="0" smtClean="0">
                <a:latin typeface="Comic Sans MS" panose="030F0702030302020204" pitchFamily="66" charset="0"/>
                <a:sym typeface="Wingdings" panose="05000000000000000000" pitchFamily="2" charset="2"/>
              </a:rPr>
              <a:t> and 4: </a:t>
            </a:r>
            <a:endParaRPr lang="en-US" sz="2400" dirty="0">
              <a:latin typeface="Comic Sans MS" panose="030F0702030302020204" pitchFamily="66" charset="0"/>
              <a:sym typeface="Wingdings" panose="05000000000000000000" pitchFamily="2" charset="2"/>
            </a:endParaRPr>
          </a:p>
          <a:p>
            <a:pPr algn="ctr"/>
            <a:endParaRPr lang="en-US" sz="2400" b="1" dirty="0">
              <a:solidFill>
                <a:srgbClr val="FF0000"/>
              </a:solidFill>
              <a:latin typeface="Comic Sans MS" panose="030F0702030302020204" pitchFamily="66" charset="0"/>
              <a:sym typeface="Wingdings" panose="05000000000000000000" pitchFamily="2" charset="2"/>
            </a:endParaRPr>
          </a:p>
          <a:p>
            <a:pPr algn="ctr"/>
            <a:r>
              <a:rPr lang="en-US" sz="2400" dirty="0" smtClean="0">
                <a:solidFill>
                  <a:srgbClr val="FF0000"/>
                </a:solidFill>
                <a:latin typeface="Comic Sans MS" panose="030F0702030302020204" pitchFamily="66" charset="0"/>
                <a:sym typeface="Wingdings" panose="05000000000000000000" pitchFamily="2" charset="2"/>
              </a:rPr>
              <a:t>The hands of a clock.</a:t>
            </a:r>
          </a:p>
          <a:p>
            <a:pPr algn="ctr"/>
            <a:r>
              <a:rPr lang="en-US" sz="2400" dirty="0" smtClean="0">
                <a:solidFill>
                  <a:srgbClr val="FF0000"/>
                </a:solidFill>
                <a:latin typeface="Comic Sans MS" panose="030F0702030302020204" pitchFamily="66" charset="0"/>
                <a:sym typeface="Wingdings" panose="05000000000000000000" pitchFamily="2" charset="2"/>
              </a:rPr>
              <a:t>Labelling the hands of a clock. </a:t>
            </a:r>
          </a:p>
          <a:p>
            <a:pPr algn="ctr"/>
            <a:endParaRPr lang="en-US" sz="2000" dirty="0">
              <a:solidFill>
                <a:srgbClr val="FF0000"/>
              </a:solidFill>
              <a:latin typeface="Comic Sans MS" panose="030F0702030302020204" pitchFamily="66" charset="0"/>
              <a:sym typeface="Wingdings" panose="05000000000000000000" pitchFamily="2" charset="2"/>
            </a:endParaRPr>
          </a:p>
          <a:p>
            <a:pPr algn="ctr"/>
            <a:endParaRPr lang="en-US" sz="2400" dirty="0" smtClean="0">
              <a:solidFill>
                <a:srgbClr val="FF0000"/>
              </a:solidFill>
              <a:latin typeface="Comic Sans MS" panose="030F0702030302020204" pitchFamily="66" charset="0"/>
              <a:sym typeface="Wingdings" panose="05000000000000000000" pitchFamily="2" charset="2"/>
            </a:endParaRPr>
          </a:p>
          <a:p>
            <a:pPr algn="ctr"/>
            <a:endParaRPr lang="en-US" sz="2400" dirty="0">
              <a:latin typeface="Comic Sans MS" panose="030F0702030302020204" pitchFamily="66" charset="0"/>
              <a:sym typeface="Wingdings" panose="05000000000000000000" pitchFamily="2" charset="2"/>
            </a:endParaRPr>
          </a:p>
        </p:txBody>
      </p:sp>
      <p:pic>
        <p:nvPicPr>
          <p:cNvPr id="11"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8344" y="5380323"/>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2" name="Oval Callout 11"/>
          <p:cNvSpPr/>
          <p:nvPr/>
        </p:nvSpPr>
        <p:spPr>
          <a:xfrm>
            <a:off x="6097862" y="4941168"/>
            <a:ext cx="1780716" cy="633524"/>
          </a:xfrm>
          <a:prstGeom prst="wedgeEllipseCallout">
            <a:avLst>
              <a:gd name="adj1" fmla="val 32986"/>
              <a:gd name="adj2" fmla="val 61863"/>
            </a:avLst>
          </a:prstGeom>
          <a:solidFill>
            <a:srgbClr val="FF9933"/>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Comic Sans MS" panose="030F0702030302020204" pitchFamily="66" charset="0"/>
              </a:rPr>
              <a:t>Look on the next slide for an extra activity.</a:t>
            </a:r>
            <a:endParaRPr lang="en-GB" sz="1000" dirty="0">
              <a:solidFill>
                <a:schemeClr val="tx1"/>
              </a:solidFill>
              <a:latin typeface="Comic Sans MS" panose="030F0702030302020204" pitchFamily="66" charset="0"/>
            </a:endParaRPr>
          </a:p>
        </p:txBody>
      </p:sp>
      <p:pic>
        <p:nvPicPr>
          <p:cNvPr id="10" name="Picture 9"/>
          <p:cNvPicPr>
            <a:picLocks noChangeAspect="1"/>
          </p:cNvPicPr>
          <p:nvPr/>
        </p:nvPicPr>
        <p:blipFill rotWithShape="1">
          <a:blip r:embed="rId3"/>
          <a:srcRect l="18455" t="20469" r="51660" b="23422"/>
          <a:stretch/>
        </p:blipFill>
        <p:spPr>
          <a:xfrm>
            <a:off x="5750355" y="1037869"/>
            <a:ext cx="3335983" cy="3521315"/>
          </a:xfrm>
          <a:prstGeom prst="rect">
            <a:avLst/>
          </a:prstGeom>
        </p:spPr>
      </p:pic>
      <p:sp>
        <p:nvSpPr>
          <p:cNvPr id="9" name="Oval 8"/>
          <p:cNvSpPr/>
          <p:nvPr/>
        </p:nvSpPr>
        <p:spPr>
          <a:xfrm>
            <a:off x="5724658" y="2126253"/>
            <a:ext cx="2661170" cy="74667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rotWithShape="1">
          <a:blip r:embed="rId4"/>
          <a:srcRect l="20668" t="45078" r="22882" b="14563"/>
          <a:stretch/>
        </p:blipFill>
        <p:spPr>
          <a:xfrm>
            <a:off x="763821" y="3861048"/>
            <a:ext cx="4657688" cy="1872208"/>
          </a:xfrm>
          <a:prstGeom prst="rect">
            <a:avLst/>
          </a:prstGeom>
        </p:spPr>
      </p:pic>
    </p:spTree>
    <p:extLst>
      <p:ext uri="{BB962C8B-B14F-4D97-AF65-F5344CB8AC3E}">
        <p14:creationId xmlns:p14="http://schemas.microsoft.com/office/powerpoint/2010/main" val="24942909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170458" y="83563"/>
            <a:ext cx="2927404"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Tuesday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4" name="Rectangle 3"/>
          <p:cNvSpPr/>
          <p:nvPr/>
        </p:nvSpPr>
        <p:spPr>
          <a:xfrm>
            <a:off x="1576228" y="555990"/>
            <a:ext cx="6130793" cy="830997"/>
          </a:xfrm>
          <a:prstGeom prst="rect">
            <a:avLst/>
          </a:prstGeom>
        </p:spPr>
        <p:txBody>
          <a:bodyPr wrap="square">
            <a:spAutoFit/>
          </a:bodyPr>
          <a:lstStyle/>
          <a:p>
            <a:pPr algn="ctr"/>
            <a:endParaRPr lang="en-US" sz="2400" b="1" dirty="0">
              <a:solidFill>
                <a:srgbClr val="FF0000"/>
              </a:solidFill>
              <a:latin typeface="Comic Sans MS" panose="030F0702030302020204" pitchFamily="66" charset="0"/>
              <a:sym typeface="Wingdings" panose="05000000000000000000" pitchFamily="2" charset="2"/>
            </a:endParaRPr>
          </a:p>
          <a:p>
            <a:pPr algn="ctr"/>
            <a:endParaRPr lang="en-US" sz="2400" dirty="0">
              <a:latin typeface="Comic Sans MS" panose="030F0702030302020204" pitchFamily="66" charset="0"/>
              <a:sym typeface="Wingdings" panose="05000000000000000000" pitchFamily="2" charset="2"/>
            </a:endParaRPr>
          </a:p>
        </p:txBody>
      </p:sp>
      <p:pic>
        <p:nvPicPr>
          <p:cNvPr id="11"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008" y="764704"/>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3" name="Rounded Rectangular Callout 12"/>
          <p:cNvSpPr/>
          <p:nvPr/>
        </p:nvSpPr>
        <p:spPr>
          <a:xfrm>
            <a:off x="1403648" y="1135624"/>
            <a:ext cx="7344816" cy="735512"/>
          </a:xfrm>
          <a:prstGeom prst="wedgeRoundRectCallout">
            <a:avLst>
              <a:gd name="adj1" fmla="val -56506"/>
              <a:gd name="adj2" fmla="val -3968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dirty="0" smtClean="0">
                <a:solidFill>
                  <a:schemeClr val="tx1"/>
                </a:solidFill>
                <a:latin typeface="Comic Sans MS" panose="030F0702030302020204" pitchFamily="66" charset="0"/>
              </a:rPr>
              <a:t>Explore your house. How many clocks can you find? What is the same about them? What is different? </a:t>
            </a:r>
            <a:endParaRPr lang="en-GB" dirty="0">
              <a:solidFill>
                <a:schemeClr val="tx1"/>
              </a:solidFill>
              <a:latin typeface="Comic Sans MS" panose="030F0702030302020204" pitchFamily="66" charset="0"/>
            </a:endParaRPr>
          </a:p>
        </p:txBody>
      </p:sp>
      <p:pic>
        <p:nvPicPr>
          <p:cNvPr id="13314" name="Picture 2" descr="Set Types of alarms clocks Royalty Free Vector Image"/>
          <p:cNvPicPr>
            <a:picLocks noChangeAspect="1" noChangeArrowheads="1"/>
          </p:cNvPicPr>
          <p:nvPr/>
        </p:nvPicPr>
        <p:blipFill rotWithShape="1">
          <a:blip r:embed="rId3">
            <a:extLst>
              <a:ext uri="{28A0092B-C50C-407E-A947-70E740481C1C}">
                <a14:useLocalDpi xmlns:a14="http://schemas.microsoft.com/office/drawing/2010/main" val="0"/>
              </a:ext>
            </a:extLst>
          </a:blip>
          <a:srcRect b="8914"/>
          <a:stretch/>
        </p:blipFill>
        <p:spPr bwMode="auto">
          <a:xfrm>
            <a:off x="2555776" y="1999867"/>
            <a:ext cx="4499029" cy="4425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38502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719572" y="260648"/>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683568" y="2099171"/>
            <a:ext cx="7794054" cy="6001643"/>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Which number sentence is correct?  </a:t>
            </a:r>
          </a:p>
          <a:p>
            <a:r>
              <a:rPr lang="en-GB" sz="2400" dirty="0">
                <a:latin typeface="Comic Sans MS" panose="030F0702030302020204" pitchFamily="66" charset="0"/>
              </a:rPr>
              <a:t> </a:t>
            </a:r>
            <a:endParaRPr lang="en-GB" sz="2400" dirty="0" smtClean="0">
              <a:latin typeface="Comic Sans MS" panose="030F0702030302020204" pitchFamily="66" charset="0"/>
            </a:endParaRPr>
          </a:p>
          <a:p>
            <a:r>
              <a:rPr lang="en-GB" sz="2400" dirty="0">
                <a:latin typeface="Comic Sans MS" panose="030F0702030302020204" pitchFamily="66" charset="0"/>
              </a:rPr>
              <a:t> </a:t>
            </a:r>
            <a:r>
              <a:rPr lang="en-GB" sz="2400" dirty="0" smtClean="0">
                <a:latin typeface="Comic Sans MS" panose="030F0702030302020204" pitchFamily="66" charset="0"/>
              </a:rPr>
              <a:t>          10 + 3 = 13              10 – 3 = 13</a:t>
            </a:r>
          </a:p>
          <a:p>
            <a:endParaRPr lang="en-GB" sz="2400" dirty="0">
              <a:latin typeface="Comic Sans MS" panose="030F0702030302020204" pitchFamily="66" charset="0"/>
            </a:endParaRPr>
          </a:p>
          <a:p>
            <a:r>
              <a:rPr lang="en-GB" sz="2400" dirty="0" smtClean="0">
                <a:latin typeface="Comic Sans MS" panose="030F0702030302020204" pitchFamily="66" charset="0"/>
              </a:rPr>
              <a:t>2. Here are 8 counters. </a:t>
            </a:r>
          </a:p>
          <a:p>
            <a:r>
              <a:rPr lang="en-GB" sz="2400" dirty="0" smtClean="0">
                <a:latin typeface="Comic Sans MS" panose="030F0702030302020204" pitchFamily="66" charset="0"/>
              </a:rPr>
              <a:t>    How many groups of 2 could you make? </a:t>
            </a:r>
          </a:p>
          <a:p>
            <a:endParaRPr lang="en-GB" sz="2400" dirty="0">
              <a:latin typeface="Comic Sans MS" panose="030F0702030302020204" pitchFamily="66" charset="0"/>
            </a:endParaRPr>
          </a:p>
          <a:p>
            <a:r>
              <a:rPr lang="en-GB" sz="2400" dirty="0" smtClean="0">
                <a:latin typeface="Comic Sans MS" panose="030F0702030302020204" pitchFamily="66" charset="0"/>
              </a:rPr>
              <a:t>3. What number comes next?</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                       40, 50, 60, 70,  ____</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What is the missing number in the bar</a:t>
            </a:r>
          </a:p>
          <a:p>
            <a:r>
              <a:rPr lang="en-GB" sz="2400" dirty="0" smtClean="0">
                <a:latin typeface="Comic Sans MS" panose="030F0702030302020204" pitchFamily="66" charset="0"/>
              </a:rPr>
              <a:t>    model?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7" name="Rectangle 6"/>
          <p:cNvSpPr/>
          <p:nvPr/>
        </p:nvSpPr>
        <p:spPr>
          <a:xfrm>
            <a:off x="6300192" y="436312"/>
            <a:ext cx="2603873"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Wednesday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4098" name="Picture 2" descr="Integers: Addition and Subtraction"/>
          <p:cNvPicPr>
            <a:picLocks noChangeAspect="1" noChangeArrowheads="1"/>
          </p:cNvPicPr>
          <p:nvPr/>
        </p:nvPicPr>
        <p:blipFill rotWithShape="1">
          <a:blip r:embed="rId3">
            <a:extLst>
              <a:ext uri="{28A0092B-C50C-407E-A947-70E740481C1C}">
                <a14:useLocalDpi xmlns:a14="http://schemas.microsoft.com/office/drawing/2010/main" val="0"/>
              </a:ext>
            </a:extLst>
          </a:blip>
          <a:srcRect l="54902" t="45004" r="3625" b="19197"/>
          <a:stretch/>
        </p:blipFill>
        <p:spPr bwMode="auto">
          <a:xfrm>
            <a:off x="6896262" y="3352931"/>
            <a:ext cx="2247738" cy="109175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Bar Modelling Number Bonds to 10 Differentiated Worksheet / Worksheet"/>
          <p:cNvPicPr>
            <a:picLocks noChangeAspect="1" noChangeArrowheads="1"/>
          </p:cNvPicPr>
          <p:nvPr/>
        </p:nvPicPr>
        <p:blipFill rotWithShape="1">
          <a:blip r:embed="rId4">
            <a:extLst>
              <a:ext uri="{28A0092B-C50C-407E-A947-70E740481C1C}">
                <a14:useLocalDpi xmlns:a14="http://schemas.microsoft.com/office/drawing/2010/main" val="0"/>
              </a:ext>
            </a:extLst>
          </a:blip>
          <a:srcRect l="12399" t="23077" r="67202" b="52923"/>
          <a:stretch/>
        </p:blipFill>
        <p:spPr bwMode="auto">
          <a:xfrm>
            <a:off x="6609510" y="5481651"/>
            <a:ext cx="2201301" cy="129488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7278092" y="6083449"/>
            <a:ext cx="648072" cy="523220"/>
          </a:xfrm>
          <a:prstGeom prst="rect">
            <a:avLst/>
          </a:prstGeom>
          <a:noFill/>
        </p:spPr>
        <p:txBody>
          <a:bodyPr wrap="square" rtlCol="0">
            <a:spAutoFit/>
          </a:bodyPr>
          <a:lstStyle/>
          <a:p>
            <a:r>
              <a:rPr lang="en-GB" sz="2800" dirty="0" smtClean="0">
                <a:latin typeface="Comic Sans MS" panose="030F0702030302020204" pitchFamily="66" charset="0"/>
              </a:rPr>
              <a:t>?</a:t>
            </a:r>
            <a:endParaRPr lang="en-GB" sz="2800" dirty="0">
              <a:latin typeface="Comic Sans MS" panose="030F0702030302020204" pitchFamily="66" charset="0"/>
            </a:endParaRPr>
          </a:p>
        </p:txBody>
      </p:sp>
    </p:spTree>
    <p:extLst>
      <p:ext uri="{BB962C8B-B14F-4D97-AF65-F5344CB8AC3E}">
        <p14:creationId xmlns:p14="http://schemas.microsoft.com/office/powerpoint/2010/main" val="37893461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719572" y="260648"/>
            <a:ext cx="5400600" cy="936104"/>
          </a:xfrm>
          <a:prstGeom prst="rect">
            <a:avLst/>
          </a:prstGeom>
        </p:spPr>
      </p:pic>
      <p:sp>
        <p:nvSpPr>
          <p:cNvPr id="5" name="TextBox 4"/>
          <p:cNvSpPr txBox="1"/>
          <p:nvPr/>
        </p:nvSpPr>
        <p:spPr>
          <a:xfrm>
            <a:off x="683568" y="2099171"/>
            <a:ext cx="7794054" cy="6001643"/>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Which number sentence is correct?  </a:t>
            </a:r>
          </a:p>
          <a:p>
            <a:r>
              <a:rPr lang="en-GB" sz="2400" dirty="0">
                <a:latin typeface="Comic Sans MS" panose="030F0702030302020204" pitchFamily="66" charset="0"/>
              </a:rPr>
              <a:t> </a:t>
            </a:r>
            <a:endParaRPr lang="en-GB" sz="2400" dirty="0" smtClean="0">
              <a:latin typeface="Comic Sans MS" panose="030F0702030302020204" pitchFamily="66" charset="0"/>
            </a:endParaRPr>
          </a:p>
          <a:p>
            <a:r>
              <a:rPr lang="en-GB" sz="2400" dirty="0">
                <a:latin typeface="Comic Sans MS" panose="030F0702030302020204" pitchFamily="66" charset="0"/>
              </a:rPr>
              <a:t> </a:t>
            </a:r>
            <a:r>
              <a:rPr lang="en-GB" sz="2400" dirty="0" smtClean="0">
                <a:latin typeface="Comic Sans MS" panose="030F0702030302020204" pitchFamily="66" charset="0"/>
              </a:rPr>
              <a:t>          10 + 3 = 13              10 – 3 = 13</a:t>
            </a:r>
          </a:p>
          <a:p>
            <a:endParaRPr lang="en-GB" sz="2400" dirty="0">
              <a:latin typeface="Comic Sans MS" panose="030F0702030302020204" pitchFamily="66" charset="0"/>
            </a:endParaRPr>
          </a:p>
          <a:p>
            <a:r>
              <a:rPr lang="en-GB" sz="2400" dirty="0" smtClean="0">
                <a:latin typeface="Comic Sans MS" panose="030F0702030302020204" pitchFamily="66" charset="0"/>
              </a:rPr>
              <a:t>2. Here are 8 counters. </a:t>
            </a:r>
          </a:p>
          <a:p>
            <a:r>
              <a:rPr lang="en-GB" sz="2400" dirty="0" smtClean="0">
                <a:latin typeface="Comic Sans MS" panose="030F0702030302020204" pitchFamily="66" charset="0"/>
              </a:rPr>
              <a:t>    How many groups of 2 could you make? </a:t>
            </a:r>
          </a:p>
          <a:p>
            <a:endParaRPr lang="en-GB" sz="2400" dirty="0">
              <a:latin typeface="Comic Sans MS" panose="030F0702030302020204" pitchFamily="66" charset="0"/>
            </a:endParaRPr>
          </a:p>
          <a:p>
            <a:r>
              <a:rPr lang="en-GB" sz="2400" dirty="0" smtClean="0">
                <a:latin typeface="Comic Sans MS" panose="030F0702030302020204" pitchFamily="66" charset="0"/>
              </a:rPr>
              <a:t>3. What number comes next?</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                       40, 50, 60, 70,  </a:t>
            </a:r>
            <a:r>
              <a:rPr lang="en-GB" sz="2400" dirty="0" smtClean="0">
                <a:solidFill>
                  <a:srgbClr val="FF0000"/>
                </a:solidFill>
                <a:latin typeface="Comic Sans MS" panose="030F0702030302020204" pitchFamily="66" charset="0"/>
              </a:rPr>
              <a:t>80</a:t>
            </a:r>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What is the missing number in the bar</a:t>
            </a:r>
          </a:p>
          <a:p>
            <a:r>
              <a:rPr lang="en-GB" sz="2400" dirty="0" smtClean="0">
                <a:latin typeface="Comic Sans MS" panose="030F0702030302020204" pitchFamily="66" charset="0"/>
              </a:rPr>
              <a:t>    model?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7" name="Rectangle 6"/>
          <p:cNvSpPr/>
          <p:nvPr/>
        </p:nvSpPr>
        <p:spPr>
          <a:xfrm>
            <a:off x="6300192" y="436312"/>
            <a:ext cx="2603873"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Wednesday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4098" name="Picture 2" descr="Integers: Addition and Subtraction"/>
          <p:cNvPicPr>
            <a:picLocks noChangeAspect="1" noChangeArrowheads="1"/>
          </p:cNvPicPr>
          <p:nvPr/>
        </p:nvPicPr>
        <p:blipFill rotWithShape="1">
          <a:blip r:embed="rId3">
            <a:extLst>
              <a:ext uri="{28A0092B-C50C-407E-A947-70E740481C1C}">
                <a14:useLocalDpi xmlns:a14="http://schemas.microsoft.com/office/drawing/2010/main" val="0"/>
              </a:ext>
            </a:extLst>
          </a:blip>
          <a:srcRect l="54902" t="45004" r="3625" b="19197"/>
          <a:stretch/>
        </p:blipFill>
        <p:spPr bwMode="auto">
          <a:xfrm>
            <a:off x="6896262" y="3352931"/>
            <a:ext cx="2247738" cy="109175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Bar Modelling Number Bonds to 10 Differentiated Worksheet / Worksheet"/>
          <p:cNvPicPr>
            <a:picLocks noChangeAspect="1" noChangeArrowheads="1"/>
          </p:cNvPicPr>
          <p:nvPr/>
        </p:nvPicPr>
        <p:blipFill rotWithShape="1">
          <a:blip r:embed="rId4">
            <a:extLst>
              <a:ext uri="{28A0092B-C50C-407E-A947-70E740481C1C}">
                <a14:useLocalDpi xmlns:a14="http://schemas.microsoft.com/office/drawing/2010/main" val="0"/>
              </a:ext>
            </a:extLst>
          </a:blip>
          <a:srcRect l="12399" t="23077" r="67202" b="52923"/>
          <a:stretch/>
        </p:blipFill>
        <p:spPr bwMode="auto">
          <a:xfrm>
            <a:off x="6609510" y="5481651"/>
            <a:ext cx="2201301" cy="129488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7278092" y="6083449"/>
            <a:ext cx="648072" cy="523220"/>
          </a:xfrm>
          <a:prstGeom prst="rect">
            <a:avLst/>
          </a:prstGeom>
          <a:noFill/>
        </p:spPr>
        <p:txBody>
          <a:bodyPr wrap="square" rtlCol="0">
            <a:spAutoFit/>
          </a:bodyPr>
          <a:lstStyle/>
          <a:p>
            <a:r>
              <a:rPr lang="en-GB" sz="2800" dirty="0">
                <a:solidFill>
                  <a:srgbClr val="FF0000"/>
                </a:solidFill>
                <a:latin typeface="Comic Sans MS" panose="030F0702030302020204" pitchFamily="66" charset="0"/>
              </a:rPr>
              <a:t>8</a:t>
            </a:r>
          </a:p>
        </p:txBody>
      </p:sp>
      <p:sp>
        <p:nvSpPr>
          <p:cNvPr id="4" name="Oval 3"/>
          <p:cNvSpPr/>
          <p:nvPr/>
        </p:nvSpPr>
        <p:spPr>
          <a:xfrm>
            <a:off x="1403648" y="2636912"/>
            <a:ext cx="2160240" cy="86409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6896262" y="3212976"/>
            <a:ext cx="556058" cy="136815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7452320" y="3226343"/>
            <a:ext cx="556058" cy="136815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7964971" y="3239710"/>
            <a:ext cx="556058" cy="136815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8477622" y="3253077"/>
            <a:ext cx="556058" cy="136815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2922835" y="1304894"/>
            <a:ext cx="3706463" cy="369332"/>
          </a:xfrm>
          <a:prstGeom prst="rect">
            <a:avLst/>
          </a:prstGeom>
        </p:spPr>
        <p:txBody>
          <a:bodyPr wrap="none">
            <a:spAutoFit/>
          </a:bodyPr>
          <a:lstStyle/>
          <a:p>
            <a:pPr algn="ctr"/>
            <a:r>
              <a:rPr lang="en-GB" dirty="0">
                <a:solidFill>
                  <a:srgbClr val="FF0000"/>
                </a:solidFill>
                <a:latin typeface="Comic Sans MS" panose="030F0702030302020204" pitchFamily="66" charset="0"/>
              </a:rPr>
              <a:t>Answers. </a:t>
            </a:r>
            <a:r>
              <a:rPr lang="en-GB" dirty="0">
                <a:latin typeface="Comic Sans MS" panose="030F0702030302020204" pitchFamily="66" charset="0"/>
              </a:rPr>
              <a:t>Mark your own work </a:t>
            </a:r>
            <a:r>
              <a:rPr lang="en-GB" dirty="0">
                <a:latin typeface="Comic Sans MS" panose="030F0702030302020204" pitchFamily="66" charset="0"/>
                <a:sym typeface="Wingdings" panose="05000000000000000000" pitchFamily="2" charset="2"/>
              </a:rPr>
              <a:t> </a:t>
            </a:r>
            <a:endParaRPr lang="en-GB" dirty="0">
              <a:latin typeface="Comic Sans MS" panose="030F0702030302020204" pitchFamily="66" charset="0"/>
            </a:endParaRPr>
          </a:p>
        </p:txBody>
      </p:sp>
    </p:spTree>
    <p:extLst>
      <p:ext uri="{BB962C8B-B14F-4D97-AF65-F5344CB8AC3E}">
        <p14:creationId xmlns:p14="http://schemas.microsoft.com/office/powerpoint/2010/main" val="7048660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653490" y="83563"/>
            <a:ext cx="3961341"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Wednesday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4" name="Rectangle 3"/>
          <p:cNvSpPr/>
          <p:nvPr/>
        </p:nvSpPr>
        <p:spPr>
          <a:xfrm>
            <a:off x="467544" y="930087"/>
            <a:ext cx="5257114" cy="2246769"/>
          </a:xfrm>
          <a:prstGeom prst="rect">
            <a:avLst/>
          </a:prstGeom>
        </p:spPr>
        <p:txBody>
          <a:bodyPr wrap="square">
            <a:spAutoFit/>
          </a:bodyPr>
          <a:lstStyle/>
          <a:p>
            <a:pPr algn="ctr"/>
            <a:r>
              <a:rPr lang="en-US" sz="2400" dirty="0">
                <a:latin typeface="Comic Sans MS" panose="030F0702030302020204" pitchFamily="66" charset="0"/>
                <a:sym typeface="Wingdings" panose="05000000000000000000" pitchFamily="2" charset="2"/>
              </a:rPr>
              <a:t>Today we are going to complete </a:t>
            </a:r>
            <a:r>
              <a:rPr lang="en-US" sz="2400" dirty="0" smtClean="0">
                <a:latin typeface="Comic Sans MS" panose="030F0702030302020204" pitchFamily="66" charset="0"/>
                <a:sym typeface="Wingdings" panose="05000000000000000000" pitchFamily="2" charset="2"/>
              </a:rPr>
              <a:t>sections 5 and 6:</a:t>
            </a:r>
            <a:endParaRPr lang="en-US" sz="2400" dirty="0">
              <a:latin typeface="Comic Sans MS" panose="030F0702030302020204" pitchFamily="66" charset="0"/>
              <a:sym typeface="Wingdings" panose="05000000000000000000" pitchFamily="2" charset="2"/>
            </a:endParaRPr>
          </a:p>
          <a:p>
            <a:pPr algn="ctr"/>
            <a:endParaRPr lang="en-US" sz="2400" b="1" dirty="0" smtClean="0">
              <a:solidFill>
                <a:srgbClr val="FF0000"/>
              </a:solidFill>
              <a:latin typeface="Comic Sans MS" panose="030F0702030302020204" pitchFamily="66" charset="0"/>
              <a:sym typeface="Wingdings" panose="05000000000000000000" pitchFamily="2" charset="2"/>
            </a:endParaRPr>
          </a:p>
          <a:p>
            <a:pPr algn="ctr"/>
            <a:r>
              <a:rPr lang="en-US" sz="2400" b="1" dirty="0" smtClean="0">
                <a:solidFill>
                  <a:srgbClr val="FF0000"/>
                </a:solidFill>
                <a:latin typeface="Comic Sans MS" panose="030F0702030302020204" pitchFamily="66" charset="0"/>
                <a:sym typeface="Wingdings" panose="05000000000000000000" pitchFamily="2" charset="2"/>
              </a:rPr>
              <a:t>Telling the time: o’clock.</a:t>
            </a:r>
          </a:p>
          <a:p>
            <a:pPr algn="ctr"/>
            <a:r>
              <a:rPr lang="en-US" sz="2400" b="1" dirty="0" smtClean="0">
                <a:solidFill>
                  <a:srgbClr val="FF0000"/>
                </a:solidFill>
                <a:latin typeface="Comic Sans MS" panose="030F0702030302020204" pitchFamily="66" charset="0"/>
                <a:sym typeface="Wingdings" panose="05000000000000000000" pitchFamily="2" charset="2"/>
              </a:rPr>
              <a:t>Your turn. </a:t>
            </a:r>
          </a:p>
          <a:p>
            <a:pPr algn="ctr"/>
            <a:endParaRPr lang="en-US" sz="2000" dirty="0">
              <a:latin typeface="Comic Sans MS" panose="030F0702030302020204" pitchFamily="66" charset="0"/>
              <a:sym typeface="Wingdings" panose="05000000000000000000" pitchFamily="2" charset="2"/>
            </a:endParaRPr>
          </a:p>
        </p:txBody>
      </p:sp>
      <p:pic>
        <p:nvPicPr>
          <p:cNvPr id="11" name="Picture 10"/>
          <p:cNvPicPr>
            <a:picLocks noChangeAspect="1"/>
          </p:cNvPicPr>
          <p:nvPr/>
        </p:nvPicPr>
        <p:blipFill rotWithShape="1">
          <a:blip r:embed="rId2"/>
          <a:srcRect l="18455" t="20469" r="51660" b="23422"/>
          <a:stretch/>
        </p:blipFill>
        <p:spPr>
          <a:xfrm>
            <a:off x="5440341" y="1035994"/>
            <a:ext cx="3335983" cy="3521315"/>
          </a:xfrm>
          <a:prstGeom prst="rect">
            <a:avLst/>
          </a:prstGeom>
        </p:spPr>
      </p:pic>
      <p:sp>
        <p:nvSpPr>
          <p:cNvPr id="9" name="Oval 8"/>
          <p:cNvSpPr/>
          <p:nvPr/>
        </p:nvSpPr>
        <p:spPr>
          <a:xfrm>
            <a:off x="5494050" y="2737029"/>
            <a:ext cx="2661170" cy="72008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rotWithShape="1">
          <a:blip r:embed="rId3"/>
          <a:srcRect l="20668" t="52953" r="20668" b="20469"/>
          <a:stretch/>
        </p:blipFill>
        <p:spPr>
          <a:xfrm>
            <a:off x="435546" y="4663361"/>
            <a:ext cx="6291303" cy="1602502"/>
          </a:xfrm>
          <a:prstGeom prst="rect">
            <a:avLst/>
          </a:prstGeom>
        </p:spPr>
      </p:pic>
      <p:pic>
        <p:nvPicPr>
          <p:cNvPr id="7" name="Picture 2" descr="Girl Student Clipart Free Download Clip Art - WebComicms.Ne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55220" y="5424316"/>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8" name="Oval Callout 7"/>
          <p:cNvSpPr/>
          <p:nvPr/>
        </p:nvSpPr>
        <p:spPr>
          <a:xfrm>
            <a:off x="6696661" y="4875464"/>
            <a:ext cx="1780716" cy="633524"/>
          </a:xfrm>
          <a:prstGeom prst="wedgeEllipseCallout">
            <a:avLst>
              <a:gd name="adj1" fmla="val 32986"/>
              <a:gd name="adj2" fmla="val 61863"/>
            </a:avLst>
          </a:prstGeom>
          <a:solidFill>
            <a:srgbClr val="FF9933"/>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Comic Sans MS" panose="030F0702030302020204" pitchFamily="66" charset="0"/>
              </a:rPr>
              <a:t>Look on the next slide for an extra activity.</a:t>
            </a:r>
            <a:endParaRPr lang="en-GB" sz="10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30015774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653489" y="402308"/>
            <a:ext cx="3961341"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Wednesday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14"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412776"/>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2" name="Rounded Rectangular Callout 11"/>
          <p:cNvSpPr/>
          <p:nvPr/>
        </p:nvSpPr>
        <p:spPr>
          <a:xfrm>
            <a:off x="1828736" y="1544158"/>
            <a:ext cx="5859215" cy="654633"/>
          </a:xfrm>
          <a:prstGeom prst="wedgeRoundRectCallout">
            <a:avLst>
              <a:gd name="adj1" fmla="val -56506"/>
              <a:gd name="adj2" fmla="val -3968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dirty="0" smtClean="0">
                <a:solidFill>
                  <a:schemeClr val="tx1"/>
                </a:solidFill>
                <a:latin typeface="Comic Sans MS" panose="030F0702030302020204" pitchFamily="66" charset="0"/>
              </a:rPr>
              <a:t>Can you write the times shown on a piece of paper? </a:t>
            </a:r>
            <a:endParaRPr lang="en-GB" dirty="0">
              <a:solidFill>
                <a:schemeClr val="tx1"/>
              </a:solidFill>
              <a:latin typeface="Comic Sans MS" panose="030F0702030302020204" pitchFamily="66" charset="0"/>
            </a:endParaRPr>
          </a:p>
        </p:txBody>
      </p:sp>
      <p:pic>
        <p:nvPicPr>
          <p:cNvPr id="6" name="Picture 5"/>
          <p:cNvPicPr>
            <a:picLocks noChangeAspect="1"/>
          </p:cNvPicPr>
          <p:nvPr/>
        </p:nvPicPr>
        <p:blipFill rotWithShape="1">
          <a:blip r:embed="rId3"/>
          <a:srcRect l="22138" t="21656" r="21412" b="10423"/>
          <a:stretch/>
        </p:blipFill>
        <p:spPr>
          <a:xfrm>
            <a:off x="1668425" y="2426424"/>
            <a:ext cx="6179836" cy="4180477"/>
          </a:xfrm>
          <a:prstGeom prst="rect">
            <a:avLst/>
          </a:prstGeom>
        </p:spPr>
      </p:pic>
    </p:spTree>
    <p:extLst>
      <p:ext uri="{BB962C8B-B14F-4D97-AF65-F5344CB8AC3E}">
        <p14:creationId xmlns:p14="http://schemas.microsoft.com/office/powerpoint/2010/main" val="296460834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653489" y="402308"/>
            <a:ext cx="3961341"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Wednesday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14"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412776"/>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2" name="Rounded Rectangular Callout 11"/>
          <p:cNvSpPr/>
          <p:nvPr/>
        </p:nvSpPr>
        <p:spPr>
          <a:xfrm>
            <a:off x="1828737" y="1544159"/>
            <a:ext cx="2743264" cy="588698"/>
          </a:xfrm>
          <a:prstGeom prst="wedgeRoundRectCallout">
            <a:avLst>
              <a:gd name="adj1" fmla="val -56506"/>
              <a:gd name="adj2" fmla="val -3968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dirty="0" smtClean="0">
                <a:solidFill>
                  <a:srgbClr val="FF0000"/>
                </a:solidFill>
                <a:latin typeface="Comic Sans MS" panose="030F0702030302020204" pitchFamily="66" charset="0"/>
              </a:rPr>
              <a:t>Here are the answers.</a:t>
            </a:r>
            <a:r>
              <a:rPr lang="en-GB" dirty="0" smtClean="0">
                <a:solidFill>
                  <a:schemeClr val="tx1"/>
                </a:solidFill>
                <a:latin typeface="Comic Sans MS" panose="030F0702030302020204" pitchFamily="66" charset="0"/>
              </a:rPr>
              <a:t> </a:t>
            </a:r>
            <a:endParaRPr lang="en-GB" dirty="0">
              <a:solidFill>
                <a:schemeClr val="tx1"/>
              </a:solidFill>
              <a:latin typeface="Comic Sans MS" panose="030F0702030302020204" pitchFamily="66" charset="0"/>
            </a:endParaRPr>
          </a:p>
        </p:txBody>
      </p:sp>
      <p:pic>
        <p:nvPicPr>
          <p:cNvPr id="6" name="Picture 5"/>
          <p:cNvPicPr>
            <a:picLocks noChangeAspect="1"/>
          </p:cNvPicPr>
          <p:nvPr/>
        </p:nvPicPr>
        <p:blipFill rotWithShape="1">
          <a:blip r:embed="rId3"/>
          <a:srcRect l="22138" t="21656" r="21412" b="10423"/>
          <a:stretch/>
        </p:blipFill>
        <p:spPr>
          <a:xfrm>
            <a:off x="1668425" y="2426424"/>
            <a:ext cx="6179836" cy="4180477"/>
          </a:xfrm>
          <a:prstGeom prst="rect">
            <a:avLst/>
          </a:prstGeom>
        </p:spPr>
      </p:pic>
      <p:sp>
        <p:nvSpPr>
          <p:cNvPr id="2" name="Rectangle 1"/>
          <p:cNvSpPr/>
          <p:nvPr/>
        </p:nvSpPr>
        <p:spPr>
          <a:xfrm>
            <a:off x="1979712" y="3717032"/>
            <a:ext cx="455579" cy="584775"/>
          </a:xfrm>
          <a:prstGeom prst="rect">
            <a:avLst/>
          </a:prstGeom>
        </p:spPr>
        <p:txBody>
          <a:bodyPr wrap="square">
            <a:spAutoFit/>
          </a:bodyPr>
          <a:lstStyle/>
          <a:p>
            <a:r>
              <a:rPr lang="en-GB" sz="3200" dirty="0" smtClean="0">
                <a:solidFill>
                  <a:srgbClr val="FF0000"/>
                </a:solidFill>
                <a:latin typeface="Comic Sans MS" panose="030F0702030302020204" pitchFamily="66" charset="0"/>
              </a:rPr>
              <a:t>2</a:t>
            </a:r>
            <a:endParaRPr lang="en-GB" sz="3200" dirty="0"/>
          </a:p>
        </p:txBody>
      </p:sp>
      <p:sp>
        <p:nvSpPr>
          <p:cNvPr id="7" name="Rectangle 6"/>
          <p:cNvSpPr/>
          <p:nvPr/>
        </p:nvSpPr>
        <p:spPr>
          <a:xfrm>
            <a:off x="3491880" y="3717031"/>
            <a:ext cx="455579" cy="584775"/>
          </a:xfrm>
          <a:prstGeom prst="rect">
            <a:avLst/>
          </a:prstGeom>
        </p:spPr>
        <p:txBody>
          <a:bodyPr wrap="square">
            <a:spAutoFit/>
          </a:bodyPr>
          <a:lstStyle/>
          <a:p>
            <a:r>
              <a:rPr lang="en-GB" sz="3200" dirty="0">
                <a:solidFill>
                  <a:srgbClr val="FF0000"/>
                </a:solidFill>
                <a:latin typeface="Comic Sans MS" panose="030F0702030302020204" pitchFamily="66" charset="0"/>
              </a:rPr>
              <a:t>6</a:t>
            </a:r>
            <a:endParaRPr lang="en-GB" sz="3200" dirty="0"/>
          </a:p>
        </p:txBody>
      </p:sp>
      <p:sp>
        <p:nvSpPr>
          <p:cNvPr id="8" name="Rectangle 7"/>
          <p:cNvSpPr/>
          <p:nvPr/>
        </p:nvSpPr>
        <p:spPr>
          <a:xfrm>
            <a:off x="4977493" y="3717031"/>
            <a:ext cx="455579" cy="584775"/>
          </a:xfrm>
          <a:prstGeom prst="rect">
            <a:avLst/>
          </a:prstGeom>
        </p:spPr>
        <p:txBody>
          <a:bodyPr wrap="square">
            <a:spAutoFit/>
          </a:bodyPr>
          <a:lstStyle/>
          <a:p>
            <a:r>
              <a:rPr lang="en-GB" sz="3200" dirty="0">
                <a:solidFill>
                  <a:srgbClr val="FF0000"/>
                </a:solidFill>
                <a:latin typeface="Comic Sans MS" panose="030F0702030302020204" pitchFamily="66" charset="0"/>
              </a:rPr>
              <a:t>9</a:t>
            </a:r>
            <a:endParaRPr lang="en-GB" sz="3200" dirty="0"/>
          </a:p>
        </p:txBody>
      </p:sp>
      <p:sp>
        <p:nvSpPr>
          <p:cNvPr id="9" name="Rectangle 8"/>
          <p:cNvSpPr/>
          <p:nvPr/>
        </p:nvSpPr>
        <p:spPr>
          <a:xfrm>
            <a:off x="6463106" y="3717030"/>
            <a:ext cx="455579" cy="584775"/>
          </a:xfrm>
          <a:prstGeom prst="rect">
            <a:avLst/>
          </a:prstGeom>
        </p:spPr>
        <p:txBody>
          <a:bodyPr wrap="square">
            <a:spAutoFit/>
          </a:bodyPr>
          <a:lstStyle/>
          <a:p>
            <a:r>
              <a:rPr lang="en-GB" sz="3200" dirty="0">
                <a:solidFill>
                  <a:srgbClr val="FF0000"/>
                </a:solidFill>
                <a:latin typeface="Comic Sans MS" panose="030F0702030302020204" pitchFamily="66" charset="0"/>
              </a:rPr>
              <a:t>1</a:t>
            </a:r>
            <a:endParaRPr lang="en-GB" sz="3200" dirty="0"/>
          </a:p>
        </p:txBody>
      </p:sp>
      <p:sp>
        <p:nvSpPr>
          <p:cNvPr id="10" name="Rectangle 9"/>
          <p:cNvSpPr/>
          <p:nvPr/>
        </p:nvSpPr>
        <p:spPr>
          <a:xfrm>
            <a:off x="1870612" y="6036509"/>
            <a:ext cx="673777" cy="584775"/>
          </a:xfrm>
          <a:prstGeom prst="rect">
            <a:avLst/>
          </a:prstGeom>
        </p:spPr>
        <p:txBody>
          <a:bodyPr wrap="square">
            <a:spAutoFit/>
          </a:bodyPr>
          <a:lstStyle/>
          <a:p>
            <a:r>
              <a:rPr lang="en-GB" sz="3200" dirty="0" smtClean="0">
                <a:solidFill>
                  <a:srgbClr val="FF0000"/>
                </a:solidFill>
                <a:latin typeface="Comic Sans MS" panose="030F0702030302020204" pitchFamily="66" charset="0"/>
              </a:rPr>
              <a:t>12</a:t>
            </a:r>
            <a:endParaRPr lang="en-GB" sz="3200" dirty="0"/>
          </a:p>
        </p:txBody>
      </p:sp>
      <p:sp>
        <p:nvSpPr>
          <p:cNvPr id="11" name="Rectangle 10"/>
          <p:cNvSpPr/>
          <p:nvPr/>
        </p:nvSpPr>
        <p:spPr>
          <a:xfrm>
            <a:off x="3491880" y="6036509"/>
            <a:ext cx="455579" cy="584775"/>
          </a:xfrm>
          <a:prstGeom prst="rect">
            <a:avLst/>
          </a:prstGeom>
        </p:spPr>
        <p:txBody>
          <a:bodyPr wrap="square">
            <a:spAutoFit/>
          </a:bodyPr>
          <a:lstStyle/>
          <a:p>
            <a:r>
              <a:rPr lang="en-GB" sz="3200" dirty="0">
                <a:solidFill>
                  <a:srgbClr val="FF0000"/>
                </a:solidFill>
                <a:latin typeface="Comic Sans MS" panose="030F0702030302020204" pitchFamily="66" charset="0"/>
              </a:rPr>
              <a:t>7</a:t>
            </a:r>
            <a:endParaRPr lang="en-GB" sz="3200" dirty="0"/>
          </a:p>
        </p:txBody>
      </p:sp>
      <p:sp>
        <p:nvSpPr>
          <p:cNvPr id="13" name="Rectangle 12"/>
          <p:cNvSpPr/>
          <p:nvPr/>
        </p:nvSpPr>
        <p:spPr>
          <a:xfrm>
            <a:off x="4857071" y="6066113"/>
            <a:ext cx="674628" cy="584775"/>
          </a:xfrm>
          <a:prstGeom prst="rect">
            <a:avLst/>
          </a:prstGeom>
        </p:spPr>
        <p:txBody>
          <a:bodyPr wrap="square">
            <a:spAutoFit/>
          </a:bodyPr>
          <a:lstStyle/>
          <a:p>
            <a:r>
              <a:rPr lang="en-GB" sz="3200" dirty="0" smtClean="0">
                <a:solidFill>
                  <a:srgbClr val="FF0000"/>
                </a:solidFill>
                <a:latin typeface="Comic Sans MS" panose="030F0702030302020204" pitchFamily="66" charset="0"/>
              </a:rPr>
              <a:t>10</a:t>
            </a:r>
            <a:endParaRPr lang="en-GB" sz="3200" dirty="0"/>
          </a:p>
        </p:txBody>
      </p:sp>
      <p:sp>
        <p:nvSpPr>
          <p:cNvPr id="15" name="Rectangle 14"/>
          <p:cNvSpPr/>
          <p:nvPr/>
        </p:nvSpPr>
        <p:spPr>
          <a:xfrm>
            <a:off x="6463106" y="6066112"/>
            <a:ext cx="455579" cy="584775"/>
          </a:xfrm>
          <a:prstGeom prst="rect">
            <a:avLst/>
          </a:prstGeom>
        </p:spPr>
        <p:txBody>
          <a:bodyPr wrap="square">
            <a:spAutoFit/>
          </a:bodyPr>
          <a:lstStyle/>
          <a:p>
            <a:r>
              <a:rPr lang="en-GB" sz="3200" dirty="0">
                <a:solidFill>
                  <a:srgbClr val="FF0000"/>
                </a:solidFill>
                <a:latin typeface="Comic Sans MS" panose="030F0702030302020204" pitchFamily="66" charset="0"/>
              </a:rPr>
              <a:t>3</a:t>
            </a:r>
            <a:endParaRPr lang="en-GB" sz="3200" dirty="0"/>
          </a:p>
        </p:txBody>
      </p:sp>
    </p:spTree>
    <p:extLst>
      <p:ext uri="{BB962C8B-B14F-4D97-AF65-F5344CB8AC3E}">
        <p14:creationId xmlns:p14="http://schemas.microsoft.com/office/powerpoint/2010/main" val="79918707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11560" y="302733"/>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522362" y="1997543"/>
            <a:ext cx="7794054" cy="5632311"/>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Which month comes after July?</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Which number is being represented</a:t>
            </a:r>
          </a:p>
          <a:p>
            <a:r>
              <a:rPr lang="en-GB" sz="2400" dirty="0">
                <a:latin typeface="Comic Sans MS" panose="030F0702030302020204" pitchFamily="66" charset="0"/>
              </a:rPr>
              <a:t> </a:t>
            </a:r>
            <a:r>
              <a:rPr lang="en-GB" sz="2400" dirty="0" smtClean="0">
                <a:latin typeface="Comic Sans MS" panose="030F0702030302020204" pitchFamily="66" charset="0"/>
              </a:rPr>
              <a:t>   by the ten frames?</a:t>
            </a:r>
          </a:p>
          <a:p>
            <a:r>
              <a:rPr lang="en-GB" sz="2400" dirty="0" smtClean="0">
                <a:latin typeface="Comic Sans MS" panose="030F0702030302020204" pitchFamily="66" charset="0"/>
              </a:rPr>
              <a:t> </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What is 3 less than 20?</a:t>
            </a:r>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down all the numbers between 18 and 25.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8" name="Rectangle 7"/>
          <p:cNvSpPr/>
          <p:nvPr/>
        </p:nvSpPr>
        <p:spPr>
          <a:xfrm>
            <a:off x="6540127" y="440513"/>
            <a:ext cx="2208337"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Thursday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6146" name="Picture 2" descr="Printable Ten Frames - HelpingWithMath.c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5684689" y="3097451"/>
            <a:ext cx="1710875" cy="85543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Printable Ten Frames - HelpingWithMath.c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6521544" y="3088476"/>
            <a:ext cx="1710875" cy="85543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Printable Ten Frames - HelpingWithMath.c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372289" y="3094893"/>
            <a:ext cx="1710875" cy="855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510703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11560" y="302733"/>
            <a:ext cx="5400600" cy="936104"/>
          </a:xfrm>
          <a:prstGeom prst="rect">
            <a:avLst/>
          </a:prstGeom>
        </p:spPr>
      </p:pic>
      <p:sp>
        <p:nvSpPr>
          <p:cNvPr id="5" name="TextBox 4"/>
          <p:cNvSpPr txBox="1"/>
          <p:nvPr/>
        </p:nvSpPr>
        <p:spPr>
          <a:xfrm>
            <a:off x="522362" y="1997543"/>
            <a:ext cx="7794054" cy="6001643"/>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Which month comes after July?    </a:t>
            </a:r>
            <a:r>
              <a:rPr lang="en-GB" sz="2400" dirty="0" smtClean="0">
                <a:solidFill>
                  <a:srgbClr val="FF0000"/>
                </a:solidFill>
                <a:latin typeface="Comic Sans MS" panose="030F0702030302020204" pitchFamily="66" charset="0"/>
              </a:rPr>
              <a:t>August.</a:t>
            </a:r>
            <a:endParaRPr lang="en-GB" sz="2400" dirty="0" smtClean="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Which number is being represented</a:t>
            </a:r>
          </a:p>
          <a:p>
            <a:r>
              <a:rPr lang="en-GB" sz="2400" dirty="0">
                <a:latin typeface="Comic Sans MS" panose="030F0702030302020204" pitchFamily="66" charset="0"/>
              </a:rPr>
              <a:t> </a:t>
            </a:r>
            <a:r>
              <a:rPr lang="en-GB" sz="2400" dirty="0" smtClean="0">
                <a:latin typeface="Comic Sans MS" panose="030F0702030302020204" pitchFamily="66" charset="0"/>
              </a:rPr>
              <a:t>   by the ten frames? </a:t>
            </a:r>
            <a:r>
              <a:rPr lang="en-GB" sz="2400" dirty="0" smtClean="0">
                <a:solidFill>
                  <a:srgbClr val="FF0000"/>
                </a:solidFill>
                <a:latin typeface="Comic Sans MS" panose="030F0702030302020204" pitchFamily="66" charset="0"/>
              </a:rPr>
              <a:t>30</a:t>
            </a:r>
            <a:endParaRPr lang="en-GB" sz="2400" dirty="0" smtClean="0">
              <a:latin typeface="Comic Sans MS" panose="030F0702030302020204" pitchFamily="66" charset="0"/>
            </a:endParaRPr>
          </a:p>
          <a:p>
            <a:r>
              <a:rPr lang="en-GB" sz="2400" dirty="0" smtClean="0">
                <a:latin typeface="Comic Sans MS" panose="030F0702030302020204" pitchFamily="66" charset="0"/>
              </a:rPr>
              <a:t> </a:t>
            </a:r>
          </a:p>
          <a:p>
            <a:endParaRPr lang="en-GB" sz="2400" dirty="0">
              <a:latin typeface="Comic Sans MS" panose="030F0702030302020204" pitchFamily="66" charset="0"/>
            </a:endParaRPr>
          </a:p>
          <a:p>
            <a:r>
              <a:rPr lang="en-GB" sz="2400" dirty="0" smtClean="0">
                <a:latin typeface="Comic Sans MS" panose="030F0702030302020204" pitchFamily="66" charset="0"/>
              </a:rPr>
              <a:t>3. What is 3 less than 20?  </a:t>
            </a:r>
            <a:r>
              <a:rPr lang="en-GB" sz="2400" dirty="0" smtClean="0">
                <a:solidFill>
                  <a:srgbClr val="FF0000"/>
                </a:solidFill>
                <a:latin typeface="Comic Sans MS" panose="030F0702030302020204" pitchFamily="66" charset="0"/>
              </a:rPr>
              <a:t>17</a:t>
            </a:r>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down all the numbers between 18 and 25.</a:t>
            </a:r>
          </a:p>
          <a:p>
            <a:endParaRPr lang="en-GB" sz="2400" dirty="0" smtClean="0">
              <a:latin typeface="Comic Sans MS" panose="030F0702030302020204" pitchFamily="66" charset="0"/>
            </a:endParaRPr>
          </a:p>
          <a:p>
            <a:r>
              <a:rPr lang="en-GB" sz="2400" dirty="0">
                <a:latin typeface="Comic Sans MS" panose="030F0702030302020204" pitchFamily="66" charset="0"/>
              </a:rPr>
              <a:t> </a:t>
            </a:r>
            <a:r>
              <a:rPr lang="en-GB" sz="2400" dirty="0" smtClean="0">
                <a:latin typeface="Comic Sans MS" panose="030F0702030302020204" pitchFamily="66" charset="0"/>
              </a:rPr>
              <a:t>         18   </a:t>
            </a:r>
            <a:r>
              <a:rPr lang="en-GB" sz="2400" dirty="0" smtClean="0">
                <a:solidFill>
                  <a:srgbClr val="FF0000"/>
                </a:solidFill>
                <a:latin typeface="Comic Sans MS" panose="030F0702030302020204" pitchFamily="66" charset="0"/>
              </a:rPr>
              <a:t>19   20   21   22   23   24   </a:t>
            </a:r>
            <a:r>
              <a:rPr lang="en-GB" sz="2400" dirty="0" smtClean="0">
                <a:latin typeface="Comic Sans MS" panose="030F0702030302020204" pitchFamily="66" charset="0"/>
              </a:rPr>
              <a:t>25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8" name="Rectangle 7"/>
          <p:cNvSpPr/>
          <p:nvPr/>
        </p:nvSpPr>
        <p:spPr>
          <a:xfrm>
            <a:off x="6540127" y="440513"/>
            <a:ext cx="2208337"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Thursday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6146" name="Picture 2" descr="Printable Ten Frames - HelpingWithMath.c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5684689" y="3097451"/>
            <a:ext cx="1710875" cy="85543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Printable Ten Frames - HelpingWithMath.c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6521544" y="3088476"/>
            <a:ext cx="1710875" cy="85543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Printable Ten Frames - HelpingWithMath.c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372289" y="3094893"/>
            <a:ext cx="1710875" cy="85543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699792" y="1331476"/>
            <a:ext cx="3706463" cy="369332"/>
          </a:xfrm>
          <a:prstGeom prst="rect">
            <a:avLst/>
          </a:prstGeom>
        </p:spPr>
        <p:txBody>
          <a:bodyPr wrap="none">
            <a:spAutoFit/>
          </a:bodyPr>
          <a:lstStyle/>
          <a:p>
            <a:pPr algn="ctr"/>
            <a:r>
              <a:rPr lang="en-GB" dirty="0">
                <a:solidFill>
                  <a:srgbClr val="FF0000"/>
                </a:solidFill>
                <a:latin typeface="Comic Sans MS" panose="030F0702030302020204" pitchFamily="66" charset="0"/>
              </a:rPr>
              <a:t>Answers. </a:t>
            </a:r>
            <a:r>
              <a:rPr lang="en-GB" dirty="0">
                <a:latin typeface="Comic Sans MS" panose="030F0702030302020204" pitchFamily="66" charset="0"/>
              </a:rPr>
              <a:t>Mark your own work </a:t>
            </a:r>
            <a:r>
              <a:rPr lang="en-GB" dirty="0">
                <a:latin typeface="Comic Sans MS" panose="030F0702030302020204" pitchFamily="66" charset="0"/>
                <a:sym typeface="Wingdings" panose="05000000000000000000" pitchFamily="2" charset="2"/>
              </a:rPr>
              <a:t> </a:t>
            </a:r>
            <a:endParaRPr lang="en-GB" dirty="0">
              <a:latin typeface="Comic Sans MS" panose="030F0702030302020204" pitchFamily="66" charset="0"/>
            </a:endParaRPr>
          </a:p>
        </p:txBody>
      </p:sp>
    </p:spTree>
    <p:extLst>
      <p:ext uri="{BB962C8B-B14F-4D97-AF65-F5344CB8AC3E}">
        <p14:creationId xmlns:p14="http://schemas.microsoft.com/office/powerpoint/2010/main" val="379459886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988275" y="404664"/>
            <a:ext cx="3273653"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Thursday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4" name="Rectangle 3"/>
          <p:cNvSpPr/>
          <p:nvPr/>
        </p:nvSpPr>
        <p:spPr>
          <a:xfrm>
            <a:off x="827584" y="1628800"/>
            <a:ext cx="7904014" cy="707886"/>
          </a:xfrm>
          <a:prstGeom prst="rect">
            <a:avLst/>
          </a:prstGeom>
        </p:spPr>
        <p:txBody>
          <a:bodyPr wrap="square">
            <a:spAutoFit/>
          </a:bodyPr>
          <a:lstStyle/>
          <a:p>
            <a:r>
              <a:rPr lang="en-US" sz="2400" dirty="0">
                <a:latin typeface="Comic Sans MS" panose="030F0702030302020204" pitchFamily="66" charset="0"/>
                <a:sym typeface="Wingdings" panose="05000000000000000000" pitchFamily="2" charset="2"/>
              </a:rPr>
              <a:t>Today we are going </a:t>
            </a:r>
            <a:r>
              <a:rPr lang="en-US" sz="2400" dirty="0" smtClean="0">
                <a:latin typeface="Comic Sans MS" panose="030F0702030302020204" pitchFamily="66" charset="0"/>
                <a:sym typeface="Wingdings" panose="05000000000000000000" pitchFamily="2" charset="2"/>
              </a:rPr>
              <a:t>to practice telling the time.  </a:t>
            </a:r>
          </a:p>
          <a:p>
            <a:pPr algn="ctr"/>
            <a:endParaRPr lang="en-US" sz="1600" dirty="0">
              <a:solidFill>
                <a:srgbClr val="FF0000"/>
              </a:solidFill>
              <a:latin typeface="Comic Sans MS" panose="030F0702030302020204" pitchFamily="66" charset="0"/>
              <a:sym typeface="Wingdings" panose="05000000000000000000" pitchFamily="2" charset="2"/>
            </a:endParaRPr>
          </a:p>
        </p:txBody>
      </p:sp>
      <p:pic>
        <p:nvPicPr>
          <p:cNvPr id="14"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2045" y="5496291"/>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5" name="Oval Callout 14"/>
          <p:cNvSpPr/>
          <p:nvPr/>
        </p:nvSpPr>
        <p:spPr>
          <a:xfrm>
            <a:off x="5732666" y="5686353"/>
            <a:ext cx="1780716" cy="633524"/>
          </a:xfrm>
          <a:prstGeom prst="wedgeEllipseCallout">
            <a:avLst>
              <a:gd name="adj1" fmla="val 76609"/>
              <a:gd name="adj2" fmla="val -44377"/>
            </a:avLst>
          </a:prstGeom>
          <a:solidFill>
            <a:srgbClr val="FF9933"/>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Comic Sans MS" panose="030F0702030302020204" pitchFamily="66" charset="0"/>
              </a:rPr>
              <a:t>Look on the next slide for your activity.</a:t>
            </a:r>
            <a:endParaRPr lang="en-GB" sz="1000" dirty="0">
              <a:solidFill>
                <a:schemeClr val="tx1"/>
              </a:solidFill>
              <a:latin typeface="Comic Sans MS" panose="030F0702030302020204" pitchFamily="66" charset="0"/>
            </a:endParaRPr>
          </a:p>
        </p:txBody>
      </p:sp>
      <p:pic>
        <p:nvPicPr>
          <p:cNvPr id="2" name="Picture 1"/>
          <p:cNvPicPr>
            <a:picLocks noChangeAspect="1"/>
          </p:cNvPicPr>
          <p:nvPr/>
        </p:nvPicPr>
        <p:blipFill rotWithShape="1">
          <a:blip r:embed="rId3"/>
          <a:srcRect l="19561" t="30313" r="23435" b="19485"/>
          <a:stretch/>
        </p:blipFill>
        <p:spPr>
          <a:xfrm>
            <a:off x="1403648" y="2401174"/>
            <a:ext cx="6120680" cy="3030628"/>
          </a:xfrm>
          <a:prstGeom prst="rect">
            <a:avLst/>
          </a:prstGeom>
        </p:spPr>
      </p:pic>
    </p:spTree>
    <p:extLst>
      <p:ext uri="{BB962C8B-B14F-4D97-AF65-F5344CB8AC3E}">
        <p14:creationId xmlns:p14="http://schemas.microsoft.com/office/powerpoint/2010/main" val="32565394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997334" y="83563"/>
            <a:ext cx="3273653"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Thursday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14"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805" y="922231"/>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2" name="Rounded Rectangular Callout 11"/>
          <p:cNvSpPr/>
          <p:nvPr/>
        </p:nvSpPr>
        <p:spPr>
          <a:xfrm>
            <a:off x="1801312" y="1098549"/>
            <a:ext cx="6443096" cy="1250331"/>
          </a:xfrm>
          <a:prstGeom prst="wedgeRoundRectCallout">
            <a:avLst>
              <a:gd name="adj1" fmla="val -56506"/>
              <a:gd name="adj2" fmla="val -3968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dirty="0" smtClean="0">
                <a:solidFill>
                  <a:schemeClr val="tx1"/>
                </a:solidFill>
                <a:latin typeface="Comic Sans MS" panose="030F0702030302020204" pitchFamily="66" charset="0"/>
              </a:rPr>
              <a:t>Below are some o’clock times. You could print this slide or have a go at drawing your own little clocks (try and find something circular to draw around). Can you draw the hands on the clock to show the time? </a:t>
            </a:r>
            <a:endParaRPr lang="en-GB" dirty="0">
              <a:solidFill>
                <a:schemeClr val="tx1"/>
              </a:solidFill>
              <a:latin typeface="Comic Sans MS" panose="030F0702030302020204" pitchFamily="66" charset="0"/>
            </a:endParaRPr>
          </a:p>
        </p:txBody>
      </p:sp>
      <p:pic>
        <p:nvPicPr>
          <p:cNvPr id="6" name="Picture 5"/>
          <p:cNvPicPr>
            <a:picLocks noChangeAspect="1"/>
          </p:cNvPicPr>
          <p:nvPr/>
        </p:nvPicPr>
        <p:blipFill rotWithShape="1">
          <a:blip r:embed="rId3"/>
          <a:srcRect l="21775" t="18500" r="21775" b="9642"/>
          <a:stretch/>
        </p:blipFill>
        <p:spPr>
          <a:xfrm>
            <a:off x="1691680" y="2440536"/>
            <a:ext cx="6192688" cy="4432022"/>
          </a:xfrm>
          <a:prstGeom prst="rect">
            <a:avLst/>
          </a:prstGeom>
        </p:spPr>
      </p:pic>
    </p:spTree>
    <p:extLst>
      <p:ext uri="{BB962C8B-B14F-4D97-AF65-F5344CB8AC3E}">
        <p14:creationId xmlns:p14="http://schemas.microsoft.com/office/powerpoint/2010/main" val="12397592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997334" y="83563"/>
            <a:ext cx="3273653"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Thursday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14"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805" y="922231"/>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2" name="Rounded Rectangular Callout 11"/>
          <p:cNvSpPr/>
          <p:nvPr/>
        </p:nvSpPr>
        <p:spPr>
          <a:xfrm>
            <a:off x="1801312" y="1098549"/>
            <a:ext cx="2842696" cy="602259"/>
          </a:xfrm>
          <a:prstGeom prst="wedgeRoundRectCallout">
            <a:avLst>
              <a:gd name="adj1" fmla="val -67393"/>
              <a:gd name="adj2" fmla="val -23331"/>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dirty="0" smtClean="0">
                <a:solidFill>
                  <a:srgbClr val="FF0000"/>
                </a:solidFill>
                <a:latin typeface="Comic Sans MS" panose="030F0702030302020204" pitchFamily="66" charset="0"/>
              </a:rPr>
              <a:t>Here are the answers. </a:t>
            </a:r>
            <a:endParaRPr lang="en-GB" dirty="0">
              <a:solidFill>
                <a:srgbClr val="FF0000"/>
              </a:solidFill>
              <a:latin typeface="Comic Sans MS" panose="030F0702030302020204" pitchFamily="66" charset="0"/>
            </a:endParaRPr>
          </a:p>
        </p:txBody>
      </p:sp>
      <p:pic>
        <p:nvPicPr>
          <p:cNvPr id="2" name="Picture 1"/>
          <p:cNvPicPr>
            <a:picLocks noChangeAspect="1"/>
          </p:cNvPicPr>
          <p:nvPr/>
        </p:nvPicPr>
        <p:blipFill rotWithShape="1">
          <a:blip r:embed="rId3"/>
          <a:srcRect l="22881" t="17517" r="22329" b="12594"/>
          <a:stretch/>
        </p:blipFill>
        <p:spPr>
          <a:xfrm>
            <a:off x="1529662" y="1935879"/>
            <a:ext cx="6228692" cy="4467042"/>
          </a:xfrm>
          <a:prstGeom prst="rect">
            <a:avLst/>
          </a:prstGeom>
        </p:spPr>
      </p:pic>
    </p:spTree>
    <p:extLst>
      <p:ext uri="{BB962C8B-B14F-4D97-AF65-F5344CB8AC3E}">
        <p14:creationId xmlns:p14="http://schemas.microsoft.com/office/powerpoint/2010/main" val="305036498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83568" y="386423"/>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522362" y="1997543"/>
            <a:ext cx="7794054" cy="5262979"/>
          </a:xfrm>
          <a:prstGeom prst="rect">
            <a:avLst/>
          </a:prstGeom>
          <a:noFill/>
        </p:spPr>
        <p:txBody>
          <a:bodyPr wrap="square" rtlCol="0">
            <a:spAutoFit/>
          </a:bodyPr>
          <a:lstStyle/>
          <a:p>
            <a:r>
              <a:rPr lang="en-GB" sz="2400" dirty="0" smtClean="0">
                <a:latin typeface="Comic Sans MS" panose="030F0702030302020204" pitchFamily="66" charset="0"/>
              </a:rPr>
              <a:t>1. Which number bond to 10 is being represented?  </a:t>
            </a:r>
          </a:p>
          <a:p>
            <a:pPr marL="457200" indent="-457200">
              <a:buAutoNum type="arabicPeriod"/>
            </a:pPr>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What is 16 plus 4? </a:t>
            </a:r>
          </a:p>
          <a:p>
            <a:r>
              <a:rPr lang="en-GB" sz="2400" dirty="0" smtClean="0">
                <a:latin typeface="Comic Sans MS" panose="030F0702030302020204" pitchFamily="66" charset="0"/>
              </a:rPr>
              <a:t> </a:t>
            </a:r>
          </a:p>
          <a:p>
            <a:endParaRPr lang="en-GB" sz="2400" dirty="0">
              <a:latin typeface="Comic Sans MS" panose="030F0702030302020204" pitchFamily="66" charset="0"/>
            </a:endParaRPr>
          </a:p>
          <a:p>
            <a:r>
              <a:rPr lang="en-GB" sz="2400" dirty="0" smtClean="0">
                <a:latin typeface="Comic Sans MS" panose="030F0702030302020204" pitchFamily="66" charset="0"/>
              </a:rPr>
              <a:t>3. What is 16 – 4?</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Which pizza has been cut </a:t>
            </a:r>
          </a:p>
          <a:p>
            <a:r>
              <a:rPr lang="en-GB" sz="2400" dirty="0">
                <a:latin typeface="Comic Sans MS" panose="030F0702030302020204" pitchFamily="66" charset="0"/>
              </a:rPr>
              <a:t> </a:t>
            </a:r>
            <a:r>
              <a:rPr lang="en-GB" sz="2400" dirty="0" smtClean="0">
                <a:latin typeface="Comic Sans MS" panose="030F0702030302020204" pitchFamily="66" charset="0"/>
              </a:rPr>
              <a:t>   into quarters?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9" name="Rectangle 8"/>
          <p:cNvSpPr/>
          <p:nvPr/>
        </p:nvSpPr>
        <p:spPr>
          <a:xfrm>
            <a:off x="6540127" y="525847"/>
            <a:ext cx="1776289"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Friday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8194" name="Picture 2" descr="Maths – Number bonds to 10 – St Agnes C.E. Primary School"/>
          <p:cNvPicPr>
            <a:picLocks noChangeAspect="1" noChangeArrowheads="1"/>
          </p:cNvPicPr>
          <p:nvPr/>
        </p:nvPicPr>
        <p:blipFill rotWithShape="1">
          <a:blip r:embed="rId3">
            <a:extLst>
              <a:ext uri="{28A0092B-C50C-407E-A947-70E740481C1C}">
                <a14:useLocalDpi xmlns:a14="http://schemas.microsoft.com/office/drawing/2010/main" val="0"/>
              </a:ext>
            </a:extLst>
          </a:blip>
          <a:srcRect l="60599" t="52906" r="23713" b="10765"/>
          <a:stretch/>
        </p:blipFill>
        <p:spPr bwMode="auto">
          <a:xfrm>
            <a:off x="7911545" y="1899766"/>
            <a:ext cx="864096" cy="194421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rotWithShape="1">
          <a:blip r:embed="rId4"/>
          <a:srcRect l="12920" t="30313" r="59962" b="36219"/>
          <a:stretch/>
        </p:blipFill>
        <p:spPr>
          <a:xfrm>
            <a:off x="5489724" y="4658194"/>
            <a:ext cx="2853869" cy="1980236"/>
          </a:xfrm>
          <a:prstGeom prst="rect">
            <a:avLst/>
          </a:prstGeom>
        </p:spPr>
      </p:pic>
      <p:sp>
        <p:nvSpPr>
          <p:cNvPr id="8" name="TextBox 7"/>
          <p:cNvSpPr txBox="1"/>
          <p:nvPr/>
        </p:nvSpPr>
        <p:spPr>
          <a:xfrm>
            <a:off x="5095064" y="5609611"/>
            <a:ext cx="394660" cy="584775"/>
          </a:xfrm>
          <a:prstGeom prst="rect">
            <a:avLst/>
          </a:prstGeom>
          <a:noFill/>
        </p:spPr>
        <p:txBody>
          <a:bodyPr wrap="none" rtlCol="0">
            <a:spAutoFit/>
          </a:bodyPr>
          <a:lstStyle/>
          <a:p>
            <a:r>
              <a:rPr lang="en-GB" sz="3200" dirty="0" smtClean="0">
                <a:latin typeface="Comic Sans MS" panose="030F0702030302020204" pitchFamily="66" charset="0"/>
              </a:rPr>
              <a:t>a</a:t>
            </a:r>
            <a:endParaRPr lang="en-GB" sz="3200" dirty="0">
              <a:latin typeface="Comic Sans MS" panose="030F0702030302020204" pitchFamily="66" charset="0"/>
            </a:endParaRPr>
          </a:p>
        </p:txBody>
      </p:sp>
      <p:sp>
        <p:nvSpPr>
          <p:cNvPr id="12" name="TextBox 11"/>
          <p:cNvSpPr txBox="1"/>
          <p:nvPr/>
        </p:nvSpPr>
        <p:spPr>
          <a:xfrm>
            <a:off x="6719328" y="4681636"/>
            <a:ext cx="428322" cy="584775"/>
          </a:xfrm>
          <a:prstGeom prst="rect">
            <a:avLst/>
          </a:prstGeom>
          <a:noFill/>
        </p:spPr>
        <p:txBody>
          <a:bodyPr wrap="none" rtlCol="0">
            <a:spAutoFit/>
          </a:bodyPr>
          <a:lstStyle/>
          <a:p>
            <a:r>
              <a:rPr lang="en-GB" sz="3200" dirty="0">
                <a:latin typeface="Comic Sans MS" panose="030F0702030302020204" pitchFamily="66" charset="0"/>
              </a:rPr>
              <a:t>b</a:t>
            </a:r>
          </a:p>
        </p:txBody>
      </p:sp>
    </p:spTree>
    <p:extLst>
      <p:ext uri="{BB962C8B-B14F-4D97-AF65-F5344CB8AC3E}">
        <p14:creationId xmlns:p14="http://schemas.microsoft.com/office/powerpoint/2010/main" val="396214012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83568" y="386423"/>
            <a:ext cx="5400600" cy="936104"/>
          </a:xfrm>
          <a:prstGeom prst="rect">
            <a:avLst/>
          </a:prstGeom>
        </p:spPr>
      </p:pic>
      <p:sp>
        <p:nvSpPr>
          <p:cNvPr id="5" name="TextBox 4"/>
          <p:cNvSpPr txBox="1"/>
          <p:nvPr/>
        </p:nvSpPr>
        <p:spPr>
          <a:xfrm>
            <a:off x="522362" y="1997543"/>
            <a:ext cx="7794054" cy="5262979"/>
          </a:xfrm>
          <a:prstGeom prst="rect">
            <a:avLst/>
          </a:prstGeom>
          <a:noFill/>
        </p:spPr>
        <p:txBody>
          <a:bodyPr wrap="square" rtlCol="0">
            <a:spAutoFit/>
          </a:bodyPr>
          <a:lstStyle/>
          <a:p>
            <a:r>
              <a:rPr lang="en-GB" sz="2400" dirty="0" smtClean="0">
                <a:latin typeface="Comic Sans MS" panose="030F0702030302020204" pitchFamily="66" charset="0"/>
              </a:rPr>
              <a:t>1. Which number bond to 10 is being represented?  </a:t>
            </a:r>
          </a:p>
          <a:p>
            <a:r>
              <a:rPr lang="en-GB" sz="2400" dirty="0">
                <a:latin typeface="Comic Sans MS" panose="030F0702030302020204" pitchFamily="66" charset="0"/>
              </a:rPr>
              <a:t> </a:t>
            </a:r>
            <a:r>
              <a:rPr lang="en-GB" sz="2400" dirty="0" smtClean="0">
                <a:latin typeface="Comic Sans MS" panose="030F0702030302020204" pitchFamily="66" charset="0"/>
              </a:rPr>
              <a:t>                      </a:t>
            </a:r>
            <a:r>
              <a:rPr lang="en-GB" sz="2400" dirty="0" smtClean="0">
                <a:solidFill>
                  <a:srgbClr val="FF0000"/>
                </a:solidFill>
                <a:latin typeface="Comic Sans MS" panose="030F0702030302020204" pitchFamily="66" charset="0"/>
              </a:rPr>
              <a:t>8 + 2 = 10   or    2 + 8 = 10</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What is 16 plus 4?  </a:t>
            </a:r>
            <a:r>
              <a:rPr lang="en-GB" sz="2400" dirty="0" smtClean="0">
                <a:solidFill>
                  <a:srgbClr val="FF0000"/>
                </a:solidFill>
                <a:latin typeface="Comic Sans MS" panose="030F0702030302020204" pitchFamily="66" charset="0"/>
              </a:rPr>
              <a:t>20</a:t>
            </a:r>
            <a:endParaRPr lang="en-GB" sz="2400" dirty="0" smtClean="0">
              <a:latin typeface="Comic Sans MS" panose="030F0702030302020204" pitchFamily="66" charset="0"/>
            </a:endParaRPr>
          </a:p>
          <a:p>
            <a:r>
              <a:rPr lang="en-GB" sz="2400" dirty="0" smtClean="0">
                <a:latin typeface="Comic Sans MS" panose="030F0702030302020204" pitchFamily="66" charset="0"/>
              </a:rPr>
              <a:t> </a:t>
            </a:r>
          </a:p>
          <a:p>
            <a:endParaRPr lang="en-GB" sz="2400" dirty="0">
              <a:latin typeface="Comic Sans MS" panose="030F0702030302020204" pitchFamily="66" charset="0"/>
            </a:endParaRPr>
          </a:p>
          <a:p>
            <a:r>
              <a:rPr lang="en-GB" sz="2400" dirty="0" smtClean="0">
                <a:latin typeface="Comic Sans MS" panose="030F0702030302020204" pitchFamily="66" charset="0"/>
              </a:rPr>
              <a:t>3. What is 16 – 4?  </a:t>
            </a:r>
            <a:r>
              <a:rPr lang="en-GB" sz="2400" dirty="0" smtClean="0">
                <a:solidFill>
                  <a:srgbClr val="FF0000"/>
                </a:solidFill>
                <a:latin typeface="Comic Sans MS" panose="030F0702030302020204" pitchFamily="66" charset="0"/>
              </a:rPr>
              <a:t>12</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Which pizza has been cut </a:t>
            </a:r>
          </a:p>
          <a:p>
            <a:r>
              <a:rPr lang="en-GB" sz="2400" dirty="0">
                <a:latin typeface="Comic Sans MS" panose="030F0702030302020204" pitchFamily="66" charset="0"/>
              </a:rPr>
              <a:t> </a:t>
            </a:r>
            <a:r>
              <a:rPr lang="en-GB" sz="2400" dirty="0" smtClean="0">
                <a:latin typeface="Comic Sans MS" panose="030F0702030302020204" pitchFamily="66" charset="0"/>
              </a:rPr>
              <a:t>   into quarters?  </a:t>
            </a:r>
            <a:r>
              <a:rPr lang="en-GB" sz="2400" dirty="0" smtClean="0">
                <a:solidFill>
                  <a:srgbClr val="FF0000"/>
                </a:solidFill>
                <a:latin typeface="Comic Sans MS" panose="030F0702030302020204" pitchFamily="66" charset="0"/>
              </a:rPr>
              <a:t>A</a:t>
            </a:r>
            <a:endParaRPr lang="en-GB" sz="2400" dirty="0" smtClean="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9" name="Rectangle 8"/>
          <p:cNvSpPr/>
          <p:nvPr/>
        </p:nvSpPr>
        <p:spPr>
          <a:xfrm>
            <a:off x="6540127" y="525847"/>
            <a:ext cx="1776289"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Friday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8194" name="Picture 2" descr="Maths – Number bonds to 10 – St Agnes C.E. Primary School"/>
          <p:cNvPicPr>
            <a:picLocks noChangeAspect="1" noChangeArrowheads="1"/>
          </p:cNvPicPr>
          <p:nvPr/>
        </p:nvPicPr>
        <p:blipFill rotWithShape="1">
          <a:blip r:embed="rId3">
            <a:extLst>
              <a:ext uri="{28A0092B-C50C-407E-A947-70E740481C1C}">
                <a14:useLocalDpi xmlns:a14="http://schemas.microsoft.com/office/drawing/2010/main" val="0"/>
              </a:ext>
            </a:extLst>
          </a:blip>
          <a:srcRect l="60599" t="52906" r="23713" b="10765"/>
          <a:stretch/>
        </p:blipFill>
        <p:spPr bwMode="auto">
          <a:xfrm>
            <a:off x="7911545" y="1899766"/>
            <a:ext cx="864096" cy="194421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rotWithShape="1">
          <a:blip r:embed="rId4"/>
          <a:srcRect l="12920" t="30313" r="59962" b="36219"/>
          <a:stretch/>
        </p:blipFill>
        <p:spPr>
          <a:xfrm>
            <a:off x="5489724" y="4658194"/>
            <a:ext cx="2853869" cy="1980236"/>
          </a:xfrm>
          <a:prstGeom prst="rect">
            <a:avLst/>
          </a:prstGeom>
        </p:spPr>
      </p:pic>
      <p:sp>
        <p:nvSpPr>
          <p:cNvPr id="8" name="TextBox 7"/>
          <p:cNvSpPr txBox="1"/>
          <p:nvPr/>
        </p:nvSpPr>
        <p:spPr>
          <a:xfrm>
            <a:off x="5095064" y="5609611"/>
            <a:ext cx="484428" cy="584775"/>
          </a:xfrm>
          <a:prstGeom prst="rect">
            <a:avLst/>
          </a:prstGeom>
          <a:noFill/>
        </p:spPr>
        <p:txBody>
          <a:bodyPr wrap="none" rtlCol="0">
            <a:spAutoFit/>
          </a:bodyPr>
          <a:lstStyle/>
          <a:p>
            <a:r>
              <a:rPr lang="en-GB" sz="3200" dirty="0">
                <a:latin typeface="Comic Sans MS" panose="030F0702030302020204" pitchFamily="66" charset="0"/>
              </a:rPr>
              <a:t>A</a:t>
            </a:r>
          </a:p>
        </p:txBody>
      </p:sp>
      <p:sp>
        <p:nvSpPr>
          <p:cNvPr id="12" name="TextBox 11"/>
          <p:cNvSpPr txBox="1"/>
          <p:nvPr/>
        </p:nvSpPr>
        <p:spPr>
          <a:xfrm>
            <a:off x="6719328" y="4681636"/>
            <a:ext cx="442750" cy="584775"/>
          </a:xfrm>
          <a:prstGeom prst="rect">
            <a:avLst/>
          </a:prstGeom>
          <a:noFill/>
        </p:spPr>
        <p:txBody>
          <a:bodyPr wrap="none" rtlCol="0">
            <a:spAutoFit/>
          </a:bodyPr>
          <a:lstStyle/>
          <a:p>
            <a:r>
              <a:rPr lang="en-GB" sz="3200" dirty="0" smtClean="0">
                <a:latin typeface="Comic Sans MS" panose="030F0702030302020204" pitchFamily="66" charset="0"/>
              </a:rPr>
              <a:t>B</a:t>
            </a:r>
            <a:endParaRPr lang="en-GB" sz="3200" dirty="0">
              <a:latin typeface="Comic Sans MS" panose="030F0702030302020204" pitchFamily="66" charset="0"/>
            </a:endParaRPr>
          </a:p>
        </p:txBody>
      </p:sp>
      <p:sp>
        <p:nvSpPr>
          <p:cNvPr id="4" name="Rectangle 3"/>
          <p:cNvSpPr/>
          <p:nvPr/>
        </p:nvSpPr>
        <p:spPr>
          <a:xfrm>
            <a:off x="2837961" y="1372516"/>
            <a:ext cx="3706463" cy="369332"/>
          </a:xfrm>
          <a:prstGeom prst="rect">
            <a:avLst/>
          </a:prstGeom>
        </p:spPr>
        <p:txBody>
          <a:bodyPr wrap="none">
            <a:spAutoFit/>
          </a:bodyPr>
          <a:lstStyle/>
          <a:p>
            <a:pPr algn="ctr"/>
            <a:r>
              <a:rPr lang="en-GB" dirty="0">
                <a:solidFill>
                  <a:srgbClr val="FF0000"/>
                </a:solidFill>
                <a:latin typeface="Comic Sans MS" panose="030F0702030302020204" pitchFamily="66" charset="0"/>
              </a:rPr>
              <a:t>Answers. </a:t>
            </a:r>
            <a:r>
              <a:rPr lang="en-GB" dirty="0">
                <a:latin typeface="Comic Sans MS" panose="030F0702030302020204" pitchFamily="66" charset="0"/>
              </a:rPr>
              <a:t>Mark your own work </a:t>
            </a:r>
            <a:r>
              <a:rPr lang="en-GB" dirty="0">
                <a:latin typeface="Comic Sans MS" panose="030F0702030302020204" pitchFamily="66" charset="0"/>
                <a:sym typeface="Wingdings" panose="05000000000000000000" pitchFamily="2" charset="2"/>
              </a:rPr>
              <a:t> </a:t>
            </a:r>
            <a:endParaRPr lang="en-GB" dirty="0">
              <a:latin typeface="Comic Sans MS" panose="030F0702030302020204" pitchFamily="66" charset="0"/>
            </a:endParaRPr>
          </a:p>
        </p:txBody>
      </p:sp>
    </p:spTree>
    <p:extLst>
      <p:ext uri="{BB962C8B-B14F-4D97-AF65-F5344CB8AC3E}">
        <p14:creationId xmlns:p14="http://schemas.microsoft.com/office/powerpoint/2010/main" val="30173931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91880" y="507604"/>
            <a:ext cx="2307042"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Friday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3" name="Rectangle 2"/>
          <p:cNvSpPr/>
          <p:nvPr/>
        </p:nvSpPr>
        <p:spPr>
          <a:xfrm>
            <a:off x="755576" y="1511370"/>
            <a:ext cx="4572000" cy="1938992"/>
          </a:xfrm>
          <a:prstGeom prst="rect">
            <a:avLst/>
          </a:prstGeom>
        </p:spPr>
        <p:txBody>
          <a:bodyPr>
            <a:spAutoFit/>
          </a:bodyPr>
          <a:lstStyle/>
          <a:p>
            <a:pPr algn="ctr"/>
            <a:r>
              <a:rPr lang="en-US" sz="2400" dirty="0">
                <a:latin typeface="Comic Sans MS" panose="030F0702030302020204" pitchFamily="66" charset="0"/>
                <a:sym typeface="Wingdings" panose="05000000000000000000" pitchFamily="2" charset="2"/>
              </a:rPr>
              <a:t>Today we are going to complete sections 7</a:t>
            </a:r>
            <a:r>
              <a:rPr lang="en-US" sz="2400" dirty="0" smtClean="0">
                <a:latin typeface="Comic Sans MS" panose="030F0702030302020204" pitchFamily="66" charset="0"/>
                <a:sym typeface="Wingdings" panose="05000000000000000000" pitchFamily="2" charset="2"/>
              </a:rPr>
              <a:t> </a:t>
            </a:r>
            <a:r>
              <a:rPr lang="en-US" sz="2400" dirty="0">
                <a:latin typeface="Comic Sans MS" panose="030F0702030302020204" pitchFamily="66" charset="0"/>
                <a:sym typeface="Wingdings" panose="05000000000000000000" pitchFamily="2" charset="2"/>
              </a:rPr>
              <a:t>and </a:t>
            </a:r>
            <a:r>
              <a:rPr lang="en-US" sz="2400" dirty="0" smtClean="0">
                <a:latin typeface="Comic Sans MS" panose="030F0702030302020204" pitchFamily="66" charset="0"/>
                <a:sym typeface="Wingdings" panose="05000000000000000000" pitchFamily="2" charset="2"/>
              </a:rPr>
              <a:t>8:</a:t>
            </a:r>
            <a:endParaRPr lang="en-US" sz="2400" dirty="0">
              <a:latin typeface="Comic Sans MS" panose="030F0702030302020204" pitchFamily="66" charset="0"/>
              <a:sym typeface="Wingdings" panose="05000000000000000000" pitchFamily="2" charset="2"/>
            </a:endParaRPr>
          </a:p>
          <a:p>
            <a:pPr algn="ctr"/>
            <a:endParaRPr lang="en-US" sz="2400" b="1" dirty="0">
              <a:solidFill>
                <a:srgbClr val="FF0000"/>
              </a:solidFill>
              <a:latin typeface="Comic Sans MS" panose="030F0702030302020204" pitchFamily="66" charset="0"/>
              <a:sym typeface="Wingdings" panose="05000000000000000000" pitchFamily="2" charset="2"/>
            </a:endParaRPr>
          </a:p>
          <a:p>
            <a:pPr algn="ctr"/>
            <a:r>
              <a:rPr lang="en-US" sz="2400" b="1" dirty="0">
                <a:solidFill>
                  <a:srgbClr val="FF0000"/>
                </a:solidFill>
                <a:latin typeface="Comic Sans MS" panose="030F0702030302020204" pitchFamily="66" charset="0"/>
                <a:sym typeface="Wingdings" panose="05000000000000000000" pitchFamily="2" charset="2"/>
              </a:rPr>
              <a:t>Telling the time: </a:t>
            </a:r>
            <a:r>
              <a:rPr lang="en-US" sz="2400" b="1" dirty="0" smtClean="0">
                <a:solidFill>
                  <a:srgbClr val="FF0000"/>
                </a:solidFill>
                <a:latin typeface="Comic Sans MS" panose="030F0702030302020204" pitchFamily="66" charset="0"/>
                <a:sym typeface="Wingdings" panose="05000000000000000000" pitchFamily="2" charset="2"/>
              </a:rPr>
              <a:t>half past.</a:t>
            </a:r>
            <a:endParaRPr lang="en-US" sz="2400" b="1" dirty="0">
              <a:solidFill>
                <a:srgbClr val="FF0000"/>
              </a:solidFill>
              <a:latin typeface="Comic Sans MS" panose="030F0702030302020204" pitchFamily="66" charset="0"/>
              <a:sym typeface="Wingdings" panose="05000000000000000000" pitchFamily="2" charset="2"/>
            </a:endParaRPr>
          </a:p>
          <a:p>
            <a:pPr algn="ctr"/>
            <a:r>
              <a:rPr lang="en-US" sz="2400" b="1" dirty="0">
                <a:solidFill>
                  <a:srgbClr val="FF0000"/>
                </a:solidFill>
                <a:latin typeface="Comic Sans MS" panose="030F0702030302020204" pitchFamily="66" charset="0"/>
                <a:sym typeface="Wingdings" panose="05000000000000000000" pitchFamily="2" charset="2"/>
              </a:rPr>
              <a:t>Your turn. </a:t>
            </a:r>
          </a:p>
        </p:txBody>
      </p:sp>
      <p:pic>
        <p:nvPicPr>
          <p:cNvPr id="7" name="Picture 6"/>
          <p:cNvPicPr>
            <a:picLocks noChangeAspect="1"/>
          </p:cNvPicPr>
          <p:nvPr/>
        </p:nvPicPr>
        <p:blipFill rotWithShape="1">
          <a:blip r:embed="rId2"/>
          <a:srcRect l="18455" t="20469" r="51660" b="23422"/>
          <a:stretch/>
        </p:blipFill>
        <p:spPr>
          <a:xfrm>
            <a:off x="5580112" y="1228040"/>
            <a:ext cx="3335983" cy="3521315"/>
          </a:xfrm>
          <a:prstGeom prst="rect">
            <a:avLst/>
          </a:prstGeom>
        </p:spPr>
      </p:pic>
      <p:sp>
        <p:nvSpPr>
          <p:cNvPr id="8" name="Oval 7"/>
          <p:cNvSpPr/>
          <p:nvPr/>
        </p:nvSpPr>
        <p:spPr>
          <a:xfrm>
            <a:off x="5580606" y="3645024"/>
            <a:ext cx="2661170" cy="72008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Girl Student Clipart Free Download Clip Art - WebComicms.N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5220" y="5424316"/>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3" name="Oval Callout 12"/>
          <p:cNvSpPr/>
          <p:nvPr/>
        </p:nvSpPr>
        <p:spPr>
          <a:xfrm>
            <a:off x="6696661" y="4875464"/>
            <a:ext cx="1780716" cy="633524"/>
          </a:xfrm>
          <a:prstGeom prst="wedgeEllipseCallout">
            <a:avLst>
              <a:gd name="adj1" fmla="val 32986"/>
              <a:gd name="adj2" fmla="val 61863"/>
            </a:avLst>
          </a:prstGeom>
          <a:solidFill>
            <a:srgbClr val="FF9933"/>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Comic Sans MS" panose="030F0702030302020204" pitchFamily="66" charset="0"/>
              </a:rPr>
              <a:t>Look on the next slide for an extra activity.</a:t>
            </a:r>
            <a:endParaRPr lang="en-GB" sz="1000" dirty="0">
              <a:solidFill>
                <a:schemeClr val="tx1"/>
              </a:solidFill>
              <a:latin typeface="Comic Sans MS" panose="030F0702030302020204" pitchFamily="66" charset="0"/>
            </a:endParaRPr>
          </a:p>
        </p:txBody>
      </p:sp>
      <p:pic>
        <p:nvPicPr>
          <p:cNvPr id="4" name="Picture 3"/>
          <p:cNvPicPr>
            <a:picLocks noChangeAspect="1"/>
          </p:cNvPicPr>
          <p:nvPr/>
        </p:nvPicPr>
        <p:blipFill rotWithShape="1">
          <a:blip r:embed="rId4"/>
          <a:srcRect l="21222" t="52953" r="21775" b="22438"/>
          <a:stretch/>
        </p:blipFill>
        <p:spPr>
          <a:xfrm>
            <a:off x="755576" y="4875464"/>
            <a:ext cx="5794593" cy="1406455"/>
          </a:xfrm>
          <a:prstGeom prst="rect">
            <a:avLst/>
          </a:prstGeom>
        </p:spPr>
      </p:pic>
    </p:spTree>
    <p:extLst>
      <p:ext uri="{BB962C8B-B14F-4D97-AF65-F5344CB8AC3E}">
        <p14:creationId xmlns:p14="http://schemas.microsoft.com/office/powerpoint/2010/main" val="419271953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80637" y="402308"/>
            <a:ext cx="2307042"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Friday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14"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412776"/>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2" name="Rounded Rectangular Callout 11"/>
          <p:cNvSpPr/>
          <p:nvPr/>
        </p:nvSpPr>
        <p:spPr>
          <a:xfrm>
            <a:off x="1828736" y="1544158"/>
            <a:ext cx="5859215" cy="654633"/>
          </a:xfrm>
          <a:prstGeom prst="wedgeRoundRectCallout">
            <a:avLst>
              <a:gd name="adj1" fmla="val -56506"/>
              <a:gd name="adj2" fmla="val -3968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dirty="0" smtClean="0">
                <a:solidFill>
                  <a:schemeClr val="tx1"/>
                </a:solidFill>
                <a:latin typeface="Comic Sans MS" panose="030F0702030302020204" pitchFamily="66" charset="0"/>
              </a:rPr>
              <a:t>Can you write the times shown on a piece of paper? </a:t>
            </a:r>
            <a:endParaRPr lang="en-GB" dirty="0">
              <a:solidFill>
                <a:schemeClr val="tx1"/>
              </a:solidFill>
              <a:latin typeface="Comic Sans MS" panose="030F0702030302020204" pitchFamily="66" charset="0"/>
            </a:endParaRPr>
          </a:p>
        </p:txBody>
      </p:sp>
      <p:pic>
        <p:nvPicPr>
          <p:cNvPr id="7" name="Picture 6"/>
          <p:cNvPicPr>
            <a:picLocks noChangeAspect="1"/>
          </p:cNvPicPr>
          <p:nvPr/>
        </p:nvPicPr>
        <p:blipFill rotWithShape="1">
          <a:blip r:embed="rId3"/>
          <a:srcRect l="22881" t="32281" r="23989" b="8657"/>
          <a:stretch/>
        </p:blipFill>
        <p:spPr>
          <a:xfrm>
            <a:off x="1321113" y="2418091"/>
            <a:ext cx="6912768" cy="4320480"/>
          </a:xfrm>
          <a:prstGeom prst="rect">
            <a:avLst/>
          </a:prstGeom>
        </p:spPr>
      </p:pic>
    </p:spTree>
    <p:extLst>
      <p:ext uri="{BB962C8B-B14F-4D97-AF65-F5344CB8AC3E}">
        <p14:creationId xmlns:p14="http://schemas.microsoft.com/office/powerpoint/2010/main" val="269672340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80637" y="402308"/>
            <a:ext cx="2307042"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Friday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14"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412776"/>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2" name="Rounded Rectangular Callout 11"/>
          <p:cNvSpPr/>
          <p:nvPr/>
        </p:nvSpPr>
        <p:spPr>
          <a:xfrm>
            <a:off x="1828737" y="1544159"/>
            <a:ext cx="2743264" cy="588698"/>
          </a:xfrm>
          <a:prstGeom prst="wedgeRoundRectCallout">
            <a:avLst>
              <a:gd name="adj1" fmla="val -56506"/>
              <a:gd name="adj2" fmla="val -3968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dirty="0" smtClean="0">
                <a:solidFill>
                  <a:srgbClr val="FF0000"/>
                </a:solidFill>
                <a:latin typeface="Comic Sans MS" panose="030F0702030302020204" pitchFamily="66" charset="0"/>
              </a:rPr>
              <a:t>Here are the answers.</a:t>
            </a:r>
            <a:r>
              <a:rPr lang="en-GB" dirty="0" smtClean="0">
                <a:solidFill>
                  <a:schemeClr val="tx1"/>
                </a:solidFill>
                <a:latin typeface="Comic Sans MS" panose="030F0702030302020204" pitchFamily="66" charset="0"/>
              </a:rPr>
              <a:t> </a:t>
            </a:r>
            <a:endParaRPr lang="en-GB" dirty="0">
              <a:solidFill>
                <a:schemeClr val="tx1"/>
              </a:solidFill>
              <a:latin typeface="Comic Sans MS" panose="030F0702030302020204" pitchFamily="66" charset="0"/>
            </a:endParaRPr>
          </a:p>
        </p:txBody>
      </p:sp>
      <p:pic>
        <p:nvPicPr>
          <p:cNvPr id="3" name="Picture 2"/>
          <p:cNvPicPr>
            <a:picLocks noChangeAspect="1"/>
          </p:cNvPicPr>
          <p:nvPr/>
        </p:nvPicPr>
        <p:blipFill rotWithShape="1">
          <a:blip r:embed="rId3"/>
          <a:srcRect l="22881" t="32281" r="23989" b="8657"/>
          <a:stretch/>
        </p:blipFill>
        <p:spPr>
          <a:xfrm>
            <a:off x="1324699" y="2351378"/>
            <a:ext cx="6912768" cy="4320480"/>
          </a:xfrm>
          <a:prstGeom prst="rect">
            <a:avLst/>
          </a:prstGeom>
        </p:spPr>
      </p:pic>
      <p:sp>
        <p:nvSpPr>
          <p:cNvPr id="15" name="Rectangle 14"/>
          <p:cNvSpPr/>
          <p:nvPr/>
        </p:nvSpPr>
        <p:spPr>
          <a:xfrm>
            <a:off x="1539855" y="3789040"/>
            <a:ext cx="1940781" cy="400110"/>
          </a:xfrm>
          <a:prstGeom prst="rect">
            <a:avLst/>
          </a:prstGeom>
        </p:spPr>
        <p:txBody>
          <a:bodyPr wrap="square">
            <a:spAutoFit/>
          </a:bodyPr>
          <a:lstStyle/>
          <a:p>
            <a:r>
              <a:rPr lang="en-GB" sz="2000" dirty="0">
                <a:solidFill>
                  <a:srgbClr val="FF0000"/>
                </a:solidFill>
                <a:latin typeface="Comic Sans MS" panose="030F0702030302020204" pitchFamily="66" charset="0"/>
              </a:rPr>
              <a:t>h</a:t>
            </a:r>
            <a:r>
              <a:rPr lang="en-GB" sz="2000" dirty="0" smtClean="0">
                <a:solidFill>
                  <a:srgbClr val="FF0000"/>
                </a:solidFill>
                <a:latin typeface="Comic Sans MS" panose="030F0702030302020204" pitchFamily="66" charset="0"/>
              </a:rPr>
              <a:t>alf past 1 </a:t>
            </a:r>
            <a:endParaRPr lang="en-GB" sz="2000" dirty="0"/>
          </a:p>
        </p:txBody>
      </p:sp>
      <p:sp>
        <p:nvSpPr>
          <p:cNvPr id="16" name="Rectangle 15"/>
          <p:cNvSpPr/>
          <p:nvPr/>
        </p:nvSpPr>
        <p:spPr>
          <a:xfrm>
            <a:off x="4067944" y="3789040"/>
            <a:ext cx="1940781" cy="400110"/>
          </a:xfrm>
          <a:prstGeom prst="rect">
            <a:avLst/>
          </a:prstGeom>
        </p:spPr>
        <p:txBody>
          <a:bodyPr wrap="square">
            <a:spAutoFit/>
          </a:bodyPr>
          <a:lstStyle/>
          <a:p>
            <a:r>
              <a:rPr lang="en-GB" sz="2000" dirty="0">
                <a:solidFill>
                  <a:srgbClr val="FF0000"/>
                </a:solidFill>
                <a:latin typeface="Comic Sans MS" panose="030F0702030302020204" pitchFamily="66" charset="0"/>
              </a:rPr>
              <a:t>h</a:t>
            </a:r>
            <a:r>
              <a:rPr lang="en-GB" sz="2000" dirty="0" smtClean="0">
                <a:solidFill>
                  <a:srgbClr val="FF0000"/>
                </a:solidFill>
                <a:latin typeface="Comic Sans MS" panose="030F0702030302020204" pitchFamily="66" charset="0"/>
              </a:rPr>
              <a:t>alf past 7 </a:t>
            </a:r>
            <a:endParaRPr lang="en-GB" sz="2000" dirty="0"/>
          </a:p>
        </p:txBody>
      </p:sp>
      <p:sp>
        <p:nvSpPr>
          <p:cNvPr id="17" name="Rectangle 16"/>
          <p:cNvSpPr/>
          <p:nvPr/>
        </p:nvSpPr>
        <p:spPr>
          <a:xfrm>
            <a:off x="6296686" y="3789040"/>
            <a:ext cx="1940781" cy="400110"/>
          </a:xfrm>
          <a:prstGeom prst="rect">
            <a:avLst/>
          </a:prstGeom>
        </p:spPr>
        <p:txBody>
          <a:bodyPr wrap="square">
            <a:spAutoFit/>
          </a:bodyPr>
          <a:lstStyle/>
          <a:p>
            <a:r>
              <a:rPr lang="en-GB" sz="2000" dirty="0">
                <a:solidFill>
                  <a:srgbClr val="FF0000"/>
                </a:solidFill>
                <a:latin typeface="Comic Sans MS" panose="030F0702030302020204" pitchFamily="66" charset="0"/>
              </a:rPr>
              <a:t>h</a:t>
            </a:r>
            <a:r>
              <a:rPr lang="en-GB" sz="2000" dirty="0" smtClean="0">
                <a:solidFill>
                  <a:srgbClr val="FF0000"/>
                </a:solidFill>
                <a:latin typeface="Comic Sans MS" panose="030F0702030302020204" pitchFamily="66" charset="0"/>
              </a:rPr>
              <a:t>alf past 2 </a:t>
            </a:r>
            <a:endParaRPr lang="en-GB" sz="2000" dirty="0"/>
          </a:p>
        </p:txBody>
      </p:sp>
      <p:sp>
        <p:nvSpPr>
          <p:cNvPr id="18" name="Rectangle 17"/>
          <p:cNvSpPr/>
          <p:nvPr/>
        </p:nvSpPr>
        <p:spPr>
          <a:xfrm>
            <a:off x="1691680" y="5949280"/>
            <a:ext cx="1940781" cy="400110"/>
          </a:xfrm>
          <a:prstGeom prst="rect">
            <a:avLst/>
          </a:prstGeom>
        </p:spPr>
        <p:txBody>
          <a:bodyPr wrap="square">
            <a:spAutoFit/>
          </a:bodyPr>
          <a:lstStyle/>
          <a:p>
            <a:r>
              <a:rPr lang="en-GB" sz="2000" dirty="0">
                <a:solidFill>
                  <a:srgbClr val="FF0000"/>
                </a:solidFill>
                <a:latin typeface="Comic Sans MS" panose="030F0702030302020204" pitchFamily="66" charset="0"/>
              </a:rPr>
              <a:t>h</a:t>
            </a:r>
            <a:r>
              <a:rPr lang="en-GB" sz="2000" dirty="0" smtClean="0">
                <a:solidFill>
                  <a:srgbClr val="FF0000"/>
                </a:solidFill>
                <a:latin typeface="Comic Sans MS" panose="030F0702030302020204" pitchFamily="66" charset="0"/>
              </a:rPr>
              <a:t>alf past 9 </a:t>
            </a:r>
            <a:endParaRPr lang="en-GB" sz="2000" dirty="0"/>
          </a:p>
        </p:txBody>
      </p:sp>
      <p:sp>
        <p:nvSpPr>
          <p:cNvPr id="19" name="Rectangle 18"/>
          <p:cNvSpPr/>
          <p:nvPr/>
        </p:nvSpPr>
        <p:spPr>
          <a:xfrm>
            <a:off x="3999442" y="5949280"/>
            <a:ext cx="1940781" cy="400110"/>
          </a:xfrm>
          <a:prstGeom prst="rect">
            <a:avLst/>
          </a:prstGeom>
        </p:spPr>
        <p:txBody>
          <a:bodyPr wrap="square">
            <a:spAutoFit/>
          </a:bodyPr>
          <a:lstStyle/>
          <a:p>
            <a:r>
              <a:rPr lang="en-GB" sz="2000" dirty="0">
                <a:solidFill>
                  <a:srgbClr val="FF0000"/>
                </a:solidFill>
                <a:latin typeface="Comic Sans MS" panose="030F0702030302020204" pitchFamily="66" charset="0"/>
              </a:rPr>
              <a:t>h</a:t>
            </a:r>
            <a:r>
              <a:rPr lang="en-GB" sz="2000" dirty="0" smtClean="0">
                <a:solidFill>
                  <a:srgbClr val="FF0000"/>
                </a:solidFill>
                <a:latin typeface="Comic Sans MS" panose="030F0702030302020204" pitchFamily="66" charset="0"/>
              </a:rPr>
              <a:t>alf past 10 </a:t>
            </a:r>
            <a:endParaRPr lang="en-GB" sz="2000" dirty="0"/>
          </a:p>
        </p:txBody>
      </p:sp>
      <p:sp>
        <p:nvSpPr>
          <p:cNvPr id="20" name="Rectangle 19"/>
          <p:cNvSpPr/>
          <p:nvPr/>
        </p:nvSpPr>
        <p:spPr>
          <a:xfrm>
            <a:off x="6247418" y="5932465"/>
            <a:ext cx="1940781" cy="400110"/>
          </a:xfrm>
          <a:prstGeom prst="rect">
            <a:avLst/>
          </a:prstGeom>
        </p:spPr>
        <p:txBody>
          <a:bodyPr wrap="square">
            <a:spAutoFit/>
          </a:bodyPr>
          <a:lstStyle/>
          <a:p>
            <a:r>
              <a:rPr lang="en-GB" sz="2000" dirty="0">
                <a:solidFill>
                  <a:srgbClr val="FF0000"/>
                </a:solidFill>
                <a:latin typeface="Comic Sans MS" panose="030F0702030302020204" pitchFamily="66" charset="0"/>
              </a:rPr>
              <a:t>h</a:t>
            </a:r>
            <a:r>
              <a:rPr lang="en-GB" sz="2000" dirty="0" smtClean="0">
                <a:solidFill>
                  <a:srgbClr val="FF0000"/>
                </a:solidFill>
                <a:latin typeface="Comic Sans MS" panose="030F0702030302020204" pitchFamily="66" charset="0"/>
              </a:rPr>
              <a:t>alf past 5 </a:t>
            </a:r>
            <a:endParaRPr lang="en-GB" sz="2000" dirty="0"/>
          </a:p>
        </p:txBody>
      </p:sp>
    </p:spTree>
    <p:extLst>
      <p:ext uri="{BB962C8B-B14F-4D97-AF65-F5344CB8AC3E}">
        <p14:creationId xmlns:p14="http://schemas.microsoft.com/office/powerpoint/2010/main" val="107611533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83568" y="381021"/>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522362" y="1997543"/>
            <a:ext cx="7794054" cy="4893647"/>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Which shape is a triangle? </a:t>
            </a:r>
          </a:p>
          <a:p>
            <a:pPr marL="457200" indent="-457200">
              <a:buAutoNum type="arabicPeriod"/>
            </a:pP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Which number comes next?</a:t>
            </a:r>
          </a:p>
          <a:p>
            <a:endParaRPr lang="en-GB" sz="2400" dirty="0">
              <a:latin typeface="Comic Sans MS" panose="030F0702030302020204" pitchFamily="66" charset="0"/>
            </a:endParaRPr>
          </a:p>
          <a:p>
            <a:r>
              <a:rPr lang="en-GB" sz="2400" dirty="0" smtClean="0">
                <a:latin typeface="Comic Sans MS" panose="030F0702030302020204" pitchFamily="66" charset="0"/>
              </a:rPr>
              <a:t>                   45,   </a:t>
            </a:r>
            <a:r>
              <a:rPr lang="en-GB" sz="2400" dirty="0">
                <a:latin typeface="Comic Sans MS" panose="030F0702030302020204" pitchFamily="66" charset="0"/>
              </a:rPr>
              <a:t>4</a:t>
            </a:r>
            <a:r>
              <a:rPr lang="en-GB" sz="2400" dirty="0" smtClean="0">
                <a:latin typeface="Comic Sans MS" panose="030F0702030302020204" pitchFamily="66" charset="0"/>
              </a:rPr>
              <a:t>0,   35,   30,   25,   ____ </a:t>
            </a:r>
          </a:p>
          <a:p>
            <a:r>
              <a:rPr lang="en-GB" sz="2400" dirty="0" smtClean="0">
                <a:latin typeface="Comic Sans MS" panose="030F0702030302020204" pitchFamily="66" charset="0"/>
              </a:rPr>
              <a:t> </a:t>
            </a:r>
            <a:endParaRPr lang="en-GB" sz="2400" dirty="0">
              <a:latin typeface="Comic Sans MS" panose="030F0702030302020204" pitchFamily="66" charset="0"/>
            </a:endParaRPr>
          </a:p>
          <a:p>
            <a:r>
              <a:rPr lang="en-GB" sz="2400" dirty="0" smtClean="0">
                <a:latin typeface="Comic Sans MS" panose="030F0702030302020204" pitchFamily="66" charset="0"/>
              </a:rPr>
              <a:t>3. Find the total of </a:t>
            </a:r>
            <a:r>
              <a:rPr lang="en-GB" sz="2400" dirty="0">
                <a:latin typeface="Comic Sans MS" panose="030F0702030302020204" pitchFamily="66" charset="0"/>
              </a:rPr>
              <a:t>6</a:t>
            </a:r>
            <a:r>
              <a:rPr lang="en-GB" sz="2400" dirty="0" smtClean="0">
                <a:latin typeface="Comic Sans MS" panose="030F0702030302020204" pitchFamily="66" charset="0"/>
              </a:rPr>
              <a:t> and </a:t>
            </a:r>
            <a:r>
              <a:rPr lang="en-GB" sz="2400" dirty="0">
                <a:latin typeface="Comic Sans MS" panose="030F0702030302020204" pitchFamily="66" charset="0"/>
              </a:rPr>
              <a:t>3</a:t>
            </a:r>
            <a:r>
              <a:rPr lang="en-GB" sz="2400" dirty="0" smtClean="0">
                <a:latin typeface="Comic Sans MS" panose="030F0702030302020204" pitchFamily="66" charset="0"/>
              </a:rPr>
              <a:t>.</a:t>
            </a:r>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Which 2 numbers make 14?</a:t>
            </a:r>
          </a:p>
        </p:txBody>
      </p:sp>
      <p:sp>
        <p:nvSpPr>
          <p:cNvPr id="8" name="Rectangle 7"/>
          <p:cNvSpPr/>
          <p:nvPr/>
        </p:nvSpPr>
        <p:spPr>
          <a:xfrm>
            <a:off x="6660232" y="525729"/>
            <a:ext cx="1776289"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Monday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4" name="Picture 3"/>
          <p:cNvPicPr>
            <a:picLocks noChangeAspect="1"/>
          </p:cNvPicPr>
          <p:nvPr/>
        </p:nvPicPr>
        <p:blipFill rotWithShape="1">
          <a:blip r:embed="rId3"/>
          <a:srcRect l="52214" t="45078" r="11813" b="36219"/>
          <a:stretch/>
        </p:blipFill>
        <p:spPr>
          <a:xfrm>
            <a:off x="2657741" y="2489816"/>
            <a:ext cx="4116550" cy="1203299"/>
          </a:xfrm>
          <a:prstGeom prst="rect">
            <a:avLst/>
          </a:prstGeom>
        </p:spPr>
      </p:pic>
      <p:sp>
        <p:nvSpPr>
          <p:cNvPr id="6" name="TextBox 5"/>
          <p:cNvSpPr txBox="1"/>
          <p:nvPr/>
        </p:nvSpPr>
        <p:spPr>
          <a:xfrm>
            <a:off x="3203848" y="3462282"/>
            <a:ext cx="648072" cy="461665"/>
          </a:xfrm>
          <a:prstGeom prst="rect">
            <a:avLst/>
          </a:prstGeom>
          <a:noFill/>
        </p:spPr>
        <p:txBody>
          <a:bodyPr wrap="square" rtlCol="0">
            <a:spAutoFit/>
          </a:bodyPr>
          <a:lstStyle/>
          <a:p>
            <a:r>
              <a:rPr lang="en-GB" sz="2400" dirty="0" smtClean="0">
                <a:latin typeface="Comic Sans MS" panose="030F0702030302020204" pitchFamily="66" charset="0"/>
              </a:rPr>
              <a:t>A</a:t>
            </a:r>
            <a:endParaRPr lang="en-GB" sz="2400" dirty="0">
              <a:latin typeface="Comic Sans MS" panose="030F0702030302020204" pitchFamily="66" charset="0"/>
            </a:endParaRPr>
          </a:p>
        </p:txBody>
      </p:sp>
      <p:sp>
        <p:nvSpPr>
          <p:cNvPr id="9" name="TextBox 8"/>
          <p:cNvSpPr txBox="1"/>
          <p:nvPr/>
        </p:nvSpPr>
        <p:spPr>
          <a:xfrm>
            <a:off x="4073991" y="3506113"/>
            <a:ext cx="648072" cy="461665"/>
          </a:xfrm>
          <a:prstGeom prst="rect">
            <a:avLst/>
          </a:prstGeom>
          <a:noFill/>
        </p:spPr>
        <p:txBody>
          <a:bodyPr wrap="square" rtlCol="0">
            <a:spAutoFit/>
          </a:bodyPr>
          <a:lstStyle/>
          <a:p>
            <a:r>
              <a:rPr lang="en-GB" sz="2400" dirty="0">
                <a:latin typeface="Comic Sans MS" panose="030F0702030302020204" pitchFamily="66" charset="0"/>
              </a:rPr>
              <a:t>B</a:t>
            </a:r>
          </a:p>
        </p:txBody>
      </p:sp>
      <p:sp>
        <p:nvSpPr>
          <p:cNvPr id="10" name="TextBox 9"/>
          <p:cNvSpPr txBox="1"/>
          <p:nvPr/>
        </p:nvSpPr>
        <p:spPr>
          <a:xfrm>
            <a:off x="4944134" y="3534497"/>
            <a:ext cx="648072" cy="461665"/>
          </a:xfrm>
          <a:prstGeom prst="rect">
            <a:avLst/>
          </a:prstGeom>
          <a:noFill/>
        </p:spPr>
        <p:txBody>
          <a:bodyPr wrap="square" rtlCol="0">
            <a:spAutoFit/>
          </a:bodyPr>
          <a:lstStyle/>
          <a:p>
            <a:r>
              <a:rPr lang="en-GB" sz="2400" dirty="0">
                <a:latin typeface="Comic Sans MS" panose="030F0702030302020204" pitchFamily="66" charset="0"/>
              </a:rPr>
              <a:t>C</a:t>
            </a:r>
          </a:p>
        </p:txBody>
      </p:sp>
      <p:sp>
        <p:nvSpPr>
          <p:cNvPr id="11" name="TextBox 10"/>
          <p:cNvSpPr txBox="1"/>
          <p:nvPr/>
        </p:nvSpPr>
        <p:spPr>
          <a:xfrm>
            <a:off x="6002492" y="3506113"/>
            <a:ext cx="648072" cy="461665"/>
          </a:xfrm>
          <a:prstGeom prst="rect">
            <a:avLst/>
          </a:prstGeom>
          <a:noFill/>
        </p:spPr>
        <p:txBody>
          <a:bodyPr wrap="square" rtlCol="0">
            <a:spAutoFit/>
          </a:bodyPr>
          <a:lstStyle/>
          <a:p>
            <a:r>
              <a:rPr lang="en-GB" sz="2400" dirty="0">
                <a:latin typeface="Comic Sans MS" panose="030F0702030302020204" pitchFamily="66" charset="0"/>
              </a:rPr>
              <a:t>D</a:t>
            </a:r>
          </a:p>
        </p:txBody>
      </p:sp>
      <p:pic>
        <p:nvPicPr>
          <p:cNvPr id="12" name="Picture 11"/>
          <p:cNvPicPr>
            <a:picLocks noChangeAspect="1"/>
          </p:cNvPicPr>
          <p:nvPr/>
        </p:nvPicPr>
        <p:blipFill rotWithShape="1">
          <a:blip r:embed="rId4"/>
          <a:srcRect l="52214" t="56891" r="11259" b="24406"/>
          <a:stretch/>
        </p:blipFill>
        <p:spPr>
          <a:xfrm>
            <a:off x="5268170" y="5805264"/>
            <a:ext cx="3286032" cy="945979"/>
          </a:xfrm>
          <a:prstGeom prst="rect">
            <a:avLst/>
          </a:prstGeom>
        </p:spPr>
      </p:pic>
      <p:sp>
        <p:nvSpPr>
          <p:cNvPr id="13" name="Rectangle 12"/>
          <p:cNvSpPr/>
          <p:nvPr/>
        </p:nvSpPr>
        <p:spPr>
          <a:xfrm>
            <a:off x="6550706" y="125619"/>
            <a:ext cx="1885815" cy="400110"/>
          </a:xfrm>
          <a:prstGeom prst="rect">
            <a:avLst/>
          </a:prstGeom>
          <a:noFill/>
        </p:spPr>
        <p:txBody>
          <a:bodyPr wrap="square" lIns="91440" tIns="45720" rIns="91440" bIns="45720">
            <a:spAutoFit/>
          </a:bodyPr>
          <a:lstStyle/>
          <a:p>
            <a:pPr algn="ctr"/>
            <a:r>
              <a:rPr lang="en-US" sz="20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Week 2</a:t>
            </a:r>
            <a:endParaRPr lang="en-US" sz="20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Tree>
    <p:extLst>
      <p:ext uri="{BB962C8B-B14F-4D97-AF65-F5344CB8AC3E}">
        <p14:creationId xmlns:p14="http://schemas.microsoft.com/office/powerpoint/2010/main" val="404539078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83568" y="381021"/>
            <a:ext cx="5400600" cy="936104"/>
          </a:xfrm>
          <a:prstGeom prst="rect">
            <a:avLst/>
          </a:prstGeom>
        </p:spPr>
      </p:pic>
      <p:sp>
        <p:nvSpPr>
          <p:cNvPr id="5" name="TextBox 4"/>
          <p:cNvSpPr txBox="1"/>
          <p:nvPr/>
        </p:nvSpPr>
        <p:spPr>
          <a:xfrm>
            <a:off x="522362" y="1997543"/>
            <a:ext cx="7794054" cy="4893647"/>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Which shape is a triangle? </a:t>
            </a:r>
            <a:r>
              <a:rPr lang="en-GB" sz="2400" dirty="0" smtClean="0">
                <a:solidFill>
                  <a:srgbClr val="FF0000"/>
                </a:solidFill>
                <a:latin typeface="Comic Sans MS" panose="030F0702030302020204" pitchFamily="66" charset="0"/>
              </a:rPr>
              <a:t>B</a:t>
            </a:r>
            <a:endParaRPr lang="en-GB" sz="2400" dirty="0" smtClean="0">
              <a:latin typeface="Comic Sans MS" panose="030F0702030302020204" pitchFamily="66" charset="0"/>
            </a:endParaRPr>
          </a:p>
          <a:p>
            <a:pPr marL="457200" indent="-457200">
              <a:buAutoNum type="arabicPeriod"/>
            </a:pP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Which number comes next?</a:t>
            </a:r>
          </a:p>
          <a:p>
            <a:endParaRPr lang="en-GB" sz="2400" dirty="0">
              <a:latin typeface="Comic Sans MS" panose="030F0702030302020204" pitchFamily="66" charset="0"/>
            </a:endParaRPr>
          </a:p>
          <a:p>
            <a:r>
              <a:rPr lang="en-GB" sz="2400" dirty="0" smtClean="0">
                <a:latin typeface="Comic Sans MS" panose="030F0702030302020204" pitchFamily="66" charset="0"/>
              </a:rPr>
              <a:t>                   45,   </a:t>
            </a:r>
            <a:r>
              <a:rPr lang="en-GB" sz="2400" dirty="0">
                <a:latin typeface="Comic Sans MS" panose="030F0702030302020204" pitchFamily="66" charset="0"/>
              </a:rPr>
              <a:t>4</a:t>
            </a:r>
            <a:r>
              <a:rPr lang="en-GB" sz="2400" dirty="0" smtClean="0">
                <a:latin typeface="Comic Sans MS" panose="030F0702030302020204" pitchFamily="66" charset="0"/>
              </a:rPr>
              <a:t>0,   35,   30,   25,   </a:t>
            </a:r>
            <a:r>
              <a:rPr lang="en-GB" sz="2400" dirty="0" smtClean="0">
                <a:solidFill>
                  <a:srgbClr val="FF0000"/>
                </a:solidFill>
                <a:latin typeface="Comic Sans MS" panose="030F0702030302020204" pitchFamily="66" charset="0"/>
              </a:rPr>
              <a:t>20</a:t>
            </a:r>
            <a:r>
              <a:rPr lang="en-GB" sz="2400" dirty="0" smtClean="0">
                <a:latin typeface="Comic Sans MS" panose="030F0702030302020204" pitchFamily="66" charset="0"/>
              </a:rPr>
              <a:t> </a:t>
            </a:r>
          </a:p>
          <a:p>
            <a:r>
              <a:rPr lang="en-GB" sz="2400" dirty="0" smtClean="0">
                <a:latin typeface="Comic Sans MS" panose="030F0702030302020204" pitchFamily="66" charset="0"/>
              </a:rPr>
              <a:t> </a:t>
            </a:r>
            <a:endParaRPr lang="en-GB" sz="2400" dirty="0">
              <a:latin typeface="Comic Sans MS" panose="030F0702030302020204" pitchFamily="66" charset="0"/>
            </a:endParaRPr>
          </a:p>
          <a:p>
            <a:r>
              <a:rPr lang="en-GB" sz="2400" dirty="0" smtClean="0">
                <a:latin typeface="Comic Sans MS" panose="030F0702030302020204" pitchFamily="66" charset="0"/>
              </a:rPr>
              <a:t>3. Find the total of </a:t>
            </a:r>
            <a:r>
              <a:rPr lang="en-GB" sz="2400" dirty="0">
                <a:latin typeface="Comic Sans MS" panose="030F0702030302020204" pitchFamily="66" charset="0"/>
              </a:rPr>
              <a:t>6</a:t>
            </a:r>
            <a:r>
              <a:rPr lang="en-GB" sz="2400" dirty="0" smtClean="0">
                <a:latin typeface="Comic Sans MS" panose="030F0702030302020204" pitchFamily="66" charset="0"/>
              </a:rPr>
              <a:t> and </a:t>
            </a:r>
            <a:r>
              <a:rPr lang="en-GB" sz="2400" dirty="0">
                <a:latin typeface="Comic Sans MS" panose="030F0702030302020204" pitchFamily="66" charset="0"/>
              </a:rPr>
              <a:t>3</a:t>
            </a:r>
            <a:r>
              <a:rPr lang="en-GB" sz="2400" dirty="0" smtClean="0">
                <a:latin typeface="Comic Sans MS" panose="030F0702030302020204" pitchFamily="66" charset="0"/>
              </a:rPr>
              <a:t>.  </a:t>
            </a:r>
            <a:r>
              <a:rPr lang="en-GB" sz="2400" dirty="0" smtClean="0">
                <a:solidFill>
                  <a:srgbClr val="FF0000"/>
                </a:solidFill>
                <a:latin typeface="Comic Sans MS" panose="030F0702030302020204" pitchFamily="66" charset="0"/>
              </a:rPr>
              <a:t>6 + 3 = 9</a:t>
            </a:r>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Which 2 numbers make 14?</a:t>
            </a:r>
          </a:p>
        </p:txBody>
      </p:sp>
      <p:sp>
        <p:nvSpPr>
          <p:cNvPr id="8" name="Rectangle 7"/>
          <p:cNvSpPr/>
          <p:nvPr/>
        </p:nvSpPr>
        <p:spPr>
          <a:xfrm>
            <a:off x="6660232" y="525729"/>
            <a:ext cx="1776289"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Monday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4" name="Picture 3"/>
          <p:cNvPicPr>
            <a:picLocks noChangeAspect="1"/>
          </p:cNvPicPr>
          <p:nvPr/>
        </p:nvPicPr>
        <p:blipFill rotWithShape="1">
          <a:blip r:embed="rId3"/>
          <a:srcRect l="52214" t="45078" r="11813" b="36219"/>
          <a:stretch/>
        </p:blipFill>
        <p:spPr>
          <a:xfrm>
            <a:off x="2657741" y="2489816"/>
            <a:ext cx="4116550" cy="1203299"/>
          </a:xfrm>
          <a:prstGeom prst="rect">
            <a:avLst/>
          </a:prstGeom>
        </p:spPr>
      </p:pic>
      <p:sp>
        <p:nvSpPr>
          <p:cNvPr id="6" name="TextBox 5"/>
          <p:cNvSpPr txBox="1"/>
          <p:nvPr/>
        </p:nvSpPr>
        <p:spPr>
          <a:xfrm>
            <a:off x="3203848" y="3462282"/>
            <a:ext cx="648072" cy="461665"/>
          </a:xfrm>
          <a:prstGeom prst="rect">
            <a:avLst/>
          </a:prstGeom>
          <a:noFill/>
        </p:spPr>
        <p:txBody>
          <a:bodyPr wrap="square" rtlCol="0">
            <a:spAutoFit/>
          </a:bodyPr>
          <a:lstStyle/>
          <a:p>
            <a:r>
              <a:rPr lang="en-GB" sz="2400" dirty="0" smtClean="0">
                <a:latin typeface="Comic Sans MS" panose="030F0702030302020204" pitchFamily="66" charset="0"/>
              </a:rPr>
              <a:t>A</a:t>
            </a:r>
            <a:endParaRPr lang="en-GB" sz="2400" dirty="0">
              <a:latin typeface="Comic Sans MS" panose="030F0702030302020204" pitchFamily="66" charset="0"/>
            </a:endParaRPr>
          </a:p>
        </p:txBody>
      </p:sp>
      <p:sp>
        <p:nvSpPr>
          <p:cNvPr id="9" name="TextBox 8"/>
          <p:cNvSpPr txBox="1"/>
          <p:nvPr/>
        </p:nvSpPr>
        <p:spPr>
          <a:xfrm>
            <a:off x="4073991" y="3506113"/>
            <a:ext cx="648072" cy="461665"/>
          </a:xfrm>
          <a:prstGeom prst="rect">
            <a:avLst/>
          </a:prstGeom>
          <a:noFill/>
        </p:spPr>
        <p:txBody>
          <a:bodyPr wrap="square" rtlCol="0">
            <a:spAutoFit/>
          </a:bodyPr>
          <a:lstStyle/>
          <a:p>
            <a:r>
              <a:rPr lang="en-GB" sz="2400" dirty="0">
                <a:latin typeface="Comic Sans MS" panose="030F0702030302020204" pitchFamily="66" charset="0"/>
              </a:rPr>
              <a:t>B</a:t>
            </a:r>
          </a:p>
        </p:txBody>
      </p:sp>
      <p:sp>
        <p:nvSpPr>
          <p:cNvPr id="10" name="TextBox 9"/>
          <p:cNvSpPr txBox="1"/>
          <p:nvPr/>
        </p:nvSpPr>
        <p:spPr>
          <a:xfrm>
            <a:off x="4944134" y="3534497"/>
            <a:ext cx="648072" cy="461665"/>
          </a:xfrm>
          <a:prstGeom prst="rect">
            <a:avLst/>
          </a:prstGeom>
          <a:noFill/>
        </p:spPr>
        <p:txBody>
          <a:bodyPr wrap="square" rtlCol="0">
            <a:spAutoFit/>
          </a:bodyPr>
          <a:lstStyle/>
          <a:p>
            <a:r>
              <a:rPr lang="en-GB" sz="2400" dirty="0">
                <a:latin typeface="Comic Sans MS" panose="030F0702030302020204" pitchFamily="66" charset="0"/>
              </a:rPr>
              <a:t>C</a:t>
            </a:r>
          </a:p>
        </p:txBody>
      </p:sp>
      <p:sp>
        <p:nvSpPr>
          <p:cNvPr id="11" name="TextBox 10"/>
          <p:cNvSpPr txBox="1"/>
          <p:nvPr/>
        </p:nvSpPr>
        <p:spPr>
          <a:xfrm>
            <a:off x="6002492" y="3506113"/>
            <a:ext cx="648072" cy="461665"/>
          </a:xfrm>
          <a:prstGeom prst="rect">
            <a:avLst/>
          </a:prstGeom>
          <a:noFill/>
        </p:spPr>
        <p:txBody>
          <a:bodyPr wrap="square" rtlCol="0">
            <a:spAutoFit/>
          </a:bodyPr>
          <a:lstStyle/>
          <a:p>
            <a:r>
              <a:rPr lang="en-GB" sz="2400" dirty="0">
                <a:latin typeface="Comic Sans MS" panose="030F0702030302020204" pitchFamily="66" charset="0"/>
              </a:rPr>
              <a:t>D</a:t>
            </a:r>
          </a:p>
        </p:txBody>
      </p:sp>
      <p:pic>
        <p:nvPicPr>
          <p:cNvPr id="12" name="Picture 11"/>
          <p:cNvPicPr>
            <a:picLocks noChangeAspect="1"/>
          </p:cNvPicPr>
          <p:nvPr/>
        </p:nvPicPr>
        <p:blipFill rotWithShape="1">
          <a:blip r:embed="rId4"/>
          <a:srcRect l="52214" t="56891" r="11259" b="24406"/>
          <a:stretch/>
        </p:blipFill>
        <p:spPr>
          <a:xfrm>
            <a:off x="5905142" y="5661248"/>
            <a:ext cx="2531161" cy="728668"/>
          </a:xfrm>
          <a:prstGeom prst="rect">
            <a:avLst/>
          </a:prstGeom>
        </p:spPr>
      </p:pic>
      <p:sp>
        <p:nvSpPr>
          <p:cNvPr id="13" name="Rectangle 12"/>
          <p:cNvSpPr/>
          <p:nvPr/>
        </p:nvSpPr>
        <p:spPr>
          <a:xfrm>
            <a:off x="2922835" y="1304894"/>
            <a:ext cx="3706463" cy="369332"/>
          </a:xfrm>
          <a:prstGeom prst="rect">
            <a:avLst/>
          </a:prstGeom>
        </p:spPr>
        <p:txBody>
          <a:bodyPr wrap="none">
            <a:spAutoFit/>
          </a:bodyPr>
          <a:lstStyle/>
          <a:p>
            <a:pPr algn="ctr"/>
            <a:r>
              <a:rPr lang="en-GB" dirty="0">
                <a:solidFill>
                  <a:srgbClr val="FF0000"/>
                </a:solidFill>
                <a:latin typeface="Comic Sans MS" panose="030F0702030302020204" pitchFamily="66" charset="0"/>
              </a:rPr>
              <a:t>Answers. </a:t>
            </a:r>
            <a:r>
              <a:rPr lang="en-GB" dirty="0">
                <a:latin typeface="Comic Sans MS" panose="030F0702030302020204" pitchFamily="66" charset="0"/>
              </a:rPr>
              <a:t>Mark your own work </a:t>
            </a:r>
            <a:r>
              <a:rPr lang="en-GB" dirty="0">
                <a:latin typeface="Comic Sans MS" panose="030F0702030302020204" pitchFamily="66" charset="0"/>
                <a:sym typeface="Wingdings" panose="05000000000000000000" pitchFamily="2" charset="2"/>
              </a:rPr>
              <a:t> </a:t>
            </a:r>
            <a:endParaRPr lang="en-GB" dirty="0">
              <a:latin typeface="Comic Sans MS" panose="030F0702030302020204" pitchFamily="66" charset="0"/>
            </a:endParaRPr>
          </a:p>
        </p:txBody>
      </p:sp>
      <p:sp>
        <p:nvSpPr>
          <p:cNvPr id="7" name="Oval 6"/>
          <p:cNvSpPr/>
          <p:nvPr/>
        </p:nvSpPr>
        <p:spPr>
          <a:xfrm>
            <a:off x="3851920" y="2489816"/>
            <a:ext cx="870143" cy="150634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6236147" y="6451903"/>
            <a:ext cx="1693092" cy="461665"/>
          </a:xfrm>
          <a:prstGeom prst="rect">
            <a:avLst/>
          </a:prstGeom>
        </p:spPr>
        <p:txBody>
          <a:bodyPr wrap="none">
            <a:spAutoFit/>
          </a:bodyPr>
          <a:lstStyle/>
          <a:p>
            <a:r>
              <a:rPr lang="en-GB" sz="2400" dirty="0" smtClean="0">
                <a:solidFill>
                  <a:srgbClr val="FF0000"/>
                </a:solidFill>
                <a:latin typeface="Comic Sans MS" panose="030F0702030302020204" pitchFamily="66" charset="0"/>
              </a:rPr>
              <a:t>10 </a:t>
            </a:r>
            <a:r>
              <a:rPr lang="en-GB" sz="2400" dirty="0">
                <a:solidFill>
                  <a:srgbClr val="FF0000"/>
                </a:solidFill>
                <a:latin typeface="Comic Sans MS" panose="030F0702030302020204" pitchFamily="66" charset="0"/>
              </a:rPr>
              <a:t>+ </a:t>
            </a:r>
            <a:r>
              <a:rPr lang="en-GB" sz="2400" dirty="0" smtClean="0">
                <a:solidFill>
                  <a:srgbClr val="FF0000"/>
                </a:solidFill>
                <a:latin typeface="Comic Sans MS" panose="030F0702030302020204" pitchFamily="66" charset="0"/>
              </a:rPr>
              <a:t>4 </a:t>
            </a:r>
            <a:r>
              <a:rPr lang="en-GB" sz="2400" dirty="0">
                <a:solidFill>
                  <a:srgbClr val="FF0000"/>
                </a:solidFill>
                <a:latin typeface="Comic Sans MS" panose="030F0702030302020204" pitchFamily="66" charset="0"/>
              </a:rPr>
              <a:t>= </a:t>
            </a:r>
            <a:r>
              <a:rPr lang="en-GB" sz="2400" dirty="0" smtClean="0">
                <a:solidFill>
                  <a:srgbClr val="FF0000"/>
                </a:solidFill>
                <a:latin typeface="Comic Sans MS" panose="030F0702030302020204" pitchFamily="66" charset="0"/>
              </a:rPr>
              <a:t>14</a:t>
            </a:r>
            <a:endParaRPr lang="en-GB" sz="2400" dirty="0">
              <a:latin typeface="Comic Sans MS" panose="030F0702030302020204" pitchFamily="66" charset="0"/>
            </a:endParaRPr>
          </a:p>
        </p:txBody>
      </p:sp>
      <p:sp>
        <p:nvSpPr>
          <p:cNvPr id="15" name="Oval 14"/>
          <p:cNvSpPr/>
          <p:nvPr/>
        </p:nvSpPr>
        <p:spPr>
          <a:xfrm>
            <a:off x="5764047" y="5445224"/>
            <a:ext cx="944200" cy="111150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6706528" y="5400467"/>
            <a:ext cx="944200" cy="111150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8585068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104756" y="690947"/>
            <a:ext cx="2696572"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Monday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4" name="Rectangle 3"/>
          <p:cNvSpPr/>
          <p:nvPr/>
        </p:nvSpPr>
        <p:spPr>
          <a:xfrm>
            <a:off x="827584" y="1679827"/>
            <a:ext cx="7904014" cy="707886"/>
          </a:xfrm>
          <a:prstGeom prst="rect">
            <a:avLst/>
          </a:prstGeom>
        </p:spPr>
        <p:txBody>
          <a:bodyPr wrap="square">
            <a:spAutoFit/>
          </a:bodyPr>
          <a:lstStyle/>
          <a:p>
            <a:r>
              <a:rPr lang="en-US" sz="2400" dirty="0">
                <a:latin typeface="Comic Sans MS" panose="030F0702030302020204" pitchFamily="66" charset="0"/>
                <a:sym typeface="Wingdings" panose="05000000000000000000" pitchFamily="2" charset="2"/>
              </a:rPr>
              <a:t>Today we are going </a:t>
            </a:r>
            <a:r>
              <a:rPr lang="en-US" sz="2400" dirty="0" smtClean="0">
                <a:latin typeface="Comic Sans MS" panose="030F0702030302020204" pitchFamily="66" charset="0"/>
                <a:sym typeface="Wingdings" panose="05000000000000000000" pitchFamily="2" charset="2"/>
              </a:rPr>
              <a:t>to practice telling the time.  </a:t>
            </a:r>
          </a:p>
          <a:p>
            <a:pPr algn="ctr"/>
            <a:endParaRPr lang="en-US" sz="1600" dirty="0">
              <a:solidFill>
                <a:srgbClr val="FF0000"/>
              </a:solidFill>
              <a:latin typeface="Comic Sans MS" panose="030F0702030302020204" pitchFamily="66" charset="0"/>
              <a:sym typeface="Wingdings" panose="05000000000000000000" pitchFamily="2" charset="2"/>
            </a:endParaRPr>
          </a:p>
        </p:txBody>
      </p:sp>
      <p:pic>
        <p:nvPicPr>
          <p:cNvPr id="14"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2045" y="5496291"/>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5" name="Oval Callout 14"/>
          <p:cNvSpPr/>
          <p:nvPr/>
        </p:nvSpPr>
        <p:spPr>
          <a:xfrm>
            <a:off x="5732666" y="6003115"/>
            <a:ext cx="1780716" cy="633524"/>
          </a:xfrm>
          <a:prstGeom prst="wedgeEllipseCallout">
            <a:avLst>
              <a:gd name="adj1" fmla="val 76609"/>
              <a:gd name="adj2" fmla="val -44377"/>
            </a:avLst>
          </a:prstGeom>
          <a:solidFill>
            <a:srgbClr val="FF9933"/>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Comic Sans MS" panose="030F0702030302020204" pitchFamily="66" charset="0"/>
              </a:rPr>
              <a:t>Look on the next slide for your activity.</a:t>
            </a:r>
            <a:endParaRPr lang="en-GB" sz="1000" dirty="0">
              <a:solidFill>
                <a:schemeClr val="tx1"/>
              </a:solidFill>
              <a:latin typeface="Comic Sans MS" panose="030F0702030302020204" pitchFamily="66" charset="0"/>
            </a:endParaRPr>
          </a:p>
        </p:txBody>
      </p:sp>
      <p:pic>
        <p:nvPicPr>
          <p:cNvPr id="2" name="Picture 1"/>
          <p:cNvPicPr>
            <a:picLocks noChangeAspect="1"/>
          </p:cNvPicPr>
          <p:nvPr/>
        </p:nvPicPr>
        <p:blipFill rotWithShape="1">
          <a:blip r:embed="rId3"/>
          <a:srcRect l="19561" t="30313" r="23435" b="19485"/>
          <a:stretch/>
        </p:blipFill>
        <p:spPr>
          <a:xfrm>
            <a:off x="1372914" y="2465663"/>
            <a:ext cx="6120680" cy="3030628"/>
          </a:xfrm>
          <a:prstGeom prst="rect">
            <a:avLst/>
          </a:prstGeom>
        </p:spPr>
      </p:pic>
      <p:sp>
        <p:nvSpPr>
          <p:cNvPr id="7" name="Rectangle 6"/>
          <p:cNvSpPr/>
          <p:nvPr/>
        </p:nvSpPr>
        <p:spPr>
          <a:xfrm>
            <a:off x="6142569" y="407333"/>
            <a:ext cx="3001431" cy="646331"/>
          </a:xfrm>
          <a:prstGeom prst="rect">
            <a:avLst/>
          </a:prstGeom>
          <a:noFill/>
        </p:spPr>
        <p:txBody>
          <a:bodyPr wrap="square" lIns="91440" tIns="45720" rIns="91440" bIns="45720">
            <a:spAutoFit/>
          </a:bodyPr>
          <a:lstStyle/>
          <a:p>
            <a:pPr algn="ctr"/>
            <a:r>
              <a:rPr lang="en-US" sz="36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Week 2</a:t>
            </a:r>
            <a:endParaRPr lang="en-US" sz="36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Tree>
    <p:extLst>
      <p:ext uri="{BB962C8B-B14F-4D97-AF65-F5344CB8AC3E}">
        <p14:creationId xmlns:p14="http://schemas.microsoft.com/office/powerpoint/2010/main" val="73711767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285874" y="83563"/>
            <a:ext cx="2696572"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Monday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14"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805" y="922231"/>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2" name="Rounded Rectangular Callout 11"/>
          <p:cNvSpPr/>
          <p:nvPr/>
        </p:nvSpPr>
        <p:spPr>
          <a:xfrm>
            <a:off x="1801312" y="1098549"/>
            <a:ext cx="6443096" cy="1250331"/>
          </a:xfrm>
          <a:prstGeom prst="wedgeRoundRectCallout">
            <a:avLst>
              <a:gd name="adj1" fmla="val -56506"/>
              <a:gd name="adj2" fmla="val -3968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dirty="0" smtClean="0">
                <a:solidFill>
                  <a:schemeClr val="tx1"/>
                </a:solidFill>
                <a:latin typeface="Comic Sans MS" panose="030F0702030302020204" pitchFamily="66" charset="0"/>
              </a:rPr>
              <a:t>Below are some half past times. You could print this slide or have a go at drawing your own little clocks (try and find something circular to draw around). Can you draw the hands on the clock to show the time? </a:t>
            </a:r>
            <a:endParaRPr lang="en-GB" dirty="0">
              <a:solidFill>
                <a:schemeClr val="tx1"/>
              </a:solidFill>
              <a:latin typeface="Comic Sans MS" panose="030F0702030302020204" pitchFamily="66" charset="0"/>
            </a:endParaRPr>
          </a:p>
        </p:txBody>
      </p:sp>
      <p:pic>
        <p:nvPicPr>
          <p:cNvPr id="2" name="Picture 1"/>
          <p:cNvPicPr>
            <a:picLocks noChangeAspect="1"/>
          </p:cNvPicPr>
          <p:nvPr/>
        </p:nvPicPr>
        <p:blipFill rotWithShape="1">
          <a:blip r:embed="rId3"/>
          <a:srcRect l="23435" t="37203" r="24542" b="10625"/>
          <a:stretch/>
        </p:blipFill>
        <p:spPr>
          <a:xfrm>
            <a:off x="994359" y="2564904"/>
            <a:ext cx="7279601" cy="4104456"/>
          </a:xfrm>
          <a:prstGeom prst="rect">
            <a:avLst/>
          </a:prstGeom>
        </p:spPr>
      </p:pic>
    </p:spTree>
    <p:extLst>
      <p:ext uri="{BB962C8B-B14F-4D97-AF65-F5344CB8AC3E}">
        <p14:creationId xmlns:p14="http://schemas.microsoft.com/office/powerpoint/2010/main" val="234162328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285874" y="83563"/>
            <a:ext cx="2696572"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Monday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6"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119209"/>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7" name="Rounded Rectangular Callout 6"/>
          <p:cNvSpPr/>
          <p:nvPr/>
        </p:nvSpPr>
        <p:spPr>
          <a:xfrm>
            <a:off x="1914242" y="1438940"/>
            <a:ext cx="2743264" cy="588698"/>
          </a:xfrm>
          <a:prstGeom prst="wedgeRoundRectCallout">
            <a:avLst>
              <a:gd name="adj1" fmla="val -56506"/>
              <a:gd name="adj2" fmla="val -3968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dirty="0" smtClean="0">
                <a:solidFill>
                  <a:srgbClr val="FF0000"/>
                </a:solidFill>
                <a:latin typeface="Comic Sans MS" panose="030F0702030302020204" pitchFamily="66" charset="0"/>
              </a:rPr>
              <a:t>Here are the answers.</a:t>
            </a:r>
            <a:r>
              <a:rPr lang="en-GB" dirty="0" smtClean="0">
                <a:solidFill>
                  <a:schemeClr val="tx1"/>
                </a:solidFill>
                <a:latin typeface="Comic Sans MS" panose="030F0702030302020204" pitchFamily="66" charset="0"/>
              </a:rPr>
              <a:t> </a:t>
            </a:r>
            <a:endParaRPr lang="en-GB" dirty="0">
              <a:solidFill>
                <a:schemeClr val="tx1"/>
              </a:solidFill>
              <a:latin typeface="Comic Sans MS" panose="030F0702030302020204" pitchFamily="66" charset="0"/>
            </a:endParaRPr>
          </a:p>
        </p:txBody>
      </p:sp>
      <p:pic>
        <p:nvPicPr>
          <p:cNvPr id="3" name="Picture 2"/>
          <p:cNvPicPr>
            <a:picLocks noChangeAspect="1"/>
          </p:cNvPicPr>
          <p:nvPr/>
        </p:nvPicPr>
        <p:blipFill rotWithShape="1">
          <a:blip r:embed="rId3"/>
          <a:srcRect l="22329" t="24407" r="24542" b="24406"/>
          <a:stretch/>
        </p:blipFill>
        <p:spPr>
          <a:xfrm>
            <a:off x="1043608" y="2459685"/>
            <a:ext cx="7405811" cy="4011481"/>
          </a:xfrm>
          <a:prstGeom prst="rect">
            <a:avLst/>
          </a:prstGeom>
        </p:spPr>
      </p:pic>
    </p:spTree>
    <p:extLst>
      <p:ext uri="{BB962C8B-B14F-4D97-AF65-F5344CB8AC3E}">
        <p14:creationId xmlns:p14="http://schemas.microsoft.com/office/powerpoint/2010/main" val="58527822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899592" y="289724"/>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653306" y="2084120"/>
            <a:ext cx="7794054" cy="5632311"/>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The submarine is ________ the </a:t>
            </a:r>
          </a:p>
          <a:p>
            <a:r>
              <a:rPr lang="en-GB" sz="2400" dirty="0">
                <a:latin typeface="Comic Sans MS" panose="030F0702030302020204" pitchFamily="66" charset="0"/>
              </a:rPr>
              <a:t> </a:t>
            </a:r>
            <a:r>
              <a:rPr lang="en-GB" sz="2400" dirty="0" smtClean="0">
                <a:latin typeface="Comic Sans MS" panose="030F0702030302020204" pitchFamily="66" charset="0"/>
              </a:rPr>
              <a:t>    water.</a:t>
            </a: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What is 10 – 0? </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What is 2 + 2 + 2 + 2?</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Which number sentence is correct? </a:t>
            </a:r>
          </a:p>
          <a:p>
            <a:pPr algn="ctr"/>
            <a:r>
              <a:rPr lang="en-GB" sz="2400" dirty="0" smtClean="0">
                <a:latin typeface="Comic Sans MS" panose="030F0702030302020204" pitchFamily="66" charset="0"/>
              </a:rPr>
              <a:t> 10 + 9 = 19              10 + 9 = 18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9" name="Rectangle 8"/>
          <p:cNvSpPr/>
          <p:nvPr/>
        </p:nvSpPr>
        <p:spPr>
          <a:xfrm>
            <a:off x="6666861" y="484219"/>
            <a:ext cx="1937587"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Tuesday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4" name="Picture 3"/>
          <p:cNvPicPr>
            <a:picLocks noChangeAspect="1"/>
          </p:cNvPicPr>
          <p:nvPr/>
        </p:nvPicPr>
        <p:blipFill rotWithShape="1">
          <a:blip r:embed="rId3"/>
          <a:srcRect l="24542" t="38187" r="32290" b="18500"/>
          <a:stretch/>
        </p:blipFill>
        <p:spPr>
          <a:xfrm>
            <a:off x="5858587" y="1861481"/>
            <a:ext cx="3308322" cy="1866233"/>
          </a:xfrm>
          <a:prstGeom prst="rect">
            <a:avLst/>
          </a:prstGeom>
        </p:spPr>
      </p:pic>
    </p:spTree>
    <p:extLst>
      <p:ext uri="{BB962C8B-B14F-4D97-AF65-F5344CB8AC3E}">
        <p14:creationId xmlns:p14="http://schemas.microsoft.com/office/powerpoint/2010/main" val="114422331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899592" y="289724"/>
            <a:ext cx="5400600" cy="936104"/>
          </a:xfrm>
          <a:prstGeom prst="rect">
            <a:avLst/>
          </a:prstGeom>
        </p:spPr>
      </p:pic>
      <p:sp>
        <p:nvSpPr>
          <p:cNvPr id="5" name="TextBox 4"/>
          <p:cNvSpPr txBox="1"/>
          <p:nvPr/>
        </p:nvSpPr>
        <p:spPr>
          <a:xfrm>
            <a:off x="653306" y="2084120"/>
            <a:ext cx="7794054" cy="5632311"/>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The submarine is   </a:t>
            </a:r>
            <a:r>
              <a:rPr lang="en-GB" sz="2400" dirty="0" smtClean="0">
                <a:solidFill>
                  <a:srgbClr val="FF0000"/>
                </a:solidFill>
                <a:latin typeface="Comic Sans MS" panose="030F0702030302020204" pitchFamily="66" charset="0"/>
              </a:rPr>
              <a:t>under  </a:t>
            </a:r>
            <a:r>
              <a:rPr lang="en-GB" sz="2400" dirty="0" smtClean="0">
                <a:latin typeface="Comic Sans MS" panose="030F0702030302020204" pitchFamily="66" charset="0"/>
              </a:rPr>
              <a:t> the </a:t>
            </a:r>
          </a:p>
          <a:p>
            <a:r>
              <a:rPr lang="en-GB" sz="2400" dirty="0">
                <a:latin typeface="Comic Sans MS" panose="030F0702030302020204" pitchFamily="66" charset="0"/>
              </a:rPr>
              <a:t> </a:t>
            </a:r>
            <a:r>
              <a:rPr lang="en-GB" sz="2400" dirty="0" smtClean="0">
                <a:latin typeface="Comic Sans MS" panose="030F0702030302020204" pitchFamily="66" charset="0"/>
              </a:rPr>
              <a:t>     water.</a:t>
            </a: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What is 10 – 0?  </a:t>
            </a:r>
            <a:r>
              <a:rPr lang="en-GB" sz="2400" dirty="0" smtClean="0">
                <a:solidFill>
                  <a:srgbClr val="FF0000"/>
                </a:solidFill>
                <a:latin typeface="Comic Sans MS" panose="030F0702030302020204" pitchFamily="66" charset="0"/>
              </a:rPr>
              <a:t>10</a:t>
            </a:r>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What is 2 + 2 + 2 + 2?    </a:t>
            </a:r>
            <a:r>
              <a:rPr lang="en-GB" sz="2400" dirty="0" smtClean="0">
                <a:solidFill>
                  <a:srgbClr val="FF0000"/>
                </a:solidFill>
                <a:latin typeface="Comic Sans MS" panose="030F0702030302020204" pitchFamily="66" charset="0"/>
              </a:rPr>
              <a:t>8</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Which number sentence is correct? </a:t>
            </a:r>
          </a:p>
          <a:p>
            <a:pPr algn="ctr"/>
            <a:r>
              <a:rPr lang="en-GB" sz="2400" dirty="0" smtClean="0">
                <a:latin typeface="Comic Sans MS" panose="030F0702030302020204" pitchFamily="66" charset="0"/>
              </a:rPr>
              <a:t> 10 + 9 = 19              10 + 9 = 18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9" name="Rectangle 8"/>
          <p:cNvSpPr/>
          <p:nvPr/>
        </p:nvSpPr>
        <p:spPr>
          <a:xfrm>
            <a:off x="6666861" y="484219"/>
            <a:ext cx="1937587"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Tuesday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4" name="Picture 3"/>
          <p:cNvPicPr>
            <a:picLocks noChangeAspect="1"/>
          </p:cNvPicPr>
          <p:nvPr/>
        </p:nvPicPr>
        <p:blipFill rotWithShape="1">
          <a:blip r:embed="rId3"/>
          <a:srcRect l="24542" t="38187" r="32290" b="18500"/>
          <a:stretch/>
        </p:blipFill>
        <p:spPr>
          <a:xfrm>
            <a:off x="5858587" y="1861481"/>
            <a:ext cx="3308322" cy="1866233"/>
          </a:xfrm>
          <a:prstGeom prst="rect">
            <a:avLst/>
          </a:prstGeom>
        </p:spPr>
      </p:pic>
      <p:sp>
        <p:nvSpPr>
          <p:cNvPr id="7" name="Rectangle 6"/>
          <p:cNvSpPr/>
          <p:nvPr/>
        </p:nvSpPr>
        <p:spPr>
          <a:xfrm>
            <a:off x="2113608" y="1193308"/>
            <a:ext cx="4873450" cy="461665"/>
          </a:xfrm>
          <a:prstGeom prst="rect">
            <a:avLst/>
          </a:prstGeom>
        </p:spPr>
        <p:txBody>
          <a:bodyPr wrap="none">
            <a:spAutoFit/>
          </a:bodyPr>
          <a:lstStyle/>
          <a:p>
            <a:pPr algn="ctr"/>
            <a:r>
              <a:rPr lang="en-GB" sz="2400" dirty="0">
                <a:solidFill>
                  <a:srgbClr val="FF0000"/>
                </a:solidFill>
                <a:latin typeface="Comic Sans MS" panose="030F0702030302020204" pitchFamily="66" charset="0"/>
              </a:rPr>
              <a:t>Answers. </a:t>
            </a:r>
            <a:r>
              <a:rPr lang="en-GB" sz="2400" dirty="0">
                <a:latin typeface="Comic Sans MS" panose="030F0702030302020204" pitchFamily="66" charset="0"/>
              </a:rPr>
              <a:t>Mark your own work </a:t>
            </a:r>
            <a:r>
              <a:rPr lang="en-GB" sz="2400" dirty="0">
                <a:latin typeface="Comic Sans MS" panose="030F0702030302020204" pitchFamily="66" charset="0"/>
                <a:sym typeface="Wingdings" panose="05000000000000000000" pitchFamily="2" charset="2"/>
              </a:rPr>
              <a:t> </a:t>
            </a:r>
            <a:endParaRPr lang="en-GB" sz="2400" dirty="0">
              <a:latin typeface="Comic Sans MS" panose="030F0702030302020204" pitchFamily="66" charset="0"/>
            </a:endParaRPr>
          </a:p>
        </p:txBody>
      </p:sp>
      <p:sp>
        <p:nvSpPr>
          <p:cNvPr id="6" name="Oval 5"/>
          <p:cNvSpPr/>
          <p:nvPr/>
        </p:nvSpPr>
        <p:spPr>
          <a:xfrm>
            <a:off x="2113608" y="6093296"/>
            <a:ext cx="2160240" cy="50405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9563131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22020" y="1227811"/>
            <a:ext cx="4986796" cy="1785104"/>
          </a:xfrm>
          <a:prstGeom prst="rect">
            <a:avLst/>
          </a:prstGeom>
          <a:noFill/>
        </p:spPr>
        <p:txBody>
          <a:bodyPr wrap="square" rtlCol="0">
            <a:spAutoFit/>
          </a:bodyPr>
          <a:lstStyle/>
          <a:p>
            <a:endParaRPr lang="en-US" dirty="0">
              <a:latin typeface="Comic Sans MS" panose="030F0702030302020204" pitchFamily="66" charset="0"/>
              <a:sym typeface="Wingdings" panose="05000000000000000000" pitchFamily="2" charset="2"/>
            </a:endParaRPr>
          </a:p>
          <a:p>
            <a:pPr algn="ctr"/>
            <a:r>
              <a:rPr lang="en-US" sz="2400" dirty="0" smtClean="0">
                <a:latin typeface="Comic Sans MS" panose="030F0702030302020204" pitchFamily="66" charset="0"/>
                <a:sym typeface="Wingdings" panose="05000000000000000000" pitchFamily="2" charset="2"/>
              </a:rPr>
              <a:t>Today we are going to complete the questions in section 9: </a:t>
            </a:r>
          </a:p>
          <a:p>
            <a:endParaRPr lang="en-US" sz="2000" b="1" dirty="0">
              <a:solidFill>
                <a:srgbClr val="FF0000"/>
              </a:solidFill>
              <a:latin typeface="Comic Sans MS" panose="030F0702030302020204" pitchFamily="66" charset="0"/>
              <a:sym typeface="Wingdings" panose="05000000000000000000" pitchFamily="2" charset="2"/>
            </a:endParaRPr>
          </a:p>
          <a:p>
            <a:pPr algn="ctr"/>
            <a:r>
              <a:rPr lang="en-US" sz="2400" b="1" dirty="0" smtClean="0">
                <a:solidFill>
                  <a:srgbClr val="FF0000"/>
                </a:solidFill>
                <a:latin typeface="Comic Sans MS" panose="030F0702030302020204" pitchFamily="66" charset="0"/>
                <a:sym typeface="Wingdings" panose="05000000000000000000" pitchFamily="2" charset="2"/>
              </a:rPr>
              <a:t>Mixed time questions</a:t>
            </a:r>
            <a:endParaRPr lang="en-US" sz="2400" b="1" dirty="0">
              <a:solidFill>
                <a:srgbClr val="FF0000"/>
              </a:solidFill>
              <a:latin typeface="Comic Sans MS" panose="030F0702030302020204" pitchFamily="66" charset="0"/>
              <a:sym typeface="Wingdings" panose="05000000000000000000" pitchFamily="2" charset="2"/>
            </a:endParaRPr>
          </a:p>
        </p:txBody>
      </p:sp>
      <p:sp>
        <p:nvSpPr>
          <p:cNvPr id="5" name="Rectangle 4"/>
          <p:cNvSpPr/>
          <p:nvPr/>
        </p:nvSpPr>
        <p:spPr>
          <a:xfrm>
            <a:off x="3055162" y="471979"/>
            <a:ext cx="2927404"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Tuesday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9"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56462" y="5683043"/>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0" name="Oval Callout 9"/>
          <p:cNvSpPr/>
          <p:nvPr/>
        </p:nvSpPr>
        <p:spPr>
          <a:xfrm>
            <a:off x="7111764" y="5055845"/>
            <a:ext cx="1780716" cy="633524"/>
          </a:xfrm>
          <a:prstGeom prst="wedgeEllipseCallout">
            <a:avLst>
              <a:gd name="adj1" fmla="val 32986"/>
              <a:gd name="adj2" fmla="val 61863"/>
            </a:avLst>
          </a:prstGeom>
          <a:solidFill>
            <a:srgbClr val="FF9933"/>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Comic Sans MS" panose="030F0702030302020204" pitchFamily="66" charset="0"/>
              </a:rPr>
              <a:t>Look on the next slide for an extra activity.</a:t>
            </a:r>
            <a:endParaRPr lang="en-GB" sz="1000" dirty="0">
              <a:solidFill>
                <a:schemeClr val="tx1"/>
              </a:solidFill>
              <a:latin typeface="Comic Sans MS" panose="030F0702030302020204" pitchFamily="66" charset="0"/>
            </a:endParaRPr>
          </a:p>
        </p:txBody>
      </p:sp>
      <p:pic>
        <p:nvPicPr>
          <p:cNvPr id="13" name="Picture 12"/>
          <p:cNvPicPr>
            <a:picLocks noChangeAspect="1"/>
          </p:cNvPicPr>
          <p:nvPr/>
        </p:nvPicPr>
        <p:blipFill rotWithShape="1">
          <a:blip r:embed="rId3"/>
          <a:srcRect l="18455" t="20469" r="51660" b="23422"/>
          <a:stretch/>
        </p:blipFill>
        <p:spPr>
          <a:xfrm>
            <a:off x="5616261" y="1220931"/>
            <a:ext cx="3335983" cy="3521315"/>
          </a:xfrm>
          <a:prstGeom prst="rect">
            <a:avLst/>
          </a:prstGeom>
        </p:spPr>
      </p:pic>
      <p:sp>
        <p:nvSpPr>
          <p:cNvPr id="4" name="Oval 3"/>
          <p:cNvSpPr/>
          <p:nvPr/>
        </p:nvSpPr>
        <p:spPr>
          <a:xfrm>
            <a:off x="5593128" y="4293096"/>
            <a:ext cx="3550872" cy="44915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rotWithShape="1">
          <a:blip r:embed="rId4"/>
          <a:srcRect l="38932" t="29328" r="28969" b="18500"/>
          <a:stretch/>
        </p:blipFill>
        <p:spPr>
          <a:xfrm>
            <a:off x="1533724" y="3429000"/>
            <a:ext cx="3273707" cy="2991490"/>
          </a:xfrm>
          <a:prstGeom prst="rect">
            <a:avLst/>
          </a:prstGeom>
        </p:spPr>
      </p:pic>
    </p:spTree>
    <p:extLst>
      <p:ext uri="{BB962C8B-B14F-4D97-AF65-F5344CB8AC3E}">
        <p14:creationId xmlns:p14="http://schemas.microsoft.com/office/powerpoint/2010/main" val="20555626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170458" y="83563"/>
            <a:ext cx="2927404"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Tuesday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3" name="Picture 2"/>
          <p:cNvPicPr>
            <a:picLocks noChangeAspect="1"/>
          </p:cNvPicPr>
          <p:nvPr/>
        </p:nvPicPr>
        <p:blipFill rotWithShape="1">
          <a:blip r:embed="rId2"/>
          <a:srcRect l="17901" t="21454" r="18454" b="34250"/>
          <a:stretch/>
        </p:blipFill>
        <p:spPr>
          <a:xfrm>
            <a:off x="1115616" y="1196752"/>
            <a:ext cx="6624734" cy="2592288"/>
          </a:xfrm>
          <a:prstGeom prst="rect">
            <a:avLst/>
          </a:prstGeom>
        </p:spPr>
      </p:pic>
      <p:pic>
        <p:nvPicPr>
          <p:cNvPr id="4" name="Picture 3"/>
          <p:cNvPicPr>
            <a:picLocks noChangeAspect="1"/>
          </p:cNvPicPr>
          <p:nvPr/>
        </p:nvPicPr>
        <p:blipFill rotWithShape="1">
          <a:blip r:embed="rId3"/>
          <a:srcRect l="18454" t="39172" r="18454" b="25391"/>
          <a:stretch/>
        </p:blipFill>
        <p:spPr>
          <a:xfrm>
            <a:off x="1074687" y="4437112"/>
            <a:ext cx="6706592" cy="2117871"/>
          </a:xfrm>
          <a:prstGeom prst="rect">
            <a:avLst/>
          </a:prstGeom>
        </p:spPr>
      </p:pic>
      <p:pic>
        <p:nvPicPr>
          <p:cNvPr id="6" name="Picture 5"/>
          <p:cNvPicPr>
            <a:picLocks noChangeAspect="1"/>
          </p:cNvPicPr>
          <p:nvPr/>
        </p:nvPicPr>
        <p:blipFill rotWithShape="1">
          <a:blip r:embed="rId4"/>
          <a:srcRect l="35057" t="9641" r="35057" b="82484"/>
          <a:stretch/>
        </p:blipFill>
        <p:spPr>
          <a:xfrm>
            <a:off x="2483767" y="3861048"/>
            <a:ext cx="3888432" cy="576064"/>
          </a:xfrm>
          <a:prstGeom prst="rect">
            <a:avLst/>
          </a:prstGeom>
        </p:spPr>
      </p:pic>
    </p:spTree>
    <p:extLst>
      <p:ext uri="{BB962C8B-B14F-4D97-AF65-F5344CB8AC3E}">
        <p14:creationId xmlns:p14="http://schemas.microsoft.com/office/powerpoint/2010/main" val="80523860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170458" y="83563"/>
            <a:ext cx="2927404"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Tuesday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3" name="Picture 2"/>
          <p:cNvPicPr>
            <a:picLocks noChangeAspect="1"/>
          </p:cNvPicPr>
          <p:nvPr/>
        </p:nvPicPr>
        <p:blipFill rotWithShape="1">
          <a:blip r:embed="rId2"/>
          <a:srcRect l="17901" t="21454" r="18454" b="34250"/>
          <a:stretch/>
        </p:blipFill>
        <p:spPr>
          <a:xfrm>
            <a:off x="1115616" y="1196752"/>
            <a:ext cx="6624734" cy="2592288"/>
          </a:xfrm>
          <a:prstGeom prst="rect">
            <a:avLst/>
          </a:prstGeom>
        </p:spPr>
      </p:pic>
      <p:pic>
        <p:nvPicPr>
          <p:cNvPr id="4" name="Picture 3"/>
          <p:cNvPicPr>
            <a:picLocks noChangeAspect="1"/>
          </p:cNvPicPr>
          <p:nvPr/>
        </p:nvPicPr>
        <p:blipFill rotWithShape="1">
          <a:blip r:embed="rId3"/>
          <a:srcRect l="18454" t="39172" r="18454" b="25391"/>
          <a:stretch/>
        </p:blipFill>
        <p:spPr>
          <a:xfrm>
            <a:off x="1074687" y="4437112"/>
            <a:ext cx="6706592" cy="2117871"/>
          </a:xfrm>
          <a:prstGeom prst="rect">
            <a:avLst/>
          </a:prstGeom>
        </p:spPr>
      </p:pic>
      <p:pic>
        <p:nvPicPr>
          <p:cNvPr id="6" name="Picture 5"/>
          <p:cNvPicPr>
            <a:picLocks noChangeAspect="1"/>
          </p:cNvPicPr>
          <p:nvPr/>
        </p:nvPicPr>
        <p:blipFill rotWithShape="1">
          <a:blip r:embed="rId4"/>
          <a:srcRect l="35057" t="9641" r="35057" b="82484"/>
          <a:stretch/>
        </p:blipFill>
        <p:spPr>
          <a:xfrm>
            <a:off x="2483767" y="3861048"/>
            <a:ext cx="3888432" cy="576064"/>
          </a:xfrm>
          <a:prstGeom prst="rect">
            <a:avLst/>
          </a:prstGeom>
        </p:spPr>
      </p:pic>
      <p:pic>
        <p:nvPicPr>
          <p:cNvPr id="7" name="Picture 2" descr="Girl Student Clipart Free Download Clip Art - WebComicms.Ne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8479" y="345757"/>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8" name="Rounded Rectangular Callout 7"/>
          <p:cNvSpPr/>
          <p:nvPr/>
        </p:nvSpPr>
        <p:spPr>
          <a:xfrm>
            <a:off x="1074687" y="607840"/>
            <a:ext cx="1152128" cy="529753"/>
          </a:xfrm>
          <a:prstGeom prst="wedgeRoundRectCallout">
            <a:avLst>
              <a:gd name="adj1" fmla="val -56506"/>
              <a:gd name="adj2" fmla="val -3968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100" dirty="0" smtClean="0">
                <a:solidFill>
                  <a:srgbClr val="FF0000"/>
                </a:solidFill>
                <a:latin typeface="Comic Sans MS" panose="030F0702030302020204" pitchFamily="66" charset="0"/>
              </a:rPr>
              <a:t>Here are the answers.</a:t>
            </a:r>
            <a:r>
              <a:rPr lang="en-GB" sz="1100" dirty="0" smtClean="0">
                <a:solidFill>
                  <a:schemeClr val="tx1"/>
                </a:solidFill>
                <a:latin typeface="Comic Sans MS" panose="030F0702030302020204" pitchFamily="66" charset="0"/>
              </a:rPr>
              <a:t> </a:t>
            </a:r>
            <a:endParaRPr lang="en-GB" sz="1100" dirty="0">
              <a:solidFill>
                <a:schemeClr val="tx1"/>
              </a:solidFill>
              <a:latin typeface="Comic Sans MS" panose="030F0702030302020204" pitchFamily="66" charset="0"/>
            </a:endParaRPr>
          </a:p>
        </p:txBody>
      </p:sp>
      <p:sp>
        <p:nvSpPr>
          <p:cNvPr id="9" name="Rounded Rectangle 8"/>
          <p:cNvSpPr/>
          <p:nvPr/>
        </p:nvSpPr>
        <p:spPr>
          <a:xfrm>
            <a:off x="5580112" y="1359405"/>
            <a:ext cx="2201167" cy="2429635"/>
          </a:xfrm>
          <a:prstGeom prst="roundRect">
            <a:avLst/>
          </a:prstGeom>
          <a:no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1027168" y="4305848"/>
            <a:ext cx="2201167" cy="2429635"/>
          </a:xfrm>
          <a:prstGeom prst="roundRect">
            <a:avLst/>
          </a:prstGeom>
          <a:no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7582057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470618" y="-4969"/>
            <a:ext cx="2010487" cy="646331"/>
          </a:xfrm>
          <a:prstGeom prst="rect">
            <a:avLst/>
          </a:prstGeom>
          <a:noFill/>
        </p:spPr>
        <p:txBody>
          <a:bodyPr wrap="none" lIns="91440" tIns="45720" rIns="91440" bIns="45720">
            <a:spAutoFit/>
          </a:bodyPr>
          <a:lstStyle/>
          <a:p>
            <a:pPr algn="ctr"/>
            <a:r>
              <a:rPr lang="en-US" sz="36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Tuesday</a:t>
            </a:r>
            <a:endParaRPr lang="en-US" sz="36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7"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413245"/>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8" name="Rounded Rectangular Callout 7"/>
          <p:cNvSpPr/>
          <p:nvPr/>
        </p:nvSpPr>
        <p:spPr>
          <a:xfrm>
            <a:off x="1520304" y="718180"/>
            <a:ext cx="6724103" cy="529753"/>
          </a:xfrm>
          <a:prstGeom prst="wedgeRoundRectCallout">
            <a:avLst>
              <a:gd name="adj1" fmla="val -56506"/>
              <a:gd name="adj2" fmla="val -3968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smtClean="0">
                <a:solidFill>
                  <a:schemeClr val="tx1"/>
                </a:solidFill>
                <a:latin typeface="Comic Sans MS" panose="030F0702030302020204" pitchFamily="66" charset="0"/>
              </a:rPr>
              <a:t>Here is a telling the time board game you might like to play with your family.</a:t>
            </a:r>
            <a:endParaRPr lang="en-GB" sz="1400" dirty="0">
              <a:solidFill>
                <a:schemeClr val="tx1"/>
              </a:solidFill>
              <a:latin typeface="Comic Sans MS" panose="030F0702030302020204" pitchFamily="66" charset="0"/>
            </a:endParaRPr>
          </a:p>
        </p:txBody>
      </p:sp>
      <p:pic>
        <p:nvPicPr>
          <p:cNvPr id="2" name="Picture 1"/>
          <p:cNvPicPr>
            <a:picLocks noChangeAspect="1"/>
          </p:cNvPicPr>
          <p:nvPr/>
        </p:nvPicPr>
        <p:blipFill rotWithShape="1">
          <a:blip r:embed="rId3"/>
          <a:srcRect l="22881" t="24407" r="22882" b="9641"/>
          <a:stretch/>
        </p:blipFill>
        <p:spPr>
          <a:xfrm>
            <a:off x="858195" y="1416233"/>
            <a:ext cx="7590724" cy="5189577"/>
          </a:xfrm>
          <a:prstGeom prst="rect">
            <a:avLst/>
          </a:prstGeom>
        </p:spPr>
      </p:pic>
    </p:spTree>
    <p:extLst>
      <p:ext uri="{BB962C8B-B14F-4D97-AF65-F5344CB8AC3E}">
        <p14:creationId xmlns:p14="http://schemas.microsoft.com/office/powerpoint/2010/main" val="171144738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53827" y="400124"/>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522362" y="1997543"/>
            <a:ext cx="7794054" cy="5632311"/>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How do you write this number </a:t>
            </a:r>
          </a:p>
          <a:p>
            <a:r>
              <a:rPr lang="en-GB" sz="2400" dirty="0">
                <a:latin typeface="Comic Sans MS" panose="030F0702030302020204" pitchFamily="66" charset="0"/>
              </a:rPr>
              <a:t> </a:t>
            </a:r>
            <a:r>
              <a:rPr lang="en-GB" sz="2400" dirty="0" smtClean="0">
                <a:latin typeface="Comic Sans MS" panose="030F0702030302020204" pitchFamily="66" charset="0"/>
              </a:rPr>
              <a:t>    as a word?</a:t>
            </a: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What is 15 - 5 ?</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Can you add these coins together?</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What is the missing number?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8" name="Rectangle 7"/>
          <p:cNvSpPr/>
          <p:nvPr/>
        </p:nvSpPr>
        <p:spPr>
          <a:xfrm>
            <a:off x="6187901" y="510642"/>
            <a:ext cx="2628292"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Wednesday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7" name="Picture 6"/>
          <p:cNvPicPr>
            <a:picLocks noChangeAspect="1"/>
          </p:cNvPicPr>
          <p:nvPr/>
        </p:nvPicPr>
        <p:blipFill rotWithShape="1">
          <a:blip r:embed="rId3"/>
          <a:srcRect l="65496" t="40156" r="14027" b="32282"/>
          <a:stretch/>
        </p:blipFill>
        <p:spPr>
          <a:xfrm>
            <a:off x="6187901" y="1804834"/>
            <a:ext cx="2117973" cy="1602790"/>
          </a:xfrm>
          <a:prstGeom prst="rect">
            <a:avLst/>
          </a:prstGeom>
        </p:spPr>
      </p:pic>
      <p:pic>
        <p:nvPicPr>
          <p:cNvPr id="9" name="Picture 8"/>
          <p:cNvPicPr>
            <a:picLocks noChangeAspect="1"/>
          </p:cNvPicPr>
          <p:nvPr/>
        </p:nvPicPr>
        <p:blipFill rotWithShape="1">
          <a:blip r:embed="rId4"/>
          <a:srcRect l="12366" t="35235" r="65496" b="39172"/>
          <a:stretch/>
        </p:blipFill>
        <p:spPr>
          <a:xfrm>
            <a:off x="6222801" y="4284765"/>
            <a:ext cx="2182521" cy="1418639"/>
          </a:xfrm>
          <a:prstGeom prst="rect">
            <a:avLst/>
          </a:prstGeom>
        </p:spPr>
      </p:pic>
      <p:pic>
        <p:nvPicPr>
          <p:cNvPr id="10" name="Picture 9"/>
          <p:cNvPicPr>
            <a:picLocks noChangeAspect="1"/>
          </p:cNvPicPr>
          <p:nvPr/>
        </p:nvPicPr>
        <p:blipFill rotWithShape="1">
          <a:blip r:embed="rId5"/>
          <a:srcRect l="5726" t="40156" r="67156" b="44094"/>
          <a:stretch/>
        </p:blipFill>
        <p:spPr>
          <a:xfrm>
            <a:off x="5287800" y="5840034"/>
            <a:ext cx="3117522" cy="1017966"/>
          </a:xfrm>
          <a:prstGeom prst="rect">
            <a:avLst/>
          </a:prstGeom>
        </p:spPr>
      </p:pic>
    </p:spTree>
    <p:extLst>
      <p:ext uri="{BB962C8B-B14F-4D97-AF65-F5344CB8AC3E}">
        <p14:creationId xmlns:p14="http://schemas.microsoft.com/office/powerpoint/2010/main" val="157175482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53827" y="400124"/>
            <a:ext cx="5400600" cy="936104"/>
          </a:xfrm>
          <a:prstGeom prst="rect">
            <a:avLst/>
          </a:prstGeom>
        </p:spPr>
      </p:pic>
      <p:sp>
        <p:nvSpPr>
          <p:cNvPr id="5" name="TextBox 4"/>
          <p:cNvSpPr txBox="1"/>
          <p:nvPr/>
        </p:nvSpPr>
        <p:spPr>
          <a:xfrm>
            <a:off x="522362" y="1997543"/>
            <a:ext cx="7794054" cy="5632311"/>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How do you write this number </a:t>
            </a:r>
          </a:p>
          <a:p>
            <a:r>
              <a:rPr lang="en-GB" sz="2400" dirty="0">
                <a:latin typeface="Comic Sans MS" panose="030F0702030302020204" pitchFamily="66" charset="0"/>
              </a:rPr>
              <a:t> </a:t>
            </a:r>
            <a:r>
              <a:rPr lang="en-GB" sz="2400" dirty="0" smtClean="0">
                <a:latin typeface="Comic Sans MS" panose="030F0702030302020204" pitchFamily="66" charset="0"/>
              </a:rPr>
              <a:t>    as a word?  </a:t>
            </a:r>
            <a:r>
              <a:rPr lang="en-GB" sz="2400" dirty="0" smtClean="0">
                <a:solidFill>
                  <a:srgbClr val="FF0000"/>
                </a:solidFill>
                <a:latin typeface="Comic Sans MS" panose="030F0702030302020204" pitchFamily="66" charset="0"/>
              </a:rPr>
              <a:t>seven</a:t>
            </a:r>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What is 15 - 5 ?  </a:t>
            </a:r>
            <a:r>
              <a:rPr lang="en-GB" sz="2400" dirty="0" smtClean="0">
                <a:solidFill>
                  <a:srgbClr val="FF0000"/>
                </a:solidFill>
                <a:latin typeface="Comic Sans MS" panose="030F0702030302020204" pitchFamily="66" charset="0"/>
              </a:rPr>
              <a:t>10</a:t>
            </a:r>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Can you add these coins together?</a:t>
            </a:r>
            <a:endParaRPr lang="en-GB" sz="2400" dirty="0">
              <a:latin typeface="Comic Sans MS" panose="030F0702030302020204" pitchFamily="66" charset="0"/>
            </a:endParaRPr>
          </a:p>
          <a:p>
            <a:r>
              <a:rPr lang="en-GB" sz="2400" dirty="0" smtClean="0">
                <a:latin typeface="Comic Sans MS" panose="030F0702030302020204" pitchFamily="66" charset="0"/>
              </a:rPr>
              <a:t>    </a:t>
            </a:r>
          </a:p>
          <a:p>
            <a:r>
              <a:rPr lang="en-GB" sz="2400" dirty="0" smtClean="0">
                <a:latin typeface="Comic Sans MS" panose="030F0702030302020204" pitchFamily="66" charset="0"/>
              </a:rPr>
              <a:t>                    </a:t>
            </a:r>
            <a:r>
              <a:rPr lang="en-GB" sz="2400" dirty="0" smtClean="0">
                <a:solidFill>
                  <a:srgbClr val="FF0000"/>
                </a:solidFill>
                <a:latin typeface="Comic Sans MS" panose="030F0702030302020204" pitchFamily="66" charset="0"/>
              </a:rPr>
              <a:t>5p + 2p = 7p</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What is the missing number?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8" name="Rectangle 7"/>
          <p:cNvSpPr/>
          <p:nvPr/>
        </p:nvSpPr>
        <p:spPr>
          <a:xfrm>
            <a:off x="6187901" y="510642"/>
            <a:ext cx="2628292"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Wednesday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7" name="Picture 6"/>
          <p:cNvPicPr>
            <a:picLocks noChangeAspect="1"/>
          </p:cNvPicPr>
          <p:nvPr/>
        </p:nvPicPr>
        <p:blipFill rotWithShape="1">
          <a:blip r:embed="rId3"/>
          <a:srcRect l="65496" t="40156" r="14027" b="32282"/>
          <a:stretch/>
        </p:blipFill>
        <p:spPr>
          <a:xfrm>
            <a:off x="6187901" y="1804834"/>
            <a:ext cx="2117973" cy="1602790"/>
          </a:xfrm>
          <a:prstGeom prst="rect">
            <a:avLst/>
          </a:prstGeom>
        </p:spPr>
      </p:pic>
      <p:pic>
        <p:nvPicPr>
          <p:cNvPr id="9" name="Picture 8"/>
          <p:cNvPicPr>
            <a:picLocks noChangeAspect="1"/>
          </p:cNvPicPr>
          <p:nvPr/>
        </p:nvPicPr>
        <p:blipFill rotWithShape="1">
          <a:blip r:embed="rId4"/>
          <a:srcRect l="12366" t="35235" r="65496" b="39172"/>
          <a:stretch/>
        </p:blipFill>
        <p:spPr>
          <a:xfrm>
            <a:off x="6222801" y="4284765"/>
            <a:ext cx="2182521" cy="1418639"/>
          </a:xfrm>
          <a:prstGeom prst="rect">
            <a:avLst/>
          </a:prstGeom>
        </p:spPr>
      </p:pic>
      <p:pic>
        <p:nvPicPr>
          <p:cNvPr id="10" name="Picture 9"/>
          <p:cNvPicPr>
            <a:picLocks noChangeAspect="1"/>
          </p:cNvPicPr>
          <p:nvPr/>
        </p:nvPicPr>
        <p:blipFill rotWithShape="1">
          <a:blip r:embed="rId5"/>
          <a:srcRect l="5726" t="40156" r="67156" b="44094"/>
          <a:stretch/>
        </p:blipFill>
        <p:spPr>
          <a:xfrm>
            <a:off x="5287800" y="5840034"/>
            <a:ext cx="3117522" cy="1017966"/>
          </a:xfrm>
          <a:prstGeom prst="rect">
            <a:avLst/>
          </a:prstGeom>
        </p:spPr>
      </p:pic>
      <p:sp>
        <p:nvSpPr>
          <p:cNvPr id="11" name="Rectangle 10"/>
          <p:cNvSpPr/>
          <p:nvPr/>
        </p:nvSpPr>
        <p:spPr>
          <a:xfrm>
            <a:off x="2338264" y="1287662"/>
            <a:ext cx="4873450" cy="461665"/>
          </a:xfrm>
          <a:prstGeom prst="rect">
            <a:avLst/>
          </a:prstGeom>
        </p:spPr>
        <p:txBody>
          <a:bodyPr wrap="none">
            <a:spAutoFit/>
          </a:bodyPr>
          <a:lstStyle/>
          <a:p>
            <a:pPr algn="ctr"/>
            <a:r>
              <a:rPr lang="en-GB" sz="2400" dirty="0">
                <a:solidFill>
                  <a:srgbClr val="FF0000"/>
                </a:solidFill>
                <a:latin typeface="Comic Sans MS" panose="030F0702030302020204" pitchFamily="66" charset="0"/>
              </a:rPr>
              <a:t>Answers. </a:t>
            </a:r>
            <a:r>
              <a:rPr lang="en-GB" sz="2400" dirty="0">
                <a:latin typeface="Comic Sans MS" panose="030F0702030302020204" pitchFamily="66" charset="0"/>
              </a:rPr>
              <a:t>Mark your own work </a:t>
            </a:r>
            <a:r>
              <a:rPr lang="en-GB" sz="2400" dirty="0">
                <a:latin typeface="Comic Sans MS" panose="030F0702030302020204" pitchFamily="66" charset="0"/>
                <a:sym typeface="Wingdings" panose="05000000000000000000" pitchFamily="2" charset="2"/>
              </a:rPr>
              <a:t> </a:t>
            </a:r>
            <a:endParaRPr lang="en-GB" sz="2400" dirty="0">
              <a:latin typeface="Comic Sans MS" panose="030F0702030302020204" pitchFamily="66" charset="0"/>
            </a:endParaRPr>
          </a:p>
        </p:txBody>
      </p:sp>
      <p:sp>
        <p:nvSpPr>
          <p:cNvPr id="4" name="Rectangle 3"/>
          <p:cNvSpPr/>
          <p:nvPr/>
        </p:nvSpPr>
        <p:spPr>
          <a:xfrm>
            <a:off x="6775268" y="6072331"/>
            <a:ext cx="434734" cy="584775"/>
          </a:xfrm>
          <a:prstGeom prst="rect">
            <a:avLst/>
          </a:prstGeom>
        </p:spPr>
        <p:txBody>
          <a:bodyPr wrap="none">
            <a:spAutoFit/>
          </a:bodyPr>
          <a:lstStyle/>
          <a:p>
            <a:r>
              <a:rPr lang="en-GB" sz="3200" dirty="0" smtClean="0">
                <a:solidFill>
                  <a:srgbClr val="FF0000"/>
                </a:solidFill>
                <a:latin typeface="Comic Sans MS" panose="030F0702030302020204" pitchFamily="66" charset="0"/>
              </a:rPr>
              <a:t>2</a:t>
            </a:r>
            <a:endParaRPr lang="en-GB" sz="3200" dirty="0"/>
          </a:p>
        </p:txBody>
      </p:sp>
    </p:spTree>
    <p:extLst>
      <p:ext uri="{BB962C8B-B14F-4D97-AF65-F5344CB8AC3E}">
        <p14:creationId xmlns:p14="http://schemas.microsoft.com/office/powerpoint/2010/main" val="330228157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85666" y="273422"/>
            <a:ext cx="3961341"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Wednesday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9" name="Rectangle 8"/>
          <p:cNvSpPr/>
          <p:nvPr/>
        </p:nvSpPr>
        <p:spPr>
          <a:xfrm>
            <a:off x="899592" y="1196752"/>
            <a:ext cx="7776864" cy="1200329"/>
          </a:xfrm>
          <a:prstGeom prst="rect">
            <a:avLst/>
          </a:prstGeom>
        </p:spPr>
        <p:txBody>
          <a:bodyPr wrap="square">
            <a:spAutoFit/>
          </a:bodyPr>
          <a:lstStyle/>
          <a:p>
            <a:r>
              <a:rPr lang="en-US" dirty="0">
                <a:latin typeface="Comic Sans MS" panose="030F0702030302020204" pitchFamily="66" charset="0"/>
                <a:sym typeface="Wingdings" panose="05000000000000000000" pitchFamily="2" charset="2"/>
              </a:rPr>
              <a:t>Today we are going to complete the homework, which will recap </a:t>
            </a:r>
            <a:r>
              <a:rPr lang="en-US" dirty="0" smtClean="0">
                <a:latin typeface="Comic Sans MS" panose="030F0702030302020204" pitchFamily="66" charset="0"/>
                <a:sym typeface="Wingdings" panose="05000000000000000000" pitchFamily="2" charset="2"/>
              </a:rPr>
              <a:t>on the </a:t>
            </a:r>
            <a:r>
              <a:rPr lang="en-US" dirty="0">
                <a:latin typeface="Comic Sans MS" panose="030F0702030302020204" pitchFamily="66" charset="0"/>
                <a:sym typeface="Wingdings" panose="05000000000000000000" pitchFamily="2" charset="2"/>
              </a:rPr>
              <a:t>learning from the </a:t>
            </a:r>
            <a:r>
              <a:rPr lang="en-US" dirty="0" smtClean="0">
                <a:latin typeface="Comic Sans MS" panose="030F0702030302020204" pitchFamily="66" charset="0"/>
                <a:sym typeface="Wingdings" panose="05000000000000000000" pitchFamily="2" charset="2"/>
              </a:rPr>
              <a:t>past week </a:t>
            </a:r>
            <a:r>
              <a:rPr lang="en-US" dirty="0">
                <a:latin typeface="Comic Sans MS" panose="030F0702030302020204" pitchFamily="66" charset="0"/>
                <a:sym typeface="Wingdings" panose="05000000000000000000" pitchFamily="2" charset="2"/>
              </a:rPr>
              <a:t>on </a:t>
            </a:r>
            <a:r>
              <a:rPr lang="en-US" dirty="0" smtClean="0">
                <a:latin typeface="Comic Sans MS" panose="030F0702030302020204" pitchFamily="66" charset="0"/>
                <a:sym typeface="Wingdings" panose="05000000000000000000" pitchFamily="2" charset="2"/>
              </a:rPr>
              <a:t>‘Starting to tell the time’ .</a:t>
            </a:r>
            <a:endParaRPr lang="en-US" dirty="0">
              <a:latin typeface="Comic Sans MS" panose="030F0702030302020204" pitchFamily="66" charset="0"/>
              <a:sym typeface="Wingdings" panose="05000000000000000000" pitchFamily="2" charset="2"/>
            </a:endParaRPr>
          </a:p>
          <a:p>
            <a:endParaRPr lang="en-US" dirty="0">
              <a:latin typeface="Comic Sans MS" panose="030F0702030302020204" pitchFamily="66" charset="0"/>
              <a:sym typeface="Wingdings" panose="05000000000000000000" pitchFamily="2" charset="2"/>
            </a:endParaRPr>
          </a:p>
          <a:p>
            <a:r>
              <a:rPr lang="en-US" dirty="0">
                <a:latin typeface="Comic Sans MS" panose="030F0702030302020204" pitchFamily="66" charset="0"/>
                <a:sym typeface="Wingdings" panose="05000000000000000000" pitchFamily="2" charset="2"/>
              </a:rPr>
              <a:t>Once you’ve logged in click on ‘Start homework’. </a:t>
            </a:r>
          </a:p>
        </p:txBody>
      </p:sp>
      <p:pic>
        <p:nvPicPr>
          <p:cNvPr id="3" name="Picture 2"/>
          <p:cNvPicPr>
            <a:picLocks noChangeAspect="1"/>
          </p:cNvPicPr>
          <p:nvPr/>
        </p:nvPicPr>
        <p:blipFill rotWithShape="1">
          <a:blip r:embed="rId3"/>
          <a:srcRect l="20668" t="29329" r="22329" b="24406"/>
          <a:stretch/>
        </p:blipFill>
        <p:spPr>
          <a:xfrm>
            <a:off x="899592" y="2636912"/>
            <a:ext cx="7416824" cy="3384376"/>
          </a:xfrm>
          <a:prstGeom prst="rect">
            <a:avLst/>
          </a:prstGeom>
        </p:spPr>
      </p:pic>
      <p:cxnSp>
        <p:nvCxnSpPr>
          <p:cNvPr id="12" name="Straight Arrow Connector 11"/>
          <p:cNvCxnSpPr/>
          <p:nvPr/>
        </p:nvCxnSpPr>
        <p:spPr>
          <a:xfrm flipV="1">
            <a:off x="683568" y="5733256"/>
            <a:ext cx="1008112" cy="792089"/>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0311330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83568" y="324696"/>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422945" y="2059099"/>
            <a:ext cx="7794054" cy="5262979"/>
          </a:xfrm>
          <a:prstGeom prst="rect">
            <a:avLst/>
          </a:prstGeom>
          <a:noFill/>
        </p:spPr>
        <p:txBody>
          <a:bodyPr wrap="square" rtlCol="0">
            <a:spAutoFit/>
          </a:bodyPr>
          <a:lstStyle/>
          <a:p>
            <a:r>
              <a:rPr lang="en-GB" sz="2400" dirty="0" smtClean="0">
                <a:latin typeface="Comic Sans MS" panose="030F0702030302020204" pitchFamily="66" charset="0"/>
              </a:rPr>
              <a:t>1. How many feet are there on 3 penguins? </a:t>
            </a: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How many tens are there in 14?</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What is the total of the coins? </a:t>
            </a: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What is 1 less than 20?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7" name="Rectangle 6"/>
          <p:cNvSpPr/>
          <p:nvPr/>
        </p:nvSpPr>
        <p:spPr>
          <a:xfrm>
            <a:off x="6342129" y="516923"/>
            <a:ext cx="2148373"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Thursday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6" name="Picture 5"/>
          <p:cNvPicPr>
            <a:picLocks noChangeAspect="1"/>
          </p:cNvPicPr>
          <p:nvPr/>
        </p:nvPicPr>
        <p:blipFill rotWithShape="1">
          <a:blip r:embed="rId3"/>
          <a:srcRect l="17901" t="25391" r="54980" b="43109"/>
          <a:stretch/>
        </p:blipFill>
        <p:spPr>
          <a:xfrm>
            <a:off x="6876256" y="1949085"/>
            <a:ext cx="2139718" cy="1397367"/>
          </a:xfrm>
          <a:prstGeom prst="rect">
            <a:avLst/>
          </a:prstGeom>
        </p:spPr>
      </p:pic>
      <p:pic>
        <p:nvPicPr>
          <p:cNvPr id="8" name="Picture 7"/>
          <p:cNvPicPr>
            <a:picLocks noChangeAspect="1"/>
          </p:cNvPicPr>
          <p:nvPr/>
        </p:nvPicPr>
        <p:blipFill rotWithShape="1">
          <a:blip r:embed="rId4"/>
          <a:srcRect l="20668" t="24406" r="43912" b="44094"/>
          <a:stretch/>
        </p:blipFill>
        <p:spPr>
          <a:xfrm>
            <a:off x="5868144" y="4144750"/>
            <a:ext cx="2456930" cy="1228465"/>
          </a:xfrm>
          <a:prstGeom prst="rect">
            <a:avLst/>
          </a:prstGeom>
        </p:spPr>
      </p:pic>
    </p:spTree>
    <p:extLst>
      <p:ext uri="{BB962C8B-B14F-4D97-AF65-F5344CB8AC3E}">
        <p14:creationId xmlns:p14="http://schemas.microsoft.com/office/powerpoint/2010/main" val="389701978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83568" y="324696"/>
            <a:ext cx="5400600" cy="936104"/>
          </a:xfrm>
          <a:prstGeom prst="rect">
            <a:avLst/>
          </a:prstGeom>
        </p:spPr>
      </p:pic>
      <p:sp>
        <p:nvSpPr>
          <p:cNvPr id="5" name="TextBox 4"/>
          <p:cNvSpPr txBox="1"/>
          <p:nvPr/>
        </p:nvSpPr>
        <p:spPr>
          <a:xfrm>
            <a:off x="422945" y="2059099"/>
            <a:ext cx="7794054" cy="5262979"/>
          </a:xfrm>
          <a:prstGeom prst="rect">
            <a:avLst/>
          </a:prstGeom>
          <a:noFill/>
        </p:spPr>
        <p:txBody>
          <a:bodyPr wrap="square" rtlCol="0">
            <a:spAutoFit/>
          </a:bodyPr>
          <a:lstStyle/>
          <a:p>
            <a:r>
              <a:rPr lang="en-GB" sz="2400" dirty="0" smtClean="0">
                <a:latin typeface="Comic Sans MS" panose="030F0702030302020204" pitchFamily="66" charset="0"/>
              </a:rPr>
              <a:t>1. How many feet are there on 3 penguins? </a:t>
            </a:r>
          </a:p>
          <a:p>
            <a:r>
              <a:rPr lang="en-GB" sz="2400" dirty="0" smtClean="0">
                <a:latin typeface="Comic Sans MS" panose="030F0702030302020204" pitchFamily="66" charset="0"/>
              </a:rPr>
              <a:t> </a:t>
            </a:r>
          </a:p>
          <a:p>
            <a:r>
              <a:rPr lang="en-GB" sz="2400" dirty="0" smtClean="0">
                <a:latin typeface="Comic Sans MS" panose="030F0702030302020204" pitchFamily="66" charset="0"/>
              </a:rPr>
              <a:t>                         </a:t>
            </a:r>
            <a:r>
              <a:rPr lang="en-GB" sz="2400" dirty="0" smtClean="0">
                <a:solidFill>
                  <a:srgbClr val="FF0000"/>
                </a:solidFill>
                <a:latin typeface="Comic Sans MS" panose="030F0702030302020204" pitchFamily="66" charset="0"/>
              </a:rPr>
              <a:t>2 + 2 + 2 = 6</a:t>
            </a:r>
            <a:endParaRPr lang="en-GB" sz="2400" dirty="0" smtClean="0">
              <a:latin typeface="Comic Sans MS" panose="030F0702030302020204" pitchFamily="66" charset="0"/>
            </a:endParaRPr>
          </a:p>
          <a:p>
            <a:r>
              <a:rPr lang="en-GB" sz="2400" dirty="0" smtClean="0">
                <a:latin typeface="Comic Sans MS" panose="030F0702030302020204" pitchFamily="66" charset="0"/>
              </a:rPr>
              <a:t>2. How many tens are there in 14? </a:t>
            </a:r>
            <a:r>
              <a:rPr lang="en-GB" sz="2400" dirty="0" smtClean="0">
                <a:solidFill>
                  <a:srgbClr val="FF0000"/>
                </a:solidFill>
                <a:latin typeface="Comic Sans MS" panose="030F0702030302020204" pitchFamily="66" charset="0"/>
              </a:rPr>
              <a:t>1 ten</a:t>
            </a:r>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What is the total of the coins? </a:t>
            </a:r>
          </a:p>
          <a:p>
            <a:endParaRPr lang="en-GB" sz="2400" dirty="0">
              <a:latin typeface="Comic Sans MS" panose="030F0702030302020204" pitchFamily="66" charset="0"/>
            </a:endParaRPr>
          </a:p>
          <a:p>
            <a:r>
              <a:rPr lang="en-GB" sz="2400" dirty="0" smtClean="0">
                <a:latin typeface="Comic Sans MS" panose="030F0702030302020204" pitchFamily="66" charset="0"/>
              </a:rPr>
              <a:t>                      </a:t>
            </a:r>
            <a:r>
              <a:rPr lang="en-GB" sz="2400" dirty="0" smtClean="0">
                <a:solidFill>
                  <a:srgbClr val="FF0000"/>
                </a:solidFill>
                <a:latin typeface="Comic Sans MS" panose="030F0702030302020204" pitchFamily="66" charset="0"/>
              </a:rPr>
              <a:t>10p + 5p = 15p</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What is 1 less than 20?   </a:t>
            </a:r>
            <a:r>
              <a:rPr lang="en-GB" sz="2400" dirty="0" smtClean="0">
                <a:solidFill>
                  <a:srgbClr val="FF0000"/>
                </a:solidFill>
                <a:latin typeface="Comic Sans MS" panose="030F0702030302020204" pitchFamily="66" charset="0"/>
              </a:rPr>
              <a:t>19</a:t>
            </a:r>
            <a:endParaRPr lang="en-GB" sz="2400" dirty="0" smtClean="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7" name="Rectangle 6"/>
          <p:cNvSpPr/>
          <p:nvPr/>
        </p:nvSpPr>
        <p:spPr>
          <a:xfrm>
            <a:off x="6342129" y="516923"/>
            <a:ext cx="2148373"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Thursday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6" name="Picture 5"/>
          <p:cNvPicPr>
            <a:picLocks noChangeAspect="1"/>
          </p:cNvPicPr>
          <p:nvPr/>
        </p:nvPicPr>
        <p:blipFill rotWithShape="1">
          <a:blip r:embed="rId3"/>
          <a:srcRect l="17901" t="25391" r="54980" b="43109"/>
          <a:stretch/>
        </p:blipFill>
        <p:spPr>
          <a:xfrm>
            <a:off x="6876256" y="1949085"/>
            <a:ext cx="2139718" cy="1397367"/>
          </a:xfrm>
          <a:prstGeom prst="rect">
            <a:avLst/>
          </a:prstGeom>
        </p:spPr>
      </p:pic>
      <p:pic>
        <p:nvPicPr>
          <p:cNvPr id="8" name="Picture 7"/>
          <p:cNvPicPr>
            <a:picLocks noChangeAspect="1"/>
          </p:cNvPicPr>
          <p:nvPr/>
        </p:nvPicPr>
        <p:blipFill rotWithShape="1">
          <a:blip r:embed="rId4"/>
          <a:srcRect l="20668" t="24406" r="43912" b="44094"/>
          <a:stretch/>
        </p:blipFill>
        <p:spPr>
          <a:xfrm>
            <a:off x="5868144" y="4144750"/>
            <a:ext cx="2456930" cy="1228465"/>
          </a:xfrm>
          <a:prstGeom prst="rect">
            <a:avLst/>
          </a:prstGeom>
        </p:spPr>
      </p:pic>
      <p:sp>
        <p:nvSpPr>
          <p:cNvPr id="9" name="Rectangle 8"/>
          <p:cNvSpPr/>
          <p:nvPr/>
        </p:nvSpPr>
        <p:spPr>
          <a:xfrm>
            <a:off x="2338264" y="1287662"/>
            <a:ext cx="4873450" cy="461665"/>
          </a:xfrm>
          <a:prstGeom prst="rect">
            <a:avLst/>
          </a:prstGeom>
        </p:spPr>
        <p:txBody>
          <a:bodyPr wrap="none">
            <a:spAutoFit/>
          </a:bodyPr>
          <a:lstStyle/>
          <a:p>
            <a:pPr algn="ctr"/>
            <a:r>
              <a:rPr lang="en-GB" sz="2400" dirty="0">
                <a:solidFill>
                  <a:srgbClr val="FF0000"/>
                </a:solidFill>
                <a:latin typeface="Comic Sans MS" panose="030F0702030302020204" pitchFamily="66" charset="0"/>
              </a:rPr>
              <a:t>Answers. </a:t>
            </a:r>
            <a:r>
              <a:rPr lang="en-GB" sz="2400" dirty="0">
                <a:latin typeface="Comic Sans MS" panose="030F0702030302020204" pitchFamily="66" charset="0"/>
              </a:rPr>
              <a:t>Mark your own work </a:t>
            </a:r>
            <a:r>
              <a:rPr lang="en-GB" sz="2400" dirty="0">
                <a:latin typeface="Comic Sans MS" panose="030F0702030302020204" pitchFamily="66" charset="0"/>
                <a:sym typeface="Wingdings" panose="05000000000000000000" pitchFamily="2" charset="2"/>
              </a:rPr>
              <a:t> </a:t>
            </a:r>
            <a:endParaRPr lang="en-GB" sz="2400" dirty="0">
              <a:latin typeface="Comic Sans MS" panose="030F0702030302020204" pitchFamily="66" charset="0"/>
            </a:endParaRPr>
          </a:p>
        </p:txBody>
      </p:sp>
    </p:spTree>
    <p:extLst>
      <p:ext uri="{BB962C8B-B14F-4D97-AF65-F5344CB8AC3E}">
        <p14:creationId xmlns:p14="http://schemas.microsoft.com/office/powerpoint/2010/main" val="107808134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1560" y="886066"/>
            <a:ext cx="7901522" cy="5170646"/>
          </a:xfrm>
          <a:prstGeom prst="rect">
            <a:avLst/>
          </a:prstGeom>
          <a:noFill/>
        </p:spPr>
        <p:txBody>
          <a:bodyPr wrap="square" rtlCol="0">
            <a:spAutoFit/>
          </a:bodyPr>
          <a:lstStyle/>
          <a:p>
            <a:endParaRPr lang="en-US" dirty="0">
              <a:latin typeface="Comic Sans MS" panose="030F0702030302020204" pitchFamily="66" charset="0"/>
              <a:sym typeface="Wingdings" panose="05000000000000000000" pitchFamily="2" charset="2"/>
            </a:endParaRPr>
          </a:p>
          <a:p>
            <a:pPr algn="ctr"/>
            <a:r>
              <a:rPr lang="en-US" sz="2400" dirty="0" smtClean="0">
                <a:latin typeface="Comic Sans MS" panose="030F0702030302020204" pitchFamily="66" charset="0"/>
                <a:sym typeface="Wingdings" panose="05000000000000000000" pitchFamily="2" charset="2"/>
              </a:rPr>
              <a:t>Today we are going to think about </a:t>
            </a:r>
            <a:r>
              <a:rPr lang="en-US" sz="2400" b="1" dirty="0" smtClean="0">
                <a:latin typeface="Comic Sans MS" panose="030F0702030302020204" pitchFamily="66" charset="0"/>
                <a:sym typeface="Wingdings" panose="05000000000000000000" pitchFamily="2" charset="2"/>
              </a:rPr>
              <a:t>measuring time. </a:t>
            </a:r>
            <a:r>
              <a:rPr lang="en-US" sz="2400" dirty="0" smtClean="0">
                <a:latin typeface="Comic Sans MS" panose="030F0702030302020204" pitchFamily="66" charset="0"/>
                <a:sym typeface="Wingdings" panose="05000000000000000000" pitchFamily="2" charset="2"/>
              </a:rPr>
              <a:t>We can measure how long something takes.</a:t>
            </a:r>
          </a:p>
          <a:p>
            <a:pPr algn="ctr"/>
            <a:endParaRPr lang="en-US" sz="2400" b="1" dirty="0" smtClean="0">
              <a:latin typeface="Comic Sans MS" panose="030F0702030302020204" pitchFamily="66" charset="0"/>
              <a:sym typeface="Wingdings" panose="05000000000000000000" pitchFamily="2" charset="2"/>
            </a:endParaRPr>
          </a:p>
          <a:p>
            <a:pPr algn="ctr"/>
            <a:r>
              <a:rPr lang="en-US" sz="2400" dirty="0" smtClean="0">
                <a:latin typeface="Comic Sans MS" panose="030F0702030302020204" pitchFamily="66" charset="0"/>
                <a:sym typeface="Wingdings" panose="05000000000000000000" pitchFamily="2" charset="2"/>
              </a:rPr>
              <a:t>Talk to your adult about 1 minute.</a:t>
            </a:r>
          </a:p>
          <a:p>
            <a:pPr algn="ctr"/>
            <a:endParaRPr lang="en-US" sz="2400" b="1" dirty="0">
              <a:latin typeface="Comic Sans MS" panose="030F0702030302020204" pitchFamily="66" charset="0"/>
              <a:sym typeface="Wingdings" panose="05000000000000000000" pitchFamily="2" charset="2"/>
            </a:endParaRPr>
          </a:p>
          <a:p>
            <a:pPr algn="ctr"/>
            <a:r>
              <a:rPr lang="en-US" sz="2400" b="1" dirty="0" smtClean="0">
                <a:latin typeface="Comic Sans MS" panose="030F0702030302020204" pitchFamily="66" charset="0"/>
                <a:sym typeface="Wingdings" panose="05000000000000000000" pitchFamily="2" charset="2"/>
              </a:rPr>
              <a:t>1 minute is the same as 60 seconds.</a:t>
            </a:r>
          </a:p>
          <a:p>
            <a:pPr algn="ctr"/>
            <a:endParaRPr lang="en-US" sz="2400" b="1" dirty="0" smtClean="0">
              <a:latin typeface="Comic Sans MS" panose="030F0702030302020204" pitchFamily="66" charset="0"/>
              <a:sym typeface="Wingdings" panose="05000000000000000000" pitchFamily="2" charset="2"/>
            </a:endParaRPr>
          </a:p>
          <a:p>
            <a:pPr algn="ctr"/>
            <a:endParaRPr lang="en-US" sz="2400" b="1" dirty="0" smtClean="0">
              <a:latin typeface="Comic Sans MS" panose="030F0702030302020204" pitchFamily="66" charset="0"/>
              <a:sym typeface="Wingdings" panose="05000000000000000000" pitchFamily="2" charset="2"/>
            </a:endParaRPr>
          </a:p>
          <a:p>
            <a:pPr algn="ctr"/>
            <a:endParaRPr lang="en-US" sz="2400" b="1" dirty="0">
              <a:latin typeface="Comic Sans MS" panose="030F0702030302020204" pitchFamily="66" charset="0"/>
              <a:sym typeface="Wingdings" panose="05000000000000000000" pitchFamily="2" charset="2"/>
            </a:endParaRPr>
          </a:p>
          <a:p>
            <a:pPr algn="ctr"/>
            <a:r>
              <a:rPr lang="en-US" sz="2400" dirty="0" smtClean="0">
                <a:latin typeface="Comic Sans MS" panose="030F0702030302020204" pitchFamily="66" charset="0"/>
                <a:sym typeface="Wingdings" panose="05000000000000000000" pitchFamily="2" charset="2"/>
              </a:rPr>
              <a:t>Using a clock face or stopwatch, sit still</a:t>
            </a:r>
          </a:p>
          <a:p>
            <a:pPr algn="ctr"/>
            <a:r>
              <a:rPr lang="en-US" sz="2400" dirty="0" smtClean="0">
                <a:latin typeface="Comic Sans MS" panose="030F0702030302020204" pitchFamily="66" charset="0"/>
                <a:sym typeface="Wingdings" panose="05000000000000000000" pitchFamily="2" charset="2"/>
              </a:rPr>
              <a:t>and quiet for 1 minute (60 seconds)</a:t>
            </a:r>
          </a:p>
          <a:p>
            <a:pPr algn="ctr"/>
            <a:endParaRPr lang="en-US" sz="2400" dirty="0">
              <a:latin typeface="Comic Sans MS" panose="030F0702030302020204" pitchFamily="66" charset="0"/>
              <a:sym typeface="Wingdings" panose="05000000000000000000" pitchFamily="2" charset="2"/>
            </a:endParaRPr>
          </a:p>
          <a:p>
            <a:pPr algn="ctr"/>
            <a:r>
              <a:rPr lang="en-US" sz="2400" dirty="0" smtClean="0">
                <a:latin typeface="Comic Sans MS" panose="030F0702030302020204" pitchFamily="66" charset="0"/>
                <a:sym typeface="Wingdings" panose="05000000000000000000" pitchFamily="2" charset="2"/>
              </a:rPr>
              <a:t>Do you think 1 minute is a long time or a short time? </a:t>
            </a:r>
            <a:endParaRPr lang="en-US" sz="2400" dirty="0">
              <a:latin typeface="Comic Sans MS" panose="030F0702030302020204" pitchFamily="66" charset="0"/>
              <a:sym typeface="Wingdings" panose="05000000000000000000" pitchFamily="2" charset="2"/>
            </a:endParaRPr>
          </a:p>
        </p:txBody>
      </p:sp>
      <p:sp>
        <p:nvSpPr>
          <p:cNvPr id="5" name="Rectangle 4"/>
          <p:cNvSpPr/>
          <p:nvPr/>
        </p:nvSpPr>
        <p:spPr>
          <a:xfrm>
            <a:off x="3059832" y="191079"/>
            <a:ext cx="3273653"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Thursday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9" name="Picture 2" descr="Girl Student Clipart Free Download Clip Art - WebComicm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56462" y="5683043"/>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0" name="Oval Callout 9"/>
          <p:cNvSpPr/>
          <p:nvPr/>
        </p:nvSpPr>
        <p:spPr>
          <a:xfrm>
            <a:off x="6504319" y="6063167"/>
            <a:ext cx="1780716" cy="633524"/>
          </a:xfrm>
          <a:prstGeom prst="wedgeEllipseCallout">
            <a:avLst>
              <a:gd name="adj1" fmla="val 57476"/>
              <a:gd name="adj2" fmla="val -38062"/>
            </a:avLst>
          </a:prstGeom>
          <a:solidFill>
            <a:srgbClr val="FF9933"/>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Comic Sans MS" panose="030F0702030302020204" pitchFamily="66" charset="0"/>
              </a:rPr>
              <a:t>The lesson continues on the next page</a:t>
            </a:r>
            <a:endParaRPr lang="en-GB" sz="1000" dirty="0">
              <a:solidFill>
                <a:schemeClr val="tx1"/>
              </a:solidFill>
              <a:latin typeface="Comic Sans MS" panose="030F0702030302020204" pitchFamily="66" charset="0"/>
            </a:endParaRPr>
          </a:p>
        </p:txBody>
      </p:sp>
      <p:pic>
        <p:nvPicPr>
          <p:cNvPr id="2050" name="Picture 2" descr="Transparent Timer 60 Seconds Transparent &amp; PNG Clipart Free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867" y="2996952"/>
            <a:ext cx="1769187" cy="1769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875018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1114409"/>
            <a:ext cx="8712968" cy="1138773"/>
          </a:xfrm>
          <a:prstGeom prst="rect">
            <a:avLst/>
          </a:prstGeom>
          <a:noFill/>
        </p:spPr>
        <p:txBody>
          <a:bodyPr wrap="square" rtlCol="0">
            <a:spAutoFit/>
          </a:bodyPr>
          <a:lstStyle/>
          <a:p>
            <a:pPr algn="ctr"/>
            <a:r>
              <a:rPr lang="en-US" sz="3200" b="1" dirty="0" smtClean="0">
                <a:latin typeface="Comic Sans MS" panose="030F0702030302020204" pitchFamily="66" charset="0"/>
                <a:sym typeface="Wingdings" panose="05000000000000000000" pitchFamily="2" charset="2"/>
              </a:rPr>
              <a:t>What can you do in 1 minute?</a:t>
            </a:r>
          </a:p>
          <a:p>
            <a:r>
              <a:rPr lang="en-US" dirty="0" smtClean="0">
                <a:latin typeface="Comic Sans MS" panose="030F0702030302020204" pitchFamily="66" charset="0"/>
                <a:sym typeface="Wingdings" panose="05000000000000000000" pitchFamily="2" charset="2"/>
              </a:rPr>
              <a:t>Choose an activity. Estimate how many times you think you can do it in 1 minute. </a:t>
            </a:r>
          </a:p>
          <a:p>
            <a:r>
              <a:rPr lang="en-US" dirty="0" smtClean="0">
                <a:latin typeface="Comic Sans MS" panose="030F0702030302020204" pitchFamily="66" charset="0"/>
                <a:sym typeface="Wingdings" panose="05000000000000000000" pitchFamily="2" charset="2"/>
              </a:rPr>
              <a:t>Use a clock face or stopwatch to time yourself and see if you are correct. </a:t>
            </a:r>
            <a:endParaRPr lang="en-US" dirty="0">
              <a:latin typeface="Comic Sans MS" panose="030F0702030302020204" pitchFamily="66" charset="0"/>
              <a:sym typeface="Wingdings" panose="05000000000000000000" pitchFamily="2" charset="2"/>
            </a:endParaRPr>
          </a:p>
        </p:txBody>
      </p:sp>
      <p:sp>
        <p:nvSpPr>
          <p:cNvPr id="5" name="Rectangle 4"/>
          <p:cNvSpPr/>
          <p:nvPr/>
        </p:nvSpPr>
        <p:spPr>
          <a:xfrm>
            <a:off x="3059832" y="191079"/>
            <a:ext cx="3273653"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Thursday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2050" name="Picture 2" descr="Transparent Timer 60 Seconds Transparent &amp; PNG Clipart Free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16402" y="392306"/>
            <a:ext cx="1080120" cy="108012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3"/>
          <a:srcRect l="21775" t="20470" r="22882" b="6688"/>
          <a:stretch/>
        </p:blipFill>
        <p:spPr>
          <a:xfrm>
            <a:off x="1547664" y="2286395"/>
            <a:ext cx="5976664" cy="4422730"/>
          </a:xfrm>
          <a:prstGeom prst="rect">
            <a:avLst/>
          </a:prstGeom>
        </p:spPr>
      </p:pic>
    </p:spTree>
    <p:extLst>
      <p:ext uri="{BB962C8B-B14F-4D97-AF65-F5344CB8AC3E}">
        <p14:creationId xmlns:p14="http://schemas.microsoft.com/office/powerpoint/2010/main" val="54578798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83568" y="288921"/>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422944" y="2059099"/>
            <a:ext cx="8469535" cy="5632311"/>
          </a:xfrm>
          <a:prstGeom prst="rect">
            <a:avLst/>
          </a:prstGeom>
          <a:noFill/>
        </p:spPr>
        <p:txBody>
          <a:bodyPr wrap="square" rtlCol="0">
            <a:spAutoFit/>
          </a:bodyPr>
          <a:lstStyle/>
          <a:p>
            <a:r>
              <a:rPr lang="en-GB" sz="2400" dirty="0" smtClean="0">
                <a:latin typeface="Comic Sans MS" panose="030F0702030302020204" pitchFamily="66" charset="0"/>
              </a:rPr>
              <a:t>1. 5 is more than 15. True or false? </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What is 6 + 4?</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10 cows are in the field. 7 of them leave. </a:t>
            </a:r>
          </a:p>
          <a:p>
            <a:r>
              <a:rPr lang="en-GB" sz="2400" dirty="0" smtClean="0">
                <a:latin typeface="Comic Sans MS" panose="030F0702030302020204" pitchFamily="66" charset="0"/>
              </a:rPr>
              <a:t>    How many are there now? </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Which day of the week is next? </a:t>
            </a:r>
          </a:p>
          <a:p>
            <a:r>
              <a:rPr lang="en-GB" sz="2400" dirty="0" smtClean="0">
                <a:latin typeface="Comic Sans MS" panose="030F0702030302020204" pitchFamily="66" charset="0"/>
              </a:rPr>
              <a:t>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9" name="Rectangle 8"/>
          <p:cNvSpPr/>
          <p:nvPr/>
        </p:nvSpPr>
        <p:spPr>
          <a:xfrm>
            <a:off x="6743946" y="578292"/>
            <a:ext cx="1776289"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Friday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4" name="Picture 3"/>
          <p:cNvPicPr>
            <a:picLocks noChangeAspect="1"/>
          </p:cNvPicPr>
          <p:nvPr/>
        </p:nvPicPr>
        <p:blipFill rotWithShape="1">
          <a:blip r:embed="rId3"/>
          <a:srcRect l="10706" t="24406" r="63282" b="41141"/>
          <a:stretch/>
        </p:blipFill>
        <p:spPr>
          <a:xfrm>
            <a:off x="6774778" y="3926554"/>
            <a:ext cx="2051978" cy="1528068"/>
          </a:xfrm>
          <a:prstGeom prst="rect">
            <a:avLst/>
          </a:prstGeom>
        </p:spPr>
      </p:pic>
      <p:pic>
        <p:nvPicPr>
          <p:cNvPr id="13" name="Picture 12"/>
          <p:cNvPicPr>
            <a:picLocks noChangeAspect="1"/>
          </p:cNvPicPr>
          <p:nvPr/>
        </p:nvPicPr>
        <p:blipFill rotWithShape="1">
          <a:blip r:embed="rId4"/>
          <a:srcRect l="16501" t="9642" r="16241" b="49649"/>
          <a:stretch/>
        </p:blipFill>
        <p:spPr>
          <a:xfrm>
            <a:off x="5436096" y="5671903"/>
            <a:ext cx="2364059" cy="804481"/>
          </a:xfrm>
          <a:prstGeom prst="rect">
            <a:avLst/>
          </a:prstGeom>
        </p:spPr>
      </p:pic>
    </p:spTree>
    <p:extLst>
      <p:ext uri="{BB962C8B-B14F-4D97-AF65-F5344CB8AC3E}">
        <p14:creationId xmlns:p14="http://schemas.microsoft.com/office/powerpoint/2010/main" val="388091332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83568" y="288921"/>
            <a:ext cx="5400600" cy="936104"/>
          </a:xfrm>
          <a:prstGeom prst="rect">
            <a:avLst/>
          </a:prstGeom>
        </p:spPr>
      </p:pic>
      <p:sp>
        <p:nvSpPr>
          <p:cNvPr id="5" name="TextBox 4"/>
          <p:cNvSpPr txBox="1"/>
          <p:nvPr/>
        </p:nvSpPr>
        <p:spPr>
          <a:xfrm>
            <a:off x="422944" y="2059099"/>
            <a:ext cx="8469535" cy="5632311"/>
          </a:xfrm>
          <a:prstGeom prst="rect">
            <a:avLst/>
          </a:prstGeom>
          <a:noFill/>
        </p:spPr>
        <p:txBody>
          <a:bodyPr wrap="square" rtlCol="0">
            <a:spAutoFit/>
          </a:bodyPr>
          <a:lstStyle/>
          <a:p>
            <a:r>
              <a:rPr lang="en-GB" sz="2400" dirty="0" smtClean="0">
                <a:latin typeface="Comic Sans MS" panose="030F0702030302020204" pitchFamily="66" charset="0"/>
              </a:rPr>
              <a:t>1. 5 is more than 15. True or false?  </a:t>
            </a:r>
            <a:r>
              <a:rPr lang="en-GB" sz="2400" dirty="0" smtClean="0">
                <a:solidFill>
                  <a:srgbClr val="FF0000"/>
                </a:solidFill>
                <a:latin typeface="Comic Sans MS" panose="030F0702030302020204" pitchFamily="66" charset="0"/>
              </a:rPr>
              <a:t>False.</a:t>
            </a:r>
          </a:p>
          <a:p>
            <a:r>
              <a:rPr lang="en-GB" sz="2400" dirty="0">
                <a:solidFill>
                  <a:srgbClr val="FF0000"/>
                </a:solidFill>
                <a:latin typeface="Comic Sans MS" panose="030F0702030302020204" pitchFamily="66" charset="0"/>
              </a:rPr>
              <a:t> </a:t>
            </a:r>
            <a:r>
              <a:rPr lang="en-GB" sz="2400" dirty="0" smtClean="0">
                <a:solidFill>
                  <a:srgbClr val="FF0000"/>
                </a:solidFill>
                <a:latin typeface="Comic Sans MS" panose="030F0702030302020204" pitchFamily="66" charset="0"/>
              </a:rPr>
              <a:t>                                                        5 is </a:t>
            </a:r>
            <a:r>
              <a:rPr lang="en-GB" sz="2400" u="sng" dirty="0" smtClean="0">
                <a:solidFill>
                  <a:srgbClr val="FF0000"/>
                </a:solidFill>
                <a:latin typeface="Comic Sans MS" panose="030F0702030302020204" pitchFamily="66" charset="0"/>
              </a:rPr>
              <a:t>less than </a:t>
            </a:r>
            <a:r>
              <a:rPr lang="en-GB" sz="2400" dirty="0" smtClean="0">
                <a:solidFill>
                  <a:srgbClr val="FF0000"/>
                </a:solidFill>
                <a:latin typeface="Comic Sans MS" panose="030F0702030302020204" pitchFamily="66" charset="0"/>
              </a:rPr>
              <a:t>15</a:t>
            </a:r>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What is 6 + 4?  </a:t>
            </a:r>
            <a:r>
              <a:rPr lang="en-GB" sz="2400" dirty="0" smtClean="0">
                <a:solidFill>
                  <a:srgbClr val="FF0000"/>
                </a:solidFill>
                <a:latin typeface="Comic Sans MS" panose="030F0702030302020204" pitchFamily="66" charset="0"/>
              </a:rPr>
              <a:t>10</a:t>
            </a:r>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10 cows are in the field. 7 of them leave. </a:t>
            </a:r>
          </a:p>
          <a:p>
            <a:r>
              <a:rPr lang="en-GB" sz="2400" dirty="0" smtClean="0">
                <a:latin typeface="Comic Sans MS" panose="030F0702030302020204" pitchFamily="66" charset="0"/>
              </a:rPr>
              <a:t>    How many are there now? </a:t>
            </a:r>
            <a:r>
              <a:rPr lang="en-GB" sz="2400" dirty="0" smtClean="0">
                <a:solidFill>
                  <a:srgbClr val="FF0000"/>
                </a:solidFill>
                <a:latin typeface="Comic Sans MS" panose="030F0702030302020204" pitchFamily="66" charset="0"/>
              </a:rPr>
              <a:t>10 – 7 = 3</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Which day of the week is next? </a:t>
            </a:r>
          </a:p>
          <a:p>
            <a:r>
              <a:rPr lang="en-GB" sz="2400" dirty="0" smtClean="0">
                <a:latin typeface="Comic Sans MS" panose="030F0702030302020204" pitchFamily="66" charset="0"/>
              </a:rPr>
              <a:t>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sp>
        <p:nvSpPr>
          <p:cNvPr id="9" name="Rectangle 8"/>
          <p:cNvSpPr/>
          <p:nvPr/>
        </p:nvSpPr>
        <p:spPr>
          <a:xfrm>
            <a:off x="6743946" y="578292"/>
            <a:ext cx="1776289"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Friday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4" name="Picture 3"/>
          <p:cNvPicPr>
            <a:picLocks noChangeAspect="1"/>
          </p:cNvPicPr>
          <p:nvPr/>
        </p:nvPicPr>
        <p:blipFill rotWithShape="1">
          <a:blip r:embed="rId3"/>
          <a:srcRect l="10706" t="24406" r="63282" b="41141"/>
          <a:stretch/>
        </p:blipFill>
        <p:spPr>
          <a:xfrm>
            <a:off x="6774778" y="3926554"/>
            <a:ext cx="2051978" cy="1528068"/>
          </a:xfrm>
          <a:prstGeom prst="rect">
            <a:avLst/>
          </a:prstGeom>
        </p:spPr>
      </p:pic>
      <p:pic>
        <p:nvPicPr>
          <p:cNvPr id="13" name="Picture 12"/>
          <p:cNvPicPr>
            <a:picLocks noChangeAspect="1"/>
          </p:cNvPicPr>
          <p:nvPr/>
        </p:nvPicPr>
        <p:blipFill rotWithShape="1">
          <a:blip r:embed="rId4"/>
          <a:srcRect l="16501" t="9642" r="16241" b="49649"/>
          <a:stretch/>
        </p:blipFill>
        <p:spPr>
          <a:xfrm>
            <a:off x="5436096" y="5671903"/>
            <a:ext cx="2364059" cy="804481"/>
          </a:xfrm>
          <a:prstGeom prst="rect">
            <a:avLst/>
          </a:prstGeom>
        </p:spPr>
      </p:pic>
      <p:sp>
        <p:nvSpPr>
          <p:cNvPr id="8" name="Rectangle 7"/>
          <p:cNvSpPr/>
          <p:nvPr/>
        </p:nvSpPr>
        <p:spPr>
          <a:xfrm>
            <a:off x="2338264" y="1287662"/>
            <a:ext cx="4873450" cy="461665"/>
          </a:xfrm>
          <a:prstGeom prst="rect">
            <a:avLst/>
          </a:prstGeom>
        </p:spPr>
        <p:txBody>
          <a:bodyPr wrap="none">
            <a:spAutoFit/>
          </a:bodyPr>
          <a:lstStyle/>
          <a:p>
            <a:pPr algn="ctr"/>
            <a:r>
              <a:rPr lang="en-GB" sz="2400" dirty="0">
                <a:solidFill>
                  <a:srgbClr val="FF0000"/>
                </a:solidFill>
                <a:latin typeface="Comic Sans MS" panose="030F0702030302020204" pitchFamily="66" charset="0"/>
              </a:rPr>
              <a:t>Answers. </a:t>
            </a:r>
            <a:r>
              <a:rPr lang="en-GB" sz="2400" dirty="0">
                <a:latin typeface="Comic Sans MS" panose="030F0702030302020204" pitchFamily="66" charset="0"/>
              </a:rPr>
              <a:t>Mark your own work </a:t>
            </a:r>
            <a:r>
              <a:rPr lang="en-GB" sz="2400" dirty="0">
                <a:latin typeface="Comic Sans MS" panose="030F0702030302020204" pitchFamily="66" charset="0"/>
                <a:sym typeface="Wingdings" panose="05000000000000000000" pitchFamily="2" charset="2"/>
              </a:rPr>
              <a:t> </a:t>
            </a:r>
            <a:endParaRPr lang="en-GB" sz="2400" dirty="0">
              <a:latin typeface="Comic Sans MS" panose="030F0702030302020204" pitchFamily="66" charset="0"/>
            </a:endParaRPr>
          </a:p>
        </p:txBody>
      </p:sp>
      <p:pic>
        <p:nvPicPr>
          <p:cNvPr id="10" name="Picture 9"/>
          <p:cNvPicPr>
            <a:picLocks noChangeAspect="1"/>
          </p:cNvPicPr>
          <p:nvPr/>
        </p:nvPicPr>
        <p:blipFill rotWithShape="1">
          <a:blip r:embed="rId4"/>
          <a:srcRect l="16241" t="49870" r="61400" b="7672"/>
          <a:stretch/>
        </p:blipFill>
        <p:spPr>
          <a:xfrm>
            <a:off x="7893725" y="5514063"/>
            <a:ext cx="1142771" cy="1220066"/>
          </a:xfrm>
          <a:prstGeom prst="rect">
            <a:avLst/>
          </a:prstGeom>
        </p:spPr>
      </p:pic>
      <p:sp>
        <p:nvSpPr>
          <p:cNvPr id="6" name="Rounded Rectangle 5"/>
          <p:cNvSpPr/>
          <p:nvPr/>
        </p:nvSpPr>
        <p:spPr>
          <a:xfrm>
            <a:off x="7893725" y="5454622"/>
            <a:ext cx="1142771" cy="1403378"/>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5685607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80639" y="116632"/>
            <a:ext cx="2307042"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Friday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3" name="TextBox 2"/>
          <p:cNvSpPr txBox="1"/>
          <p:nvPr/>
        </p:nvSpPr>
        <p:spPr>
          <a:xfrm>
            <a:off x="539551" y="908720"/>
            <a:ext cx="8189218" cy="7386638"/>
          </a:xfrm>
          <a:prstGeom prst="rect">
            <a:avLst/>
          </a:prstGeom>
          <a:noFill/>
        </p:spPr>
        <p:txBody>
          <a:bodyPr wrap="square" rtlCol="0">
            <a:spAutoFit/>
          </a:bodyPr>
          <a:lstStyle/>
          <a:p>
            <a:pPr algn="ctr"/>
            <a:r>
              <a:rPr lang="en-US" sz="3600" b="1" u="sng" dirty="0" smtClean="0">
                <a:latin typeface="Comic Sans MS" panose="030F0702030302020204" pitchFamily="66" charset="0"/>
                <a:sym typeface="Wingdings" panose="05000000000000000000" pitchFamily="2" charset="2"/>
              </a:rPr>
              <a:t>1 minute and 1 second.</a:t>
            </a:r>
          </a:p>
          <a:p>
            <a:pPr algn="ctr"/>
            <a:endParaRPr lang="en-US" sz="2800" dirty="0" smtClean="0">
              <a:latin typeface="Comic Sans MS" panose="030F0702030302020204" pitchFamily="66" charset="0"/>
              <a:sym typeface="Wingdings" panose="05000000000000000000" pitchFamily="2" charset="2"/>
            </a:endParaRPr>
          </a:p>
          <a:p>
            <a:r>
              <a:rPr lang="en-US" sz="2800" dirty="0" smtClean="0">
                <a:latin typeface="Comic Sans MS" panose="030F0702030302020204" pitchFamily="66" charset="0"/>
                <a:sym typeface="Wingdings" panose="05000000000000000000" pitchFamily="2" charset="2"/>
              </a:rPr>
              <a:t>We know how long 1 minute is. Look at a clock face with your adult. How long is one second? </a:t>
            </a:r>
          </a:p>
          <a:p>
            <a:endParaRPr lang="en-US" sz="2800" dirty="0">
              <a:latin typeface="Comic Sans MS" panose="030F0702030302020204" pitchFamily="66" charset="0"/>
              <a:sym typeface="Wingdings" panose="05000000000000000000" pitchFamily="2" charset="2"/>
            </a:endParaRPr>
          </a:p>
          <a:p>
            <a:endParaRPr lang="en-US" sz="2800" dirty="0" smtClean="0">
              <a:latin typeface="Comic Sans MS" panose="030F0702030302020204" pitchFamily="66" charset="0"/>
              <a:sym typeface="Wingdings" panose="05000000000000000000" pitchFamily="2" charset="2"/>
            </a:endParaRPr>
          </a:p>
          <a:p>
            <a:endParaRPr lang="en-US" sz="2800" dirty="0">
              <a:latin typeface="Comic Sans MS" panose="030F0702030302020204" pitchFamily="66" charset="0"/>
              <a:sym typeface="Wingdings" panose="05000000000000000000" pitchFamily="2" charset="2"/>
            </a:endParaRPr>
          </a:p>
          <a:p>
            <a:endParaRPr lang="en-US" sz="2800" dirty="0" smtClean="0">
              <a:latin typeface="Comic Sans MS" panose="030F0702030302020204" pitchFamily="66" charset="0"/>
              <a:sym typeface="Wingdings" panose="05000000000000000000" pitchFamily="2" charset="2"/>
            </a:endParaRPr>
          </a:p>
          <a:p>
            <a:endParaRPr lang="en-US" sz="2800" dirty="0">
              <a:latin typeface="Comic Sans MS" panose="030F0702030302020204" pitchFamily="66" charset="0"/>
              <a:sym typeface="Wingdings" panose="05000000000000000000" pitchFamily="2" charset="2"/>
            </a:endParaRPr>
          </a:p>
          <a:p>
            <a:endParaRPr lang="en-US" sz="2800" dirty="0" smtClean="0">
              <a:latin typeface="Comic Sans MS" panose="030F0702030302020204" pitchFamily="66" charset="0"/>
              <a:sym typeface="Wingdings" panose="05000000000000000000" pitchFamily="2" charset="2"/>
            </a:endParaRPr>
          </a:p>
          <a:p>
            <a:pPr algn="ctr"/>
            <a:r>
              <a:rPr lang="en-US" sz="2800" dirty="0" smtClean="0">
                <a:latin typeface="Comic Sans MS" panose="030F0702030302020204" pitchFamily="66" charset="0"/>
                <a:sym typeface="Wingdings" panose="05000000000000000000" pitchFamily="2" charset="2"/>
              </a:rPr>
              <a:t>1 second is very quick! </a:t>
            </a:r>
          </a:p>
          <a:p>
            <a:pPr algn="ctr"/>
            <a:r>
              <a:rPr lang="en-US" sz="3200" b="1" dirty="0" smtClean="0">
                <a:latin typeface="Comic Sans MS" panose="030F0702030302020204" pitchFamily="66" charset="0"/>
                <a:sym typeface="Wingdings" panose="05000000000000000000" pitchFamily="2" charset="2"/>
              </a:rPr>
              <a:t>There are 60 seconds in 1 minute.</a:t>
            </a:r>
          </a:p>
          <a:p>
            <a:endParaRPr lang="en-US" dirty="0">
              <a:latin typeface="Comic Sans MS" panose="030F0702030302020204" pitchFamily="66" charset="0"/>
              <a:sym typeface="Wingdings" panose="05000000000000000000" pitchFamily="2" charset="2"/>
            </a:endParaRPr>
          </a:p>
          <a:p>
            <a:endParaRPr lang="en-US" dirty="0" smtClean="0">
              <a:latin typeface="Comic Sans MS" panose="030F0702030302020204" pitchFamily="66" charset="0"/>
              <a:sym typeface="Wingdings" panose="05000000000000000000" pitchFamily="2" charset="2"/>
            </a:endParaRPr>
          </a:p>
          <a:p>
            <a:endParaRPr lang="en-US" dirty="0">
              <a:latin typeface="Comic Sans MS" panose="030F0702030302020204" pitchFamily="66" charset="0"/>
              <a:sym typeface="Wingdings" panose="05000000000000000000" pitchFamily="2" charset="2"/>
            </a:endParaRPr>
          </a:p>
          <a:p>
            <a:endParaRPr lang="en-US" dirty="0" smtClean="0">
              <a:latin typeface="Comic Sans MS" panose="030F0702030302020204" pitchFamily="66" charset="0"/>
              <a:sym typeface="Wingdings" panose="05000000000000000000" pitchFamily="2" charset="2"/>
            </a:endParaRPr>
          </a:p>
          <a:p>
            <a:endParaRPr lang="en-US" dirty="0">
              <a:latin typeface="Comic Sans MS" panose="030F0702030302020204" pitchFamily="66" charset="0"/>
              <a:sym typeface="Wingdings" panose="05000000000000000000" pitchFamily="2" charset="2"/>
            </a:endParaRPr>
          </a:p>
          <a:p>
            <a:endParaRPr lang="en-US" dirty="0" smtClean="0">
              <a:latin typeface="Comic Sans MS" panose="030F0702030302020204" pitchFamily="66" charset="0"/>
              <a:sym typeface="Wingdings" panose="05000000000000000000" pitchFamily="2" charset="2"/>
            </a:endParaRPr>
          </a:p>
          <a:p>
            <a:endParaRPr lang="en-US" dirty="0">
              <a:latin typeface="Comic Sans MS" panose="030F0702030302020204" pitchFamily="66" charset="0"/>
              <a:sym typeface="Wingdings" panose="05000000000000000000" pitchFamily="2" charset="2"/>
            </a:endParaRPr>
          </a:p>
        </p:txBody>
      </p:sp>
      <p:pic>
        <p:nvPicPr>
          <p:cNvPr id="4100" name="Picture 4" descr="Leap second to be added December 31 | Human World | EarthSk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59832" y="3140968"/>
            <a:ext cx="2976265" cy="167414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Girl Student Clipart Free Download Clip Art - WebComicms.N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56462" y="5683043"/>
            <a:ext cx="709553" cy="1013648"/>
          </a:xfrm>
          <a:prstGeom prst="rect">
            <a:avLst/>
          </a:prstGeom>
          <a:noFill/>
          <a:extLst>
            <a:ext uri="{909E8E84-426E-40DD-AFC4-6F175D3DCCD1}">
              <a14:hiddenFill xmlns:a14="http://schemas.microsoft.com/office/drawing/2010/main">
                <a:solidFill>
                  <a:srgbClr val="FFFFFF"/>
                </a:solidFill>
              </a14:hiddenFill>
            </a:ext>
          </a:extLst>
        </p:spPr>
      </p:pic>
      <p:sp>
        <p:nvSpPr>
          <p:cNvPr id="10" name="Oval Callout 9"/>
          <p:cNvSpPr/>
          <p:nvPr/>
        </p:nvSpPr>
        <p:spPr>
          <a:xfrm>
            <a:off x="7116676" y="4815117"/>
            <a:ext cx="1780716" cy="633524"/>
          </a:xfrm>
          <a:prstGeom prst="wedgeEllipseCallout">
            <a:avLst>
              <a:gd name="adj1" fmla="val 27456"/>
              <a:gd name="adj2" fmla="val 84068"/>
            </a:avLst>
          </a:prstGeom>
          <a:solidFill>
            <a:srgbClr val="FF9933"/>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Comic Sans MS" panose="030F0702030302020204" pitchFamily="66" charset="0"/>
              </a:rPr>
              <a:t>The lesson continues on the next page</a:t>
            </a:r>
            <a:endParaRPr lang="en-GB" sz="10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372121737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21142" y="-56271"/>
            <a:ext cx="2307042"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Friday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3" name="TextBox 2"/>
          <p:cNvSpPr txBox="1"/>
          <p:nvPr/>
        </p:nvSpPr>
        <p:spPr>
          <a:xfrm>
            <a:off x="451934" y="834913"/>
            <a:ext cx="8445458" cy="5047536"/>
          </a:xfrm>
          <a:prstGeom prst="rect">
            <a:avLst/>
          </a:prstGeom>
          <a:noFill/>
        </p:spPr>
        <p:txBody>
          <a:bodyPr wrap="square" rtlCol="0">
            <a:spAutoFit/>
          </a:bodyPr>
          <a:lstStyle/>
          <a:p>
            <a:r>
              <a:rPr lang="en-US" sz="2000" b="1" dirty="0" smtClean="0">
                <a:latin typeface="Comic Sans MS" panose="030F0702030302020204" pitchFamily="66" charset="0"/>
                <a:sym typeface="Wingdings" panose="05000000000000000000" pitchFamily="2" charset="2"/>
              </a:rPr>
              <a:t>What can you do in 1 second?    What can you do in 1 minute?</a:t>
            </a:r>
          </a:p>
          <a:p>
            <a:endParaRPr lang="en-US" sz="1400" b="1" dirty="0">
              <a:latin typeface="Comic Sans MS" panose="030F0702030302020204" pitchFamily="66" charset="0"/>
              <a:sym typeface="Wingdings" panose="05000000000000000000" pitchFamily="2" charset="2"/>
            </a:endParaRPr>
          </a:p>
          <a:p>
            <a:pPr algn="ctr"/>
            <a:r>
              <a:rPr lang="en-US" sz="2000" dirty="0" smtClean="0">
                <a:latin typeface="Comic Sans MS" panose="030F0702030302020204" pitchFamily="66" charset="0"/>
                <a:sym typeface="Wingdings" panose="05000000000000000000" pitchFamily="2" charset="2"/>
              </a:rPr>
              <a:t>Look at the pictures and sort them into 1 second or 1 minute. </a:t>
            </a:r>
          </a:p>
          <a:p>
            <a:pPr algn="ctr"/>
            <a:r>
              <a:rPr lang="en-US" sz="2000" dirty="0" smtClean="0">
                <a:latin typeface="Comic Sans MS" panose="030F0702030302020204" pitchFamily="66" charset="0"/>
                <a:sym typeface="Wingdings" panose="05000000000000000000" pitchFamily="2" charset="2"/>
              </a:rPr>
              <a:t>Talk about your choices with your adult.  </a:t>
            </a:r>
          </a:p>
          <a:p>
            <a:endParaRPr lang="en-US" sz="2800" dirty="0" smtClean="0">
              <a:latin typeface="Comic Sans MS" panose="030F0702030302020204" pitchFamily="66" charset="0"/>
              <a:sym typeface="Wingdings" panose="05000000000000000000" pitchFamily="2" charset="2"/>
            </a:endParaRPr>
          </a:p>
          <a:p>
            <a:endParaRPr lang="en-US" sz="2800" dirty="0">
              <a:latin typeface="Comic Sans MS" panose="030F0702030302020204" pitchFamily="66" charset="0"/>
              <a:sym typeface="Wingdings" panose="05000000000000000000" pitchFamily="2" charset="2"/>
            </a:endParaRPr>
          </a:p>
          <a:p>
            <a:endParaRPr lang="en-US" sz="2800" dirty="0" smtClean="0">
              <a:latin typeface="Comic Sans MS" panose="030F0702030302020204" pitchFamily="66" charset="0"/>
              <a:sym typeface="Wingdings" panose="05000000000000000000" pitchFamily="2" charset="2"/>
            </a:endParaRPr>
          </a:p>
          <a:p>
            <a:endParaRPr lang="en-US" sz="2800" dirty="0">
              <a:latin typeface="Comic Sans MS" panose="030F0702030302020204" pitchFamily="66" charset="0"/>
              <a:sym typeface="Wingdings" panose="05000000000000000000" pitchFamily="2" charset="2"/>
            </a:endParaRPr>
          </a:p>
          <a:p>
            <a:endParaRPr lang="en-US" sz="2800" dirty="0" smtClean="0">
              <a:latin typeface="Comic Sans MS" panose="030F0702030302020204" pitchFamily="66" charset="0"/>
              <a:sym typeface="Wingdings" panose="05000000000000000000" pitchFamily="2" charset="2"/>
            </a:endParaRPr>
          </a:p>
          <a:p>
            <a:endParaRPr lang="en-US" dirty="0" smtClean="0">
              <a:latin typeface="Comic Sans MS" panose="030F0702030302020204" pitchFamily="66" charset="0"/>
              <a:sym typeface="Wingdings" panose="05000000000000000000" pitchFamily="2" charset="2"/>
            </a:endParaRPr>
          </a:p>
          <a:p>
            <a:endParaRPr lang="en-US" dirty="0">
              <a:latin typeface="Comic Sans MS" panose="030F0702030302020204" pitchFamily="66" charset="0"/>
              <a:sym typeface="Wingdings" panose="05000000000000000000" pitchFamily="2" charset="2"/>
            </a:endParaRPr>
          </a:p>
          <a:p>
            <a:endParaRPr lang="en-US" dirty="0" smtClean="0">
              <a:latin typeface="Comic Sans MS" panose="030F0702030302020204" pitchFamily="66" charset="0"/>
              <a:sym typeface="Wingdings" panose="05000000000000000000" pitchFamily="2" charset="2"/>
            </a:endParaRPr>
          </a:p>
          <a:p>
            <a:endParaRPr lang="en-US" dirty="0">
              <a:latin typeface="Comic Sans MS" panose="030F0702030302020204" pitchFamily="66" charset="0"/>
              <a:sym typeface="Wingdings" panose="05000000000000000000" pitchFamily="2" charset="2"/>
            </a:endParaRPr>
          </a:p>
          <a:p>
            <a:endParaRPr lang="en-US" dirty="0" smtClean="0">
              <a:latin typeface="Comic Sans MS" panose="030F0702030302020204" pitchFamily="66" charset="0"/>
              <a:sym typeface="Wingdings" panose="05000000000000000000" pitchFamily="2" charset="2"/>
            </a:endParaRPr>
          </a:p>
          <a:p>
            <a:endParaRPr lang="en-US" dirty="0">
              <a:latin typeface="Comic Sans MS" panose="030F0702030302020204" pitchFamily="66" charset="0"/>
              <a:sym typeface="Wingdings" panose="05000000000000000000" pitchFamily="2" charset="2"/>
            </a:endParaRPr>
          </a:p>
        </p:txBody>
      </p:sp>
      <p:pic>
        <p:nvPicPr>
          <p:cNvPr id="4" name="Picture 3"/>
          <p:cNvPicPr>
            <a:picLocks noChangeAspect="1"/>
          </p:cNvPicPr>
          <p:nvPr/>
        </p:nvPicPr>
        <p:blipFill rotWithShape="1">
          <a:blip r:embed="rId2"/>
          <a:srcRect l="30629" t="18500" r="29523" b="57875"/>
          <a:stretch/>
        </p:blipFill>
        <p:spPr>
          <a:xfrm>
            <a:off x="899592" y="2276872"/>
            <a:ext cx="2736304" cy="912101"/>
          </a:xfrm>
          <a:prstGeom prst="rect">
            <a:avLst/>
          </a:prstGeom>
          <a:ln w="57150">
            <a:solidFill>
              <a:schemeClr val="tx2">
                <a:lumMod val="60000"/>
                <a:lumOff val="40000"/>
              </a:schemeClr>
            </a:solidFill>
          </a:ln>
        </p:spPr>
      </p:pic>
      <p:pic>
        <p:nvPicPr>
          <p:cNvPr id="5" name="Picture 4"/>
          <p:cNvPicPr>
            <a:picLocks noChangeAspect="1"/>
          </p:cNvPicPr>
          <p:nvPr/>
        </p:nvPicPr>
        <p:blipFill rotWithShape="1">
          <a:blip r:embed="rId3"/>
          <a:srcRect l="29523" t="23422" r="29523" b="52953"/>
          <a:stretch/>
        </p:blipFill>
        <p:spPr>
          <a:xfrm>
            <a:off x="5292080" y="2254815"/>
            <a:ext cx="2880320" cy="934158"/>
          </a:xfrm>
          <a:prstGeom prst="rect">
            <a:avLst/>
          </a:prstGeom>
          <a:ln w="57150">
            <a:solidFill>
              <a:srgbClr val="7030A0"/>
            </a:solidFill>
          </a:ln>
        </p:spPr>
      </p:pic>
      <p:pic>
        <p:nvPicPr>
          <p:cNvPr id="6" name="Picture 5"/>
          <p:cNvPicPr>
            <a:picLocks noChangeAspect="1"/>
          </p:cNvPicPr>
          <p:nvPr/>
        </p:nvPicPr>
        <p:blipFill rotWithShape="1">
          <a:blip r:embed="rId4"/>
          <a:srcRect l="10153" t="12594" r="9599" b="39172"/>
          <a:stretch/>
        </p:blipFill>
        <p:spPr>
          <a:xfrm>
            <a:off x="2915816" y="3298598"/>
            <a:ext cx="3275170" cy="1106782"/>
          </a:xfrm>
          <a:prstGeom prst="rect">
            <a:avLst/>
          </a:prstGeom>
        </p:spPr>
      </p:pic>
      <p:pic>
        <p:nvPicPr>
          <p:cNvPr id="7" name="Picture 6"/>
          <p:cNvPicPr>
            <a:picLocks noChangeAspect="1"/>
          </p:cNvPicPr>
          <p:nvPr/>
        </p:nvPicPr>
        <p:blipFill rotWithShape="1">
          <a:blip r:embed="rId5"/>
          <a:srcRect l="36445" t="36219" r="9599" b="16532"/>
          <a:stretch/>
        </p:blipFill>
        <p:spPr>
          <a:xfrm>
            <a:off x="3995936" y="5706389"/>
            <a:ext cx="2264296" cy="1114806"/>
          </a:xfrm>
          <a:prstGeom prst="rect">
            <a:avLst/>
          </a:prstGeom>
        </p:spPr>
      </p:pic>
      <p:pic>
        <p:nvPicPr>
          <p:cNvPr id="9" name="Picture 8"/>
          <p:cNvPicPr>
            <a:picLocks noChangeAspect="1"/>
          </p:cNvPicPr>
          <p:nvPr/>
        </p:nvPicPr>
        <p:blipFill rotWithShape="1">
          <a:blip r:embed="rId6"/>
          <a:srcRect l="10153" t="35235" r="10153" b="17516"/>
          <a:stretch/>
        </p:blipFill>
        <p:spPr>
          <a:xfrm>
            <a:off x="2895139" y="4489982"/>
            <a:ext cx="3316523" cy="1105507"/>
          </a:xfrm>
          <a:prstGeom prst="rect">
            <a:avLst/>
          </a:prstGeom>
        </p:spPr>
      </p:pic>
      <p:pic>
        <p:nvPicPr>
          <p:cNvPr id="11" name="Picture 10"/>
          <p:cNvPicPr>
            <a:picLocks noChangeAspect="1"/>
          </p:cNvPicPr>
          <p:nvPr/>
        </p:nvPicPr>
        <p:blipFill rotWithShape="1">
          <a:blip r:embed="rId7"/>
          <a:srcRect l="37825" t="38188" r="37824" b="15548"/>
          <a:stretch/>
        </p:blipFill>
        <p:spPr>
          <a:xfrm>
            <a:off x="2915816" y="5707542"/>
            <a:ext cx="1008112" cy="1076846"/>
          </a:xfrm>
          <a:prstGeom prst="rect">
            <a:avLst/>
          </a:prstGeom>
        </p:spPr>
      </p:pic>
    </p:spTree>
    <p:extLst>
      <p:ext uri="{BB962C8B-B14F-4D97-AF65-F5344CB8AC3E}">
        <p14:creationId xmlns:p14="http://schemas.microsoft.com/office/powerpoint/2010/main" val="41423564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21142" y="336956"/>
            <a:ext cx="2307042"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Friday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3" name="TextBox 2"/>
          <p:cNvSpPr txBox="1"/>
          <p:nvPr/>
        </p:nvSpPr>
        <p:spPr>
          <a:xfrm>
            <a:off x="451934" y="1162846"/>
            <a:ext cx="8445458" cy="3754874"/>
          </a:xfrm>
          <a:prstGeom prst="rect">
            <a:avLst/>
          </a:prstGeom>
          <a:noFill/>
        </p:spPr>
        <p:txBody>
          <a:bodyPr wrap="square" rtlCol="0">
            <a:spAutoFit/>
          </a:bodyPr>
          <a:lstStyle/>
          <a:p>
            <a:pPr algn="ctr"/>
            <a:r>
              <a:rPr lang="en-US" sz="2000" dirty="0" smtClean="0">
                <a:latin typeface="Comic Sans MS" panose="030F0702030302020204" pitchFamily="66" charset="0"/>
                <a:sym typeface="Wingdings" panose="05000000000000000000" pitchFamily="2" charset="2"/>
              </a:rPr>
              <a:t>Here are the answers </a:t>
            </a:r>
          </a:p>
          <a:p>
            <a:endParaRPr lang="en-US" sz="2800" dirty="0">
              <a:latin typeface="Comic Sans MS" panose="030F0702030302020204" pitchFamily="66" charset="0"/>
              <a:sym typeface="Wingdings" panose="05000000000000000000" pitchFamily="2" charset="2"/>
            </a:endParaRPr>
          </a:p>
          <a:p>
            <a:endParaRPr lang="en-US" sz="2800" dirty="0" smtClean="0">
              <a:latin typeface="Comic Sans MS" panose="030F0702030302020204" pitchFamily="66" charset="0"/>
              <a:sym typeface="Wingdings" panose="05000000000000000000" pitchFamily="2" charset="2"/>
            </a:endParaRPr>
          </a:p>
          <a:p>
            <a:endParaRPr lang="en-US" sz="2800" dirty="0">
              <a:latin typeface="Comic Sans MS" panose="030F0702030302020204" pitchFamily="66" charset="0"/>
              <a:sym typeface="Wingdings" panose="05000000000000000000" pitchFamily="2" charset="2"/>
            </a:endParaRPr>
          </a:p>
          <a:p>
            <a:endParaRPr lang="en-US" sz="2800" dirty="0" smtClean="0">
              <a:latin typeface="Comic Sans MS" panose="030F0702030302020204" pitchFamily="66" charset="0"/>
              <a:sym typeface="Wingdings" panose="05000000000000000000" pitchFamily="2" charset="2"/>
            </a:endParaRPr>
          </a:p>
          <a:p>
            <a:endParaRPr lang="en-US" dirty="0" smtClean="0">
              <a:latin typeface="Comic Sans MS" panose="030F0702030302020204" pitchFamily="66" charset="0"/>
              <a:sym typeface="Wingdings" panose="05000000000000000000" pitchFamily="2" charset="2"/>
            </a:endParaRPr>
          </a:p>
          <a:p>
            <a:endParaRPr lang="en-US" dirty="0">
              <a:latin typeface="Comic Sans MS" panose="030F0702030302020204" pitchFamily="66" charset="0"/>
              <a:sym typeface="Wingdings" panose="05000000000000000000" pitchFamily="2" charset="2"/>
            </a:endParaRPr>
          </a:p>
          <a:p>
            <a:endParaRPr lang="en-US" dirty="0" smtClean="0">
              <a:latin typeface="Comic Sans MS" panose="030F0702030302020204" pitchFamily="66" charset="0"/>
              <a:sym typeface="Wingdings" panose="05000000000000000000" pitchFamily="2" charset="2"/>
            </a:endParaRPr>
          </a:p>
          <a:p>
            <a:endParaRPr lang="en-US" dirty="0">
              <a:latin typeface="Comic Sans MS" panose="030F0702030302020204" pitchFamily="66" charset="0"/>
              <a:sym typeface="Wingdings" panose="05000000000000000000" pitchFamily="2" charset="2"/>
            </a:endParaRPr>
          </a:p>
          <a:p>
            <a:endParaRPr lang="en-US" dirty="0" smtClean="0">
              <a:latin typeface="Comic Sans MS" panose="030F0702030302020204" pitchFamily="66" charset="0"/>
              <a:sym typeface="Wingdings" panose="05000000000000000000" pitchFamily="2" charset="2"/>
            </a:endParaRPr>
          </a:p>
          <a:p>
            <a:endParaRPr lang="en-US" dirty="0">
              <a:latin typeface="Comic Sans MS" panose="030F0702030302020204" pitchFamily="66" charset="0"/>
              <a:sym typeface="Wingdings" panose="05000000000000000000" pitchFamily="2" charset="2"/>
            </a:endParaRPr>
          </a:p>
        </p:txBody>
      </p:sp>
      <p:pic>
        <p:nvPicPr>
          <p:cNvPr id="4" name="Picture 3"/>
          <p:cNvPicPr>
            <a:picLocks noChangeAspect="1"/>
          </p:cNvPicPr>
          <p:nvPr/>
        </p:nvPicPr>
        <p:blipFill rotWithShape="1">
          <a:blip r:embed="rId2"/>
          <a:srcRect l="30629" t="18500" r="29523" b="57875"/>
          <a:stretch/>
        </p:blipFill>
        <p:spPr>
          <a:xfrm>
            <a:off x="1043608" y="1758243"/>
            <a:ext cx="2736304" cy="912101"/>
          </a:xfrm>
          <a:prstGeom prst="rect">
            <a:avLst/>
          </a:prstGeom>
          <a:ln w="57150">
            <a:solidFill>
              <a:schemeClr val="tx2">
                <a:lumMod val="60000"/>
                <a:lumOff val="40000"/>
              </a:schemeClr>
            </a:solidFill>
          </a:ln>
        </p:spPr>
      </p:pic>
      <p:pic>
        <p:nvPicPr>
          <p:cNvPr id="5" name="Picture 4"/>
          <p:cNvPicPr>
            <a:picLocks noChangeAspect="1"/>
          </p:cNvPicPr>
          <p:nvPr/>
        </p:nvPicPr>
        <p:blipFill rotWithShape="1">
          <a:blip r:embed="rId3"/>
          <a:srcRect l="29523" t="23422" r="29523" b="52953"/>
          <a:stretch/>
        </p:blipFill>
        <p:spPr>
          <a:xfrm>
            <a:off x="5508103" y="1588661"/>
            <a:ext cx="2880320" cy="934158"/>
          </a:xfrm>
          <a:prstGeom prst="rect">
            <a:avLst/>
          </a:prstGeom>
          <a:ln w="57150">
            <a:solidFill>
              <a:srgbClr val="7030A0"/>
            </a:solidFill>
          </a:ln>
        </p:spPr>
      </p:pic>
      <p:pic>
        <p:nvPicPr>
          <p:cNvPr id="6" name="Picture 5"/>
          <p:cNvPicPr>
            <a:picLocks noChangeAspect="1"/>
          </p:cNvPicPr>
          <p:nvPr/>
        </p:nvPicPr>
        <p:blipFill rotWithShape="1">
          <a:blip r:embed="rId4"/>
          <a:srcRect l="10153" t="12594" r="9599" b="39172"/>
          <a:stretch/>
        </p:blipFill>
        <p:spPr>
          <a:xfrm>
            <a:off x="774175" y="3040283"/>
            <a:ext cx="3275170" cy="1106782"/>
          </a:xfrm>
          <a:prstGeom prst="rect">
            <a:avLst/>
          </a:prstGeom>
        </p:spPr>
      </p:pic>
      <p:pic>
        <p:nvPicPr>
          <p:cNvPr id="7" name="Picture 6"/>
          <p:cNvPicPr>
            <a:picLocks noChangeAspect="1"/>
          </p:cNvPicPr>
          <p:nvPr/>
        </p:nvPicPr>
        <p:blipFill rotWithShape="1">
          <a:blip r:embed="rId5"/>
          <a:srcRect l="36445" t="36219" r="9599" b="16532"/>
          <a:stretch/>
        </p:blipFill>
        <p:spPr>
          <a:xfrm>
            <a:off x="1279612" y="4595862"/>
            <a:ext cx="2264296" cy="1114806"/>
          </a:xfrm>
          <a:prstGeom prst="rect">
            <a:avLst/>
          </a:prstGeom>
        </p:spPr>
      </p:pic>
      <p:pic>
        <p:nvPicPr>
          <p:cNvPr id="9" name="Picture 8"/>
          <p:cNvPicPr>
            <a:picLocks noChangeAspect="1"/>
          </p:cNvPicPr>
          <p:nvPr/>
        </p:nvPicPr>
        <p:blipFill rotWithShape="1">
          <a:blip r:embed="rId6"/>
          <a:srcRect l="10153" t="35235" r="10153" b="17516"/>
          <a:stretch/>
        </p:blipFill>
        <p:spPr>
          <a:xfrm>
            <a:off x="5290001" y="3003549"/>
            <a:ext cx="3316523" cy="1105507"/>
          </a:xfrm>
          <a:prstGeom prst="rect">
            <a:avLst/>
          </a:prstGeom>
        </p:spPr>
      </p:pic>
      <p:pic>
        <p:nvPicPr>
          <p:cNvPr id="11" name="Picture 10"/>
          <p:cNvPicPr>
            <a:picLocks noChangeAspect="1"/>
          </p:cNvPicPr>
          <p:nvPr/>
        </p:nvPicPr>
        <p:blipFill rotWithShape="1">
          <a:blip r:embed="rId7"/>
          <a:srcRect l="37825" t="38188" r="37824" b="15548"/>
          <a:stretch/>
        </p:blipFill>
        <p:spPr>
          <a:xfrm>
            <a:off x="6732240" y="4532094"/>
            <a:ext cx="1008112" cy="1076846"/>
          </a:xfrm>
          <a:prstGeom prst="rect">
            <a:avLst/>
          </a:prstGeom>
        </p:spPr>
      </p:pic>
    </p:spTree>
    <p:extLst>
      <p:ext uri="{BB962C8B-B14F-4D97-AF65-F5344CB8AC3E}">
        <p14:creationId xmlns:p14="http://schemas.microsoft.com/office/powerpoint/2010/main" val="179087059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05739" y="620688"/>
            <a:ext cx="484427" cy="923330"/>
          </a:xfrm>
          <a:prstGeom prst="rect">
            <a:avLst/>
          </a:prstGeom>
          <a:noFill/>
        </p:spPr>
        <p:txBody>
          <a:bodyPr wrap="none" lIns="91440" tIns="45720" rIns="91440" bIns="45720">
            <a:spAutoFit/>
          </a:bodyPr>
          <a:lstStyle/>
          <a:p>
            <a:pPr algn="ctr"/>
            <a:r>
              <a:rPr lang="en-US" sz="5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 </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3" name="Rectangle 2"/>
          <p:cNvSpPr/>
          <p:nvPr/>
        </p:nvSpPr>
        <p:spPr>
          <a:xfrm>
            <a:off x="751508" y="892455"/>
            <a:ext cx="7992888" cy="6278642"/>
          </a:xfrm>
          <a:prstGeom prst="rect">
            <a:avLst/>
          </a:prstGeom>
        </p:spPr>
        <p:txBody>
          <a:bodyPr wrap="square">
            <a:spAutoFit/>
          </a:bodyPr>
          <a:lstStyle/>
          <a:p>
            <a:pPr algn="ctr"/>
            <a:r>
              <a:rPr lang="en-GB" dirty="0">
                <a:latin typeface="Comic Sans MS" panose="030F0702030302020204" pitchFamily="66" charset="0"/>
              </a:rPr>
              <a:t>If you have had a go at some or all of the tasks…</a:t>
            </a:r>
          </a:p>
          <a:p>
            <a:endParaRPr lang="en-GB" dirty="0">
              <a:latin typeface="Comic Sans MS" panose="030F0702030302020204" pitchFamily="66" charset="0"/>
            </a:endParaRPr>
          </a:p>
          <a:p>
            <a:endParaRPr lang="en-GB" dirty="0">
              <a:latin typeface="Comic Sans MS" panose="030F0702030302020204" pitchFamily="66" charset="0"/>
            </a:endParaRPr>
          </a:p>
          <a:p>
            <a:pPr algn="ctr"/>
            <a:r>
              <a:rPr lang="en-GB" sz="4000" dirty="0">
                <a:latin typeface="Comic Sans MS" panose="030F0702030302020204" pitchFamily="66" charset="0"/>
              </a:rPr>
              <a:t>Well done!</a:t>
            </a:r>
          </a:p>
          <a:p>
            <a:pPr algn="ctr"/>
            <a:r>
              <a:rPr lang="en-GB" sz="4000" dirty="0">
                <a:latin typeface="Comic Sans MS" panose="030F0702030302020204" pitchFamily="66" charset="0"/>
              </a:rPr>
              <a:t>We are really proud of you</a:t>
            </a:r>
            <a:r>
              <a:rPr lang="en-GB" sz="4000" dirty="0" smtClean="0">
                <a:latin typeface="Comic Sans MS" panose="030F0702030302020204" pitchFamily="66" charset="0"/>
              </a:rPr>
              <a:t>.</a:t>
            </a:r>
          </a:p>
          <a:p>
            <a:pPr algn="ctr"/>
            <a:endParaRPr lang="en-GB" sz="4000" dirty="0">
              <a:latin typeface="Comic Sans MS" panose="030F0702030302020204" pitchFamily="66" charset="0"/>
            </a:endParaRPr>
          </a:p>
          <a:p>
            <a:pPr algn="ctr"/>
            <a:endParaRPr lang="en-GB" sz="4000" dirty="0" smtClean="0">
              <a:latin typeface="Comic Sans MS" panose="030F0702030302020204" pitchFamily="66" charset="0"/>
            </a:endParaRPr>
          </a:p>
          <a:p>
            <a:pPr algn="ctr"/>
            <a:endParaRPr lang="en-GB" sz="4000" dirty="0">
              <a:latin typeface="Comic Sans MS" panose="030F0702030302020204" pitchFamily="66" charset="0"/>
            </a:endParaRPr>
          </a:p>
          <a:p>
            <a:pPr algn="ctr"/>
            <a:endParaRPr lang="en-GB" sz="4000" dirty="0" smtClean="0">
              <a:latin typeface="Comic Sans MS" panose="030F0702030302020204" pitchFamily="66" charset="0"/>
            </a:endParaRPr>
          </a:p>
          <a:p>
            <a:pPr algn="ctr"/>
            <a:endParaRPr lang="en-GB" sz="2800" dirty="0" smtClean="0">
              <a:latin typeface="Comic Sans MS" panose="030F0702030302020204" pitchFamily="66" charset="0"/>
            </a:endParaRPr>
          </a:p>
          <a:p>
            <a:pPr algn="ctr"/>
            <a:endParaRPr lang="en-GB" sz="4000" dirty="0">
              <a:latin typeface="Comic Sans MS" panose="030F0702030302020204" pitchFamily="66" charset="0"/>
            </a:endParaRPr>
          </a:p>
          <a:p>
            <a:pPr algn="ctr"/>
            <a:endParaRPr lang="en-GB" sz="4000" dirty="0">
              <a:latin typeface="Comic Sans MS" panose="030F0702030302020204" pitchFamily="66" charset="0"/>
            </a:endParaRPr>
          </a:p>
        </p:txBody>
      </p:sp>
      <p:sp>
        <p:nvSpPr>
          <p:cNvPr id="4" name="6-Point Star 3"/>
          <p:cNvSpPr/>
          <p:nvPr/>
        </p:nvSpPr>
        <p:spPr>
          <a:xfrm>
            <a:off x="3451808" y="3212976"/>
            <a:ext cx="2592288" cy="2376264"/>
          </a:xfrm>
          <a:prstGeom prst="star6">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211328466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87CEEB"/>
      </a:accent1>
      <a:accent2>
        <a:srgbClr val="A4DDED"/>
      </a:accent2>
      <a:accent3>
        <a:srgbClr val="B0E0E6"/>
      </a:accent3>
      <a:accent4>
        <a:srgbClr val="E6E8FA"/>
      </a:accent4>
      <a:accent5>
        <a:srgbClr val="E6E8FA"/>
      </a:accent5>
      <a:accent6>
        <a:srgbClr val="E7FEFF"/>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2483</TotalTime>
  <Words>2378</Words>
  <Application>Microsoft Office PowerPoint</Application>
  <PresentationFormat>On-screen Show (4:3)</PresentationFormat>
  <Paragraphs>511</Paragraphs>
  <Slides>51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51</vt:i4>
      </vt:variant>
    </vt:vector>
  </HeadingPairs>
  <TitlesOfParts>
    <vt:vector size="56" baseType="lpstr">
      <vt:lpstr>Arial</vt:lpstr>
      <vt:lpstr>Calibri</vt:lpstr>
      <vt:lpstr>Comic Sans MS</vt:lpstr>
      <vt:lpstr>Wingdings</vt:lpstr>
      <vt:lpstr>Office Theme</vt:lpstr>
      <vt:lpstr>Year 1 Maths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jontypearce</dc:creator>
  <cp:lastModifiedBy>Ross G</cp:lastModifiedBy>
  <cp:revision>233</cp:revision>
  <dcterms:created xsi:type="dcterms:W3CDTF">2012-04-28T17:18:27Z</dcterms:created>
  <dcterms:modified xsi:type="dcterms:W3CDTF">2020-06-26T00:00:07Z</dcterms:modified>
</cp:coreProperties>
</file>