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768" r:id="rId1"/>
  </p:sldMasterIdLst>
  <p:notesMasterIdLst>
    <p:notesMasterId r:id="rId22"/>
  </p:notesMasterIdLst>
  <p:sldIdLst>
    <p:sldId id="256" r:id="rId2"/>
    <p:sldId id="260" r:id="rId3"/>
    <p:sldId id="273" r:id="rId4"/>
    <p:sldId id="257" r:id="rId5"/>
    <p:sldId id="258" r:id="rId6"/>
    <p:sldId id="259" r:id="rId7"/>
    <p:sldId id="261" r:id="rId8"/>
    <p:sldId id="274" r:id="rId9"/>
    <p:sldId id="262" r:id="rId10"/>
    <p:sldId id="263" r:id="rId11"/>
    <p:sldId id="275" r:id="rId12"/>
    <p:sldId id="279" r:id="rId13"/>
    <p:sldId id="265" r:id="rId14"/>
    <p:sldId id="266" r:id="rId15"/>
    <p:sldId id="276" r:id="rId16"/>
    <p:sldId id="269" r:id="rId17"/>
    <p:sldId id="277" r:id="rId18"/>
    <p:sldId id="278" r:id="rId19"/>
    <p:sldId id="272" r:id="rId20"/>
    <p:sldId id="267" r:id="rId21"/>
  </p:sldIdLst>
  <p:sldSz cx="9144000" cy="5143500" type="screen16x9"/>
  <p:notesSz cx="6858000" cy="9144000"/>
  <p:embeddedFontLst>
    <p:embeddedFont>
      <p:font typeface="Comic Sans MS" panose="030F0702030302020204" pitchFamily="66" charset="0"/>
      <p:regular r:id="rId23"/>
      <p:bold r:id="rId24"/>
      <p:italic r:id="rId25"/>
      <p:boldItalic r:id="rId26"/>
    </p:embeddedFont>
    <p:embeddedFont>
      <p:font typeface="Wingdings 3" panose="05040102010807070707" pitchFamily="18" charset="2"/>
      <p:regular r:id="rId27"/>
    </p:embeddedFont>
    <p:embeddedFont>
      <p:font typeface="Century Gothic" panose="020B0502020202020204" pitchFamily="34" charset="0"/>
      <p:regular r:id="rId28"/>
      <p:bold r:id="rId29"/>
      <p:italic r:id="rId30"/>
      <p:boldItalic r:id="rId31"/>
    </p:embeddedFont>
    <p:embeddedFont>
      <p:font typeface="Poppins" panose="020B0604020202020204" charset="0"/>
      <p:regular r:id="rId32"/>
      <p:bold r:id="rId33"/>
      <p:italic r:id="rId34"/>
      <p:boldItalic r:id="rId35"/>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1" d="100"/>
          <a:sy n="91" d="100"/>
        </p:scale>
        <p:origin x="786"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font" Target="fonts/font1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72b8f46976_0_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72b8f46976_0_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72b8f46976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72b8f46976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72b8f46976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 name="Google Shape;67;g72b8f46976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72b8f46976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72b8f46976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72b8f46976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72b8f46976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72b8f46976_0_1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 name="Google Shape;106;g72b8f46976_0_1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72b8f46976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 name="Google Shape;115;g72b8f46976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72b8f46976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72b8f46976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075243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g72b8f46976_0_1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 name="Google Shape;144;g72b8f46976_0_1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g72b8f46976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3" name="Google Shape;153;g72b8f46976_0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72b8f46976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72b8f46976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911642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g72b8f46976_0_1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72b8f46976_0_1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g72b8f46976_0_1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 name="Google Shape;162;g72b8f46976_0_1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259463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72b8f46976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72b8f46976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205761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g72b8f46976_0_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6" name="Google Shape;206;g72b8f46976_0_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g72b8f46976_0_1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 name="Google Shape;162;g72b8f46976_0_1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3159" y="514350"/>
            <a:ext cx="6000750" cy="2228851"/>
          </a:xfrm>
        </p:spPr>
        <p:txBody>
          <a:bodyPr anchor="b">
            <a:normAutofit/>
          </a:bodyPr>
          <a:lstStyle>
            <a:lvl1pPr algn="l">
              <a:defRPr sz="36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513159" y="2882900"/>
            <a:ext cx="4800600" cy="1460500"/>
          </a:xfrm>
        </p:spPr>
        <p:txBody>
          <a:bodyPr anchor="t">
            <a:normAutofit/>
          </a:bodyPr>
          <a:lstStyle>
            <a:lvl1pPr marL="0" indent="0" algn="l">
              <a:buNone/>
              <a:defRPr sz="1575">
                <a:solidFill>
                  <a:schemeClr val="bg2">
                    <a:lumMod val="50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DA51639-B2D6-4652-B8C3-1B4C224A7BAF}" type="datetimeFigureOut">
              <a:rPr lang="en-US" smtClean="0"/>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cxnSp>
        <p:nvCxnSpPr>
          <p:cNvPr id="16" name="Straight Connector 15"/>
          <p:cNvCxnSpPr/>
          <p:nvPr/>
        </p:nvCxnSpPr>
        <p:spPr>
          <a:xfrm flipH="1">
            <a:off x="6171009" y="6350"/>
            <a:ext cx="2857500" cy="28575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4581128" y="68659"/>
            <a:ext cx="4560491" cy="456049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5426869" y="171450"/>
            <a:ext cx="3714750" cy="371475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501878" y="24209"/>
            <a:ext cx="3639742" cy="363974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884070" y="457201"/>
            <a:ext cx="3257549" cy="325754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5127579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2FF5DD9-2C52-442D-92E2-8072C0C3D7CD}" type="datetimeFigureOut">
              <a:rPr lang="en-US" smtClean="0"/>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2962935734"/>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13159" y="1504950"/>
            <a:ext cx="6400801" cy="1711200"/>
          </a:xfrm>
        </p:spPr>
        <p:txBody>
          <a:bodyPr anchor="b">
            <a:normAutofit/>
          </a:bodyPr>
          <a:lstStyle>
            <a:lvl1pPr algn="l">
              <a:defRPr sz="27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513160" y="3371850"/>
            <a:ext cx="6400800" cy="1123950"/>
          </a:xfrm>
        </p:spPr>
        <p:txBody>
          <a:bodyPr anchor="t">
            <a:normAutofit/>
          </a:bodyPr>
          <a:lstStyle>
            <a:lvl1pPr marL="0" indent="0" algn="l">
              <a:buNone/>
              <a:defRPr sz="1350">
                <a:solidFill>
                  <a:schemeClr val="bg2">
                    <a:lumMod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44961B7-6B89-48AB-966F-622E2788EECC}" type="datetimeFigureOut">
              <a:rPr lang="en-US" smtClean="0"/>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75819005"/>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13159" y="514351"/>
            <a:ext cx="3703241" cy="271145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356100" y="514351"/>
            <a:ext cx="3700859" cy="271145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BD3D6FB-79CC-4683-A046-BBE785BA1BED}" type="datetimeFigureOut">
              <a:rPr lang="en-US" smtClean="0"/>
              <a:t>4/30/2020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2907048830"/>
      </p:ext>
    </p:extLst>
  </p:cSld>
  <p:clrMapOvr>
    <a:masterClrMapping/>
  </p:clrMapOvr>
  <p:hf sldNum="0" hdr="0" ftr="0" dt="0"/>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729061" y="514350"/>
            <a:ext cx="3487340" cy="432197"/>
          </a:xfrm>
        </p:spPr>
        <p:txBody>
          <a:bodyPr anchor="b">
            <a:noAutofit/>
          </a:bodyPr>
          <a:lstStyle>
            <a:lvl1pPr marL="0" indent="0">
              <a:buNone/>
              <a:defRPr sz="21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513159" y="952897"/>
            <a:ext cx="3703241" cy="2272904"/>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559299" y="514350"/>
            <a:ext cx="3498851" cy="432197"/>
          </a:xfrm>
        </p:spPr>
        <p:txBody>
          <a:bodyPr anchor="b">
            <a:noAutofit/>
          </a:bodyPr>
          <a:lstStyle>
            <a:lvl1pPr marL="0" indent="0">
              <a:buNone/>
              <a:defRPr sz="21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354909" y="946546"/>
            <a:ext cx="3696891" cy="2272904"/>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512B3E8-48F1-4B23-8498-D8A04A81EC9C}" type="datetimeFigureOut">
              <a:rPr lang="en-US" smtClean="0"/>
              <a:t>4/30/2020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267057559"/>
      </p:ext>
    </p:extLst>
  </p:cSld>
  <p:clrMapOvr>
    <a:masterClrMapping/>
  </p:clrMapOvr>
  <p:hf sldNum="0" hdr="0" ftr="0" dt="0"/>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0B90D90-AA62-404D-A741-635B4370F9CB}" type="datetimeFigureOut">
              <a:rPr lang="en-US" smtClean="0"/>
              <a:t>4/30/2020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2347318255"/>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smtClean="0"/>
              <a:t>4/30/2020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6891157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13759" y="514350"/>
            <a:ext cx="2743200" cy="1028700"/>
          </a:xfrm>
        </p:spPr>
        <p:txBody>
          <a:bodyPr anchor="b">
            <a:normAutofit/>
          </a:bodyPr>
          <a:lstStyle>
            <a:lvl1pPr algn="l">
              <a:defRPr sz="1800" b="0"/>
            </a:lvl1pPr>
          </a:lstStyle>
          <a:p>
            <a:r>
              <a:rPr lang="en-US" smtClean="0"/>
              <a:t>Click to edit Master title style</a:t>
            </a:r>
            <a:endParaRPr lang="en-US" dirty="0"/>
          </a:p>
        </p:txBody>
      </p:sp>
      <p:sp>
        <p:nvSpPr>
          <p:cNvPr id="3" name="Content Placeholder 2"/>
          <p:cNvSpPr>
            <a:spLocks noGrp="1"/>
          </p:cNvSpPr>
          <p:nvPr>
            <p:ph idx="1"/>
          </p:nvPr>
        </p:nvSpPr>
        <p:spPr>
          <a:xfrm>
            <a:off x="513159" y="514350"/>
            <a:ext cx="4457701" cy="398145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313759" y="1657350"/>
            <a:ext cx="2743200" cy="1568450"/>
          </a:xfrm>
        </p:spPr>
        <p:txBody>
          <a:bodyPr anchor="t">
            <a:normAutofit/>
          </a:bodyPr>
          <a:lstStyle>
            <a:lvl1pPr marL="0" indent="0">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Edit Master text styles</a:t>
            </a:r>
          </a:p>
        </p:txBody>
      </p:sp>
      <p:sp>
        <p:nvSpPr>
          <p:cNvPr id="5" name="Date Placeholder 4"/>
          <p:cNvSpPr>
            <a:spLocks noGrp="1"/>
          </p:cNvSpPr>
          <p:nvPr>
            <p:ph type="dt" sz="half" idx="10"/>
          </p:nvPr>
        </p:nvSpPr>
        <p:spPr/>
        <p:txBody>
          <a:bodyPr/>
          <a:lstStyle/>
          <a:p>
            <a:fld id="{1CF131DD-A141-4471-BCF9-C6073EDD7E20}" type="datetimeFigureOut">
              <a:rPr lang="en-US" smtClean="0"/>
              <a:t>4/30/2020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230270556"/>
      </p:ext>
    </p:extLst>
  </p:cSld>
  <p:clrMapOvr>
    <a:masterClrMapping/>
  </p:clrMapOvr>
  <p:hf sldNum="0" hdr="0" ftr="0" dt="0"/>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542109" y="1085850"/>
            <a:ext cx="4514850" cy="857250"/>
          </a:xfrm>
        </p:spPr>
        <p:txBody>
          <a:bodyPr anchor="b">
            <a:normAutofit/>
          </a:bodyPr>
          <a:lstStyle>
            <a:lvl1pPr algn="l">
              <a:defRPr sz="21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41759" y="685800"/>
            <a:ext cx="2460731" cy="3429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smtClean="0"/>
              <a:t>Click icon to add picture</a:t>
            </a:r>
            <a:endParaRPr lang="en-US" dirty="0"/>
          </a:p>
        </p:txBody>
      </p:sp>
      <p:sp>
        <p:nvSpPr>
          <p:cNvPr id="4" name="Text Placeholder 3"/>
          <p:cNvSpPr>
            <a:spLocks noGrp="1"/>
          </p:cNvSpPr>
          <p:nvPr>
            <p:ph type="body" sz="half" idx="2"/>
          </p:nvPr>
        </p:nvSpPr>
        <p:spPr>
          <a:xfrm>
            <a:off x="3542109" y="2082800"/>
            <a:ext cx="4516041" cy="1536700"/>
          </a:xfrm>
        </p:spPr>
        <p:txBody>
          <a:bodyPr anchor="t">
            <a:normAutofit/>
          </a:bodyPr>
          <a:lstStyle>
            <a:lvl1pPr marL="0" indent="0">
              <a:buNone/>
              <a:defRPr sz="13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Edit Master text styles</a:t>
            </a:r>
          </a:p>
        </p:txBody>
      </p:sp>
      <p:sp>
        <p:nvSpPr>
          <p:cNvPr id="5" name="Date Placeholder 4"/>
          <p:cNvSpPr>
            <a:spLocks noGrp="1"/>
          </p:cNvSpPr>
          <p:nvPr>
            <p:ph type="dt" sz="half" idx="10"/>
          </p:nvPr>
        </p:nvSpPr>
        <p:spPr/>
        <p:txBody>
          <a:bodyPr/>
          <a:lstStyle/>
          <a:p>
            <a:fld id="{AB334A90-EB03-42F3-8859-2C2B2724C058}" type="datetimeFigureOut">
              <a:rPr lang="en-US" smtClean="0"/>
              <a:t>4/30/2020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227863654"/>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514350" y="400050"/>
            <a:ext cx="8114109" cy="234315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smtClean="0"/>
              <a:t>Click icon to add picture</a:t>
            </a:r>
            <a:endParaRPr lang="en-US" dirty="0"/>
          </a:p>
        </p:txBody>
      </p:sp>
      <p:sp>
        <p:nvSpPr>
          <p:cNvPr id="16" name="Text Placeholder 9"/>
          <p:cNvSpPr>
            <a:spLocks noGrp="1"/>
          </p:cNvSpPr>
          <p:nvPr>
            <p:ph type="body" sz="quarter" idx="14"/>
          </p:nvPr>
        </p:nvSpPr>
        <p:spPr>
          <a:xfrm>
            <a:off x="685801" y="2882900"/>
            <a:ext cx="6228158" cy="342900"/>
          </a:xfrm>
        </p:spPr>
        <p:txBody>
          <a:bodyPr anchor="t">
            <a:normAutofit/>
          </a:bodyPr>
          <a:lstStyle>
            <a:lvl1pPr marL="0" indent="0">
              <a:buFontTx/>
              <a:buNone/>
              <a:defRPr sz="1200"/>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smtClean="0"/>
              <a:t>Edit Master text styles</a:t>
            </a:r>
          </a:p>
        </p:txBody>
      </p:sp>
      <p:sp>
        <p:nvSpPr>
          <p:cNvPr id="3" name="Date Placeholder 2"/>
          <p:cNvSpPr>
            <a:spLocks noGrp="1"/>
          </p:cNvSpPr>
          <p:nvPr>
            <p:ph type="dt" sz="half" idx="10"/>
          </p:nvPr>
        </p:nvSpPr>
        <p:spPr/>
        <p:txBody>
          <a:bodyPr/>
          <a:lstStyle/>
          <a:p>
            <a:fld id="{CBC48EC7-AF6A-48D3-8284-14BACBEBDD84}" type="datetimeFigureOut">
              <a:rPr lang="en-US" smtClean="0"/>
              <a:t>4/30/2020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462213008"/>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13160" y="514350"/>
            <a:ext cx="7543800" cy="2057400"/>
          </a:xfrm>
        </p:spPr>
        <p:txBody>
          <a:bodyPr anchor="ctr">
            <a:normAutofit/>
          </a:bodyPr>
          <a:lstStyle>
            <a:lvl1pPr algn="l">
              <a:defRPr sz="24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513159" y="3086100"/>
            <a:ext cx="6401991" cy="1409700"/>
          </a:xfrm>
        </p:spPr>
        <p:txBody>
          <a:bodyPr anchor="ctr">
            <a:normAutofit/>
          </a:bodyPr>
          <a:lstStyle>
            <a:lvl1pPr marL="0" indent="0" algn="l">
              <a:buNone/>
              <a:defRPr sz="1500">
                <a:solidFill>
                  <a:schemeClr val="bg2">
                    <a:lumMod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BC48EC7-AF6A-48D3-8284-14BACBEBDD84}" type="datetimeFigureOut">
              <a:rPr lang="en-US" smtClean="0"/>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228336360"/>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6059" y="514350"/>
            <a:ext cx="6858001" cy="2057400"/>
          </a:xfrm>
        </p:spPr>
        <p:txBody>
          <a:bodyPr anchor="ctr">
            <a:normAutofit/>
          </a:bodyPr>
          <a:lstStyle>
            <a:lvl1pPr algn="l">
              <a:defRPr sz="24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084659" y="2571750"/>
            <a:ext cx="6400800" cy="285750"/>
          </a:xfrm>
        </p:spPr>
        <p:txBody>
          <a:bodyPr anchor="ctr"/>
          <a:lstStyle>
            <a:lvl1pPr marL="0" indent="0">
              <a:buFontTx/>
              <a:buNone/>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smtClean="0"/>
              <a:t>Edit Master text styles</a:t>
            </a:r>
          </a:p>
        </p:txBody>
      </p:sp>
      <p:sp>
        <p:nvSpPr>
          <p:cNvPr id="3" name="Text Placeholder 2"/>
          <p:cNvSpPr>
            <a:spLocks noGrp="1"/>
          </p:cNvSpPr>
          <p:nvPr>
            <p:ph type="body" idx="1"/>
          </p:nvPr>
        </p:nvSpPr>
        <p:spPr>
          <a:xfrm>
            <a:off x="513160" y="3225801"/>
            <a:ext cx="6400800" cy="1263649"/>
          </a:xfrm>
        </p:spPr>
        <p:txBody>
          <a:bodyPr anchor="ctr">
            <a:normAutofit/>
          </a:bodyPr>
          <a:lstStyle>
            <a:lvl1pPr marL="0" indent="0" algn="l">
              <a:buNone/>
              <a:defRPr sz="1500">
                <a:solidFill>
                  <a:schemeClr val="bg2">
                    <a:lumMod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BC48EC7-AF6A-48D3-8284-14BACBEBDD84}" type="datetimeFigureOut">
              <a:rPr lang="en-US" smtClean="0"/>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
        <p:nvSpPr>
          <p:cNvPr id="14" name="TextBox 13"/>
          <p:cNvSpPr txBox="1"/>
          <p:nvPr/>
        </p:nvSpPr>
        <p:spPr>
          <a:xfrm>
            <a:off x="398859" y="609167"/>
            <a:ext cx="457200" cy="438582"/>
          </a:xfrm>
          <a:prstGeom prst="rect">
            <a:avLst/>
          </a:prstGeom>
        </p:spPr>
        <p:txBody>
          <a:bodyPr vert="horz" lIns="68580" tIns="34290" rIns="68580" bIns="34290" rtlCol="0" anchor="ctr">
            <a:noAutofit/>
          </a:bodyPr>
          <a:lstStyle/>
          <a:p>
            <a:pPr lvl="0"/>
            <a:r>
              <a:rPr lang="en-US" sz="6000" dirty="0">
                <a:solidFill>
                  <a:schemeClr val="tx1"/>
                </a:solidFill>
                <a:effectLst/>
              </a:rPr>
              <a:t>“</a:t>
            </a:r>
          </a:p>
        </p:txBody>
      </p:sp>
      <p:sp>
        <p:nvSpPr>
          <p:cNvPr id="15" name="TextBox 14"/>
          <p:cNvSpPr txBox="1"/>
          <p:nvPr/>
        </p:nvSpPr>
        <p:spPr>
          <a:xfrm>
            <a:off x="7714059" y="2076451"/>
            <a:ext cx="457200" cy="438582"/>
          </a:xfrm>
          <a:prstGeom prst="rect">
            <a:avLst/>
          </a:prstGeom>
        </p:spPr>
        <p:txBody>
          <a:bodyPr vert="horz" lIns="68580" tIns="34290" rIns="68580" bIns="34290" rtlCol="0" anchor="ctr">
            <a:noAutofit/>
          </a:bodyPr>
          <a:lstStyle/>
          <a:p>
            <a:pPr lvl="0" algn="r"/>
            <a:r>
              <a:rPr lang="en-US" sz="6000" dirty="0">
                <a:solidFill>
                  <a:schemeClr val="tx1"/>
                </a:solidFill>
                <a:effectLst/>
              </a:rPr>
              <a:t>”</a:t>
            </a:r>
          </a:p>
        </p:txBody>
      </p:sp>
    </p:spTree>
    <p:extLst>
      <p:ext uri="{BB962C8B-B14F-4D97-AF65-F5344CB8AC3E}">
        <p14:creationId xmlns:p14="http://schemas.microsoft.com/office/powerpoint/2010/main" val="275133633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13159" y="2571750"/>
            <a:ext cx="6400800" cy="1273050"/>
          </a:xfrm>
        </p:spPr>
        <p:txBody>
          <a:bodyPr anchor="b">
            <a:normAutofit/>
          </a:bodyPr>
          <a:lstStyle>
            <a:lvl1pPr algn="l">
              <a:defRPr sz="24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513158" y="3849736"/>
            <a:ext cx="6401993" cy="645300"/>
          </a:xfrm>
        </p:spPr>
        <p:txBody>
          <a:bodyPr anchor="t">
            <a:normAutofit/>
          </a:bodyPr>
          <a:lstStyle>
            <a:lvl1pPr marL="0" indent="0" algn="l">
              <a:buNone/>
              <a:defRPr sz="1500">
                <a:solidFill>
                  <a:schemeClr val="bg2">
                    <a:lumMod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BC48EC7-AF6A-48D3-8284-14BACBEBDD84}" type="datetimeFigureOut">
              <a:rPr lang="en-US" smtClean="0"/>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215037388"/>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856060" y="514350"/>
            <a:ext cx="6858000" cy="2057400"/>
          </a:xfrm>
        </p:spPr>
        <p:txBody>
          <a:bodyPr anchor="ctr">
            <a:normAutofit/>
          </a:bodyPr>
          <a:lstStyle>
            <a:lvl1pPr algn="l">
              <a:defRPr sz="24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513159" y="2946400"/>
            <a:ext cx="6400801" cy="787400"/>
          </a:xfrm>
        </p:spPr>
        <p:txBody>
          <a:bodyPr vert="horz" lIns="91440" tIns="45720" rIns="91440" bIns="45720" rtlCol="0" anchor="b">
            <a:normAutofit/>
          </a:bodyPr>
          <a:lstStyle>
            <a:lvl1pPr>
              <a:buNone/>
              <a:defRPr lang="en-US" sz="18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513159" y="3733800"/>
            <a:ext cx="6400801" cy="762000"/>
          </a:xfrm>
        </p:spPr>
        <p:txBody>
          <a:bodyPr anchor="t">
            <a:normAutofit/>
          </a:bodyPr>
          <a:lstStyle>
            <a:lvl1pPr marL="0" indent="0" algn="l">
              <a:buNone/>
              <a:defRPr sz="1350">
                <a:solidFill>
                  <a:schemeClr val="bg2">
                    <a:lumMod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BC48EC7-AF6A-48D3-8284-14BACBEBDD84}" type="datetimeFigureOut">
              <a:rPr lang="en-US" smtClean="0"/>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
        <p:nvSpPr>
          <p:cNvPr id="11" name="TextBox 10"/>
          <p:cNvSpPr txBox="1"/>
          <p:nvPr/>
        </p:nvSpPr>
        <p:spPr>
          <a:xfrm>
            <a:off x="398859" y="609167"/>
            <a:ext cx="457200" cy="438582"/>
          </a:xfrm>
          <a:prstGeom prst="rect">
            <a:avLst/>
          </a:prstGeom>
        </p:spPr>
        <p:txBody>
          <a:bodyPr vert="horz" lIns="68580" tIns="34290" rIns="68580" bIns="34290" rtlCol="0" anchor="ctr">
            <a:noAutofit/>
          </a:bodyPr>
          <a:lstStyle/>
          <a:p>
            <a:pPr lvl="0"/>
            <a:r>
              <a:rPr lang="en-US" sz="6000" dirty="0">
                <a:solidFill>
                  <a:schemeClr val="tx1"/>
                </a:solidFill>
                <a:effectLst/>
              </a:rPr>
              <a:t>“</a:t>
            </a:r>
          </a:p>
        </p:txBody>
      </p:sp>
      <p:sp>
        <p:nvSpPr>
          <p:cNvPr id="12" name="TextBox 11"/>
          <p:cNvSpPr txBox="1"/>
          <p:nvPr/>
        </p:nvSpPr>
        <p:spPr>
          <a:xfrm>
            <a:off x="7714059" y="2076451"/>
            <a:ext cx="457200" cy="438582"/>
          </a:xfrm>
          <a:prstGeom prst="rect">
            <a:avLst/>
          </a:prstGeom>
        </p:spPr>
        <p:txBody>
          <a:bodyPr vert="horz" lIns="68580" tIns="34290" rIns="68580" bIns="34290" rtlCol="0" anchor="ctr">
            <a:noAutofit/>
          </a:bodyPr>
          <a:lstStyle/>
          <a:p>
            <a:pPr lvl="0" algn="r"/>
            <a:r>
              <a:rPr lang="en-US" sz="6000" dirty="0">
                <a:solidFill>
                  <a:schemeClr val="tx1"/>
                </a:solidFill>
                <a:effectLst/>
              </a:rPr>
              <a:t>”</a:t>
            </a:r>
          </a:p>
        </p:txBody>
      </p:sp>
    </p:spTree>
    <p:extLst>
      <p:ext uri="{BB962C8B-B14F-4D97-AF65-F5344CB8AC3E}">
        <p14:creationId xmlns:p14="http://schemas.microsoft.com/office/powerpoint/2010/main" val="1989535977"/>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13160" y="514350"/>
            <a:ext cx="7543800" cy="2057400"/>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513159" y="2946401"/>
            <a:ext cx="6400800" cy="628650"/>
          </a:xfrm>
        </p:spPr>
        <p:txBody>
          <a:bodyPr vert="horz" lIns="91440" tIns="45720" rIns="91440" bIns="45720" rtlCol="0" anchor="b">
            <a:normAutofit/>
          </a:bodyPr>
          <a:lstStyle>
            <a:lvl1pPr>
              <a:buNone/>
              <a:defRPr lang="en-US" sz="18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513159" y="3575049"/>
            <a:ext cx="6400801" cy="920750"/>
          </a:xfrm>
        </p:spPr>
        <p:txBody>
          <a:bodyPr anchor="t">
            <a:normAutofit/>
          </a:bodyPr>
          <a:lstStyle>
            <a:lvl1pPr marL="0" indent="0" algn="l">
              <a:buNone/>
              <a:defRPr sz="1350">
                <a:solidFill>
                  <a:schemeClr val="bg2">
                    <a:lumMod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BC48EC7-AF6A-48D3-8284-14BACBEBDD84}" type="datetimeFigureOut">
              <a:rPr lang="en-US" smtClean="0"/>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2188056493"/>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11A6AA8-A04B-4104-9AE2-BD48D340E27F}" type="datetimeFigureOut">
              <a:rPr lang="en-US" smtClean="0"/>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2288112294"/>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3909" y="514350"/>
            <a:ext cx="1543050" cy="3429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14350" y="514350"/>
            <a:ext cx="5867400" cy="398145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4E0BF79-FAC6-4A96-8DE1-F7B82E2E1652}" type="datetimeFigureOut">
              <a:rPr lang="en-US" smtClean="0"/>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2526798906"/>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6905227" y="2222500"/>
            <a:ext cx="2236394" cy="2406650"/>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13159" y="3365499"/>
            <a:ext cx="6400800" cy="1130300"/>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13159" y="514351"/>
            <a:ext cx="6400800" cy="2711450"/>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28309" y="4629150"/>
            <a:ext cx="1200150" cy="273844"/>
          </a:xfrm>
          <a:prstGeom prst="rect">
            <a:avLst/>
          </a:prstGeom>
        </p:spPr>
        <p:txBody>
          <a:bodyPr vert="horz" lIns="91440" tIns="45720" rIns="91440" bIns="45720" rtlCol="0" anchor="t"/>
          <a:lstStyle>
            <a:lvl1pPr algn="r">
              <a:defRPr sz="750" b="0" i="0">
                <a:solidFill>
                  <a:schemeClr val="bg2">
                    <a:lumMod val="50000"/>
                  </a:schemeClr>
                </a:solidFill>
                <a:effectLst/>
                <a:latin typeface="+mn-lt"/>
              </a:defRPr>
            </a:lvl1pPr>
          </a:lstStyle>
          <a:p>
            <a:fld id="{CBC48EC7-AF6A-48D3-8284-14BACBEBDD84}" type="datetimeFigureOut">
              <a:rPr lang="en-US" smtClean="0"/>
              <a:t>4/30/2020</a:t>
            </a:fld>
            <a:endParaRPr lang="en-US" dirty="0"/>
          </a:p>
        </p:txBody>
      </p:sp>
      <p:sp>
        <p:nvSpPr>
          <p:cNvPr id="5" name="Footer Placeholder 4"/>
          <p:cNvSpPr>
            <a:spLocks noGrp="1"/>
          </p:cNvSpPr>
          <p:nvPr>
            <p:ph type="ftr" sz="quarter" idx="3"/>
          </p:nvPr>
        </p:nvSpPr>
        <p:spPr>
          <a:xfrm>
            <a:off x="513159" y="4629150"/>
            <a:ext cx="5657850" cy="273844"/>
          </a:xfrm>
          <a:prstGeom prst="rect">
            <a:avLst/>
          </a:prstGeom>
        </p:spPr>
        <p:txBody>
          <a:bodyPr vert="horz" lIns="91440" tIns="45720" rIns="91440" bIns="45720" rtlCol="0" anchor="t"/>
          <a:lstStyle>
            <a:lvl1pPr algn="l">
              <a:defRPr sz="75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7772400" y="4183857"/>
            <a:ext cx="856684" cy="502444"/>
          </a:xfrm>
          <a:prstGeom prst="rect">
            <a:avLst/>
          </a:prstGeom>
        </p:spPr>
        <p:txBody>
          <a:bodyPr vert="horz" lIns="91440" tIns="45720" rIns="91440" bIns="45720" rtlCol="0" anchor="b"/>
          <a:lstStyle>
            <a:lvl1pPr algn="r">
              <a:defRPr sz="2400" b="0" i="0">
                <a:solidFill>
                  <a:schemeClr val="bg2">
                    <a:lumMod val="50000"/>
                  </a:schemeClr>
                </a:solidFill>
                <a:effectLst/>
                <a:latin typeface="+mn-lt"/>
              </a:defRPr>
            </a:lvl1p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82517334"/>
      </p:ext>
    </p:extLst>
  </p:cSld>
  <p:clrMap bg1="dk1" tx1="lt1" bg2="dk2"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 id="2147483780" r:id="rId12"/>
    <p:sldLayoutId id="2147483781" r:id="rId13"/>
    <p:sldLayoutId id="2147483782" r:id="rId14"/>
    <p:sldLayoutId id="2147483783" r:id="rId15"/>
    <p:sldLayoutId id="2147483784" r:id="rId16"/>
    <p:sldLayoutId id="2147483785" r:id="rId17"/>
  </p:sldLayoutIdLst>
  <p:hf sldNum="0" hdr="0" ftr="0" dt="0"/>
  <p:txStyles>
    <p:titleStyle>
      <a:lvl1pPr algn="l" defTabSz="342900" rtl="0" eaLnBrk="1" latinLnBrk="0" hangingPunct="1">
        <a:spcBef>
          <a:spcPct val="0"/>
        </a:spcBef>
        <a:buNone/>
        <a:defRPr sz="27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14313" indent="-214313" algn="l" defTabSz="342900" rtl="0" eaLnBrk="1" latinLnBrk="0" hangingPunct="1">
        <a:spcBef>
          <a:spcPct val="20000"/>
        </a:spcBef>
        <a:spcAft>
          <a:spcPts val="450"/>
        </a:spcAft>
        <a:buClr>
          <a:schemeClr val="tx1"/>
        </a:buClr>
        <a:buSzPct val="80000"/>
        <a:buFont typeface="Wingdings 3" panose="05040102010807070707" pitchFamily="18" charset="2"/>
        <a:buChar char=""/>
        <a:defRPr sz="1500" kern="1200" cap="none">
          <a:solidFill>
            <a:schemeClr val="bg2">
              <a:lumMod val="50000"/>
            </a:schemeClr>
          </a:solidFill>
          <a:effectLst/>
          <a:latin typeface="+mn-lt"/>
          <a:ea typeface="+mn-ea"/>
          <a:cs typeface="+mn-cs"/>
        </a:defRPr>
      </a:lvl1pPr>
      <a:lvl2pPr marL="557213" indent="-214313" algn="l" defTabSz="342900" rtl="0" eaLnBrk="1" latinLnBrk="0" hangingPunct="1">
        <a:spcBef>
          <a:spcPct val="20000"/>
        </a:spcBef>
        <a:spcAft>
          <a:spcPts val="450"/>
        </a:spcAft>
        <a:buClr>
          <a:schemeClr val="tx1"/>
        </a:buClr>
        <a:buSzPct val="80000"/>
        <a:buFont typeface="Wingdings 3" panose="05040102010807070707" pitchFamily="18" charset="2"/>
        <a:buChar char=""/>
        <a:defRPr sz="1350" kern="1200" cap="none">
          <a:solidFill>
            <a:schemeClr val="bg2">
              <a:lumMod val="50000"/>
            </a:schemeClr>
          </a:solidFill>
          <a:effectLst/>
          <a:latin typeface="+mn-lt"/>
          <a:ea typeface="+mn-ea"/>
          <a:cs typeface="+mn-cs"/>
        </a:defRPr>
      </a:lvl2pPr>
      <a:lvl3pPr marL="900113" indent="-214313" algn="l" defTabSz="342900" rtl="0" eaLnBrk="1" latinLnBrk="0" hangingPunct="1">
        <a:spcBef>
          <a:spcPct val="20000"/>
        </a:spcBef>
        <a:spcAft>
          <a:spcPts val="450"/>
        </a:spcAft>
        <a:buClr>
          <a:schemeClr val="tx1"/>
        </a:buClr>
        <a:buSzPct val="80000"/>
        <a:buFont typeface="Wingdings 3" panose="05040102010807070707" pitchFamily="18" charset="2"/>
        <a:buChar char=""/>
        <a:defRPr sz="1200" kern="1200" cap="none">
          <a:solidFill>
            <a:schemeClr val="bg2">
              <a:lumMod val="50000"/>
            </a:schemeClr>
          </a:solidFill>
          <a:effectLst/>
          <a:latin typeface="+mn-lt"/>
          <a:ea typeface="+mn-ea"/>
          <a:cs typeface="+mn-cs"/>
        </a:defRPr>
      </a:lvl3pPr>
      <a:lvl4pPr marL="1157288" indent="-128588" algn="l" defTabSz="342900" rtl="0" eaLnBrk="1" latinLnBrk="0" hangingPunct="1">
        <a:spcBef>
          <a:spcPct val="20000"/>
        </a:spcBef>
        <a:spcAft>
          <a:spcPts val="450"/>
        </a:spcAft>
        <a:buClr>
          <a:schemeClr val="tx1"/>
        </a:buClr>
        <a:buSzPct val="80000"/>
        <a:buFont typeface="Wingdings 3" panose="05040102010807070707" pitchFamily="18" charset="2"/>
        <a:buChar char=""/>
        <a:defRPr sz="1050" kern="1200" cap="none">
          <a:solidFill>
            <a:schemeClr val="bg2">
              <a:lumMod val="50000"/>
            </a:schemeClr>
          </a:solidFill>
          <a:effectLst/>
          <a:latin typeface="+mn-lt"/>
          <a:ea typeface="+mn-ea"/>
          <a:cs typeface="+mn-cs"/>
        </a:defRPr>
      </a:lvl4pPr>
      <a:lvl5pPr marL="1585913" indent="-214313" algn="l" defTabSz="342900" rtl="0" eaLnBrk="1" latinLnBrk="0" hangingPunct="1">
        <a:spcBef>
          <a:spcPct val="20000"/>
        </a:spcBef>
        <a:spcAft>
          <a:spcPts val="450"/>
        </a:spcAft>
        <a:buClr>
          <a:schemeClr val="tx1"/>
        </a:buClr>
        <a:buSzPct val="80000"/>
        <a:buFont typeface="Wingdings 3" panose="05040102010807070707" pitchFamily="18" charset="2"/>
        <a:buChar char=""/>
        <a:defRPr sz="1050" kern="1200" cap="none">
          <a:solidFill>
            <a:schemeClr val="bg2">
              <a:lumMod val="50000"/>
            </a:schemeClr>
          </a:solidFill>
          <a:effectLst/>
          <a:latin typeface="+mn-lt"/>
          <a:ea typeface="+mn-ea"/>
          <a:cs typeface="+mn-cs"/>
        </a:defRPr>
      </a:lvl5pPr>
      <a:lvl6pPr marL="1885950" indent="-171450" algn="l" defTabSz="342900" rtl="0" eaLnBrk="1" latinLnBrk="0" hangingPunct="1">
        <a:spcBef>
          <a:spcPct val="20000"/>
        </a:spcBef>
        <a:spcAft>
          <a:spcPts val="450"/>
        </a:spcAft>
        <a:buClr>
          <a:schemeClr val="tx1"/>
        </a:buClr>
        <a:buSzPct val="80000"/>
        <a:buFont typeface="Wingdings 3" panose="05040102010807070707" pitchFamily="18" charset="2"/>
        <a:buChar char=""/>
        <a:defRPr sz="1050" kern="1200" cap="none">
          <a:solidFill>
            <a:schemeClr val="bg2">
              <a:lumMod val="50000"/>
            </a:schemeClr>
          </a:solidFill>
          <a:effectLst/>
          <a:latin typeface="+mn-lt"/>
          <a:ea typeface="+mn-ea"/>
          <a:cs typeface="+mn-cs"/>
        </a:defRPr>
      </a:lvl6pPr>
      <a:lvl7pPr marL="2228850" indent="-171450" algn="l" defTabSz="342900" rtl="0" eaLnBrk="1" latinLnBrk="0" hangingPunct="1">
        <a:spcBef>
          <a:spcPct val="20000"/>
        </a:spcBef>
        <a:spcAft>
          <a:spcPts val="450"/>
        </a:spcAft>
        <a:buClr>
          <a:schemeClr val="tx1"/>
        </a:buClr>
        <a:buSzPct val="80000"/>
        <a:buFont typeface="Wingdings 3" panose="05040102010807070707" pitchFamily="18" charset="2"/>
        <a:buChar char=""/>
        <a:defRPr sz="1050" kern="1200" cap="none">
          <a:solidFill>
            <a:schemeClr val="bg2">
              <a:lumMod val="50000"/>
            </a:schemeClr>
          </a:solidFill>
          <a:effectLst/>
          <a:latin typeface="+mn-lt"/>
          <a:ea typeface="+mn-ea"/>
          <a:cs typeface="+mn-cs"/>
        </a:defRPr>
      </a:lvl7pPr>
      <a:lvl8pPr marL="2571750" indent="-171450" algn="l" defTabSz="342900" rtl="0" eaLnBrk="1" latinLnBrk="0" hangingPunct="1">
        <a:spcBef>
          <a:spcPct val="20000"/>
        </a:spcBef>
        <a:spcAft>
          <a:spcPts val="450"/>
        </a:spcAft>
        <a:buClr>
          <a:schemeClr val="tx1"/>
        </a:buClr>
        <a:buSzPct val="80000"/>
        <a:buFont typeface="Wingdings 3" panose="05040102010807070707" pitchFamily="18" charset="2"/>
        <a:buChar char=""/>
        <a:defRPr sz="1050" kern="1200" cap="none">
          <a:solidFill>
            <a:schemeClr val="bg2">
              <a:lumMod val="50000"/>
            </a:schemeClr>
          </a:solidFill>
          <a:effectLst/>
          <a:latin typeface="+mn-lt"/>
          <a:ea typeface="+mn-ea"/>
          <a:cs typeface="+mn-cs"/>
        </a:defRPr>
      </a:lvl8pPr>
      <a:lvl9pPr marL="2914650" indent="-171450" algn="l" defTabSz="342900" rtl="0" eaLnBrk="1" latinLnBrk="0" hangingPunct="1">
        <a:spcBef>
          <a:spcPct val="20000"/>
        </a:spcBef>
        <a:spcAft>
          <a:spcPts val="450"/>
        </a:spcAft>
        <a:buClr>
          <a:schemeClr val="tx1"/>
        </a:buClr>
        <a:buSzPct val="80000"/>
        <a:buFont typeface="Wingdings 3" panose="05040102010807070707" pitchFamily="18" charset="2"/>
        <a:buChar char=""/>
        <a:defRPr sz="1050" kern="1200" cap="none">
          <a:solidFill>
            <a:schemeClr val="bg2">
              <a:lumMod val="50000"/>
            </a:schemeClr>
          </a:solidFill>
          <a:effectLst/>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phonicsplay.co.uk/"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phonicsplay.co.uk/"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phonicsplay.co.uk/"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hyperlink" Target="https://www.phonicsplay.co.uk/PicnicOnPluto.html" TargetMode="External"/><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s://www.phonicsplay.co.uk/PicnicOnPluto.html" TargetMode="External"/><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491200" y="-63175"/>
            <a:ext cx="8572500" cy="3152775"/>
          </a:xfrm>
          <a:prstGeom prst="rect">
            <a:avLst/>
          </a:prstGeom>
          <a:noFill/>
          <a:ln>
            <a:noFill/>
          </a:ln>
        </p:spPr>
      </p:pic>
      <p:sp>
        <p:nvSpPr>
          <p:cNvPr id="55" name="Google Shape;55;p13"/>
          <p:cNvSpPr txBox="1"/>
          <p:nvPr/>
        </p:nvSpPr>
        <p:spPr>
          <a:xfrm>
            <a:off x="2263775" y="3295525"/>
            <a:ext cx="5313000" cy="1262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6000" dirty="0">
                <a:solidFill>
                  <a:srgbClr val="4C1130"/>
                </a:solidFill>
              </a:rPr>
              <a:t>Week </a:t>
            </a:r>
            <a:r>
              <a:rPr lang="en" sz="6000" dirty="0" smtClean="0">
                <a:solidFill>
                  <a:srgbClr val="4C1130"/>
                </a:solidFill>
              </a:rPr>
              <a:t>4</a:t>
            </a:r>
            <a:endParaRPr sz="6000" dirty="0">
              <a:solidFill>
                <a:srgbClr val="4C1130"/>
              </a:solidFill>
            </a:endParaRPr>
          </a:p>
          <a:p>
            <a:pPr marL="0" lvl="0" indent="0" algn="ctr" rtl="0">
              <a:spcBef>
                <a:spcPts val="0"/>
              </a:spcBef>
              <a:spcAft>
                <a:spcPts val="0"/>
              </a:spcAft>
              <a:buNone/>
            </a:pPr>
            <a:r>
              <a:rPr lang="en" sz="4000" dirty="0">
                <a:solidFill>
                  <a:srgbClr val="4C1130"/>
                </a:solidFill>
              </a:rPr>
              <a:t>5 sessions</a:t>
            </a:r>
            <a:endParaRPr sz="4000" dirty="0">
              <a:solidFill>
                <a:srgbClr val="4C113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61257" y="327903"/>
            <a:ext cx="6043850" cy="4279625"/>
          </a:xfrm>
          <a:prstGeom prst="rect">
            <a:avLst/>
          </a:prstGeom>
        </p:spPr>
      </p:pic>
      <p:sp>
        <p:nvSpPr>
          <p:cNvPr id="3" name="TextBox 2"/>
          <p:cNvSpPr txBox="1"/>
          <p:nvPr/>
        </p:nvSpPr>
        <p:spPr>
          <a:xfrm>
            <a:off x="6422065" y="574158"/>
            <a:ext cx="2158409" cy="3693319"/>
          </a:xfrm>
          <a:prstGeom prst="rect">
            <a:avLst/>
          </a:prstGeom>
          <a:noFill/>
        </p:spPr>
        <p:txBody>
          <a:bodyPr wrap="square" rtlCol="0">
            <a:spAutoFit/>
          </a:bodyPr>
          <a:lstStyle/>
          <a:p>
            <a:r>
              <a:rPr lang="en-GB" sz="2400" dirty="0" smtClean="0"/>
              <a:t>Remind yourself of all the sounds on our sound mat. </a:t>
            </a:r>
          </a:p>
          <a:p>
            <a:endParaRPr lang="en-GB" sz="2400" dirty="0" smtClean="0"/>
          </a:p>
          <a:p>
            <a:r>
              <a:rPr lang="en-GB" sz="2400" dirty="0" smtClean="0"/>
              <a:t>How many can you say?</a:t>
            </a:r>
          </a:p>
          <a:p>
            <a:endParaRPr lang="en-GB" sz="18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8587" y="435772"/>
            <a:ext cx="4572000" cy="4524315"/>
          </a:xfrm>
          <a:prstGeom prst="rect">
            <a:avLst/>
          </a:prstGeom>
        </p:spPr>
        <p:txBody>
          <a:bodyPr>
            <a:spAutoFit/>
          </a:bodyPr>
          <a:lstStyle/>
          <a:p>
            <a:r>
              <a:rPr lang="en-US" dirty="0">
                <a:latin typeface="Comic Sans MS" panose="030F0702030302020204" pitchFamily="66" charset="0"/>
              </a:rPr>
              <a:t>Go to </a:t>
            </a:r>
            <a:r>
              <a:rPr lang="en-US" dirty="0">
                <a:latin typeface="Comic Sans MS" panose="030F0702030302020204" pitchFamily="66" charset="0"/>
                <a:hlinkClick r:id="rId2"/>
              </a:rPr>
              <a:t>www.phonicsplay.co.uk</a:t>
            </a:r>
            <a:endParaRPr lang="en-US" dirty="0">
              <a:latin typeface="Comic Sans MS" panose="030F0702030302020204" pitchFamily="66" charset="0"/>
            </a:endParaRPr>
          </a:p>
          <a:p>
            <a:r>
              <a:rPr lang="en-US" dirty="0">
                <a:latin typeface="Comic Sans MS" panose="030F0702030302020204" pitchFamily="66" charset="0"/>
              </a:rPr>
              <a:t>Enter the following details:</a:t>
            </a:r>
          </a:p>
          <a:p>
            <a:r>
              <a:rPr lang="en-US" b="1" dirty="0">
                <a:latin typeface="Comic Sans MS" panose="030F0702030302020204" pitchFamily="66" charset="0"/>
              </a:rPr>
              <a:t>Username: march20</a:t>
            </a:r>
          </a:p>
          <a:p>
            <a:r>
              <a:rPr lang="en-US" b="1" dirty="0">
                <a:latin typeface="Comic Sans MS" panose="030F0702030302020204" pitchFamily="66" charset="0"/>
              </a:rPr>
              <a:t>Password: home</a:t>
            </a:r>
          </a:p>
          <a:p>
            <a:r>
              <a:rPr lang="en-US" dirty="0">
                <a:latin typeface="Comic Sans MS" panose="030F0702030302020204" pitchFamily="66" charset="0"/>
              </a:rPr>
              <a:t>Go to: parents/ interactive resources/ phase 3/ flashcards</a:t>
            </a:r>
            <a:r>
              <a:rPr lang="en-GB" dirty="0">
                <a:latin typeface="Comic Sans MS" panose="030F0702030302020204" pitchFamily="66" charset="0"/>
              </a:rPr>
              <a:t>/</a:t>
            </a:r>
          </a:p>
          <a:p>
            <a:r>
              <a:rPr lang="en-GB" dirty="0">
                <a:latin typeface="Comic Sans MS" panose="030F0702030302020204" pitchFamily="66" charset="0"/>
              </a:rPr>
              <a:t>Select phases 3&amp;5A. Make your choices and begin the game! If your child correctly identifies the sound, click the tick. If your child is incorrect, click the cross and this sound will reappear later.</a:t>
            </a:r>
          </a:p>
          <a:p>
            <a:endParaRPr lang="en-US" dirty="0">
              <a:latin typeface="Comic Sans MS" panose="030F0702030302020204" pitchFamily="66" charset="0"/>
            </a:endParaRPr>
          </a:p>
          <a:p>
            <a:r>
              <a:rPr lang="en-US" sz="1800" dirty="0">
                <a:solidFill>
                  <a:schemeClr val="bg1"/>
                </a:solidFill>
                <a:latin typeface="Comic Sans MS" panose="030F0702030302020204" pitchFamily="66" charset="0"/>
              </a:rPr>
              <a:t>How long did it take you to name all of the sounds?</a:t>
            </a:r>
          </a:p>
          <a:p>
            <a:endParaRPr lang="en-US" sz="1800" dirty="0">
              <a:solidFill>
                <a:schemeClr val="bg1"/>
              </a:solidFill>
              <a:latin typeface="Comic Sans MS" panose="030F0702030302020204" pitchFamily="66" charset="0"/>
            </a:endParaRPr>
          </a:p>
          <a:p>
            <a:r>
              <a:rPr lang="en-US" sz="1800" dirty="0">
                <a:solidFill>
                  <a:schemeClr val="bg1"/>
                </a:solidFill>
                <a:latin typeface="Comic Sans MS" panose="030F0702030302020204" pitchFamily="66" charset="0"/>
              </a:rPr>
              <a:t>Try to beat your score tomorrow!</a:t>
            </a:r>
          </a:p>
        </p:txBody>
      </p:sp>
      <p:pic>
        <p:nvPicPr>
          <p:cNvPr id="3" name="Picture 2"/>
          <p:cNvPicPr>
            <a:picLocks noChangeAspect="1"/>
          </p:cNvPicPr>
          <p:nvPr/>
        </p:nvPicPr>
        <p:blipFill>
          <a:blip r:embed="rId3"/>
          <a:stretch>
            <a:fillRect/>
          </a:stretch>
        </p:blipFill>
        <p:spPr>
          <a:xfrm>
            <a:off x="6032972" y="318805"/>
            <a:ext cx="2572109" cy="2410161"/>
          </a:xfrm>
          <a:prstGeom prst="rect">
            <a:avLst/>
          </a:prstGeom>
        </p:spPr>
      </p:pic>
    </p:spTree>
    <p:extLst>
      <p:ext uri="{BB962C8B-B14F-4D97-AF65-F5344CB8AC3E}">
        <p14:creationId xmlns:p14="http://schemas.microsoft.com/office/powerpoint/2010/main" val="4029399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14"/>
          <p:cNvSpPr txBox="1"/>
          <p:nvPr/>
        </p:nvSpPr>
        <p:spPr>
          <a:xfrm>
            <a:off x="539000" y="323400"/>
            <a:ext cx="8192700" cy="1201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000" u="sng"/>
              <a:t>Session 1</a:t>
            </a:r>
            <a:endParaRPr sz="3000" u="sng"/>
          </a:p>
        </p:txBody>
      </p:sp>
      <p:sp>
        <p:nvSpPr>
          <p:cNvPr id="61" name="Google Shape;61;p14"/>
          <p:cNvSpPr txBox="1"/>
          <p:nvPr/>
        </p:nvSpPr>
        <p:spPr>
          <a:xfrm>
            <a:off x="846975" y="1755563"/>
            <a:ext cx="2294700" cy="127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7200" b="1" dirty="0" smtClean="0">
                <a:solidFill>
                  <a:srgbClr val="741B47"/>
                </a:solidFill>
                <a:latin typeface="Poppins"/>
                <a:ea typeface="Poppins"/>
                <a:cs typeface="Poppins"/>
                <a:sym typeface="Poppins"/>
              </a:rPr>
              <a:t>air</a:t>
            </a:r>
            <a:endParaRPr sz="7200" b="1" dirty="0">
              <a:solidFill>
                <a:srgbClr val="741B47"/>
              </a:solidFill>
              <a:latin typeface="Poppins"/>
              <a:ea typeface="Poppins"/>
              <a:cs typeface="Poppins"/>
              <a:sym typeface="Poppins"/>
            </a:endParaRPr>
          </a:p>
        </p:txBody>
      </p:sp>
      <p:sp>
        <p:nvSpPr>
          <p:cNvPr id="62" name="Google Shape;62;p14"/>
          <p:cNvSpPr txBox="1"/>
          <p:nvPr/>
        </p:nvSpPr>
        <p:spPr>
          <a:xfrm>
            <a:off x="539000" y="1016375"/>
            <a:ext cx="2772000" cy="63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000" u="sng" dirty="0" smtClean="0">
                <a:latin typeface="Poppins"/>
                <a:ea typeface="Poppins"/>
                <a:cs typeface="Poppins"/>
                <a:sym typeface="Poppins"/>
              </a:rPr>
              <a:t>Trigraph</a:t>
            </a:r>
            <a:endParaRPr sz="4000" u="sng" dirty="0">
              <a:latin typeface="Poppins"/>
              <a:ea typeface="Poppins"/>
              <a:cs typeface="Poppins"/>
              <a:sym typeface="Poppins"/>
            </a:endParaRPr>
          </a:p>
        </p:txBody>
      </p:sp>
      <p:sp>
        <p:nvSpPr>
          <p:cNvPr id="63" name="Google Shape;63;p14"/>
          <p:cNvSpPr txBox="1"/>
          <p:nvPr/>
        </p:nvSpPr>
        <p:spPr>
          <a:xfrm>
            <a:off x="3605150" y="1030975"/>
            <a:ext cx="2772000" cy="63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000" u="sng">
                <a:latin typeface="Poppins"/>
                <a:ea typeface="Poppins"/>
                <a:cs typeface="Poppins"/>
                <a:sym typeface="Poppins"/>
              </a:rPr>
              <a:t>Action</a:t>
            </a:r>
            <a:endParaRPr sz="4000" u="sng">
              <a:latin typeface="Poppins"/>
              <a:ea typeface="Poppins"/>
              <a:cs typeface="Poppins"/>
              <a:sym typeface="Poppins"/>
            </a:endParaRPr>
          </a:p>
        </p:txBody>
      </p:sp>
      <p:pic>
        <p:nvPicPr>
          <p:cNvPr id="8" name="Picture 7"/>
          <p:cNvPicPr>
            <a:picLocks noChangeAspect="1"/>
          </p:cNvPicPr>
          <p:nvPr/>
        </p:nvPicPr>
        <p:blipFill rotWithShape="1">
          <a:blip r:embed="rId3"/>
          <a:srcRect l="428" t="59667" r="82156" b="19961"/>
          <a:stretch/>
        </p:blipFill>
        <p:spPr>
          <a:xfrm>
            <a:off x="3605150" y="1755563"/>
            <a:ext cx="1839432" cy="1523571"/>
          </a:xfrm>
          <a:prstGeom prst="rect">
            <a:avLst/>
          </a:prstGeom>
        </p:spPr>
      </p:pic>
      <p:sp>
        <p:nvSpPr>
          <p:cNvPr id="9" name="TextBox 8"/>
          <p:cNvSpPr txBox="1"/>
          <p:nvPr/>
        </p:nvSpPr>
        <p:spPr>
          <a:xfrm>
            <a:off x="1591623" y="3372222"/>
            <a:ext cx="7899990" cy="984885"/>
          </a:xfrm>
          <a:prstGeom prst="rect">
            <a:avLst/>
          </a:prstGeom>
          <a:noFill/>
        </p:spPr>
        <p:txBody>
          <a:bodyPr wrap="square" rtlCol="0">
            <a:spAutoFit/>
          </a:bodyPr>
          <a:lstStyle/>
          <a:p>
            <a:r>
              <a:rPr lang="en-GB" sz="4000" dirty="0" smtClean="0"/>
              <a:t>That’s not f</a:t>
            </a:r>
            <a:r>
              <a:rPr lang="en-GB" sz="4000" u="sng" dirty="0" smtClean="0">
                <a:solidFill>
                  <a:srgbClr val="7030A0"/>
                </a:solidFill>
              </a:rPr>
              <a:t>air</a:t>
            </a:r>
            <a:r>
              <a:rPr lang="en-GB" sz="4000" dirty="0" smtClean="0"/>
              <a:t>!</a:t>
            </a:r>
          </a:p>
          <a:p>
            <a:endParaRPr lang="en-GB" sz="18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5"/>
          <p:cNvSpPr txBox="1"/>
          <p:nvPr/>
        </p:nvSpPr>
        <p:spPr>
          <a:xfrm>
            <a:off x="846975" y="1283763"/>
            <a:ext cx="2294700" cy="127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7200" b="1" dirty="0" err="1" smtClean="0">
                <a:solidFill>
                  <a:srgbClr val="741B47"/>
                </a:solidFill>
                <a:latin typeface="Poppins"/>
                <a:ea typeface="Poppins"/>
                <a:cs typeface="Poppins"/>
                <a:sym typeface="Poppins"/>
              </a:rPr>
              <a:t>nk</a:t>
            </a:r>
            <a:endParaRPr sz="7200" b="1" dirty="0">
              <a:solidFill>
                <a:srgbClr val="741B47"/>
              </a:solidFill>
              <a:latin typeface="Poppins"/>
              <a:ea typeface="Poppins"/>
              <a:cs typeface="Poppins"/>
              <a:sym typeface="Poppins"/>
            </a:endParaRPr>
          </a:p>
        </p:txBody>
      </p:sp>
      <p:sp>
        <p:nvSpPr>
          <p:cNvPr id="70" name="Google Shape;70;p15"/>
          <p:cNvSpPr txBox="1"/>
          <p:nvPr/>
        </p:nvSpPr>
        <p:spPr>
          <a:xfrm>
            <a:off x="3603525" y="1006575"/>
            <a:ext cx="2479500" cy="237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1" name="Google Shape;71;p15"/>
          <p:cNvSpPr txBox="1"/>
          <p:nvPr/>
        </p:nvSpPr>
        <p:spPr>
          <a:xfrm>
            <a:off x="539000" y="482975"/>
            <a:ext cx="2772000" cy="63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000" u="sng">
                <a:latin typeface="Poppins"/>
                <a:ea typeface="Poppins"/>
                <a:cs typeface="Poppins"/>
                <a:sym typeface="Poppins"/>
              </a:rPr>
              <a:t>Digraph</a:t>
            </a:r>
            <a:endParaRPr sz="4000" u="sng">
              <a:latin typeface="Poppins"/>
              <a:ea typeface="Poppins"/>
              <a:cs typeface="Poppins"/>
              <a:sym typeface="Poppins"/>
            </a:endParaRPr>
          </a:p>
        </p:txBody>
      </p:sp>
      <p:sp>
        <p:nvSpPr>
          <p:cNvPr id="72" name="Google Shape;72;p15"/>
          <p:cNvSpPr txBox="1"/>
          <p:nvPr/>
        </p:nvSpPr>
        <p:spPr>
          <a:xfrm>
            <a:off x="3605150" y="497575"/>
            <a:ext cx="2772000" cy="63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000" u="sng">
                <a:latin typeface="Poppins"/>
                <a:ea typeface="Poppins"/>
                <a:cs typeface="Poppins"/>
                <a:sym typeface="Poppins"/>
              </a:rPr>
              <a:t>Action</a:t>
            </a:r>
            <a:endParaRPr sz="4000" u="sng">
              <a:latin typeface="Poppins"/>
              <a:ea typeface="Poppins"/>
              <a:cs typeface="Poppins"/>
              <a:sym typeface="Poppins"/>
            </a:endParaRPr>
          </a:p>
        </p:txBody>
      </p:sp>
      <p:pic>
        <p:nvPicPr>
          <p:cNvPr id="2" name="Picture 1"/>
          <p:cNvPicPr>
            <a:picLocks noChangeAspect="1"/>
          </p:cNvPicPr>
          <p:nvPr/>
        </p:nvPicPr>
        <p:blipFill rotWithShape="1">
          <a:blip r:embed="rId3"/>
          <a:srcRect l="82513" t="42156" r="3434" b="39926"/>
          <a:stretch/>
        </p:blipFill>
        <p:spPr>
          <a:xfrm>
            <a:off x="3434200" y="1401638"/>
            <a:ext cx="2206112" cy="1581373"/>
          </a:xfrm>
          <a:prstGeom prst="rect">
            <a:avLst/>
          </a:prstGeom>
        </p:spPr>
      </p:pic>
      <p:sp>
        <p:nvSpPr>
          <p:cNvPr id="8" name="TextBox 7"/>
          <p:cNvSpPr txBox="1"/>
          <p:nvPr/>
        </p:nvSpPr>
        <p:spPr>
          <a:xfrm>
            <a:off x="1910684" y="3158195"/>
            <a:ext cx="4466466" cy="984885"/>
          </a:xfrm>
          <a:prstGeom prst="rect">
            <a:avLst/>
          </a:prstGeom>
          <a:noFill/>
        </p:spPr>
        <p:txBody>
          <a:bodyPr wrap="square" rtlCol="0">
            <a:spAutoFit/>
          </a:bodyPr>
          <a:lstStyle/>
          <a:p>
            <a:r>
              <a:rPr lang="en-GB" sz="4000" dirty="0" smtClean="0"/>
              <a:t>I thi</a:t>
            </a:r>
            <a:r>
              <a:rPr lang="en-GB" sz="4000" dirty="0" smtClean="0">
                <a:solidFill>
                  <a:srgbClr val="7030A0"/>
                </a:solidFill>
              </a:rPr>
              <a:t>nk</a:t>
            </a:r>
            <a:r>
              <a:rPr lang="en-GB" sz="4000" dirty="0" smtClean="0"/>
              <a:t> I sti</a:t>
            </a:r>
            <a:r>
              <a:rPr lang="en-GB" sz="4000" dirty="0" smtClean="0">
                <a:solidFill>
                  <a:srgbClr val="7030A0"/>
                </a:solidFill>
              </a:rPr>
              <a:t>nk</a:t>
            </a:r>
            <a:r>
              <a:rPr lang="en-GB" sz="4000" dirty="0" smtClean="0"/>
              <a:t>.</a:t>
            </a:r>
          </a:p>
          <a:p>
            <a:endParaRPr lang="en-GB" sz="18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sp>
        <p:nvSpPr>
          <p:cNvPr id="78" name="Google Shape;78;p16"/>
          <p:cNvSpPr txBox="1"/>
          <p:nvPr/>
        </p:nvSpPr>
        <p:spPr>
          <a:xfrm>
            <a:off x="143683" y="245400"/>
            <a:ext cx="8670000" cy="7083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SzPts val="2400"/>
              <a:buFont typeface="Poppins"/>
              <a:buAutoNum type="arabicPeriod"/>
            </a:pPr>
            <a:r>
              <a:rPr lang="en" sz="2400" dirty="0">
                <a:latin typeface="Poppins"/>
                <a:ea typeface="Poppins"/>
                <a:cs typeface="Poppins"/>
                <a:sym typeface="Poppins"/>
              </a:rPr>
              <a:t>Sound out these words aloud. </a:t>
            </a:r>
            <a:endParaRPr sz="2400" dirty="0">
              <a:latin typeface="Poppins"/>
              <a:ea typeface="Poppins"/>
              <a:cs typeface="Poppins"/>
              <a:sym typeface="Poppins"/>
            </a:endParaRPr>
          </a:p>
          <a:p>
            <a:pPr marL="457200" lvl="0" indent="0" algn="l" rtl="0">
              <a:spcBef>
                <a:spcPts val="0"/>
              </a:spcBef>
              <a:spcAft>
                <a:spcPts val="0"/>
              </a:spcAft>
              <a:buNone/>
            </a:pPr>
            <a:endParaRPr sz="500" dirty="0">
              <a:latin typeface="Poppins"/>
              <a:ea typeface="Poppins"/>
              <a:cs typeface="Poppins"/>
              <a:sym typeface="Poppins"/>
            </a:endParaRPr>
          </a:p>
          <a:p>
            <a:pPr marL="457200" lvl="0" indent="-381000" algn="l" rtl="0">
              <a:spcBef>
                <a:spcPts val="0"/>
              </a:spcBef>
              <a:spcAft>
                <a:spcPts val="0"/>
              </a:spcAft>
              <a:buSzPts val="2400"/>
              <a:buFont typeface="Poppins"/>
              <a:buAutoNum type="arabicPeriod"/>
            </a:pPr>
            <a:r>
              <a:rPr lang="en" sz="2400" dirty="0">
                <a:latin typeface="Poppins"/>
                <a:ea typeface="Poppins"/>
                <a:cs typeface="Poppins"/>
                <a:sym typeface="Poppins"/>
              </a:rPr>
              <a:t>W</a:t>
            </a:r>
            <a:r>
              <a:rPr lang="en" sz="2400" dirty="0" smtClean="0">
                <a:latin typeface="Poppins"/>
                <a:ea typeface="Poppins"/>
                <a:cs typeface="Poppins"/>
                <a:sym typeface="Poppins"/>
              </a:rPr>
              <a:t>rite each word and </a:t>
            </a:r>
            <a:r>
              <a:rPr lang="en" sz="2400" dirty="0">
                <a:latin typeface="Poppins"/>
                <a:ea typeface="Poppins"/>
                <a:cs typeface="Poppins"/>
                <a:sym typeface="Poppins"/>
              </a:rPr>
              <a:t>add sound buttons. Can you spot the digraph </a:t>
            </a:r>
            <a:r>
              <a:rPr lang="en" sz="2400" dirty="0" smtClean="0">
                <a:latin typeface="Poppins"/>
                <a:ea typeface="Poppins"/>
                <a:cs typeface="Poppins"/>
                <a:sym typeface="Poppins"/>
              </a:rPr>
              <a:t>or trigraph in </a:t>
            </a:r>
            <a:r>
              <a:rPr lang="en" sz="2400" dirty="0">
                <a:latin typeface="Poppins"/>
                <a:ea typeface="Poppins"/>
                <a:cs typeface="Poppins"/>
                <a:sym typeface="Poppins"/>
              </a:rPr>
              <a:t>each word?</a:t>
            </a:r>
            <a:endParaRPr sz="2400" dirty="0">
              <a:latin typeface="Poppins"/>
              <a:ea typeface="Poppins"/>
              <a:cs typeface="Poppins"/>
              <a:sym typeface="Poppins"/>
            </a:endParaRPr>
          </a:p>
          <a:p>
            <a:pPr marL="457200" lvl="0" indent="0" algn="l" rtl="0">
              <a:spcBef>
                <a:spcPts val="0"/>
              </a:spcBef>
              <a:spcAft>
                <a:spcPts val="0"/>
              </a:spcAft>
              <a:buNone/>
            </a:pPr>
            <a:endParaRPr sz="2400" dirty="0">
              <a:latin typeface="Poppins"/>
              <a:ea typeface="Poppins"/>
              <a:cs typeface="Poppins"/>
              <a:sym typeface="Poppins"/>
            </a:endParaRPr>
          </a:p>
        </p:txBody>
      </p:sp>
      <p:sp>
        <p:nvSpPr>
          <p:cNvPr id="79" name="Google Shape;79;p16"/>
          <p:cNvSpPr txBox="1"/>
          <p:nvPr/>
        </p:nvSpPr>
        <p:spPr>
          <a:xfrm>
            <a:off x="523600" y="2455950"/>
            <a:ext cx="2772000" cy="63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4500" dirty="0" smtClean="0">
                <a:solidFill>
                  <a:srgbClr val="073763"/>
                </a:solidFill>
                <a:latin typeface="Poppins"/>
                <a:ea typeface="Poppins"/>
                <a:cs typeface="Poppins"/>
                <a:sym typeface="Poppins"/>
              </a:rPr>
              <a:t>chair</a:t>
            </a:r>
            <a:endParaRPr sz="4500" dirty="0">
              <a:solidFill>
                <a:srgbClr val="073763"/>
              </a:solidFill>
              <a:latin typeface="Poppins"/>
              <a:ea typeface="Poppins"/>
              <a:cs typeface="Poppins"/>
              <a:sym typeface="Poppins"/>
            </a:endParaRPr>
          </a:p>
          <a:p>
            <a:pPr marL="0" lvl="0" indent="0" algn="l" rtl="0">
              <a:spcBef>
                <a:spcPts val="0"/>
              </a:spcBef>
              <a:spcAft>
                <a:spcPts val="0"/>
              </a:spcAft>
              <a:buNone/>
            </a:pPr>
            <a:endParaRPr sz="1000" dirty="0">
              <a:solidFill>
                <a:srgbClr val="073763"/>
              </a:solidFill>
              <a:latin typeface="Poppins"/>
              <a:ea typeface="Poppins"/>
              <a:cs typeface="Poppins"/>
              <a:sym typeface="Poppins"/>
            </a:endParaRPr>
          </a:p>
          <a:p>
            <a:pPr marL="0" lvl="0" indent="0" algn="l" rtl="0">
              <a:spcBef>
                <a:spcPts val="0"/>
              </a:spcBef>
              <a:spcAft>
                <a:spcPts val="0"/>
              </a:spcAft>
              <a:buNone/>
            </a:pPr>
            <a:r>
              <a:rPr lang="en-GB" sz="4500" dirty="0" smtClean="0">
                <a:solidFill>
                  <a:srgbClr val="073763"/>
                </a:solidFill>
                <a:latin typeface="Poppins"/>
                <a:ea typeface="Poppins"/>
                <a:cs typeface="Poppins"/>
                <a:sym typeface="Poppins"/>
              </a:rPr>
              <a:t>fairy</a:t>
            </a:r>
            <a:endParaRPr sz="4500" dirty="0">
              <a:solidFill>
                <a:srgbClr val="073763"/>
              </a:solidFill>
              <a:latin typeface="Poppins"/>
              <a:ea typeface="Poppins"/>
              <a:cs typeface="Poppins"/>
              <a:sym typeface="Poppins"/>
            </a:endParaRPr>
          </a:p>
          <a:p>
            <a:pPr marL="0" lvl="0" indent="0" algn="l" rtl="0">
              <a:spcBef>
                <a:spcPts val="0"/>
              </a:spcBef>
              <a:spcAft>
                <a:spcPts val="0"/>
              </a:spcAft>
              <a:buNone/>
            </a:pPr>
            <a:endParaRPr sz="1000" dirty="0">
              <a:solidFill>
                <a:srgbClr val="073763"/>
              </a:solidFill>
              <a:latin typeface="Poppins"/>
              <a:ea typeface="Poppins"/>
              <a:cs typeface="Poppins"/>
              <a:sym typeface="Poppins"/>
            </a:endParaRPr>
          </a:p>
          <a:p>
            <a:pPr marL="0" lvl="0" indent="0" algn="l" rtl="0">
              <a:spcBef>
                <a:spcPts val="0"/>
              </a:spcBef>
              <a:spcAft>
                <a:spcPts val="0"/>
              </a:spcAft>
              <a:buNone/>
            </a:pPr>
            <a:r>
              <a:rPr lang="en" sz="4000" dirty="0" smtClean="0">
                <a:solidFill>
                  <a:srgbClr val="073763"/>
                </a:solidFill>
                <a:latin typeface="Poppins"/>
                <a:ea typeface="Poppins"/>
                <a:cs typeface="Poppins"/>
                <a:sym typeface="Poppins"/>
              </a:rPr>
              <a:t>haircut</a:t>
            </a:r>
            <a:endParaRPr sz="4000" dirty="0">
              <a:solidFill>
                <a:srgbClr val="073763"/>
              </a:solidFill>
              <a:latin typeface="Poppins"/>
              <a:ea typeface="Poppins"/>
              <a:cs typeface="Poppins"/>
              <a:sym typeface="Poppins"/>
            </a:endParaRPr>
          </a:p>
        </p:txBody>
      </p:sp>
      <p:sp>
        <p:nvSpPr>
          <p:cNvPr id="80" name="Google Shape;80;p16"/>
          <p:cNvSpPr txBox="1"/>
          <p:nvPr/>
        </p:nvSpPr>
        <p:spPr>
          <a:xfrm>
            <a:off x="3725125" y="2455950"/>
            <a:ext cx="2772000" cy="63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4500" dirty="0" smtClean="0">
                <a:solidFill>
                  <a:srgbClr val="073763"/>
                </a:solidFill>
                <a:latin typeface="Poppins"/>
                <a:ea typeface="Poppins"/>
                <a:cs typeface="Poppins"/>
                <a:sym typeface="Poppins"/>
              </a:rPr>
              <a:t>stairs</a:t>
            </a:r>
            <a:endParaRPr sz="4500" dirty="0">
              <a:solidFill>
                <a:srgbClr val="073763"/>
              </a:solidFill>
              <a:latin typeface="Poppins"/>
              <a:ea typeface="Poppins"/>
              <a:cs typeface="Poppins"/>
              <a:sym typeface="Poppins"/>
            </a:endParaRPr>
          </a:p>
          <a:p>
            <a:pPr marL="0" lvl="0" indent="0" algn="l" rtl="0">
              <a:spcBef>
                <a:spcPts val="0"/>
              </a:spcBef>
              <a:spcAft>
                <a:spcPts val="0"/>
              </a:spcAft>
              <a:buNone/>
            </a:pPr>
            <a:endParaRPr sz="1000" dirty="0">
              <a:solidFill>
                <a:srgbClr val="073763"/>
              </a:solidFill>
              <a:latin typeface="Poppins"/>
              <a:ea typeface="Poppins"/>
              <a:cs typeface="Poppins"/>
              <a:sym typeface="Poppins"/>
            </a:endParaRPr>
          </a:p>
          <a:p>
            <a:pPr marL="0" lvl="0" indent="0" algn="l" rtl="0">
              <a:spcBef>
                <a:spcPts val="0"/>
              </a:spcBef>
              <a:spcAft>
                <a:spcPts val="0"/>
              </a:spcAft>
              <a:buNone/>
            </a:pPr>
            <a:r>
              <a:rPr lang="en-GB" sz="4500" dirty="0" smtClean="0">
                <a:solidFill>
                  <a:srgbClr val="4C1130"/>
                </a:solidFill>
                <a:latin typeface="Poppins"/>
                <a:ea typeface="Poppins"/>
                <a:cs typeface="Poppins"/>
                <a:sym typeface="Poppins"/>
              </a:rPr>
              <a:t>pink</a:t>
            </a:r>
            <a:endParaRPr sz="4500" dirty="0">
              <a:solidFill>
                <a:srgbClr val="4C1130"/>
              </a:solidFill>
              <a:latin typeface="Poppins"/>
              <a:ea typeface="Poppins"/>
              <a:cs typeface="Poppins"/>
              <a:sym typeface="Poppins"/>
            </a:endParaRPr>
          </a:p>
          <a:p>
            <a:pPr marL="0" lvl="0" indent="0" algn="l" rtl="0">
              <a:spcBef>
                <a:spcPts val="0"/>
              </a:spcBef>
              <a:spcAft>
                <a:spcPts val="0"/>
              </a:spcAft>
              <a:buNone/>
            </a:pPr>
            <a:r>
              <a:rPr lang="en-GB" sz="4500" dirty="0" smtClean="0">
                <a:solidFill>
                  <a:srgbClr val="4C1130"/>
                </a:solidFill>
                <a:latin typeface="Poppins"/>
                <a:ea typeface="Poppins"/>
                <a:cs typeface="Poppins"/>
                <a:sym typeface="Poppins"/>
              </a:rPr>
              <a:t>junk</a:t>
            </a:r>
            <a:endParaRPr sz="1000" dirty="0">
              <a:solidFill>
                <a:srgbClr val="4C1130"/>
              </a:solidFill>
              <a:latin typeface="Poppins"/>
              <a:ea typeface="Poppins"/>
              <a:cs typeface="Poppins"/>
              <a:sym typeface="Poppins"/>
            </a:endParaRPr>
          </a:p>
        </p:txBody>
      </p:sp>
      <p:sp>
        <p:nvSpPr>
          <p:cNvPr id="81" name="Google Shape;81;p16"/>
          <p:cNvSpPr txBox="1"/>
          <p:nvPr/>
        </p:nvSpPr>
        <p:spPr>
          <a:xfrm>
            <a:off x="6372000" y="2418150"/>
            <a:ext cx="2772000" cy="63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4500" dirty="0" smtClean="0">
                <a:solidFill>
                  <a:srgbClr val="4C1130"/>
                </a:solidFill>
                <a:latin typeface="Poppins"/>
                <a:ea typeface="Poppins"/>
                <a:cs typeface="Poppins"/>
                <a:sym typeface="Poppins"/>
              </a:rPr>
              <a:t>sank</a:t>
            </a:r>
            <a:endParaRPr sz="4500" dirty="0">
              <a:solidFill>
                <a:srgbClr val="4C1130"/>
              </a:solidFill>
              <a:latin typeface="Poppins"/>
              <a:ea typeface="Poppins"/>
              <a:cs typeface="Poppins"/>
              <a:sym typeface="Poppins"/>
            </a:endParaRPr>
          </a:p>
          <a:p>
            <a:pPr marL="0" lvl="0" indent="0" algn="l" rtl="0">
              <a:spcBef>
                <a:spcPts val="0"/>
              </a:spcBef>
              <a:spcAft>
                <a:spcPts val="0"/>
              </a:spcAft>
              <a:buNone/>
            </a:pPr>
            <a:endParaRPr sz="1000" dirty="0">
              <a:solidFill>
                <a:srgbClr val="4C1130"/>
              </a:solidFill>
              <a:latin typeface="Poppins"/>
              <a:ea typeface="Poppins"/>
              <a:cs typeface="Poppins"/>
              <a:sym typeface="Poppins"/>
            </a:endParaRPr>
          </a:p>
          <a:p>
            <a:pPr marL="0" lvl="0" indent="0" algn="l" rtl="0">
              <a:spcBef>
                <a:spcPts val="0"/>
              </a:spcBef>
              <a:spcAft>
                <a:spcPts val="0"/>
              </a:spcAft>
              <a:buNone/>
            </a:pPr>
            <a:r>
              <a:rPr lang="en-GB" sz="4500" dirty="0" smtClean="0">
                <a:solidFill>
                  <a:srgbClr val="4C1130"/>
                </a:solidFill>
                <a:latin typeface="Poppins"/>
                <a:ea typeface="Poppins"/>
                <a:cs typeface="Poppins"/>
                <a:sym typeface="Poppins"/>
              </a:rPr>
              <a:t>think</a:t>
            </a:r>
            <a:endParaRPr sz="4500" dirty="0">
              <a:solidFill>
                <a:srgbClr val="4C1130"/>
              </a:solidFill>
              <a:latin typeface="Poppins"/>
              <a:ea typeface="Poppins"/>
              <a:cs typeface="Poppins"/>
              <a:sym typeface="Poppins"/>
            </a:endParaRPr>
          </a:p>
          <a:p>
            <a:pPr marL="0" lvl="0" indent="0" algn="l" rtl="0">
              <a:spcBef>
                <a:spcPts val="0"/>
              </a:spcBef>
              <a:spcAft>
                <a:spcPts val="0"/>
              </a:spcAft>
              <a:buNone/>
            </a:pPr>
            <a:endParaRPr sz="1000" dirty="0">
              <a:solidFill>
                <a:srgbClr val="4C1130"/>
              </a:solidFill>
              <a:latin typeface="Poppins"/>
              <a:ea typeface="Poppins"/>
              <a:cs typeface="Poppins"/>
              <a:sym typeface="Poppins"/>
            </a:endParaRPr>
          </a:p>
          <a:p>
            <a:pPr marL="0" lvl="0" indent="0" algn="l" rtl="0">
              <a:spcBef>
                <a:spcPts val="0"/>
              </a:spcBef>
              <a:spcAft>
                <a:spcPts val="0"/>
              </a:spcAft>
              <a:buNone/>
            </a:pPr>
            <a:r>
              <a:rPr lang="en" sz="4500" dirty="0" smtClean="0">
                <a:solidFill>
                  <a:srgbClr val="4C1130"/>
                </a:solidFill>
                <a:latin typeface="Poppins"/>
                <a:ea typeface="Poppins"/>
                <a:cs typeface="Poppins"/>
                <a:sym typeface="Poppins"/>
              </a:rPr>
              <a:t>bank</a:t>
            </a:r>
            <a:endParaRPr sz="4500" dirty="0">
              <a:solidFill>
                <a:srgbClr val="4C1130"/>
              </a:solidFill>
              <a:latin typeface="Poppins"/>
              <a:ea typeface="Poppins"/>
              <a:cs typeface="Poppins"/>
              <a:sym typeface="Poppins"/>
            </a:endParaRPr>
          </a:p>
        </p:txBody>
      </p:sp>
      <p:sp>
        <p:nvSpPr>
          <p:cNvPr id="82" name="Google Shape;82;p16"/>
          <p:cNvSpPr txBox="1"/>
          <p:nvPr/>
        </p:nvSpPr>
        <p:spPr>
          <a:xfrm>
            <a:off x="723925" y="1419975"/>
            <a:ext cx="5620800" cy="56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dirty="0">
                <a:latin typeface="Poppins"/>
                <a:ea typeface="Poppins"/>
                <a:cs typeface="Poppins"/>
                <a:sym typeface="Poppins"/>
              </a:rPr>
              <a:t>For example</a:t>
            </a:r>
            <a:r>
              <a:rPr lang="en" sz="4800" dirty="0">
                <a:latin typeface="Poppins"/>
                <a:ea typeface="Poppins"/>
                <a:cs typeface="Poppins"/>
                <a:sym typeface="Poppins"/>
              </a:rPr>
              <a:t>, </a:t>
            </a:r>
            <a:r>
              <a:rPr lang="en" sz="4800" dirty="0" smtClean="0">
                <a:latin typeface="Poppins"/>
                <a:ea typeface="Poppins"/>
                <a:cs typeface="Poppins"/>
                <a:sym typeface="Poppins"/>
              </a:rPr>
              <a:t>wink</a:t>
            </a:r>
            <a:endParaRPr sz="4800" dirty="0">
              <a:latin typeface="Poppins"/>
              <a:ea typeface="Poppins"/>
              <a:cs typeface="Poppins"/>
              <a:sym typeface="Poppins"/>
            </a:endParaRPr>
          </a:p>
        </p:txBody>
      </p:sp>
      <p:sp>
        <p:nvSpPr>
          <p:cNvPr id="83" name="Google Shape;83;p16"/>
          <p:cNvSpPr/>
          <p:nvPr/>
        </p:nvSpPr>
        <p:spPr>
          <a:xfrm>
            <a:off x="3572725" y="2148433"/>
            <a:ext cx="152400" cy="2157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85" name="Google Shape;85;p16"/>
          <p:cNvCxnSpPr/>
          <p:nvPr/>
        </p:nvCxnSpPr>
        <p:spPr>
          <a:xfrm rot="10800000" flipH="1">
            <a:off x="4218352" y="2221612"/>
            <a:ext cx="673200" cy="2400"/>
          </a:xfrm>
          <a:prstGeom prst="straightConnector1">
            <a:avLst/>
          </a:prstGeom>
          <a:noFill/>
          <a:ln w="38100" cap="flat" cmpd="sng">
            <a:solidFill>
              <a:schemeClr val="dk2"/>
            </a:solidFill>
            <a:prstDash val="solid"/>
            <a:round/>
            <a:headEnd type="none" w="med" len="med"/>
            <a:tailEnd type="none" w="med" len="med"/>
          </a:ln>
        </p:spPr>
      </p:cxnSp>
      <p:sp>
        <p:nvSpPr>
          <p:cNvPr id="10" name="Google Shape;83;p16"/>
          <p:cNvSpPr/>
          <p:nvPr/>
        </p:nvSpPr>
        <p:spPr>
          <a:xfrm>
            <a:off x="4012215" y="2151971"/>
            <a:ext cx="152400" cy="2157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8"/>
          <p:cNvSpPr txBox="1"/>
          <p:nvPr/>
        </p:nvSpPr>
        <p:spPr>
          <a:xfrm>
            <a:off x="539000" y="47775"/>
            <a:ext cx="8192700" cy="1201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000" u="sng" dirty="0"/>
              <a:t>Session 2</a:t>
            </a:r>
            <a:endParaRPr sz="3000" u="sng" dirty="0"/>
          </a:p>
        </p:txBody>
      </p:sp>
      <p:sp>
        <p:nvSpPr>
          <p:cNvPr id="98" name="Google Shape;98;p18"/>
          <p:cNvSpPr txBox="1"/>
          <p:nvPr/>
        </p:nvSpPr>
        <p:spPr>
          <a:xfrm>
            <a:off x="709100" y="1279875"/>
            <a:ext cx="2294700" cy="127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7200" b="1" dirty="0" smtClean="0">
                <a:solidFill>
                  <a:srgbClr val="741B47"/>
                </a:solidFill>
                <a:latin typeface="Poppins"/>
                <a:ea typeface="Poppins"/>
                <a:cs typeface="Poppins"/>
                <a:sym typeface="Poppins"/>
              </a:rPr>
              <a:t>air</a:t>
            </a:r>
            <a:endParaRPr sz="7200" b="1" dirty="0">
              <a:solidFill>
                <a:srgbClr val="741B47"/>
              </a:solidFill>
              <a:latin typeface="Poppins"/>
              <a:ea typeface="Poppins"/>
              <a:cs typeface="Poppins"/>
              <a:sym typeface="Poppins"/>
            </a:endParaRPr>
          </a:p>
        </p:txBody>
      </p:sp>
      <p:sp>
        <p:nvSpPr>
          <p:cNvPr id="99" name="Google Shape;99;p18"/>
          <p:cNvSpPr txBox="1"/>
          <p:nvPr/>
        </p:nvSpPr>
        <p:spPr>
          <a:xfrm>
            <a:off x="5142700" y="1232000"/>
            <a:ext cx="4897200" cy="237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0" name="Google Shape;100;p18"/>
          <p:cNvSpPr txBox="1"/>
          <p:nvPr/>
        </p:nvSpPr>
        <p:spPr>
          <a:xfrm>
            <a:off x="539000" y="648375"/>
            <a:ext cx="8192700" cy="63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000" u="sng" dirty="0" smtClean="0">
                <a:latin typeface="Poppins"/>
                <a:ea typeface="Poppins"/>
                <a:cs typeface="Poppins"/>
                <a:sym typeface="Poppins"/>
              </a:rPr>
              <a:t>This week’s </a:t>
            </a:r>
            <a:r>
              <a:rPr lang="en" sz="4000" u="sng" dirty="0" smtClean="0">
                <a:latin typeface="Poppins"/>
                <a:ea typeface="Poppins"/>
                <a:cs typeface="Poppins"/>
                <a:sym typeface="Poppins"/>
              </a:rPr>
              <a:t>sounds </a:t>
            </a:r>
            <a:endParaRPr sz="4000" u="sng" dirty="0">
              <a:latin typeface="Poppins"/>
              <a:ea typeface="Poppins"/>
              <a:cs typeface="Poppins"/>
              <a:sym typeface="Poppins"/>
            </a:endParaRPr>
          </a:p>
        </p:txBody>
      </p:sp>
      <p:sp>
        <p:nvSpPr>
          <p:cNvPr id="101" name="Google Shape;101;p18"/>
          <p:cNvSpPr txBox="1"/>
          <p:nvPr/>
        </p:nvSpPr>
        <p:spPr>
          <a:xfrm>
            <a:off x="4311244" y="1322407"/>
            <a:ext cx="2294700" cy="127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7200" b="1" dirty="0" smtClean="0">
                <a:solidFill>
                  <a:srgbClr val="741B47"/>
                </a:solidFill>
                <a:latin typeface="Poppins"/>
                <a:ea typeface="Poppins"/>
                <a:cs typeface="Poppins"/>
                <a:sym typeface="Poppins"/>
              </a:rPr>
              <a:t>nk</a:t>
            </a:r>
            <a:endParaRPr sz="7200" b="1" dirty="0">
              <a:solidFill>
                <a:srgbClr val="741B47"/>
              </a:solidFill>
              <a:latin typeface="Poppins"/>
              <a:ea typeface="Poppins"/>
              <a:cs typeface="Poppins"/>
              <a:sym typeface="Poppins"/>
            </a:endParaRPr>
          </a:p>
        </p:txBody>
      </p:sp>
      <p:pic>
        <p:nvPicPr>
          <p:cNvPr id="9" name="Picture 8"/>
          <p:cNvPicPr>
            <a:picLocks noChangeAspect="1"/>
          </p:cNvPicPr>
          <p:nvPr/>
        </p:nvPicPr>
        <p:blipFill rotWithShape="1">
          <a:blip r:embed="rId3"/>
          <a:srcRect l="428" t="59667" r="82156" b="19961"/>
          <a:stretch/>
        </p:blipFill>
        <p:spPr>
          <a:xfrm>
            <a:off x="539000" y="2341093"/>
            <a:ext cx="1321698" cy="1094741"/>
          </a:xfrm>
          <a:prstGeom prst="rect">
            <a:avLst/>
          </a:prstGeom>
        </p:spPr>
      </p:pic>
      <p:sp>
        <p:nvSpPr>
          <p:cNvPr id="10" name="TextBox 9"/>
          <p:cNvSpPr txBox="1"/>
          <p:nvPr/>
        </p:nvSpPr>
        <p:spPr>
          <a:xfrm>
            <a:off x="123255" y="3549887"/>
            <a:ext cx="7899990" cy="984885"/>
          </a:xfrm>
          <a:prstGeom prst="rect">
            <a:avLst/>
          </a:prstGeom>
          <a:noFill/>
        </p:spPr>
        <p:txBody>
          <a:bodyPr wrap="square" rtlCol="0">
            <a:spAutoFit/>
          </a:bodyPr>
          <a:lstStyle/>
          <a:p>
            <a:r>
              <a:rPr lang="en-GB" sz="4000" dirty="0" smtClean="0"/>
              <a:t>That’s not f</a:t>
            </a:r>
            <a:r>
              <a:rPr lang="en-GB" sz="4000" u="sng" dirty="0" smtClean="0">
                <a:solidFill>
                  <a:srgbClr val="7030A0"/>
                </a:solidFill>
              </a:rPr>
              <a:t>air</a:t>
            </a:r>
            <a:r>
              <a:rPr lang="en-GB" sz="4000" dirty="0" smtClean="0"/>
              <a:t>!</a:t>
            </a:r>
          </a:p>
          <a:p>
            <a:endParaRPr lang="en-GB" sz="1800" dirty="0"/>
          </a:p>
        </p:txBody>
      </p:sp>
      <p:pic>
        <p:nvPicPr>
          <p:cNvPr id="11" name="Picture 10"/>
          <p:cNvPicPr>
            <a:picLocks noChangeAspect="1"/>
          </p:cNvPicPr>
          <p:nvPr/>
        </p:nvPicPr>
        <p:blipFill rotWithShape="1">
          <a:blip r:embed="rId4"/>
          <a:srcRect l="82513" t="42156" r="3434" b="39926"/>
          <a:stretch/>
        </p:blipFill>
        <p:spPr>
          <a:xfrm>
            <a:off x="4311244" y="2395867"/>
            <a:ext cx="1529332" cy="1096247"/>
          </a:xfrm>
          <a:prstGeom prst="rect">
            <a:avLst/>
          </a:prstGeom>
        </p:spPr>
      </p:pic>
      <p:sp>
        <p:nvSpPr>
          <p:cNvPr id="12" name="TextBox 11"/>
          <p:cNvSpPr txBox="1"/>
          <p:nvPr/>
        </p:nvSpPr>
        <p:spPr>
          <a:xfrm>
            <a:off x="4188436" y="3567795"/>
            <a:ext cx="4466466" cy="984885"/>
          </a:xfrm>
          <a:prstGeom prst="rect">
            <a:avLst/>
          </a:prstGeom>
          <a:noFill/>
        </p:spPr>
        <p:txBody>
          <a:bodyPr wrap="square" rtlCol="0">
            <a:spAutoFit/>
          </a:bodyPr>
          <a:lstStyle/>
          <a:p>
            <a:r>
              <a:rPr lang="en-GB" sz="4000" dirty="0" smtClean="0"/>
              <a:t>I thi</a:t>
            </a:r>
            <a:r>
              <a:rPr lang="en-GB" sz="4000" dirty="0" smtClean="0">
                <a:solidFill>
                  <a:srgbClr val="7030A0"/>
                </a:solidFill>
              </a:rPr>
              <a:t>nk</a:t>
            </a:r>
            <a:r>
              <a:rPr lang="en-GB" sz="4000" dirty="0" smtClean="0"/>
              <a:t> I sti</a:t>
            </a:r>
            <a:r>
              <a:rPr lang="en-GB" sz="4000" dirty="0" smtClean="0">
                <a:solidFill>
                  <a:srgbClr val="7030A0"/>
                </a:solidFill>
              </a:rPr>
              <a:t>nk</a:t>
            </a:r>
            <a:r>
              <a:rPr lang="en-GB" sz="4000" dirty="0" smtClean="0"/>
              <a:t>.</a:t>
            </a:r>
          </a:p>
          <a:p>
            <a:endParaRPr lang="en-GB" sz="18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8587" y="435772"/>
            <a:ext cx="4572000" cy="4524315"/>
          </a:xfrm>
          <a:prstGeom prst="rect">
            <a:avLst/>
          </a:prstGeom>
        </p:spPr>
        <p:txBody>
          <a:bodyPr>
            <a:spAutoFit/>
          </a:bodyPr>
          <a:lstStyle/>
          <a:p>
            <a:r>
              <a:rPr lang="en-US" dirty="0">
                <a:latin typeface="Comic Sans MS" panose="030F0702030302020204" pitchFamily="66" charset="0"/>
              </a:rPr>
              <a:t>Go to </a:t>
            </a:r>
            <a:r>
              <a:rPr lang="en-US" dirty="0">
                <a:latin typeface="Comic Sans MS" panose="030F0702030302020204" pitchFamily="66" charset="0"/>
                <a:hlinkClick r:id="rId2"/>
              </a:rPr>
              <a:t>www.phonicsplay.co.uk</a:t>
            </a:r>
            <a:endParaRPr lang="en-US" dirty="0">
              <a:latin typeface="Comic Sans MS" panose="030F0702030302020204" pitchFamily="66" charset="0"/>
            </a:endParaRPr>
          </a:p>
          <a:p>
            <a:r>
              <a:rPr lang="en-US" dirty="0">
                <a:latin typeface="Comic Sans MS" panose="030F0702030302020204" pitchFamily="66" charset="0"/>
              </a:rPr>
              <a:t>Enter the following details:</a:t>
            </a:r>
          </a:p>
          <a:p>
            <a:r>
              <a:rPr lang="en-US" b="1" dirty="0">
                <a:latin typeface="Comic Sans MS" panose="030F0702030302020204" pitchFamily="66" charset="0"/>
              </a:rPr>
              <a:t>Username: march20</a:t>
            </a:r>
          </a:p>
          <a:p>
            <a:r>
              <a:rPr lang="en-US" b="1" dirty="0">
                <a:latin typeface="Comic Sans MS" panose="030F0702030302020204" pitchFamily="66" charset="0"/>
              </a:rPr>
              <a:t>Password: home</a:t>
            </a:r>
          </a:p>
          <a:p>
            <a:r>
              <a:rPr lang="en-US" dirty="0">
                <a:latin typeface="Comic Sans MS" panose="030F0702030302020204" pitchFamily="66" charset="0"/>
              </a:rPr>
              <a:t>Go to: parents/ interactive resources/ phase 3/ flashcards</a:t>
            </a:r>
            <a:r>
              <a:rPr lang="en-GB" dirty="0">
                <a:latin typeface="Comic Sans MS" panose="030F0702030302020204" pitchFamily="66" charset="0"/>
              </a:rPr>
              <a:t>/</a:t>
            </a:r>
          </a:p>
          <a:p>
            <a:r>
              <a:rPr lang="en-GB" dirty="0">
                <a:latin typeface="Comic Sans MS" panose="030F0702030302020204" pitchFamily="66" charset="0"/>
              </a:rPr>
              <a:t>Select phases 3&amp;5A. Make your choices and begin the game! If your child correctly identifies the sound, click the tick. If your child is incorrect, click the cross and this sound will reappear later.</a:t>
            </a:r>
          </a:p>
          <a:p>
            <a:endParaRPr lang="en-US" dirty="0">
              <a:latin typeface="Comic Sans MS" panose="030F0702030302020204" pitchFamily="66" charset="0"/>
            </a:endParaRPr>
          </a:p>
          <a:p>
            <a:r>
              <a:rPr lang="en-US" sz="1800" dirty="0">
                <a:solidFill>
                  <a:schemeClr val="bg1"/>
                </a:solidFill>
                <a:latin typeface="Comic Sans MS" panose="030F0702030302020204" pitchFamily="66" charset="0"/>
              </a:rPr>
              <a:t>How long did it take you to name all of the sounds?</a:t>
            </a:r>
          </a:p>
          <a:p>
            <a:endParaRPr lang="en-US" sz="1800" dirty="0">
              <a:solidFill>
                <a:schemeClr val="bg1"/>
              </a:solidFill>
              <a:latin typeface="Comic Sans MS" panose="030F0702030302020204" pitchFamily="66" charset="0"/>
            </a:endParaRPr>
          </a:p>
          <a:p>
            <a:r>
              <a:rPr lang="en-US" sz="1800" dirty="0">
                <a:solidFill>
                  <a:schemeClr val="bg1"/>
                </a:solidFill>
                <a:latin typeface="Comic Sans MS" panose="030F0702030302020204" pitchFamily="66" charset="0"/>
              </a:rPr>
              <a:t>Try to beat your score tomorrow!</a:t>
            </a:r>
          </a:p>
        </p:txBody>
      </p:sp>
      <p:pic>
        <p:nvPicPr>
          <p:cNvPr id="3" name="Picture 2"/>
          <p:cNvPicPr>
            <a:picLocks noChangeAspect="1"/>
          </p:cNvPicPr>
          <p:nvPr/>
        </p:nvPicPr>
        <p:blipFill>
          <a:blip r:embed="rId3"/>
          <a:stretch>
            <a:fillRect/>
          </a:stretch>
        </p:blipFill>
        <p:spPr>
          <a:xfrm>
            <a:off x="6032972" y="318805"/>
            <a:ext cx="2572109" cy="2410161"/>
          </a:xfrm>
          <a:prstGeom prst="rect">
            <a:avLst/>
          </a:prstGeom>
        </p:spPr>
      </p:pic>
    </p:spTree>
    <p:extLst>
      <p:ext uri="{BB962C8B-B14F-4D97-AF65-F5344CB8AC3E}">
        <p14:creationId xmlns:p14="http://schemas.microsoft.com/office/powerpoint/2010/main" val="20935208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19"/>
          <p:cNvSpPr txBox="1"/>
          <p:nvPr/>
        </p:nvSpPr>
        <p:spPr>
          <a:xfrm>
            <a:off x="184800" y="184800"/>
            <a:ext cx="8762400" cy="1124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800"/>
              <a:t>Read these words aloud. Don’t forget to use your phonics fingers to help segment the different sounds before you blend them together.</a:t>
            </a:r>
            <a:endParaRPr sz="2800"/>
          </a:p>
        </p:txBody>
      </p:sp>
      <p:pic>
        <p:nvPicPr>
          <p:cNvPr id="109" name="Google Shape;109;p19"/>
          <p:cNvPicPr preferRelativeResize="0"/>
          <p:nvPr/>
        </p:nvPicPr>
        <p:blipFill>
          <a:blip r:embed="rId3">
            <a:alphaModFix/>
          </a:blip>
          <a:stretch>
            <a:fillRect/>
          </a:stretch>
        </p:blipFill>
        <p:spPr>
          <a:xfrm>
            <a:off x="99250" y="1601566"/>
            <a:ext cx="1494907" cy="1124100"/>
          </a:xfrm>
          <a:prstGeom prst="rect">
            <a:avLst/>
          </a:prstGeom>
          <a:noFill/>
          <a:ln>
            <a:noFill/>
          </a:ln>
        </p:spPr>
      </p:pic>
      <p:pic>
        <p:nvPicPr>
          <p:cNvPr id="110" name="Google Shape;110;p19"/>
          <p:cNvPicPr preferRelativeResize="0"/>
          <p:nvPr/>
        </p:nvPicPr>
        <p:blipFill rotWithShape="1">
          <a:blip r:embed="rId4">
            <a:alphaModFix/>
          </a:blip>
          <a:srcRect l="10239" t="33169" r="38073" b="27309"/>
          <a:stretch/>
        </p:blipFill>
        <p:spPr>
          <a:xfrm>
            <a:off x="184800" y="2895125"/>
            <a:ext cx="1409351" cy="606184"/>
          </a:xfrm>
          <a:prstGeom prst="rect">
            <a:avLst/>
          </a:prstGeom>
          <a:noFill/>
          <a:ln>
            <a:noFill/>
          </a:ln>
        </p:spPr>
      </p:pic>
      <p:pic>
        <p:nvPicPr>
          <p:cNvPr id="111" name="Google Shape;111;p19"/>
          <p:cNvPicPr preferRelativeResize="0"/>
          <p:nvPr/>
        </p:nvPicPr>
        <p:blipFill rotWithShape="1">
          <a:blip r:embed="rId5">
            <a:alphaModFix/>
          </a:blip>
          <a:srcRect r="51394"/>
          <a:stretch/>
        </p:blipFill>
        <p:spPr>
          <a:xfrm>
            <a:off x="349337" y="3670750"/>
            <a:ext cx="994725" cy="1364375"/>
          </a:xfrm>
          <a:prstGeom prst="rect">
            <a:avLst/>
          </a:prstGeom>
          <a:noFill/>
          <a:ln>
            <a:noFill/>
          </a:ln>
        </p:spPr>
      </p:pic>
      <p:pic>
        <p:nvPicPr>
          <p:cNvPr id="2" name="Picture 1"/>
          <p:cNvPicPr>
            <a:picLocks noChangeAspect="1"/>
          </p:cNvPicPr>
          <p:nvPr/>
        </p:nvPicPr>
        <p:blipFill rotWithShape="1">
          <a:blip r:embed="rId6"/>
          <a:srcRect l="26535" t="54932" r="51212" b="18536"/>
          <a:stretch/>
        </p:blipFill>
        <p:spPr>
          <a:xfrm>
            <a:off x="3296095" y="1793478"/>
            <a:ext cx="4588935" cy="3076233"/>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20"/>
          <p:cNvSpPr txBox="1"/>
          <p:nvPr/>
        </p:nvSpPr>
        <p:spPr>
          <a:xfrm>
            <a:off x="171001" y="817800"/>
            <a:ext cx="8973000" cy="508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000" dirty="0"/>
              <a:t>Which </a:t>
            </a:r>
            <a:r>
              <a:rPr lang="en" sz="2000" dirty="0" smtClean="0"/>
              <a:t>sound is </a:t>
            </a:r>
            <a:r>
              <a:rPr lang="en" sz="2000" dirty="0"/>
              <a:t>missing? Write the word down using the correct </a:t>
            </a:r>
            <a:r>
              <a:rPr lang="en" sz="2000" dirty="0" smtClean="0"/>
              <a:t>digraph or trigraph. </a:t>
            </a:r>
            <a:endParaRPr sz="2000" dirty="0"/>
          </a:p>
        </p:txBody>
      </p:sp>
      <p:sp>
        <p:nvSpPr>
          <p:cNvPr id="118" name="Google Shape;118;p20"/>
          <p:cNvSpPr txBox="1"/>
          <p:nvPr/>
        </p:nvSpPr>
        <p:spPr>
          <a:xfrm>
            <a:off x="2844125" y="-232575"/>
            <a:ext cx="4188600" cy="127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7200" b="1" dirty="0" smtClean="0">
                <a:solidFill>
                  <a:srgbClr val="741B47"/>
                </a:solidFill>
                <a:latin typeface="Poppins"/>
                <a:ea typeface="Poppins"/>
                <a:cs typeface="Poppins"/>
                <a:sym typeface="Poppins"/>
              </a:rPr>
              <a:t>air </a:t>
            </a:r>
            <a:r>
              <a:rPr lang="en" sz="2400" b="1" dirty="0">
                <a:solidFill>
                  <a:srgbClr val="741B47"/>
                </a:solidFill>
                <a:latin typeface="Poppins"/>
                <a:ea typeface="Poppins"/>
                <a:cs typeface="Poppins"/>
                <a:sym typeface="Poppins"/>
              </a:rPr>
              <a:t>or</a:t>
            </a:r>
            <a:r>
              <a:rPr lang="en" sz="7200" b="1" dirty="0">
                <a:solidFill>
                  <a:srgbClr val="741B47"/>
                </a:solidFill>
                <a:latin typeface="Poppins"/>
                <a:ea typeface="Poppins"/>
                <a:cs typeface="Poppins"/>
                <a:sym typeface="Poppins"/>
              </a:rPr>
              <a:t> </a:t>
            </a:r>
            <a:r>
              <a:rPr lang="en" sz="7200" b="1" dirty="0" smtClean="0">
                <a:solidFill>
                  <a:srgbClr val="741B47"/>
                </a:solidFill>
                <a:latin typeface="Poppins"/>
                <a:ea typeface="Poppins"/>
                <a:cs typeface="Poppins"/>
                <a:sym typeface="Poppins"/>
              </a:rPr>
              <a:t>nk?</a:t>
            </a:r>
            <a:endParaRPr sz="7200" b="1" dirty="0">
              <a:solidFill>
                <a:srgbClr val="741B47"/>
              </a:solidFill>
              <a:latin typeface="Poppins"/>
              <a:ea typeface="Poppins"/>
              <a:cs typeface="Poppins"/>
              <a:sym typeface="Poppins"/>
            </a:endParaRPr>
          </a:p>
        </p:txBody>
      </p:sp>
      <p:sp>
        <p:nvSpPr>
          <p:cNvPr id="119" name="Google Shape;119;p20"/>
          <p:cNvSpPr txBox="1"/>
          <p:nvPr/>
        </p:nvSpPr>
        <p:spPr>
          <a:xfrm>
            <a:off x="1033453" y="1674875"/>
            <a:ext cx="2117340" cy="67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500" dirty="0" smtClean="0"/>
              <a:t>ch____</a:t>
            </a:r>
            <a:endParaRPr sz="4500" dirty="0"/>
          </a:p>
        </p:txBody>
      </p:sp>
      <p:sp>
        <p:nvSpPr>
          <p:cNvPr id="120" name="Google Shape;120;p20"/>
          <p:cNvSpPr txBox="1"/>
          <p:nvPr/>
        </p:nvSpPr>
        <p:spPr>
          <a:xfrm>
            <a:off x="3872939" y="1709721"/>
            <a:ext cx="1833900" cy="67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500" dirty="0" smtClean="0"/>
              <a:t>dri___</a:t>
            </a:r>
            <a:endParaRPr sz="4500" dirty="0"/>
          </a:p>
        </p:txBody>
      </p:sp>
      <p:sp>
        <p:nvSpPr>
          <p:cNvPr id="121" name="Google Shape;121;p20"/>
          <p:cNvSpPr txBox="1"/>
          <p:nvPr/>
        </p:nvSpPr>
        <p:spPr>
          <a:xfrm>
            <a:off x="7032725" y="1739469"/>
            <a:ext cx="1923000" cy="67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500" dirty="0" smtClean="0"/>
              <a:t>pi___</a:t>
            </a:r>
            <a:endParaRPr sz="4500" dirty="0"/>
          </a:p>
        </p:txBody>
      </p:sp>
      <p:sp>
        <p:nvSpPr>
          <p:cNvPr id="122" name="Google Shape;122;p20"/>
          <p:cNvSpPr txBox="1"/>
          <p:nvPr/>
        </p:nvSpPr>
        <p:spPr>
          <a:xfrm>
            <a:off x="228920" y="3905418"/>
            <a:ext cx="1770900" cy="67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500" dirty="0" smtClean="0"/>
              <a:t>f___y</a:t>
            </a:r>
            <a:endParaRPr sz="4500" dirty="0"/>
          </a:p>
        </p:txBody>
      </p:sp>
      <p:sp>
        <p:nvSpPr>
          <p:cNvPr id="123" name="Google Shape;123;p20"/>
          <p:cNvSpPr txBox="1"/>
          <p:nvPr/>
        </p:nvSpPr>
        <p:spPr>
          <a:xfrm>
            <a:off x="2620088" y="3994599"/>
            <a:ext cx="3044621" cy="67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500" dirty="0"/>
              <a:t>h</a:t>
            </a:r>
            <a:r>
              <a:rPr lang="en" sz="4500" dirty="0" smtClean="0"/>
              <a:t>___brush</a:t>
            </a:r>
            <a:endParaRPr sz="4500" dirty="0"/>
          </a:p>
        </p:txBody>
      </p:sp>
      <p:sp>
        <p:nvSpPr>
          <p:cNvPr id="124" name="Google Shape;124;p20"/>
          <p:cNvSpPr txBox="1"/>
          <p:nvPr/>
        </p:nvSpPr>
        <p:spPr>
          <a:xfrm>
            <a:off x="6511766" y="3994599"/>
            <a:ext cx="2111400" cy="67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500" dirty="0" smtClean="0"/>
              <a:t>sku___</a:t>
            </a:r>
            <a:endParaRPr sz="4500" dirty="0"/>
          </a:p>
        </p:txBody>
      </p:sp>
      <p:pic>
        <p:nvPicPr>
          <p:cNvPr id="1026" name="Picture 2" descr="Twyford Chair, Leather &amp; Metal | Dining Chairs - Barker &amp; Stonehous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075" y="1669987"/>
            <a:ext cx="981326" cy="9813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ᐈ Tooth fairies stock pictures, Royalty Free tooth fairy images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5717" y="2898995"/>
            <a:ext cx="1077316" cy="110117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Oval Bamboo Hairbrush | Eco-friendly &amp; Biodegradable Hairbrush UK"/>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21957" y="2829139"/>
            <a:ext cx="1240885" cy="124088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54&quot; Vinyl Hot Pink Fabric from $4.66/yd | Fabric.com - Fabric.com"/>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42389" y="1604591"/>
            <a:ext cx="1044992" cy="104672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Soft Drink Cartoon Images, Stock Photos &amp; Vectors | Shutterstock"/>
          <p:cNvPicPr>
            <a:picLocks noChangeAspect="1" noChangeArrowheads="1"/>
          </p:cNvPicPr>
          <p:nvPr/>
        </p:nvPicPr>
        <p:blipFill rotWithShape="1">
          <a:blip r:embed="rId7">
            <a:extLst>
              <a:ext uri="{28A0092B-C50C-407E-A947-70E740481C1C}">
                <a14:useLocalDpi xmlns:a14="http://schemas.microsoft.com/office/drawing/2010/main" val="0"/>
              </a:ext>
            </a:extLst>
          </a:blip>
          <a:srcRect l="24358" t="8710" r="24039" b="14457"/>
          <a:stretch/>
        </p:blipFill>
        <p:spPr bwMode="auto">
          <a:xfrm>
            <a:off x="3091622" y="1407047"/>
            <a:ext cx="755781" cy="121185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Skunk - Wikipedia"/>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24551" y="2705020"/>
            <a:ext cx="1169674" cy="127069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8"/>
          <p:cNvSpPr txBox="1"/>
          <p:nvPr/>
        </p:nvSpPr>
        <p:spPr>
          <a:xfrm>
            <a:off x="539000" y="47775"/>
            <a:ext cx="8192700" cy="1201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000" u="sng" dirty="0"/>
              <a:t>Session </a:t>
            </a:r>
            <a:r>
              <a:rPr lang="en" sz="3000" u="sng" dirty="0" smtClean="0"/>
              <a:t>3</a:t>
            </a:r>
            <a:endParaRPr sz="3000" u="sng" dirty="0"/>
          </a:p>
        </p:txBody>
      </p:sp>
      <p:sp>
        <p:nvSpPr>
          <p:cNvPr id="98" name="Google Shape;98;p18"/>
          <p:cNvSpPr txBox="1"/>
          <p:nvPr/>
        </p:nvSpPr>
        <p:spPr>
          <a:xfrm>
            <a:off x="709100" y="1279875"/>
            <a:ext cx="2294700" cy="127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7200" b="1" dirty="0" smtClean="0">
                <a:solidFill>
                  <a:srgbClr val="741B47"/>
                </a:solidFill>
                <a:latin typeface="Poppins"/>
                <a:ea typeface="Poppins"/>
                <a:cs typeface="Poppins"/>
                <a:sym typeface="Poppins"/>
              </a:rPr>
              <a:t>air</a:t>
            </a:r>
            <a:endParaRPr sz="7200" b="1" dirty="0">
              <a:solidFill>
                <a:srgbClr val="741B47"/>
              </a:solidFill>
              <a:latin typeface="Poppins"/>
              <a:ea typeface="Poppins"/>
              <a:cs typeface="Poppins"/>
              <a:sym typeface="Poppins"/>
            </a:endParaRPr>
          </a:p>
        </p:txBody>
      </p:sp>
      <p:sp>
        <p:nvSpPr>
          <p:cNvPr id="99" name="Google Shape;99;p18"/>
          <p:cNvSpPr txBox="1"/>
          <p:nvPr/>
        </p:nvSpPr>
        <p:spPr>
          <a:xfrm>
            <a:off x="5142700" y="1232000"/>
            <a:ext cx="4897200" cy="237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0" name="Google Shape;100;p18"/>
          <p:cNvSpPr txBox="1"/>
          <p:nvPr/>
        </p:nvSpPr>
        <p:spPr>
          <a:xfrm>
            <a:off x="539000" y="648375"/>
            <a:ext cx="8192700" cy="63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000" u="sng" dirty="0" smtClean="0">
                <a:latin typeface="Poppins"/>
                <a:ea typeface="Poppins"/>
                <a:cs typeface="Poppins"/>
                <a:sym typeface="Poppins"/>
              </a:rPr>
              <a:t>This week’s sounds</a:t>
            </a:r>
            <a:endParaRPr sz="4000" u="sng" dirty="0">
              <a:latin typeface="Poppins"/>
              <a:ea typeface="Poppins"/>
              <a:cs typeface="Poppins"/>
              <a:sym typeface="Poppins"/>
            </a:endParaRPr>
          </a:p>
        </p:txBody>
      </p:sp>
      <p:sp>
        <p:nvSpPr>
          <p:cNvPr id="101" name="Google Shape;101;p18"/>
          <p:cNvSpPr txBox="1"/>
          <p:nvPr/>
        </p:nvSpPr>
        <p:spPr>
          <a:xfrm>
            <a:off x="4311244" y="1322407"/>
            <a:ext cx="2294700" cy="127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7200" b="1" dirty="0" smtClean="0">
                <a:solidFill>
                  <a:srgbClr val="741B47"/>
                </a:solidFill>
                <a:latin typeface="Poppins"/>
                <a:ea typeface="Poppins"/>
                <a:cs typeface="Poppins"/>
                <a:sym typeface="Poppins"/>
              </a:rPr>
              <a:t>nk</a:t>
            </a:r>
            <a:endParaRPr sz="7200" b="1" dirty="0">
              <a:solidFill>
                <a:srgbClr val="741B47"/>
              </a:solidFill>
              <a:latin typeface="Poppins"/>
              <a:ea typeface="Poppins"/>
              <a:cs typeface="Poppins"/>
              <a:sym typeface="Poppins"/>
            </a:endParaRPr>
          </a:p>
        </p:txBody>
      </p:sp>
      <p:pic>
        <p:nvPicPr>
          <p:cNvPr id="9" name="Picture 8"/>
          <p:cNvPicPr>
            <a:picLocks noChangeAspect="1"/>
          </p:cNvPicPr>
          <p:nvPr/>
        </p:nvPicPr>
        <p:blipFill rotWithShape="1">
          <a:blip r:embed="rId3"/>
          <a:srcRect l="428" t="59667" r="82156" b="19961"/>
          <a:stretch/>
        </p:blipFill>
        <p:spPr>
          <a:xfrm>
            <a:off x="539000" y="2341093"/>
            <a:ext cx="1321698" cy="1094741"/>
          </a:xfrm>
          <a:prstGeom prst="rect">
            <a:avLst/>
          </a:prstGeom>
        </p:spPr>
      </p:pic>
      <p:sp>
        <p:nvSpPr>
          <p:cNvPr id="10" name="TextBox 9"/>
          <p:cNvSpPr txBox="1"/>
          <p:nvPr/>
        </p:nvSpPr>
        <p:spPr>
          <a:xfrm>
            <a:off x="123255" y="3549887"/>
            <a:ext cx="7899990" cy="984885"/>
          </a:xfrm>
          <a:prstGeom prst="rect">
            <a:avLst/>
          </a:prstGeom>
          <a:noFill/>
        </p:spPr>
        <p:txBody>
          <a:bodyPr wrap="square" rtlCol="0">
            <a:spAutoFit/>
          </a:bodyPr>
          <a:lstStyle/>
          <a:p>
            <a:r>
              <a:rPr lang="en-GB" sz="4000" dirty="0" smtClean="0"/>
              <a:t>That’s not f</a:t>
            </a:r>
            <a:r>
              <a:rPr lang="en-GB" sz="4000" u="sng" dirty="0" smtClean="0">
                <a:solidFill>
                  <a:srgbClr val="7030A0"/>
                </a:solidFill>
              </a:rPr>
              <a:t>air</a:t>
            </a:r>
            <a:r>
              <a:rPr lang="en-GB" sz="4000" dirty="0" smtClean="0"/>
              <a:t>!</a:t>
            </a:r>
          </a:p>
          <a:p>
            <a:endParaRPr lang="en-GB" sz="1800" dirty="0"/>
          </a:p>
        </p:txBody>
      </p:sp>
      <p:pic>
        <p:nvPicPr>
          <p:cNvPr id="11" name="Picture 10"/>
          <p:cNvPicPr>
            <a:picLocks noChangeAspect="1"/>
          </p:cNvPicPr>
          <p:nvPr/>
        </p:nvPicPr>
        <p:blipFill rotWithShape="1">
          <a:blip r:embed="rId4"/>
          <a:srcRect l="82513" t="42156" r="3434" b="39926"/>
          <a:stretch/>
        </p:blipFill>
        <p:spPr>
          <a:xfrm>
            <a:off x="4311244" y="2395867"/>
            <a:ext cx="1529332" cy="1096247"/>
          </a:xfrm>
          <a:prstGeom prst="rect">
            <a:avLst/>
          </a:prstGeom>
        </p:spPr>
      </p:pic>
      <p:sp>
        <p:nvSpPr>
          <p:cNvPr id="12" name="TextBox 11"/>
          <p:cNvSpPr txBox="1"/>
          <p:nvPr/>
        </p:nvSpPr>
        <p:spPr>
          <a:xfrm>
            <a:off x="4188436" y="3567795"/>
            <a:ext cx="4466466" cy="984885"/>
          </a:xfrm>
          <a:prstGeom prst="rect">
            <a:avLst/>
          </a:prstGeom>
          <a:noFill/>
        </p:spPr>
        <p:txBody>
          <a:bodyPr wrap="square" rtlCol="0">
            <a:spAutoFit/>
          </a:bodyPr>
          <a:lstStyle/>
          <a:p>
            <a:r>
              <a:rPr lang="en-GB" sz="4000" dirty="0" smtClean="0"/>
              <a:t>I thi</a:t>
            </a:r>
            <a:r>
              <a:rPr lang="en-GB" sz="4000" dirty="0" smtClean="0">
                <a:solidFill>
                  <a:srgbClr val="7030A0"/>
                </a:solidFill>
              </a:rPr>
              <a:t>nk</a:t>
            </a:r>
            <a:r>
              <a:rPr lang="en-GB" sz="4000" dirty="0" smtClean="0"/>
              <a:t> I sti</a:t>
            </a:r>
            <a:r>
              <a:rPr lang="en-GB" sz="4000" dirty="0" smtClean="0">
                <a:solidFill>
                  <a:srgbClr val="7030A0"/>
                </a:solidFill>
              </a:rPr>
              <a:t>nk</a:t>
            </a:r>
            <a:r>
              <a:rPr lang="en-GB" sz="4000" dirty="0" smtClean="0"/>
              <a:t>.</a:t>
            </a:r>
          </a:p>
          <a:p>
            <a:endParaRPr lang="en-GB" sz="1800" dirty="0"/>
          </a:p>
        </p:txBody>
      </p:sp>
    </p:spTree>
    <p:extLst>
      <p:ext uri="{BB962C8B-B14F-4D97-AF65-F5344CB8AC3E}">
        <p14:creationId xmlns:p14="http://schemas.microsoft.com/office/powerpoint/2010/main" val="17506814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8587" y="435772"/>
            <a:ext cx="4572000" cy="4247317"/>
          </a:xfrm>
          <a:prstGeom prst="rect">
            <a:avLst/>
          </a:prstGeom>
        </p:spPr>
        <p:txBody>
          <a:bodyPr>
            <a:spAutoFit/>
          </a:bodyPr>
          <a:lstStyle/>
          <a:p>
            <a:r>
              <a:rPr lang="en-US" dirty="0">
                <a:latin typeface="Comic Sans MS" panose="030F0702030302020204" pitchFamily="66" charset="0"/>
              </a:rPr>
              <a:t>Go to </a:t>
            </a:r>
            <a:r>
              <a:rPr lang="en-US" dirty="0">
                <a:latin typeface="Comic Sans MS" panose="030F0702030302020204" pitchFamily="66" charset="0"/>
                <a:hlinkClick r:id="rId2"/>
              </a:rPr>
              <a:t>www.phonicsplay.co.uk</a:t>
            </a:r>
            <a:endParaRPr lang="en-US" dirty="0">
              <a:latin typeface="Comic Sans MS" panose="030F0702030302020204" pitchFamily="66" charset="0"/>
            </a:endParaRPr>
          </a:p>
          <a:p>
            <a:r>
              <a:rPr lang="en-US" dirty="0">
                <a:latin typeface="Comic Sans MS" panose="030F0702030302020204" pitchFamily="66" charset="0"/>
              </a:rPr>
              <a:t>Enter the following details:</a:t>
            </a:r>
          </a:p>
          <a:p>
            <a:r>
              <a:rPr lang="en-US" b="1" dirty="0">
                <a:latin typeface="Comic Sans MS" panose="030F0702030302020204" pitchFamily="66" charset="0"/>
              </a:rPr>
              <a:t>Username: march20</a:t>
            </a:r>
          </a:p>
          <a:p>
            <a:r>
              <a:rPr lang="en-US" b="1" dirty="0">
                <a:latin typeface="Comic Sans MS" panose="030F0702030302020204" pitchFamily="66" charset="0"/>
              </a:rPr>
              <a:t>Password: home</a:t>
            </a:r>
          </a:p>
          <a:p>
            <a:r>
              <a:rPr lang="en-US" dirty="0">
                <a:latin typeface="Comic Sans MS" panose="030F0702030302020204" pitchFamily="66" charset="0"/>
              </a:rPr>
              <a:t>Go to: parents/ interactive resources/ phase 3/ flashcards</a:t>
            </a:r>
            <a:r>
              <a:rPr lang="en-GB" dirty="0">
                <a:latin typeface="Comic Sans MS" panose="030F0702030302020204" pitchFamily="66" charset="0"/>
              </a:rPr>
              <a:t>/</a:t>
            </a:r>
          </a:p>
          <a:p>
            <a:r>
              <a:rPr lang="en-GB" dirty="0">
                <a:latin typeface="Comic Sans MS" panose="030F0702030302020204" pitchFamily="66" charset="0"/>
              </a:rPr>
              <a:t>Select phases 3&amp;5A. Make your choices and begin the game! If your child correctly identifies the sound, click the tick. If your child is incorrect, click the cross and this sound will reappear later.</a:t>
            </a:r>
          </a:p>
          <a:p>
            <a:endParaRPr lang="en-US" dirty="0">
              <a:latin typeface="Comic Sans MS" panose="030F0702030302020204" pitchFamily="66" charset="0"/>
            </a:endParaRPr>
          </a:p>
          <a:p>
            <a:r>
              <a:rPr lang="en-US" sz="1800" dirty="0">
                <a:solidFill>
                  <a:schemeClr val="bg1"/>
                </a:solidFill>
                <a:latin typeface="Comic Sans MS" panose="030F0702030302020204" pitchFamily="66" charset="0"/>
              </a:rPr>
              <a:t>How long did it take you to name all of the sounds?</a:t>
            </a:r>
          </a:p>
          <a:p>
            <a:endParaRPr lang="en-US" sz="1800" dirty="0">
              <a:solidFill>
                <a:schemeClr val="bg1"/>
              </a:solidFill>
              <a:latin typeface="Comic Sans MS" panose="030F0702030302020204" pitchFamily="66" charset="0"/>
            </a:endParaRPr>
          </a:p>
        </p:txBody>
      </p:sp>
      <p:pic>
        <p:nvPicPr>
          <p:cNvPr id="3" name="Picture 2"/>
          <p:cNvPicPr>
            <a:picLocks noChangeAspect="1"/>
          </p:cNvPicPr>
          <p:nvPr/>
        </p:nvPicPr>
        <p:blipFill>
          <a:blip r:embed="rId3"/>
          <a:stretch>
            <a:fillRect/>
          </a:stretch>
        </p:blipFill>
        <p:spPr>
          <a:xfrm>
            <a:off x="6032972" y="318805"/>
            <a:ext cx="2572109" cy="2410161"/>
          </a:xfrm>
          <a:prstGeom prst="rect">
            <a:avLst/>
          </a:prstGeom>
        </p:spPr>
      </p:pic>
    </p:spTree>
    <p:extLst>
      <p:ext uri="{BB962C8B-B14F-4D97-AF65-F5344CB8AC3E}">
        <p14:creationId xmlns:p14="http://schemas.microsoft.com/office/powerpoint/2010/main" val="20026944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22"/>
          <p:cNvSpPr txBox="1"/>
          <p:nvPr/>
        </p:nvSpPr>
        <p:spPr>
          <a:xfrm>
            <a:off x="184800" y="184800"/>
            <a:ext cx="8762400" cy="1124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800"/>
              <a:t>Read these words aloud. Don’t forget to use your phonics fingers to help segment the different sounds before you blend them together.</a:t>
            </a:r>
            <a:endParaRPr sz="2800"/>
          </a:p>
        </p:txBody>
      </p:sp>
      <p:pic>
        <p:nvPicPr>
          <p:cNvPr id="147" name="Google Shape;147;p22"/>
          <p:cNvPicPr preferRelativeResize="0"/>
          <p:nvPr/>
        </p:nvPicPr>
        <p:blipFill>
          <a:blip r:embed="rId3">
            <a:alphaModFix/>
          </a:blip>
          <a:stretch>
            <a:fillRect/>
          </a:stretch>
        </p:blipFill>
        <p:spPr>
          <a:xfrm>
            <a:off x="99250" y="1601566"/>
            <a:ext cx="1494907" cy="1124100"/>
          </a:xfrm>
          <a:prstGeom prst="rect">
            <a:avLst/>
          </a:prstGeom>
          <a:noFill/>
          <a:ln>
            <a:noFill/>
          </a:ln>
        </p:spPr>
      </p:pic>
      <p:pic>
        <p:nvPicPr>
          <p:cNvPr id="148" name="Google Shape;148;p22"/>
          <p:cNvPicPr preferRelativeResize="0"/>
          <p:nvPr/>
        </p:nvPicPr>
        <p:blipFill rotWithShape="1">
          <a:blip r:embed="rId4">
            <a:alphaModFix/>
          </a:blip>
          <a:srcRect l="10239" t="33169" r="38073" b="27309"/>
          <a:stretch/>
        </p:blipFill>
        <p:spPr>
          <a:xfrm>
            <a:off x="184800" y="2895125"/>
            <a:ext cx="1409351" cy="606184"/>
          </a:xfrm>
          <a:prstGeom prst="rect">
            <a:avLst/>
          </a:prstGeom>
          <a:noFill/>
          <a:ln>
            <a:noFill/>
          </a:ln>
        </p:spPr>
      </p:pic>
      <p:pic>
        <p:nvPicPr>
          <p:cNvPr id="149" name="Google Shape;149;p22"/>
          <p:cNvPicPr preferRelativeResize="0"/>
          <p:nvPr/>
        </p:nvPicPr>
        <p:blipFill rotWithShape="1">
          <a:blip r:embed="rId5">
            <a:alphaModFix/>
          </a:blip>
          <a:srcRect r="51394"/>
          <a:stretch/>
        </p:blipFill>
        <p:spPr>
          <a:xfrm>
            <a:off x="349337" y="3670750"/>
            <a:ext cx="994725" cy="1364375"/>
          </a:xfrm>
          <a:prstGeom prst="rect">
            <a:avLst/>
          </a:prstGeom>
          <a:noFill/>
          <a:ln>
            <a:noFill/>
          </a:ln>
        </p:spPr>
      </p:pic>
      <p:pic>
        <p:nvPicPr>
          <p:cNvPr id="2" name="Picture 1"/>
          <p:cNvPicPr>
            <a:picLocks noChangeAspect="1"/>
          </p:cNvPicPr>
          <p:nvPr/>
        </p:nvPicPr>
        <p:blipFill rotWithShape="1">
          <a:blip r:embed="rId6"/>
          <a:srcRect l="26463" t="27818" r="50923" b="44229"/>
          <a:stretch/>
        </p:blipFill>
        <p:spPr>
          <a:xfrm>
            <a:off x="3331003" y="1776265"/>
            <a:ext cx="4689276" cy="3258860"/>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pic>
        <p:nvPicPr>
          <p:cNvPr id="155" name="Google Shape;155;p23"/>
          <p:cNvPicPr preferRelativeResize="0"/>
          <p:nvPr/>
        </p:nvPicPr>
        <p:blipFill>
          <a:blip r:embed="rId3">
            <a:alphaModFix/>
          </a:blip>
          <a:stretch>
            <a:fillRect/>
          </a:stretch>
        </p:blipFill>
        <p:spPr>
          <a:xfrm>
            <a:off x="1069463" y="460375"/>
            <a:ext cx="1510775" cy="1510775"/>
          </a:xfrm>
          <a:prstGeom prst="rect">
            <a:avLst/>
          </a:prstGeom>
          <a:noFill/>
          <a:ln>
            <a:noFill/>
          </a:ln>
        </p:spPr>
      </p:pic>
      <p:sp>
        <p:nvSpPr>
          <p:cNvPr id="156" name="Google Shape;156;p23"/>
          <p:cNvSpPr/>
          <p:nvPr/>
        </p:nvSpPr>
        <p:spPr>
          <a:xfrm>
            <a:off x="231000" y="2063550"/>
            <a:ext cx="3249300" cy="2893500"/>
          </a:xfrm>
          <a:prstGeom prst="roundRect">
            <a:avLst>
              <a:gd name="adj" fmla="val 16667"/>
            </a:avLst>
          </a:prstGeom>
          <a:solidFill>
            <a:srgbClr val="F9CB9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23"/>
          <p:cNvSpPr txBox="1"/>
          <p:nvPr/>
        </p:nvSpPr>
        <p:spPr>
          <a:xfrm>
            <a:off x="200200" y="2123550"/>
            <a:ext cx="3249300" cy="2833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800" dirty="0">
                <a:solidFill>
                  <a:schemeClr val="accent1">
                    <a:lumMod val="40000"/>
                    <a:lumOff val="60000"/>
                  </a:schemeClr>
                </a:solidFill>
              </a:rPr>
              <a:t>Can you be a detective and see how many </a:t>
            </a:r>
            <a:r>
              <a:rPr lang="en" sz="2800" dirty="0" smtClean="0">
                <a:solidFill>
                  <a:schemeClr val="accent1">
                    <a:lumMod val="40000"/>
                    <a:lumOff val="60000"/>
                  </a:schemeClr>
                </a:solidFill>
              </a:rPr>
              <a:t>‘nk’ and ‘air’ </a:t>
            </a:r>
            <a:r>
              <a:rPr lang="en" sz="2800" dirty="0">
                <a:solidFill>
                  <a:schemeClr val="accent1">
                    <a:lumMod val="40000"/>
                    <a:lumOff val="60000"/>
                  </a:schemeClr>
                </a:solidFill>
              </a:rPr>
              <a:t>words are in this </a:t>
            </a:r>
            <a:r>
              <a:rPr lang="en" sz="2800" dirty="0" smtClean="0">
                <a:solidFill>
                  <a:schemeClr val="accent1">
                    <a:lumMod val="40000"/>
                    <a:lumOff val="60000"/>
                  </a:schemeClr>
                </a:solidFill>
              </a:rPr>
              <a:t>story</a:t>
            </a:r>
            <a:r>
              <a:rPr lang="en" sz="2800" dirty="0">
                <a:solidFill>
                  <a:schemeClr val="accent1">
                    <a:lumMod val="40000"/>
                    <a:lumOff val="60000"/>
                  </a:schemeClr>
                </a:solidFill>
              </a:rPr>
              <a:t>?</a:t>
            </a:r>
            <a:endParaRPr sz="2800" dirty="0">
              <a:solidFill>
                <a:schemeClr val="accent1">
                  <a:lumMod val="40000"/>
                  <a:lumOff val="60000"/>
                </a:schemeClr>
              </a:solidFill>
            </a:endParaRPr>
          </a:p>
        </p:txBody>
      </p:sp>
      <p:sp>
        <p:nvSpPr>
          <p:cNvPr id="158" name="Google Shape;158;p23"/>
          <p:cNvSpPr/>
          <p:nvPr/>
        </p:nvSpPr>
        <p:spPr>
          <a:xfrm>
            <a:off x="3693125" y="265815"/>
            <a:ext cx="5116800" cy="4508204"/>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23"/>
          <p:cNvSpPr txBox="1"/>
          <p:nvPr/>
        </p:nvSpPr>
        <p:spPr>
          <a:xfrm>
            <a:off x="3907975" y="346589"/>
            <a:ext cx="4901950" cy="3706500"/>
          </a:xfrm>
          <a:prstGeom prst="rect">
            <a:avLst/>
          </a:prstGeom>
          <a:noFill/>
          <a:ln>
            <a:noFill/>
          </a:ln>
        </p:spPr>
        <p:txBody>
          <a:bodyPr spcFirstLastPara="1" wrap="square" lIns="91425" tIns="91425" rIns="91425" bIns="91425" anchor="t" anchorCtr="0">
            <a:noAutofit/>
          </a:bodyPr>
          <a:lstStyle/>
          <a:p>
            <a:r>
              <a:rPr lang="en-GB" sz="2200" dirty="0"/>
              <a:t>I put on my pink pair of socks and went downstairs. I said thank you to my mum as she gave me a drink in my favourite fairy cup. I was excited because we were going to a </a:t>
            </a:r>
            <a:r>
              <a:rPr lang="en-GB" sz="2200" dirty="0" smtClean="0"/>
              <a:t>funfair. </a:t>
            </a:r>
            <a:r>
              <a:rPr lang="en-GB" sz="2200" dirty="0"/>
              <a:t>I said to my Dad ‘I think it will be the best day ever!’</a:t>
            </a:r>
          </a:p>
          <a:p>
            <a:r>
              <a:rPr lang="en-GB" sz="2200" dirty="0"/>
              <a:t>He winked at me and went outside to start the car. Mum brushed my hair and we heard the ‘honk’ of the car horn. We were ready!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8"/>
          <p:cNvSpPr txBox="1"/>
          <p:nvPr/>
        </p:nvSpPr>
        <p:spPr>
          <a:xfrm>
            <a:off x="539000" y="47775"/>
            <a:ext cx="8192700" cy="1201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000" u="sng" dirty="0"/>
              <a:t>Session 4</a:t>
            </a:r>
            <a:endParaRPr sz="3000" u="sng" dirty="0"/>
          </a:p>
        </p:txBody>
      </p:sp>
      <p:sp>
        <p:nvSpPr>
          <p:cNvPr id="98" name="Google Shape;98;p18"/>
          <p:cNvSpPr txBox="1"/>
          <p:nvPr/>
        </p:nvSpPr>
        <p:spPr>
          <a:xfrm>
            <a:off x="709100" y="1279875"/>
            <a:ext cx="2294700" cy="127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7200" b="1" dirty="0" smtClean="0">
                <a:solidFill>
                  <a:srgbClr val="741B47"/>
                </a:solidFill>
                <a:latin typeface="Poppins"/>
                <a:ea typeface="Poppins"/>
                <a:cs typeface="Poppins"/>
                <a:sym typeface="Poppins"/>
              </a:rPr>
              <a:t>air</a:t>
            </a:r>
            <a:endParaRPr sz="7200" b="1" dirty="0">
              <a:solidFill>
                <a:srgbClr val="741B47"/>
              </a:solidFill>
              <a:latin typeface="Poppins"/>
              <a:ea typeface="Poppins"/>
              <a:cs typeface="Poppins"/>
              <a:sym typeface="Poppins"/>
            </a:endParaRPr>
          </a:p>
        </p:txBody>
      </p:sp>
      <p:sp>
        <p:nvSpPr>
          <p:cNvPr id="99" name="Google Shape;99;p18"/>
          <p:cNvSpPr txBox="1"/>
          <p:nvPr/>
        </p:nvSpPr>
        <p:spPr>
          <a:xfrm>
            <a:off x="5142700" y="1232000"/>
            <a:ext cx="4897200" cy="237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0" name="Google Shape;100;p18"/>
          <p:cNvSpPr txBox="1"/>
          <p:nvPr/>
        </p:nvSpPr>
        <p:spPr>
          <a:xfrm>
            <a:off x="539000" y="648375"/>
            <a:ext cx="8192700" cy="63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000" u="sng" dirty="0" smtClean="0">
                <a:latin typeface="Poppins"/>
                <a:ea typeface="Poppins"/>
                <a:cs typeface="Poppins"/>
                <a:sym typeface="Poppins"/>
              </a:rPr>
              <a:t>This week’s sounds</a:t>
            </a:r>
            <a:endParaRPr sz="4000" u="sng" dirty="0">
              <a:latin typeface="Poppins"/>
              <a:ea typeface="Poppins"/>
              <a:cs typeface="Poppins"/>
              <a:sym typeface="Poppins"/>
            </a:endParaRPr>
          </a:p>
        </p:txBody>
      </p:sp>
      <p:sp>
        <p:nvSpPr>
          <p:cNvPr id="101" name="Google Shape;101;p18"/>
          <p:cNvSpPr txBox="1"/>
          <p:nvPr/>
        </p:nvSpPr>
        <p:spPr>
          <a:xfrm>
            <a:off x="4311244" y="1322407"/>
            <a:ext cx="2294700" cy="127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7200" b="1" dirty="0" smtClean="0">
                <a:solidFill>
                  <a:srgbClr val="741B47"/>
                </a:solidFill>
                <a:latin typeface="Poppins"/>
                <a:ea typeface="Poppins"/>
                <a:cs typeface="Poppins"/>
                <a:sym typeface="Poppins"/>
              </a:rPr>
              <a:t>nk</a:t>
            </a:r>
            <a:endParaRPr sz="7200" b="1" dirty="0">
              <a:solidFill>
                <a:srgbClr val="741B47"/>
              </a:solidFill>
              <a:latin typeface="Poppins"/>
              <a:ea typeface="Poppins"/>
              <a:cs typeface="Poppins"/>
              <a:sym typeface="Poppins"/>
            </a:endParaRPr>
          </a:p>
        </p:txBody>
      </p:sp>
      <p:pic>
        <p:nvPicPr>
          <p:cNvPr id="9" name="Picture 8"/>
          <p:cNvPicPr>
            <a:picLocks noChangeAspect="1"/>
          </p:cNvPicPr>
          <p:nvPr/>
        </p:nvPicPr>
        <p:blipFill rotWithShape="1">
          <a:blip r:embed="rId3"/>
          <a:srcRect l="428" t="59667" r="82156" b="19961"/>
          <a:stretch/>
        </p:blipFill>
        <p:spPr>
          <a:xfrm>
            <a:off x="539000" y="2341093"/>
            <a:ext cx="1321698" cy="1094741"/>
          </a:xfrm>
          <a:prstGeom prst="rect">
            <a:avLst/>
          </a:prstGeom>
        </p:spPr>
      </p:pic>
      <p:sp>
        <p:nvSpPr>
          <p:cNvPr id="10" name="TextBox 9"/>
          <p:cNvSpPr txBox="1"/>
          <p:nvPr/>
        </p:nvSpPr>
        <p:spPr>
          <a:xfrm>
            <a:off x="123255" y="3549887"/>
            <a:ext cx="7899990" cy="984885"/>
          </a:xfrm>
          <a:prstGeom prst="rect">
            <a:avLst/>
          </a:prstGeom>
          <a:noFill/>
        </p:spPr>
        <p:txBody>
          <a:bodyPr wrap="square" rtlCol="0">
            <a:spAutoFit/>
          </a:bodyPr>
          <a:lstStyle/>
          <a:p>
            <a:r>
              <a:rPr lang="en-GB" sz="4000" dirty="0" smtClean="0"/>
              <a:t>That’s not f</a:t>
            </a:r>
            <a:r>
              <a:rPr lang="en-GB" sz="4000" u="sng" dirty="0" smtClean="0">
                <a:solidFill>
                  <a:srgbClr val="7030A0"/>
                </a:solidFill>
              </a:rPr>
              <a:t>air</a:t>
            </a:r>
            <a:r>
              <a:rPr lang="en-GB" sz="4000" dirty="0" smtClean="0"/>
              <a:t>!</a:t>
            </a:r>
          </a:p>
          <a:p>
            <a:endParaRPr lang="en-GB" sz="1800" dirty="0"/>
          </a:p>
        </p:txBody>
      </p:sp>
      <p:pic>
        <p:nvPicPr>
          <p:cNvPr id="11" name="Picture 10"/>
          <p:cNvPicPr>
            <a:picLocks noChangeAspect="1"/>
          </p:cNvPicPr>
          <p:nvPr/>
        </p:nvPicPr>
        <p:blipFill rotWithShape="1">
          <a:blip r:embed="rId4"/>
          <a:srcRect l="82513" t="42156" r="3434" b="39926"/>
          <a:stretch/>
        </p:blipFill>
        <p:spPr>
          <a:xfrm>
            <a:off x="4311244" y="2395867"/>
            <a:ext cx="1529332" cy="1096247"/>
          </a:xfrm>
          <a:prstGeom prst="rect">
            <a:avLst/>
          </a:prstGeom>
        </p:spPr>
      </p:pic>
      <p:sp>
        <p:nvSpPr>
          <p:cNvPr id="12" name="TextBox 11"/>
          <p:cNvSpPr txBox="1"/>
          <p:nvPr/>
        </p:nvSpPr>
        <p:spPr>
          <a:xfrm>
            <a:off x="4188436" y="3567795"/>
            <a:ext cx="4466466" cy="984885"/>
          </a:xfrm>
          <a:prstGeom prst="rect">
            <a:avLst/>
          </a:prstGeom>
          <a:noFill/>
        </p:spPr>
        <p:txBody>
          <a:bodyPr wrap="square" rtlCol="0">
            <a:spAutoFit/>
          </a:bodyPr>
          <a:lstStyle/>
          <a:p>
            <a:r>
              <a:rPr lang="en-GB" sz="4000" dirty="0" smtClean="0"/>
              <a:t>I thi</a:t>
            </a:r>
            <a:r>
              <a:rPr lang="en-GB" sz="4000" dirty="0" smtClean="0">
                <a:solidFill>
                  <a:srgbClr val="7030A0"/>
                </a:solidFill>
              </a:rPr>
              <a:t>nk</a:t>
            </a:r>
            <a:r>
              <a:rPr lang="en-GB" sz="4000" dirty="0" smtClean="0"/>
              <a:t> I sti</a:t>
            </a:r>
            <a:r>
              <a:rPr lang="en-GB" sz="4000" dirty="0" smtClean="0">
                <a:solidFill>
                  <a:srgbClr val="7030A0"/>
                </a:solidFill>
              </a:rPr>
              <a:t>nk</a:t>
            </a:r>
            <a:r>
              <a:rPr lang="en-GB" sz="4000" dirty="0" smtClean="0"/>
              <a:t>.</a:t>
            </a:r>
          </a:p>
          <a:p>
            <a:endParaRPr lang="en-GB" sz="1800" dirty="0"/>
          </a:p>
        </p:txBody>
      </p:sp>
    </p:spTree>
    <p:extLst>
      <p:ext uri="{BB962C8B-B14F-4D97-AF65-F5344CB8AC3E}">
        <p14:creationId xmlns:p14="http://schemas.microsoft.com/office/powerpoint/2010/main" val="3142634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26"/>
          <p:cNvSpPr txBox="1"/>
          <p:nvPr/>
        </p:nvSpPr>
        <p:spPr>
          <a:xfrm>
            <a:off x="107800" y="109350"/>
            <a:ext cx="8778000" cy="462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900">
                <a:solidFill>
                  <a:srgbClr val="4C1130"/>
                </a:solidFill>
              </a:rPr>
              <a:t>Ask an adult to say one word at a time. </a:t>
            </a:r>
            <a:endParaRPr sz="2900">
              <a:solidFill>
                <a:srgbClr val="4C1130"/>
              </a:solidFill>
            </a:endParaRPr>
          </a:p>
          <a:p>
            <a:pPr marL="0" lvl="0" indent="0" algn="l" rtl="0">
              <a:spcBef>
                <a:spcPts val="0"/>
              </a:spcBef>
              <a:spcAft>
                <a:spcPts val="0"/>
              </a:spcAft>
              <a:buNone/>
            </a:pPr>
            <a:r>
              <a:rPr lang="en" sz="2900">
                <a:solidFill>
                  <a:srgbClr val="4C1130"/>
                </a:solidFill>
              </a:rPr>
              <a:t>Without looking, try to spell the word. </a:t>
            </a:r>
            <a:endParaRPr sz="2900">
              <a:solidFill>
                <a:srgbClr val="4C1130"/>
              </a:solidFill>
            </a:endParaRPr>
          </a:p>
          <a:p>
            <a:pPr marL="0" lvl="0" indent="0" algn="l" rtl="0">
              <a:spcBef>
                <a:spcPts val="0"/>
              </a:spcBef>
              <a:spcAft>
                <a:spcPts val="0"/>
              </a:spcAft>
              <a:buNone/>
            </a:pPr>
            <a:r>
              <a:rPr lang="en" sz="2900">
                <a:solidFill>
                  <a:srgbClr val="4C1130"/>
                </a:solidFill>
              </a:rPr>
              <a:t>Then check your answers together. </a:t>
            </a:r>
            <a:r>
              <a:rPr lang="en" sz="2900"/>
              <a:t> </a:t>
            </a:r>
            <a:endParaRPr sz="2900"/>
          </a:p>
        </p:txBody>
      </p:sp>
      <p:pic>
        <p:nvPicPr>
          <p:cNvPr id="183" name="Google Shape;183;p26"/>
          <p:cNvPicPr preferRelativeResize="0"/>
          <p:nvPr/>
        </p:nvPicPr>
        <p:blipFill>
          <a:blip r:embed="rId3">
            <a:alphaModFix/>
          </a:blip>
          <a:stretch>
            <a:fillRect/>
          </a:stretch>
        </p:blipFill>
        <p:spPr>
          <a:xfrm>
            <a:off x="7780351" y="184775"/>
            <a:ext cx="1034326" cy="1074800"/>
          </a:xfrm>
          <a:prstGeom prst="rect">
            <a:avLst/>
          </a:prstGeom>
          <a:noFill/>
          <a:ln>
            <a:noFill/>
          </a:ln>
        </p:spPr>
      </p:pic>
      <p:pic>
        <p:nvPicPr>
          <p:cNvPr id="2" name="Picture 1"/>
          <p:cNvPicPr>
            <a:picLocks noChangeAspect="1"/>
          </p:cNvPicPr>
          <p:nvPr/>
        </p:nvPicPr>
        <p:blipFill rotWithShape="1">
          <a:blip r:embed="rId4"/>
          <a:srcRect l="26957" t="28540" r="51324" b="44381"/>
          <a:stretch/>
        </p:blipFill>
        <p:spPr>
          <a:xfrm>
            <a:off x="4362424" y="1846990"/>
            <a:ext cx="3761696" cy="2636875"/>
          </a:xfrm>
          <a:prstGeom prst="rect">
            <a:avLst/>
          </a:prstGeom>
        </p:spPr>
      </p:pic>
      <p:pic>
        <p:nvPicPr>
          <p:cNvPr id="7" name="Picture 6"/>
          <p:cNvPicPr>
            <a:picLocks noChangeAspect="1"/>
          </p:cNvPicPr>
          <p:nvPr/>
        </p:nvPicPr>
        <p:blipFill rotWithShape="1">
          <a:blip r:embed="rId4"/>
          <a:srcRect l="26957" t="54710" r="51324" b="18627"/>
          <a:stretch/>
        </p:blipFill>
        <p:spPr>
          <a:xfrm>
            <a:off x="324919" y="1846990"/>
            <a:ext cx="3820386" cy="2636875"/>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24"/>
          <p:cNvSpPr txBox="1"/>
          <p:nvPr/>
        </p:nvSpPr>
        <p:spPr>
          <a:xfrm>
            <a:off x="367900" y="384975"/>
            <a:ext cx="4975800" cy="462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solidFill>
                  <a:schemeClr val="hlink"/>
                </a:solidFill>
                <a:hlinkClick r:id="rId3"/>
              </a:rPr>
              <a:t>https://www.phonicsplay.co.uk/PicnicOnPluto.html</a:t>
            </a:r>
            <a:endParaRPr sz="3000"/>
          </a:p>
        </p:txBody>
      </p:sp>
      <p:sp>
        <p:nvSpPr>
          <p:cNvPr id="165" name="Google Shape;165;p24"/>
          <p:cNvSpPr txBox="1"/>
          <p:nvPr/>
        </p:nvSpPr>
        <p:spPr>
          <a:xfrm>
            <a:off x="598950" y="1647775"/>
            <a:ext cx="7946100" cy="693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dirty="0"/>
              <a:t>Picnic on Pluto </a:t>
            </a:r>
            <a:r>
              <a:rPr lang="en" sz="2000" dirty="0"/>
              <a:t>- this is a game for children to sort real and alien words. Click on the link and follow the instructions below to make sure children are using this week’s target </a:t>
            </a:r>
            <a:r>
              <a:rPr lang="en" sz="2000" dirty="0" smtClean="0"/>
              <a:t>sound. </a:t>
            </a:r>
            <a:endParaRPr sz="2000" dirty="0"/>
          </a:p>
          <a:p>
            <a:pPr marL="0" lvl="0" indent="0" algn="l" rtl="0">
              <a:spcBef>
                <a:spcPts val="0"/>
              </a:spcBef>
              <a:spcAft>
                <a:spcPts val="0"/>
              </a:spcAft>
              <a:buNone/>
            </a:pPr>
            <a:endParaRPr sz="2000" dirty="0"/>
          </a:p>
          <a:p>
            <a:pPr marL="0" lvl="0" indent="0" algn="l" rtl="0">
              <a:spcBef>
                <a:spcPts val="0"/>
              </a:spcBef>
              <a:spcAft>
                <a:spcPts val="0"/>
              </a:spcAft>
              <a:buNone/>
            </a:pPr>
            <a:r>
              <a:rPr lang="en" sz="2000" dirty="0"/>
              <a:t>Once loaded, click the ‘next’ button.</a:t>
            </a:r>
            <a:endParaRPr sz="2000" dirty="0"/>
          </a:p>
          <a:p>
            <a:pPr marL="0" lvl="0" indent="0" algn="l" rtl="0">
              <a:spcBef>
                <a:spcPts val="0"/>
              </a:spcBef>
              <a:spcAft>
                <a:spcPts val="0"/>
              </a:spcAft>
              <a:buNone/>
            </a:pPr>
            <a:endParaRPr sz="2000" dirty="0"/>
          </a:p>
          <a:p>
            <a:pPr marL="0" lvl="0" indent="0" algn="l" rtl="0">
              <a:spcBef>
                <a:spcPts val="0"/>
              </a:spcBef>
              <a:spcAft>
                <a:spcPts val="0"/>
              </a:spcAft>
              <a:buNone/>
            </a:pPr>
            <a:r>
              <a:rPr lang="en" sz="2000" dirty="0"/>
              <a:t>Then click on Phase 3 for </a:t>
            </a:r>
            <a:r>
              <a:rPr lang="en" sz="2000" dirty="0" smtClean="0"/>
              <a:t>‘air’ words.</a:t>
            </a:r>
            <a:endParaRPr sz="2000" dirty="0"/>
          </a:p>
          <a:p>
            <a:pPr marL="0" lvl="0" indent="0" algn="l" rtl="0">
              <a:spcBef>
                <a:spcPts val="0"/>
              </a:spcBef>
              <a:spcAft>
                <a:spcPts val="0"/>
              </a:spcAft>
              <a:buNone/>
            </a:pPr>
            <a:r>
              <a:rPr lang="en" sz="2000" dirty="0"/>
              <a:t>Have fun! :)</a:t>
            </a:r>
            <a:endParaRPr sz="2000" dirty="0"/>
          </a:p>
        </p:txBody>
      </p:sp>
      <p:pic>
        <p:nvPicPr>
          <p:cNvPr id="166" name="Google Shape;166;p24"/>
          <p:cNvPicPr preferRelativeResize="0"/>
          <p:nvPr/>
        </p:nvPicPr>
        <p:blipFill rotWithShape="1">
          <a:blip r:embed="rId4">
            <a:alphaModFix/>
          </a:blip>
          <a:srcRect l="28912" t="20765" r="23393" b="33476"/>
          <a:stretch/>
        </p:blipFill>
        <p:spPr>
          <a:xfrm>
            <a:off x="5572900" y="107800"/>
            <a:ext cx="2972150" cy="1603225"/>
          </a:xfrm>
          <a:prstGeom prst="rect">
            <a:avLst/>
          </a:prstGeom>
          <a:noFill/>
          <a:ln>
            <a:noFill/>
          </a:ln>
        </p:spPr>
      </p:pic>
    </p:spTree>
    <p:extLst>
      <p:ext uri="{BB962C8B-B14F-4D97-AF65-F5344CB8AC3E}">
        <p14:creationId xmlns:p14="http://schemas.microsoft.com/office/powerpoint/2010/main" val="239042863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8"/>
          <p:cNvSpPr txBox="1"/>
          <p:nvPr/>
        </p:nvSpPr>
        <p:spPr>
          <a:xfrm>
            <a:off x="539000" y="47775"/>
            <a:ext cx="8192700" cy="1201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000" u="sng" dirty="0"/>
              <a:t>Session </a:t>
            </a:r>
            <a:r>
              <a:rPr lang="en" sz="3000" u="sng" dirty="0" smtClean="0"/>
              <a:t>5</a:t>
            </a:r>
            <a:endParaRPr sz="3000" u="sng" dirty="0"/>
          </a:p>
        </p:txBody>
      </p:sp>
      <p:sp>
        <p:nvSpPr>
          <p:cNvPr id="98" name="Google Shape;98;p18"/>
          <p:cNvSpPr txBox="1"/>
          <p:nvPr/>
        </p:nvSpPr>
        <p:spPr>
          <a:xfrm>
            <a:off x="709100" y="1279875"/>
            <a:ext cx="2294700" cy="127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7200" b="1" dirty="0" smtClean="0">
                <a:solidFill>
                  <a:srgbClr val="741B47"/>
                </a:solidFill>
                <a:latin typeface="Poppins"/>
                <a:ea typeface="Poppins"/>
                <a:cs typeface="Poppins"/>
                <a:sym typeface="Poppins"/>
              </a:rPr>
              <a:t>air</a:t>
            </a:r>
            <a:endParaRPr sz="7200" b="1" dirty="0">
              <a:solidFill>
                <a:srgbClr val="741B47"/>
              </a:solidFill>
              <a:latin typeface="Poppins"/>
              <a:ea typeface="Poppins"/>
              <a:cs typeface="Poppins"/>
              <a:sym typeface="Poppins"/>
            </a:endParaRPr>
          </a:p>
        </p:txBody>
      </p:sp>
      <p:sp>
        <p:nvSpPr>
          <p:cNvPr id="99" name="Google Shape;99;p18"/>
          <p:cNvSpPr txBox="1"/>
          <p:nvPr/>
        </p:nvSpPr>
        <p:spPr>
          <a:xfrm>
            <a:off x="5142700" y="1232000"/>
            <a:ext cx="4897200" cy="237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0" name="Google Shape;100;p18"/>
          <p:cNvSpPr txBox="1"/>
          <p:nvPr/>
        </p:nvSpPr>
        <p:spPr>
          <a:xfrm>
            <a:off x="539000" y="648375"/>
            <a:ext cx="8192700" cy="63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000" u="sng" dirty="0" smtClean="0">
                <a:latin typeface="Poppins"/>
                <a:ea typeface="Poppins"/>
                <a:cs typeface="Poppins"/>
                <a:sym typeface="Poppins"/>
              </a:rPr>
              <a:t>This week’s sounds</a:t>
            </a:r>
            <a:endParaRPr sz="4000" u="sng" dirty="0">
              <a:latin typeface="Poppins"/>
              <a:ea typeface="Poppins"/>
              <a:cs typeface="Poppins"/>
              <a:sym typeface="Poppins"/>
            </a:endParaRPr>
          </a:p>
        </p:txBody>
      </p:sp>
      <p:sp>
        <p:nvSpPr>
          <p:cNvPr id="101" name="Google Shape;101;p18"/>
          <p:cNvSpPr txBox="1"/>
          <p:nvPr/>
        </p:nvSpPr>
        <p:spPr>
          <a:xfrm>
            <a:off x="4311244" y="1322407"/>
            <a:ext cx="2294700" cy="127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7200" b="1" dirty="0" smtClean="0">
                <a:solidFill>
                  <a:srgbClr val="741B47"/>
                </a:solidFill>
                <a:latin typeface="Poppins"/>
                <a:ea typeface="Poppins"/>
                <a:cs typeface="Poppins"/>
                <a:sym typeface="Poppins"/>
              </a:rPr>
              <a:t>nk</a:t>
            </a:r>
            <a:endParaRPr sz="7200" b="1" dirty="0">
              <a:solidFill>
                <a:srgbClr val="741B47"/>
              </a:solidFill>
              <a:latin typeface="Poppins"/>
              <a:ea typeface="Poppins"/>
              <a:cs typeface="Poppins"/>
              <a:sym typeface="Poppins"/>
            </a:endParaRPr>
          </a:p>
        </p:txBody>
      </p:sp>
      <p:pic>
        <p:nvPicPr>
          <p:cNvPr id="9" name="Picture 8"/>
          <p:cNvPicPr>
            <a:picLocks noChangeAspect="1"/>
          </p:cNvPicPr>
          <p:nvPr/>
        </p:nvPicPr>
        <p:blipFill rotWithShape="1">
          <a:blip r:embed="rId3"/>
          <a:srcRect l="428" t="59667" r="82156" b="19961"/>
          <a:stretch/>
        </p:blipFill>
        <p:spPr>
          <a:xfrm>
            <a:off x="539000" y="2341093"/>
            <a:ext cx="1321698" cy="1094741"/>
          </a:xfrm>
          <a:prstGeom prst="rect">
            <a:avLst/>
          </a:prstGeom>
        </p:spPr>
      </p:pic>
      <p:sp>
        <p:nvSpPr>
          <p:cNvPr id="10" name="TextBox 9"/>
          <p:cNvSpPr txBox="1"/>
          <p:nvPr/>
        </p:nvSpPr>
        <p:spPr>
          <a:xfrm>
            <a:off x="123255" y="3549887"/>
            <a:ext cx="7899990" cy="984885"/>
          </a:xfrm>
          <a:prstGeom prst="rect">
            <a:avLst/>
          </a:prstGeom>
          <a:noFill/>
        </p:spPr>
        <p:txBody>
          <a:bodyPr wrap="square" rtlCol="0">
            <a:spAutoFit/>
          </a:bodyPr>
          <a:lstStyle/>
          <a:p>
            <a:r>
              <a:rPr lang="en-GB" sz="4000" dirty="0" smtClean="0"/>
              <a:t>That’s not f</a:t>
            </a:r>
            <a:r>
              <a:rPr lang="en-GB" sz="4000" u="sng" dirty="0" smtClean="0">
                <a:solidFill>
                  <a:srgbClr val="7030A0"/>
                </a:solidFill>
              </a:rPr>
              <a:t>air</a:t>
            </a:r>
            <a:r>
              <a:rPr lang="en-GB" sz="4000" dirty="0" smtClean="0"/>
              <a:t>!</a:t>
            </a:r>
          </a:p>
          <a:p>
            <a:endParaRPr lang="en-GB" sz="1800" dirty="0"/>
          </a:p>
        </p:txBody>
      </p:sp>
      <p:pic>
        <p:nvPicPr>
          <p:cNvPr id="11" name="Picture 10"/>
          <p:cNvPicPr>
            <a:picLocks noChangeAspect="1"/>
          </p:cNvPicPr>
          <p:nvPr/>
        </p:nvPicPr>
        <p:blipFill rotWithShape="1">
          <a:blip r:embed="rId4"/>
          <a:srcRect l="82513" t="42156" r="3434" b="39926"/>
          <a:stretch/>
        </p:blipFill>
        <p:spPr>
          <a:xfrm>
            <a:off x="4311244" y="2395867"/>
            <a:ext cx="1529332" cy="1096247"/>
          </a:xfrm>
          <a:prstGeom prst="rect">
            <a:avLst/>
          </a:prstGeom>
        </p:spPr>
      </p:pic>
      <p:sp>
        <p:nvSpPr>
          <p:cNvPr id="12" name="TextBox 11"/>
          <p:cNvSpPr txBox="1"/>
          <p:nvPr/>
        </p:nvSpPr>
        <p:spPr>
          <a:xfrm>
            <a:off x="4188436" y="3567795"/>
            <a:ext cx="4466466" cy="984885"/>
          </a:xfrm>
          <a:prstGeom prst="rect">
            <a:avLst/>
          </a:prstGeom>
          <a:noFill/>
        </p:spPr>
        <p:txBody>
          <a:bodyPr wrap="square" rtlCol="0">
            <a:spAutoFit/>
          </a:bodyPr>
          <a:lstStyle/>
          <a:p>
            <a:r>
              <a:rPr lang="en-GB" sz="4000" dirty="0" smtClean="0"/>
              <a:t>I thi</a:t>
            </a:r>
            <a:r>
              <a:rPr lang="en-GB" sz="4000" dirty="0" smtClean="0">
                <a:solidFill>
                  <a:srgbClr val="7030A0"/>
                </a:solidFill>
              </a:rPr>
              <a:t>nk</a:t>
            </a:r>
            <a:r>
              <a:rPr lang="en-GB" sz="4000" dirty="0" smtClean="0"/>
              <a:t> I sti</a:t>
            </a:r>
            <a:r>
              <a:rPr lang="en-GB" sz="4000" dirty="0" smtClean="0">
                <a:solidFill>
                  <a:srgbClr val="7030A0"/>
                </a:solidFill>
              </a:rPr>
              <a:t>nk</a:t>
            </a:r>
            <a:r>
              <a:rPr lang="en-GB" sz="4000" dirty="0" smtClean="0"/>
              <a:t>.</a:t>
            </a:r>
          </a:p>
          <a:p>
            <a:endParaRPr lang="en-GB" sz="1800" dirty="0"/>
          </a:p>
        </p:txBody>
      </p:sp>
    </p:spTree>
    <p:extLst>
      <p:ext uri="{BB962C8B-B14F-4D97-AF65-F5344CB8AC3E}">
        <p14:creationId xmlns:p14="http://schemas.microsoft.com/office/powerpoint/2010/main" val="199322131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29"/>
          <p:cNvSpPr txBox="1"/>
          <p:nvPr/>
        </p:nvSpPr>
        <p:spPr>
          <a:xfrm>
            <a:off x="308000" y="909700"/>
            <a:ext cx="8685300" cy="10404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800" u="sng" dirty="0"/>
              <a:t>Silly sentences!</a:t>
            </a:r>
            <a:endParaRPr sz="2800" u="sng" dirty="0"/>
          </a:p>
          <a:p>
            <a:pPr marL="0" lvl="0" indent="0" algn="l" rtl="0">
              <a:spcBef>
                <a:spcPts val="0"/>
              </a:spcBef>
              <a:spcAft>
                <a:spcPts val="0"/>
              </a:spcAft>
              <a:buNone/>
            </a:pPr>
            <a:r>
              <a:rPr lang="en" sz="2800" dirty="0"/>
              <a:t>Write some silly sentences of your own using words with either an </a:t>
            </a:r>
            <a:r>
              <a:rPr lang="en" sz="2800" dirty="0" smtClean="0"/>
              <a:t>‘nk’ </a:t>
            </a:r>
            <a:r>
              <a:rPr lang="en" sz="2800" dirty="0"/>
              <a:t>or </a:t>
            </a:r>
            <a:r>
              <a:rPr lang="en" sz="2800" dirty="0" smtClean="0"/>
              <a:t>‘air’ </a:t>
            </a:r>
            <a:r>
              <a:rPr lang="en" sz="2800" dirty="0"/>
              <a:t>sound in.</a:t>
            </a:r>
            <a:endParaRPr sz="2800" dirty="0"/>
          </a:p>
          <a:p>
            <a:pPr marL="0" lvl="0" indent="0" algn="l" rtl="0">
              <a:spcBef>
                <a:spcPts val="0"/>
              </a:spcBef>
              <a:spcAft>
                <a:spcPts val="0"/>
              </a:spcAft>
              <a:buNone/>
            </a:pPr>
            <a:endParaRPr sz="2800" dirty="0"/>
          </a:p>
          <a:p>
            <a:pPr marL="0" lvl="0" indent="0" algn="l" rtl="0">
              <a:spcBef>
                <a:spcPts val="0"/>
              </a:spcBef>
              <a:spcAft>
                <a:spcPts val="0"/>
              </a:spcAft>
              <a:buNone/>
            </a:pPr>
            <a:endParaRPr sz="2800" dirty="0"/>
          </a:p>
        </p:txBody>
      </p:sp>
      <p:sp>
        <p:nvSpPr>
          <p:cNvPr id="209" name="Google Shape;209;p29"/>
          <p:cNvSpPr txBox="1"/>
          <p:nvPr/>
        </p:nvSpPr>
        <p:spPr>
          <a:xfrm>
            <a:off x="2844125" y="-232575"/>
            <a:ext cx="4188600" cy="127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7200" b="1" dirty="0" smtClean="0">
                <a:solidFill>
                  <a:srgbClr val="741B47"/>
                </a:solidFill>
                <a:latin typeface="Poppins"/>
                <a:ea typeface="Poppins"/>
                <a:cs typeface="Poppins"/>
                <a:sym typeface="Poppins"/>
              </a:rPr>
              <a:t>nk </a:t>
            </a:r>
            <a:r>
              <a:rPr lang="en" sz="2400" b="1" dirty="0">
                <a:solidFill>
                  <a:srgbClr val="741B47"/>
                </a:solidFill>
                <a:latin typeface="Poppins"/>
                <a:ea typeface="Poppins"/>
                <a:cs typeface="Poppins"/>
                <a:sym typeface="Poppins"/>
              </a:rPr>
              <a:t>or</a:t>
            </a:r>
            <a:r>
              <a:rPr lang="en" sz="7200" b="1" dirty="0">
                <a:solidFill>
                  <a:srgbClr val="741B47"/>
                </a:solidFill>
                <a:latin typeface="Poppins"/>
                <a:ea typeface="Poppins"/>
                <a:cs typeface="Poppins"/>
                <a:sym typeface="Poppins"/>
              </a:rPr>
              <a:t> </a:t>
            </a:r>
            <a:r>
              <a:rPr lang="en" sz="7200" b="1" dirty="0" smtClean="0">
                <a:solidFill>
                  <a:srgbClr val="741B47"/>
                </a:solidFill>
                <a:latin typeface="Poppins"/>
                <a:ea typeface="Poppins"/>
                <a:cs typeface="Poppins"/>
                <a:sym typeface="Poppins"/>
              </a:rPr>
              <a:t>air</a:t>
            </a:r>
            <a:endParaRPr sz="7200" b="1" dirty="0">
              <a:solidFill>
                <a:srgbClr val="741B47"/>
              </a:solidFill>
              <a:latin typeface="Poppins"/>
              <a:ea typeface="Poppins"/>
              <a:cs typeface="Poppins"/>
              <a:sym typeface="Poppins"/>
            </a:endParaRPr>
          </a:p>
        </p:txBody>
      </p:sp>
      <p:sp>
        <p:nvSpPr>
          <p:cNvPr id="210" name="Google Shape;210;p29"/>
          <p:cNvSpPr/>
          <p:nvPr/>
        </p:nvSpPr>
        <p:spPr>
          <a:xfrm>
            <a:off x="4955400" y="2172875"/>
            <a:ext cx="4188600" cy="2575200"/>
          </a:xfrm>
          <a:prstGeom prst="cloudCallout">
            <a:avLst>
              <a:gd name="adj1" fmla="val -48395"/>
              <a:gd name="adj2" fmla="val 43224"/>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29"/>
          <p:cNvSpPr txBox="1"/>
          <p:nvPr/>
        </p:nvSpPr>
        <p:spPr>
          <a:xfrm>
            <a:off x="5720650" y="2733750"/>
            <a:ext cx="2864400" cy="72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000">
                <a:solidFill>
                  <a:srgbClr val="0000FF"/>
                </a:solidFill>
              </a:rPr>
              <a:t>Remember to start each sentence with a </a:t>
            </a:r>
            <a:r>
              <a:rPr lang="en" sz="2000" u="sng">
                <a:solidFill>
                  <a:srgbClr val="0000FF"/>
                </a:solidFill>
              </a:rPr>
              <a:t>capital letter </a:t>
            </a:r>
            <a:r>
              <a:rPr lang="en" sz="2000">
                <a:solidFill>
                  <a:srgbClr val="0000FF"/>
                </a:solidFill>
              </a:rPr>
              <a:t>and end with a </a:t>
            </a:r>
            <a:r>
              <a:rPr lang="en" sz="2000" u="sng">
                <a:solidFill>
                  <a:srgbClr val="0000FF"/>
                </a:solidFill>
              </a:rPr>
              <a:t>full stop.</a:t>
            </a:r>
            <a:endParaRPr sz="2000" u="sng">
              <a:solidFill>
                <a:srgbClr val="0000FF"/>
              </a:solidFill>
            </a:endParaRPr>
          </a:p>
        </p:txBody>
      </p:sp>
      <p:pic>
        <p:nvPicPr>
          <p:cNvPr id="212" name="Google Shape;212;p29"/>
          <p:cNvPicPr preferRelativeResize="0"/>
          <p:nvPr/>
        </p:nvPicPr>
        <p:blipFill rotWithShape="1">
          <a:blip r:embed="rId3">
            <a:alphaModFix/>
          </a:blip>
          <a:srcRect l="6191" t="11082" b="10871"/>
          <a:stretch/>
        </p:blipFill>
        <p:spPr>
          <a:xfrm>
            <a:off x="7504000" y="168700"/>
            <a:ext cx="1309643" cy="1155625"/>
          </a:xfrm>
          <a:prstGeom prst="rect">
            <a:avLst/>
          </a:prstGeom>
          <a:noFill/>
          <a:ln>
            <a:noFill/>
          </a:ln>
        </p:spPr>
      </p:pic>
      <p:sp>
        <p:nvSpPr>
          <p:cNvPr id="213" name="Google Shape;213;p29"/>
          <p:cNvSpPr txBox="1"/>
          <p:nvPr/>
        </p:nvSpPr>
        <p:spPr>
          <a:xfrm>
            <a:off x="384175" y="2506950"/>
            <a:ext cx="4188600" cy="1893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dirty="0" smtClean="0"/>
              <a:t>Here’s an example…</a:t>
            </a:r>
          </a:p>
          <a:p>
            <a:pPr marL="0" lvl="0" indent="0" algn="l" rtl="0">
              <a:spcBef>
                <a:spcPts val="0"/>
              </a:spcBef>
              <a:spcAft>
                <a:spcPts val="0"/>
              </a:spcAft>
              <a:buNone/>
            </a:pPr>
            <a:endParaRPr lang="en" sz="2400" dirty="0" smtClean="0">
              <a:solidFill>
                <a:srgbClr val="351C75"/>
              </a:solidFill>
            </a:endParaRPr>
          </a:p>
          <a:p>
            <a:pPr marL="0" lvl="0" indent="0" algn="l" rtl="0">
              <a:spcBef>
                <a:spcPts val="0"/>
              </a:spcBef>
              <a:spcAft>
                <a:spcPts val="0"/>
              </a:spcAft>
              <a:buNone/>
            </a:pPr>
            <a:r>
              <a:rPr lang="en" sz="2400" dirty="0" smtClean="0">
                <a:solidFill>
                  <a:srgbClr val="351C75"/>
                </a:solidFill>
              </a:rPr>
              <a:t>The sti</a:t>
            </a:r>
            <a:r>
              <a:rPr lang="en" sz="2400" u="sng" dirty="0" smtClean="0">
                <a:solidFill>
                  <a:srgbClr val="351C75"/>
                </a:solidFill>
              </a:rPr>
              <a:t>nk</a:t>
            </a:r>
            <a:r>
              <a:rPr lang="en" sz="2400" dirty="0" smtClean="0">
                <a:solidFill>
                  <a:srgbClr val="351C75"/>
                </a:solidFill>
              </a:rPr>
              <a:t>y, pi</a:t>
            </a:r>
            <a:r>
              <a:rPr lang="en" sz="2400" u="sng" dirty="0" smtClean="0">
                <a:solidFill>
                  <a:srgbClr val="351C75"/>
                </a:solidFill>
              </a:rPr>
              <a:t>nk</a:t>
            </a:r>
            <a:r>
              <a:rPr lang="en" sz="2400" dirty="0" smtClean="0">
                <a:solidFill>
                  <a:srgbClr val="351C75"/>
                </a:solidFill>
              </a:rPr>
              <a:t> f</a:t>
            </a:r>
            <a:r>
              <a:rPr lang="en" sz="2400" u="sng" dirty="0" smtClean="0">
                <a:solidFill>
                  <a:srgbClr val="351C75"/>
                </a:solidFill>
              </a:rPr>
              <a:t>air</a:t>
            </a:r>
            <a:r>
              <a:rPr lang="en" sz="2400" dirty="0" smtClean="0">
                <a:solidFill>
                  <a:srgbClr val="351C75"/>
                </a:solidFill>
              </a:rPr>
              <a:t>y sa</a:t>
            </a:r>
            <a:r>
              <a:rPr lang="en" sz="2400" u="sng" dirty="0" smtClean="0">
                <a:solidFill>
                  <a:srgbClr val="351C75"/>
                </a:solidFill>
              </a:rPr>
              <a:t>nk</a:t>
            </a:r>
            <a:r>
              <a:rPr lang="en" sz="2400" dirty="0" smtClean="0">
                <a:solidFill>
                  <a:srgbClr val="351C75"/>
                </a:solidFill>
              </a:rPr>
              <a:t> into a h</a:t>
            </a:r>
            <a:r>
              <a:rPr lang="en" sz="2400" u="sng" dirty="0" smtClean="0">
                <a:solidFill>
                  <a:srgbClr val="351C75"/>
                </a:solidFill>
              </a:rPr>
              <a:t>air</a:t>
            </a:r>
            <a:r>
              <a:rPr lang="en" sz="2400" dirty="0" smtClean="0">
                <a:solidFill>
                  <a:srgbClr val="351C75"/>
                </a:solidFill>
              </a:rPr>
              <a:t>y ch</a:t>
            </a:r>
            <a:r>
              <a:rPr lang="en" sz="2400" u="sng" dirty="0" smtClean="0">
                <a:solidFill>
                  <a:srgbClr val="351C75"/>
                </a:solidFill>
              </a:rPr>
              <a:t>air</a:t>
            </a:r>
            <a:r>
              <a:rPr lang="en" sz="2400" dirty="0" smtClean="0">
                <a:solidFill>
                  <a:srgbClr val="351C75"/>
                </a:solidFill>
              </a:rPr>
              <a:t> and said ‘That’s not f</a:t>
            </a:r>
            <a:r>
              <a:rPr lang="en" sz="2400" u="sng" dirty="0" smtClean="0">
                <a:solidFill>
                  <a:srgbClr val="351C75"/>
                </a:solidFill>
              </a:rPr>
              <a:t>air</a:t>
            </a:r>
            <a:r>
              <a:rPr lang="en" sz="2400" dirty="0" smtClean="0">
                <a:solidFill>
                  <a:srgbClr val="351C75"/>
                </a:solidFill>
              </a:rPr>
              <a:t>!’.   </a:t>
            </a:r>
            <a:endParaRPr sz="2400" dirty="0">
              <a:solidFill>
                <a:srgbClr val="351C75"/>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24"/>
          <p:cNvSpPr txBox="1"/>
          <p:nvPr/>
        </p:nvSpPr>
        <p:spPr>
          <a:xfrm>
            <a:off x="367900" y="384975"/>
            <a:ext cx="4975800" cy="462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solidFill>
                  <a:schemeClr val="hlink"/>
                </a:solidFill>
                <a:hlinkClick r:id="rId3"/>
              </a:rPr>
              <a:t>https://www.phonicsplay.co.uk/PicnicOnPluto.html</a:t>
            </a:r>
            <a:endParaRPr sz="3000"/>
          </a:p>
        </p:txBody>
      </p:sp>
      <p:sp>
        <p:nvSpPr>
          <p:cNvPr id="165" name="Google Shape;165;p24"/>
          <p:cNvSpPr txBox="1"/>
          <p:nvPr/>
        </p:nvSpPr>
        <p:spPr>
          <a:xfrm>
            <a:off x="598950" y="1647775"/>
            <a:ext cx="7946100" cy="693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dirty="0"/>
              <a:t>Picnic on Pluto </a:t>
            </a:r>
            <a:r>
              <a:rPr lang="en" sz="2000" dirty="0"/>
              <a:t>- this is a game for children to sort real and alien words. Click on the link and follow the instructions below to make sure children are using this week’s target </a:t>
            </a:r>
            <a:r>
              <a:rPr lang="en" sz="2000" dirty="0" smtClean="0"/>
              <a:t>sound. </a:t>
            </a:r>
            <a:endParaRPr sz="2000" dirty="0"/>
          </a:p>
          <a:p>
            <a:pPr marL="0" lvl="0" indent="0" algn="l" rtl="0">
              <a:spcBef>
                <a:spcPts val="0"/>
              </a:spcBef>
              <a:spcAft>
                <a:spcPts val="0"/>
              </a:spcAft>
              <a:buNone/>
            </a:pPr>
            <a:endParaRPr sz="2000" dirty="0"/>
          </a:p>
          <a:p>
            <a:pPr marL="0" lvl="0" indent="0" algn="l" rtl="0">
              <a:spcBef>
                <a:spcPts val="0"/>
              </a:spcBef>
              <a:spcAft>
                <a:spcPts val="0"/>
              </a:spcAft>
              <a:buNone/>
            </a:pPr>
            <a:r>
              <a:rPr lang="en" sz="2000" dirty="0"/>
              <a:t>Once loaded, click the ‘next’ button.</a:t>
            </a:r>
            <a:endParaRPr sz="2000" dirty="0"/>
          </a:p>
          <a:p>
            <a:pPr marL="0" lvl="0" indent="0" algn="l" rtl="0">
              <a:spcBef>
                <a:spcPts val="0"/>
              </a:spcBef>
              <a:spcAft>
                <a:spcPts val="0"/>
              </a:spcAft>
              <a:buNone/>
            </a:pPr>
            <a:endParaRPr sz="2000" dirty="0"/>
          </a:p>
          <a:p>
            <a:pPr marL="0" lvl="0" indent="0" algn="l" rtl="0">
              <a:spcBef>
                <a:spcPts val="0"/>
              </a:spcBef>
              <a:spcAft>
                <a:spcPts val="0"/>
              </a:spcAft>
              <a:buNone/>
            </a:pPr>
            <a:r>
              <a:rPr lang="en" sz="2000" dirty="0"/>
              <a:t>Then click on Phase 3 for </a:t>
            </a:r>
            <a:r>
              <a:rPr lang="en" sz="2000" dirty="0" smtClean="0"/>
              <a:t>‘air’ words.</a:t>
            </a:r>
            <a:endParaRPr sz="2000" dirty="0"/>
          </a:p>
          <a:p>
            <a:pPr marL="0" lvl="0" indent="0" algn="l" rtl="0">
              <a:spcBef>
                <a:spcPts val="0"/>
              </a:spcBef>
              <a:spcAft>
                <a:spcPts val="0"/>
              </a:spcAft>
              <a:buNone/>
            </a:pPr>
            <a:r>
              <a:rPr lang="en" sz="2000" dirty="0"/>
              <a:t>Have fun! :)</a:t>
            </a:r>
            <a:endParaRPr sz="2000" dirty="0"/>
          </a:p>
        </p:txBody>
      </p:sp>
      <p:pic>
        <p:nvPicPr>
          <p:cNvPr id="166" name="Google Shape;166;p24"/>
          <p:cNvPicPr preferRelativeResize="0"/>
          <p:nvPr/>
        </p:nvPicPr>
        <p:blipFill rotWithShape="1">
          <a:blip r:embed="rId4">
            <a:alphaModFix/>
          </a:blip>
          <a:srcRect l="28912" t="20765" r="23393" b="33476"/>
          <a:stretch/>
        </p:blipFill>
        <p:spPr>
          <a:xfrm>
            <a:off x="5572900" y="107800"/>
            <a:ext cx="2972150" cy="1603225"/>
          </a:xfrm>
          <a:prstGeom prst="rect">
            <a:avLst/>
          </a:prstGeom>
          <a:noFill/>
          <a:ln>
            <a:noFill/>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Slice">
  <a:themeElements>
    <a:clrScheme name="Slice">
      <a:dk1>
        <a:sysClr val="windowText" lastClr="000000"/>
      </a:dk1>
      <a:lt1>
        <a:sysClr val="window" lastClr="FFFFFF"/>
      </a:lt1>
      <a:dk2>
        <a:srgbClr val="D06F1E"/>
      </a:dk2>
      <a:lt2>
        <a:srgbClr val="F0BE21"/>
      </a:lt2>
      <a:accent1>
        <a:srgbClr val="760603"/>
      </a:accent1>
      <a:accent2>
        <a:srgbClr val="9F761A"/>
      </a:accent2>
      <a:accent3>
        <a:srgbClr val="92A200"/>
      </a:accent3>
      <a:accent4>
        <a:srgbClr val="4AA157"/>
      </a:accent4>
      <a:accent5>
        <a:srgbClr val="46788D"/>
      </a:accent5>
      <a:accent6>
        <a:srgbClr val="A848A8"/>
      </a:accent6>
      <a:hlink>
        <a:srgbClr val="460402"/>
      </a:hlink>
      <a:folHlink>
        <a:srgbClr val="991111"/>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162000"/>
                <a:satMod val="200000"/>
                <a:lumMod val="124000"/>
              </a:schemeClr>
            </a:gs>
            <a:gs pos="100000">
              <a:schemeClr val="phClr">
                <a:shade val="96000"/>
                <a:hueMod val="88000"/>
                <a:satMod val="220000"/>
                <a:lumMod val="82000"/>
              </a:schemeClr>
            </a:gs>
          </a:gsLst>
          <a:lin ang="6120000" scaled="1"/>
        </a:gradFill>
        <a:gradFill rotWithShape="1">
          <a:gsLst>
            <a:gs pos="0">
              <a:schemeClr val="phClr">
                <a:tint val="97000"/>
                <a:hueMod val="142000"/>
                <a:satMod val="200000"/>
                <a:lumMod val="118000"/>
              </a:schemeClr>
            </a:gs>
            <a:gs pos="100000">
              <a:schemeClr val="phClr">
                <a:shade val="92000"/>
                <a:hueMod val="22000"/>
                <a:satMod val="220000"/>
                <a:lumMod val="62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282EB108-EDE6-4B8E-957B-D4A69BF580E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Slice</Template>
  <TotalTime>222</TotalTime>
  <Words>809</Words>
  <Application>Microsoft Office PowerPoint</Application>
  <PresentationFormat>On-screen Show (16:9)</PresentationFormat>
  <Paragraphs>121</Paragraphs>
  <Slides>20</Slides>
  <Notes>17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Comic Sans MS</vt:lpstr>
      <vt:lpstr>Wingdings 3</vt:lpstr>
      <vt:lpstr>Century Gothic</vt:lpstr>
      <vt:lpstr>Poppins</vt:lpstr>
      <vt:lpstr>Slice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Davies L</dc:creator>
  <cp:lastModifiedBy>Davies L</cp:lastModifiedBy>
  <cp:revision>12</cp:revision>
  <dcterms:modified xsi:type="dcterms:W3CDTF">2020-04-30T16:41:46Z</dcterms:modified>
</cp:coreProperties>
</file>