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99" r:id="rId25"/>
    <p:sldId id="292" r:id="rId26"/>
    <p:sldId id="294" r:id="rId27"/>
    <p:sldId id="293" r:id="rId28"/>
    <p:sldId id="279" r:id="rId29"/>
    <p:sldId id="290" r:id="rId30"/>
    <p:sldId id="295" r:id="rId31"/>
    <p:sldId id="291" r:id="rId32"/>
    <p:sldId id="283" r:id="rId33"/>
    <p:sldId id="296" r:id="rId34"/>
    <p:sldId id="297" r:id="rId35"/>
    <p:sldId id="298" r:id="rId36"/>
    <p:sldId id="288" r:id="rId37"/>
    <p:sldId id="289" r:id="rId3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0" roundtripDataSignature="AMtx7mjnOmdMN4uOkRBtjO6qSpLBgCBAm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 name="Google Shape;101;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 name="Google Shape;108;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 name="Google Shape;118;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8" name="Google Shape;138;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3" name="Google Shape;153;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6" name="Google Shape;166;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3" name="Google Shape;173;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 name="Google Shape;178;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3" name="Google Shape;203;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1" name="Google Shape;211;p1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 name="Google Shape;224;p1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1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2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2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6" name="Google Shape;256;p2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32961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29012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797388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2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06903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56591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28315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1" name="Google Shape;301;p2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20021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78465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40171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0" name="Google Shape;34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0" name="Google Shape;350;p3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3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3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3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3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3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4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4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4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4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4"/>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4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jpeg"/></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40.png"/></Relationships>
</file>

<file path=ppt/slides/_rels/slide3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9.png"/><Relationship Id="rId7"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701040" y="8153"/>
            <a:ext cx="9144000" cy="975769"/>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Arial"/>
              <a:buNone/>
            </a:pPr>
            <a:r>
              <a:rPr lang="en-GB">
                <a:latin typeface="Arial"/>
                <a:ea typeface="Arial"/>
                <a:cs typeface="Arial"/>
                <a:sym typeface="Arial"/>
              </a:rPr>
              <a:t>Phonics learning</a:t>
            </a:r>
            <a:endParaRPr>
              <a:latin typeface="Arial"/>
              <a:ea typeface="Arial"/>
              <a:cs typeface="Arial"/>
              <a:sym typeface="Arial"/>
            </a:endParaRPr>
          </a:p>
        </p:txBody>
      </p:sp>
      <p:sp>
        <p:nvSpPr>
          <p:cNvPr id="85" name="Google Shape;85;p1"/>
          <p:cNvSpPr txBox="1">
            <a:spLocks noGrp="1"/>
          </p:cNvSpPr>
          <p:nvPr>
            <p:ph type="subTitle" idx="1"/>
          </p:nvPr>
        </p:nvSpPr>
        <p:spPr>
          <a:xfrm>
            <a:off x="275088" y="1882588"/>
            <a:ext cx="6269147" cy="1631577"/>
          </a:xfrm>
          <a:prstGeom prst="rect">
            <a:avLst/>
          </a:prstGeom>
          <a:noFill/>
          <a:ln>
            <a:noFill/>
          </a:ln>
        </p:spPr>
        <p:txBody>
          <a:bodyPr spcFirstLastPara="1" wrap="square" lIns="91425" tIns="45700" rIns="91425" bIns="45700" anchor="t" anchorCtr="0">
            <a:normAutofit/>
          </a:bodyPr>
          <a:lstStyle/>
          <a:p>
            <a:pPr marL="742950" lvl="0" indent="-742950" algn="l" rtl="0">
              <a:lnSpc>
                <a:spcPct val="70000"/>
              </a:lnSpc>
              <a:spcBef>
                <a:spcPts val="0"/>
              </a:spcBef>
              <a:spcAft>
                <a:spcPts val="0"/>
              </a:spcAft>
              <a:buClr>
                <a:srgbClr val="0070C0"/>
              </a:buClr>
              <a:buSzPts val="2590"/>
              <a:buFont typeface="Calibri"/>
              <a:buAutoNum type="arabicPeriod"/>
            </a:pPr>
            <a:r>
              <a:rPr lang="en-GB" sz="2590">
                <a:solidFill>
                  <a:srgbClr val="0070C0"/>
                </a:solidFill>
                <a:latin typeface="Arial"/>
                <a:ea typeface="Arial"/>
                <a:cs typeface="Arial"/>
                <a:sym typeface="Arial"/>
              </a:rPr>
              <a:t>find the sound (sound mat) </a:t>
            </a:r>
            <a:endParaRPr/>
          </a:p>
          <a:p>
            <a:pPr marL="742950" lvl="0" indent="-742950" algn="l" rtl="0">
              <a:lnSpc>
                <a:spcPct val="70000"/>
              </a:lnSpc>
              <a:spcBef>
                <a:spcPts val="1000"/>
              </a:spcBef>
              <a:spcAft>
                <a:spcPts val="0"/>
              </a:spcAft>
              <a:buClr>
                <a:srgbClr val="0070C0"/>
              </a:buClr>
              <a:buSzPts val="2590"/>
              <a:buFont typeface="Calibri"/>
              <a:buAutoNum type="arabicPeriod"/>
            </a:pPr>
            <a:r>
              <a:rPr lang="en-GB" sz="2590">
                <a:solidFill>
                  <a:srgbClr val="0070C0"/>
                </a:solidFill>
                <a:latin typeface="Arial"/>
                <a:ea typeface="Arial"/>
                <a:cs typeface="Arial"/>
                <a:sym typeface="Arial"/>
              </a:rPr>
              <a:t>do the action (action sheet) </a:t>
            </a:r>
            <a:endParaRPr/>
          </a:p>
          <a:p>
            <a:pPr marL="742950" lvl="0" indent="-742950" algn="l" rtl="0">
              <a:lnSpc>
                <a:spcPct val="70000"/>
              </a:lnSpc>
              <a:spcBef>
                <a:spcPts val="1000"/>
              </a:spcBef>
              <a:spcAft>
                <a:spcPts val="0"/>
              </a:spcAft>
              <a:buClr>
                <a:srgbClr val="0070C0"/>
              </a:buClr>
              <a:buSzPts val="2590"/>
              <a:buFont typeface="Calibri"/>
              <a:buAutoNum type="arabicPeriod"/>
            </a:pPr>
            <a:r>
              <a:rPr lang="en-GB" sz="2590">
                <a:solidFill>
                  <a:srgbClr val="0070C0"/>
                </a:solidFill>
                <a:latin typeface="Arial"/>
                <a:ea typeface="Arial"/>
                <a:cs typeface="Arial"/>
                <a:sym typeface="Arial"/>
              </a:rPr>
              <a:t>read the sound (reading ladders)</a:t>
            </a:r>
            <a:endParaRPr/>
          </a:p>
          <a:p>
            <a:pPr marL="742950" lvl="0" indent="-742950" algn="l" rtl="0">
              <a:lnSpc>
                <a:spcPct val="70000"/>
              </a:lnSpc>
              <a:spcBef>
                <a:spcPts val="1000"/>
              </a:spcBef>
              <a:spcAft>
                <a:spcPts val="0"/>
              </a:spcAft>
              <a:buClr>
                <a:srgbClr val="0070C0"/>
              </a:buClr>
              <a:buSzPts val="2590"/>
              <a:buFont typeface="Calibri"/>
              <a:buAutoNum type="arabicPeriod"/>
            </a:pPr>
            <a:r>
              <a:rPr lang="en-GB" sz="2590">
                <a:solidFill>
                  <a:srgbClr val="0070C0"/>
                </a:solidFill>
                <a:latin typeface="Arial"/>
                <a:ea typeface="Arial"/>
                <a:cs typeface="Arial"/>
                <a:sym typeface="Arial"/>
              </a:rPr>
              <a:t>write the sound (picture slides)</a:t>
            </a:r>
            <a:endParaRPr/>
          </a:p>
        </p:txBody>
      </p:sp>
      <p:pic>
        <p:nvPicPr>
          <p:cNvPr id="86" name="Google Shape;86;p1"/>
          <p:cNvPicPr preferRelativeResize="0"/>
          <p:nvPr/>
        </p:nvPicPr>
        <p:blipFill rotWithShape="1">
          <a:blip r:embed="rId3">
            <a:alphaModFix/>
          </a:blip>
          <a:srcRect/>
          <a:stretch/>
        </p:blipFill>
        <p:spPr>
          <a:xfrm>
            <a:off x="6741459" y="1639183"/>
            <a:ext cx="4346550" cy="1874982"/>
          </a:xfrm>
          <a:prstGeom prst="rect">
            <a:avLst/>
          </a:prstGeom>
          <a:noFill/>
          <a:ln>
            <a:noFill/>
          </a:ln>
        </p:spPr>
      </p:pic>
      <p:sp>
        <p:nvSpPr>
          <p:cNvPr id="87" name="Google Shape;87;p1"/>
          <p:cNvSpPr/>
          <p:nvPr/>
        </p:nvSpPr>
        <p:spPr>
          <a:xfrm>
            <a:off x="275088" y="3827326"/>
            <a:ext cx="9860518"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1" u="none" strike="noStrike" cap="none">
                <a:solidFill>
                  <a:schemeClr val="dk1"/>
                </a:solidFill>
                <a:latin typeface="Arial"/>
                <a:ea typeface="Arial"/>
                <a:cs typeface="Arial"/>
                <a:sym typeface="Arial"/>
              </a:rPr>
              <a:t>There are also 2 tricky words to read each week. Read them at the beginning of each session.  You could put them around the house to practise through the day and look for them in reading.</a:t>
            </a:r>
            <a:endParaRPr sz="2400" i="1">
              <a:solidFill>
                <a:schemeClr val="dk1"/>
              </a:solidFill>
              <a:latin typeface="Arial"/>
              <a:ea typeface="Arial"/>
              <a:cs typeface="Arial"/>
              <a:sym typeface="Arial"/>
            </a:endParaRPr>
          </a:p>
        </p:txBody>
      </p:sp>
      <p:pic>
        <p:nvPicPr>
          <p:cNvPr id="88" name="Google Shape;88;p1"/>
          <p:cNvPicPr preferRelativeResize="0"/>
          <p:nvPr/>
        </p:nvPicPr>
        <p:blipFill rotWithShape="1">
          <a:blip r:embed="rId4">
            <a:alphaModFix/>
          </a:blip>
          <a:srcRect t="51979"/>
          <a:stretch/>
        </p:blipFill>
        <p:spPr>
          <a:xfrm>
            <a:off x="10104440" y="3593925"/>
            <a:ext cx="1967137" cy="1326776"/>
          </a:xfrm>
          <a:prstGeom prst="rect">
            <a:avLst/>
          </a:prstGeom>
          <a:noFill/>
          <a:ln>
            <a:noFill/>
          </a:ln>
        </p:spPr>
      </p:pic>
      <p:sp>
        <p:nvSpPr>
          <p:cNvPr id="89" name="Google Shape;89;p1"/>
          <p:cNvSpPr/>
          <p:nvPr/>
        </p:nvSpPr>
        <p:spPr>
          <a:xfrm>
            <a:off x="275088" y="5261056"/>
            <a:ext cx="8653759"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i="1">
                <a:solidFill>
                  <a:srgbClr val="FF0000"/>
                </a:solidFill>
                <a:latin typeface="Arial"/>
                <a:ea typeface="Arial"/>
                <a:cs typeface="Arial"/>
                <a:sym typeface="Arial"/>
              </a:rPr>
              <a:t>Have a go with a tricky word snake each day too.  How many words can they read in one minute? Stick to the same snake until they can complete it in a minute</a:t>
            </a:r>
            <a:endParaRPr sz="2400" i="1">
              <a:solidFill>
                <a:srgbClr val="FF0000"/>
              </a:solidFill>
              <a:latin typeface="Arial"/>
              <a:ea typeface="Arial"/>
              <a:cs typeface="Arial"/>
              <a:sym typeface="Arial"/>
            </a:endParaRPr>
          </a:p>
        </p:txBody>
      </p:sp>
      <p:sp>
        <p:nvSpPr>
          <p:cNvPr id="90" name="Google Shape;90;p1"/>
          <p:cNvSpPr/>
          <p:nvPr/>
        </p:nvSpPr>
        <p:spPr>
          <a:xfrm>
            <a:off x="481275" y="896035"/>
            <a:ext cx="10939759"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rgbClr val="0070C0"/>
                </a:solidFill>
                <a:latin typeface="Arial"/>
                <a:ea typeface="Arial"/>
                <a:cs typeface="Arial"/>
                <a:sym typeface="Arial"/>
              </a:rPr>
              <a:t>Your child will learn a new sound each day. Work through the slides and use the resources to: </a:t>
            </a:r>
            <a:endParaRPr sz="2800">
              <a:solidFill>
                <a:srgbClr val="0070C0"/>
              </a:solidFill>
              <a:latin typeface="Arial"/>
              <a:ea typeface="Arial"/>
              <a:cs typeface="Arial"/>
              <a:sym typeface="Arial"/>
            </a:endParaRPr>
          </a:p>
        </p:txBody>
      </p:sp>
      <p:pic>
        <p:nvPicPr>
          <p:cNvPr id="91" name="Google Shape;91;p1"/>
          <p:cNvPicPr preferRelativeResize="0"/>
          <p:nvPr/>
        </p:nvPicPr>
        <p:blipFill rotWithShape="1">
          <a:blip r:embed="rId5">
            <a:alphaModFix/>
          </a:blip>
          <a:srcRect l="17754" t="27144" r="31120" b="14521"/>
          <a:stretch/>
        </p:blipFill>
        <p:spPr>
          <a:xfrm>
            <a:off x="8613824" y="5077271"/>
            <a:ext cx="2474184" cy="158721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2"/>
          <p:cNvSpPr txBox="1">
            <a:spLocks noGrp="1"/>
          </p:cNvSpPr>
          <p:nvPr>
            <p:ph type="ctrTitle"/>
          </p:nvPr>
        </p:nvSpPr>
        <p:spPr>
          <a:xfrm>
            <a:off x="701040" y="470262"/>
            <a:ext cx="9144000" cy="975769"/>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Arial"/>
              <a:buNone/>
            </a:pPr>
            <a:r>
              <a:rPr lang="en-GB">
                <a:latin typeface="Arial"/>
                <a:ea typeface="Arial"/>
                <a:cs typeface="Arial"/>
                <a:sym typeface="Arial"/>
              </a:rPr>
              <a:t>Phonics reading ladders</a:t>
            </a:r>
            <a:endParaRPr>
              <a:latin typeface="Arial"/>
              <a:ea typeface="Arial"/>
              <a:cs typeface="Arial"/>
              <a:sym typeface="Arial"/>
            </a:endParaRPr>
          </a:p>
        </p:txBody>
      </p:sp>
      <p:sp>
        <p:nvSpPr>
          <p:cNvPr id="97" name="Google Shape;97;p2"/>
          <p:cNvSpPr txBox="1">
            <a:spLocks noGrp="1"/>
          </p:cNvSpPr>
          <p:nvPr>
            <p:ph type="subTitle" idx="1"/>
          </p:nvPr>
        </p:nvSpPr>
        <p:spPr>
          <a:xfrm>
            <a:off x="701040" y="2381044"/>
            <a:ext cx="6352903" cy="2657121"/>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0"/>
              </a:spcBef>
              <a:spcAft>
                <a:spcPts val="0"/>
              </a:spcAft>
              <a:buClr>
                <a:srgbClr val="0070C0"/>
              </a:buClr>
              <a:buSzPts val="3600"/>
              <a:buNone/>
            </a:pPr>
            <a:r>
              <a:rPr lang="en-GB" sz="3600">
                <a:solidFill>
                  <a:srgbClr val="0070C0"/>
                </a:solidFill>
                <a:latin typeface="Arial"/>
                <a:ea typeface="Arial"/>
                <a:cs typeface="Arial"/>
                <a:sym typeface="Arial"/>
              </a:rPr>
              <a:t>Encourage your child to segment (sound out) and blend each of these words on the appropriate reading ladder for each day. </a:t>
            </a:r>
            <a:endParaRPr sz="3600" i="1">
              <a:solidFill>
                <a:srgbClr val="0070C0"/>
              </a:solidFill>
              <a:latin typeface="Arial"/>
              <a:ea typeface="Arial"/>
              <a:cs typeface="Arial"/>
              <a:sym typeface="Arial"/>
            </a:endParaRPr>
          </a:p>
        </p:txBody>
      </p:sp>
      <p:pic>
        <p:nvPicPr>
          <p:cNvPr id="98" name="Google Shape;98;p2"/>
          <p:cNvPicPr preferRelativeResize="0"/>
          <p:nvPr/>
        </p:nvPicPr>
        <p:blipFill rotWithShape="1">
          <a:blip r:embed="rId3">
            <a:alphaModFix/>
          </a:blip>
          <a:srcRect/>
          <a:stretch/>
        </p:blipFill>
        <p:spPr>
          <a:xfrm>
            <a:off x="8355025" y="1306824"/>
            <a:ext cx="3486150" cy="51244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3"/>
          <p:cNvSpPr txBox="1">
            <a:spLocks noGrp="1"/>
          </p:cNvSpPr>
          <p:nvPr>
            <p:ph type="ctrTitle"/>
          </p:nvPr>
        </p:nvSpPr>
        <p:spPr>
          <a:xfrm>
            <a:off x="2438910" y="268844"/>
            <a:ext cx="6548846" cy="896569"/>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5400"/>
              <a:buFont typeface="Calibri"/>
              <a:buNone/>
            </a:pPr>
            <a:r>
              <a:rPr lang="en-GB" sz="5400" b="1" u="sng"/>
              <a:t>Applying to writing</a:t>
            </a:r>
            <a:endParaRPr sz="5400" b="1" u="sng"/>
          </a:p>
        </p:txBody>
      </p:sp>
      <p:sp>
        <p:nvSpPr>
          <p:cNvPr id="104" name="Google Shape;104;p3"/>
          <p:cNvSpPr txBox="1">
            <a:spLocks noGrp="1"/>
          </p:cNvSpPr>
          <p:nvPr>
            <p:ph type="subTitle" idx="1"/>
          </p:nvPr>
        </p:nvSpPr>
        <p:spPr>
          <a:xfrm>
            <a:off x="1496846" y="1301301"/>
            <a:ext cx="8432973" cy="1270152"/>
          </a:xfrm>
          <a:prstGeom prst="rect">
            <a:avLst/>
          </a:prstGeom>
          <a:noFill/>
          <a:ln>
            <a:noFill/>
          </a:ln>
        </p:spPr>
        <p:txBody>
          <a:bodyPr spcFirstLastPara="1" wrap="square" lIns="91425" tIns="45700" rIns="91425" bIns="45700" anchor="t" anchorCtr="0">
            <a:noAutofit/>
          </a:bodyPr>
          <a:lstStyle/>
          <a:p>
            <a:pPr marL="457200" lvl="0" indent="-457200" algn="ctr" rtl="0">
              <a:lnSpc>
                <a:spcPct val="90000"/>
              </a:lnSpc>
              <a:spcBef>
                <a:spcPts val="0"/>
              </a:spcBef>
              <a:spcAft>
                <a:spcPts val="0"/>
              </a:spcAft>
              <a:buClr>
                <a:schemeClr val="dk1"/>
              </a:buClr>
              <a:buSzPts val="2400"/>
              <a:buAutoNum type="arabicParenR"/>
            </a:pPr>
            <a:r>
              <a:rPr lang="en-GB"/>
              <a:t>Say what’s in the picture</a:t>
            </a:r>
            <a:endParaRPr/>
          </a:p>
          <a:p>
            <a:pPr marL="457200" lvl="0" indent="-457200" algn="ctr" rtl="0">
              <a:lnSpc>
                <a:spcPct val="90000"/>
              </a:lnSpc>
              <a:spcBef>
                <a:spcPts val="1000"/>
              </a:spcBef>
              <a:spcAft>
                <a:spcPts val="0"/>
              </a:spcAft>
              <a:buClr>
                <a:schemeClr val="dk1"/>
              </a:buClr>
              <a:buSzPts val="2400"/>
              <a:buAutoNum type="arabicParenR"/>
            </a:pPr>
            <a:r>
              <a:rPr lang="en-GB"/>
              <a:t>Write the word</a:t>
            </a:r>
            <a:endParaRPr/>
          </a:p>
          <a:p>
            <a:pPr marL="457200" lvl="0" indent="-457200" algn="ctr" rtl="0">
              <a:lnSpc>
                <a:spcPct val="90000"/>
              </a:lnSpc>
              <a:spcBef>
                <a:spcPts val="1000"/>
              </a:spcBef>
              <a:spcAft>
                <a:spcPts val="0"/>
              </a:spcAft>
              <a:buClr>
                <a:schemeClr val="dk1"/>
              </a:buClr>
              <a:buSzPts val="2400"/>
              <a:buAutoNum type="arabicParenR"/>
            </a:pPr>
            <a:r>
              <a:rPr lang="en-GB"/>
              <a:t>Write a sentence about the picture</a:t>
            </a:r>
            <a:endParaRPr/>
          </a:p>
          <a:p>
            <a:pPr marL="457200" lvl="0" indent="-457200" algn="ctr" rtl="0">
              <a:lnSpc>
                <a:spcPct val="90000"/>
              </a:lnSpc>
              <a:spcBef>
                <a:spcPts val="1000"/>
              </a:spcBef>
              <a:spcAft>
                <a:spcPts val="0"/>
              </a:spcAft>
              <a:buClr>
                <a:schemeClr val="dk1"/>
              </a:buClr>
              <a:buSzPts val="2400"/>
              <a:buAutoNum type="arabicParenR"/>
            </a:pPr>
            <a:r>
              <a:rPr lang="en-GB"/>
              <a:t>Can you think of anymore words that contain these sounds?</a:t>
            </a:r>
            <a:endParaRPr/>
          </a:p>
        </p:txBody>
      </p:sp>
      <p:pic>
        <p:nvPicPr>
          <p:cNvPr id="105" name="Google Shape;105;p3"/>
          <p:cNvPicPr preferRelativeResize="0"/>
          <p:nvPr/>
        </p:nvPicPr>
        <p:blipFill rotWithShape="1">
          <a:blip r:embed="rId3">
            <a:alphaModFix/>
          </a:blip>
          <a:srcRect l="35807" t="30085" r="6867" b="15747"/>
          <a:stretch/>
        </p:blipFill>
        <p:spPr>
          <a:xfrm>
            <a:off x="2635624" y="3104669"/>
            <a:ext cx="6710721" cy="356507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2" name="Picture 1"/>
          <p:cNvPicPr>
            <a:picLocks noChangeAspect="1"/>
          </p:cNvPicPr>
          <p:nvPr/>
        </p:nvPicPr>
        <p:blipFill rotWithShape="1">
          <a:blip r:embed="rId3"/>
          <a:srcRect r="2338"/>
          <a:stretch/>
        </p:blipFill>
        <p:spPr>
          <a:xfrm>
            <a:off x="1220066" y="235526"/>
            <a:ext cx="9877425" cy="637309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BBD6EE"/>
        </a:solidFill>
        <a:effectLst/>
      </p:bgPr>
    </p:bg>
    <p:spTree>
      <p:nvGrpSpPr>
        <p:cNvPr id="1" name="Shape 114"/>
        <p:cNvGrpSpPr/>
        <p:nvPr/>
      </p:nvGrpSpPr>
      <p:grpSpPr>
        <a:xfrm>
          <a:off x="0" y="0"/>
          <a:ext cx="0" cy="0"/>
          <a:chOff x="0" y="0"/>
          <a:chExt cx="0" cy="0"/>
        </a:xfrm>
      </p:grpSpPr>
      <p:sp>
        <p:nvSpPr>
          <p:cNvPr id="115" name="Google Shape;115;p5"/>
          <p:cNvSpPr txBox="1">
            <a:spLocks noGrp="1"/>
          </p:cNvSpPr>
          <p:nvPr>
            <p:ph type="title"/>
          </p:nvPr>
        </p:nvSpPr>
        <p:spPr>
          <a:xfrm>
            <a:off x="1069145" y="1645284"/>
            <a:ext cx="10775852" cy="3095527"/>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rgbClr val="FF0000"/>
              </a:buClr>
              <a:buSzPts val="16600"/>
              <a:buFont typeface="Calibri"/>
              <a:buNone/>
            </a:pPr>
            <a:r>
              <a:rPr lang="en-GB" sz="16600">
                <a:solidFill>
                  <a:srgbClr val="FF0000"/>
                </a:solidFill>
              </a:rPr>
              <a:t>Week 3</a:t>
            </a:r>
            <a:br>
              <a:rPr lang="en-GB" sz="16600">
                <a:solidFill>
                  <a:srgbClr val="FF0000"/>
                </a:solidFill>
              </a:rPr>
            </a:br>
            <a:r>
              <a:rPr lang="en-GB" sz="9600">
                <a:solidFill>
                  <a:srgbClr val="FF0000"/>
                </a:solidFill>
              </a:rPr>
              <a:t>w/c: 4.5.20</a:t>
            </a:r>
            <a:endParaRPr sz="9600">
              <a:solidFill>
                <a:srgbClr val="FF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6"/>
          <p:cNvSpPr/>
          <p:nvPr/>
        </p:nvSpPr>
        <p:spPr>
          <a:xfrm>
            <a:off x="3991341" y="238759"/>
            <a:ext cx="3985041"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FF0000"/>
                </a:solidFill>
                <a:latin typeface="Arial"/>
                <a:ea typeface="Arial"/>
                <a:cs typeface="Arial"/>
                <a:sym typeface="Arial"/>
              </a:rPr>
              <a:t>Week 3 </a:t>
            </a:r>
            <a:endParaRPr sz="1800">
              <a:solidFill>
                <a:srgbClr val="FF0000"/>
              </a:solidFill>
              <a:latin typeface="Arial"/>
              <a:ea typeface="Arial"/>
              <a:cs typeface="Arial"/>
              <a:sym typeface="Arial"/>
            </a:endParaRPr>
          </a:p>
          <a:p>
            <a:pPr marL="0" marR="0" lvl="0" indent="0" algn="ctr" rtl="0">
              <a:spcBef>
                <a:spcPts val="0"/>
              </a:spcBef>
              <a:spcAft>
                <a:spcPts val="0"/>
              </a:spcAft>
              <a:buNone/>
            </a:pPr>
            <a:r>
              <a:rPr lang="en-GB" sz="1800">
                <a:solidFill>
                  <a:srgbClr val="FF0000"/>
                </a:solidFill>
                <a:latin typeface="Arial"/>
                <a:ea typeface="Arial"/>
                <a:cs typeface="Arial"/>
                <a:sym typeface="Arial"/>
              </a:rPr>
              <a:t>New ‘tricky words’ to learn: </a:t>
            </a:r>
            <a:endParaRPr sz="1800">
              <a:solidFill>
                <a:srgbClr val="FF0000"/>
              </a:solidFill>
              <a:latin typeface="Calibri"/>
              <a:ea typeface="Calibri"/>
              <a:cs typeface="Calibri"/>
              <a:sym typeface="Calibri"/>
            </a:endParaRPr>
          </a:p>
        </p:txBody>
      </p:sp>
      <p:grpSp>
        <p:nvGrpSpPr>
          <p:cNvPr id="121" name="Google Shape;121;p6"/>
          <p:cNvGrpSpPr/>
          <p:nvPr/>
        </p:nvGrpSpPr>
        <p:grpSpPr>
          <a:xfrm>
            <a:off x="1136951" y="979077"/>
            <a:ext cx="4545392" cy="3115902"/>
            <a:chOff x="0" y="0"/>
            <a:chExt cx="2553970" cy="1637665"/>
          </a:xfrm>
        </p:grpSpPr>
        <p:pic>
          <p:nvPicPr>
            <p:cNvPr id="122" name="Google Shape;122;p6" descr="Image result for green flower clipart"/>
            <p:cNvPicPr preferRelativeResize="0"/>
            <p:nvPr/>
          </p:nvPicPr>
          <p:blipFill rotWithShape="1">
            <a:blip r:embed="rId3">
              <a:alphaModFix/>
            </a:blip>
            <a:srcRect/>
            <a:stretch/>
          </p:blipFill>
          <p:spPr>
            <a:xfrm>
              <a:off x="0" y="0"/>
              <a:ext cx="2553970" cy="1637665"/>
            </a:xfrm>
            <a:prstGeom prst="rect">
              <a:avLst/>
            </a:prstGeom>
            <a:noFill/>
            <a:ln>
              <a:noFill/>
            </a:ln>
          </p:spPr>
        </p:pic>
        <p:sp>
          <p:nvSpPr>
            <p:cNvPr id="123" name="Google Shape;123;p6"/>
            <p:cNvSpPr txBox="1"/>
            <p:nvPr/>
          </p:nvSpPr>
          <p:spPr>
            <a:xfrm>
              <a:off x="682171" y="580572"/>
              <a:ext cx="1137285" cy="550545"/>
            </a:xfrm>
            <a:prstGeom prst="rect">
              <a:avLst/>
            </a:prstGeom>
            <a:solidFill>
              <a:schemeClr val="lt1"/>
            </a:solidFill>
            <a:ln w="2857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100">
                  <a:solidFill>
                    <a:schemeClr val="dk1"/>
                  </a:solidFill>
                  <a:latin typeface="Calibri"/>
                  <a:ea typeface="Calibri"/>
                  <a:cs typeface="Calibri"/>
                  <a:sym typeface="Calibri"/>
                </a:rPr>
                <a:t> </a:t>
              </a:r>
              <a:endParaRPr/>
            </a:p>
          </p:txBody>
        </p:sp>
      </p:grpSp>
      <p:grpSp>
        <p:nvGrpSpPr>
          <p:cNvPr id="124" name="Google Shape;124;p6"/>
          <p:cNvGrpSpPr/>
          <p:nvPr/>
        </p:nvGrpSpPr>
        <p:grpSpPr>
          <a:xfrm>
            <a:off x="5482529" y="2855774"/>
            <a:ext cx="4545392" cy="3115902"/>
            <a:chOff x="0" y="0"/>
            <a:chExt cx="2553970" cy="1637665"/>
          </a:xfrm>
        </p:grpSpPr>
        <p:pic>
          <p:nvPicPr>
            <p:cNvPr id="125" name="Google Shape;125;p6" descr="Image result for green flower clipart"/>
            <p:cNvPicPr preferRelativeResize="0"/>
            <p:nvPr/>
          </p:nvPicPr>
          <p:blipFill rotWithShape="1">
            <a:blip r:embed="rId3">
              <a:alphaModFix/>
            </a:blip>
            <a:srcRect/>
            <a:stretch/>
          </p:blipFill>
          <p:spPr>
            <a:xfrm>
              <a:off x="0" y="0"/>
              <a:ext cx="2553970" cy="1637665"/>
            </a:xfrm>
            <a:prstGeom prst="rect">
              <a:avLst/>
            </a:prstGeom>
            <a:noFill/>
            <a:ln>
              <a:noFill/>
            </a:ln>
          </p:spPr>
        </p:pic>
        <p:sp>
          <p:nvSpPr>
            <p:cNvPr id="126" name="Google Shape;126;p6"/>
            <p:cNvSpPr txBox="1"/>
            <p:nvPr/>
          </p:nvSpPr>
          <p:spPr>
            <a:xfrm>
              <a:off x="682171" y="580572"/>
              <a:ext cx="1137285" cy="550545"/>
            </a:xfrm>
            <a:prstGeom prst="rect">
              <a:avLst/>
            </a:prstGeom>
            <a:solidFill>
              <a:schemeClr val="lt1"/>
            </a:solidFill>
            <a:ln w="2857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100">
                  <a:solidFill>
                    <a:schemeClr val="dk1"/>
                  </a:solidFill>
                  <a:latin typeface="Calibri"/>
                  <a:ea typeface="Calibri"/>
                  <a:cs typeface="Calibri"/>
                  <a:sym typeface="Calibri"/>
                </a:rPr>
                <a:t> </a:t>
              </a:r>
              <a:endParaRPr/>
            </a:p>
          </p:txBody>
        </p:sp>
      </p:grpSp>
      <p:sp>
        <p:nvSpPr>
          <p:cNvPr id="127" name="Google Shape;127;p6"/>
          <p:cNvSpPr txBox="1"/>
          <p:nvPr/>
        </p:nvSpPr>
        <p:spPr>
          <a:xfrm>
            <a:off x="2448230" y="2152307"/>
            <a:ext cx="1763485"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a:solidFill>
                  <a:schemeClr val="dk1"/>
                </a:solidFill>
                <a:latin typeface="Arial"/>
                <a:ea typeface="Arial"/>
                <a:cs typeface="Arial"/>
                <a:sym typeface="Arial"/>
              </a:rPr>
              <a:t>any</a:t>
            </a:r>
            <a:endParaRPr sz="4400">
              <a:solidFill>
                <a:schemeClr val="dk1"/>
              </a:solidFill>
              <a:latin typeface="Arial"/>
              <a:ea typeface="Arial"/>
              <a:cs typeface="Arial"/>
              <a:sym typeface="Arial"/>
            </a:endParaRPr>
          </a:p>
        </p:txBody>
      </p:sp>
      <p:sp>
        <p:nvSpPr>
          <p:cNvPr id="128" name="Google Shape;128;p6"/>
          <p:cNvSpPr txBox="1"/>
          <p:nvPr/>
        </p:nvSpPr>
        <p:spPr>
          <a:xfrm>
            <a:off x="6789771" y="4094979"/>
            <a:ext cx="2068354"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a:solidFill>
                  <a:schemeClr val="dk1"/>
                </a:solidFill>
                <a:latin typeface="Arial"/>
                <a:ea typeface="Arial"/>
                <a:cs typeface="Arial"/>
                <a:sym typeface="Arial"/>
              </a:rPr>
              <a:t>many</a:t>
            </a:r>
            <a:endParaRPr sz="4400">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7"/>
          <p:cNvSpPr txBox="1"/>
          <p:nvPr/>
        </p:nvSpPr>
        <p:spPr>
          <a:xfrm>
            <a:off x="806823" y="3334871"/>
            <a:ext cx="10663561"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a:solidFill>
                  <a:srgbClr val="548135"/>
                </a:solidFill>
                <a:latin typeface="Comic Sans MS"/>
                <a:ea typeface="Comic Sans MS"/>
                <a:cs typeface="Comic Sans MS"/>
                <a:sym typeface="Comic Sans MS"/>
              </a:rPr>
              <a:t>Find today’s sound on the sound mat and do the action!</a:t>
            </a:r>
            <a:endParaRPr sz="4000">
              <a:solidFill>
                <a:srgbClr val="548135"/>
              </a:solidFill>
              <a:latin typeface="Comic Sans MS"/>
              <a:ea typeface="Comic Sans MS"/>
              <a:cs typeface="Comic Sans MS"/>
              <a:sym typeface="Comic Sans MS"/>
            </a:endParaRPr>
          </a:p>
        </p:txBody>
      </p:sp>
      <p:sp>
        <p:nvSpPr>
          <p:cNvPr id="134" name="Google Shape;134;p7"/>
          <p:cNvSpPr txBox="1"/>
          <p:nvPr/>
        </p:nvSpPr>
        <p:spPr>
          <a:xfrm>
            <a:off x="6705600" y="611310"/>
            <a:ext cx="512337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a:solidFill>
                  <a:srgbClr val="548135"/>
                </a:solidFill>
                <a:latin typeface="Comic Sans MS"/>
                <a:ea typeface="Comic Sans MS"/>
                <a:cs typeface="Comic Sans MS"/>
                <a:sym typeface="Comic Sans MS"/>
              </a:rPr>
              <a:t>This is </a:t>
            </a:r>
            <a:r>
              <a:rPr lang="en-GB" sz="4000" b="1" u="sng">
                <a:solidFill>
                  <a:srgbClr val="548135"/>
                </a:solidFill>
                <a:latin typeface="Comic Sans MS"/>
                <a:ea typeface="Comic Sans MS"/>
                <a:cs typeface="Comic Sans MS"/>
                <a:sym typeface="Comic Sans MS"/>
              </a:rPr>
              <a:t>ur</a:t>
            </a:r>
            <a:r>
              <a:rPr lang="en-GB" sz="4000">
                <a:solidFill>
                  <a:srgbClr val="548135"/>
                </a:solidFill>
                <a:latin typeface="Comic Sans MS"/>
                <a:ea typeface="Comic Sans MS"/>
                <a:cs typeface="Comic Sans MS"/>
                <a:sym typeface="Comic Sans MS"/>
              </a:rPr>
              <a:t>, as in t</a:t>
            </a:r>
            <a:r>
              <a:rPr lang="en-GB" sz="4000" b="1" u="sng">
                <a:solidFill>
                  <a:srgbClr val="548135"/>
                </a:solidFill>
                <a:latin typeface="Comic Sans MS"/>
                <a:ea typeface="Comic Sans MS"/>
                <a:cs typeface="Comic Sans MS"/>
                <a:sym typeface="Comic Sans MS"/>
              </a:rPr>
              <a:t>ur</a:t>
            </a:r>
            <a:r>
              <a:rPr lang="en-GB" sz="4000">
                <a:solidFill>
                  <a:srgbClr val="548135"/>
                </a:solidFill>
                <a:latin typeface="Comic Sans MS"/>
                <a:ea typeface="Comic Sans MS"/>
                <a:cs typeface="Comic Sans MS"/>
                <a:sym typeface="Comic Sans MS"/>
              </a:rPr>
              <a:t>n</a:t>
            </a:r>
            <a:endParaRPr sz="4000">
              <a:solidFill>
                <a:srgbClr val="548135"/>
              </a:solidFill>
              <a:latin typeface="Comic Sans MS"/>
              <a:ea typeface="Comic Sans MS"/>
              <a:cs typeface="Comic Sans MS"/>
              <a:sym typeface="Comic Sans MS"/>
            </a:endParaRPr>
          </a:p>
        </p:txBody>
      </p:sp>
      <p:pic>
        <p:nvPicPr>
          <p:cNvPr id="135" name="Google Shape;135;p7"/>
          <p:cNvPicPr preferRelativeResize="0"/>
          <p:nvPr/>
        </p:nvPicPr>
        <p:blipFill rotWithShape="1">
          <a:blip r:embed="rId3">
            <a:alphaModFix/>
          </a:blip>
          <a:srcRect/>
          <a:stretch/>
        </p:blipFill>
        <p:spPr>
          <a:xfrm>
            <a:off x="1113199" y="229379"/>
            <a:ext cx="5454021" cy="310549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pic>
        <p:nvPicPr>
          <p:cNvPr id="140" name="Google Shape;140;p8"/>
          <p:cNvPicPr preferRelativeResize="0"/>
          <p:nvPr/>
        </p:nvPicPr>
        <p:blipFill rotWithShape="1">
          <a:blip r:embed="rId3">
            <a:alphaModFix/>
          </a:blip>
          <a:srcRect/>
          <a:stretch/>
        </p:blipFill>
        <p:spPr>
          <a:xfrm>
            <a:off x="3363821" y="164238"/>
            <a:ext cx="4787402" cy="669163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9"/>
          <p:cNvSpPr/>
          <p:nvPr/>
        </p:nvSpPr>
        <p:spPr>
          <a:xfrm>
            <a:off x="98474" y="165688"/>
            <a:ext cx="609600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00FF"/>
                </a:solidFill>
                <a:latin typeface="Comic Sans MS"/>
                <a:ea typeface="Comic Sans MS"/>
                <a:cs typeface="Comic Sans MS"/>
                <a:sym typeface="Comic Sans MS"/>
              </a:rPr>
              <a:t>Sound focus:</a:t>
            </a:r>
            <a:endParaRPr sz="1800" b="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rgbClr val="000000"/>
                </a:solidFill>
                <a:latin typeface="Comic Sans MS"/>
                <a:ea typeface="Comic Sans MS"/>
                <a:cs typeface="Comic Sans MS"/>
                <a:sym typeface="Comic Sans MS"/>
              </a:rPr>
              <a:t>‘ur’</a:t>
            </a:r>
            <a:endParaRPr sz="1800">
              <a:solidFill>
                <a:schemeClr val="dk1"/>
              </a:solidFill>
              <a:latin typeface="Calibri"/>
              <a:ea typeface="Calibri"/>
              <a:cs typeface="Calibri"/>
              <a:sym typeface="Calibri"/>
            </a:endParaRPr>
          </a:p>
        </p:txBody>
      </p:sp>
      <p:sp>
        <p:nvSpPr>
          <p:cNvPr id="146" name="Google Shape;146;p9"/>
          <p:cNvSpPr/>
          <p:nvPr/>
        </p:nvSpPr>
        <p:spPr>
          <a:xfrm>
            <a:off x="5276836" y="440766"/>
            <a:ext cx="4572000" cy="1308296"/>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7" name="Google Shape;147;p9"/>
          <p:cNvSpPr/>
          <p:nvPr/>
        </p:nvSpPr>
        <p:spPr>
          <a:xfrm>
            <a:off x="3900653" y="5238529"/>
            <a:ext cx="2518772" cy="917632"/>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8" name="Google Shape;148;p9" descr="https://upload.wikimedia.org/wikipedia/commons/thumb/8/84/St_clements_church_jersey.JPG/1200px-St_clements_church_jersey.JPG"/>
          <p:cNvPicPr preferRelativeResize="0"/>
          <p:nvPr/>
        </p:nvPicPr>
        <p:blipFill rotWithShape="1">
          <a:blip r:embed="rId3">
            <a:alphaModFix/>
          </a:blip>
          <a:srcRect/>
          <a:stretch/>
        </p:blipFill>
        <p:spPr>
          <a:xfrm>
            <a:off x="2281863" y="165688"/>
            <a:ext cx="2787678" cy="1858452"/>
          </a:xfrm>
          <a:prstGeom prst="rect">
            <a:avLst/>
          </a:prstGeom>
          <a:noFill/>
          <a:ln>
            <a:noFill/>
          </a:ln>
        </p:spPr>
      </p:pic>
      <p:pic>
        <p:nvPicPr>
          <p:cNvPr id="149" name="Google Shape;149;p9" descr="https://fthmb.tqn.com/wzjlPCScl3Jwdrkv6oJ2Uo98i6Q=/2121x1416/filters:fill(87E3EF,1)/GettyImages-152889955-56eb8fec3df78cb4b98068d4.jpg"/>
          <p:cNvPicPr preferRelativeResize="0"/>
          <p:nvPr/>
        </p:nvPicPr>
        <p:blipFill rotWithShape="1">
          <a:blip r:embed="rId4">
            <a:alphaModFix/>
          </a:blip>
          <a:srcRect l="14825" t="5954" r="17744" b="11117"/>
          <a:stretch/>
        </p:blipFill>
        <p:spPr>
          <a:xfrm>
            <a:off x="3900653" y="2820116"/>
            <a:ext cx="2659541" cy="2183623"/>
          </a:xfrm>
          <a:prstGeom prst="rect">
            <a:avLst/>
          </a:prstGeom>
          <a:noFill/>
          <a:ln>
            <a:noFill/>
          </a:ln>
        </p:spPr>
      </p:pic>
      <p:sp>
        <p:nvSpPr>
          <p:cNvPr id="150" name="Google Shape;150;p9"/>
          <p:cNvSpPr txBox="1"/>
          <p:nvPr/>
        </p:nvSpPr>
        <p:spPr>
          <a:xfrm>
            <a:off x="893883" y="5219118"/>
            <a:ext cx="11051084" cy="110799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6600">
                <a:solidFill>
                  <a:schemeClr val="dk1"/>
                </a:solidFill>
                <a:latin typeface="Arial"/>
                <a:ea typeface="Arial"/>
                <a:cs typeface="Arial"/>
                <a:sym typeface="Arial"/>
              </a:rPr>
              <a:t>He has             himself.</a:t>
            </a:r>
            <a:endParaRPr sz="6600">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10"/>
          <p:cNvSpPr/>
          <p:nvPr/>
        </p:nvSpPr>
        <p:spPr>
          <a:xfrm>
            <a:off x="3991341" y="238759"/>
            <a:ext cx="3985041"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FF0000"/>
                </a:solidFill>
                <a:latin typeface="Arial"/>
                <a:ea typeface="Arial"/>
                <a:cs typeface="Arial"/>
                <a:sym typeface="Arial"/>
              </a:rPr>
              <a:t>Week 3 </a:t>
            </a:r>
            <a:endParaRPr sz="1800">
              <a:solidFill>
                <a:srgbClr val="FF0000"/>
              </a:solidFill>
              <a:latin typeface="Arial"/>
              <a:ea typeface="Arial"/>
              <a:cs typeface="Arial"/>
              <a:sym typeface="Arial"/>
            </a:endParaRPr>
          </a:p>
          <a:p>
            <a:pPr marL="0" marR="0" lvl="0" indent="0" algn="ctr" rtl="0">
              <a:spcBef>
                <a:spcPts val="0"/>
              </a:spcBef>
              <a:spcAft>
                <a:spcPts val="0"/>
              </a:spcAft>
              <a:buNone/>
            </a:pPr>
            <a:r>
              <a:rPr lang="en-GB" sz="1800">
                <a:solidFill>
                  <a:srgbClr val="FF0000"/>
                </a:solidFill>
                <a:latin typeface="Arial"/>
                <a:ea typeface="Arial"/>
                <a:cs typeface="Arial"/>
                <a:sym typeface="Arial"/>
              </a:rPr>
              <a:t>New ‘tricky words’ to learn: </a:t>
            </a:r>
            <a:endParaRPr sz="1800">
              <a:solidFill>
                <a:srgbClr val="FF0000"/>
              </a:solidFill>
              <a:latin typeface="Calibri"/>
              <a:ea typeface="Calibri"/>
              <a:cs typeface="Calibri"/>
              <a:sym typeface="Calibri"/>
            </a:endParaRPr>
          </a:p>
        </p:txBody>
      </p:sp>
      <p:grpSp>
        <p:nvGrpSpPr>
          <p:cNvPr id="156" name="Google Shape;156;p10"/>
          <p:cNvGrpSpPr/>
          <p:nvPr/>
        </p:nvGrpSpPr>
        <p:grpSpPr>
          <a:xfrm>
            <a:off x="1136951" y="979077"/>
            <a:ext cx="4545392" cy="3115902"/>
            <a:chOff x="0" y="0"/>
            <a:chExt cx="2553970" cy="1637665"/>
          </a:xfrm>
        </p:grpSpPr>
        <p:pic>
          <p:nvPicPr>
            <p:cNvPr id="157" name="Google Shape;157;p10" descr="Image result for green flower clipart"/>
            <p:cNvPicPr preferRelativeResize="0"/>
            <p:nvPr/>
          </p:nvPicPr>
          <p:blipFill rotWithShape="1">
            <a:blip r:embed="rId3">
              <a:alphaModFix/>
            </a:blip>
            <a:srcRect/>
            <a:stretch/>
          </p:blipFill>
          <p:spPr>
            <a:xfrm>
              <a:off x="0" y="0"/>
              <a:ext cx="2553970" cy="1637665"/>
            </a:xfrm>
            <a:prstGeom prst="rect">
              <a:avLst/>
            </a:prstGeom>
            <a:noFill/>
            <a:ln>
              <a:noFill/>
            </a:ln>
          </p:spPr>
        </p:pic>
        <p:sp>
          <p:nvSpPr>
            <p:cNvPr id="158" name="Google Shape;158;p10"/>
            <p:cNvSpPr txBox="1"/>
            <p:nvPr/>
          </p:nvSpPr>
          <p:spPr>
            <a:xfrm>
              <a:off x="682171" y="580572"/>
              <a:ext cx="1137285" cy="550545"/>
            </a:xfrm>
            <a:prstGeom prst="rect">
              <a:avLst/>
            </a:prstGeom>
            <a:solidFill>
              <a:schemeClr val="lt1"/>
            </a:solidFill>
            <a:ln w="2857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100">
                  <a:solidFill>
                    <a:schemeClr val="dk1"/>
                  </a:solidFill>
                  <a:latin typeface="Calibri"/>
                  <a:ea typeface="Calibri"/>
                  <a:cs typeface="Calibri"/>
                  <a:sym typeface="Calibri"/>
                </a:rPr>
                <a:t> </a:t>
              </a:r>
              <a:endParaRPr/>
            </a:p>
          </p:txBody>
        </p:sp>
      </p:grpSp>
      <p:grpSp>
        <p:nvGrpSpPr>
          <p:cNvPr id="159" name="Google Shape;159;p10"/>
          <p:cNvGrpSpPr/>
          <p:nvPr/>
        </p:nvGrpSpPr>
        <p:grpSpPr>
          <a:xfrm>
            <a:off x="5482529" y="2855774"/>
            <a:ext cx="4545392" cy="3115902"/>
            <a:chOff x="0" y="0"/>
            <a:chExt cx="2553970" cy="1637665"/>
          </a:xfrm>
        </p:grpSpPr>
        <p:pic>
          <p:nvPicPr>
            <p:cNvPr id="160" name="Google Shape;160;p10" descr="Image result for green flower clipart"/>
            <p:cNvPicPr preferRelativeResize="0"/>
            <p:nvPr/>
          </p:nvPicPr>
          <p:blipFill rotWithShape="1">
            <a:blip r:embed="rId3">
              <a:alphaModFix/>
            </a:blip>
            <a:srcRect/>
            <a:stretch/>
          </p:blipFill>
          <p:spPr>
            <a:xfrm>
              <a:off x="0" y="0"/>
              <a:ext cx="2553970" cy="1637665"/>
            </a:xfrm>
            <a:prstGeom prst="rect">
              <a:avLst/>
            </a:prstGeom>
            <a:noFill/>
            <a:ln>
              <a:noFill/>
            </a:ln>
          </p:spPr>
        </p:pic>
        <p:sp>
          <p:nvSpPr>
            <p:cNvPr id="161" name="Google Shape;161;p10"/>
            <p:cNvSpPr txBox="1"/>
            <p:nvPr/>
          </p:nvSpPr>
          <p:spPr>
            <a:xfrm>
              <a:off x="682171" y="580572"/>
              <a:ext cx="1137285" cy="550545"/>
            </a:xfrm>
            <a:prstGeom prst="rect">
              <a:avLst/>
            </a:prstGeom>
            <a:solidFill>
              <a:schemeClr val="lt1"/>
            </a:solidFill>
            <a:ln w="2857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100">
                  <a:solidFill>
                    <a:schemeClr val="dk1"/>
                  </a:solidFill>
                  <a:latin typeface="Calibri"/>
                  <a:ea typeface="Calibri"/>
                  <a:cs typeface="Calibri"/>
                  <a:sym typeface="Calibri"/>
                </a:rPr>
                <a:t> </a:t>
              </a:r>
              <a:endParaRPr/>
            </a:p>
          </p:txBody>
        </p:sp>
      </p:grpSp>
      <p:sp>
        <p:nvSpPr>
          <p:cNvPr id="162" name="Google Shape;162;p10"/>
          <p:cNvSpPr txBox="1"/>
          <p:nvPr/>
        </p:nvSpPr>
        <p:spPr>
          <a:xfrm>
            <a:off x="2448230" y="2152307"/>
            <a:ext cx="1763485"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a:solidFill>
                  <a:schemeClr val="dk1"/>
                </a:solidFill>
                <a:latin typeface="Arial"/>
                <a:ea typeface="Arial"/>
                <a:cs typeface="Arial"/>
                <a:sym typeface="Arial"/>
              </a:rPr>
              <a:t>any</a:t>
            </a:r>
            <a:endParaRPr sz="4400">
              <a:solidFill>
                <a:schemeClr val="dk1"/>
              </a:solidFill>
              <a:latin typeface="Arial"/>
              <a:ea typeface="Arial"/>
              <a:cs typeface="Arial"/>
              <a:sym typeface="Arial"/>
            </a:endParaRPr>
          </a:p>
        </p:txBody>
      </p:sp>
      <p:sp>
        <p:nvSpPr>
          <p:cNvPr id="163" name="Google Shape;163;p10"/>
          <p:cNvSpPr txBox="1"/>
          <p:nvPr/>
        </p:nvSpPr>
        <p:spPr>
          <a:xfrm>
            <a:off x="6789771" y="4094979"/>
            <a:ext cx="2068354"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a:solidFill>
                  <a:schemeClr val="dk1"/>
                </a:solidFill>
                <a:latin typeface="Arial"/>
                <a:ea typeface="Arial"/>
                <a:cs typeface="Arial"/>
                <a:sym typeface="Arial"/>
              </a:rPr>
              <a:t>many</a:t>
            </a:r>
            <a:endParaRPr sz="4400">
              <a:solidFill>
                <a:schemeClr val="dk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11"/>
          <p:cNvSpPr txBox="1"/>
          <p:nvPr/>
        </p:nvSpPr>
        <p:spPr>
          <a:xfrm>
            <a:off x="788893" y="4213412"/>
            <a:ext cx="10663561"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a:solidFill>
                  <a:srgbClr val="548135"/>
                </a:solidFill>
                <a:latin typeface="Comic Sans MS"/>
                <a:ea typeface="Comic Sans MS"/>
                <a:cs typeface="Comic Sans MS"/>
                <a:sym typeface="Comic Sans MS"/>
              </a:rPr>
              <a:t>Find today’s sound on the sound mat and do the action!</a:t>
            </a:r>
            <a:endParaRPr sz="4000">
              <a:solidFill>
                <a:srgbClr val="548135"/>
              </a:solidFill>
              <a:latin typeface="Comic Sans MS"/>
              <a:ea typeface="Comic Sans MS"/>
              <a:cs typeface="Comic Sans MS"/>
              <a:sym typeface="Comic Sans MS"/>
            </a:endParaRPr>
          </a:p>
        </p:txBody>
      </p:sp>
      <p:sp>
        <p:nvSpPr>
          <p:cNvPr id="169" name="Google Shape;169;p11"/>
          <p:cNvSpPr txBox="1"/>
          <p:nvPr/>
        </p:nvSpPr>
        <p:spPr>
          <a:xfrm>
            <a:off x="6230319" y="611310"/>
            <a:ext cx="5598653"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a:solidFill>
                  <a:srgbClr val="548135"/>
                </a:solidFill>
                <a:latin typeface="Comic Sans MS"/>
                <a:ea typeface="Comic Sans MS"/>
                <a:cs typeface="Comic Sans MS"/>
                <a:sym typeface="Comic Sans MS"/>
              </a:rPr>
              <a:t>This is ew, as in chew</a:t>
            </a:r>
            <a:endParaRPr sz="4000">
              <a:solidFill>
                <a:srgbClr val="548135"/>
              </a:solidFill>
              <a:latin typeface="Comic Sans MS"/>
              <a:ea typeface="Comic Sans MS"/>
              <a:cs typeface="Comic Sans MS"/>
              <a:sym typeface="Comic Sans MS"/>
            </a:endParaRPr>
          </a:p>
        </p:txBody>
      </p:sp>
      <p:pic>
        <p:nvPicPr>
          <p:cNvPr id="170" name="Google Shape;170;p11"/>
          <p:cNvPicPr preferRelativeResize="0"/>
          <p:nvPr/>
        </p:nvPicPr>
        <p:blipFill rotWithShape="1">
          <a:blip r:embed="rId3">
            <a:alphaModFix/>
          </a:blip>
          <a:srcRect/>
          <a:stretch/>
        </p:blipFill>
        <p:spPr>
          <a:xfrm>
            <a:off x="577919" y="797290"/>
            <a:ext cx="5652400" cy="276732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pic>
        <p:nvPicPr>
          <p:cNvPr id="175" name="Google Shape;175;p12"/>
          <p:cNvPicPr preferRelativeResize="0"/>
          <p:nvPr/>
        </p:nvPicPr>
        <p:blipFill rotWithShape="1">
          <a:blip r:embed="rId3">
            <a:alphaModFix/>
          </a:blip>
          <a:srcRect/>
          <a:stretch/>
        </p:blipFill>
        <p:spPr>
          <a:xfrm>
            <a:off x="3530547" y="237317"/>
            <a:ext cx="4962524" cy="666607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3"/>
          <p:cNvSpPr/>
          <p:nvPr/>
        </p:nvSpPr>
        <p:spPr>
          <a:xfrm>
            <a:off x="0" y="119193"/>
            <a:ext cx="60960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00FF"/>
                </a:solidFill>
                <a:latin typeface="Comic Sans MS"/>
                <a:ea typeface="Comic Sans MS"/>
                <a:cs typeface="Comic Sans MS"/>
                <a:sym typeface="Comic Sans MS"/>
              </a:rPr>
              <a:t>Sound focus:</a:t>
            </a:r>
            <a:r>
              <a:rPr lang="en-GB" sz="1800">
                <a:solidFill>
                  <a:schemeClr val="dk1"/>
                </a:solidFill>
                <a:latin typeface="Calibri"/>
                <a:ea typeface="Calibri"/>
                <a:cs typeface="Calibri"/>
                <a:sym typeface="Calibri"/>
              </a:rPr>
              <a:t> </a:t>
            </a:r>
            <a:r>
              <a:rPr lang="en-GB" sz="1800" u="sng">
                <a:solidFill>
                  <a:srgbClr val="000000"/>
                </a:solidFill>
                <a:latin typeface="Comic Sans MS"/>
                <a:ea typeface="Comic Sans MS"/>
                <a:cs typeface="Comic Sans MS"/>
                <a:sym typeface="Comic Sans MS"/>
              </a:rPr>
              <a:t>ew</a:t>
            </a:r>
            <a:endParaRPr sz="1800" u="sng">
              <a:solidFill>
                <a:schemeClr val="dk1"/>
              </a:solidFill>
              <a:latin typeface="Calibri"/>
              <a:ea typeface="Calibri"/>
              <a:cs typeface="Calibri"/>
              <a:sym typeface="Calibri"/>
            </a:endParaRPr>
          </a:p>
        </p:txBody>
      </p:sp>
      <p:sp>
        <p:nvSpPr>
          <p:cNvPr id="181" name="Google Shape;181;p13"/>
          <p:cNvSpPr/>
          <p:nvPr/>
        </p:nvSpPr>
        <p:spPr>
          <a:xfrm>
            <a:off x="8388504" y="3493458"/>
            <a:ext cx="2584298" cy="1099625"/>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 name="Google Shape;182;p13"/>
          <p:cNvSpPr txBox="1"/>
          <p:nvPr/>
        </p:nvSpPr>
        <p:spPr>
          <a:xfrm>
            <a:off x="307974" y="3728228"/>
            <a:ext cx="11605351" cy="110799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6600">
                <a:solidFill>
                  <a:schemeClr val="dk1"/>
                </a:solidFill>
                <a:latin typeface="Arial"/>
                <a:ea typeface="Arial"/>
                <a:cs typeface="Arial"/>
                <a:sym typeface="Arial"/>
              </a:rPr>
              <a:t>You must            the             . </a:t>
            </a:r>
            <a:endParaRPr sz="6600">
              <a:solidFill>
                <a:schemeClr val="dk1"/>
              </a:solidFill>
              <a:latin typeface="Arial"/>
              <a:ea typeface="Arial"/>
              <a:cs typeface="Arial"/>
              <a:sym typeface="Arial"/>
            </a:endParaRPr>
          </a:p>
        </p:txBody>
      </p:sp>
      <p:sp>
        <p:nvSpPr>
          <p:cNvPr id="183" name="Google Shape;183;p13"/>
          <p:cNvSpPr/>
          <p:nvPr/>
        </p:nvSpPr>
        <p:spPr>
          <a:xfrm>
            <a:off x="3955839" y="3474976"/>
            <a:ext cx="2584298" cy="1099625"/>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4" name="Google Shape;184;p13" descr="http://www.recapo.com/wp-content/uploads/2013/03/shutterstock_123257137.jpg"/>
          <p:cNvPicPr preferRelativeResize="0"/>
          <p:nvPr/>
        </p:nvPicPr>
        <p:blipFill rotWithShape="1">
          <a:blip r:embed="rId3">
            <a:alphaModFix/>
          </a:blip>
          <a:srcRect/>
          <a:stretch/>
        </p:blipFill>
        <p:spPr>
          <a:xfrm>
            <a:off x="6190615" y="488525"/>
            <a:ext cx="4054051" cy="2683782"/>
          </a:xfrm>
          <a:prstGeom prst="rect">
            <a:avLst/>
          </a:prstGeom>
          <a:noFill/>
          <a:ln>
            <a:noFill/>
          </a:ln>
        </p:spPr>
      </p:pic>
      <p:sp>
        <p:nvSpPr>
          <p:cNvPr id="185" name="Google Shape;185;p13" descr="https://media.istockphoto.com/illustrations/cartoon-man-with-lemonade-and-eating-with-two-spoons-illustration-id470535234"/>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86" name="Google Shape;186;p13"/>
          <p:cNvPicPr preferRelativeResize="0"/>
          <p:nvPr/>
        </p:nvPicPr>
        <p:blipFill rotWithShape="1">
          <a:blip r:embed="rId4">
            <a:alphaModFix/>
          </a:blip>
          <a:srcRect/>
          <a:stretch/>
        </p:blipFill>
        <p:spPr>
          <a:xfrm>
            <a:off x="2800622" y="473816"/>
            <a:ext cx="2738029" cy="2881007"/>
          </a:xfrm>
          <a:prstGeom prst="rect">
            <a:avLst/>
          </a:prstGeom>
          <a:noFill/>
          <a:ln>
            <a:noFill/>
          </a:ln>
        </p:spPr>
      </p:pic>
      <p:cxnSp>
        <p:nvCxnSpPr>
          <p:cNvPr id="187" name="Google Shape;187;p13"/>
          <p:cNvCxnSpPr/>
          <p:nvPr/>
        </p:nvCxnSpPr>
        <p:spPr>
          <a:xfrm rot="10800000" flipH="1">
            <a:off x="2495006" y="1708303"/>
            <a:ext cx="1598022" cy="122113"/>
          </a:xfrm>
          <a:prstGeom prst="straightConnector1">
            <a:avLst/>
          </a:prstGeom>
          <a:noFill/>
          <a:ln w="76200" cap="flat" cmpd="sng">
            <a:solidFill>
              <a:srgbClr val="FF0000"/>
            </a:solidFill>
            <a:prstDash val="solid"/>
            <a:miter lim="800000"/>
            <a:headEnd type="none" w="sm" len="sm"/>
            <a:tailEnd type="triangle" w="med" len="med"/>
          </a:ln>
        </p:spPr>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14"/>
          <p:cNvSpPr/>
          <p:nvPr/>
        </p:nvSpPr>
        <p:spPr>
          <a:xfrm>
            <a:off x="3991341" y="238759"/>
            <a:ext cx="3985041"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FF0000"/>
                </a:solidFill>
                <a:latin typeface="Arial"/>
                <a:ea typeface="Arial"/>
                <a:cs typeface="Arial"/>
                <a:sym typeface="Arial"/>
              </a:rPr>
              <a:t>Week 3 </a:t>
            </a:r>
            <a:endParaRPr sz="1800">
              <a:solidFill>
                <a:srgbClr val="FF0000"/>
              </a:solidFill>
              <a:latin typeface="Arial"/>
              <a:ea typeface="Arial"/>
              <a:cs typeface="Arial"/>
              <a:sym typeface="Arial"/>
            </a:endParaRPr>
          </a:p>
          <a:p>
            <a:pPr marL="0" marR="0" lvl="0" indent="0" algn="ctr" rtl="0">
              <a:spcBef>
                <a:spcPts val="0"/>
              </a:spcBef>
              <a:spcAft>
                <a:spcPts val="0"/>
              </a:spcAft>
              <a:buNone/>
            </a:pPr>
            <a:r>
              <a:rPr lang="en-GB" sz="1800">
                <a:solidFill>
                  <a:srgbClr val="FF0000"/>
                </a:solidFill>
                <a:latin typeface="Arial"/>
                <a:ea typeface="Arial"/>
                <a:cs typeface="Arial"/>
                <a:sym typeface="Arial"/>
              </a:rPr>
              <a:t>New ‘tricky words’ to learn: </a:t>
            </a:r>
            <a:endParaRPr sz="1800">
              <a:solidFill>
                <a:srgbClr val="FF0000"/>
              </a:solidFill>
              <a:latin typeface="Calibri"/>
              <a:ea typeface="Calibri"/>
              <a:cs typeface="Calibri"/>
              <a:sym typeface="Calibri"/>
            </a:endParaRPr>
          </a:p>
        </p:txBody>
      </p:sp>
      <p:grpSp>
        <p:nvGrpSpPr>
          <p:cNvPr id="193" name="Google Shape;193;p14"/>
          <p:cNvGrpSpPr/>
          <p:nvPr/>
        </p:nvGrpSpPr>
        <p:grpSpPr>
          <a:xfrm>
            <a:off x="1136951" y="979077"/>
            <a:ext cx="4545392" cy="3115902"/>
            <a:chOff x="0" y="0"/>
            <a:chExt cx="2553970" cy="1637665"/>
          </a:xfrm>
        </p:grpSpPr>
        <p:pic>
          <p:nvPicPr>
            <p:cNvPr id="194" name="Google Shape;194;p14" descr="Image result for green flower clipart"/>
            <p:cNvPicPr preferRelativeResize="0"/>
            <p:nvPr/>
          </p:nvPicPr>
          <p:blipFill rotWithShape="1">
            <a:blip r:embed="rId3">
              <a:alphaModFix/>
            </a:blip>
            <a:srcRect/>
            <a:stretch/>
          </p:blipFill>
          <p:spPr>
            <a:xfrm>
              <a:off x="0" y="0"/>
              <a:ext cx="2553970" cy="1637665"/>
            </a:xfrm>
            <a:prstGeom prst="rect">
              <a:avLst/>
            </a:prstGeom>
            <a:noFill/>
            <a:ln>
              <a:noFill/>
            </a:ln>
          </p:spPr>
        </p:pic>
        <p:sp>
          <p:nvSpPr>
            <p:cNvPr id="195" name="Google Shape;195;p14"/>
            <p:cNvSpPr txBox="1"/>
            <p:nvPr/>
          </p:nvSpPr>
          <p:spPr>
            <a:xfrm>
              <a:off x="682171" y="580572"/>
              <a:ext cx="1137285" cy="550545"/>
            </a:xfrm>
            <a:prstGeom prst="rect">
              <a:avLst/>
            </a:prstGeom>
            <a:solidFill>
              <a:schemeClr val="lt1"/>
            </a:solidFill>
            <a:ln w="2857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100">
                  <a:solidFill>
                    <a:schemeClr val="dk1"/>
                  </a:solidFill>
                  <a:latin typeface="Calibri"/>
                  <a:ea typeface="Calibri"/>
                  <a:cs typeface="Calibri"/>
                  <a:sym typeface="Calibri"/>
                </a:rPr>
                <a:t> </a:t>
              </a:r>
              <a:endParaRPr/>
            </a:p>
          </p:txBody>
        </p:sp>
      </p:grpSp>
      <p:grpSp>
        <p:nvGrpSpPr>
          <p:cNvPr id="196" name="Google Shape;196;p14"/>
          <p:cNvGrpSpPr/>
          <p:nvPr/>
        </p:nvGrpSpPr>
        <p:grpSpPr>
          <a:xfrm>
            <a:off x="5482529" y="2855774"/>
            <a:ext cx="4545392" cy="3115902"/>
            <a:chOff x="0" y="0"/>
            <a:chExt cx="2553970" cy="1637665"/>
          </a:xfrm>
        </p:grpSpPr>
        <p:pic>
          <p:nvPicPr>
            <p:cNvPr id="197" name="Google Shape;197;p14" descr="Image result for green flower clipart"/>
            <p:cNvPicPr preferRelativeResize="0"/>
            <p:nvPr/>
          </p:nvPicPr>
          <p:blipFill rotWithShape="1">
            <a:blip r:embed="rId3">
              <a:alphaModFix/>
            </a:blip>
            <a:srcRect/>
            <a:stretch/>
          </p:blipFill>
          <p:spPr>
            <a:xfrm>
              <a:off x="0" y="0"/>
              <a:ext cx="2553970" cy="1637665"/>
            </a:xfrm>
            <a:prstGeom prst="rect">
              <a:avLst/>
            </a:prstGeom>
            <a:noFill/>
            <a:ln>
              <a:noFill/>
            </a:ln>
          </p:spPr>
        </p:pic>
        <p:sp>
          <p:nvSpPr>
            <p:cNvPr id="198" name="Google Shape;198;p14"/>
            <p:cNvSpPr txBox="1"/>
            <p:nvPr/>
          </p:nvSpPr>
          <p:spPr>
            <a:xfrm>
              <a:off x="682171" y="580572"/>
              <a:ext cx="1137285" cy="550545"/>
            </a:xfrm>
            <a:prstGeom prst="rect">
              <a:avLst/>
            </a:prstGeom>
            <a:solidFill>
              <a:schemeClr val="lt1"/>
            </a:solidFill>
            <a:ln w="28575" cap="flat" cmpd="sng">
              <a:solidFill>
                <a:schemeClr val="lt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100">
                  <a:solidFill>
                    <a:schemeClr val="dk1"/>
                  </a:solidFill>
                  <a:latin typeface="Calibri"/>
                  <a:ea typeface="Calibri"/>
                  <a:cs typeface="Calibri"/>
                  <a:sym typeface="Calibri"/>
                </a:rPr>
                <a:t> </a:t>
              </a:r>
              <a:endParaRPr/>
            </a:p>
          </p:txBody>
        </p:sp>
      </p:grpSp>
      <p:sp>
        <p:nvSpPr>
          <p:cNvPr id="199" name="Google Shape;199;p14"/>
          <p:cNvSpPr txBox="1"/>
          <p:nvPr/>
        </p:nvSpPr>
        <p:spPr>
          <a:xfrm>
            <a:off x="2448230" y="2152307"/>
            <a:ext cx="1763485"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a:solidFill>
                  <a:schemeClr val="dk1"/>
                </a:solidFill>
                <a:latin typeface="Arial"/>
                <a:ea typeface="Arial"/>
                <a:cs typeface="Arial"/>
                <a:sym typeface="Arial"/>
              </a:rPr>
              <a:t>any</a:t>
            </a:r>
            <a:endParaRPr sz="4400">
              <a:solidFill>
                <a:schemeClr val="dk1"/>
              </a:solidFill>
              <a:latin typeface="Arial"/>
              <a:ea typeface="Arial"/>
              <a:cs typeface="Arial"/>
              <a:sym typeface="Arial"/>
            </a:endParaRPr>
          </a:p>
        </p:txBody>
      </p:sp>
      <p:sp>
        <p:nvSpPr>
          <p:cNvPr id="200" name="Google Shape;200;p14"/>
          <p:cNvSpPr txBox="1"/>
          <p:nvPr/>
        </p:nvSpPr>
        <p:spPr>
          <a:xfrm>
            <a:off x="6789771" y="4094979"/>
            <a:ext cx="2068354"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a:solidFill>
                  <a:schemeClr val="dk1"/>
                </a:solidFill>
                <a:latin typeface="Arial"/>
                <a:ea typeface="Arial"/>
                <a:cs typeface="Arial"/>
                <a:sym typeface="Arial"/>
              </a:rPr>
              <a:t>many</a:t>
            </a:r>
            <a:endParaRPr sz="4400">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15"/>
          <p:cNvSpPr txBox="1"/>
          <p:nvPr/>
        </p:nvSpPr>
        <p:spPr>
          <a:xfrm>
            <a:off x="806823" y="3334871"/>
            <a:ext cx="10663561"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a:solidFill>
                  <a:srgbClr val="548135"/>
                </a:solidFill>
                <a:latin typeface="Comic Sans MS"/>
                <a:ea typeface="Comic Sans MS"/>
                <a:cs typeface="Comic Sans MS"/>
                <a:sym typeface="Comic Sans MS"/>
              </a:rPr>
              <a:t>Find today’s sound on the sound mat and do the action!</a:t>
            </a:r>
            <a:endParaRPr sz="4000">
              <a:solidFill>
                <a:srgbClr val="548135"/>
              </a:solidFill>
              <a:latin typeface="Comic Sans MS"/>
              <a:ea typeface="Comic Sans MS"/>
              <a:cs typeface="Comic Sans MS"/>
              <a:sym typeface="Comic Sans MS"/>
            </a:endParaRPr>
          </a:p>
        </p:txBody>
      </p:sp>
      <p:sp>
        <p:nvSpPr>
          <p:cNvPr id="206" name="Google Shape;206;p15"/>
          <p:cNvSpPr txBox="1"/>
          <p:nvPr/>
        </p:nvSpPr>
        <p:spPr>
          <a:xfrm>
            <a:off x="6347012" y="580313"/>
            <a:ext cx="5123372"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a:solidFill>
                  <a:srgbClr val="548135"/>
                </a:solidFill>
                <a:latin typeface="Comic Sans MS"/>
                <a:ea typeface="Comic Sans MS"/>
                <a:cs typeface="Comic Sans MS"/>
                <a:sym typeface="Comic Sans MS"/>
              </a:rPr>
              <a:t>This is au, as in Paul</a:t>
            </a:r>
            <a:endParaRPr/>
          </a:p>
          <a:p>
            <a:pPr marL="0" marR="0" lvl="0" indent="0" algn="ctr" rtl="0">
              <a:spcBef>
                <a:spcPts val="0"/>
              </a:spcBef>
              <a:spcAft>
                <a:spcPts val="0"/>
              </a:spcAft>
              <a:buNone/>
            </a:pPr>
            <a:r>
              <a:rPr lang="en-GB" sz="4000">
                <a:solidFill>
                  <a:srgbClr val="548135"/>
                </a:solidFill>
                <a:latin typeface="Comic Sans MS"/>
                <a:ea typeface="Comic Sans MS"/>
                <a:cs typeface="Comic Sans MS"/>
                <a:sym typeface="Comic Sans MS"/>
              </a:rPr>
              <a:t>(sounds like or)</a:t>
            </a:r>
            <a:endParaRPr sz="4000">
              <a:solidFill>
                <a:srgbClr val="548135"/>
              </a:solidFill>
              <a:latin typeface="Comic Sans MS"/>
              <a:ea typeface="Comic Sans MS"/>
              <a:cs typeface="Comic Sans MS"/>
              <a:sym typeface="Comic Sans MS"/>
            </a:endParaRPr>
          </a:p>
        </p:txBody>
      </p:sp>
      <p:pic>
        <p:nvPicPr>
          <p:cNvPr id="207" name="Google Shape;207;p15"/>
          <p:cNvPicPr preferRelativeResize="0"/>
          <p:nvPr/>
        </p:nvPicPr>
        <p:blipFill rotWithShape="1">
          <a:blip r:embed="rId3">
            <a:alphaModFix/>
          </a:blip>
          <a:srcRect/>
          <a:stretch/>
        </p:blipFill>
        <p:spPr>
          <a:xfrm>
            <a:off x="921423" y="397068"/>
            <a:ext cx="2612191" cy="2538952"/>
          </a:xfrm>
          <a:prstGeom prst="rect">
            <a:avLst/>
          </a:prstGeom>
          <a:noFill/>
          <a:ln>
            <a:noFill/>
          </a:ln>
        </p:spPr>
      </p:pic>
      <p:pic>
        <p:nvPicPr>
          <p:cNvPr id="208" name="Google Shape;208;p15"/>
          <p:cNvPicPr preferRelativeResize="0"/>
          <p:nvPr/>
        </p:nvPicPr>
        <p:blipFill rotWithShape="1">
          <a:blip r:embed="rId4">
            <a:alphaModFix/>
          </a:blip>
          <a:srcRect/>
          <a:stretch/>
        </p:blipFill>
        <p:spPr>
          <a:xfrm>
            <a:off x="3603812" y="704519"/>
            <a:ext cx="2916104" cy="1976688"/>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16"/>
          <p:cNvPicPr preferRelativeResize="0"/>
          <p:nvPr/>
        </p:nvPicPr>
        <p:blipFill rotWithShape="1">
          <a:blip r:embed="rId3">
            <a:alphaModFix/>
          </a:blip>
          <a:srcRect/>
          <a:stretch/>
        </p:blipFill>
        <p:spPr>
          <a:xfrm>
            <a:off x="3244311" y="251147"/>
            <a:ext cx="4830306" cy="659135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7"/>
          <p:cNvSpPr/>
          <p:nvPr/>
        </p:nvSpPr>
        <p:spPr>
          <a:xfrm>
            <a:off x="98474" y="165688"/>
            <a:ext cx="60960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00FF"/>
                </a:solidFill>
                <a:latin typeface="Comic Sans MS"/>
                <a:ea typeface="Comic Sans MS"/>
                <a:cs typeface="Comic Sans MS"/>
                <a:sym typeface="Comic Sans MS"/>
              </a:rPr>
              <a:t>Sound focus:</a:t>
            </a:r>
            <a:r>
              <a:rPr lang="en-GB" sz="1800">
                <a:solidFill>
                  <a:schemeClr val="dk1"/>
                </a:solidFill>
                <a:latin typeface="Calibri"/>
                <a:ea typeface="Calibri"/>
                <a:cs typeface="Calibri"/>
                <a:sym typeface="Calibri"/>
              </a:rPr>
              <a:t> </a:t>
            </a:r>
            <a:r>
              <a:rPr lang="en-GB" sz="1800" b="1" u="sng">
                <a:solidFill>
                  <a:schemeClr val="dk1"/>
                </a:solidFill>
                <a:latin typeface="Calibri"/>
                <a:ea typeface="Calibri"/>
                <a:cs typeface="Calibri"/>
                <a:sym typeface="Calibri"/>
              </a:rPr>
              <a:t>au</a:t>
            </a:r>
            <a:endParaRPr sz="1800" b="1" u="sng">
              <a:solidFill>
                <a:schemeClr val="dk1"/>
              </a:solidFill>
              <a:latin typeface="Calibri"/>
              <a:ea typeface="Calibri"/>
              <a:cs typeface="Calibri"/>
              <a:sym typeface="Calibri"/>
            </a:endParaRPr>
          </a:p>
        </p:txBody>
      </p:sp>
      <p:sp>
        <p:nvSpPr>
          <p:cNvPr id="219" name="Google Shape;219;p17"/>
          <p:cNvSpPr/>
          <p:nvPr/>
        </p:nvSpPr>
        <p:spPr>
          <a:xfrm>
            <a:off x="2075611" y="5281642"/>
            <a:ext cx="2363788" cy="1099625"/>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20" name="Google Shape;220;p17"/>
          <p:cNvSpPr txBox="1"/>
          <p:nvPr/>
        </p:nvSpPr>
        <p:spPr>
          <a:xfrm>
            <a:off x="454186" y="4257609"/>
            <a:ext cx="8759400" cy="21237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6600" dirty="0">
                <a:solidFill>
                  <a:schemeClr val="dk1"/>
                </a:solidFill>
                <a:latin typeface="Arial"/>
                <a:ea typeface="Arial"/>
                <a:cs typeface="Arial"/>
                <a:sym typeface="Arial"/>
              </a:rPr>
              <a:t>The Rocket was about to          </a:t>
            </a:r>
            <a:r>
              <a:rPr lang="en-GB" sz="6600" dirty="0" smtClean="0">
                <a:solidFill>
                  <a:schemeClr val="dk1"/>
                </a:solidFill>
                <a:latin typeface="Arial"/>
                <a:ea typeface="Arial"/>
                <a:cs typeface="Arial"/>
                <a:sym typeface="Arial"/>
              </a:rPr>
              <a:t>     into </a:t>
            </a:r>
            <a:r>
              <a:rPr lang="en-GB" sz="6600" dirty="0">
                <a:solidFill>
                  <a:schemeClr val="dk1"/>
                </a:solidFill>
                <a:latin typeface="Arial"/>
                <a:ea typeface="Arial"/>
                <a:cs typeface="Arial"/>
                <a:sym typeface="Arial"/>
              </a:rPr>
              <a:t>space! </a:t>
            </a:r>
            <a:endParaRPr sz="6600" dirty="0">
              <a:solidFill>
                <a:schemeClr val="dk1"/>
              </a:solidFill>
              <a:latin typeface="Arial"/>
              <a:ea typeface="Arial"/>
              <a:cs typeface="Arial"/>
              <a:sym typeface="Arial"/>
            </a:endParaRPr>
          </a:p>
        </p:txBody>
      </p:sp>
      <p:pic>
        <p:nvPicPr>
          <p:cNvPr id="221" name="Google Shape;221;p17" descr="https://upload.wikimedia.org/wikipedia/commons/thumb/2/2b/Apollo_15_launch.jpg/1200px-Apollo_15_launch.jpg"/>
          <p:cNvPicPr preferRelativeResize="0"/>
          <p:nvPr/>
        </p:nvPicPr>
        <p:blipFill rotWithShape="1">
          <a:blip r:embed="rId3">
            <a:alphaModFix/>
          </a:blip>
          <a:srcRect/>
          <a:stretch/>
        </p:blipFill>
        <p:spPr>
          <a:xfrm>
            <a:off x="4344116" y="350354"/>
            <a:ext cx="2997209" cy="3744014"/>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9C9C9"/>
        </a:solidFill>
        <a:effectLst/>
      </p:bgPr>
    </p:bg>
    <p:spTree>
      <p:nvGrpSpPr>
        <p:cNvPr id="1" name="Shape 225"/>
        <p:cNvGrpSpPr/>
        <p:nvPr/>
      </p:nvGrpSpPr>
      <p:grpSpPr>
        <a:xfrm>
          <a:off x="0" y="0"/>
          <a:ext cx="0" cy="0"/>
          <a:chOff x="0" y="0"/>
          <a:chExt cx="0" cy="0"/>
        </a:xfrm>
      </p:grpSpPr>
      <p:sp>
        <p:nvSpPr>
          <p:cNvPr id="226" name="Google Shape;226;p18"/>
          <p:cNvSpPr txBox="1"/>
          <p:nvPr/>
        </p:nvSpPr>
        <p:spPr>
          <a:xfrm>
            <a:off x="104503" y="0"/>
            <a:ext cx="27746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rgbClr val="0070C0"/>
                </a:solidFill>
                <a:latin typeface="Arial"/>
                <a:ea typeface="Arial"/>
                <a:cs typeface="Arial"/>
                <a:sym typeface="Arial"/>
              </a:rPr>
              <a:t>Recap: Week 3</a:t>
            </a:r>
            <a:endParaRPr sz="2800">
              <a:solidFill>
                <a:srgbClr val="0070C0"/>
              </a:solidFill>
              <a:latin typeface="Arial"/>
              <a:ea typeface="Arial"/>
              <a:cs typeface="Arial"/>
              <a:sym typeface="Arial"/>
            </a:endParaRPr>
          </a:p>
        </p:txBody>
      </p:sp>
      <p:sp>
        <p:nvSpPr>
          <p:cNvPr id="227" name="Google Shape;227;p18"/>
          <p:cNvSpPr/>
          <p:nvPr/>
        </p:nvSpPr>
        <p:spPr>
          <a:xfrm>
            <a:off x="9777184" y="209734"/>
            <a:ext cx="1309059"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FF0000"/>
                </a:solidFill>
                <a:latin typeface="Arial"/>
                <a:ea typeface="Arial"/>
                <a:cs typeface="Arial"/>
                <a:sym typeface="Arial"/>
              </a:rPr>
              <a:t>Week 3 tricky words: </a:t>
            </a:r>
            <a:endParaRPr sz="1800">
              <a:solidFill>
                <a:srgbClr val="FF0000"/>
              </a:solidFill>
              <a:latin typeface="Calibri"/>
              <a:ea typeface="Calibri"/>
              <a:cs typeface="Calibri"/>
              <a:sym typeface="Calibri"/>
            </a:endParaRPr>
          </a:p>
        </p:txBody>
      </p:sp>
      <p:sp>
        <p:nvSpPr>
          <p:cNvPr id="228" name="Google Shape;228;p18"/>
          <p:cNvSpPr txBox="1"/>
          <p:nvPr/>
        </p:nvSpPr>
        <p:spPr>
          <a:xfrm>
            <a:off x="0" y="1138517"/>
            <a:ext cx="4740480" cy="569386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rgbClr val="0070C0"/>
                </a:solidFill>
                <a:latin typeface="Arial"/>
                <a:ea typeface="Arial"/>
                <a:cs typeface="Arial"/>
                <a:sym typeface="Arial"/>
              </a:rPr>
              <a:t>Suggested activities:</a:t>
            </a:r>
            <a:endParaRPr/>
          </a:p>
          <a:p>
            <a:pPr marL="0" marR="0" lvl="0" indent="0" algn="l" rtl="0">
              <a:spcBef>
                <a:spcPts val="0"/>
              </a:spcBef>
              <a:spcAft>
                <a:spcPts val="0"/>
              </a:spcAft>
              <a:buNone/>
            </a:pPr>
            <a:r>
              <a:rPr lang="en-GB" sz="2800">
                <a:solidFill>
                  <a:srgbClr val="0070C0"/>
                </a:solidFill>
                <a:latin typeface="Arial"/>
                <a:ea typeface="Arial"/>
                <a:cs typeface="Arial"/>
                <a:sym typeface="Arial"/>
              </a:rPr>
              <a:t>Read the word ladders again.</a:t>
            </a:r>
            <a:endParaRPr/>
          </a:p>
          <a:p>
            <a:pPr marL="0" marR="0" lvl="0" indent="0" algn="l" rtl="0">
              <a:spcBef>
                <a:spcPts val="0"/>
              </a:spcBef>
              <a:spcAft>
                <a:spcPts val="0"/>
              </a:spcAft>
              <a:buNone/>
            </a:pPr>
            <a:endParaRPr sz="2800">
              <a:solidFill>
                <a:srgbClr val="0070C0"/>
              </a:solidFill>
              <a:latin typeface="Arial"/>
              <a:ea typeface="Arial"/>
              <a:cs typeface="Arial"/>
              <a:sym typeface="Arial"/>
            </a:endParaRPr>
          </a:p>
          <a:p>
            <a:pPr marL="0" marR="0" lvl="0" indent="0" algn="l" rtl="0">
              <a:spcBef>
                <a:spcPts val="0"/>
              </a:spcBef>
              <a:spcAft>
                <a:spcPts val="0"/>
              </a:spcAft>
              <a:buNone/>
            </a:pPr>
            <a:r>
              <a:rPr lang="en-GB" sz="2800">
                <a:solidFill>
                  <a:srgbClr val="0070C0"/>
                </a:solidFill>
                <a:latin typeface="Arial"/>
                <a:ea typeface="Arial"/>
                <a:cs typeface="Arial"/>
                <a:sym typeface="Arial"/>
              </a:rPr>
              <a:t>How many times can you find the sounds in a book?</a:t>
            </a:r>
            <a:endParaRPr/>
          </a:p>
          <a:p>
            <a:pPr marL="0" marR="0" lvl="0" indent="0" algn="l" rtl="0">
              <a:spcBef>
                <a:spcPts val="0"/>
              </a:spcBef>
              <a:spcAft>
                <a:spcPts val="0"/>
              </a:spcAft>
              <a:buNone/>
            </a:pPr>
            <a:endParaRPr sz="2800">
              <a:solidFill>
                <a:srgbClr val="0070C0"/>
              </a:solidFill>
              <a:latin typeface="Arial"/>
              <a:ea typeface="Arial"/>
              <a:cs typeface="Arial"/>
              <a:sym typeface="Arial"/>
            </a:endParaRPr>
          </a:p>
          <a:p>
            <a:pPr marL="0" marR="0" lvl="0" indent="0" algn="l" rtl="0">
              <a:spcBef>
                <a:spcPts val="0"/>
              </a:spcBef>
              <a:spcAft>
                <a:spcPts val="0"/>
              </a:spcAft>
              <a:buNone/>
            </a:pPr>
            <a:r>
              <a:rPr lang="en-GB" sz="2800">
                <a:solidFill>
                  <a:srgbClr val="0070C0"/>
                </a:solidFill>
                <a:latin typeface="Arial"/>
                <a:ea typeface="Arial"/>
                <a:cs typeface="Arial"/>
                <a:sym typeface="Arial"/>
              </a:rPr>
              <a:t>Can you make nonsense words with these sounds?</a:t>
            </a:r>
            <a:endParaRPr/>
          </a:p>
          <a:p>
            <a:pPr marL="0" marR="0" lvl="0" indent="0" algn="l" rtl="0">
              <a:spcBef>
                <a:spcPts val="0"/>
              </a:spcBef>
              <a:spcAft>
                <a:spcPts val="0"/>
              </a:spcAft>
              <a:buNone/>
            </a:pPr>
            <a:endParaRPr sz="2800">
              <a:solidFill>
                <a:srgbClr val="0070C0"/>
              </a:solidFill>
              <a:latin typeface="Arial"/>
              <a:ea typeface="Arial"/>
              <a:cs typeface="Arial"/>
              <a:sym typeface="Arial"/>
            </a:endParaRPr>
          </a:p>
          <a:p>
            <a:pPr marL="0" marR="0" lvl="0" indent="0" algn="l" rtl="0">
              <a:spcBef>
                <a:spcPts val="0"/>
              </a:spcBef>
              <a:spcAft>
                <a:spcPts val="0"/>
              </a:spcAft>
              <a:buNone/>
            </a:pPr>
            <a:r>
              <a:rPr lang="en-GB" sz="2800">
                <a:solidFill>
                  <a:srgbClr val="0070C0"/>
                </a:solidFill>
                <a:latin typeface="Arial"/>
                <a:ea typeface="Arial"/>
                <a:cs typeface="Arial"/>
                <a:sym typeface="Arial"/>
              </a:rPr>
              <a:t>Make some word cards with the reading ladder words and play pairs or snap with the sounds.</a:t>
            </a:r>
            <a:endParaRPr/>
          </a:p>
        </p:txBody>
      </p:sp>
      <p:pic>
        <p:nvPicPr>
          <p:cNvPr id="229" name="Google Shape;229;p18"/>
          <p:cNvPicPr preferRelativeResize="0"/>
          <p:nvPr/>
        </p:nvPicPr>
        <p:blipFill rotWithShape="1">
          <a:blip r:embed="rId3">
            <a:alphaModFix/>
          </a:blip>
          <a:srcRect/>
          <a:stretch/>
        </p:blipFill>
        <p:spPr>
          <a:xfrm>
            <a:off x="8956729" y="1138517"/>
            <a:ext cx="2895600" cy="2085975"/>
          </a:xfrm>
          <a:prstGeom prst="rect">
            <a:avLst/>
          </a:prstGeom>
          <a:noFill/>
          <a:ln>
            <a:noFill/>
          </a:ln>
        </p:spPr>
      </p:pic>
      <p:pic>
        <p:nvPicPr>
          <p:cNvPr id="230" name="Google Shape;230;p18"/>
          <p:cNvPicPr preferRelativeResize="0"/>
          <p:nvPr/>
        </p:nvPicPr>
        <p:blipFill rotWithShape="1">
          <a:blip r:embed="rId4">
            <a:alphaModFix/>
          </a:blip>
          <a:srcRect/>
          <a:stretch/>
        </p:blipFill>
        <p:spPr>
          <a:xfrm>
            <a:off x="8956729" y="3394973"/>
            <a:ext cx="2949971" cy="2549220"/>
          </a:xfrm>
          <a:prstGeom prst="rect">
            <a:avLst/>
          </a:prstGeom>
          <a:noFill/>
          <a:ln>
            <a:noFill/>
          </a:ln>
        </p:spPr>
      </p:pic>
      <p:pic>
        <p:nvPicPr>
          <p:cNvPr id="231" name="Google Shape;231;p18"/>
          <p:cNvPicPr preferRelativeResize="0"/>
          <p:nvPr/>
        </p:nvPicPr>
        <p:blipFill rotWithShape="1">
          <a:blip r:embed="rId5">
            <a:alphaModFix/>
          </a:blip>
          <a:srcRect/>
          <a:stretch/>
        </p:blipFill>
        <p:spPr>
          <a:xfrm>
            <a:off x="4740480" y="1133064"/>
            <a:ext cx="4181695" cy="3536519"/>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BBD6EE"/>
        </a:solidFill>
        <a:effectLst/>
      </p:bgPr>
    </p:bg>
    <p:spTree>
      <p:nvGrpSpPr>
        <p:cNvPr id="1" name="Shape 235"/>
        <p:cNvGrpSpPr/>
        <p:nvPr/>
      </p:nvGrpSpPr>
      <p:grpSpPr>
        <a:xfrm>
          <a:off x="0" y="0"/>
          <a:ext cx="0" cy="0"/>
          <a:chOff x="0" y="0"/>
          <a:chExt cx="0" cy="0"/>
        </a:xfrm>
      </p:grpSpPr>
      <p:sp>
        <p:nvSpPr>
          <p:cNvPr id="236" name="Google Shape;236;p19"/>
          <p:cNvSpPr txBox="1">
            <a:spLocks noGrp="1"/>
          </p:cNvSpPr>
          <p:nvPr>
            <p:ph type="title"/>
          </p:nvPr>
        </p:nvSpPr>
        <p:spPr>
          <a:xfrm>
            <a:off x="1069145" y="1645284"/>
            <a:ext cx="10775852" cy="3095527"/>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rgbClr val="FF0000"/>
              </a:buClr>
              <a:buSzPts val="16600"/>
              <a:buFont typeface="Calibri"/>
              <a:buNone/>
            </a:pPr>
            <a:r>
              <a:rPr lang="en-GB" sz="16600">
                <a:solidFill>
                  <a:srgbClr val="FF0000"/>
                </a:solidFill>
              </a:rPr>
              <a:t>Week 4</a:t>
            </a:r>
            <a:br>
              <a:rPr lang="en-GB" sz="16600">
                <a:solidFill>
                  <a:srgbClr val="FF0000"/>
                </a:solidFill>
              </a:rPr>
            </a:br>
            <a:r>
              <a:rPr lang="en-GB" sz="9600">
                <a:solidFill>
                  <a:srgbClr val="FF0000"/>
                </a:solidFill>
              </a:rPr>
              <a:t>w/c: 11.5.20</a:t>
            </a:r>
            <a:endParaRPr sz="9600">
              <a:solidFill>
                <a:srgbClr val="FF000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0"/>
          <p:cNvSpPr/>
          <p:nvPr/>
        </p:nvSpPr>
        <p:spPr>
          <a:xfrm>
            <a:off x="3991341" y="238759"/>
            <a:ext cx="3985041"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FF0000"/>
                </a:solidFill>
                <a:latin typeface="Arial"/>
                <a:ea typeface="Arial"/>
                <a:cs typeface="Arial"/>
                <a:sym typeface="Arial"/>
              </a:rPr>
              <a:t>Week 4</a:t>
            </a:r>
            <a:endParaRPr sz="1800">
              <a:solidFill>
                <a:srgbClr val="FF0000"/>
              </a:solidFill>
              <a:latin typeface="Arial"/>
              <a:ea typeface="Arial"/>
              <a:cs typeface="Arial"/>
              <a:sym typeface="Arial"/>
            </a:endParaRPr>
          </a:p>
          <a:p>
            <a:pPr marL="0" marR="0" lvl="0" indent="0" algn="ctr" rtl="0">
              <a:spcBef>
                <a:spcPts val="0"/>
              </a:spcBef>
              <a:spcAft>
                <a:spcPts val="0"/>
              </a:spcAft>
              <a:buNone/>
            </a:pPr>
            <a:r>
              <a:rPr lang="en-GB" sz="1800">
                <a:solidFill>
                  <a:srgbClr val="FF0000"/>
                </a:solidFill>
                <a:latin typeface="Arial"/>
                <a:ea typeface="Arial"/>
                <a:cs typeface="Arial"/>
                <a:sym typeface="Arial"/>
              </a:rPr>
              <a:t> New ‘tricky words’ to learn: </a:t>
            </a:r>
            <a:endParaRPr sz="1800">
              <a:solidFill>
                <a:srgbClr val="FF0000"/>
              </a:solidFill>
              <a:latin typeface="Calibri"/>
              <a:ea typeface="Calibri"/>
              <a:cs typeface="Calibri"/>
              <a:sym typeface="Calibri"/>
            </a:endParaRPr>
          </a:p>
        </p:txBody>
      </p:sp>
      <p:pic>
        <p:nvPicPr>
          <p:cNvPr id="242" name="Google Shape;242;p20"/>
          <p:cNvPicPr preferRelativeResize="0"/>
          <p:nvPr/>
        </p:nvPicPr>
        <p:blipFill rotWithShape="1">
          <a:blip r:embed="rId3">
            <a:alphaModFix/>
          </a:blip>
          <a:srcRect/>
          <a:stretch/>
        </p:blipFill>
        <p:spPr>
          <a:xfrm>
            <a:off x="419277" y="1133061"/>
            <a:ext cx="4714139" cy="4229351"/>
          </a:xfrm>
          <a:prstGeom prst="rect">
            <a:avLst/>
          </a:prstGeom>
          <a:noFill/>
          <a:ln>
            <a:noFill/>
          </a:ln>
        </p:spPr>
      </p:pic>
      <p:pic>
        <p:nvPicPr>
          <p:cNvPr id="243" name="Google Shape;243;p20"/>
          <p:cNvPicPr preferRelativeResize="0"/>
          <p:nvPr/>
        </p:nvPicPr>
        <p:blipFill rotWithShape="1">
          <a:blip r:embed="rId3">
            <a:alphaModFix/>
          </a:blip>
          <a:srcRect/>
          <a:stretch/>
        </p:blipFill>
        <p:spPr>
          <a:xfrm>
            <a:off x="6492029" y="2628649"/>
            <a:ext cx="4714139" cy="4229351"/>
          </a:xfrm>
          <a:prstGeom prst="rect">
            <a:avLst/>
          </a:prstGeom>
          <a:noFill/>
          <a:ln>
            <a:noFill/>
          </a:ln>
        </p:spPr>
      </p:pic>
      <p:sp>
        <p:nvSpPr>
          <p:cNvPr id="244" name="Google Shape;244;p20"/>
          <p:cNvSpPr txBox="1"/>
          <p:nvPr/>
        </p:nvSpPr>
        <p:spPr>
          <a:xfrm>
            <a:off x="1704312" y="2741243"/>
            <a:ext cx="2061776"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a:solidFill>
                  <a:schemeClr val="dk1"/>
                </a:solidFill>
                <a:latin typeface="Arial"/>
                <a:ea typeface="Arial"/>
                <a:cs typeface="Arial"/>
                <a:sym typeface="Arial"/>
              </a:rPr>
              <a:t>more</a:t>
            </a:r>
            <a:endParaRPr sz="4400">
              <a:solidFill>
                <a:schemeClr val="dk1"/>
              </a:solidFill>
              <a:latin typeface="Arial"/>
              <a:ea typeface="Arial"/>
              <a:cs typeface="Arial"/>
              <a:sym typeface="Arial"/>
            </a:endParaRPr>
          </a:p>
        </p:txBody>
      </p:sp>
      <p:sp>
        <p:nvSpPr>
          <p:cNvPr id="245" name="Google Shape;245;p20"/>
          <p:cNvSpPr txBox="1"/>
          <p:nvPr/>
        </p:nvSpPr>
        <p:spPr>
          <a:xfrm>
            <a:off x="7686474" y="4234617"/>
            <a:ext cx="2325248"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a:solidFill>
                  <a:schemeClr val="dk1"/>
                </a:solidFill>
                <a:latin typeface="Arial"/>
                <a:ea typeface="Arial"/>
                <a:cs typeface="Arial"/>
                <a:sym typeface="Arial"/>
              </a:rPr>
              <a:t>before</a:t>
            </a:r>
            <a:endParaRPr sz="4400">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21"/>
          <p:cNvSpPr txBox="1"/>
          <p:nvPr/>
        </p:nvSpPr>
        <p:spPr>
          <a:xfrm>
            <a:off x="806823" y="3334871"/>
            <a:ext cx="10663561" cy="132343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a:solidFill>
                  <a:srgbClr val="548135"/>
                </a:solidFill>
                <a:latin typeface="Comic Sans MS"/>
                <a:ea typeface="Comic Sans MS"/>
                <a:cs typeface="Comic Sans MS"/>
                <a:sym typeface="Comic Sans MS"/>
              </a:rPr>
              <a:t>Find today’s sound on the sound mat and do the action!</a:t>
            </a:r>
            <a:endParaRPr sz="4000">
              <a:solidFill>
                <a:srgbClr val="548135"/>
              </a:solidFill>
              <a:latin typeface="Comic Sans MS"/>
              <a:ea typeface="Comic Sans MS"/>
              <a:cs typeface="Comic Sans MS"/>
              <a:sym typeface="Comic Sans MS"/>
            </a:endParaRPr>
          </a:p>
        </p:txBody>
      </p:sp>
      <p:sp>
        <p:nvSpPr>
          <p:cNvPr id="251" name="Google Shape;251;p21"/>
          <p:cNvSpPr txBox="1"/>
          <p:nvPr/>
        </p:nvSpPr>
        <p:spPr>
          <a:xfrm>
            <a:off x="6705600" y="611310"/>
            <a:ext cx="512337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a:solidFill>
                  <a:srgbClr val="548135"/>
                </a:solidFill>
                <a:latin typeface="Comic Sans MS"/>
                <a:ea typeface="Comic Sans MS"/>
                <a:cs typeface="Comic Sans MS"/>
                <a:sym typeface="Comic Sans MS"/>
              </a:rPr>
              <a:t>This is aw, as in lawn</a:t>
            </a:r>
            <a:endParaRPr sz="4000">
              <a:solidFill>
                <a:srgbClr val="548135"/>
              </a:solidFill>
              <a:latin typeface="Comic Sans MS"/>
              <a:ea typeface="Comic Sans MS"/>
              <a:cs typeface="Comic Sans MS"/>
              <a:sym typeface="Comic Sans MS"/>
            </a:endParaRPr>
          </a:p>
          <a:p>
            <a:pPr marL="0" marR="0" lvl="0" indent="0" algn="ctr" rtl="0">
              <a:spcBef>
                <a:spcPts val="0"/>
              </a:spcBef>
              <a:spcAft>
                <a:spcPts val="0"/>
              </a:spcAft>
              <a:buNone/>
            </a:pPr>
            <a:r>
              <a:rPr lang="en-GB" sz="4000">
                <a:solidFill>
                  <a:srgbClr val="548135"/>
                </a:solidFill>
                <a:latin typeface="Comic Sans MS"/>
                <a:ea typeface="Comic Sans MS"/>
                <a:cs typeface="Comic Sans MS"/>
                <a:sym typeface="Comic Sans MS"/>
              </a:rPr>
              <a:t>(sounds like or)</a:t>
            </a:r>
            <a:endParaRPr sz="4000">
              <a:solidFill>
                <a:srgbClr val="548135"/>
              </a:solidFill>
              <a:latin typeface="Comic Sans MS"/>
              <a:ea typeface="Comic Sans MS"/>
              <a:cs typeface="Comic Sans MS"/>
              <a:sym typeface="Comic Sans MS"/>
            </a:endParaRPr>
          </a:p>
        </p:txBody>
      </p:sp>
      <p:pic>
        <p:nvPicPr>
          <p:cNvPr id="252" name="Google Shape;252;p21"/>
          <p:cNvPicPr preferRelativeResize="0"/>
          <p:nvPr/>
        </p:nvPicPr>
        <p:blipFill rotWithShape="1">
          <a:blip r:embed="rId3">
            <a:alphaModFix/>
          </a:blip>
          <a:srcRect/>
          <a:stretch/>
        </p:blipFill>
        <p:spPr>
          <a:xfrm>
            <a:off x="921423" y="397068"/>
            <a:ext cx="2612191" cy="2538952"/>
          </a:xfrm>
          <a:prstGeom prst="rect">
            <a:avLst/>
          </a:prstGeom>
          <a:noFill/>
          <a:ln>
            <a:noFill/>
          </a:ln>
        </p:spPr>
      </p:pic>
      <p:pic>
        <p:nvPicPr>
          <p:cNvPr id="253" name="Google Shape;253;p21"/>
          <p:cNvPicPr preferRelativeResize="0"/>
          <p:nvPr/>
        </p:nvPicPr>
        <p:blipFill rotWithShape="1">
          <a:blip r:embed="rId4">
            <a:alphaModFix/>
          </a:blip>
          <a:srcRect/>
          <a:stretch/>
        </p:blipFill>
        <p:spPr>
          <a:xfrm>
            <a:off x="3533614" y="611310"/>
            <a:ext cx="3082802" cy="2083549"/>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pic>
        <p:nvPicPr>
          <p:cNvPr id="258" name="Google Shape;258;p22"/>
          <p:cNvPicPr preferRelativeResize="0"/>
          <p:nvPr/>
        </p:nvPicPr>
        <p:blipFill rotWithShape="1">
          <a:blip r:embed="rId3">
            <a:alphaModFix/>
          </a:blip>
          <a:srcRect/>
          <a:stretch/>
        </p:blipFill>
        <p:spPr>
          <a:xfrm>
            <a:off x="3425528" y="-1"/>
            <a:ext cx="4959055" cy="674946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3"/>
          <p:cNvSpPr/>
          <p:nvPr/>
        </p:nvSpPr>
        <p:spPr>
          <a:xfrm>
            <a:off x="98474" y="165688"/>
            <a:ext cx="60960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0000FF"/>
                </a:solidFill>
                <a:latin typeface="Comic Sans MS"/>
                <a:ea typeface="Comic Sans MS"/>
                <a:cs typeface="Comic Sans MS"/>
                <a:sym typeface="Comic Sans MS"/>
              </a:rPr>
              <a:t>Sound focus:</a:t>
            </a:r>
            <a:r>
              <a:rPr lang="en-GB" sz="1800">
                <a:solidFill>
                  <a:schemeClr val="dk1"/>
                </a:solidFill>
                <a:latin typeface="Calibri"/>
                <a:ea typeface="Calibri"/>
                <a:cs typeface="Calibri"/>
                <a:sym typeface="Calibri"/>
              </a:rPr>
              <a:t> </a:t>
            </a:r>
            <a:r>
              <a:rPr lang="en-GB" sz="1800" b="1" u="sng">
                <a:solidFill>
                  <a:schemeClr val="dk1"/>
                </a:solidFill>
                <a:latin typeface="Calibri"/>
                <a:ea typeface="Calibri"/>
                <a:cs typeface="Calibri"/>
                <a:sym typeface="Calibri"/>
              </a:rPr>
              <a:t>‘aw’ </a:t>
            </a:r>
            <a:endParaRPr sz="1800" u="sng">
              <a:solidFill>
                <a:schemeClr val="dk1"/>
              </a:solidFill>
              <a:latin typeface="Calibri"/>
              <a:ea typeface="Calibri"/>
              <a:cs typeface="Calibri"/>
              <a:sym typeface="Calibri"/>
            </a:endParaRPr>
          </a:p>
        </p:txBody>
      </p:sp>
      <p:sp>
        <p:nvSpPr>
          <p:cNvPr id="264" name="Google Shape;264;p23"/>
          <p:cNvSpPr/>
          <p:nvPr/>
        </p:nvSpPr>
        <p:spPr>
          <a:xfrm>
            <a:off x="808980" y="3700249"/>
            <a:ext cx="2337494" cy="680357"/>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5" name="Google Shape;265;p23"/>
          <p:cNvSpPr txBox="1"/>
          <p:nvPr/>
        </p:nvSpPr>
        <p:spPr>
          <a:xfrm>
            <a:off x="682823" y="5053002"/>
            <a:ext cx="9924341"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a:solidFill>
                  <a:schemeClr val="dk1"/>
                </a:solidFill>
                <a:latin typeface="Arial"/>
                <a:ea typeface="Arial"/>
                <a:cs typeface="Arial"/>
                <a:sym typeface="Arial"/>
              </a:rPr>
              <a:t>This house is made out of                     . </a:t>
            </a:r>
            <a:endParaRPr sz="4000">
              <a:solidFill>
                <a:schemeClr val="dk1"/>
              </a:solidFill>
              <a:latin typeface="Arial"/>
              <a:ea typeface="Arial"/>
              <a:cs typeface="Arial"/>
              <a:sym typeface="Arial"/>
            </a:endParaRPr>
          </a:p>
        </p:txBody>
      </p:sp>
      <p:sp>
        <p:nvSpPr>
          <p:cNvPr id="266" name="Google Shape;266;p23"/>
          <p:cNvSpPr/>
          <p:nvPr/>
        </p:nvSpPr>
        <p:spPr>
          <a:xfrm>
            <a:off x="6676958" y="5038932"/>
            <a:ext cx="2767487" cy="721956"/>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67" name="Google Shape;267;p23" descr="http://4.bp.blogspot.com/_h5DTV--cNLI/TRvGZt783uI/AAAAAAAAK18/dlC-hmqaBak/s1600/three%2Bpigs%2Bstraw.jpg"/>
          <p:cNvPicPr preferRelativeResize="0"/>
          <p:nvPr/>
        </p:nvPicPr>
        <p:blipFill rotWithShape="1">
          <a:blip r:embed="rId3">
            <a:alphaModFix/>
          </a:blip>
          <a:srcRect/>
          <a:stretch/>
        </p:blipFill>
        <p:spPr>
          <a:xfrm>
            <a:off x="6948261" y="1677445"/>
            <a:ext cx="4115979" cy="3199783"/>
          </a:xfrm>
          <a:prstGeom prst="rect">
            <a:avLst/>
          </a:prstGeom>
          <a:noFill/>
          <a:ln>
            <a:noFill/>
          </a:ln>
        </p:spPr>
      </p:pic>
      <p:pic>
        <p:nvPicPr>
          <p:cNvPr id="268" name="Google Shape;268;p23" descr="http://s3.amazonaws.com/assets.prod.vetstreet.com/02/4961a0838811e1b25e005056ad4734/file/bigstock_Paw_4724565.jpg"/>
          <p:cNvPicPr preferRelativeResize="0"/>
          <p:nvPr/>
        </p:nvPicPr>
        <p:blipFill rotWithShape="1">
          <a:blip r:embed="rId4">
            <a:alphaModFix/>
          </a:blip>
          <a:srcRect/>
          <a:stretch/>
        </p:blipFill>
        <p:spPr>
          <a:xfrm>
            <a:off x="682823" y="809849"/>
            <a:ext cx="3190875" cy="271462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6527" y="2581852"/>
            <a:ext cx="10515600" cy="1325563"/>
          </a:xfrm>
        </p:spPr>
        <p:txBody>
          <a:bodyPr>
            <a:normAutofit fontScale="90000"/>
          </a:bodyPr>
          <a:lstStyle/>
          <a:p>
            <a:r>
              <a:rPr lang="en-GB" dirty="0" smtClean="0">
                <a:solidFill>
                  <a:srgbClr val="FF0000"/>
                </a:solidFill>
                <a:latin typeface="CCW Precursive 1" panose="03050602040000000000" pitchFamily="66" charset="0"/>
              </a:rPr>
              <a:t>The next three sessions are looking at the alternative sounds for: </a:t>
            </a:r>
            <a:r>
              <a:rPr lang="en-GB" dirty="0" smtClean="0">
                <a:solidFill>
                  <a:srgbClr val="0070C0"/>
                </a:solidFill>
                <a:latin typeface="CCW Precursive 1" panose="03050602040000000000" pitchFamily="66" charset="0"/>
              </a:rPr>
              <a:t>air, are &amp; ear</a:t>
            </a:r>
            <a:br>
              <a:rPr lang="en-GB" dirty="0" smtClean="0">
                <a:solidFill>
                  <a:srgbClr val="0070C0"/>
                </a:solidFill>
                <a:latin typeface="CCW Precursive 1" panose="03050602040000000000" pitchFamily="66" charset="0"/>
              </a:rPr>
            </a:br>
            <a:r>
              <a:rPr lang="en-GB" dirty="0">
                <a:solidFill>
                  <a:srgbClr val="0070C0"/>
                </a:solidFill>
                <a:latin typeface="CCW Precursive 1" panose="03050602040000000000" pitchFamily="66" charset="0"/>
              </a:rPr>
              <a:t/>
            </a:r>
            <a:br>
              <a:rPr lang="en-GB" dirty="0">
                <a:solidFill>
                  <a:srgbClr val="0070C0"/>
                </a:solidFill>
                <a:latin typeface="CCW Precursive 1" panose="03050602040000000000" pitchFamily="66" charset="0"/>
              </a:rPr>
            </a:br>
            <a:r>
              <a:rPr lang="en-GB" dirty="0" smtClean="0">
                <a:solidFill>
                  <a:srgbClr val="FF0000"/>
                </a:solidFill>
                <a:latin typeface="CCW Precursive 1" panose="03050602040000000000" pitchFamily="66" charset="0"/>
              </a:rPr>
              <a:t>We explain that they sound the same as one another but are written differently to spell different words.  </a:t>
            </a:r>
            <a:endParaRPr lang="en-GB" dirty="0">
              <a:solidFill>
                <a:srgbClr val="FF0000"/>
              </a:solidFill>
              <a:latin typeface="CCW Precursive 1" panose="03050602040000000000" pitchFamily="66" charset="0"/>
            </a:endParaRPr>
          </a:p>
        </p:txBody>
      </p:sp>
    </p:spTree>
    <p:extLst>
      <p:ext uri="{BB962C8B-B14F-4D97-AF65-F5344CB8AC3E}">
        <p14:creationId xmlns:p14="http://schemas.microsoft.com/office/powerpoint/2010/main" val="36107465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1" name="Google Shape;251;p21"/>
          <p:cNvSpPr txBox="1"/>
          <p:nvPr/>
        </p:nvSpPr>
        <p:spPr>
          <a:xfrm>
            <a:off x="3492384" y="4219942"/>
            <a:ext cx="5123372"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dirty="0">
                <a:solidFill>
                  <a:srgbClr val="548135"/>
                </a:solidFill>
                <a:latin typeface="Comic Sans MS"/>
                <a:ea typeface="Comic Sans MS"/>
                <a:cs typeface="Comic Sans MS"/>
                <a:sym typeface="Comic Sans MS"/>
              </a:rPr>
              <a:t>This is </a:t>
            </a:r>
            <a:r>
              <a:rPr lang="en-GB" sz="4000" dirty="0" smtClean="0">
                <a:solidFill>
                  <a:srgbClr val="548135"/>
                </a:solidFill>
                <a:latin typeface="Comic Sans MS"/>
                <a:ea typeface="Comic Sans MS"/>
                <a:cs typeface="Comic Sans MS"/>
                <a:sym typeface="Comic Sans MS"/>
              </a:rPr>
              <a:t>air, </a:t>
            </a:r>
            <a:r>
              <a:rPr lang="en-GB" sz="4000" dirty="0">
                <a:solidFill>
                  <a:srgbClr val="548135"/>
                </a:solidFill>
                <a:latin typeface="Comic Sans MS"/>
                <a:ea typeface="Comic Sans MS"/>
                <a:cs typeface="Comic Sans MS"/>
                <a:sym typeface="Comic Sans MS"/>
              </a:rPr>
              <a:t>as in </a:t>
            </a:r>
            <a:r>
              <a:rPr lang="en-GB" sz="4000" dirty="0" smtClean="0">
                <a:solidFill>
                  <a:srgbClr val="548135"/>
                </a:solidFill>
                <a:latin typeface="Comic Sans MS"/>
                <a:ea typeface="Comic Sans MS"/>
                <a:cs typeface="Comic Sans MS"/>
                <a:sym typeface="Comic Sans MS"/>
              </a:rPr>
              <a:t>hair</a:t>
            </a:r>
            <a:endParaRPr sz="4000" dirty="0">
              <a:solidFill>
                <a:srgbClr val="548135"/>
              </a:solidFill>
              <a:latin typeface="Comic Sans MS"/>
              <a:ea typeface="Comic Sans MS"/>
              <a:cs typeface="Comic Sans MS"/>
              <a:sym typeface="Comic Sans MS"/>
            </a:endParaRPr>
          </a:p>
        </p:txBody>
      </p:sp>
      <p:pic>
        <p:nvPicPr>
          <p:cNvPr id="2" name="Picture 1"/>
          <p:cNvPicPr>
            <a:picLocks noChangeAspect="1"/>
          </p:cNvPicPr>
          <p:nvPr/>
        </p:nvPicPr>
        <p:blipFill>
          <a:blip r:embed="rId3"/>
          <a:stretch>
            <a:fillRect/>
          </a:stretch>
        </p:blipFill>
        <p:spPr>
          <a:xfrm>
            <a:off x="4201579" y="607093"/>
            <a:ext cx="3920836" cy="2808675"/>
          </a:xfrm>
          <a:prstGeom prst="rect">
            <a:avLst/>
          </a:prstGeom>
        </p:spPr>
      </p:pic>
      <p:sp>
        <p:nvSpPr>
          <p:cNvPr id="3" name="TextBox 2"/>
          <p:cNvSpPr txBox="1"/>
          <p:nvPr/>
        </p:nvSpPr>
        <p:spPr>
          <a:xfrm>
            <a:off x="5278582" y="1508248"/>
            <a:ext cx="1766830" cy="1200329"/>
          </a:xfrm>
          <a:prstGeom prst="rect">
            <a:avLst/>
          </a:prstGeom>
          <a:noFill/>
        </p:spPr>
        <p:txBody>
          <a:bodyPr wrap="none" rtlCol="0">
            <a:spAutoFit/>
          </a:bodyPr>
          <a:lstStyle/>
          <a:p>
            <a:r>
              <a:rPr lang="en-GB" sz="7200" dirty="0" smtClean="0">
                <a:latin typeface="CCW Precursive 1" panose="03050602040000000000" pitchFamily="66" charset="0"/>
              </a:rPr>
              <a:t>air</a:t>
            </a:r>
            <a:endParaRPr lang="en-GB" sz="7200" dirty="0">
              <a:latin typeface="CCW Precursive 1" panose="03050602040000000000" pitchFamily="66" charset="0"/>
            </a:endParaRPr>
          </a:p>
        </p:txBody>
      </p:sp>
    </p:spTree>
    <p:extLst>
      <p:ext uri="{BB962C8B-B14F-4D97-AF65-F5344CB8AC3E}">
        <p14:creationId xmlns:p14="http://schemas.microsoft.com/office/powerpoint/2010/main" val="16619057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2812906" y="162357"/>
            <a:ext cx="5582949" cy="6495884"/>
          </a:xfrm>
          <a:prstGeom prst="rect">
            <a:avLst/>
          </a:prstGeom>
        </p:spPr>
      </p:pic>
    </p:spTree>
    <p:extLst>
      <p:ext uri="{BB962C8B-B14F-4D97-AF65-F5344CB8AC3E}">
        <p14:creationId xmlns:p14="http://schemas.microsoft.com/office/powerpoint/2010/main" val="38796271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3"/>
          <p:cNvSpPr/>
          <p:nvPr/>
        </p:nvSpPr>
        <p:spPr>
          <a:xfrm>
            <a:off x="98474" y="165688"/>
            <a:ext cx="60960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rgbClr val="0000FF"/>
                </a:solidFill>
                <a:latin typeface="Comic Sans MS"/>
                <a:ea typeface="Comic Sans MS"/>
                <a:cs typeface="Comic Sans MS"/>
                <a:sym typeface="Comic Sans MS"/>
              </a:rPr>
              <a:t>Sound focus</a:t>
            </a:r>
            <a:r>
              <a:rPr lang="en-GB" sz="1800" dirty="0" smtClean="0">
                <a:solidFill>
                  <a:srgbClr val="0000FF"/>
                </a:solidFill>
                <a:latin typeface="Comic Sans MS"/>
                <a:ea typeface="Comic Sans MS"/>
                <a:cs typeface="Comic Sans MS"/>
                <a:sym typeface="Comic Sans MS"/>
              </a:rPr>
              <a:t>: air</a:t>
            </a:r>
            <a:r>
              <a:rPr lang="en-GB" sz="1800" dirty="0" smtClean="0">
                <a:solidFill>
                  <a:schemeClr val="dk1"/>
                </a:solidFill>
                <a:latin typeface="Calibri"/>
                <a:ea typeface="Calibri"/>
                <a:cs typeface="Calibri"/>
                <a:sym typeface="Calibri"/>
              </a:rPr>
              <a:t> </a:t>
            </a:r>
            <a:r>
              <a:rPr lang="en-GB" sz="1800" b="1" u="sng" dirty="0" smtClean="0">
                <a:solidFill>
                  <a:schemeClr val="dk1"/>
                </a:solidFill>
                <a:latin typeface="Calibri"/>
                <a:ea typeface="Calibri"/>
                <a:cs typeface="Calibri"/>
                <a:sym typeface="Calibri"/>
              </a:rPr>
              <a:t> </a:t>
            </a:r>
            <a:endParaRPr sz="1800" u="sng" dirty="0">
              <a:solidFill>
                <a:schemeClr val="dk1"/>
              </a:solidFill>
              <a:latin typeface="Calibri"/>
              <a:ea typeface="Calibri"/>
              <a:cs typeface="Calibri"/>
              <a:sym typeface="Calibri"/>
            </a:endParaRPr>
          </a:p>
        </p:txBody>
      </p:sp>
      <p:sp>
        <p:nvSpPr>
          <p:cNvPr id="264" name="Google Shape;264;p23"/>
          <p:cNvSpPr/>
          <p:nvPr/>
        </p:nvSpPr>
        <p:spPr>
          <a:xfrm>
            <a:off x="196948" y="3855914"/>
            <a:ext cx="2337494" cy="680357"/>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65" name="Google Shape;265;p23"/>
          <p:cNvSpPr txBox="1"/>
          <p:nvPr/>
        </p:nvSpPr>
        <p:spPr>
          <a:xfrm>
            <a:off x="1264524" y="9933491"/>
            <a:ext cx="3113206"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dirty="0" smtClean="0">
                <a:solidFill>
                  <a:schemeClr val="dk1"/>
                </a:solidFill>
                <a:latin typeface="Arial"/>
                <a:ea typeface="Arial"/>
                <a:cs typeface="Arial"/>
                <a:sym typeface="Arial"/>
              </a:rPr>
              <a:t>. </a:t>
            </a:r>
            <a:endParaRPr sz="4000" dirty="0">
              <a:solidFill>
                <a:schemeClr val="dk1"/>
              </a:solidFill>
              <a:latin typeface="Arial"/>
              <a:ea typeface="Arial"/>
              <a:cs typeface="Arial"/>
              <a:sym typeface="Arial"/>
            </a:endParaRPr>
          </a:p>
        </p:txBody>
      </p:sp>
      <p:sp>
        <p:nvSpPr>
          <p:cNvPr id="266" name="Google Shape;266;p23"/>
          <p:cNvSpPr/>
          <p:nvPr/>
        </p:nvSpPr>
        <p:spPr>
          <a:xfrm>
            <a:off x="5637867" y="5090370"/>
            <a:ext cx="2767487" cy="721956"/>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026" name="Picture 2" descr="http://www.admin.ox.ac.uk/media/global/wwwadminoxacuk/localsites/accessguide/images/buildings/woodstockroad/stairs-ma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948" y="564429"/>
            <a:ext cx="2409199" cy="3212265"/>
          </a:xfrm>
          <a:prstGeom prst="rect">
            <a:avLst/>
          </a:prstGeom>
          <a:noFill/>
          <a:extLst>
            <a:ext uri="{909E8E84-426E-40DD-AFC4-6F175D3DCCD1}">
              <a14:hiddenFill xmlns:a14="http://schemas.microsoft.com/office/drawing/2010/main">
                <a:solidFill>
                  <a:srgbClr val="FFFFFF"/>
                </a:solidFill>
              </a14:hiddenFill>
            </a:ext>
          </a:extLst>
        </p:spPr>
      </p:pic>
      <p:sp>
        <p:nvSpPr>
          <p:cNvPr id="7" name="Google Shape;263;p23"/>
          <p:cNvSpPr/>
          <p:nvPr/>
        </p:nvSpPr>
        <p:spPr>
          <a:xfrm>
            <a:off x="1401547" y="5090370"/>
            <a:ext cx="10307782" cy="9232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5400" dirty="0" smtClean="0">
                <a:solidFill>
                  <a:srgbClr val="0000FF"/>
                </a:solidFill>
                <a:latin typeface="Comic Sans MS"/>
                <a:ea typeface="Calibri"/>
                <a:cs typeface="Calibri"/>
                <a:sym typeface="Comic Sans MS"/>
              </a:rPr>
              <a:t>I like your                      .</a:t>
            </a:r>
            <a:endParaRPr sz="5400" u="sng" dirty="0">
              <a:solidFill>
                <a:schemeClr val="dk1"/>
              </a:solidFill>
              <a:latin typeface="Calibri"/>
              <a:ea typeface="Calibri"/>
              <a:cs typeface="Calibri"/>
              <a:sym typeface="Calibri"/>
            </a:endParaRPr>
          </a:p>
        </p:txBody>
      </p:sp>
      <p:pic>
        <p:nvPicPr>
          <p:cNvPr id="1028" name="Picture 4" descr="https://i.ytimg.com/vi/in_JyXCQVr4/hqdefaul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7867" y="1384319"/>
            <a:ext cx="4572000"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98211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24"/>
          <p:cNvSpPr/>
          <p:nvPr/>
        </p:nvSpPr>
        <p:spPr>
          <a:xfrm>
            <a:off x="3991341" y="238759"/>
            <a:ext cx="3985041"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FF0000"/>
                </a:solidFill>
                <a:latin typeface="Arial"/>
                <a:ea typeface="Arial"/>
                <a:cs typeface="Arial"/>
                <a:sym typeface="Arial"/>
              </a:rPr>
              <a:t>Week 4</a:t>
            </a:r>
            <a:endParaRPr sz="1800">
              <a:solidFill>
                <a:srgbClr val="FF0000"/>
              </a:solidFill>
              <a:latin typeface="Arial"/>
              <a:ea typeface="Arial"/>
              <a:cs typeface="Arial"/>
              <a:sym typeface="Arial"/>
            </a:endParaRPr>
          </a:p>
          <a:p>
            <a:pPr marL="0" marR="0" lvl="0" indent="0" algn="ctr" rtl="0">
              <a:spcBef>
                <a:spcPts val="0"/>
              </a:spcBef>
              <a:spcAft>
                <a:spcPts val="0"/>
              </a:spcAft>
              <a:buNone/>
            </a:pPr>
            <a:r>
              <a:rPr lang="en-GB" sz="1800">
                <a:solidFill>
                  <a:srgbClr val="FF0000"/>
                </a:solidFill>
                <a:latin typeface="Arial"/>
                <a:ea typeface="Arial"/>
                <a:cs typeface="Arial"/>
                <a:sym typeface="Arial"/>
              </a:rPr>
              <a:t> New ‘tricky words’ to learn: </a:t>
            </a:r>
            <a:endParaRPr sz="1800">
              <a:solidFill>
                <a:srgbClr val="FF0000"/>
              </a:solidFill>
              <a:latin typeface="Calibri"/>
              <a:ea typeface="Calibri"/>
              <a:cs typeface="Calibri"/>
              <a:sym typeface="Calibri"/>
            </a:endParaRPr>
          </a:p>
        </p:txBody>
      </p:sp>
      <p:pic>
        <p:nvPicPr>
          <p:cNvPr id="274" name="Google Shape;274;p24"/>
          <p:cNvPicPr preferRelativeResize="0"/>
          <p:nvPr/>
        </p:nvPicPr>
        <p:blipFill rotWithShape="1">
          <a:blip r:embed="rId3">
            <a:alphaModFix/>
          </a:blip>
          <a:srcRect/>
          <a:stretch/>
        </p:blipFill>
        <p:spPr>
          <a:xfrm>
            <a:off x="419277" y="1133061"/>
            <a:ext cx="4714139" cy="4229351"/>
          </a:xfrm>
          <a:prstGeom prst="rect">
            <a:avLst/>
          </a:prstGeom>
          <a:noFill/>
          <a:ln>
            <a:noFill/>
          </a:ln>
        </p:spPr>
      </p:pic>
      <p:pic>
        <p:nvPicPr>
          <p:cNvPr id="275" name="Google Shape;275;p24"/>
          <p:cNvPicPr preferRelativeResize="0"/>
          <p:nvPr/>
        </p:nvPicPr>
        <p:blipFill rotWithShape="1">
          <a:blip r:embed="rId3">
            <a:alphaModFix/>
          </a:blip>
          <a:srcRect/>
          <a:stretch/>
        </p:blipFill>
        <p:spPr>
          <a:xfrm>
            <a:off x="6492029" y="2628649"/>
            <a:ext cx="4714139" cy="4229351"/>
          </a:xfrm>
          <a:prstGeom prst="rect">
            <a:avLst/>
          </a:prstGeom>
          <a:noFill/>
          <a:ln>
            <a:noFill/>
          </a:ln>
        </p:spPr>
      </p:pic>
      <p:sp>
        <p:nvSpPr>
          <p:cNvPr id="276" name="Google Shape;276;p24"/>
          <p:cNvSpPr txBox="1"/>
          <p:nvPr/>
        </p:nvSpPr>
        <p:spPr>
          <a:xfrm>
            <a:off x="1704312" y="2741243"/>
            <a:ext cx="2061776"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a:solidFill>
                  <a:schemeClr val="dk1"/>
                </a:solidFill>
                <a:latin typeface="Arial"/>
                <a:ea typeface="Arial"/>
                <a:cs typeface="Arial"/>
                <a:sym typeface="Arial"/>
              </a:rPr>
              <a:t>more</a:t>
            </a:r>
            <a:endParaRPr sz="4400">
              <a:solidFill>
                <a:schemeClr val="dk1"/>
              </a:solidFill>
              <a:latin typeface="Arial"/>
              <a:ea typeface="Arial"/>
              <a:cs typeface="Arial"/>
              <a:sym typeface="Arial"/>
            </a:endParaRPr>
          </a:p>
        </p:txBody>
      </p:sp>
      <p:sp>
        <p:nvSpPr>
          <p:cNvPr id="277" name="Google Shape;277;p24"/>
          <p:cNvSpPr txBox="1"/>
          <p:nvPr/>
        </p:nvSpPr>
        <p:spPr>
          <a:xfrm>
            <a:off x="7686474" y="4234617"/>
            <a:ext cx="2325248"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a:solidFill>
                  <a:schemeClr val="dk1"/>
                </a:solidFill>
                <a:latin typeface="Arial"/>
                <a:ea typeface="Arial"/>
                <a:cs typeface="Arial"/>
                <a:sym typeface="Arial"/>
              </a:rPr>
              <a:t>before</a:t>
            </a:r>
            <a:endParaRPr sz="4400">
              <a:solidFill>
                <a:schemeClr val="dk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1" name="Google Shape;251;p21"/>
          <p:cNvSpPr txBox="1"/>
          <p:nvPr/>
        </p:nvSpPr>
        <p:spPr>
          <a:xfrm>
            <a:off x="3325091" y="4316923"/>
            <a:ext cx="5123372" cy="13233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dirty="0">
                <a:solidFill>
                  <a:srgbClr val="548135"/>
                </a:solidFill>
                <a:latin typeface="Comic Sans MS"/>
                <a:ea typeface="Comic Sans MS"/>
                <a:cs typeface="Comic Sans MS"/>
                <a:sym typeface="Comic Sans MS"/>
              </a:rPr>
              <a:t>This is </a:t>
            </a:r>
            <a:r>
              <a:rPr lang="en-GB" sz="4000" dirty="0" smtClean="0">
                <a:solidFill>
                  <a:srgbClr val="548135"/>
                </a:solidFill>
                <a:latin typeface="Comic Sans MS"/>
                <a:ea typeface="Comic Sans MS"/>
                <a:cs typeface="Comic Sans MS"/>
                <a:sym typeface="Comic Sans MS"/>
              </a:rPr>
              <a:t>‘</a:t>
            </a:r>
            <a:r>
              <a:rPr lang="en-GB" sz="4000" dirty="0" smtClean="0">
                <a:solidFill>
                  <a:srgbClr val="548135"/>
                </a:solidFill>
                <a:latin typeface="Comic Sans MS"/>
                <a:ea typeface="Comic Sans MS"/>
                <a:cs typeface="Comic Sans MS"/>
                <a:sym typeface="Comic Sans MS"/>
              </a:rPr>
              <a:t>are’ as in c</a:t>
            </a:r>
            <a:r>
              <a:rPr lang="en-GB" sz="4000" b="1" dirty="0" smtClean="0">
                <a:solidFill>
                  <a:srgbClr val="548135"/>
                </a:solidFill>
                <a:latin typeface="Comic Sans MS"/>
                <a:ea typeface="Comic Sans MS"/>
                <a:cs typeface="Comic Sans MS"/>
                <a:sym typeface="Comic Sans MS"/>
              </a:rPr>
              <a:t>are</a:t>
            </a:r>
            <a:endParaRPr sz="4000" dirty="0">
              <a:solidFill>
                <a:srgbClr val="548135"/>
              </a:solidFill>
              <a:latin typeface="Comic Sans MS"/>
              <a:ea typeface="Comic Sans MS"/>
              <a:cs typeface="Comic Sans MS"/>
              <a:sym typeface="Comic Sans MS"/>
            </a:endParaRPr>
          </a:p>
        </p:txBody>
      </p:sp>
      <p:pic>
        <p:nvPicPr>
          <p:cNvPr id="6" name="Picture 5"/>
          <p:cNvPicPr>
            <a:picLocks noChangeAspect="1"/>
          </p:cNvPicPr>
          <p:nvPr/>
        </p:nvPicPr>
        <p:blipFill>
          <a:blip r:embed="rId3"/>
          <a:stretch>
            <a:fillRect/>
          </a:stretch>
        </p:blipFill>
        <p:spPr>
          <a:xfrm>
            <a:off x="4201579" y="607093"/>
            <a:ext cx="3920836" cy="2808675"/>
          </a:xfrm>
          <a:prstGeom prst="rect">
            <a:avLst/>
          </a:prstGeom>
        </p:spPr>
      </p:pic>
      <p:sp>
        <p:nvSpPr>
          <p:cNvPr id="7" name="TextBox 6"/>
          <p:cNvSpPr txBox="1"/>
          <p:nvPr/>
        </p:nvSpPr>
        <p:spPr>
          <a:xfrm>
            <a:off x="5278582" y="1508248"/>
            <a:ext cx="2000869" cy="1200329"/>
          </a:xfrm>
          <a:prstGeom prst="rect">
            <a:avLst/>
          </a:prstGeom>
          <a:noFill/>
        </p:spPr>
        <p:txBody>
          <a:bodyPr wrap="none" rtlCol="0">
            <a:spAutoFit/>
          </a:bodyPr>
          <a:lstStyle/>
          <a:p>
            <a:r>
              <a:rPr lang="en-GB" sz="7200" dirty="0" smtClean="0">
                <a:latin typeface="CCW Precursive 1" panose="03050602040000000000" pitchFamily="66" charset="0"/>
              </a:rPr>
              <a:t>are</a:t>
            </a:r>
            <a:endParaRPr lang="en-GB" sz="7200" dirty="0">
              <a:latin typeface="CCW Precursive 1" panose="03050602040000000000" pitchFamily="66" charset="0"/>
            </a:endParaRPr>
          </a:p>
        </p:txBody>
      </p:sp>
    </p:spTree>
    <p:extLst>
      <p:ext uri="{BB962C8B-B14F-4D97-AF65-F5344CB8AC3E}">
        <p14:creationId xmlns:p14="http://schemas.microsoft.com/office/powerpoint/2010/main" val="39534600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141950" y="199591"/>
            <a:ext cx="5627977" cy="6635973"/>
          </a:xfrm>
          <a:prstGeom prst="rect">
            <a:avLst/>
          </a:prstGeom>
        </p:spPr>
      </p:pic>
    </p:spTree>
    <p:extLst>
      <p:ext uri="{BB962C8B-B14F-4D97-AF65-F5344CB8AC3E}">
        <p14:creationId xmlns:p14="http://schemas.microsoft.com/office/powerpoint/2010/main" val="13130915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3"/>
          <p:cNvSpPr/>
          <p:nvPr/>
        </p:nvSpPr>
        <p:spPr>
          <a:xfrm>
            <a:off x="250873" y="5481473"/>
            <a:ext cx="11802581" cy="5847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smtClean="0">
                <a:solidFill>
                  <a:srgbClr val="0000FF"/>
                </a:solidFill>
                <a:latin typeface="Comic Sans MS"/>
                <a:ea typeface="Comic Sans MS"/>
                <a:cs typeface="Comic Sans MS"/>
                <a:sym typeface="Comic Sans MS"/>
              </a:rPr>
              <a:t>I woke up crying because I had a                                         .</a:t>
            </a:r>
            <a:endParaRPr sz="3200" u="sng" dirty="0">
              <a:solidFill>
                <a:schemeClr val="dk1"/>
              </a:solidFill>
              <a:latin typeface="Calibri"/>
              <a:ea typeface="Calibri"/>
              <a:cs typeface="Calibri"/>
              <a:sym typeface="Calibri"/>
            </a:endParaRPr>
          </a:p>
        </p:txBody>
      </p:sp>
      <p:sp>
        <p:nvSpPr>
          <p:cNvPr id="266" name="Google Shape;266;p23"/>
          <p:cNvSpPr/>
          <p:nvPr/>
        </p:nvSpPr>
        <p:spPr>
          <a:xfrm>
            <a:off x="6937376" y="5344252"/>
            <a:ext cx="4391890" cy="721956"/>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dirty="0" smtClean="0">
                <a:solidFill>
                  <a:schemeClr val="lt1"/>
                </a:solidFill>
                <a:latin typeface="Calibri"/>
                <a:ea typeface="Calibri"/>
                <a:cs typeface="Calibri"/>
                <a:sym typeface="Calibri"/>
              </a:rPr>
              <a:t>v</a:t>
            </a:r>
            <a:endParaRPr sz="1800" dirty="0">
              <a:solidFill>
                <a:schemeClr val="lt1"/>
              </a:solidFill>
              <a:latin typeface="Calibri"/>
              <a:ea typeface="Calibri"/>
              <a:cs typeface="Calibri"/>
              <a:sym typeface="Calibri"/>
            </a:endParaRPr>
          </a:p>
        </p:txBody>
      </p:sp>
      <p:sp>
        <p:nvSpPr>
          <p:cNvPr id="8" name="Google Shape;266;p23"/>
          <p:cNvSpPr/>
          <p:nvPr/>
        </p:nvSpPr>
        <p:spPr>
          <a:xfrm>
            <a:off x="7543949" y="7468650"/>
            <a:ext cx="1205709" cy="377677"/>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dirty="0" smtClean="0">
                <a:solidFill>
                  <a:schemeClr val="lt1"/>
                </a:solidFill>
                <a:latin typeface="Calibri"/>
                <a:ea typeface="Calibri"/>
                <a:cs typeface="Calibri"/>
                <a:sym typeface="Calibri"/>
              </a:rPr>
              <a:t>v</a:t>
            </a:r>
            <a:endParaRPr sz="1800" dirty="0">
              <a:solidFill>
                <a:schemeClr val="lt1"/>
              </a:solidFill>
              <a:latin typeface="Calibri"/>
              <a:ea typeface="Calibri"/>
              <a:cs typeface="Calibri"/>
              <a:sym typeface="Calibri"/>
            </a:endParaRPr>
          </a:p>
        </p:txBody>
      </p:sp>
      <p:pic>
        <p:nvPicPr>
          <p:cNvPr id="2050" name="Picture 2" descr="https://upload.wikimedia.org/wikipedia/commons/4/44/Lepus_europaeus_%28Causse_M%C3%A9jean%2C_Loz%C3%A8re%29-croppe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33321" y="165688"/>
            <a:ext cx="2391749" cy="3188999"/>
          </a:xfrm>
          <a:prstGeom prst="rect">
            <a:avLst/>
          </a:prstGeom>
          <a:noFill/>
          <a:extLst>
            <a:ext uri="{909E8E84-426E-40DD-AFC4-6F175D3DCCD1}">
              <a14:hiddenFill xmlns:a14="http://schemas.microsoft.com/office/drawing/2010/main">
                <a:solidFill>
                  <a:srgbClr val="FFFFFF"/>
                </a:solidFill>
              </a14:hiddenFill>
            </a:ext>
          </a:extLst>
        </p:spPr>
      </p:pic>
      <p:sp>
        <p:nvSpPr>
          <p:cNvPr id="10" name="Google Shape;266;p23"/>
          <p:cNvSpPr/>
          <p:nvPr/>
        </p:nvSpPr>
        <p:spPr>
          <a:xfrm>
            <a:off x="8757583" y="3536493"/>
            <a:ext cx="2767487" cy="721956"/>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dirty="0" smtClean="0">
                <a:solidFill>
                  <a:schemeClr val="lt1"/>
                </a:solidFill>
                <a:latin typeface="Calibri"/>
                <a:ea typeface="Calibri"/>
                <a:cs typeface="Calibri"/>
                <a:sym typeface="Calibri"/>
              </a:rPr>
              <a:t>v</a:t>
            </a:r>
            <a:endParaRPr sz="1800" dirty="0">
              <a:solidFill>
                <a:schemeClr val="lt1"/>
              </a:solidFill>
              <a:latin typeface="Calibri"/>
              <a:ea typeface="Calibri"/>
              <a:cs typeface="Calibri"/>
              <a:sym typeface="Calibri"/>
            </a:endParaRPr>
          </a:p>
        </p:txBody>
      </p:sp>
      <p:pic>
        <p:nvPicPr>
          <p:cNvPr id="2052" name="Picture 4" descr="https://thumbs.dreamstime.com/t/cartoon-nightmare-illustration-vector-icon-5216762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51132" y="2610930"/>
            <a:ext cx="2767487" cy="2733322"/>
          </a:xfrm>
          <a:prstGeom prst="rect">
            <a:avLst/>
          </a:prstGeom>
          <a:noFill/>
          <a:extLst>
            <a:ext uri="{909E8E84-426E-40DD-AFC4-6F175D3DCCD1}">
              <a14:hiddenFill xmlns:a14="http://schemas.microsoft.com/office/drawing/2010/main">
                <a:solidFill>
                  <a:srgbClr val="FFFFFF"/>
                </a:solidFill>
              </a14:hiddenFill>
            </a:ext>
          </a:extLst>
        </p:spPr>
      </p:pic>
      <p:sp>
        <p:nvSpPr>
          <p:cNvPr id="12" name="Google Shape;263;p23"/>
          <p:cNvSpPr/>
          <p:nvPr/>
        </p:nvSpPr>
        <p:spPr>
          <a:xfrm>
            <a:off x="250874" y="318088"/>
            <a:ext cx="60960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rgbClr val="0000FF"/>
                </a:solidFill>
                <a:latin typeface="Comic Sans MS"/>
                <a:ea typeface="Comic Sans MS"/>
                <a:cs typeface="Comic Sans MS"/>
                <a:sym typeface="Comic Sans MS"/>
              </a:rPr>
              <a:t>Sound focus</a:t>
            </a:r>
            <a:r>
              <a:rPr lang="en-GB" sz="1800" dirty="0" smtClean="0">
                <a:solidFill>
                  <a:srgbClr val="0000FF"/>
                </a:solidFill>
                <a:latin typeface="Comic Sans MS"/>
                <a:ea typeface="Comic Sans MS"/>
                <a:cs typeface="Comic Sans MS"/>
                <a:sym typeface="Comic Sans MS"/>
              </a:rPr>
              <a:t>: are (care) </a:t>
            </a:r>
            <a:r>
              <a:rPr lang="en-GB" sz="1800" dirty="0" smtClean="0">
                <a:solidFill>
                  <a:schemeClr val="dk1"/>
                </a:solidFill>
                <a:latin typeface="Calibri"/>
                <a:ea typeface="Calibri"/>
                <a:cs typeface="Calibri"/>
                <a:sym typeface="Calibri"/>
              </a:rPr>
              <a:t> </a:t>
            </a:r>
            <a:r>
              <a:rPr lang="en-GB" sz="1800" b="1" u="sng" dirty="0" smtClean="0">
                <a:solidFill>
                  <a:schemeClr val="dk1"/>
                </a:solidFill>
                <a:latin typeface="Calibri"/>
                <a:ea typeface="Calibri"/>
                <a:cs typeface="Calibri"/>
                <a:sym typeface="Calibri"/>
              </a:rPr>
              <a:t> </a:t>
            </a:r>
            <a:endParaRPr sz="1800" u="sng"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95486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28"/>
          <p:cNvSpPr/>
          <p:nvPr/>
        </p:nvSpPr>
        <p:spPr>
          <a:xfrm>
            <a:off x="3991341" y="238759"/>
            <a:ext cx="3985041"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FF0000"/>
                </a:solidFill>
                <a:latin typeface="Arial"/>
                <a:ea typeface="Arial"/>
                <a:cs typeface="Arial"/>
                <a:sym typeface="Arial"/>
              </a:rPr>
              <a:t>Week 4</a:t>
            </a:r>
            <a:endParaRPr sz="1800">
              <a:solidFill>
                <a:srgbClr val="FF0000"/>
              </a:solidFill>
              <a:latin typeface="Arial"/>
              <a:ea typeface="Arial"/>
              <a:cs typeface="Arial"/>
              <a:sym typeface="Arial"/>
            </a:endParaRPr>
          </a:p>
          <a:p>
            <a:pPr marL="0" marR="0" lvl="0" indent="0" algn="ctr" rtl="0">
              <a:spcBef>
                <a:spcPts val="0"/>
              </a:spcBef>
              <a:spcAft>
                <a:spcPts val="0"/>
              </a:spcAft>
              <a:buNone/>
            </a:pPr>
            <a:r>
              <a:rPr lang="en-GB" sz="1800">
                <a:solidFill>
                  <a:srgbClr val="FF0000"/>
                </a:solidFill>
                <a:latin typeface="Arial"/>
                <a:ea typeface="Arial"/>
                <a:cs typeface="Arial"/>
                <a:sym typeface="Arial"/>
              </a:rPr>
              <a:t> New ‘tricky words’ to learn: </a:t>
            </a:r>
            <a:endParaRPr sz="1800">
              <a:solidFill>
                <a:srgbClr val="FF0000"/>
              </a:solidFill>
              <a:latin typeface="Calibri"/>
              <a:ea typeface="Calibri"/>
              <a:cs typeface="Calibri"/>
              <a:sym typeface="Calibri"/>
            </a:endParaRPr>
          </a:p>
        </p:txBody>
      </p:sp>
      <p:pic>
        <p:nvPicPr>
          <p:cNvPr id="304" name="Google Shape;304;p28"/>
          <p:cNvPicPr preferRelativeResize="0"/>
          <p:nvPr/>
        </p:nvPicPr>
        <p:blipFill rotWithShape="1">
          <a:blip r:embed="rId3">
            <a:alphaModFix/>
          </a:blip>
          <a:srcRect/>
          <a:stretch/>
        </p:blipFill>
        <p:spPr>
          <a:xfrm>
            <a:off x="419277" y="1133061"/>
            <a:ext cx="4714139" cy="4229351"/>
          </a:xfrm>
          <a:prstGeom prst="rect">
            <a:avLst/>
          </a:prstGeom>
          <a:noFill/>
          <a:ln>
            <a:noFill/>
          </a:ln>
        </p:spPr>
      </p:pic>
      <p:pic>
        <p:nvPicPr>
          <p:cNvPr id="305" name="Google Shape;305;p28"/>
          <p:cNvPicPr preferRelativeResize="0"/>
          <p:nvPr/>
        </p:nvPicPr>
        <p:blipFill rotWithShape="1">
          <a:blip r:embed="rId3">
            <a:alphaModFix/>
          </a:blip>
          <a:srcRect/>
          <a:stretch/>
        </p:blipFill>
        <p:spPr>
          <a:xfrm>
            <a:off x="6492029" y="2628649"/>
            <a:ext cx="4714139" cy="4229351"/>
          </a:xfrm>
          <a:prstGeom prst="rect">
            <a:avLst/>
          </a:prstGeom>
          <a:noFill/>
          <a:ln>
            <a:noFill/>
          </a:ln>
        </p:spPr>
      </p:pic>
      <p:sp>
        <p:nvSpPr>
          <p:cNvPr id="306" name="Google Shape;306;p28"/>
          <p:cNvSpPr txBox="1"/>
          <p:nvPr/>
        </p:nvSpPr>
        <p:spPr>
          <a:xfrm>
            <a:off x="1704312" y="2741243"/>
            <a:ext cx="2061776"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a:solidFill>
                  <a:schemeClr val="dk1"/>
                </a:solidFill>
                <a:latin typeface="Arial"/>
                <a:ea typeface="Arial"/>
                <a:cs typeface="Arial"/>
                <a:sym typeface="Arial"/>
              </a:rPr>
              <a:t>more</a:t>
            </a:r>
            <a:endParaRPr sz="4400">
              <a:solidFill>
                <a:schemeClr val="dk1"/>
              </a:solidFill>
              <a:latin typeface="Arial"/>
              <a:ea typeface="Arial"/>
              <a:cs typeface="Arial"/>
              <a:sym typeface="Arial"/>
            </a:endParaRPr>
          </a:p>
        </p:txBody>
      </p:sp>
      <p:sp>
        <p:nvSpPr>
          <p:cNvPr id="307" name="Google Shape;307;p28"/>
          <p:cNvSpPr txBox="1"/>
          <p:nvPr/>
        </p:nvSpPr>
        <p:spPr>
          <a:xfrm>
            <a:off x="7686474" y="4234617"/>
            <a:ext cx="2325248" cy="76944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a:solidFill>
                  <a:schemeClr val="dk1"/>
                </a:solidFill>
                <a:latin typeface="Arial"/>
                <a:ea typeface="Arial"/>
                <a:cs typeface="Arial"/>
                <a:sym typeface="Arial"/>
              </a:rPr>
              <a:t>before</a:t>
            </a:r>
            <a:endParaRPr sz="4400">
              <a:solidFill>
                <a:schemeClr val="dk1"/>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1" name="Google Shape;251;p21"/>
          <p:cNvSpPr txBox="1"/>
          <p:nvPr/>
        </p:nvSpPr>
        <p:spPr>
          <a:xfrm>
            <a:off x="3325091" y="4316923"/>
            <a:ext cx="5123372" cy="13233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dirty="0">
                <a:solidFill>
                  <a:srgbClr val="548135"/>
                </a:solidFill>
                <a:latin typeface="Comic Sans MS"/>
                <a:ea typeface="Comic Sans MS"/>
                <a:cs typeface="Comic Sans MS"/>
                <a:sym typeface="Comic Sans MS"/>
              </a:rPr>
              <a:t>This is </a:t>
            </a:r>
            <a:r>
              <a:rPr lang="en-GB" sz="4000" dirty="0" smtClean="0">
                <a:solidFill>
                  <a:srgbClr val="548135"/>
                </a:solidFill>
                <a:latin typeface="Comic Sans MS"/>
                <a:ea typeface="Comic Sans MS"/>
                <a:cs typeface="Comic Sans MS"/>
                <a:sym typeface="Comic Sans MS"/>
              </a:rPr>
              <a:t>‘ear</a:t>
            </a:r>
            <a:r>
              <a:rPr lang="en-GB" sz="4000" dirty="0" smtClean="0">
                <a:solidFill>
                  <a:srgbClr val="548135"/>
                </a:solidFill>
                <a:latin typeface="Comic Sans MS"/>
                <a:ea typeface="Comic Sans MS"/>
                <a:cs typeface="Comic Sans MS"/>
                <a:sym typeface="Comic Sans MS"/>
              </a:rPr>
              <a:t>’ as in p</a:t>
            </a:r>
            <a:r>
              <a:rPr lang="en-GB" sz="4000" b="1" dirty="0" smtClean="0">
                <a:solidFill>
                  <a:srgbClr val="548135"/>
                </a:solidFill>
                <a:latin typeface="Comic Sans MS"/>
                <a:ea typeface="Comic Sans MS"/>
                <a:cs typeface="Comic Sans MS"/>
                <a:sym typeface="Comic Sans MS"/>
              </a:rPr>
              <a:t>ear</a:t>
            </a:r>
            <a:endParaRPr sz="4000" b="1" dirty="0">
              <a:solidFill>
                <a:srgbClr val="548135"/>
              </a:solidFill>
              <a:latin typeface="Comic Sans MS"/>
              <a:ea typeface="Comic Sans MS"/>
              <a:cs typeface="Comic Sans MS"/>
              <a:sym typeface="Comic Sans MS"/>
            </a:endParaRPr>
          </a:p>
        </p:txBody>
      </p:sp>
      <p:pic>
        <p:nvPicPr>
          <p:cNvPr id="6" name="Picture 5"/>
          <p:cNvPicPr>
            <a:picLocks noChangeAspect="1"/>
          </p:cNvPicPr>
          <p:nvPr/>
        </p:nvPicPr>
        <p:blipFill>
          <a:blip r:embed="rId3"/>
          <a:stretch>
            <a:fillRect/>
          </a:stretch>
        </p:blipFill>
        <p:spPr>
          <a:xfrm>
            <a:off x="4201579" y="607093"/>
            <a:ext cx="3920836" cy="2808675"/>
          </a:xfrm>
          <a:prstGeom prst="rect">
            <a:avLst/>
          </a:prstGeom>
        </p:spPr>
      </p:pic>
      <p:sp>
        <p:nvSpPr>
          <p:cNvPr id="7" name="TextBox 6"/>
          <p:cNvSpPr txBox="1"/>
          <p:nvPr/>
        </p:nvSpPr>
        <p:spPr>
          <a:xfrm>
            <a:off x="5278582" y="1508248"/>
            <a:ext cx="2000869" cy="1200329"/>
          </a:xfrm>
          <a:prstGeom prst="rect">
            <a:avLst/>
          </a:prstGeom>
          <a:noFill/>
        </p:spPr>
        <p:txBody>
          <a:bodyPr wrap="none" rtlCol="0">
            <a:spAutoFit/>
          </a:bodyPr>
          <a:lstStyle/>
          <a:p>
            <a:r>
              <a:rPr lang="en-GB" sz="7200" dirty="0" smtClean="0">
                <a:latin typeface="CCW Precursive 1" panose="03050602040000000000" pitchFamily="66" charset="0"/>
              </a:rPr>
              <a:t>ear</a:t>
            </a:r>
            <a:endParaRPr lang="en-GB" sz="7200" dirty="0">
              <a:latin typeface="CCW Precursive 1" panose="03050602040000000000" pitchFamily="66" charset="0"/>
            </a:endParaRPr>
          </a:p>
        </p:txBody>
      </p:sp>
    </p:spTree>
    <p:extLst>
      <p:ext uri="{BB962C8B-B14F-4D97-AF65-F5344CB8AC3E}">
        <p14:creationId xmlns:p14="http://schemas.microsoft.com/office/powerpoint/2010/main" val="10724129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254519" y="219507"/>
            <a:ext cx="6471765" cy="6347547"/>
          </a:xfrm>
          <a:prstGeom prst="rect">
            <a:avLst/>
          </a:prstGeom>
        </p:spPr>
      </p:pic>
    </p:spTree>
    <p:extLst>
      <p:ext uri="{BB962C8B-B14F-4D97-AF65-F5344CB8AC3E}">
        <p14:creationId xmlns:p14="http://schemas.microsoft.com/office/powerpoint/2010/main" val="17301611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6" name="Google Shape;266;p23"/>
          <p:cNvSpPr/>
          <p:nvPr/>
        </p:nvSpPr>
        <p:spPr>
          <a:xfrm>
            <a:off x="770420" y="3973249"/>
            <a:ext cx="2693216" cy="721956"/>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dirty="0" smtClean="0">
                <a:solidFill>
                  <a:schemeClr val="lt1"/>
                </a:solidFill>
                <a:latin typeface="Calibri"/>
                <a:ea typeface="Calibri"/>
                <a:cs typeface="Calibri"/>
                <a:sym typeface="Calibri"/>
              </a:rPr>
              <a:t>v</a:t>
            </a:r>
            <a:endParaRPr sz="1800" dirty="0">
              <a:solidFill>
                <a:schemeClr val="lt1"/>
              </a:solidFill>
              <a:latin typeface="Calibri"/>
              <a:ea typeface="Calibri"/>
              <a:cs typeface="Calibri"/>
              <a:sym typeface="Calibri"/>
            </a:endParaRPr>
          </a:p>
        </p:txBody>
      </p:sp>
      <p:sp>
        <p:nvSpPr>
          <p:cNvPr id="8" name="Google Shape;266;p23"/>
          <p:cNvSpPr/>
          <p:nvPr/>
        </p:nvSpPr>
        <p:spPr>
          <a:xfrm>
            <a:off x="7543949" y="7468650"/>
            <a:ext cx="1205709" cy="377677"/>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dirty="0" smtClean="0">
                <a:solidFill>
                  <a:schemeClr val="lt1"/>
                </a:solidFill>
                <a:latin typeface="Calibri"/>
                <a:ea typeface="Calibri"/>
                <a:cs typeface="Calibri"/>
                <a:sym typeface="Calibri"/>
              </a:rPr>
              <a:t>v</a:t>
            </a:r>
            <a:endParaRPr sz="1800" dirty="0">
              <a:solidFill>
                <a:schemeClr val="lt1"/>
              </a:solidFill>
              <a:latin typeface="Calibri"/>
              <a:ea typeface="Calibri"/>
              <a:cs typeface="Calibri"/>
              <a:sym typeface="Calibri"/>
            </a:endParaRPr>
          </a:p>
        </p:txBody>
      </p:sp>
      <p:sp>
        <p:nvSpPr>
          <p:cNvPr id="10" name="Google Shape;266;p23"/>
          <p:cNvSpPr/>
          <p:nvPr/>
        </p:nvSpPr>
        <p:spPr>
          <a:xfrm>
            <a:off x="8757583" y="3536493"/>
            <a:ext cx="2767487" cy="721956"/>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dirty="0" smtClean="0">
                <a:solidFill>
                  <a:schemeClr val="lt1"/>
                </a:solidFill>
                <a:latin typeface="Calibri"/>
                <a:ea typeface="Calibri"/>
                <a:cs typeface="Calibri"/>
                <a:sym typeface="Calibri"/>
              </a:rPr>
              <a:t>v</a:t>
            </a:r>
            <a:endParaRPr sz="1800" dirty="0">
              <a:solidFill>
                <a:schemeClr val="lt1"/>
              </a:solidFill>
              <a:latin typeface="Calibri"/>
              <a:ea typeface="Calibri"/>
              <a:cs typeface="Calibri"/>
              <a:sym typeface="Calibri"/>
            </a:endParaRPr>
          </a:p>
        </p:txBody>
      </p:sp>
      <p:sp>
        <p:nvSpPr>
          <p:cNvPr id="12" name="Google Shape;263;p23"/>
          <p:cNvSpPr/>
          <p:nvPr/>
        </p:nvSpPr>
        <p:spPr>
          <a:xfrm>
            <a:off x="250874" y="318088"/>
            <a:ext cx="60960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rgbClr val="0000FF"/>
                </a:solidFill>
                <a:latin typeface="Comic Sans MS"/>
                <a:ea typeface="Comic Sans MS"/>
                <a:cs typeface="Comic Sans MS"/>
                <a:sym typeface="Comic Sans MS"/>
              </a:rPr>
              <a:t>Sound focus</a:t>
            </a:r>
            <a:r>
              <a:rPr lang="en-GB" sz="1800" dirty="0" smtClean="0">
                <a:solidFill>
                  <a:srgbClr val="0000FF"/>
                </a:solidFill>
                <a:latin typeface="Comic Sans MS"/>
                <a:ea typeface="Comic Sans MS"/>
                <a:cs typeface="Comic Sans MS"/>
                <a:sym typeface="Comic Sans MS"/>
              </a:rPr>
              <a:t>: ear (bear) </a:t>
            </a:r>
            <a:r>
              <a:rPr lang="en-GB" sz="1800" dirty="0" smtClean="0">
                <a:solidFill>
                  <a:schemeClr val="dk1"/>
                </a:solidFill>
                <a:latin typeface="Calibri"/>
                <a:ea typeface="Calibri"/>
                <a:cs typeface="Calibri"/>
                <a:sym typeface="Calibri"/>
              </a:rPr>
              <a:t> </a:t>
            </a:r>
            <a:r>
              <a:rPr lang="en-GB" sz="1800" b="1" u="sng" dirty="0" smtClean="0">
                <a:solidFill>
                  <a:schemeClr val="dk1"/>
                </a:solidFill>
                <a:latin typeface="Calibri"/>
                <a:ea typeface="Calibri"/>
                <a:cs typeface="Calibri"/>
                <a:sym typeface="Calibri"/>
              </a:rPr>
              <a:t> </a:t>
            </a:r>
            <a:endParaRPr sz="1800" u="sng" dirty="0">
              <a:solidFill>
                <a:schemeClr val="dk1"/>
              </a:solidFill>
              <a:latin typeface="Calibri"/>
              <a:ea typeface="Calibri"/>
              <a:cs typeface="Calibri"/>
              <a:sym typeface="Calibri"/>
            </a:endParaRPr>
          </a:p>
        </p:txBody>
      </p:sp>
      <p:pic>
        <p:nvPicPr>
          <p:cNvPr id="3074" name="Picture 2" descr="https://peopledotcom.files.wordpress.com/2019/09/grizzly-bea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03437" y="1039877"/>
            <a:ext cx="3220527" cy="218834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tatic.independent.co.uk/s3fs-public/thumbnails/image/2012/11/24/22/pear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064" y="1159251"/>
            <a:ext cx="3435928" cy="251793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a:stretch>
            <a:fillRect/>
          </a:stretch>
        </p:blipFill>
        <p:spPr>
          <a:xfrm>
            <a:off x="4640840" y="1672307"/>
            <a:ext cx="2466975" cy="1628775"/>
          </a:xfrm>
          <a:prstGeom prst="rect">
            <a:avLst/>
          </a:prstGeom>
        </p:spPr>
      </p:pic>
      <p:sp>
        <p:nvSpPr>
          <p:cNvPr id="13" name="Google Shape;266;p23"/>
          <p:cNvSpPr/>
          <p:nvPr/>
        </p:nvSpPr>
        <p:spPr>
          <a:xfrm>
            <a:off x="4949679" y="3610680"/>
            <a:ext cx="2693216" cy="721956"/>
          </a:xfrm>
          <a:prstGeom prst="rect">
            <a:avLst/>
          </a:prstGeom>
          <a:solidFill>
            <a:schemeClr val="lt1"/>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dirty="0" smtClean="0">
                <a:solidFill>
                  <a:schemeClr val="lt1"/>
                </a:solidFill>
                <a:latin typeface="Calibri"/>
                <a:ea typeface="Calibri"/>
                <a:cs typeface="Calibri"/>
                <a:sym typeface="Calibri"/>
              </a:rPr>
              <a:t>v</a:t>
            </a:r>
            <a:endParaRPr sz="1800" dirty="0">
              <a:solidFill>
                <a:schemeClr val="lt1"/>
              </a:solidFill>
              <a:latin typeface="Calibri"/>
              <a:ea typeface="Calibri"/>
              <a:cs typeface="Calibri"/>
              <a:sym typeface="Calibri"/>
            </a:endParaRPr>
          </a:p>
        </p:txBody>
      </p:sp>
    </p:spTree>
    <p:extLst>
      <p:ext uri="{BB962C8B-B14F-4D97-AF65-F5344CB8AC3E}">
        <p14:creationId xmlns:p14="http://schemas.microsoft.com/office/powerpoint/2010/main" val="30811789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C9C9C9"/>
        </a:solidFill>
        <a:effectLst/>
      </p:bgPr>
    </p:bg>
    <p:spTree>
      <p:nvGrpSpPr>
        <p:cNvPr id="1" name="Shape 341"/>
        <p:cNvGrpSpPr/>
        <p:nvPr/>
      </p:nvGrpSpPr>
      <p:grpSpPr>
        <a:xfrm>
          <a:off x="0" y="0"/>
          <a:ext cx="0" cy="0"/>
          <a:chOff x="0" y="0"/>
          <a:chExt cx="0" cy="0"/>
        </a:xfrm>
      </p:grpSpPr>
      <p:sp>
        <p:nvSpPr>
          <p:cNvPr id="342" name="Google Shape;342;p33"/>
          <p:cNvSpPr txBox="1"/>
          <p:nvPr/>
        </p:nvSpPr>
        <p:spPr>
          <a:xfrm>
            <a:off x="604002" y="353943"/>
            <a:ext cx="281897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rgbClr val="0070C0"/>
                </a:solidFill>
                <a:latin typeface="Arial"/>
                <a:ea typeface="Arial"/>
                <a:cs typeface="Arial"/>
                <a:sym typeface="Arial"/>
              </a:rPr>
              <a:t>Recap: Week 4</a:t>
            </a:r>
            <a:endParaRPr sz="2800">
              <a:solidFill>
                <a:srgbClr val="0070C0"/>
              </a:solidFill>
              <a:latin typeface="Arial"/>
              <a:ea typeface="Arial"/>
              <a:cs typeface="Arial"/>
              <a:sym typeface="Arial"/>
            </a:endParaRPr>
          </a:p>
        </p:txBody>
      </p:sp>
      <p:sp>
        <p:nvSpPr>
          <p:cNvPr id="343" name="Google Shape;343;p33"/>
          <p:cNvSpPr/>
          <p:nvPr/>
        </p:nvSpPr>
        <p:spPr>
          <a:xfrm>
            <a:off x="8915033" y="507831"/>
            <a:ext cx="398504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rgbClr val="FF0000"/>
                </a:solidFill>
                <a:latin typeface="Arial"/>
                <a:ea typeface="Arial"/>
                <a:cs typeface="Arial"/>
                <a:sym typeface="Arial"/>
              </a:rPr>
              <a:t>Week 4 tricky words: </a:t>
            </a:r>
            <a:endParaRPr sz="1800">
              <a:solidFill>
                <a:srgbClr val="FF0000"/>
              </a:solidFill>
              <a:latin typeface="Calibri"/>
              <a:ea typeface="Calibri"/>
              <a:cs typeface="Calibri"/>
              <a:sym typeface="Calibri"/>
            </a:endParaRPr>
          </a:p>
        </p:txBody>
      </p:sp>
      <p:sp>
        <p:nvSpPr>
          <p:cNvPr id="344" name="Google Shape;344;p33"/>
          <p:cNvSpPr txBox="1"/>
          <p:nvPr/>
        </p:nvSpPr>
        <p:spPr>
          <a:xfrm>
            <a:off x="16121" y="877163"/>
            <a:ext cx="4740480" cy="569386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a:solidFill>
                  <a:srgbClr val="0070C0"/>
                </a:solidFill>
                <a:latin typeface="Arial"/>
                <a:ea typeface="Arial"/>
                <a:cs typeface="Arial"/>
                <a:sym typeface="Arial"/>
              </a:rPr>
              <a:t>Suggested activities:</a:t>
            </a:r>
            <a:endParaRPr/>
          </a:p>
          <a:p>
            <a:pPr marL="0" marR="0" lvl="0" indent="0" algn="l" rtl="0">
              <a:spcBef>
                <a:spcPts val="0"/>
              </a:spcBef>
              <a:spcAft>
                <a:spcPts val="0"/>
              </a:spcAft>
              <a:buNone/>
            </a:pPr>
            <a:r>
              <a:rPr lang="en-GB" sz="2800">
                <a:solidFill>
                  <a:srgbClr val="0070C0"/>
                </a:solidFill>
                <a:latin typeface="Arial"/>
                <a:ea typeface="Arial"/>
                <a:cs typeface="Arial"/>
                <a:sym typeface="Arial"/>
              </a:rPr>
              <a:t>Read the word ladders again.</a:t>
            </a:r>
            <a:endParaRPr/>
          </a:p>
          <a:p>
            <a:pPr marL="0" marR="0" lvl="0" indent="0" algn="l" rtl="0">
              <a:spcBef>
                <a:spcPts val="0"/>
              </a:spcBef>
              <a:spcAft>
                <a:spcPts val="0"/>
              </a:spcAft>
              <a:buNone/>
            </a:pPr>
            <a:endParaRPr sz="2800">
              <a:solidFill>
                <a:srgbClr val="0070C0"/>
              </a:solidFill>
              <a:latin typeface="Arial"/>
              <a:ea typeface="Arial"/>
              <a:cs typeface="Arial"/>
              <a:sym typeface="Arial"/>
            </a:endParaRPr>
          </a:p>
          <a:p>
            <a:pPr marL="0" marR="0" lvl="0" indent="0" algn="l" rtl="0">
              <a:spcBef>
                <a:spcPts val="0"/>
              </a:spcBef>
              <a:spcAft>
                <a:spcPts val="0"/>
              </a:spcAft>
              <a:buNone/>
            </a:pPr>
            <a:r>
              <a:rPr lang="en-GB" sz="2800">
                <a:solidFill>
                  <a:srgbClr val="0070C0"/>
                </a:solidFill>
                <a:latin typeface="Arial"/>
                <a:ea typeface="Arial"/>
                <a:cs typeface="Arial"/>
                <a:sym typeface="Arial"/>
              </a:rPr>
              <a:t>How many times can you find the sounds in a book?</a:t>
            </a:r>
            <a:endParaRPr/>
          </a:p>
          <a:p>
            <a:pPr marL="0" marR="0" lvl="0" indent="0" algn="l" rtl="0">
              <a:spcBef>
                <a:spcPts val="0"/>
              </a:spcBef>
              <a:spcAft>
                <a:spcPts val="0"/>
              </a:spcAft>
              <a:buNone/>
            </a:pPr>
            <a:endParaRPr sz="2800">
              <a:solidFill>
                <a:srgbClr val="0070C0"/>
              </a:solidFill>
              <a:latin typeface="Arial"/>
              <a:ea typeface="Arial"/>
              <a:cs typeface="Arial"/>
              <a:sym typeface="Arial"/>
            </a:endParaRPr>
          </a:p>
          <a:p>
            <a:pPr marL="0" marR="0" lvl="0" indent="0" algn="l" rtl="0">
              <a:spcBef>
                <a:spcPts val="0"/>
              </a:spcBef>
              <a:spcAft>
                <a:spcPts val="0"/>
              </a:spcAft>
              <a:buNone/>
            </a:pPr>
            <a:r>
              <a:rPr lang="en-GB" sz="2800">
                <a:solidFill>
                  <a:srgbClr val="0070C0"/>
                </a:solidFill>
                <a:latin typeface="Arial"/>
                <a:ea typeface="Arial"/>
                <a:cs typeface="Arial"/>
                <a:sym typeface="Arial"/>
              </a:rPr>
              <a:t>Can you make nonsense words with these sounds?</a:t>
            </a:r>
            <a:endParaRPr/>
          </a:p>
          <a:p>
            <a:pPr marL="0" marR="0" lvl="0" indent="0" algn="l" rtl="0">
              <a:spcBef>
                <a:spcPts val="0"/>
              </a:spcBef>
              <a:spcAft>
                <a:spcPts val="0"/>
              </a:spcAft>
              <a:buNone/>
            </a:pPr>
            <a:endParaRPr sz="2800">
              <a:solidFill>
                <a:srgbClr val="0070C0"/>
              </a:solidFill>
              <a:latin typeface="Arial"/>
              <a:ea typeface="Arial"/>
              <a:cs typeface="Arial"/>
              <a:sym typeface="Arial"/>
            </a:endParaRPr>
          </a:p>
          <a:p>
            <a:pPr marL="0" marR="0" lvl="0" indent="0" algn="l" rtl="0">
              <a:spcBef>
                <a:spcPts val="0"/>
              </a:spcBef>
              <a:spcAft>
                <a:spcPts val="0"/>
              </a:spcAft>
              <a:buNone/>
            </a:pPr>
            <a:r>
              <a:rPr lang="en-GB" sz="2800">
                <a:solidFill>
                  <a:srgbClr val="0070C0"/>
                </a:solidFill>
                <a:latin typeface="Arial"/>
                <a:ea typeface="Arial"/>
                <a:cs typeface="Arial"/>
                <a:sym typeface="Arial"/>
              </a:rPr>
              <a:t>Make some word cards with the reading ladder words and play pairs or snap with the sounds.</a:t>
            </a:r>
            <a:endParaRPr/>
          </a:p>
        </p:txBody>
      </p:sp>
      <p:pic>
        <p:nvPicPr>
          <p:cNvPr id="345" name="Google Shape;345;p33"/>
          <p:cNvPicPr preferRelativeResize="0"/>
          <p:nvPr/>
        </p:nvPicPr>
        <p:blipFill rotWithShape="1">
          <a:blip r:embed="rId3">
            <a:alphaModFix/>
          </a:blip>
          <a:srcRect/>
          <a:stretch/>
        </p:blipFill>
        <p:spPr>
          <a:xfrm>
            <a:off x="9237810" y="1040113"/>
            <a:ext cx="2704406" cy="1885967"/>
          </a:xfrm>
          <a:prstGeom prst="rect">
            <a:avLst/>
          </a:prstGeom>
          <a:noFill/>
          <a:ln>
            <a:noFill/>
          </a:ln>
        </p:spPr>
      </p:pic>
      <p:pic>
        <p:nvPicPr>
          <p:cNvPr id="346" name="Google Shape;346;p33"/>
          <p:cNvPicPr preferRelativeResize="0"/>
          <p:nvPr/>
        </p:nvPicPr>
        <p:blipFill rotWithShape="1">
          <a:blip r:embed="rId4">
            <a:alphaModFix/>
          </a:blip>
          <a:srcRect/>
          <a:stretch/>
        </p:blipFill>
        <p:spPr>
          <a:xfrm>
            <a:off x="9237810" y="3089030"/>
            <a:ext cx="2704406" cy="1884046"/>
          </a:xfrm>
          <a:prstGeom prst="rect">
            <a:avLst/>
          </a:prstGeom>
          <a:noFill/>
          <a:ln>
            <a:noFill/>
          </a:ln>
        </p:spPr>
      </p:pic>
      <p:pic>
        <p:nvPicPr>
          <p:cNvPr id="8" name="Picture 7"/>
          <p:cNvPicPr>
            <a:picLocks noChangeAspect="1"/>
          </p:cNvPicPr>
          <p:nvPr/>
        </p:nvPicPr>
        <p:blipFill>
          <a:blip r:embed="rId5"/>
          <a:stretch>
            <a:fillRect/>
          </a:stretch>
        </p:blipFill>
        <p:spPr>
          <a:xfrm>
            <a:off x="4987636" y="995654"/>
            <a:ext cx="4204908" cy="6070797"/>
          </a:xfrm>
          <a:prstGeom prst="rect">
            <a:avLst/>
          </a:prstGeom>
        </p:spPr>
      </p:pic>
      <p:sp>
        <p:nvSpPr>
          <p:cNvPr id="9" name="TextBox 8"/>
          <p:cNvSpPr txBox="1"/>
          <p:nvPr/>
        </p:nvSpPr>
        <p:spPr>
          <a:xfrm>
            <a:off x="5278583" y="1508248"/>
            <a:ext cx="3131126" cy="4524315"/>
          </a:xfrm>
          <a:prstGeom prst="rect">
            <a:avLst/>
          </a:prstGeom>
          <a:noFill/>
        </p:spPr>
        <p:txBody>
          <a:bodyPr wrap="square" rtlCol="0">
            <a:spAutoFit/>
          </a:bodyPr>
          <a:lstStyle/>
          <a:p>
            <a:r>
              <a:rPr lang="en-GB" sz="7200" dirty="0" smtClean="0">
                <a:latin typeface="CCW Precursive 1" panose="03050602040000000000" pitchFamily="66" charset="0"/>
              </a:rPr>
              <a:t>aw air</a:t>
            </a:r>
          </a:p>
          <a:p>
            <a:r>
              <a:rPr lang="en-GB" sz="7200" dirty="0" smtClean="0">
                <a:latin typeface="CCW Precursive 1" panose="03050602040000000000" pitchFamily="66" charset="0"/>
              </a:rPr>
              <a:t>are</a:t>
            </a:r>
          </a:p>
          <a:p>
            <a:r>
              <a:rPr lang="en-GB" sz="7200" dirty="0" smtClean="0">
                <a:latin typeface="CCW Precursive 1" panose="03050602040000000000" pitchFamily="66" charset="0"/>
              </a:rPr>
              <a:t>ear</a:t>
            </a:r>
            <a:endParaRPr lang="en-GB" sz="7200" dirty="0">
              <a:latin typeface="CCW Precursive 1" panose="03050602040000000000" pitchFamily="66"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p34"/>
          <p:cNvSpPr/>
          <p:nvPr/>
        </p:nvSpPr>
        <p:spPr>
          <a:xfrm>
            <a:off x="2326595" y="117128"/>
            <a:ext cx="711208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rgbClr val="FF0000"/>
                </a:solidFill>
                <a:latin typeface="Arial"/>
                <a:ea typeface="Arial"/>
                <a:cs typeface="Arial"/>
                <a:sym typeface="Arial"/>
              </a:rPr>
              <a:t>RECAP: previously taught tricky words</a:t>
            </a:r>
            <a:endParaRPr/>
          </a:p>
          <a:p>
            <a:pPr marL="0" marR="0" lvl="0" indent="0" algn="ctr" rtl="0">
              <a:spcBef>
                <a:spcPts val="0"/>
              </a:spcBef>
              <a:spcAft>
                <a:spcPts val="0"/>
              </a:spcAft>
              <a:buNone/>
            </a:pPr>
            <a:r>
              <a:rPr lang="en-GB" sz="1800">
                <a:solidFill>
                  <a:srgbClr val="FF0000"/>
                </a:solidFill>
                <a:latin typeface="Arial"/>
                <a:ea typeface="Arial"/>
                <a:cs typeface="Arial"/>
                <a:sym typeface="Arial"/>
              </a:rPr>
              <a:t>You could turn this into a game by writing these tricky words onto paper… You could write each word twice and play snap!</a:t>
            </a:r>
            <a:endParaRPr sz="1800">
              <a:solidFill>
                <a:srgbClr val="FF0000"/>
              </a:solidFill>
              <a:latin typeface="Calibri"/>
              <a:ea typeface="Calibri"/>
              <a:cs typeface="Calibri"/>
              <a:sym typeface="Calibri"/>
            </a:endParaRPr>
          </a:p>
        </p:txBody>
      </p:sp>
      <p:pic>
        <p:nvPicPr>
          <p:cNvPr id="353" name="Google Shape;353;p34"/>
          <p:cNvPicPr preferRelativeResize="0"/>
          <p:nvPr/>
        </p:nvPicPr>
        <p:blipFill rotWithShape="1">
          <a:blip r:embed="rId3">
            <a:alphaModFix/>
          </a:blip>
          <a:srcRect/>
          <a:stretch/>
        </p:blipFill>
        <p:spPr>
          <a:xfrm>
            <a:off x="8575943" y="1078420"/>
            <a:ext cx="3441243" cy="2399814"/>
          </a:xfrm>
          <a:prstGeom prst="rect">
            <a:avLst/>
          </a:prstGeom>
          <a:noFill/>
          <a:ln>
            <a:noFill/>
          </a:ln>
        </p:spPr>
      </p:pic>
      <p:pic>
        <p:nvPicPr>
          <p:cNvPr id="354" name="Google Shape;354;p34"/>
          <p:cNvPicPr preferRelativeResize="0"/>
          <p:nvPr/>
        </p:nvPicPr>
        <p:blipFill rotWithShape="1">
          <a:blip r:embed="rId4">
            <a:alphaModFix/>
          </a:blip>
          <a:srcRect/>
          <a:stretch/>
        </p:blipFill>
        <p:spPr>
          <a:xfrm>
            <a:off x="8750754" y="3706009"/>
            <a:ext cx="3441244" cy="2397370"/>
          </a:xfrm>
          <a:prstGeom prst="rect">
            <a:avLst/>
          </a:prstGeom>
          <a:noFill/>
          <a:ln>
            <a:noFill/>
          </a:ln>
        </p:spPr>
      </p:pic>
      <p:pic>
        <p:nvPicPr>
          <p:cNvPr id="355" name="Google Shape;355;p34"/>
          <p:cNvPicPr preferRelativeResize="0"/>
          <p:nvPr/>
        </p:nvPicPr>
        <p:blipFill rotWithShape="1">
          <a:blip r:embed="rId5">
            <a:alphaModFix/>
          </a:blip>
          <a:srcRect/>
          <a:stretch/>
        </p:blipFill>
        <p:spPr>
          <a:xfrm>
            <a:off x="5680342" y="1235339"/>
            <a:ext cx="3113425" cy="2242895"/>
          </a:xfrm>
          <a:prstGeom prst="rect">
            <a:avLst/>
          </a:prstGeom>
          <a:noFill/>
          <a:ln>
            <a:noFill/>
          </a:ln>
        </p:spPr>
      </p:pic>
      <p:pic>
        <p:nvPicPr>
          <p:cNvPr id="356" name="Google Shape;356;p34"/>
          <p:cNvPicPr preferRelativeResize="0"/>
          <p:nvPr/>
        </p:nvPicPr>
        <p:blipFill rotWithShape="1">
          <a:blip r:embed="rId6">
            <a:alphaModFix/>
          </a:blip>
          <a:srcRect/>
          <a:stretch/>
        </p:blipFill>
        <p:spPr>
          <a:xfrm>
            <a:off x="5982789" y="3554159"/>
            <a:ext cx="2949971" cy="2549220"/>
          </a:xfrm>
          <a:prstGeom prst="rect">
            <a:avLst/>
          </a:prstGeom>
          <a:noFill/>
          <a:ln>
            <a:noFill/>
          </a:ln>
        </p:spPr>
      </p:pic>
      <p:pic>
        <p:nvPicPr>
          <p:cNvPr id="357" name="Google Shape;357;p34"/>
          <p:cNvPicPr preferRelativeResize="0"/>
          <p:nvPr/>
        </p:nvPicPr>
        <p:blipFill rotWithShape="1">
          <a:blip r:embed="rId7">
            <a:alphaModFix/>
          </a:blip>
          <a:srcRect/>
          <a:stretch/>
        </p:blipFill>
        <p:spPr>
          <a:xfrm>
            <a:off x="0" y="1235339"/>
            <a:ext cx="3301761" cy="4637425"/>
          </a:xfrm>
          <a:prstGeom prst="rect">
            <a:avLst/>
          </a:prstGeom>
          <a:noFill/>
          <a:ln>
            <a:noFill/>
          </a:ln>
        </p:spPr>
      </p:pic>
      <p:pic>
        <p:nvPicPr>
          <p:cNvPr id="358" name="Google Shape;358;p34"/>
          <p:cNvPicPr preferRelativeResize="0"/>
          <p:nvPr/>
        </p:nvPicPr>
        <p:blipFill rotWithShape="1">
          <a:blip r:embed="rId8">
            <a:alphaModFix/>
          </a:blip>
          <a:srcRect/>
          <a:stretch/>
        </p:blipFill>
        <p:spPr>
          <a:xfrm>
            <a:off x="2993587" y="1437484"/>
            <a:ext cx="3032413" cy="4290963"/>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44</TotalTime>
  <Words>618</Words>
  <Application>Microsoft Office PowerPoint</Application>
  <PresentationFormat>Widescreen</PresentationFormat>
  <Paragraphs>111</Paragraphs>
  <Slides>37</Slides>
  <Notes>36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CCW Precursive 1</vt:lpstr>
      <vt:lpstr>Comic Sans MS</vt:lpstr>
      <vt:lpstr>Office Theme</vt:lpstr>
      <vt:lpstr>Phonics learning</vt:lpstr>
      <vt:lpstr>Phonics reading ladders</vt:lpstr>
      <vt:lpstr>Applying to writing</vt:lpstr>
      <vt:lpstr>PowerPoint Presentation</vt:lpstr>
      <vt:lpstr>Week 3 w/c: 4.5.20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Week 4 w/c: 11.5.20</vt:lpstr>
      <vt:lpstr>PowerPoint Presentation</vt:lpstr>
      <vt:lpstr>PowerPoint Presentation</vt:lpstr>
      <vt:lpstr>PowerPoint Presentation</vt:lpstr>
      <vt:lpstr>PowerPoint Presentation</vt:lpstr>
      <vt:lpstr>The next three sessions are looking at the alternative sounds for: air, are &amp; ear  We explain that they sound the same as one another but are written differently to spell different words.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learning</dc:title>
  <dc:creator>Knight R</dc:creator>
  <cp:lastModifiedBy>Knight R</cp:lastModifiedBy>
  <cp:revision>6</cp:revision>
  <dcterms:created xsi:type="dcterms:W3CDTF">2020-04-17T12:03:34Z</dcterms:created>
  <dcterms:modified xsi:type="dcterms:W3CDTF">2020-04-29T15:35:27Z</dcterms:modified>
</cp:coreProperties>
</file>