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91" r:id="rId4"/>
    <p:sldId id="289" r:id="rId5"/>
    <p:sldId id="290" r:id="rId6"/>
    <p:sldId id="292" r:id="rId7"/>
    <p:sldId id="295" r:id="rId8"/>
    <p:sldId id="294" r:id="rId9"/>
    <p:sldId id="296" r:id="rId10"/>
    <p:sldId id="297" r:id="rId11"/>
    <p:sldId id="298" r:id="rId12"/>
    <p:sldId id="299" r:id="rId13"/>
    <p:sldId id="300" r:id="rId14"/>
    <p:sldId id="301" r:id="rId15"/>
    <p:sldId id="302" r:id="rId16"/>
    <p:sldId id="303" r:id="rId17"/>
    <p:sldId id="304" r:id="rId18"/>
    <p:sldId id="305" r:id="rId19"/>
    <p:sldId id="306" r:id="rId20"/>
    <p:sldId id="307" r:id="rId21"/>
    <p:sldId id="308" r:id="rId22"/>
    <p:sldId id="312" r:id="rId23"/>
    <p:sldId id="31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E0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1" autoAdjust="0"/>
    <p:restoredTop sz="94660"/>
  </p:normalViewPr>
  <p:slideViewPr>
    <p:cSldViewPr snapToGrid="0">
      <p:cViewPr varScale="1">
        <p:scale>
          <a:sx n="73" d="100"/>
          <a:sy n="73" d="100"/>
        </p:scale>
        <p:origin x="62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0C333FF-B633-481E-8622-A90F56483B46}" type="datetimeFigureOut">
              <a:rPr lang="en-GB" smtClean="0"/>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17415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C333FF-B633-481E-8622-A90F56483B46}" type="datetimeFigureOut">
              <a:rPr lang="en-GB" smtClean="0"/>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1894584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0C333FF-B633-481E-8622-A90F56483B46}" type="datetimeFigureOut">
              <a:rPr lang="en-GB" smtClean="0"/>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1650644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0C333FF-B633-481E-8622-A90F56483B46}" type="datetimeFigureOut">
              <a:rPr lang="en-GB" smtClean="0"/>
              <a:t>06/07/2020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1757965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0C333FF-B633-481E-8622-A90F56483B46}" type="datetimeFigureOut">
              <a:rPr lang="en-GB" smtClean="0"/>
              <a:t>06/07/2020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690788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0C333FF-B633-481E-8622-A90F56483B46}" type="datetimeFigureOut">
              <a:rPr lang="en-GB" smtClean="0"/>
              <a:t>06/07/2020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28462591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C333FF-B633-481E-8622-A90F56483B46}" type="datetimeFigureOut">
              <a:rPr lang="en-GB" smtClean="0"/>
              <a:t>06/07/2020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2199442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0C333FF-B633-481E-8622-A90F56483B46}" type="datetimeFigureOut">
              <a:rPr lang="en-GB" smtClean="0"/>
              <a:t>06/07/2020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2719118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0C333FF-B633-481E-8622-A90F56483B46}" type="datetimeFigureOut">
              <a:rPr lang="en-GB" smtClean="0"/>
              <a:t>06/07/2020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829690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C333FF-B633-481E-8622-A90F56483B46}" type="datetimeFigureOut">
              <a:rPr lang="en-GB" smtClean="0"/>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628207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C333FF-B633-481E-8622-A90F56483B46}" type="datetimeFigureOut">
              <a:rPr lang="en-GB" smtClean="0"/>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3813236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C333FF-B633-481E-8622-A90F56483B46}" type="datetimeFigureOut">
              <a:rPr lang="en-GB" smtClean="0"/>
              <a:t>06/07/2020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0C614A-7113-4614-9FAE-97245199F442}" type="slidenum">
              <a:rPr lang="en-GB" smtClean="0"/>
              <a:t>‹#›</a:t>
            </a:fld>
            <a:endParaRPr lang="en-GB"/>
          </a:p>
        </p:txBody>
      </p:sp>
    </p:spTree>
    <p:extLst>
      <p:ext uri="{BB962C8B-B14F-4D97-AF65-F5344CB8AC3E}">
        <p14:creationId xmlns:p14="http://schemas.microsoft.com/office/powerpoint/2010/main" val="25890485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VarSSAwiimU&amp;t=4s" TargetMode="External"/><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9.png"/><Relationship Id="rId7" Type="http://schemas.openxmlformats.org/officeDocument/2006/relationships/image" Target="../media/image24.png"/><Relationship Id="rId2" Type="http://schemas.openxmlformats.org/officeDocument/2006/relationships/image" Target="../media/image27.png"/><Relationship Id="rId1" Type="http://schemas.openxmlformats.org/officeDocument/2006/relationships/slideLayout" Target="../slideLayouts/slideLayout1.xml"/><Relationship Id="rId6" Type="http://schemas.openxmlformats.org/officeDocument/2006/relationships/image" Target="../media/image23.png"/><Relationship Id="rId11" Type="http://schemas.openxmlformats.org/officeDocument/2006/relationships/image" Target="../media/image31.png"/><Relationship Id="rId5" Type="http://schemas.openxmlformats.org/officeDocument/2006/relationships/image" Target="../media/image26.png"/><Relationship Id="rId10" Type="http://schemas.openxmlformats.org/officeDocument/2006/relationships/image" Target="../media/image30.png"/><Relationship Id="rId4" Type="http://schemas.openxmlformats.org/officeDocument/2006/relationships/image" Target="../media/image25.png"/><Relationship Id="rId9"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5989" y="260214"/>
            <a:ext cx="9144000" cy="2387600"/>
          </a:xfrm>
        </p:spPr>
        <p:txBody>
          <a:bodyPr/>
          <a:lstStyle/>
          <a:p>
            <a:r>
              <a:rPr lang="en-GB" b="1" u="sng" dirty="0" smtClean="0">
                <a:latin typeface="Comic Sans MS" panose="030F0702030302020204" pitchFamily="66" charset="0"/>
              </a:rPr>
              <a:t>Y1 History</a:t>
            </a:r>
            <a:br>
              <a:rPr lang="en-GB" b="1" u="sng" dirty="0" smtClean="0">
                <a:latin typeface="Comic Sans MS" panose="030F0702030302020204" pitchFamily="66" charset="0"/>
              </a:rPr>
            </a:br>
            <a:r>
              <a:rPr lang="en-GB" b="1" u="sng" dirty="0" smtClean="0">
                <a:latin typeface="Comic Sans MS" panose="030F0702030302020204" pitchFamily="66" charset="0"/>
              </a:rPr>
              <a:t/>
            </a:r>
            <a:br>
              <a:rPr lang="en-GB" b="1" u="sng" dirty="0" smtClean="0">
                <a:latin typeface="Comic Sans MS" panose="030F0702030302020204" pitchFamily="66" charset="0"/>
              </a:rPr>
            </a:br>
            <a:r>
              <a:rPr lang="en-GB" sz="4000" b="1" u="sng" dirty="0" smtClean="0">
                <a:latin typeface="Comic Sans MS" panose="030F0702030302020204" pitchFamily="66" charset="0"/>
              </a:rPr>
              <a:t>Week 12 (W/C: 13.7.20)</a:t>
            </a:r>
            <a:endParaRPr lang="en-GB" b="1" u="sng" dirty="0">
              <a:latin typeface="Comic Sans MS" panose="030F0702030302020204" pitchFamily="66" charset="0"/>
            </a:endParaRPr>
          </a:p>
        </p:txBody>
      </p:sp>
      <p:pic>
        <p:nvPicPr>
          <p:cNvPr id="5" name="Picture 2" descr="Great Fire of London 1666 Anniversary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4823" y="3131803"/>
            <a:ext cx="6347370" cy="3570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58895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084148" cy="1077218"/>
          </a:xfrm>
          <a:prstGeom prst="rect">
            <a:avLst/>
          </a:prstGeom>
          <a:noFill/>
        </p:spPr>
        <p:txBody>
          <a:bodyPr wrap="square" rtlCol="0">
            <a:spAutoFit/>
          </a:bodyPr>
          <a:lstStyle/>
          <a:p>
            <a:r>
              <a:rPr lang="en-GB" sz="3200" dirty="0" smtClean="0">
                <a:solidFill>
                  <a:srgbClr val="FF0000"/>
                </a:solidFill>
                <a:latin typeface="Comic Sans MS" panose="030F0702030302020204" pitchFamily="66" charset="0"/>
              </a:rPr>
              <a:t>History</a:t>
            </a:r>
            <a:r>
              <a:rPr lang="en-GB" sz="3200" dirty="0" smtClean="0">
                <a:solidFill>
                  <a:srgbClr val="FF0000"/>
                </a:solidFill>
                <a:latin typeface="Comic Sans MS" panose="030F0702030302020204" pitchFamily="66" charset="0"/>
              </a:rPr>
              <a:t>: </a:t>
            </a:r>
            <a:r>
              <a:rPr lang="en-GB" dirty="0" smtClean="0">
                <a:latin typeface="Comic Sans MS" panose="030F0702030302020204" pitchFamily="66" charset="0"/>
              </a:rPr>
              <a:t>We will learn about events </a:t>
            </a:r>
            <a:r>
              <a:rPr lang="en-GB" dirty="0">
                <a:latin typeface="Comic Sans MS" panose="030F0702030302020204" pitchFamily="66" charset="0"/>
              </a:rPr>
              <a:t>beyond living memory that are significant nationally or globally</a:t>
            </a:r>
          </a:p>
          <a:p>
            <a:r>
              <a:rPr lang="en-GB" sz="3200" dirty="0" smtClean="0">
                <a:solidFill>
                  <a:srgbClr val="FF0000"/>
                </a:solidFill>
                <a:latin typeface="Comic Sans MS" panose="030F0702030302020204" pitchFamily="66" charset="0"/>
              </a:rPr>
              <a:t> </a:t>
            </a:r>
            <a:endParaRPr lang="en-GB" sz="3200" b="1" dirty="0">
              <a:solidFill>
                <a:srgbClr val="FF0000"/>
              </a:solidFill>
              <a:latin typeface="Comic Sans MS" panose="030F0702030302020204" pitchFamily="66" charset="0"/>
            </a:endParaRPr>
          </a:p>
        </p:txBody>
      </p:sp>
      <p:sp>
        <p:nvSpPr>
          <p:cNvPr id="3" name="Rectangle 2"/>
          <p:cNvSpPr/>
          <p:nvPr/>
        </p:nvSpPr>
        <p:spPr>
          <a:xfrm>
            <a:off x="1" y="631294"/>
            <a:ext cx="12191999" cy="4708981"/>
          </a:xfrm>
          <a:prstGeom prst="rect">
            <a:avLst/>
          </a:prstGeom>
        </p:spPr>
        <p:txBody>
          <a:bodyPr wrap="square">
            <a:spAutoFit/>
          </a:bodyPr>
          <a:lstStyle/>
          <a:p>
            <a:pPr algn="ctr"/>
            <a:r>
              <a:rPr lang="en-GB" sz="4400" b="1" u="sng" dirty="0" smtClean="0">
                <a:solidFill>
                  <a:srgbClr val="FF0000"/>
                </a:solidFill>
                <a:latin typeface="Comic Sans MS" panose="030F0702030302020204" pitchFamily="66" charset="0"/>
              </a:rPr>
              <a:t>The Great Fire of London</a:t>
            </a:r>
          </a:p>
          <a:p>
            <a:pPr algn="ctr"/>
            <a:r>
              <a:rPr lang="en-GB" sz="3200" dirty="0" smtClean="0">
                <a:latin typeface="Comic Sans MS" panose="030F0702030302020204" pitchFamily="66" charset="0"/>
              </a:rPr>
              <a:t>Q) Have you heard of this before?</a:t>
            </a:r>
          </a:p>
          <a:p>
            <a:pPr algn="ctr"/>
            <a:r>
              <a:rPr lang="en-GB" sz="3200" dirty="0" smtClean="0">
                <a:latin typeface="Comic Sans MS" panose="030F0702030302020204" pitchFamily="66" charset="0"/>
              </a:rPr>
              <a:t>Discuss with your grown up how far away London is to us…</a:t>
            </a:r>
          </a:p>
          <a:p>
            <a:pPr algn="ctr"/>
            <a:endParaRPr lang="en-GB" sz="3200" dirty="0">
              <a:latin typeface="Comic Sans MS" panose="030F0702030302020204" pitchFamily="66" charset="0"/>
            </a:endParaRPr>
          </a:p>
          <a:p>
            <a:pPr algn="ctr"/>
            <a:endParaRPr lang="en-GB" sz="3200" dirty="0" smtClean="0">
              <a:latin typeface="Comic Sans MS" panose="030F0702030302020204" pitchFamily="66" charset="0"/>
            </a:endParaRPr>
          </a:p>
          <a:p>
            <a:pPr algn="ct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r>
              <a:rPr lang="en-GB" sz="3200" dirty="0" smtClean="0">
                <a:latin typeface="Comic Sans MS" panose="030F0702030302020204" pitchFamily="66" charset="0"/>
              </a:rPr>
              <a:t>This happened in 1666. We are now in the year 2020. That was a very long time ago! </a:t>
            </a:r>
          </a:p>
        </p:txBody>
      </p:sp>
      <p:pic>
        <p:nvPicPr>
          <p:cNvPr id="5" name="Picture 4"/>
          <p:cNvPicPr>
            <a:picLocks noChangeAspect="1"/>
          </p:cNvPicPr>
          <p:nvPr/>
        </p:nvPicPr>
        <p:blipFill>
          <a:blip r:embed="rId2"/>
          <a:stretch>
            <a:fillRect/>
          </a:stretch>
        </p:blipFill>
        <p:spPr>
          <a:xfrm>
            <a:off x="3905658" y="2342013"/>
            <a:ext cx="4380683" cy="1779986"/>
          </a:xfrm>
          <a:prstGeom prst="rect">
            <a:avLst/>
          </a:prstGeom>
        </p:spPr>
      </p:pic>
      <p:cxnSp>
        <p:nvCxnSpPr>
          <p:cNvPr id="9" name="Straight Connector 8"/>
          <p:cNvCxnSpPr/>
          <p:nvPr/>
        </p:nvCxnSpPr>
        <p:spPr>
          <a:xfrm flipV="1">
            <a:off x="361405" y="6074229"/>
            <a:ext cx="11469188" cy="13063"/>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5378" y="6248792"/>
            <a:ext cx="712054" cy="369332"/>
          </a:xfrm>
          <a:prstGeom prst="rect">
            <a:avLst/>
          </a:prstGeom>
        </p:spPr>
        <p:txBody>
          <a:bodyPr wrap="none">
            <a:spAutoFit/>
          </a:bodyPr>
          <a:lstStyle/>
          <a:p>
            <a:r>
              <a:rPr lang="en-GB" dirty="0">
                <a:latin typeface="Comic Sans MS" panose="030F0702030302020204" pitchFamily="66" charset="0"/>
              </a:rPr>
              <a:t>1666</a:t>
            </a:r>
            <a:endParaRPr lang="en-GB" dirty="0"/>
          </a:p>
        </p:txBody>
      </p:sp>
      <p:sp>
        <p:nvSpPr>
          <p:cNvPr id="11" name="Rectangle 10"/>
          <p:cNvSpPr/>
          <p:nvPr/>
        </p:nvSpPr>
        <p:spPr>
          <a:xfrm>
            <a:off x="11372094" y="6320639"/>
            <a:ext cx="748923" cy="369332"/>
          </a:xfrm>
          <a:prstGeom prst="rect">
            <a:avLst/>
          </a:prstGeom>
        </p:spPr>
        <p:txBody>
          <a:bodyPr wrap="none">
            <a:spAutoFit/>
          </a:bodyPr>
          <a:lstStyle/>
          <a:p>
            <a:r>
              <a:rPr lang="en-GB" dirty="0" smtClean="0">
                <a:latin typeface="Comic Sans MS" panose="030F0702030302020204" pitchFamily="66" charset="0"/>
              </a:rPr>
              <a:t>2020</a:t>
            </a:r>
            <a:endParaRPr lang="en-GB" dirty="0"/>
          </a:p>
        </p:txBody>
      </p:sp>
      <p:sp>
        <p:nvSpPr>
          <p:cNvPr id="12" name="Rectangle 11"/>
          <p:cNvSpPr/>
          <p:nvPr/>
        </p:nvSpPr>
        <p:spPr>
          <a:xfrm>
            <a:off x="9507372" y="6320639"/>
            <a:ext cx="830677" cy="369332"/>
          </a:xfrm>
          <a:prstGeom prst="rect">
            <a:avLst/>
          </a:prstGeom>
        </p:spPr>
        <p:txBody>
          <a:bodyPr wrap="none">
            <a:spAutoFit/>
          </a:bodyPr>
          <a:lstStyle/>
          <a:p>
            <a:r>
              <a:rPr lang="en-GB" dirty="0" smtClean="0">
                <a:latin typeface="Comic Sans MS" panose="030F0702030302020204" pitchFamily="66" charset="0"/>
              </a:rPr>
              <a:t>2013/</a:t>
            </a:r>
            <a:endParaRPr lang="en-GB" dirty="0"/>
          </a:p>
        </p:txBody>
      </p:sp>
      <p:sp>
        <p:nvSpPr>
          <p:cNvPr id="13" name="Rectangle 12"/>
          <p:cNvSpPr/>
          <p:nvPr/>
        </p:nvSpPr>
        <p:spPr>
          <a:xfrm>
            <a:off x="10128946" y="6314108"/>
            <a:ext cx="712054" cy="369332"/>
          </a:xfrm>
          <a:prstGeom prst="rect">
            <a:avLst/>
          </a:prstGeom>
        </p:spPr>
        <p:txBody>
          <a:bodyPr wrap="none">
            <a:spAutoFit/>
          </a:bodyPr>
          <a:lstStyle/>
          <a:p>
            <a:r>
              <a:rPr lang="en-GB" dirty="0" smtClean="0">
                <a:latin typeface="Comic Sans MS" panose="030F0702030302020204" pitchFamily="66" charset="0"/>
              </a:rPr>
              <a:t>2014</a:t>
            </a:r>
            <a:endParaRPr lang="en-GB" dirty="0"/>
          </a:p>
        </p:txBody>
      </p:sp>
      <p:sp>
        <p:nvSpPr>
          <p:cNvPr id="14" name="Up Arrow 13"/>
          <p:cNvSpPr/>
          <p:nvPr/>
        </p:nvSpPr>
        <p:spPr>
          <a:xfrm rot="10800000">
            <a:off x="9608202" y="5726105"/>
            <a:ext cx="510393" cy="302879"/>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Up Arrow 14"/>
          <p:cNvSpPr/>
          <p:nvPr/>
        </p:nvSpPr>
        <p:spPr>
          <a:xfrm rot="10800000">
            <a:off x="11372094" y="5680860"/>
            <a:ext cx="510393" cy="302879"/>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Up Arrow 15"/>
          <p:cNvSpPr/>
          <p:nvPr/>
        </p:nvSpPr>
        <p:spPr>
          <a:xfrm rot="10800000">
            <a:off x="106208" y="5761289"/>
            <a:ext cx="510393" cy="302879"/>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025" y="5350336"/>
            <a:ext cx="2440092" cy="369332"/>
          </a:xfrm>
          <a:prstGeom prst="rect">
            <a:avLst/>
          </a:prstGeom>
        </p:spPr>
        <p:txBody>
          <a:bodyPr wrap="none">
            <a:spAutoFit/>
          </a:bodyPr>
          <a:lstStyle/>
          <a:p>
            <a:r>
              <a:rPr lang="en-GB" dirty="0" smtClean="0">
                <a:latin typeface="Comic Sans MS" panose="030F0702030302020204" pitchFamily="66" charset="0"/>
              </a:rPr>
              <a:t>Great Fire of London</a:t>
            </a:r>
            <a:endParaRPr lang="en-GB" dirty="0"/>
          </a:p>
        </p:txBody>
      </p:sp>
      <p:sp>
        <p:nvSpPr>
          <p:cNvPr id="18" name="Rectangle 17"/>
          <p:cNvSpPr/>
          <p:nvPr/>
        </p:nvSpPr>
        <p:spPr>
          <a:xfrm>
            <a:off x="9071074" y="5325504"/>
            <a:ext cx="1721946" cy="369332"/>
          </a:xfrm>
          <a:prstGeom prst="rect">
            <a:avLst/>
          </a:prstGeom>
        </p:spPr>
        <p:txBody>
          <a:bodyPr wrap="none">
            <a:spAutoFit/>
          </a:bodyPr>
          <a:lstStyle/>
          <a:p>
            <a:r>
              <a:rPr lang="en-GB" dirty="0" smtClean="0">
                <a:latin typeface="Comic Sans MS" panose="030F0702030302020204" pitchFamily="66" charset="0"/>
              </a:rPr>
              <a:t>You were born</a:t>
            </a:r>
            <a:endParaRPr lang="en-GB" dirty="0"/>
          </a:p>
        </p:txBody>
      </p:sp>
      <p:sp>
        <p:nvSpPr>
          <p:cNvPr id="19" name="Rectangle 18"/>
          <p:cNvSpPr/>
          <p:nvPr/>
        </p:nvSpPr>
        <p:spPr>
          <a:xfrm>
            <a:off x="11318671" y="5387678"/>
            <a:ext cx="649537" cy="369332"/>
          </a:xfrm>
          <a:prstGeom prst="rect">
            <a:avLst/>
          </a:prstGeom>
        </p:spPr>
        <p:txBody>
          <a:bodyPr wrap="none">
            <a:spAutoFit/>
          </a:bodyPr>
          <a:lstStyle/>
          <a:p>
            <a:r>
              <a:rPr lang="en-GB" dirty="0" smtClean="0">
                <a:latin typeface="Comic Sans MS" panose="030F0702030302020204" pitchFamily="66" charset="0"/>
              </a:rPr>
              <a:t>Now</a:t>
            </a:r>
            <a:endParaRPr lang="en-GB" dirty="0"/>
          </a:p>
        </p:txBody>
      </p:sp>
      <p:sp>
        <p:nvSpPr>
          <p:cNvPr id="20" name="Up Arrow 19"/>
          <p:cNvSpPr/>
          <p:nvPr/>
        </p:nvSpPr>
        <p:spPr>
          <a:xfrm rot="10800000">
            <a:off x="10229776" y="5748728"/>
            <a:ext cx="510393" cy="302879"/>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Up Arrow 20"/>
          <p:cNvSpPr/>
          <p:nvPr/>
        </p:nvSpPr>
        <p:spPr>
          <a:xfrm rot="10800000">
            <a:off x="6532053" y="5757010"/>
            <a:ext cx="510393" cy="302879"/>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488615" y="5413839"/>
            <a:ext cx="2382383" cy="369332"/>
          </a:xfrm>
          <a:prstGeom prst="rect">
            <a:avLst/>
          </a:prstGeom>
        </p:spPr>
        <p:txBody>
          <a:bodyPr wrap="none">
            <a:spAutoFit/>
          </a:bodyPr>
          <a:lstStyle/>
          <a:p>
            <a:r>
              <a:rPr lang="en-GB" dirty="0" smtClean="0">
                <a:latin typeface="Comic Sans MS" panose="030F0702030302020204" pitchFamily="66" charset="0"/>
              </a:rPr>
              <a:t>The Queen was born</a:t>
            </a:r>
            <a:endParaRPr lang="en-GB" dirty="0"/>
          </a:p>
        </p:txBody>
      </p:sp>
      <p:sp>
        <p:nvSpPr>
          <p:cNvPr id="23" name="Rectangle 22"/>
          <p:cNvSpPr/>
          <p:nvPr/>
        </p:nvSpPr>
        <p:spPr>
          <a:xfrm>
            <a:off x="6527367" y="6166282"/>
            <a:ext cx="712054" cy="369332"/>
          </a:xfrm>
          <a:prstGeom prst="rect">
            <a:avLst/>
          </a:prstGeom>
        </p:spPr>
        <p:txBody>
          <a:bodyPr wrap="none">
            <a:spAutoFit/>
          </a:bodyPr>
          <a:lstStyle/>
          <a:p>
            <a:r>
              <a:rPr lang="en-GB" dirty="0" smtClean="0">
                <a:latin typeface="Comic Sans MS" panose="030F0702030302020204" pitchFamily="66" charset="0"/>
              </a:rPr>
              <a:t>1926</a:t>
            </a:r>
            <a:endParaRPr lang="en-GB" dirty="0"/>
          </a:p>
        </p:txBody>
      </p:sp>
    </p:spTree>
    <p:extLst>
      <p:ext uri="{BB962C8B-B14F-4D97-AF65-F5344CB8AC3E}">
        <p14:creationId xmlns:p14="http://schemas.microsoft.com/office/powerpoint/2010/main" val="41025787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084148" cy="1077218"/>
          </a:xfrm>
          <a:prstGeom prst="rect">
            <a:avLst/>
          </a:prstGeom>
          <a:noFill/>
        </p:spPr>
        <p:txBody>
          <a:bodyPr wrap="square" rtlCol="0">
            <a:spAutoFit/>
          </a:bodyPr>
          <a:lstStyle/>
          <a:p>
            <a:r>
              <a:rPr lang="en-GB" sz="3200" dirty="0" smtClean="0">
                <a:solidFill>
                  <a:srgbClr val="FF0000"/>
                </a:solidFill>
                <a:latin typeface="Comic Sans MS" panose="030F0702030302020204" pitchFamily="66" charset="0"/>
              </a:rPr>
              <a:t>History</a:t>
            </a:r>
            <a:r>
              <a:rPr lang="en-GB" sz="3200" dirty="0" smtClean="0">
                <a:solidFill>
                  <a:srgbClr val="FF0000"/>
                </a:solidFill>
                <a:latin typeface="Comic Sans MS" panose="030F0702030302020204" pitchFamily="66" charset="0"/>
              </a:rPr>
              <a:t>: </a:t>
            </a:r>
            <a:r>
              <a:rPr lang="en-GB" dirty="0" smtClean="0">
                <a:latin typeface="Comic Sans MS" panose="030F0702030302020204" pitchFamily="66" charset="0"/>
              </a:rPr>
              <a:t>We will learn about events </a:t>
            </a:r>
            <a:r>
              <a:rPr lang="en-GB" dirty="0">
                <a:latin typeface="Comic Sans MS" panose="030F0702030302020204" pitchFamily="66" charset="0"/>
              </a:rPr>
              <a:t>beyond living memory that are significant nationally or globally</a:t>
            </a:r>
          </a:p>
          <a:p>
            <a:r>
              <a:rPr lang="en-GB" sz="3200" dirty="0" smtClean="0">
                <a:solidFill>
                  <a:srgbClr val="FF0000"/>
                </a:solidFill>
                <a:latin typeface="Comic Sans MS" panose="030F0702030302020204" pitchFamily="66" charset="0"/>
              </a:rPr>
              <a:t> </a:t>
            </a:r>
            <a:endParaRPr lang="en-GB" sz="3200" b="1" dirty="0">
              <a:solidFill>
                <a:srgbClr val="FF0000"/>
              </a:solidFill>
              <a:latin typeface="Comic Sans MS" panose="030F0702030302020204" pitchFamily="66" charset="0"/>
            </a:endParaRPr>
          </a:p>
        </p:txBody>
      </p:sp>
      <p:sp>
        <p:nvSpPr>
          <p:cNvPr id="3" name="Rectangle 2"/>
          <p:cNvSpPr/>
          <p:nvPr/>
        </p:nvSpPr>
        <p:spPr>
          <a:xfrm>
            <a:off x="0" y="970929"/>
            <a:ext cx="12191999" cy="4216539"/>
          </a:xfrm>
          <a:prstGeom prst="rect">
            <a:avLst/>
          </a:prstGeom>
        </p:spPr>
        <p:txBody>
          <a:bodyPr wrap="square">
            <a:spAutoFit/>
          </a:bodyPr>
          <a:lstStyle/>
          <a:p>
            <a:pPr algn="ctr"/>
            <a:r>
              <a:rPr lang="en-GB" sz="4400" b="1" u="sng" dirty="0" smtClean="0">
                <a:solidFill>
                  <a:srgbClr val="FF0000"/>
                </a:solidFill>
                <a:latin typeface="Comic Sans MS" panose="030F0702030302020204" pitchFamily="66" charset="0"/>
              </a:rPr>
              <a:t>The Great Fire of London</a:t>
            </a:r>
          </a:p>
          <a:p>
            <a:pPr algn="ctr"/>
            <a:endParaRPr lang="en-GB" sz="3200" dirty="0" smtClean="0">
              <a:latin typeface="Comic Sans MS" panose="030F0702030302020204" pitchFamily="66" charset="0"/>
            </a:endParaRPr>
          </a:p>
          <a:p>
            <a:pPr algn="ctr"/>
            <a:r>
              <a:rPr lang="en-GB" sz="3200" dirty="0" smtClean="0">
                <a:latin typeface="Comic Sans MS" panose="030F0702030302020204" pitchFamily="66" charset="0"/>
              </a:rPr>
              <a:t>What do you think might have happened? Think about the words in the title: </a:t>
            </a:r>
          </a:p>
          <a:p>
            <a:pPr algn="ctr"/>
            <a:r>
              <a:rPr lang="en-GB" sz="3200" dirty="0" smtClean="0">
                <a:latin typeface="Comic Sans MS" panose="030F0702030302020204" pitchFamily="66" charset="0"/>
              </a:rPr>
              <a:t>“The </a:t>
            </a:r>
            <a:r>
              <a:rPr lang="en-GB" sz="3200" b="1" dirty="0" smtClean="0">
                <a:latin typeface="Comic Sans MS" panose="030F0702030302020204" pitchFamily="66" charset="0"/>
              </a:rPr>
              <a:t>great fire</a:t>
            </a:r>
            <a:r>
              <a:rPr lang="en-GB" sz="3200" dirty="0">
                <a:latin typeface="Comic Sans MS" panose="030F0702030302020204" pitchFamily="66" charset="0"/>
              </a:rPr>
              <a:t> </a:t>
            </a:r>
            <a:r>
              <a:rPr lang="en-GB" sz="3200" dirty="0" smtClean="0">
                <a:latin typeface="Comic Sans MS" panose="030F0702030302020204" pitchFamily="66" charset="0"/>
              </a:rPr>
              <a:t>of </a:t>
            </a:r>
            <a:r>
              <a:rPr lang="en-GB" sz="3200" b="1" dirty="0" smtClean="0">
                <a:latin typeface="Comic Sans MS" panose="030F0702030302020204" pitchFamily="66" charset="0"/>
              </a:rPr>
              <a:t>London”</a:t>
            </a:r>
          </a:p>
          <a:p>
            <a:pPr algn="ctr"/>
            <a:r>
              <a:rPr lang="en-GB" sz="3200" b="1" dirty="0" smtClean="0">
                <a:latin typeface="Comic Sans MS" panose="030F0702030302020204" pitchFamily="66" charset="0"/>
              </a:rPr>
              <a:t> </a:t>
            </a:r>
          </a:p>
          <a:p>
            <a:pPr algn="ctr"/>
            <a:r>
              <a:rPr lang="en-GB" sz="3200" b="1" dirty="0" smtClean="0">
                <a:latin typeface="Comic Sans MS" panose="030F0702030302020204" pitchFamily="66" charset="0"/>
              </a:rPr>
              <a:t>Have you heard of any songs that talk about </a:t>
            </a:r>
            <a:br>
              <a:rPr lang="en-GB" sz="3200" b="1" dirty="0" smtClean="0">
                <a:latin typeface="Comic Sans MS" panose="030F0702030302020204" pitchFamily="66" charset="0"/>
              </a:rPr>
            </a:br>
            <a:r>
              <a:rPr lang="en-GB" sz="3200" b="1" dirty="0" smtClean="0">
                <a:latin typeface="Comic Sans MS" panose="030F0702030302020204" pitchFamily="66" charset="0"/>
              </a:rPr>
              <a:t>‘London Burning’?</a:t>
            </a:r>
            <a:endParaRPr lang="en-GB" sz="3200" dirty="0">
              <a:latin typeface="Comic Sans MS" panose="030F0702030302020204" pitchFamily="66" charset="0"/>
            </a:endParaRPr>
          </a:p>
        </p:txBody>
      </p:sp>
    </p:spTree>
    <p:extLst>
      <p:ext uri="{BB962C8B-B14F-4D97-AF65-F5344CB8AC3E}">
        <p14:creationId xmlns:p14="http://schemas.microsoft.com/office/powerpoint/2010/main" val="2444844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046133" y="729878"/>
            <a:ext cx="7224029" cy="461665"/>
          </a:xfrm>
          <a:prstGeom prst="rect">
            <a:avLst/>
          </a:prstGeom>
        </p:spPr>
        <p:txBody>
          <a:bodyPr wrap="none">
            <a:spAutoFit/>
          </a:bodyPr>
          <a:lstStyle/>
          <a:p>
            <a:r>
              <a:rPr lang="en-GB" sz="2400" dirty="0">
                <a:hlinkClick r:id="rId3"/>
              </a:rPr>
              <a:t>https://www.youtube.com/watch?v=VarSSAwiimU&amp;t=4s</a:t>
            </a:r>
            <a:endParaRPr lang="en-GB" sz="2400" dirty="0"/>
          </a:p>
        </p:txBody>
      </p:sp>
      <p:sp>
        <p:nvSpPr>
          <p:cNvPr id="4" name="Rectangle 3"/>
          <p:cNvSpPr/>
          <p:nvPr/>
        </p:nvSpPr>
        <p:spPr>
          <a:xfrm>
            <a:off x="223253" y="96186"/>
            <a:ext cx="1677062"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Monday: </a:t>
            </a:r>
            <a:endParaRPr lang="en-GB" sz="2800" dirty="0"/>
          </a:p>
        </p:txBody>
      </p:sp>
      <p:sp>
        <p:nvSpPr>
          <p:cNvPr id="7" name="Rectangle 6"/>
          <p:cNvSpPr/>
          <p:nvPr/>
        </p:nvSpPr>
        <p:spPr>
          <a:xfrm>
            <a:off x="2643754" y="268213"/>
            <a:ext cx="7822975"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Watch this clip to hear all about what happened …</a:t>
            </a:r>
            <a:endParaRPr lang="en-GB" sz="2400" b="1" u="sng" dirty="0">
              <a:solidFill>
                <a:srgbClr val="FF0000"/>
              </a:solidFill>
              <a:latin typeface="Comic Sans MS" panose="030F0702030302020204" pitchFamily="66" charset="0"/>
            </a:endParaRPr>
          </a:p>
        </p:txBody>
      </p:sp>
      <p:sp>
        <p:nvSpPr>
          <p:cNvPr id="8" name="Rectangle 7"/>
          <p:cNvSpPr/>
          <p:nvPr/>
        </p:nvSpPr>
        <p:spPr>
          <a:xfrm>
            <a:off x="891607" y="3271821"/>
            <a:ext cx="10002817" cy="1508105"/>
          </a:xfrm>
          <a:prstGeom prst="rect">
            <a:avLst/>
          </a:prstGeom>
        </p:spPr>
        <p:txBody>
          <a:bodyPr wrap="square">
            <a:spAutoFit/>
          </a:bodyPr>
          <a:lstStyle/>
          <a:p>
            <a:r>
              <a:rPr lang="en-GB" dirty="0" smtClean="0">
                <a:solidFill>
                  <a:srgbClr val="00B050"/>
                </a:solidFill>
                <a:latin typeface="Comic Sans MS" panose="030F0702030302020204" pitchFamily="66" charset="0"/>
              </a:rPr>
              <a:t>Note for parents:</a:t>
            </a:r>
            <a:r>
              <a:rPr lang="en-GB" sz="2400" b="1" u="sng" dirty="0" smtClean="0">
                <a:solidFill>
                  <a:srgbClr val="00B050"/>
                </a:solidFill>
                <a:latin typeface="Comic Sans MS" panose="030F0702030302020204" pitchFamily="66" charset="0"/>
              </a:rPr>
              <a:t/>
            </a:r>
            <a:br>
              <a:rPr lang="en-GB" sz="2400" b="1" u="sng" dirty="0" smtClean="0">
                <a:solidFill>
                  <a:srgbClr val="00B050"/>
                </a:solidFill>
                <a:latin typeface="Comic Sans MS" panose="030F0702030302020204" pitchFamily="66" charset="0"/>
              </a:rPr>
            </a:br>
            <a:r>
              <a:rPr lang="en-GB" sz="2400" b="1" u="sng" dirty="0" smtClean="0">
                <a:solidFill>
                  <a:srgbClr val="00B050"/>
                </a:solidFill>
                <a:latin typeface="Comic Sans MS" panose="030F0702030302020204" pitchFamily="66" charset="0"/>
              </a:rPr>
              <a:t>Pause the clip throughout to discuss anything your child wants to understand more about. </a:t>
            </a:r>
            <a:br>
              <a:rPr lang="en-GB" sz="2400" b="1" u="sng" dirty="0" smtClean="0">
                <a:solidFill>
                  <a:srgbClr val="00B050"/>
                </a:solidFill>
                <a:latin typeface="Comic Sans MS" panose="030F0702030302020204" pitchFamily="66" charset="0"/>
              </a:rPr>
            </a:br>
            <a:r>
              <a:rPr lang="en-GB" sz="2400" b="1" u="sng" dirty="0" smtClean="0">
                <a:solidFill>
                  <a:srgbClr val="00B050"/>
                </a:solidFill>
                <a:latin typeface="Comic Sans MS" panose="030F0702030302020204" pitchFamily="66" charset="0"/>
              </a:rPr>
              <a:t>Encourage your child to ask questions for further clarity. </a:t>
            </a:r>
            <a:endParaRPr lang="en-GB" sz="2400" b="1" u="sng"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863054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784463"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Tuesday: </a:t>
            </a:r>
            <a:endParaRPr lang="en-GB" sz="2800" dirty="0"/>
          </a:p>
        </p:txBody>
      </p:sp>
      <p:sp>
        <p:nvSpPr>
          <p:cNvPr id="7" name="Rectangle 6"/>
          <p:cNvSpPr/>
          <p:nvPr/>
        </p:nvSpPr>
        <p:spPr>
          <a:xfrm>
            <a:off x="2729290" y="388573"/>
            <a:ext cx="7625807"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Recap what happened using the following slides… </a:t>
            </a:r>
            <a:endParaRPr lang="en-GB" sz="2400" b="1" u="sng" dirty="0">
              <a:solidFill>
                <a:srgbClr val="FF0000"/>
              </a:solidFill>
              <a:latin typeface="Comic Sans MS" panose="030F0702030302020204" pitchFamily="66" charset="0"/>
            </a:endParaRPr>
          </a:p>
        </p:txBody>
      </p:sp>
      <p:sp>
        <p:nvSpPr>
          <p:cNvPr id="8" name="Rectangle 7"/>
          <p:cNvSpPr/>
          <p:nvPr/>
        </p:nvSpPr>
        <p:spPr>
          <a:xfrm>
            <a:off x="6743767" y="729878"/>
            <a:ext cx="5574507" cy="369332"/>
          </a:xfrm>
          <a:prstGeom prst="rect">
            <a:avLst/>
          </a:prstGeom>
        </p:spPr>
        <p:txBody>
          <a:bodyPr wrap="square">
            <a:spAutoFit/>
          </a:bodyPr>
          <a:lstStyle/>
          <a:p>
            <a:r>
              <a:rPr lang="en-GB" dirty="0" smtClean="0">
                <a:solidFill>
                  <a:srgbClr val="00B050"/>
                </a:solidFill>
                <a:latin typeface="Comic Sans MS" panose="030F0702030302020204" pitchFamily="66" charset="0"/>
              </a:rPr>
              <a:t>(PPT has been uploaded into the resources folder)</a:t>
            </a:r>
            <a:endParaRPr lang="en-GB" sz="2400" b="1" u="sng" dirty="0">
              <a:solidFill>
                <a:srgbClr val="00B050"/>
              </a:solidFill>
              <a:latin typeface="Comic Sans MS" panose="030F0702030302020204" pitchFamily="66" charset="0"/>
            </a:endParaRPr>
          </a:p>
        </p:txBody>
      </p:sp>
      <p:pic>
        <p:nvPicPr>
          <p:cNvPr id="12" name="Picture 11"/>
          <p:cNvPicPr>
            <a:picLocks noChangeAspect="1"/>
          </p:cNvPicPr>
          <p:nvPr/>
        </p:nvPicPr>
        <p:blipFill>
          <a:blip r:embed="rId3"/>
          <a:stretch>
            <a:fillRect/>
          </a:stretch>
        </p:blipFill>
        <p:spPr>
          <a:xfrm>
            <a:off x="5340020" y="1882693"/>
            <a:ext cx="4191000" cy="4457700"/>
          </a:xfrm>
          <a:prstGeom prst="rect">
            <a:avLst/>
          </a:prstGeom>
        </p:spPr>
      </p:pic>
      <p:pic>
        <p:nvPicPr>
          <p:cNvPr id="13" name="Picture 12"/>
          <p:cNvPicPr>
            <a:picLocks noChangeAspect="1"/>
          </p:cNvPicPr>
          <p:nvPr/>
        </p:nvPicPr>
        <p:blipFill>
          <a:blip r:embed="rId4"/>
          <a:stretch>
            <a:fillRect/>
          </a:stretch>
        </p:blipFill>
        <p:spPr>
          <a:xfrm>
            <a:off x="786190" y="2044618"/>
            <a:ext cx="3886200" cy="4295775"/>
          </a:xfrm>
          <a:prstGeom prst="rect">
            <a:avLst/>
          </a:prstGeom>
        </p:spPr>
      </p:pic>
    </p:spTree>
    <p:extLst>
      <p:ext uri="{BB962C8B-B14F-4D97-AF65-F5344CB8AC3E}">
        <p14:creationId xmlns:p14="http://schemas.microsoft.com/office/powerpoint/2010/main" val="8754164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784463"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Tuesday: </a:t>
            </a:r>
            <a:endParaRPr lang="en-GB" sz="2800" dirty="0"/>
          </a:p>
        </p:txBody>
      </p:sp>
      <p:sp>
        <p:nvSpPr>
          <p:cNvPr id="7" name="Rectangle 6"/>
          <p:cNvSpPr/>
          <p:nvPr/>
        </p:nvSpPr>
        <p:spPr>
          <a:xfrm>
            <a:off x="2729290" y="388573"/>
            <a:ext cx="7625807"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Recap what happened using the following slides… </a:t>
            </a:r>
            <a:endParaRPr lang="en-GB" sz="2400" b="1" u="sng" dirty="0">
              <a:solidFill>
                <a:srgbClr val="FF0000"/>
              </a:solidFill>
              <a:latin typeface="Comic Sans MS" panose="030F0702030302020204" pitchFamily="66" charset="0"/>
            </a:endParaRPr>
          </a:p>
        </p:txBody>
      </p:sp>
      <p:sp>
        <p:nvSpPr>
          <p:cNvPr id="8" name="Rectangle 7"/>
          <p:cNvSpPr/>
          <p:nvPr/>
        </p:nvSpPr>
        <p:spPr>
          <a:xfrm>
            <a:off x="6743767" y="729878"/>
            <a:ext cx="5574507" cy="369332"/>
          </a:xfrm>
          <a:prstGeom prst="rect">
            <a:avLst/>
          </a:prstGeom>
        </p:spPr>
        <p:txBody>
          <a:bodyPr wrap="square">
            <a:spAutoFit/>
          </a:bodyPr>
          <a:lstStyle/>
          <a:p>
            <a:r>
              <a:rPr lang="en-GB" dirty="0" smtClean="0">
                <a:solidFill>
                  <a:srgbClr val="00B050"/>
                </a:solidFill>
                <a:latin typeface="Comic Sans MS" panose="030F0702030302020204" pitchFamily="66" charset="0"/>
              </a:rPr>
              <a:t>(PPT has been uploaded into the resources folder)</a:t>
            </a:r>
            <a:endParaRPr lang="en-GB" sz="2400" b="1" u="sng" dirty="0">
              <a:solidFill>
                <a:srgbClr val="00B050"/>
              </a:solidFill>
              <a:latin typeface="Comic Sans MS" panose="030F0702030302020204" pitchFamily="66" charset="0"/>
            </a:endParaRPr>
          </a:p>
        </p:txBody>
      </p:sp>
      <p:pic>
        <p:nvPicPr>
          <p:cNvPr id="11" name="Picture 10"/>
          <p:cNvPicPr>
            <a:picLocks noChangeAspect="1"/>
          </p:cNvPicPr>
          <p:nvPr/>
        </p:nvPicPr>
        <p:blipFill>
          <a:blip r:embed="rId3"/>
          <a:stretch>
            <a:fillRect/>
          </a:stretch>
        </p:blipFill>
        <p:spPr>
          <a:xfrm>
            <a:off x="824048" y="1993165"/>
            <a:ext cx="4038600" cy="4600575"/>
          </a:xfrm>
          <a:prstGeom prst="rect">
            <a:avLst/>
          </a:prstGeom>
        </p:spPr>
      </p:pic>
      <p:pic>
        <p:nvPicPr>
          <p:cNvPr id="13" name="Picture 12"/>
          <p:cNvPicPr>
            <a:picLocks noChangeAspect="1"/>
          </p:cNvPicPr>
          <p:nvPr/>
        </p:nvPicPr>
        <p:blipFill>
          <a:blip r:embed="rId4"/>
          <a:stretch>
            <a:fillRect/>
          </a:stretch>
        </p:blipFill>
        <p:spPr>
          <a:xfrm>
            <a:off x="5709693" y="1993165"/>
            <a:ext cx="3933825" cy="4391025"/>
          </a:xfrm>
          <a:prstGeom prst="rect">
            <a:avLst/>
          </a:prstGeom>
        </p:spPr>
      </p:pic>
    </p:spTree>
    <p:extLst>
      <p:ext uri="{BB962C8B-B14F-4D97-AF65-F5344CB8AC3E}">
        <p14:creationId xmlns:p14="http://schemas.microsoft.com/office/powerpoint/2010/main" val="2453034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784463"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Tuesday: </a:t>
            </a:r>
            <a:endParaRPr lang="en-GB" sz="2800" dirty="0"/>
          </a:p>
        </p:txBody>
      </p:sp>
      <p:sp>
        <p:nvSpPr>
          <p:cNvPr id="7" name="Rectangle 6"/>
          <p:cNvSpPr/>
          <p:nvPr/>
        </p:nvSpPr>
        <p:spPr>
          <a:xfrm>
            <a:off x="2729290" y="388573"/>
            <a:ext cx="7625807"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Recap what happened using the following slides… </a:t>
            </a:r>
            <a:endParaRPr lang="en-GB" sz="2400" b="1" u="sng" dirty="0">
              <a:solidFill>
                <a:srgbClr val="FF0000"/>
              </a:solidFill>
              <a:latin typeface="Comic Sans MS" panose="030F0702030302020204" pitchFamily="66" charset="0"/>
            </a:endParaRPr>
          </a:p>
        </p:txBody>
      </p:sp>
      <p:sp>
        <p:nvSpPr>
          <p:cNvPr id="8" name="Rectangle 7"/>
          <p:cNvSpPr/>
          <p:nvPr/>
        </p:nvSpPr>
        <p:spPr>
          <a:xfrm>
            <a:off x="6743767" y="729878"/>
            <a:ext cx="5574507" cy="369332"/>
          </a:xfrm>
          <a:prstGeom prst="rect">
            <a:avLst/>
          </a:prstGeom>
        </p:spPr>
        <p:txBody>
          <a:bodyPr wrap="square">
            <a:spAutoFit/>
          </a:bodyPr>
          <a:lstStyle/>
          <a:p>
            <a:r>
              <a:rPr lang="en-GB" dirty="0" smtClean="0">
                <a:solidFill>
                  <a:srgbClr val="00B050"/>
                </a:solidFill>
                <a:latin typeface="Comic Sans MS" panose="030F0702030302020204" pitchFamily="66" charset="0"/>
              </a:rPr>
              <a:t>(PPT has been uploaded into the resources folder)</a:t>
            </a:r>
            <a:endParaRPr lang="en-GB" sz="2400" b="1" u="sng" dirty="0">
              <a:solidFill>
                <a:srgbClr val="00B050"/>
              </a:solidFill>
              <a:latin typeface="Comic Sans MS" panose="030F0702030302020204" pitchFamily="66" charset="0"/>
            </a:endParaRPr>
          </a:p>
        </p:txBody>
      </p:sp>
      <p:pic>
        <p:nvPicPr>
          <p:cNvPr id="6" name="Picture 5"/>
          <p:cNvPicPr>
            <a:picLocks noChangeAspect="1"/>
          </p:cNvPicPr>
          <p:nvPr/>
        </p:nvPicPr>
        <p:blipFill>
          <a:blip r:embed="rId3"/>
          <a:stretch>
            <a:fillRect/>
          </a:stretch>
        </p:blipFill>
        <p:spPr>
          <a:xfrm>
            <a:off x="505642" y="2119312"/>
            <a:ext cx="4152900" cy="4448175"/>
          </a:xfrm>
          <a:prstGeom prst="rect">
            <a:avLst/>
          </a:prstGeom>
        </p:spPr>
      </p:pic>
      <p:pic>
        <p:nvPicPr>
          <p:cNvPr id="10" name="Picture 9"/>
          <p:cNvPicPr>
            <a:picLocks noChangeAspect="1"/>
          </p:cNvPicPr>
          <p:nvPr/>
        </p:nvPicPr>
        <p:blipFill>
          <a:blip r:embed="rId4"/>
          <a:stretch>
            <a:fillRect/>
          </a:stretch>
        </p:blipFill>
        <p:spPr>
          <a:xfrm>
            <a:off x="5775960" y="1992493"/>
            <a:ext cx="4114800" cy="4257675"/>
          </a:xfrm>
          <a:prstGeom prst="rect">
            <a:avLst/>
          </a:prstGeom>
        </p:spPr>
      </p:pic>
    </p:spTree>
    <p:extLst>
      <p:ext uri="{BB962C8B-B14F-4D97-AF65-F5344CB8AC3E}">
        <p14:creationId xmlns:p14="http://schemas.microsoft.com/office/powerpoint/2010/main" val="1662236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784463"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Tuesday: </a:t>
            </a:r>
            <a:endParaRPr lang="en-GB" sz="2800" dirty="0"/>
          </a:p>
        </p:txBody>
      </p:sp>
      <p:sp>
        <p:nvSpPr>
          <p:cNvPr id="7" name="Rectangle 6"/>
          <p:cNvSpPr/>
          <p:nvPr/>
        </p:nvSpPr>
        <p:spPr>
          <a:xfrm>
            <a:off x="2729290" y="388573"/>
            <a:ext cx="7625807"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Recap what happened using the following slides… </a:t>
            </a:r>
            <a:endParaRPr lang="en-GB" sz="2400" b="1" u="sng" dirty="0">
              <a:solidFill>
                <a:srgbClr val="FF0000"/>
              </a:solidFill>
              <a:latin typeface="Comic Sans MS" panose="030F0702030302020204" pitchFamily="66" charset="0"/>
            </a:endParaRPr>
          </a:p>
        </p:txBody>
      </p:sp>
      <p:sp>
        <p:nvSpPr>
          <p:cNvPr id="8" name="Rectangle 7"/>
          <p:cNvSpPr/>
          <p:nvPr/>
        </p:nvSpPr>
        <p:spPr>
          <a:xfrm>
            <a:off x="6743767" y="729878"/>
            <a:ext cx="5574507" cy="369332"/>
          </a:xfrm>
          <a:prstGeom prst="rect">
            <a:avLst/>
          </a:prstGeom>
        </p:spPr>
        <p:txBody>
          <a:bodyPr wrap="square">
            <a:spAutoFit/>
          </a:bodyPr>
          <a:lstStyle/>
          <a:p>
            <a:r>
              <a:rPr lang="en-GB" dirty="0" smtClean="0">
                <a:solidFill>
                  <a:srgbClr val="00B050"/>
                </a:solidFill>
                <a:latin typeface="Comic Sans MS" panose="030F0702030302020204" pitchFamily="66" charset="0"/>
              </a:rPr>
              <a:t>(PPT has been uploaded into the resources folder)</a:t>
            </a:r>
            <a:endParaRPr lang="en-GB" sz="2400" b="1" u="sng" dirty="0">
              <a:solidFill>
                <a:srgbClr val="00B050"/>
              </a:solidFill>
              <a:latin typeface="Comic Sans MS" panose="030F0702030302020204" pitchFamily="66" charset="0"/>
            </a:endParaRPr>
          </a:p>
        </p:txBody>
      </p:sp>
      <p:pic>
        <p:nvPicPr>
          <p:cNvPr id="10" name="Picture 9"/>
          <p:cNvPicPr>
            <a:picLocks noChangeAspect="1"/>
          </p:cNvPicPr>
          <p:nvPr/>
        </p:nvPicPr>
        <p:blipFill>
          <a:blip r:embed="rId3"/>
          <a:stretch>
            <a:fillRect/>
          </a:stretch>
        </p:blipFill>
        <p:spPr>
          <a:xfrm>
            <a:off x="576640" y="1993165"/>
            <a:ext cx="4305300" cy="4562475"/>
          </a:xfrm>
          <a:prstGeom prst="rect">
            <a:avLst/>
          </a:prstGeom>
        </p:spPr>
      </p:pic>
      <p:pic>
        <p:nvPicPr>
          <p:cNvPr id="11" name="Picture 10"/>
          <p:cNvPicPr>
            <a:picLocks noChangeAspect="1"/>
          </p:cNvPicPr>
          <p:nvPr/>
        </p:nvPicPr>
        <p:blipFill>
          <a:blip r:embed="rId4"/>
          <a:stretch>
            <a:fillRect/>
          </a:stretch>
        </p:blipFill>
        <p:spPr>
          <a:xfrm>
            <a:off x="5354547" y="1964590"/>
            <a:ext cx="3990975" cy="4591050"/>
          </a:xfrm>
          <a:prstGeom prst="rect">
            <a:avLst/>
          </a:prstGeom>
        </p:spPr>
      </p:pic>
    </p:spTree>
    <p:extLst>
      <p:ext uri="{BB962C8B-B14F-4D97-AF65-F5344CB8AC3E}">
        <p14:creationId xmlns:p14="http://schemas.microsoft.com/office/powerpoint/2010/main" val="2066169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784463"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Tuesday: </a:t>
            </a:r>
            <a:endParaRPr lang="en-GB" sz="2800" dirty="0"/>
          </a:p>
        </p:txBody>
      </p:sp>
      <p:sp>
        <p:nvSpPr>
          <p:cNvPr id="7" name="Rectangle 6"/>
          <p:cNvSpPr/>
          <p:nvPr/>
        </p:nvSpPr>
        <p:spPr>
          <a:xfrm>
            <a:off x="2729290" y="388573"/>
            <a:ext cx="7625807"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Recap what happened using the following slides… </a:t>
            </a:r>
            <a:endParaRPr lang="en-GB" sz="2400" b="1" u="sng" dirty="0">
              <a:solidFill>
                <a:srgbClr val="FF0000"/>
              </a:solidFill>
              <a:latin typeface="Comic Sans MS" panose="030F0702030302020204" pitchFamily="66" charset="0"/>
            </a:endParaRPr>
          </a:p>
        </p:txBody>
      </p:sp>
      <p:sp>
        <p:nvSpPr>
          <p:cNvPr id="8" name="Rectangle 7"/>
          <p:cNvSpPr/>
          <p:nvPr/>
        </p:nvSpPr>
        <p:spPr>
          <a:xfrm>
            <a:off x="6743767" y="729878"/>
            <a:ext cx="5574507" cy="369332"/>
          </a:xfrm>
          <a:prstGeom prst="rect">
            <a:avLst/>
          </a:prstGeom>
        </p:spPr>
        <p:txBody>
          <a:bodyPr wrap="square">
            <a:spAutoFit/>
          </a:bodyPr>
          <a:lstStyle/>
          <a:p>
            <a:r>
              <a:rPr lang="en-GB" dirty="0" smtClean="0">
                <a:solidFill>
                  <a:srgbClr val="00B050"/>
                </a:solidFill>
                <a:latin typeface="Comic Sans MS" panose="030F0702030302020204" pitchFamily="66" charset="0"/>
              </a:rPr>
              <a:t>(PPT has been uploaded into the resources folder)</a:t>
            </a:r>
            <a:endParaRPr lang="en-GB" sz="2400" b="1" u="sng" dirty="0">
              <a:solidFill>
                <a:srgbClr val="00B050"/>
              </a:solidFill>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705227" y="1993165"/>
            <a:ext cx="4048125" cy="4667250"/>
          </a:xfrm>
          <a:prstGeom prst="rect">
            <a:avLst/>
          </a:prstGeom>
        </p:spPr>
      </p:pic>
      <p:pic>
        <p:nvPicPr>
          <p:cNvPr id="3" name="Picture 2"/>
          <p:cNvPicPr>
            <a:picLocks noChangeAspect="1"/>
          </p:cNvPicPr>
          <p:nvPr/>
        </p:nvPicPr>
        <p:blipFill>
          <a:blip r:embed="rId4"/>
          <a:stretch>
            <a:fillRect/>
          </a:stretch>
        </p:blipFill>
        <p:spPr>
          <a:xfrm>
            <a:off x="5949860" y="1882693"/>
            <a:ext cx="3714750" cy="4629150"/>
          </a:xfrm>
          <a:prstGeom prst="rect">
            <a:avLst/>
          </a:prstGeom>
        </p:spPr>
      </p:pic>
    </p:spTree>
    <p:extLst>
      <p:ext uri="{BB962C8B-B14F-4D97-AF65-F5344CB8AC3E}">
        <p14:creationId xmlns:p14="http://schemas.microsoft.com/office/powerpoint/2010/main" val="229266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784463"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Tuesday: </a:t>
            </a:r>
            <a:endParaRPr lang="en-GB" sz="2800" dirty="0"/>
          </a:p>
        </p:txBody>
      </p:sp>
      <p:sp>
        <p:nvSpPr>
          <p:cNvPr id="7" name="Rectangle 6"/>
          <p:cNvSpPr/>
          <p:nvPr/>
        </p:nvSpPr>
        <p:spPr>
          <a:xfrm>
            <a:off x="2729290" y="388573"/>
            <a:ext cx="7625807"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Recap what happened using the following slides… </a:t>
            </a:r>
            <a:endParaRPr lang="en-GB" sz="2400" b="1" u="sng" dirty="0">
              <a:solidFill>
                <a:srgbClr val="FF0000"/>
              </a:solidFill>
              <a:latin typeface="Comic Sans MS" panose="030F0702030302020204" pitchFamily="66" charset="0"/>
            </a:endParaRPr>
          </a:p>
        </p:txBody>
      </p:sp>
      <p:sp>
        <p:nvSpPr>
          <p:cNvPr id="8" name="Rectangle 7"/>
          <p:cNvSpPr/>
          <p:nvPr/>
        </p:nvSpPr>
        <p:spPr>
          <a:xfrm>
            <a:off x="6743767" y="729878"/>
            <a:ext cx="5574507" cy="369332"/>
          </a:xfrm>
          <a:prstGeom prst="rect">
            <a:avLst/>
          </a:prstGeom>
        </p:spPr>
        <p:txBody>
          <a:bodyPr wrap="square">
            <a:spAutoFit/>
          </a:bodyPr>
          <a:lstStyle/>
          <a:p>
            <a:r>
              <a:rPr lang="en-GB" dirty="0" smtClean="0">
                <a:solidFill>
                  <a:srgbClr val="00B050"/>
                </a:solidFill>
                <a:latin typeface="Comic Sans MS" panose="030F0702030302020204" pitchFamily="66" charset="0"/>
              </a:rPr>
              <a:t>(PPT has been uploaded into the resources folder)</a:t>
            </a:r>
            <a:endParaRPr lang="en-GB" sz="2400" b="1" u="sng" dirty="0">
              <a:solidFill>
                <a:srgbClr val="00B050"/>
              </a:solidFill>
              <a:latin typeface="Comic Sans MS" panose="030F0702030302020204" pitchFamily="66" charset="0"/>
            </a:endParaRPr>
          </a:p>
        </p:txBody>
      </p:sp>
      <p:pic>
        <p:nvPicPr>
          <p:cNvPr id="6" name="Picture 5"/>
          <p:cNvPicPr>
            <a:picLocks noChangeAspect="1"/>
          </p:cNvPicPr>
          <p:nvPr/>
        </p:nvPicPr>
        <p:blipFill>
          <a:blip r:embed="rId3"/>
          <a:stretch>
            <a:fillRect/>
          </a:stretch>
        </p:blipFill>
        <p:spPr>
          <a:xfrm>
            <a:off x="686177" y="1993165"/>
            <a:ext cx="4086225" cy="4562475"/>
          </a:xfrm>
          <a:prstGeom prst="rect">
            <a:avLst/>
          </a:prstGeom>
        </p:spPr>
      </p:pic>
      <p:pic>
        <p:nvPicPr>
          <p:cNvPr id="9" name="Picture 8"/>
          <p:cNvPicPr>
            <a:picLocks noChangeAspect="1"/>
          </p:cNvPicPr>
          <p:nvPr/>
        </p:nvPicPr>
        <p:blipFill>
          <a:blip r:embed="rId4"/>
          <a:stretch>
            <a:fillRect/>
          </a:stretch>
        </p:blipFill>
        <p:spPr>
          <a:xfrm>
            <a:off x="5368970" y="1882693"/>
            <a:ext cx="3857625" cy="4562475"/>
          </a:xfrm>
          <a:prstGeom prst="rect">
            <a:avLst/>
          </a:prstGeom>
        </p:spPr>
      </p:pic>
    </p:spTree>
    <p:extLst>
      <p:ext uri="{BB962C8B-B14F-4D97-AF65-F5344CB8AC3E}">
        <p14:creationId xmlns:p14="http://schemas.microsoft.com/office/powerpoint/2010/main" val="31444957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784463"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Tuesday: </a:t>
            </a:r>
            <a:endParaRPr lang="en-GB" sz="2800" dirty="0"/>
          </a:p>
        </p:txBody>
      </p:sp>
      <p:sp>
        <p:nvSpPr>
          <p:cNvPr id="7" name="Rectangle 6"/>
          <p:cNvSpPr/>
          <p:nvPr/>
        </p:nvSpPr>
        <p:spPr>
          <a:xfrm>
            <a:off x="2729290" y="388573"/>
            <a:ext cx="7625807"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Recap what happened using the following slides… </a:t>
            </a:r>
            <a:endParaRPr lang="en-GB" sz="2400" b="1" u="sng" dirty="0">
              <a:solidFill>
                <a:srgbClr val="FF0000"/>
              </a:solidFill>
              <a:latin typeface="Comic Sans MS" panose="030F0702030302020204" pitchFamily="66" charset="0"/>
            </a:endParaRPr>
          </a:p>
        </p:txBody>
      </p:sp>
      <p:sp>
        <p:nvSpPr>
          <p:cNvPr id="8" name="Rectangle 7"/>
          <p:cNvSpPr/>
          <p:nvPr/>
        </p:nvSpPr>
        <p:spPr>
          <a:xfrm>
            <a:off x="6743767" y="729878"/>
            <a:ext cx="5574507" cy="369332"/>
          </a:xfrm>
          <a:prstGeom prst="rect">
            <a:avLst/>
          </a:prstGeom>
        </p:spPr>
        <p:txBody>
          <a:bodyPr wrap="square">
            <a:spAutoFit/>
          </a:bodyPr>
          <a:lstStyle/>
          <a:p>
            <a:r>
              <a:rPr lang="en-GB" dirty="0" smtClean="0">
                <a:solidFill>
                  <a:srgbClr val="00B050"/>
                </a:solidFill>
                <a:latin typeface="Comic Sans MS" panose="030F0702030302020204" pitchFamily="66" charset="0"/>
              </a:rPr>
              <a:t>(PPT has been uploaded into the resources folder)</a:t>
            </a:r>
            <a:endParaRPr lang="en-GB" sz="2400" b="1" u="sng" dirty="0">
              <a:solidFill>
                <a:srgbClr val="00B050"/>
              </a:solidFill>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1115484" y="1993165"/>
            <a:ext cx="4000500" cy="4467225"/>
          </a:xfrm>
          <a:prstGeom prst="rect">
            <a:avLst/>
          </a:prstGeom>
        </p:spPr>
      </p:pic>
      <p:pic>
        <p:nvPicPr>
          <p:cNvPr id="3" name="Picture 2"/>
          <p:cNvPicPr>
            <a:picLocks noChangeAspect="1"/>
          </p:cNvPicPr>
          <p:nvPr/>
        </p:nvPicPr>
        <p:blipFill>
          <a:blip r:embed="rId4"/>
          <a:stretch>
            <a:fillRect/>
          </a:stretch>
        </p:blipFill>
        <p:spPr>
          <a:xfrm>
            <a:off x="5473472" y="1993165"/>
            <a:ext cx="3857625" cy="4457700"/>
          </a:xfrm>
          <a:prstGeom prst="rect">
            <a:avLst/>
          </a:prstGeom>
        </p:spPr>
      </p:pic>
    </p:spTree>
    <p:extLst>
      <p:ext uri="{BB962C8B-B14F-4D97-AF65-F5344CB8AC3E}">
        <p14:creationId xmlns:p14="http://schemas.microsoft.com/office/powerpoint/2010/main" val="2133609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6078072" y="998325"/>
            <a:ext cx="5986890" cy="3936746"/>
          </a:xfrm>
          <a:prstGeom prst="rect">
            <a:avLst/>
          </a:prstGeom>
          <a:solidFill>
            <a:schemeClr val="accent1">
              <a:lumMod val="40000"/>
              <a:lumOff val="60000"/>
            </a:schemeClr>
          </a:solidFill>
          <a:ln w="381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71642" y="1029449"/>
            <a:ext cx="5934787" cy="3947168"/>
          </a:xfrm>
          <a:prstGeom prst="rect">
            <a:avLst/>
          </a:prstGeom>
          <a:solidFill>
            <a:schemeClr val="accent1">
              <a:lumMod val="40000"/>
              <a:lumOff val="60000"/>
            </a:schemeClr>
          </a:solidFill>
          <a:ln w="381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59743" y="96186"/>
            <a:ext cx="1511418" cy="85017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784463"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Tuesday: </a:t>
            </a:r>
            <a:endParaRPr lang="en-GB" sz="2800" dirty="0"/>
          </a:p>
        </p:txBody>
      </p:sp>
      <p:sp>
        <p:nvSpPr>
          <p:cNvPr id="7" name="Rectangle 6"/>
          <p:cNvSpPr/>
          <p:nvPr/>
        </p:nvSpPr>
        <p:spPr>
          <a:xfrm>
            <a:off x="3200796" y="44218"/>
            <a:ext cx="9007451" cy="954107"/>
          </a:xfrm>
          <a:prstGeom prst="rect">
            <a:avLst/>
          </a:prstGeom>
        </p:spPr>
        <p:txBody>
          <a:bodyPr wrap="square">
            <a:spAutoFit/>
          </a:bodyPr>
          <a:lstStyle/>
          <a:p>
            <a:pPr algn="ctr"/>
            <a:r>
              <a:rPr lang="en-GB" sz="2400" b="1" u="sng" dirty="0" smtClean="0">
                <a:latin typeface="Comic Sans MS" panose="030F0702030302020204" pitchFamily="66" charset="0"/>
              </a:rPr>
              <a:t>True / False </a:t>
            </a:r>
          </a:p>
          <a:p>
            <a:pPr algn="ctr"/>
            <a:r>
              <a:rPr lang="en-GB" sz="1600" b="1" u="sng" dirty="0" smtClean="0">
                <a:solidFill>
                  <a:srgbClr val="FF0000"/>
                </a:solidFill>
                <a:latin typeface="Comic Sans MS" panose="030F0702030302020204" pitchFamily="66" charset="0"/>
              </a:rPr>
              <a:t>See if you can sort these statements into those that are true and those that are false. The first one has been one for you </a:t>
            </a:r>
            <a:r>
              <a:rPr lang="en-GB" sz="1600" b="1" u="sng" dirty="0" smtClean="0">
                <a:solidFill>
                  <a:srgbClr val="FF0000"/>
                </a:solidFill>
                <a:latin typeface="Comic Sans MS" panose="030F0702030302020204" pitchFamily="66" charset="0"/>
                <a:sym typeface="Wingdings" panose="05000000000000000000" pitchFamily="2" charset="2"/>
              </a:rPr>
              <a:t> </a:t>
            </a:r>
            <a:endParaRPr lang="en-GB" sz="1600" b="1" u="sng" dirty="0">
              <a:solidFill>
                <a:srgbClr val="FF0000"/>
              </a:solidFill>
              <a:latin typeface="Comic Sans MS" panose="030F0702030302020204" pitchFamily="66" charset="0"/>
            </a:endParaRPr>
          </a:p>
        </p:txBody>
      </p:sp>
      <p:sp>
        <p:nvSpPr>
          <p:cNvPr id="6" name="Horizontal Scroll 5"/>
          <p:cNvSpPr/>
          <p:nvPr/>
        </p:nvSpPr>
        <p:spPr>
          <a:xfrm>
            <a:off x="223253" y="4956354"/>
            <a:ext cx="1451850" cy="860612"/>
          </a:xfrm>
          <a:prstGeom prst="horizontalScroll">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It happened in 2015</a:t>
            </a:r>
            <a:r>
              <a:rPr lang="en-GB" sz="1800" dirty="0">
                <a:effectLst/>
                <a:latin typeface="CCW Cursive Writing 1" panose="03050702000000000000" pitchFamily="66" charset="0"/>
                <a:ea typeface="Calibri" panose="020F0502020204030204" pitchFamily="34" charset="0"/>
                <a:cs typeface="Times New Roman" panose="02020603050405020304" pitchFamily="18" charset="0"/>
              </a:rPr>
              <a:t>.</a:t>
            </a:r>
            <a:endParaRPr lang="en-GB" sz="1100" dirty="0">
              <a:effectLst/>
              <a:ea typeface="Calibri" panose="020F0502020204030204" pitchFamily="34" charset="0"/>
              <a:cs typeface="Times New Roman" panose="02020603050405020304" pitchFamily="18" charset="0"/>
            </a:endParaRPr>
          </a:p>
        </p:txBody>
      </p:sp>
      <p:sp>
        <p:nvSpPr>
          <p:cNvPr id="9" name="Rectangle 8"/>
          <p:cNvSpPr/>
          <p:nvPr/>
        </p:nvSpPr>
        <p:spPr>
          <a:xfrm>
            <a:off x="2474475" y="998325"/>
            <a:ext cx="1452642" cy="523220"/>
          </a:xfrm>
          <a:prstGeom prst="rect">
            <a:avLst/>
          </a:prstGeom>
        </p:spPr>
        <p:txBody>
          <a:bodyPr wrap="none">
            <a:spAutoFit/>
          </a:bodyPr>
          <a:lstStyle/>
          <a:p>
            <a:r>
              <a:rPr lang="en-GB" sz="2800" b="1" u="sng" dirty="0" smtClean="0">
                <a:solidFill>
                  <a:srgbClr val="00B050"/>
                </a:solidFill>
                <a:latin typeface="Comic Sans MS" panose="030F0702030302020204" pitchFamily="66" charset="0"/>
              </a:rPr>
              <a:t>True </a:t>
            </a:r>
            <a:r>
              <a:rPr lang="en-GB" sz="2800" b="1" u="sng" dirty="0" smtClean="0">
                <a:solidFill>
                  <a:srgbClr val="00B050"/>
                </a:solidFill>
                <a:latin typeface="Comic Sans MS" panose="030F0702030302020204" pitchFamily="66" charset="0"/>
                <a:sym typeface="Wingdings" panose="05000000000000000000" pitchFamily="2" charset="2"/>
              </a:rPr>
              <a:t></a:t>
            </a:r>
            <a:endParaRPr lang="en-GB" sz="2800" b="1" u="sng" dirty="0">
              <a:solidFill>
                <a:srgbClr val="00B050"/>
              </a:solidFill>
            </a:endParaRPr>
          </a:p>
        </p:txBody>
      </p:sp>
      <p:sp>
        <p:nvSpPr>
          <p:cNvPr id="10" name="Rectangle 9"/>
          <p:cNvSpPr/>
          <p:nvPr/>
        </p:nvSpPr>
        <p:spPr>
          <a:xfrm>
            <a:off x="8369187" y="1002756"/>
            <a:ext cx="1532792" cy="523220"/>
          </a:xfrm>
          <a:prstGeom prst="rect">
            <a:avLst/>
          </a:prstGeom>
        </p:spPr>
        <p:txBody>
          <a:bodyPr wrap="none">
            <a:spAutoFit/>
          </a:bodyPr>
          <a:lstStyle/>
          <a:p>
            <a:r>
              <a:rPr lang="en-GB" sz="2800" b="1" u="sng" dirty="0" smtClean="0">
                <a:solidFill>
                  <a:srgbClr val="0070C0"/>
                </a:solidFill>
                <a:latin typeface="Comic Sans MS" panose="030F0702030302020204" pitchFamily="66" charset="0"/>
              </a:rPr>
              <a:t>False </a:t>
            </a:r>
            <a:r>
              <a:rPr lang="en-GB" sz="2800" b="1" u="sng" dirty="0" smtClean="0">
                <a:solidFill>
                  <a:srgbClr val="0070C0"/>
                </a:solidFill>
                <a:latin typeface="Comic Sans MS" panose="030F0702030302020204" pitchFamily="66" charset="0"/>
                <a:sym typeface="Wingdings" panose="05000000000000000000" pitchFamily="2" charset="2"/>
              </a:rPr>
              <a:t></a:t>
            </a:r>
            <a:endParaRPr lang="en-GB" sz="2800" b="1" u="sng" dirty="0">
              <a:solidFill>
                <a:srgbClr val="0070C0"/>
              </a:solidFill>
            </a:endParaRPr>
          </a:p>
        </p:txBody>
      </p:sp>
      <p:sp>
        <p:nvSpPr>
          <p:cNvPr id="13" name="Horizontal Scroll 12"/>
          <p:cNvSpPr/>
          <p:nvPr/>
        </p:nvSpPr>
        <p:spPr>
          <a:xfrm>
            <a:off x="214438" y="5816966"/>
            <a:ext cx="1333500" cy="979244"/>
          </a:xfrm>
          <a:prstGeom prst="horizontalScroll">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dirty="0">
                <a:effectLst/>
                <a:latin typeface="SassoonPrimaryInfant" pitchFamily="2" charset="0"/>
                <a:ea typeface="Calibri" panose="020F0502020204030204" pitchFamily="34" charset="0"/>
                <a:cs typeface="Times New Roman" panose="02020603050405020304" pitchFamily="18" charset="0"/>
              </a:rPr>
              <a:t>The fire started in a bakery.</a:t>
            </a:r>
            <a:endParaRPr lang="en-GB" sz="1000" dirty="0">
              <a:effectLst/>
              <a:ea typeface="Calibri" panose="020F0502020204030204" pitchFamily="34" charset="0"/>
              <a:cs typeface="Times New Roman" panose="02020603050405020304" pitchFamily="18" charset="0"/>
            </a:endParaRPr>
          </a:p>
        </p:txBody>
      </p:sp>
      <p:sp>
        <p:nvSpPr>
          <p:cNvPr id="14" name="Horizontal Scroll 13"/>
          <p:cNvSpPr/>
          <p:nvPr/>
        </p:nvSpPr>
        <p:spPr>
          <a:xfrm>
            <a:off x="6329950" y="1048811"/>
            <a:ext cx="1553286" cy="1278591"/>
          </a:xfrm>
          <a:prstGeom prst="horizontalScroll">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800">
                <a:effectLst/>
                <a:latin typeface="SassoonPrimaryInfant" pitchFamily="2" charset="0"/>
                <a:ea typeface="Calibri" panose="020F0502020204030204" pitchFamily="34" charset="0"/>
                <a:cs typeface="Times New Roman" panose="02020603050405020304" pitchFamily="18" charset="0"/>
              </a:rPr>
              <a:t>The houses were far apart. </a:t>
            </a:r>
            <a:endParaRPr lang="en-GB" sz="1100">
              <a:effectLst/>
              <a:ea typeface="Calibri" panose="020F0502020204030204" pitchFamily="34" charset="0"/>
              <a:cs typeface="Times New Roman" panose="02020603050405020304" pitchFamily="18" charset="0"/>
            </a:endParaRPr>
          </a:p>
        </p:txBody>
      </p:sp>
      <p:sp>
        <p:nvSpPr>
          <p:cNvPr id="15" name="Horizontal Scroll 14"/>
          <p:cNvSpPr/>
          <p:nvPr/>
        </p:nvSpPr>
        <p:spPr>
          <a:xfrm>
            <a:off x="6773117" y="5896062"/>
            <a:ext cx="1374949" cy="969869"/>
          </a:xfrm>
          <a:prstGeom prst="horizontalScroll">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dirty="0">
                <a:effectLst/>
                <a:latin typeface="SassoonPrimaryInfant" pitchFamily="2" charset="0"/>
                <a:ea typeface="Calibri" panose="020F0502020204030204" pitchFamily="34" charset="0"/>
                <a:cs typeface="Times New Roman" panose="02020603050405020304" pitchFamily="18" charset="0"/>
              </a:rPr>
              <a:t>The houses were made of </a:t>
            </a:r>
            <a:r>
              <a:rPr lang="en-GB" sz="1400" dirty="0" smtClean="0">
                <a:effectLst/>
                <a:latin typeface="SassoonPrimaryInfant" pitchFamily="2" charset="0"/>
                <a:ea typeface="Calibri" panose="020F0502020204030204" pitchFamily="34" charset="0"/>
                <a:cs typeface="Times New Roman" panose="02020603050405020304" pitchFamily="18" charset="0"/>
              </a:rPr>
              <a:t>wood.</a:t>
            </a:r>
            <a:endParaRPr lang="en-GB" sz="1100" dirty="0">
              <a:effectLst/>
              <a:ea typeface="Calibri" panose="020F0502020204030204" pitchFamily="34" charset="0"/>
              <a:cs typeface="Times New Roman" panose="02020603050405020304" pitchFamily="18" charset="0"/>
            </a:endParaRPr>
          </a:p>
        </p:txBody>
      </p:sp>
      <p:sp>
        <p:nvSpPr>
          <p:cNvPr id="16" name="Horizontal Scroll 15"/>
          <p:cNvSpPr/>
          <p:nvPr/>
        </p:nvSpPr>
        <p:spPr>
          <a:xfrm>
            <a:off x="2290911" y="5101853"/>
            <a:ext cx="1422690" cy="1036356"/>
          </a:xfrm>
          <a:prstGeom prst="horizontalScroll">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dirty="0">
                <a:effectLst/>
                <a:latin typeface="SassoonPrimaryInfant" pitchFamily="2" charset="0"/>
                <a:ea typeface="Calibri" panose="020F0502020204030204" pitchFamily="34" charset="0"/>
                <a:cs typeface="Times New Roman" panose="02020603050405020304" pitchFamily="18" charset="0"/>
              </a:rPr>
              <a:t>The fire spread quickly</a:t>
            </a:r>
            <a:r>
              <a:rPr lang="en-GB" sz="1400" dirty="0">
                <a:effectLst/>
                <a:latin typeface="CCW Cursive Writing 1" panose="03050702000000000000" pitchFamily="66" charset="0"/>
                <a:ea typeface="Calibri" panose="020F0502020204030204" pitchFamily="34" charset="0"/>
                <a:cs typeface="Times New Roman" panose="02020603050405020304" pitchFamily="18" charset="0"/>
              </a:rPr>
              <a:t>. </a:t>
            </a:r>
            <a:endParaRPr lang="en-GB" sz="1000" dirty="0">
              <a:effectLst/>
              <a:ea typeface="Calibri" panose="020F0502020204030204" pitchFamily="34" charset="0"/>
              <a:cs typeface="Times New Roman" panose="02020603050405020304" pitchFamily="18" charset="0"/>
            </a:endParaRPr>
          </a:p>
        </p:txBody>
      </p:sp>
      <p:sp>
        <p:nvSpPr>
          <p:cNvPr id="17" name="Horizontal Scroll 16"/>
          <p:cNvSpPr/>
          <p:nvPr/>
        </p:nvSpPr>
        <p:spPr>
          <a:xfrm>
            <a:off x="5578218" y="5101853"/>
            <a:ext cx="1293417" cy="960352"/>
          </a:xfrm>
          <a:prstGeom prst="horizontalScroll">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600" dirty="0">
                <a:effectLst/>
                <a:latin typeface="SassoonPrimaryInfant" pitchFamily="2" charset="0"/>
                <a:ea typeface="Calibri" panose="020F0502020204030204" pitchFamily="34" charset="0"/>
                <a:cs typeface="Times New Roman" panose="02020603050405020304" pitchFamily="18" charset="0"/>
              </a:rPr>
              <a:t>The fire spread </a:t>
            </a:r>
            <a:r>
              <a:rPr lang="en-GB" sz="1600" dirty="0" smtClean="0">
                <a:effectLst/>
                <a:latin typeface="SassoonPrimaryInfant" pitchFamily="2" charset="0"/>
                <a:ea typeface="Calibri" panose="020F0502020204030204" pitchFamily="34" charset="0"/>
                <a:cs typeface="Times New Roman" panose="02020603050405020304" pitchFamily="18" charset="0"/>
              </a:rPr>
              <a:t>slowly</a:t>
            </a:r>
            <a:r>
              <a:rPr lang="en-GB" sz="1600" dirty="0">
                <a:effectLst/>
                <a:latin typeface="CCW Cursive Writing 1" panose="03050702000000000000" pitchFamily="66" charset="0"/>
                <a:ea typeface="Calibri" panose="020F0502020204030204" pitchFamily="34" charset="0"/>
                <a:cs typeface="Times New Roman" panose="02020603050405020304" pitchFamily="18" charset="0"/>
              </a:rPr>
              <a:t>. </a:t>
            </a:r>
            <a:endParaRPr lang="en-GB" sz="1050" dirty="0">
              <a:effectLst/>
              <a:ea typeface="Calibri" panose="020F0502020204030204" pitchFamily="34" charset="0"/>
              <a:cs typeface="Times New Roman" panose="02020603050405020304" pitchFamily="18" charset="0"/>
            </a:endParaRPr>
          </a:p>
        </p:txBody>
      </p:sp>
      <p:sp>
        <p:nvSpPr>
          <p:cNvPr id="18" name="Horizontal Scroll 17"/>
          <p:cNvSpPr/>
          <p:nvPr/>
        </p:nvSpPr>
        <p:spPr>
          <a:xfrm>
            <a:off x="3899229" y="5633384"/>
            <a:ext cx="1344130" cy="1009650"/>
          </a:xfrm>
          <a:prstGeom prst="horizontalScroll">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600" dirty="0">
                <a:effectLst/>
                <a:latin typeface="SassoonPrimaryInfant" pitchFamily="2" charset="0"/>
                <a:ea typeface="Calibri" panose="020F0502020204030204" pitchFamily="34" charset="0"/>
                <a:cs typeface="Times New Roman" panose="02020603050405020304" pitchFamily="18" charset="0"/>
              </a:rPr>
              <a:t>It happened in 1666. </a:t>
            </a:r>
            <a:endParaRPr lang="en-GB" sz="1050" dirty="0">
              <a:effectLst/>
              <a:ea typeface="Calibri" panose="020F0502020204030204" pitchFamily="34" charset="0"/>
              <a:cs typeface="Times New Roman" panose="02020603050405020304" pitchFamily="18" charset="0"/>
            </a:endParaRPr>
          </a:p>
        </p:txBody>
      </p:sp>
      <p:sp>
        <p:nvSpPr>
          <p:cNvPr id="19" name="Horizontal Scroll 18"/>
          <p:cNvSpPr/>
          <p:nvPr/>
        </p:nvSpPr>
        <p:spPr>
          <a:xfrm>
            <a:off x="121817" y="1029449"/>
            <a:ext cx="1553286" cy="1278591"/>
          </a:xfrm>
          <a:prstGeom prst="horizontalScroll">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The houses </a:t>
            </a:r>
            <a:r>
              <a:rPr lang="en-GB" sz="1800" dirty="0" smtClean="0">
                <a:effectLst/>
                <a:latin typeface="SassoonPrimaryInfant" pitchFamily="2" charset="0"/>
                <a:ea typeface="Calibri" panose="020F0502020204030204" pitchFamily="34" charset="0"/>
                <a:cs typeface="Times New Roman" panose="02020603050405020304" pitchFamily="18" charset="0"/>
              </a:rPr>
              <a:t>were close together.</a:t>
            </a:r>
            <a:endParaRPr lang="en-GB" sz="1100" dirty="0">
              <a:effectLst/>
              <a:ea typeface="Calibri" panose="020F0502020204030204" pitchFamily="34" charset="0"/>
              <a:cs typeface="Times New Roman" panose="02020603050405020304" pitchFamily="18" charset="0"/>
            </a:endParaRPr>
          </a:p>
        </p:txBody>
      </p:sp>
      <p:sp>
        <p:nvSpPr>
          <p:cNvPr id="20" name="Horizontal Scroll 19"/>
          <p:cNvSpPr/>
          <p:nvPr/>
        </p:nvSpPr>
        <p:spPr>
          <a:xfrm>
            <a:off x="10704568" y="5539256"/>
            <a:ext cx="1360394" cy="1197909"/>
          </a:xfrm>
          <a:prstGeom prst="horizontalScroll">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dirty="0">
                <a:effectLst/>
                <a:latin typeface="SassoonPrimaryInfant" pitchFamily="2" charset="0"/>
                <a:ea typeface="Calibri" panose="020F0502020204030204" pitchFamily="34" charset="0"/>
                <a:cs typeface="Times New Roman" panose="02020603050405020304" pitchFamily="18" charset="0"/>
              </a:rPr>
              <a:t>It had been a very hot summer</a:t>
            </a:r>
            <a:r>
              <a:rPr lang="en-GB" sz="1800" dirty="0">
                <a:effectLst/>
                <a:latin typeface="SassoonPrimaryInfant" pitchFamily="2" charset="0"/>
                <a:ea typeface="Calibri" panose="020F0502020204030204" pitchFamily="34" charset="0"/>
                <a:cs typeface="Times New Roman" panose="02020603050405020304" pitchFamily="18" charset="0"/>
              </a:rPr>
              <a:t>.</a:t>
            </a:r>
            <a:endParaRPr lang="en-GB" sz="1100" dirty="0">
              <a:effectLst/>
              <a:ea typeface="Calibri" panose="020F0502020204030204" pitchFamily="34" charset="0"/>
              <a:cs typeface="Times New Roman" panose="02020603050405020304" pitchFamily="18" charset="0"/>
            </a:endParaRPr>
          </a:p>
        </p:txBody>
      </p:sp>
      <p:sp>
        <p:nvSpPr>
          <p:cNvPr id="21" name="Horizontal Scroll 20"/>
          <p:cNvSpPr/>
          <p:nvPr/>
        </p:nvSpPr>
        <p:spPr>
          <a:xfrm>
            <a:off x="8938780" y="4961772"/>
            <a:ext cx="1374949" cy="969869"/>
          </a:xfrm>
          <a:prstGeom prst="horizontalScroll">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dirty="0">
                <a:effectLst/>
                <a:latin typeface="SassoonPrimaryInfant" pitchFamily="2" charset="0"/>
                <a:ea typeface="Calibri" panose="020F0502020204030204" pitchFamily="34" charset="0"/>
                <a:cs typeface="Times New Roman" panose="02020603050405020304" pitchFamily="18" charset="0"/>
              </a:rPr>
              <a:t>The houses were made of metal</a:t>
            </a:r>
            <a:r>
              <a:rPr lang="en-GB" sz="1800" dirty="0">
                <a:effectLst/>
                <a:latin typeface="SassoonPrimaryInfant" pitchFamily="2" charset="0"/>
                <a:ea typeface="Calibri" panose="020F0502020204030204" pitchFamily="34" charset="0"/>
                <a:cs typeface="Times New Roman" panose="02020603050405020304" pitchFamily="18" charset="0"/>
              </a:rPr>
              <a:t>.</a:t>
            </a:r>
            <a:endParaRPr lang="en-GB" sz="11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340457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2324675"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Wednesday: </a:t>
            </a:r>
            <a:endParaRPr lang="en-GB" sz="2800" dirty="0"/>
          </a:p>
        </p:txBody>
      </p:sp>
      <p:sp>
        <p:nvSpPr>
          <p:cNvPr id="7" name="Rectangle 6"/>
          <p:cNvSpPr/>
          <p:nvPr/>
        </p:nvSpPr>
        <p:spPr>
          <a:xfrm>
            <a:off x="2995393" y="388573"/>
            <a:ext cx="7093609"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Recap what happened using the timeline </a:t>
            </a:r>
            <a:r>
              <a:rPr lang="en-GB" sz="2400" b="1" u="sng" dirty="0" err="1" smtClean="0">
                <a:solidFill>
                  <a:srgbClr val="FF0000"/>
                </a:solidFill>
                <a:latin typeface="Comic Sans MS" panose="030F0702030302020204" pitchFamily="66" charset="0"/>
              </a:rPr>
              <a:t>ppt</a:t>
            </a:r>
            <a:r>
              <a:rPr lang="en-GB" sz="2400" b="1" u="sng" dirty="0" smtClean="0">
                <a:solidFill>
                  <a:srgbClr val="FF0000"/>
                </a:solidFill>
                <a:latin typeface="Comic Sans MS" panose="030F0702030302020204" pitchFamily="66" charset="0"/>
              </a:rPr>
              <a:t>… </a:t>
            </a:r>
            <a:endParaRPr lang="en-GB" sz="2400" b="1" u="sng" dirty="0">
              <a:solidFill>
                <a:srgbClr val="FF0000"/>
              </a:solidFill>
              <a:latin typeface="Comic Sans MS" panose="030F0702030302020204" pitchFamily="66" charset="0"/>
            </a:endParaRPr>
          </a:p>
        </p:txBody>
      </p:sp>
      <p:sp>
        <p:nvSpPr>
          <p:cNvPr id="8" name="Rectangle 7"/>
          <p:cNvSpPr/>
          <p:nvPr/>
        </p:nvSpPr>
        <p:spPr>
          <a:xfrm>
            <a:off x="6743767" y="729878"/>
            <a:ext cx="5574507" cy="369332"/>
          </a:xfrm>
          <a:prstGeom prst="rect">
            <a:avLst/>
          </a:prstGeom>
        </p:spPr>
        <p:txBody>
          <a:bodyPr wrap="square">
            <a:spAutoFit/>
          </a:bodyPr>
          <a:lstStyle/>
          <a:p>
            <a:r>
              <a:rPr lang="en-GB" dirty="0" smtClean="0">
                <a:solidFill>
                  <a:srgbClr val="00B050"/>
                </a:solidFill>
                <a:latin typeface="Comic Sans MS" panose="030F0702030302020204" pitchFamily="66" charset="0"/>
              </a:rPr>
              <a:t>(PPT has been uploaded into the resources folder)</a:t>
            </a:r>
            <a:endParaRPr lang="en-GB" sz="2400" b="1" u="sng" dirty="0">
              <a:solidFill>
                <a:srgbClr val="00B050"/>
              </a:solidFill>
              <a:latin typeface="Comic Sans MS" panose="030F0702030302020204" pitchFamily="66" charset="0"/>
            </a:endParaRPr>
          </a:p>
        </p:txBody>
      </p:sp>
      <p:pic>
        <p:nvPicPr>
          <p:cNvPr id="6" name="Picture 5"/>
          <p:cNvPicPr>
            <a:picLocks noChangeAspect="1"/>
          </p:cNvPicPr>
          <p:nvPr/>
        </p:nvPicPr>
        <p:blipFill rotWithShape="1">
          <a:blip r:embed="rId3"/>
          <a:srcRect b="72115"/>
          <a:stretch/>
        </p:blipFill>
        <p:spPr>
          <a:xfrm>
            <a:off x="4578959" y="1099210"/>
            <a:ext cx="4604230" cy="847156"/>
          </a:xfrm>
          <a:prstGeom prst="rect">
            <a:avLst/>
          </a:prstGeom>
        </p:spPr>
      </p:pic>
      <p:pic>
        <p:nvPicPr>
          <p:cNvPr id="9" name="Picture 8"/>
          <p:cNvPicPr>
            <a:picLocks noChangeAspect="1"/>
          </p:cNvPicPr>
          <p:nvPr/>
        </p:nvPicPr>
        <p:blipFill>
          <a:blip r:embed="rId4"/>
          <a:stretch>
            <a:fillRect/>
          </a:stretch>
        </p:blipFill>
        <p:spPr>
          <a:xfrm>
            <a:off x="305629" y="2724967"/>
            <a:ext cx="3355970" cy="2816506"/>
          </a:xfrm>
          <a:prstGeom prst="rect">
            <a:avLst/>
          </a:prstGeom>
        </p:spPr>
      </p:pic>
      <p:pic>
        <p:nvPicPr>
          <p:cNvPr id="10" name="Picture 9"/>
          <p:cNvPicPr>
            <a:picLocks noChangeAspect="1"/>
          </p:cNvPicPr>
          <p:nvPr/>
        </p:nvPicPr>
        <p:blipFill>
          <a:blip r:embed="rId5"/>
          <a:stretch>
            <a:fillRect/>
          </a:stretch>
        </p:blipFill>
        <p:spPr>
          <a:xfrm>
            <a:off x="3893548" y="2541864"/>
            <a:ext cx="3211514" cy="3182711"/>
          </a:xfrm>
          <a:prstGeom prst="rect">
            <a:avLst/>
          </a:prstGeom>
        </p:spPr>
      </p:pic>
      <p:pic>
        <p:nvPicPr>
          <p:cNvPr id="11" name="Picture 10"/>
          <p:cNvPicPr>
            <a:picLocks noChangeAspect="1"/>
          </p:cNvPicPr>
          <p:nvPr/>
        </p:nvPicPr>
        <p:blipFill>
          <a:blip r:embed="rId6"/>
          <a:stretch>
            <a:fillRect/>
          </a:stretch>
        </p:blipFill>
        <p:spPr>
          <a:xfrm>
            <a:off x="7382248" y="2541864"/>
            <a:ext cx="4297544" cy="3181487"/>
          </a:xfrm>
          <a:prstGeom prst="rect">
            <a:avLst/>
          </a:prstGeom>
        </p:spPr>
      </p:pic>
    </p:spTree>
    <p:extLst>
      <p:ext uri="{BB962C8B-B14F-4D97-AF65-F5344CB8AC3E}">
        <p14:creationId xmlns:p14="http://schemas.microsoft.com/office/powerpoint/2010/main" val="1736309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2324675"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Wednesday: </a:t>
            </a:r>
            <a:endParaRPr lang="en-GB" sz="2800" dirty="0"/>
          </a:p>
        </p:txBody>
      </p:sp>
      <p:sp>
        <p:nvSpPr>
          <p:cNvPr id="7" name="Rectangle 6"/>
          <p:cNvSpPr/>
          <p:nvPr/>
        </p:nvSpPr>
        <p:spPr>
          <a:xfrm>
            <a:off x="2995393" y="388573"/>
            <a:ext cx="7093609"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Recap what happened using the timeline </a:t>
            </a:r>
            <a:r>
              <a:rPr lang="en-GB" sz="2400" b="1" u="sng" dirty="0" err="1" smtClean="0">
                <a:solidFill>
                  <a:srgbClr val="FF0000"/>
                </a:solidFill>
                <a:latin typeface="Comic Sans MS" panose="030F0702030302020204" pitchFamily="66" charset="0"/>
              </a:rPr>
              <a:t>ppt</a:t>
            </a:r>
            <a:r>
              <a:rPr lang="en-GB" sz="2400" b="1" u="sng" dirty="0" smtClean="0">
                <a:solidFill>
                  <a:srgbClr val="FF0000"/>
                </a:solidFill>
                <a:latin typeface="Comic Sans MS" panose="030F0702030302020204" pitchFamily="66" charset="0"/>
              </a:rPr>
              <a:t>… </a:t>
            </a:r>
            <a:endParaRPr lang="en-GB" sz="2400" b="1" u="sng" dirty="0">
              <a:solidFill>
                <a:srgbClr val="FF0000"/>
              </a:solidFill>
              <a:latin typeface="Comic Sans MS" panose="030F0702030302020204" pitchFamily="66" charset="0"/>
            </a:endParaRPr>
          </a:p>
        </p:txBody>
      </p:sp>
      <p:sp>
        <p:nvSpPr>
          <p:cNvPr id="8" name="Rectangle 7"/>
          <p:cNvSpPr/>
          <p:nvPr/>
        </p:nvSpPr>
        <p:spPr>
          <a:xfrm>
            <a:off x="6743767" y="729878"/>
            <a:ext cx="5574507" cy="369332"/>
          </a:xfrm>
          <a:prstGeom prst="rect">
            <a:avLst/>
          </a:prstGeom>
        </p:spPr>
        <p:txBody>
          <a:bodyPr wrap="square">
            <a:spAutoFit/>
          </a:bodyPr>
          <a:lstStyle/>
          <a:p>
            <a:r>
              <a:rPr lang="en-GB" dirty="0" smtClean="0">
                <a:solidFill>
                  <a:srgbClr val="00B050"/>
                </a:solidFill>
                <a:latin typeface="Comic Sans MS" panose="030F0702030302020204" pitchFamily="66" charset="0"/>
              </a:rPr>
              <a:t>(PPT has been uploaded into the resources folder)</a:t>
            </a:r>
            <a:endParaRPr lang="en-GB" sz="2400" b="1" u="sng" dirty="0">
              <a:solidFill>
                <a:srgbClr val="00B050"/>
              </a:solidFill>
              <a:latin typeface="Comic Sans MS" panose="030F0702030302020204" pitchFamily="66" charset="0"/>
            </a:endParaRPr>
          </a:p>
        </p:txBody>
      </p:sp>
      <p:pic>
        <p:nvPicPr>
          <p:cNvPr id="6" name="Picture 5"/>
          <p:cNvPicPr>
            <a:picLocks noChangeAspect="1"/>
          </p:cNvPicPr>
          <p:nvPr/>
        </p:nvPicPr>
        <p:blipFill rotWithShape="1">
          <a:blip r:embed="rId3"/>
          <a:srcRect b="72115"/>
          <a:stretch/>
        </p:blipFill>
        <p:spPr>
          <a:xfrm>
            <a:off x="4578959" y="1099210"/>
            <a:ext cx="4604230" cy="847156"/>
          </a:xfrm>
          <a:prstGeom prst="rect">
            <a:avLst/>
          </a:prstGeom>
        </p:spPr>
      </p:pic>
      <p:pic>
        <p:nvPicPr>
          <p:cNvPr id="2" name="Picture 1"/>
          <p:cNvPicPr>
            <a:picLocks noChangeAspect="1"/>
          </p:cNvPicPr>
          <p:nvPr/>
        </p:nvPicPr>
        <p:blipFill>
          <a:blip r:embed="rId4"/>
          <a:stretch>
            <a:fillRect/>
          </a:stretch>
        </p:blipFill>
        <p:spPr>
          <a:xfrm>
            <a:off x="223253" y="3030447"/>
            <a:ext cx="3918165" cy="2808652"/>
          </a:xfrm>
          <a:prstGeom prst="rect">
            <a:avLst/>
          </a:prstGeom>
        </p:spPr>
      </p:pic>
      <p:pic>
        <p:nvPicPr>
          <p:cNvPr id="3" name="Picture 2"/>
          <p:cNvPicPr>
            <a:picLocks noChangeAspect="1"/>
          </p:cNvPicPr>
          <p:nvPr/>
        </p:nvPicPr>
        <p:blipFill>
          <a:blip r:embed="rId5"/>
          <a:stretch>
            <a:fillRect/>
          </a:stretch>
        </p:blipFill>
        <p:spPr>
          <a:xfrm>
            <a:off x="4297168" y="2353560"/>
            <a:ext cx="3810000" cy="4162425"/>
          </a:xfrm>
          <a:prstGeom prst="rect">
            <a:avLst/>
          </a:prstGeom>
        </p:spPr>
      </p:pic>
    </p:spTree>
    <p:extLst>
      <p:ext uri="{BB962C8B-B14F-4D97-AF65-F5344CB8AC3E}">
        <p14:creationId xmlns:p14="http://schemas.microsoft.com/office/powerpoint/2010/main" val="538051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2324675"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Wednesday: </a:t>
            </a:r>
            <a:endParaRPr lang="en-GB" sz="2800" dirty="0"/>
          </a:p>
        </p:txBody>
      </p:sp>
      <p:sp>
        <p:nvSpPr>
          <p:cNvPr id="7" name="Rectangle 6"/>
          <p:cNvSpPr/>
          <p:nvPr/>
        </p:nvSpPr>
        <p:spPr>
          <a:xfrm>
            <a:off x="2995393" y="388573"/>
            <a:ext cx="7093609"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Recap what happened using the timeline </a:t>
            </a:r>
            <a:r>
              <a:rPr lang="en-GB" sz="2400" b="1" u="sng" dirty="0" err="1" smtClean="0">
                <a:solidFill>
                  <a:srgbClr val="FF0000"/>
                </a:solidFill>
                <a:latin typeface="Comic Sans MS" panose="030F0702030302020204" pitchFamily="66" charset="0"/>
              </a:rPr>
              <a:t>ppt</a:t>
            </a:r>
            <a:r>
              <a:rPr lang="en-GB" sz="2400" b="1" u="sng" dirty="0" smtClean="0">
                <a:solidFill>
                  <a:srgbClr val="FF0000"/>
                </a:solidFill>
                <a:latin typeface="Comic Sans MS" panose="030F0702030302020204" pitchFamily="66" charset="0"/>
              </a:rPr>
              <a:t>… </a:t>
            </a:r>
            <a:endParaRPr lang="en-GB" sz="2400" b="1" u="sng" dirty="0">
              <a:solidFill>
                <a:srgbClr val="FF0000"/>
              </a:solidFill>
              <a:latin typeface="Comic Sans MS" panose="030F0702030302020204" pitchFamily="66" charset="0"/>
            </a:endParaRPr>
          </a:p>
        </p:txBody>
      </p:sp>
      <p:sp>
        <p:nvSpPr>
          <p:cNvPr id="8" name="Rectangle 7"/>
          <p:cNvSpPr/>
          <p:nvPr/>
        </p:nvSpPr>
        <p:spPr>
          <a:xfrm>
            <a:off x="6743767" y="729878"/>
            <a:ext cx="5574507" cy="369332"/>
          </a:xfrm>
          <a:prstGeom prst="rect">
            <a:avLst/>
          </a:prstGeom>
        </p:spPr>
        <p:txBody>
          <a:bodyPr wrap="square">
            <a:spAutoFit/>
          </a:bodyPr>
          <a:lstStyle/>
          <a:p>
            <a:r>
              <a:rPr lang="en-GB" dirty="0" smtClean="0">
                <a:solidFill>
                  <a:srgbClr val="00B050"/>
                </a:solidFill>
                <a:latin typeface="Comic Sans MS" panose="030F0702030302020204" pitchFamily="66" charset="0"/>
              </a:rPr>
              <a:t>(PPT has been uploaded into the resources folder)</a:t>
            </a:r>
            <a:endParaRPr lang="en-GB" sz="2400" b="1" u="sng" dirty="0">
              <a:solidFill>
                <a:srgbClr val="00B050"/>
              </a:solidFill>
              <a:latin typeface="Comic Sans MS" panose="030F0702030302020204" pitchFamily="66" charset="0"/>
            </a:endParaRPr>
          </a:p>
        </p:txBody>
      </p:sp>
      <p:pic>
        <p:nvPicPr>
          <p:cNvPr id="6" name="Picture 5"/>
          <p:cNvPicPr>
            <a:picLocks noChangeAspect="1"/>
          </p:cNvPicPr>
          <p:nvPr/>
        </p:nvPicPr>
        <p:blipFill rotWithShape="1">
          <a:blip r:embed="rId3"/>
          <a:srcRect b="72115"/>
          <a:stretch/>
        </p:blipFill>
        <p:spPr>
          <a:xfrm>
            <a:off x="4578959" y="1099210"/>
            <a:ext cx="4604230" cy="847156"/>
          </a:xfrm>
          <a:prstGeom prst="rect">
            <a:avLst/>
          </a:prstGeom>
        </p:spPr>
      </p:pic>
      <p:pic>
        <p:nvPicPr>
          <p:cNvPr id="9" name="Picture 8"/>
          <p:cNvPicPr>
            <a:picLocks noChangeAspect="1"/>
          </p:cNvPicPr>
          <p:nvPr/>
        </p:nvPicPr>
        <p:blipFill>
          <a:blip r:embed="rId4"/>
          <a:stretch>
            <a:fillRect/>
          </a:stretch>
        </p:blipFill>
        <p:spPr>
          <a:xfrm>
            <a:off x="223253" y="2918188"/>
            <a:ext cx="5829300" cy="2876550"/>
          </a:xfrm>
          <a:prstGeom prst="rect">
            <a:avLst/>
          </a:prstGeom>
        </p:spPr>
      </p:pic>
      <p:pic>
        <p:nvPicPr>
          <p:cNvPr id="10" name="Picture 9"/>
          <p:cNvPicPr>
            <a:picLocks noChangeAspect="1"/>
          </p:cNvPicPr>
          <p:nvPr/>
        </p:nvPicPr>
        <p:blipFill>
          <a:blip r:embed="rId5"/>
          <a:stretch>
            <a:fillRect/>
          </a:stretch>
        </p:blipFill>
        <p:spPr>
          <a:xfrm>
            <a:off x="6542197" y="2251438"/>
            <a:ext cx="4286250" cy="4210050"/>
          </a:xfrm>
          <a:prstGeom prst="rect">
            <a:avLst/>
          </a:prstGeom>
        </p:spPr>
      </p:pic>
    </p:spTree>
    <p:extLst>
      <p:ext uri="{BB962C8B-B14F-4D97-AF65-F5344CB8AC3E}">
        <p14:creationId xmlns:p14="http://schemas.microsoft.com/office/powerpoint/2010/main" val="2710390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53" y="72987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2324675"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Wednesday: </a:t>
            </a:r>
            <a:endParaRPr lang="en-GB" sz="2800" dirty="0"/>
          </a:p>
        </p:txBody>
      </p:sp>
      <p:sp>
        <p:nvSpPr>
          <p:cNvPr id="7" name="Rectangle 6"/>
          <p:cNvSpPr/>
          <p:nvPr/>
        </p:nvSpPr>
        <p:spPr>
          <a:xfrm>
            <a:off x="2995393" y="388573"/>
            <a:ext cx="7093609"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Recap what happened using the timeline </a:t>
            </a:r>
            <a:r>
              <a:rPr lang="en-GB" sz="2400" b="1" u="sng" dirty="0" err="1" smtClean="0">
                <a:solidFill>
                  <a:srgbClr val="FF0000"/>
                </a:solidFill>
                <a:latin typeface="Comic Sans MS" panose="030F0702030302020204" pitchFamily="66" charset="0"/>
              </a:rPr>
              <a:t>ppt</a:t>
            </a:r>
            <a:r>
              <a:rPr lang="en-GB" sz="2400" b="1" u="sng" dirty="0" smtClean="0">
                <a:solidFill>
                  <a:srgbClr val="FF0000"/>
                </a:solidFill>
                <a:latin typeface="Comic Sans MS" panose="030F0702030302020204" pitchFamily="66" charset="0"/>
              </a:rPr>
              <a:t>… </a:t>
            </a:r>
            <a:endParaRPr lang="en-GB" sz="2400" b="1" u="sng" dirty="0">
              <a:solidFill>
                <a:srgbClr val="FF0000"/>
              </a:solidFill>
              <a:latin typeface="Comic Sans MS" panose="030F0702030302020204" pitchFamily="66" charset="0"/>
            </a:endParaRPr>
          </a:p>
        </p:txBody>
      </p:sp>
      <p:sp>
        <p:nvSpPr>
          <p:cNvPr id="8" name="Rectangle 7"/>
          <p:cNvSpPr/>
          <p:nvPr/>
        </p:nvSpPr>
        <p:spPr>
          <a:xfrm>
            <a:off x="6743767" y="729878"/>
            <a:ext cx="5574507" cy="369332"/>
          </a:xfrm>
          <a:prstGeom prst="rect">
            <a:avLst/>
          </a:prstGeom>
        </p:spPr>
        <p:txBody>
          <a:bodyPr wrap="square">
            <a:spAutoFit/>
          </a:bodyPr>
          <a:lstStyle/>
          <a:p>
            <a:r>
              <a:rPr lang="en-GB" dirty="0" smtClean="0">
                <a:solidFill>
                  <a:srgbClr val="00B050"/>
                </a:solidFill>
                <a:latin typeface="Comic Sans MS" panose="030F0702030302020204" pitchFamily="66" charset="0"/>
              </a:rPr>
              <a:t>(PPT has been uploaded into the resources folder)</a:t>
            </a:r>
            <a:endParaRPr lang="en-GB" sz="2400" b="1" u="sng" dirty="0">
              <a:solidFill>
                <a:srgbClr val="00B050"/>
              </a:solidFill>
              <a:latin typeface="Comic Sans MS" panose="030F0702030302020204" pitchFamily="66" charset="0"/>
            </a:endParaRPr>
          </a:p>
        </p:txBody>
      </p:sp>
      <p:pic>
        <p:nvPicPr>
          <p:cNvPr id="6" name="Picture 5"/>
          <p:cNvPicPr>
            <a:picLocks noChangeAspect="1"/>
          </p:cNvPicPr>
          <p:nvPr/>
        </p:nvPicPr>
        <p:blipFill rotWithShape="1">
          <a:blip r:embed="rId3"/>
          <a:srcRect b="72115"/>
          <a:stretch/>
        </p:blipFill>
        <p:spPr>
          <a:xfrm>
            <a:off x="4578959" y="1099210"/>
            <a:ext cx="4604230" cy="847156"/>
          </a:xfrm>
          <a:prstGeom prst="rect">
            <a:avLst/>
          </a:prstGeom>
        </p:spPr>
      </p:pic>
      <p:pic>
        <p:nvPicPr>
          <p:cNvPr id="2" name="Picture 1"/>
          <p:cNvPicPr>
            <a:picLocks noChangeAspect="1"/>
          </p:cNvPicPr>
          <p:nvPr/>
        </p:nvPicPr>
        <p:blipFill>
          <a:blip r:embed="rId4"/>
          <a:stretch>
            <a:fillRect/>
          </a:stretch>
        </p:blipFill>
        <p:spPr>
          <a:xfrm>
            <a:off x="223253" y="2299063"/>
            <a:ext cx="3648075" cy="4114800"/>
          </a:xfrm>
          <a:prstGeom prst="rect">
            <a:avLst/>
          </a:prstGeom>
        </p:spPr>
      </p:pic>
      <p:pic>
        <p:nvPicPr>
          <p:cNvPr id="3" name="Picture 2"/>
          <p:cNvPicPr>
            <a:picLocks noChangeAspect="1"/>
          </p:cNvPicPr>
          <p:nvPr/>
        </p:nvPicPr>
        <p:blipFill>
          <a:blip r:embed="rId5"/>
          <a:stretch>
            <a:fillRect/>
          </a:stretch>
        </p:blipFill>
        <p:spPr>
          <a:xfrm>
            <a:off x="4132501" y="2226848"/>
            <a:ext cx="4253937" cy="3997234"/>
          </a:xfrm>
          <a:prstGeom prst="rect">
            <a:avLst/>
          </a:prstGeom>
        </p:spPr>
      </p:pic>
      <p:pic>
        <p:nvPicPr>
          <p:cNvPr id="11" name="Picture 10"/>
          <p:cNvPicPr>
            <a:picLocks noChangeAspect="1"/>
          </p:cNvPicPr>
          <p:nvPr/>
        </p:nvPicPr>
        <p:blipFill>
          <a:blip r:embed="rId6"/>
          <a:stretch>
            <a:fillRect/>
          </a:stretch>
        </p:blipFill>
        <p:spPr>
          <a:xfrm>
            <a:off x="8647611" y="2213338"/>
            <a:ext cx="3493804" cy="4010744"/>
          </a:xfrm>
          <a:prstGeom prst="rect">
            <a:avLst/>
          </a:prstGeom>
        </p:spPr>
      </p:pic>
    </p:spTree>
    <p:extLst>
      <p:ext uri="{BB962C8B-B14F-4D97-AF65-F5344CB8AC3E}">
        <p14:creationId xmlns:p14="http://schemas.microsoft.com/office/powerpoint/2010/main" val="2065793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3253" y="96186"/>
            <a:ext cx="2324675"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Wednesday: </a:t>
            </a:r>
            <a:endParaRPr lang="en-GB" sz="2800" dirty="0"/>
          </a:p>
        </p:txBody>
      </p:sp>
      <p:sp>
        <p:nvSpPr>
          <p:cNvPr id="7" name="Rectangle 6"/>
          <p:cNvSpPr/>
          <p:nvPr/>
        </p:nvSpPr>
        <p:spPr>
          <a:xfrm>
            <a:off x="2547928" y="11638"/>
            <a:ext cx="8722260" cy="584775"/>
          </a:xfrm>
          <a:prstGeom prst="rect">
            <a:avLst/>
          </a:prstGeom>
        </p:spPr>
        <p:txBody>
          <a:bodyPr wrap="none">
            <a:spAutoFit/>
          </a:bodyPr>
          <a:lstStyle/>
          <a:p>
            <a:pPr algn="ctr"/>
            <a:r>
              <a:rPr lang="en-GB" sz="3200" b="1" u="sng" dirty="0" smtClean="0">
                <a:solidFill>
                  <a:srgbClr val="FF0000"/>
                </a:solidFill>
                <a:latin typeface="Comic Sans MS" panose="030F0702030302020204" pitchFamily="66" charset="0"/>
              </a:rPr>
              <a:t>Your turn to order the sequence of events</a:t>
            </a:r>
            <a:endParaRPr lang="en-GB" sz="3200" b="1" u="sng" dirty="0">
              <a:solidFill>
                <a:srgbClr val="FF0000"/>
              </a:solidFill>
              <a:latin typeface="Comic Sans MS" panose="030F0702030302020204" pitchFamily="66" charset="0"/>
            </a:endParaRPr>
          </a:p>
        </p:txBody>
      </p:sp>
      <p:sp>
        <p:nvSpPr>
          <p:cNvPr id="8" name="Rectangle 7"/>
          <p:cNvSpPr/>
          <p:nvPr/>
        </p:nvSpPr>
        <p:spPr>
          <a:xfrm>
            <a:off x="7751917" y="480989"/>
            <a:ext cx="4440084" cy="307777"/>
          </a:xfrm>
          <a:prstGeom prst="rect">
            <a:avLst/>
          </a:prstGeom>
        </p:spPr>
        <p:txBody>
          <a:bodyPr wrap="square">
            <a:spAutoFit/>
          </a:bodyPr>
          <a:lstStyle/>
          <a:p>
            <a:r>
              <a:rPr lang="en-GB" sz="1400" dirty="0" smtClean="0">
                <a:solidFill>
                  <a:srgbClr val="00B050"/>
                </a:solidFill>
                <a:latin typeface="Comic Sans MS" panose="030F0702030302020204" pitchFamily="66" charset="0"/>
              </a:rPr>
              <a:t>(PPT has been uploaded into the resources folder)</a:t>
            </a:r>
            <a:endParaRPr lang="en-GB" b="1" u="sng" dirty="0">
              <a:solidFill>
                <a:srgbClr val="00B050"/>
              </a:solidFill>
              <a:latin typeface="Comic Sans MS" panose="030F0702030302020204" pitchFamily="66" charset="0"/>
            </a:endParaRPr>
          </a:p>
        </p:txBody>
      </p:sp>
      <p:pic>
        <p:nvPicPr>
          <p:cNvPr id="10" name="Picture 9"/>
          <p:cNvPicPr>
            <a:picLocks noChangeAspect="1"/>
          </p:cNvPicPr>
          <p:nvPr/>
        </p:nvPicPr>
        <p:blipFill rotWithShape="1">
          <a:blip r:embed="rId2"/>
          <a:srcRect t="18909"/>
          <a:stretch/>
        </p:blipFill>
        <p:spPr>
          <a:xfrm>
            <a:off x="40116" y="729878"/>
            <a:ext cx="1592484" cy="1456588"/>
          </a:xfrm>
          <a:prstGeom prst="rect">
            <a:avLst/>
          </a:prstGeom>
        </p:spPr>
      </p:pic>
      <p:pic>
        <p:nvPicPr>
          <p:cNvPr id="12" name="Picture 11"/>
          <p:cNvPicPr>
            <a:picLocks noChangeAspect="1"/>
          </p:cNvPicPr>
          <p:nvPr/>
        </p:nvPicPr>
        <p:blipFill rotWithShape="1">
          <a:blip r:embed="rId3"/>
          <a:srcRect t="11586"/>
          <a:stretch/>
        </p:blipFill>
        <p:spPr>
          <a:xfrm>
            <a:off x="3688835" y="673341"/>
            <a:ext cx="1512978" cy="1535599"/>
          </a:xfrm>
          <a:prstGeom prst="rect">
            <a:avLst/>
          </a:prstGeom>
        </p:spPr>
      </p:pic>
      <p:pic>
        <p:nvPicPr>
          <p:cNvPr id="13" name="Picture 12"/>
          <p:cNvPicPr>
            <a:picLocks noChangeAspect="1"/>
          </p:cNvPicPr>
          <p:nvPr/>
        </p:nvPicPr>
        <p:blipFill rotWithShape="1">
          <a:blip r:embed="rId4"/>
          <a:srcRect t="20113"/>
          <a:stretch/>
        </p:blipFill>
        <p:spPr>
          <a:xfrm>
            <a:off x="8904084" y="870644"/>
            <a:ext cx="3120838" cy="1230287"/>
          </a:xfrm>
          <a:prstGeom prst="rect">
            <a:avLst/>
          </a:prstGeom>
        </p:spPr>
      </p:pic>
      <p:pic>
        <p:nvPicPr>
          <p:cNvPr id="14" name="Picture 13"/>
          <p:cNvPicPr>
            <a:picLocks noChangeAspect="1"/>
          </p:cNvPicPr>
          <p:nvPr/>
        </p:nvPicPr>
        <p:blipFill rotWithShape="1">
          <a:blip r:embed="rId5"/>
          <a:srcRect t="10322"/>
          <a:stretch/>
        </p:blipFill>
        <p:spPr>
          <a:xfrm>
            <a:off x="5252398" y="641284"/>
            <a:ext cx="1814608" cy="1598372"/>
          </a:xfrm>
          <a:prstGeom prst="rect">
            <a:avLst/>
          </a:prstGeom>
        </p:spPr>
      </p:pic>
      <p:pic>
        <p:nvPicPr>
          <p:cNvPr id="15" name="Picture 14"/>
          <p:cNvPicPr>
            <a:picLocks noChangeAspect="1"/>
          </p:cNvPicPr>
          <p:nvPr/>
        </p:nvPicPr>
        <p:blipFill rotWithShape="1">
          <a:blip r:embed="rId6"/>
          <a:srcRect t="19949"/>
          <a:stretch/>
        </p:blipFill>
        <p:spPr>
          <a:xfrm>
            <a:off x="5497338" y="2629186"/>
            <a:ext cx="2428507" cy="1393561"/>
          </a:xfrm>
          <a:prstGeom prst="rect">
            <a:avLst/>
          </a:prstGeom>
        </p:spPr>
      </p:pic>
      <p:pic>
        <p:nvPicPr>
          <p:cNvPr id="16" name="Picture 15"/>
          <p:cNvPicPr>
            <a:picLocks noChangeAspect="1"/>
          </p:cNvPicPr>
          <p:nvPr/>
        </p:nvPicPr>
        <p:blipFill rotWithShape="1">
          <a:blip r:embed="rId7"/>
          <a:srcRect t="16229"/>
          <a:stretch/>
        </p:blipFill>
        <p:spPr>
          <a:xfrm>
            <a:off x="7101410" y="806431"/>
            <a:ext cx="1768270" cy="1618320"/>
          </a:xfrm>
          <a:prstGeom prst="rect">
            <a:avLst/>
          </a:prstGeom>
        </p:spPr>
      </p:pic>
      <p:pic>
        <p:nvPicPr>
          <p:cNvPr id="17" name="Picture 16"/>
          <p:cNvPicPr>
            <a:picLocks noChangeAspect="1"/>
          </p:cNvPicPr>
          <p:nvPr/>
        </p:nvPicPr>
        <p:blipFill rotWithShape="1">
          <a:blip r:embed="rId8"/>
          <a:srcRect t="13170" r="6347"/>
          <a:stretch/>
        </p:blipFill>
        <p:spPr>
          <a:xfrm>
            <a:off x="1704751" y="698771"/>
            <a:ext cx="1911932" cy="1487696"/>
          </a:xfrm>
          <a:prstGeom prst="rect">
            <a:avLst/>
          </a:prstGeom>
        </p:spPr>
      </p:pic>
      <p:pic>
        <p:nvPicPr>
          <p:cNvPr id="18" name="Picture 17"/>
          <p:cNvPicPr>
            <a:picLocks noChangeAspect="1"/>
          </p:cNvPicPr>
          <p:nvPr/>
        </p:nvPicPr>
        <p:blipFill rotWithShape="1">
          <a:blip r:embed="rId9"/>
          <a:srcRect l="13805" t="19049" r="11761"/>
          <a:stretch/>
        </p:blipFill>
        <p:spPr>
          <a:xfrm>
            <a:off x="10280511" y="2182809"/>
            <a:ext cx="1796058" cy="1935748"/>
          </a:xfrm>
          <a:prstGeom prst="rect">
            <a:avLst/>
          </a:prstGeom>
        </p:spPr>
      </p:pic>
      <p:pic>
        <p:nvPicPr>
          <p:cNvPr id="20" name="Picture 19"/>
          <p:cNvPicPr>
            <a:picLocks noChangeAspect="1"/>
          </p:cNvPicPr>
          <p:nvPr/>
        </p:nvPicPr>
        <p:blipFill>
          <a:blip r:embed="rId10"/>
          <a:stretch>
            <a:fillRect/>
          </a:stretch>
        </p:blipFill>
        <p:spPr>
          <a:xfrm>
            <a:off x="3452959" y="2287760"/>
            <a:ext cx="1748854" cy="1651919"/>
          </a:xfrm>
          <a:prstGeom prst="rect">
            <a:avLst/>
          </a:prstGeom>
        </p:spPr>
      </p:pic>
      <p:pic>
        <p:nvPicPr>
          <p:cNvPr id="21" name="Picture 20"/>
          <p:cNvPicPr>
            <a:picLocks noChangeAspect="1"/>
          </p:cNvPicPr>
          <p:nvPr/>
        </p:nvPicPr>
        <p:blipFill>
          <a:blip r:embed="rId11"/>
          <a:stretch>
            <a:fillRect/>
          </a:stretch>
        </p:blipFill>
        <p:spPr>
          <a:xfrm>
            <a:off x="8386354" y="2444835"/>
            <a:ext cx="1760220" cy="1577912"/>
          </a:xfrm>
          <a:prstGeom prst="rect">
            <a:avLst/>
          </a:prstGeom>
        </p:spPr>
      </p:pic>
      <p:grpSp>
        <p:nvGrpSpPr>
          <p:cNvPr id="35" name="Group 34"/>
          <p:cNvGrpSpPr/>
          <p:nvPr/>
        </p:nvGrpSpPr>
        <p:grpSpPr>
          <a:xfrm>
            <a:off x="1007337" y="5401105"/>
            <a:ext cx="10304729" cy="1500450"/>
            <a:chOff x="132451" y="5556816"/>
            <a:chExt cx="9076863" cy="1321663"/>
          </a:xfrm>
        </p:grpSpPr>
        <p:cxnSp>
          <p:nvCxnSpPr>
            <p:cNvPr id="22" name="Straight Connector 21"/>
            <p:cNvCxnSpPr/>
            <p:nvPr/>
          </p:nvCxnSpPr>
          <p:spPr>
            <a:xfrm flipV="1">
              <a:off x="155367" y="5696527"/>
              <a:ext cx="9053947" cy="6532"/>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rot="16200000">
              <a:off x="-89192" y="5897692"/>
              <a:ext cx="1181949" cy="738664"/>
            </a:xfrm>
            <a:prstGeom prst="rect">
              <a:avLst/>
            </a:prstGeom>
          </p:spPr>
          <p:txBody>
            <a:bodyPr wrap="square">
              <a:spAutoFit/>
            </a:bodyPr>
            <a:lstStyle/>
            <a:p>
              <a:r>
                <a:rPr lang="en-GB" sz="1400" dirty="0" smtClean="0">
                  <a:latin typeface="Comic Sans MS" panose="030F0702030302020204" pitchFamily="66" charset="0"/>
                </a:rPr>
                <a:t>Early Sunday Morning </a:t>
              </a:r>
              <a:endParaRPr lang="en-GB" sz="1400" dirty="0"/>
            </a:p>
          </p:txBody>
        </p:sp>
        <p:sp>
          <p:nvSpPr>
            <p:cNvPr id="25" name="Rectangle 24"/>
            <p:cNvSpPr/>
            <p:nvPr/>
          </p:nvSpPr>
          <p:spPr>
            <a:xfrm rot="16200000">
              <a:off x="1163948" y="5801898"/>
              <a:ext cx="1181949" cy="738664"/>
            </a:xfrm>
            <a:prstGeom prst="rect">
              <a:avLst/>
            </a:prstGeom>
          </p:spPr>
          <p:txBody>
            <a:bodyPr wrap="square">
              <a:spAutoFit/>
            </a:bodyPr>
            <a:lstStyle/>
            <a:p>
              <a:r>
                <a:rPr lang="en-GB" sz="1400" dirty="0" smtClean="0">
                  <a:latin typeface="Comic Sans MS" panose="030F0702030302020204" pitchFamily="66" charset="0"/>
                </a:rPr>
                <a:t>Mid  Sunday Morning </a:t>
              </a:r>
              <a:endParaRPr lang="en-GB" sz="1400" dirty="0"/>
            </a:p>
          </p:txBody>
        </p:sp>
        <p:sp>
          <p:nvSpPr>
            <p:cNvPr id="26" name="Rectangle 25"/>
            <p:cNvSpPr/>
            <p:nvPr/>
          </p:nvSpPr>
          <p:spPr>
            <a:xfrm rot="16200000">
              <a:off x="2047534" y="5994765"/>
              <a:ext cx="1181949" cy="523220"/>
            </a:xfrm>
            <a:prstGeom prst="rect">
              <a:avLst/>
            </a:prstGeom>
          </p:spPr>
          <p:txBody>
            <a:bodyPr wrap="square">
              <a:spAutoFit/>
            </a:bodyPr>
            <a:lstStyle/>
            <a:p>
              <a:r>
                <a:rPr lang="en-GB" sz="1400" dirty="0" smtClean="0">
                  <a:latin typeface="Comic Sans MS" panose="030F0702030302020204" pitchFamily="66" charset="0"/>
                </a:rPr>
                <a:t>Sunday Morning </a:t>
              </a:r>
              <a:endParaRPr lang="en-GB" sz="1400" dirty="0"/>
            </a:p>
          </p:txBody>
        </p:sp>
        <p:sp>
          <p:nvSpPr>
            <p:cNvPr id="27" name="Rectangle 26"/>
            <p:cNvSpPr/>
            <p:nvPr/>
          </p:nvSpPr>
          <p:spPr>
            <a:xfrm rot="16200000">
              <a:off x="3736412" y="5856564"/>
              <a:ext cx="1181949" cy="738664"/>
            </a:xfrm>
            <a:prstGeom prst="rect">
              <a:avLst/>
            </a:prstGeom>
          </p:spPr>
          <p:txBody>
            <a:bodyPr wrap="square">
              <a:spAutoFit/>
            </a:bodyPr>
            <a:lstStyle/>
            <a:p>
              <a:r>
                <a:rPr lang="en-GB" sz="1400" dirty="0" smtClean="0">
                  <a:latin typeface="Comic Sans MS" panose="030F0702030302020204" pitchFamily="66" charset="0"/>
                </a:rPr>
                <a:t>Early Monday</a:t>
              </a:r>
            </a:p>
            <a:p>
              <a:r>
                <a:rPr lang="en-GB" sz="1400" dirty="0" smtClean="0">
                  <a:latin typeface="Comic Sans MS" panose="030F0702030302020204" pitchFamily="66" charset="0"/>
                </a:rPr>
                <a:t>Morning </a:t>
              </a:r>
              <a:endParaRPr lang="en-GB" sz="1400" dirty="0"/>
            </a:p>
          </p:txBody>
        </p:sp>
        <p:sp>
          <p:nvSpPr>
            <p:cNvPr id="28" name="Rectangle 27"/>
            <p:cNvSpPr/>
            <p:nvPr/>
          </p:nvSpPr>
          <p:spPr>
            <a:xfrm rot="16200000">
              <a:off x="2852991" y="5960391"/>
              <a:ext cx="1181949" cy="523220"/>
            </a:xfrm>
            <a:prstGeom prst="rect">
              <a:avLst/>
            </a:prstGeom>
          </p:spPr>
          <p:txBody>
            <a:bodyPr wrap="square">
              <a:spAutoFit/>
            </a:bodyPr>
            <a:lstStyle/>
            <a:p>
              <a:r>
                <a:rPr lang="en-GB" sz="1400" dirty="0" smtClean="0">
                  <a:latin typeface="Comic Sans MS" panose="030F0702030302020204" pitchFamily="66" charset="0"/>
                </a:rPr>
                <a:t>Sunday Evening </a:t>
              </a:r>
              <a:endParaRPr lang="en-GB" sz="1400" dirty="0"/>
            </a:p>
          </p:txBody>
        </p:sp>
        <p:sp>
          <p:nvSpPr>
            <p:cNvPr id="29" name="Rectangle 28"/>
            <p:cNvSpPr/>
            <p:nvPr/>
          </p:nvSpPr>
          <p:spPr>
            <a:xfrm rot="16200000">
              <a:off x="4610839" y="5852669"/>
              <a:ext cx="1181949" cy="738664"/>
            </a:xfrm>
            <a:prstGeom prst="rect">
              <a:avLst/>
            </a:prstGeom>
          </p:spPr>
          <p:txBody>
            <a:bodyPr wrap="square">
              <a:spAutoFit/>
            </a:bodyPr>
            <a:lstStyle/>
            <a:p>
              <a:r>
                <a:rPr lang="en-GB" sz="1400" dirty="0" smtClean="0">
                  <a:latin typeface="Comic Sans MS" panose="030F0702030302020204" pitchFamily="66" charset="0"/>
                </a:rPr>
                <a:t>Late Monday Morning </a:t>
              </a:r>
              <a:endParaRPr lang="en-GB" sz="1400" dirty="0"/>
            </a:p>
          </p:txBody>
        </p:sp>
        <p:sp>
          <p:nvSpPr>
            <p:cNvPr id="30" name="Rectangle 29"/>
            <p:cNvSpPr/>
            <p:nvPr/>
          </p:nvSpPr>
          <p:spPr>
            <a:xfrm rot="16200000">
              <a:off x="5568728" y="5960390"/>
              <a:ext cx="1181949" cy="523220"/>
            </a:xfrm>
            <a:prstGeom prst="rect">
              <a:avLst/>
            </a:prstGeom>
          </p:spPr>
          <p:txBody>
            <a:bodyPr wrap="square">
              <a:spAutoFit/>
            </a:bodyPr>
            <a:lstStyle/>
            <a:p>
              <a:r>
                <a:rPr lang="en-GB" sz="1400" dirty="0" smtClean="0">
                  <a:latin typeface="Comic Sans MS" panose="030F0702030302020204" pitchFamily="66" charset="0"/>
                </a:rPr>
                <a:t>Monday Evening </a:t>
              </a:r>
              <a:endParaRPr lang="en-GB" sz="1400" dirty="0"/>
            </a:p>
          </p:txBody>
        </p:sp>
        <p:sp>
          <p:nvSpPr>
            <p:cNvPr id="31" name="Rectangle 30"/>
            <p:cNvSpPr/>
            <p:nvPr/>
          </p:nvSpPr>
          <p:spPr>
            <a:xfrm rot="16200000">
              <a:off x="6476032" y="6133616"/>
              <a:ext cx="1181949" cy="307777"/>
            </a:xfrm>
            <a:prstGeom prst="rect">
              <a:avLst/>
            </a:prstGeom>
          </p:spPr>
          <p:txBody>
            <a:bodyPr wrap="square">
              <a:spAutoFit/>
            </a:bodyPr>
            <a:lstStyle/>
            <a:p>
              <a:r>
                <a:rPr lang="en-GB" sz="1400" dirty="0" smtClean="0">
                  <a:latin typeface="Comic Sans MS" panose="030F0702030302020204" pitchFamily="66" charset="0"/>
                </a:rPr>
                <a:t>Tuesday </a:t>
              </a:r>
              <a:endParaRPr lang="en-GB" sz="1400" dirty="0"/>
            </a:p>
          </p:txBody>
        </p:sp>
        <p:sp>
          <p:nvSpPr>
            <p:cNvPr id="32" name="Rectangle 31"/>
            <p:cNvSpPr/>
            <p:nvPr/>
          </p:nvSpPr>
          <p:spPr>
            <a:xfrm rot="16200000">
              <a:off x="7341277" y="6123375"/>
              <a:ext cx="1161471" cy="307777"/>
            </a:xfrm>
            <a:prstGeom prst="rect">
              <a:avLst/>
            </a:prstGeom>
          </p:spPr>
          <p:txBody>
            <a:bodyPr wrap="square">
              <a:spAutoFit/>
            </a:bodyPr>
            <a:lstStyle/>
            <a:p>
              <a:r>
                <a:rPr lang="en-GB" sz="1400" dirty="0" smtClean="0">
                  <a:latin typeface="Comic Sans MS" panose="030F0702030302020204" pitchFamily="66" charset="0"/>
                </a:rPr>
                <a:t>Wednesday </a:t>
              </a:r>
              <a:endParaRPr lang="en-GB" sz="1400" dirty="0"/>
            </a:p>
          </p:txBody>
        </p:sp>
        <p:sp>
          <p:nvSpPr>
            <p:cNvPr id="33" name="Rectangle 32"/>
            <p:cNvSpPr/>
            <p:nvPr/>
          </p:nvSpPr>
          <p:spPr>
            <a:xfrm rot="16200000">
              <a:off x="8096470" y="5993902"/>
              <a:ext cx="1181949" cy="307777"/>
            </a:xfrm>
            <a:prstGeom prst="rect">
              <a:avLst/>
            </a:prstGeom>
          </p:spPr>
          <p:txBody>
            <a:bodyPr wrap="square">
              <a:spAutoFit/>
            </a:bodyPr>
            <a:lstStyle/>
            <a:p>
              <a:r>
                <a:rPr lang="en-GB" sz="1400" dirty="0" smtClean="0">
                  <a:latin typeface="Comic Sans MS" panose="030F0702030302020204" pitchFamily="66" charset="0"/>
                </a:rPr>
                <a:t>Thursday</a:t>
              </a:r>
              <a:endParaRPr lang="en-GB" sz="1400" dirty="0"/>
            </a:p>
          </p:txBody>
        </p:sp>
      </p:grpSp>
    </p:spTree>
    <p:extLst>
      <p:ext uri="{BB962C8B-B14F-4D97-AF65-F5344CB8AC3E}">
        <p14:creationId xmlns:p14="http://schemas.microsoft.com/office/powerpoint/2010/main" val="7806770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1009" y="514433"/>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0"/>
            <a:ext cx="1967205"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Thursday: </a:t>
            </a:r>
            <a:endParaRPr lang="en-GB" sz="2800" dirty="0"/>
          </a:p>
        </p:txBody>
      </p:sp>
      <p:sp>
        <p:nvSpPr>
          <p:cNvPr id="7" name="Rectangle 6"/>
          <p:cNvSpPr/>
          <p:nvPr/>
        </p:nvSpPr>
        <p:spPr>
          <a:xfrm>
            <a:off x="2272702" y="31695"/>
            <a:ext cx="9540312" cy="2000548"/>
          </a:xfrm>
          <a:prstGeom prst="rect">
            <a:avLst/>
          </a:prstGeom>
        </p:spPr>
        <p:txBody>
          <a:bodyPr wrap="square">
            <a:spAutoFit/>
          </a:bodyPr>
          <a:lstStyle/>
          <a:p>
            <a:pPr algn="ctr"/>
            <a:r>
              <a:rPr lang="en-GB" sz="2400" b="1" u="sng" dirty="0" smtClean="0">
                <a:latin typeface="Comic Sans MS" panose="030F0702030302020204" pitchFamily="66" charset="0"/>
              </a:rPr>
              <a:t>Senses:</a:t>
            </a:r>
          </a:p>
          <a:p>
            <a:pPr algn="ctr"/>
            <a:r>
              <a:rPr lang="en-GB" sz="2000" b="1" u="sng" dirty="0" smtClean="0">
                <a:solidFill>
                  <a:srgbClr val="FF0000"/>
                </a:solidFill>
                <a:latin typeface="Comic Sans MS" panose="030F0702030302020204" pitchFamily="66" charset="0"/>
              </a:rPr>
              <a:t>If you were there during the Great Fire how would you have been feeling? What would you see? Smell? Hear? Touch?</a:t>
            </a:r>
          </a:p>
          <a:p>
            <a:pPr algn="ctr"/>
            <a:r>
              <a:rPr lang="en-GB" sz="2000" dirty="0" smtClean="0">
                <a:solidFill>
                  <a:srgbClr val="FF0000"/>
                </a:solidFill>
                <a:latin typeface="Comic Sans MS" panose="030F0702030302020204" pitchFamily="66" charset="0"/>
              </a:rPr>
              <a:t>Write as many things you can think of for each of the headings. An example has been done for you for each. You may want to watch the clip again to see how you would have felt. </a:t>
            </a:r>
            <a:endParaRPr lang="en-GB" sz="2000" dirty="0">
              <a:solidFill>
                <a:srgbClr val="FF0000"/>
              </a:solidFill>
              <a:latin typeface="Comic Sans MS" panose="030F0702030302020204" pitchFamily="66" charset="0"/>
            </a:endParaRPr>
          </a:p>
        </p:txBody>
      </p:sp>
      <p:grpSp>
        <p:nvGrpSpPr>
          <p:cNvPr id="27" name="Group 26"/>
          <p:cNvGrpSpPr/>
          <p:nvPr/>
        </p:nvGrpSpPr>
        <p:grpSpPr>
          <a:xfrm>
            <a:off x="2149839" y="1893406"/>
            <a:ext cx="1703636" cy="670277"/>
            <a:chOff x="1995330" y="2607622"/>
            <a:chExt cx="1703636" cy="670277"/>
          </a:xfrm>
        </p:grpSpPr>
        <p:pic>
          <p:nvPicPr>
            <p:cNvPr id="15" name="Picture 14"/>
            <p:cNvPicPr>
              <a:picLocks noChangeAspect="1"/>
            </p:cNvPicPr>
            <p:nvPr/>
          </p:nvPicPr>
          <p:blipFill>
            <a:blip r:embed="rId3"/>
            <a:stretch>
              <a:fillRect/>
            </a:stretch>
          </p:blipFill>
          <p:spPr>
            <a:xfrm>
              <a:off x="1995330" y="2607622"/>
              <a:ext cx="928980" cy="670277"/>
            </a:xfrm>
            <a:prstGeom prst="rect">
              <a:avLst/>
            </a:prstGeom>
          </p:spPr>
        </p:pic>
        <p:sp>
          <p:nvSpPr>
            <p:cNvPr id="22" name="Rectangle 21"/>
            <p:cNvSpPr/>
            <p:nvPr/>
          </p:nvSpPr>
          <p:spPr>
            <a:xfrm>
              <a:off x="2871495" y="2749484"/>
              <a:ext cx="827471" cy="523220"/>
            </a:xfrm>
            <a:prstGeom prst="rect">
              <a:avLst/>
            </a:prstGeom>
          </p:spPr>
          <p:txBody>
            <a:bodyPr wrap="none">
              <a:spAutoFit/>
            </a:bodyPr>
            <a:lstStyle/>
            <a:p>
              <a:r>
                <a:rPr lang="en-GB" sz="2800" dirty="0" smtClean="0">
                  <a:latin typeface="Comic Sans MS" panose="030F0702030302020204" pitchFamily="66" charset="0"/>
                </a:rPr>
                <a:t>See</a:t>
              </a:r>
              <a:endParaRPr lang="en-GB" sz="2800" dirty="0"/>
            </a:p>
          </p:txBody>
        </p:sp>
      </p:grpSp>
      <p:grpSp>
        <p:nvGrpSpPr>
          <p:cNvPr id="28" name="Group 27"/>
          <p:cNvGrpSpPr/>
          <p:nvPr/>
        </p:nvGrpSpPr>
        <p:grpSpPr>
          <a:xfrm>
            <a:off x="2014171" y="4221096"/>
            <a:ext cx="2458214" cy="819150"/>
            <a:chOff x="1509420" y="4878160"/>
            <a:chExt cx="2458214" cy="819150"/>
          </a:xfrm>
        </p:grpSpPr>
        <p:pic>
          <p:nvPicPr>
            <p:cNvPr id="18" name="Picture 17"/>
            <p:cNvPicPr>
              <a:picLocks noChangeAspect="1"/>
            </p:cNvPicPr>
            <p:nvPr/>
          </p:nvPicPr>
          <p:blipFill>
            <a:blip r:embed="rId4"/>
            <a:stretch>
              <a:fillRect/>
            </a:stretch>
          </p:blipFill>
          <p:spPr>
            <a:xfrm>
              <a:off x="1509420" y="4878160"/>
              <a:ext cx="1362075" cy="819150"/>
            </a:xfrm>
            <a:prstGeom prst="rect">
              <a:avLst/>
            </a:prstGeom>
          </p:spPr>
        </p:pic>
        <p:sp>
          <p:nvSpPr>
            <p:cNvPr id="23" name="Rectangle 22"/>
            <p:cNvSpPr/>
            <p:nvPr/>
          </p:nvSpPr>
          <p:spPr>
            <a:xfrm>
              <a:off x="2952613" y="5026125"/>
              <a:ext cx="1015021" cy="523220"/>
            </a:xfrm>
            <a:prstGeom prst="rect">
              <a:avLst/>
            </a:prstGeom>
          </p:spPr>
          <p:txBody>
            <a:bodyPr wrap="none">
              <a:spAutoFit/>
            </a:bodyPr>
            <a:lstStyle/>
            <a:p>
              <a:r>
                <a:rPr lang="en-GB" sz="2800" dirty="0" smtClean="0">
                  <a:latin typeface="Comic Sans MS" panose="030F0702030302020204" pitchFamily="66" charset="0"/>
                </a:rPr>
                <a:t>Hear</a:t>
              </a:r>
              <a:endParaRPr lang="en-GB" sz="2800" dirty="0"/>
            </a:p>
          </p:txBody>
        </p:sp>
      </p:grpSp>
      <p:grpSp>
        <p:nvGrpSpPr>
          <p:cNvPr id="30" name="Group 29"/>
          <p:cNvGrpSpPr/>
          <p:nvPr/>
        </p:nvGrpSpPr>
        <p:grpSpPr>
          <a:xfrm>
            <a:off x="7171655" y="2181680"/>
            <a:ext cx="3584780" cy="2775370"/>
            <a:chOff x="7265817" y="2751417"/>
            <a:chExt cx="3584780" cy="2775370"/>
          </a:xfrm>
        </p:grpSpPr>
        <p:grpSp>
          <p:nvGrpSpPr>
            <p:cNvPr id="21" name="Group 20"/>
            <p:cNvGrpSpPr/>
            <p:nvPr/>
          </p:nvGrpSpPr>
          <p:grpSpPr>
            <a:xfrm>
              <a:off x="8460375" y="4769605"/>
              <a:ext cx="1495425" cy="687978"/>
              <a:chOff x="9663384" y="4663439"/>
              <a:chExt cx="1495425" cy="687978"/>
            </a:xfrm>
          </p:grpSpPr>
          <p:pic>
            <p:nvPicPr>
              <p:cNvPr id="19" name="Picture 18"/>
              <p:cNvPicPr>
                <a:picLocks noChangeAspect="1"/>
              </p:cNvPicPr>
              <p:nvPr/>
            </p:nvPicPr>
            <p:blipFill>
              <a:blip r:embed="rId5"/>
              <a:stretch>
                <a:fillRect/>
              </a:stretch>
            </p:blipFill>
            <p:spPr>
              <a:xfrm>
                <a:off x="9663384" y="4684667"/>
                <a:ext cx="752475" cy="666750"/>
              </a:xfrm>
              <a:prstGeom prst="rect">
                <a:avLst/>
              </a:prstGeom>
            </p:spPr>
          </p:pic>
          <p:pic>
            <p:nvPicPr>
              <p:cNvPr id="20" name="Picture 19"/>
              <p:cNvPicPr>
                <a:picLocks noChangeAspect="1"/>
              </p:cNvPicPr>
              <p:nvPr/>
            </p:nvPicPr>
            <p:blipFill>
              <a:blip r:embed="rId6"/>
              <a:stretch>
                <a:fillRect/>
              </a:stretch>
            </p:blipFill>
            <p:spPr>
              <a:xfrm>
                <a:off x="10415859" y="4663439"/>
                <a:ext cx="742950" cy="685800"/>
              </a:xfrm>
              <a:prstGeom prst="rect">
                <a:avLst/>
              </a:prstGeom>
            </p:spPr>
          </p:pic>
        </p:grpSp>
        <p:grpSp>
          <p:nvGrpSpPr>
            <p:cNvPr id="29" name="Group 28"/>
            <p:cNvGrpSpPr/>
            <p:nvPr/>
          </p:nvGrpSpPr>
          <p:grpSpPr>
            <a:xfrm>
              <a:off x="8198230" y="2751417"/>
              <a:ext cx="1832029" cy="589299"/>
              <a:chOff x="8198230" y="2751417"/>
              <a:chExt cx="1832029" cy="589299"/>
            </a:xfrm>
          </p:grpSpPr>
          <p:pic>
            <p:nvPicPr>
              <p:cNvPr id="17" name="Picture 16"/>
              <p:cNvPicPr>
                <a:picLocks noChangeAspect="1"/>
              </p:cNvPicPr>
              <p:nvPr/>
            </p:nvPicPr>
            <p:blipFill>
              <a:blip r:embed="rId7"/>
              <a:stretch>
                <a:fillRect/>
              </a:stretch>
            </p:blipFill>
            <p:spPr>
              <a:xfrm>
                <a:off x="8198230" y="2751417"/>
                <a:ext cx="524292" cy="540424"/>
              </a:xfrm>
              <a:prstGeom prst="rect">
                <a:avLst/>
              </a:prstGeom>
            </p:spPr>
          </p:pic>
          <p:sp>
            <p:nvSpPr>
              <p:cNvPr id="24" name="Rectangle 23"/>
              <p:cNvSpPr/>
              <p:nvPr/>
            </p:nvSpPr>
            <p:spPr>
              <a:xfrm>
                <a:off x="8925469" y="2817496"/>
                <a:ext cx="1104790" cy="523220"/>
              </a:xfrm>
              <a:prstGeom prst="rect">
                <a:avLst/>
              </a:prstGeom>
            </p:spPr>
            <p:txBody>
              <a:bodyPr wrap="none">
                <a:spAutoFit/>
              </a:bodyPr>
              <a:lstStyle/>
              <a:p>
                <a:r>
                  <a:rPr lang="en-GB" sz="2800" dirty="0" smtClean="0">
                    <a:latin typeface="Comic Sans MS" panose="030F0702030302020204" pitchFamily="66" charset="0"/>
                  </a:rPr>
                  <a:t>Smell</a:t>
                </a:r>
                <a:endParaRPr lang="en-GB" sz="2800" dirty="0"/>
              </a:p>
            </p:txBody>
          </p:sp>
        </p:grpSp>
        <p:sp>
          <p:nvSpPr>
            <p:cNvPr id="25" name="Rectangle 24"/>
            <p:cNvSpPr/>
            <p:nvPr/>
          </p:nvSpPr>
          <p:spPr>
            <a:xfrm>
              <a:off x="7265817" y="4973036"/>
              <a:ext cx="1194558" cy="523220"/>
            </a:xfrm>
            <a:prstGeom prst="rect">
              <a:avLst/>
            </a:prstGeom>
          </p:spPr>
          <p:txBody>
            <a:bodyPr wrap="none">
              <a:spAutoFit/>
            </a:bodyPr>
            <a:lstStyle/>
            <a:p>
              <a:r>
                <a:rPr lang="en-GB" sz="2800" dirty="0" smtClean="0">
                  <a:latin typeface="Comic Sans MS" panose="030F0702030302020204" pitchFamily="66" charset="0"/>
                </a:rPr>
                <a:t>Touch</a:t>
              </a:r>
              <a:endParaRPr lang="en-GB" sz="2800" dirty="0"/>
            </a:p>
          </p:txBody>
        </p:sp>
        <p:sp>
          <p:nvSpPr>
            <p:cNvPr id="26" name="Rectangle 25"/>
            <p:cNvSpPr/>
            <p:nvPr/>
          </p:nvSpPr>
          <p:spPr>
            <a:xfrm>
              <a:off x="9955800" y="5003567"/>
              <a:ext cx="894797" cy="523220"/>
            </a:xfrm>
            <a:prstGeom prst="rect">
              <a:avLst/>
            </a:prstGeom>
          </p:spPr>
          <p:txBody>
            <a:bodyPr wrap="none">
              <a:spAutoFit/>
            </a:bodyPr>
            <a:lstStyle/>
            <a:p>
              <a:r>
                <a:rPr lang="en-GB" sz="2800" dirty="0" smtClean="0">
                  <a:latin typeface="Comic Sans MS" panose="030F0702030302020204" pitchFamily="66" charset="0"/>
                </a:rPr>
                <a:t>Feel</a:t>
              </a:r>
              <a:endParaRPr lang="en-GB" sz="2800" dirty="0"/>
            </a:p>
          </p:txBody>
        </p:sp>
      </p:grpSp>
      <p:cxnSp>
        <p:nvCxnSpPr>
          <p:cNvPr id="32" name="Straight Connector 31"/>
          <p:cNvCxnSpPr/>
          <p:nvPr/>
        </p:nvCxnSpPr>
        <p:spPr>
          <a:xfrm>
            <a:off x="5669280" y="2032243"/>
            <a:ext cx="52251" cy="4825757"/>
          </a:xfrm>
          <a:prstGeom prst="line">
            <a:avLst/>
          </a:prstGeom>
          <a:ln w="381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H="1">
            <a:off x="223253" y="4116135"/>
            <a:ext cx="11335858" cy="13828"/>
          </a:xfrm>
          <a:prstGeom prst="line">
            <a:avLst/>
          </a:prstGeom>
          <a:ln w="381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117940" y="5040246"/>
            <a:ext cx="1640193" cy="400110"/>
          </a:xfrm>
          <a:prstGeom prst="rect">
            <a:avLst/>
          </a:prstGeom>
        </p:spPr>
        <p:txBody>
          <a:bodyPr wrap="none">
            <a:spAutoFit/>
          </a:bodyPr>
          <a:lstStyle/>
          <a:p>
            <a:r>
              <a:rPr lang="en-GB" sz="2000" dirty="0" smtClean="0">
                <a:solidFill>
                  <a:schemeClr val="bg1">
                    <a:lumMod val="50000"/>
                  </a:schemeClr>
                </a:solidFill>
                <a:latin typeface="Comic Sans MS" panose="030F0702030302020204" pitchFamily="66" charset="0"/>
              </a:rPr>
              <a:t>Fire sizzling</a:t>
            </a:r>
            <a:endParaRPr lang="en-GB" sz="2000" dirty="0">
              <a:solidFill>
                <a:schemeClr val="bg1">
                  <a:lumMod val="50000"/>
                </a:schemeClr>
              </a:solidFill>
            </a:endParaRPr>
          </a:p>
        </p:txBody>
      </p:sp>
      <p:sp>
        <p:nvSpPr>
          <p:cNvPr id="36" name="Rectangle 35"/>
          <p:cNvSpPr/>
          <p:nvPr/>
        </p:nvSpPr>
        <p:spPr>
          <a:xfrm>
            <a:off x="0" y="2612294"/>
            <a:ext cx="2281394" cy="400110"/>
          </a:xfrm>
          <a:prstGeom prst="rect">
            <a:avLst/>
          </a:prstGeom>
        </p:spPr>
        <p:txBody>
          <a:bodyPr wrap="none">
            <a:spAutoFit/>
          </a:bodyPr>
          <a:lstStyle/>
          <a:p>
            <a:r>
              <a:rPr lang="en-GB" sz="2000" dirty="0" smtClean="0">
                <a:solidFill>
                  <a:schemeClr val="bg1">
                    <a:lumMod val="50000"/>
                  </a:schemeClr>
                </a:solidFill>
                <a:latin typeface="Comic Sans MS" panose="030F0702030302020204" pitchFamily="66" charset="0"/>
              </a:rPr>
              <a:t>Burning buildings</a:t>
            </a:r>
            <a:endParaRPr lang="en-GB" sz="2000" dirty="0">
              <a:solidFill>
                <a:schemeClr val="bg1">
                  <a:lumMod val="50000"/>
                </a:schemeClr>
              </a:solidFill>
            </a:endParaRPr>
          </a:p>
        </p:txBody>
      </p:sp>
      <p:sp>
        <p:nvSpPr>
          <p:cNvPr id="37" name="Rectangle 36"/>
          <p:cNvSpPr/>
          <p:nvPr/>
        </p:nvSpPr>
        <p:spPr>
          <a:xfrm>
            <a:off x="5825428" y="2735864"/>
            <a:ext cx="1992853" cy="400110"/>
          </a:xfrm>
          <a:prstGeom prst="rect">
            <a:avLst/>
          </a:prstGeom>
        </p:spPr>
        <p:txBody>
          <a:bodyPr wrap="none">
            <a:spAutoFit/>
          </a:bodyPr>
          <a:lstStyle/>
          <a:p>
            <a:r>
              <a:rPr lang="en-GB" sz="2000" dirty="0" smtClean="0">
                <a:solidFill>
                  <a:schemeClr val="bg1">
                    <a:lumMod val="50000"/>
                  </a:schemeClr>
                </a:solidFill>
                <a:latin typeface="Comic Sans MS" panose="030F0702030302020204" pitchFamily="66" charset="0"/>
              </a:rPr>
              <a:t>Choking smoke </a:t>
            </a:r>
            <a:endParaRPr lang="en-GB" sz="2000" dirty="0">
              <a:solidFill>
                <a:schemeClr val="bg1">
                  <a:lumMod val="50000"/>
                </a:schemeClr>
              </a:solidFill>
            </a:endParaRPr>
          </a:p>
        </p:txBody>
      </p:sp>
      <p:sp>
        <p:nvSpPr>
          <p:cNvPr id="38" name="Rectangle 37"/>
          <p:cNvSpPr/>
          <p:nvPr/>
        </p:nvSpPr>
        <p:spPr>
          <a:xfrm>
            <a:off x="5837070" y="5075009"/>
            <a:ext cx="1510350" cy="400110"/>
          </a:xfrm>
          <a:prstGeom prst="rect">
            <a:avLst/>
          </a:prstGeom>
        </p:spPr>
        <p:txBody>
          <a:bodyPr wrap="none">
            <a:spAutoFit/>
          </a:bodyPr>
          <a:lstStyle/>
          <a:p>
            <a:r>
              <a:rPr lang="en-GB" sz="2000" dirty="0" smtClean="0">
                <a:solidFill>
                  <a:schemeClr val="bg1">
                    <a:lumMod val="50000"/>
                  </a:schemeClr>
                </a:solidFill>
                <a:latin typeface="Comic Sans MS" panose="030F0702030302020204" pitchFamily="66" charset="0"/>
              </a:rPr>
              <a:t>Hot flames</a:t>
            </a:r>
            <a:endParaRPr lang="en-GB" sz="2000" dirty="0">
              <a:solidFill>
                <a:schemeClr val="bg1">
                  <a:lumMod val="50000"/>
                </a:schemeClr>
              </a:solidFill>
            </a:endParaRPr>
          </a:p>
        </p:txBody>
      </p:sp>
      <p:sp>
        <p:nvSpPr>
          <p:cNvPr id="39" name="Rectangle 38"/>
          <p:cNvSpPr/>
          <p:nvPr/>
        </p:nvSpPr>
        <p:spPr>
          <a:xfrm>
            <a:off x="10302664" y="5075009"/>
            <a:ext cx="1390124" cy="400110"/>
          </a:xfrm>
          <a:prstGeom prst="rect">
            <a:avLst/>
          </a:prstGeom>
        </p:spPr>
        <p:txBody>
          <a:bodyPr wrap="none">
            <a:spAutoFit/>
          </a:bodyPr>
          <a:lstStyle/>
          <a:p>
            <a:r>
              <a:rPr lang="en-GB" sz="2000" dirty="0" smtClean="0">
                <a:solidFill>
                  <a:schemeClr val="bg1">
                    <a:lumMod val="50000"/>
                  </a:schemeClr>
                </a:solidFill>
                <a:latin typeface="Comic Sans MS" panose="030F0702030302020204" pitchFamily="66" charset="0"/>
              </a:rPr>
              <a:t>Terrified </a:t>
            </a:r>
            <a:endParaRPr lang="en-GB" sz="2000" dirty="0">
              <a:solidFill>
                <a:schemeClr val="bg1">
                  <a:lumMod val="50000"/>
                </a:schemeClr>
              </a:solidFill>
            </a:endParaRPr>
          </a:p>
        </p:txBody>
      </p:sp>
    </p:spTree>
    <p:extLst>
      <p:ext uri="{BB962C8B-B14F-4D97-AF65-F5344CB8AC3E}">
        <p14:creationId xmlns:p14="http://schemas.microsoft.com/office/powerpoint/2010/main" val="32222009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8337" y="4299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475084"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Friday: </a:t>
            </a:r>
            <a:endParaRPr lang="en-GB" sz="2800" dirty="0"/>
          </a:p>
        </p:txBody>
      </p:sp>
      <p:sp>
        <p:nvSpPr>
          <p:cNvPr id="7" name="Rectangle 6"/>
          <p:cNvSpPr/>
          <p:nvPr/>
        </p:nvSpPr>
        <p:spPr>
          <a:xfrm>
            <a:off x="6011445" y="157741"/>
            <a:ext cx="1061509"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QUIZ</a:t>
            </a:r>
            <a:endParaRPr lang="en-GB" sz="2400" b="1" u="sng" dirty="0">
              <a:solidFill>
                <a:srgbClr val="FF0000"/>
              </a:solidFill>
              <a:latin typeface="Comic Sans MS" panose="030F0702030302020204" pitchFamily="66" charset="0"/>
            </a:endParaRPr>
          </a:p>
        </p:txBody>
      </p:sp>
      <p:pic>
        <p:nvPicPr>
          <p:cNvPr id="2" name="Picture 1"/>
          <p:cNvPicPr>
            <a:picLocks noChangeAspect="1"/>
          </p:cNvPicPr>
          <p:nvPr/>
        </p:nvPicPr>
        <p:blipFill rotWithShape="1">
          <a:blip r:embed="rId3"/>
          <a:srcRect t="14933"/>
          <a:stretch/>
        </p:blipFill>
        <p:spPr>
          <a:xfrm>
            <a:off x="223253" y="2338251"/>
            <a:ext cx="5641937" cy="3095898"/>
          </a:xfrm>
          <a:prstGeom prst="rect">
            <a:avLst/>
          </a:prstGeom>
        </p:spPr>
      </p:pic>
      <p:pic>
        <p:nvPicPr>
          <p:cNvPr id="11" name="Picture 10"/>
          <p:cNvPicPr>
            <a:picLocks noChangeAspect="1"/>
          </p:cNvPicPr>
          <p:nvPr/>
        </p:nvPicPr>
        <p:blipFill rotWithShape="1">
          <a:blip r:embed="rId4"/>
          <a:srcRect t="12281"/>
          <a:stretch/>
        </p:blipFill>
        <p:spPr>
          <a:xfrm>
            <a:off x="6011445" y="2168434"/>
            <a:ext cx="6153150" cy="3265715"/>
          </a:xfrm>
          <a:prstGeom prst="rect">
            <a:avLst/>
          </a:prstGeom>
        </p:spPr>
      </p:pic>
      <p:sp>
        <p:nvSpPr>
          <p:cNvPr id="3" name="Rectangle 2"/>
          <p:cNvSpPr/>
          <p:nvPr/>
        </p:nvSpPr>
        <p:spPr>
          <a:xfrm>
            <a:off x="223253" y="2021170"/>
            <a:ext cx="527709" cy="369332"/>
          </a:xfrm>
          <a:prstGeom prst="rect">
            <a:avLst/>
          </a:prstGeom>
        </p:spPr>
        <p:txBody>
          <a:bodyPr wrap="none">
            <a:spAutoFit/>
          </a:bodyPr>
          <a:lstStyle/>
          <a:p>
            <a:r>
              <a:rPr lang="en-GB" b="1" u="sng" dirty="0" smtClean="0">
                <a:solidFill>
                  <a:srgbClr val="FF0000"/>
                </a:solidFill>
                <a:latin typeface="Comic Sans MS" panose="030F0702030302020204" pitchFamily="66" charset="0"/>
              </a:rPr>
              <a:t>Q1</a:t>
            </a:r>
            <a:endParaRPr lang="en-GB" dirty="0"/>
          </a:p>
        </p:txBody>
      </p:sp>
      <p:sp>
        <p:nvSpPr>
          <p:cNvPr id="12" name="Rectangle 11"/>
          <p:cNvSpPr/>
          <p:nvPr/>
        </p:nvSpPr>
        <p:spPr>
          <a:xfrm>
            <a:off x="6004761" y="1849567"/>
            <a:ext cx="527709" cy="369332"/>
          </a:xfrm>
          <a:prstGeom prst="rect">
            <a:avLst/>
          </a:prstGeom>
        </p:spPr>
        <p:txBody>
          <a:bodyPr wrap="none">
            <a:spAutoFit/>
          </a:bodyPr>
          <a:lstStyle/>
          <a:p>
            <a:r>
              <a:rPr lang="en-GB" b="1" u="sng" dirty="0" smtClean="0">
                <a:solidFill>
                  <a:srgbClr val="FF0000"/>
                </a:solidFill>
                <a:latin typeface="Comic Sans MS" panose="030F0702030302020204" pitchFamily="66" charset="0"/>
              </a:rPr>
              <a:t>Q2</a:t>
            </a:r>
            <a:endParaRPr lang="en-GB" dirty="0"/>
          </a:p>
        </p:txBody>
      </p:sp>
    </p:spTree>
    <p:extLst>
      <p:ext uri="{BB962C8B-B14F-4D97-AF65-F5344CB8AC3E}">
        <p14:creationId xmlns:p14="http://schemas.microsoft.com/office/powerpoint/2010/main" val="1682634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8337" y="4299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475084"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Friday: </a:t>
            </a:r>
            <a:endParaRPr lang="en-GB" sz="2800" dirty="0"/>
          </a:p>
        </p:txBody>
      </p:sp>
      <p:sp>
        <p:nvSpPr>
          <p:cNvPr id="7" name="Rectangle 6"/>
          <p:cNvSpPr/>
          <p:nvPr/>
        </p:nvSpPr>
        <p:spPr>
          <a:xfrm>
            <a:off x="6011445" y="157741"/>
            <a:ext cx="1061509"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QUIZ</a:t>
            </a:r>
            <a:endParaRPr lang="en-GB" sz="2400" b="1" u="sng" dirty="0">
              <a:solidFill>
                <a:srgbClr val="FF0000"/>
              </a:solidFill>
              <a:latin typeface="Comic Sans MS" panose="030F0702030302020204" pitchFamily="66" charset="0"/>
            </a:endParaRPr>
          </a:p>
        </p:txBody>
      </p:sp>
      <p:pic>
        <p:nvPicPr>
          <p:cNvPr id="6" name="Picture 5"/>
          <p:cNvPicPr>
            <a:picLocks noChangeAspect="1"/>
          </p:cNvPicPr>
          <p:nvPr/>
        </p:nvPicPr>
        <p:blipFill rotWithShape="1">
          <a:blip r:embed="rId3"/>
          <a:srcRect t="13664"/>
          <a:stretch/>
        </p:blipFill>
        <p:spPr>
          <a:xfrm>
            <a:off x="223253" y="2508069"/>
            <a:ext cx="6019800" cy="3322286"/>
          </a:xfrm>
          <a:prstGeom prst="rect">
            <a:avLst/>
          </a:prstGeom>
        </p:spPr>
      </p:pic>
      <p:pic>
        <p:nvPicPr>
          <p:cNvPr id="9" name="Picture 8"/>
          <p:cNvPicPr>
            <a:picLocks noChangeAspect="1"/>
          </p:cNvPicPr>
          <p:nvPr/>
        </p:nvPicPr>
        <p:blipFill rotWithShape="1">
          <a:blip r:embed="rId4"/>
          <a:srcRect t="13315"/>
          <a:stretch/>
        </p:blipFill>
        <p:spPr>
          <a:xfrm>
            <a:off x="6480349" y="2625634"/>
            <a:ext cx="5711651" cy="3026144"/>
          </a:xfrm>
          <a:prstGeom prst="rect">
            <a:avLst/>
          </a:prstGeom>
        </p:spPr>
      </p:pic>
      <p:sp>
        <p:nvSpPr>
          <p:cNvPr id="10" name="Rectangle 9"/>
          <p:cNvSpPr/>
          <p:nvPr/>
        </p:nvSpPr>
        <p:spPr>
          <a:xfrm>
            <a:off x="223253" y="2021170"/>
            <a:ext cx="527709" cy="369332"/>
          </a:xfrm>
          <a:prstGeom prst="rect">
            <a:avLst/>
          </a:prstGeom>
        </p:spPr>
        <p:txBody>
          <a:bodyPr wrap="none">
            <a:spAutoFit/>
          </a:bodyPr>
          <a:lstStyle/>
          <a:p>
            <a:r>
              <a:rPr lang="en-GB" b="1" u="sng" dirty="0" smtClean="0">
                <a:solidFill>
                  <a:srgbClr val="FF0000"/>
                </a:solidFill>
                <a:latin typeface="Comic Sans MS" panose="030F0702030302020204" pitchFamily="66" charset="0"/>
              </a:rPr>
              <a:t>Q3</a:t>
            </a:r>
            <a:endParaRPr lang="en-GB" dirty="0"/>
          </a:p>
        </p:txBody>
      </p:sp>
      <p:sp>
        <p:nvSpPr>
          <p:cNvPr id="11" name="Rectangle 10"/>
          <p:cNvSpPr/>
          <p:nvPr/>
        </p:nvSpPr>
        <p:spPr>
          <a:xfrm>
            <a:off x="6480349" y="2323403"/>
            <a:ext cx="527709" cy="369332"/>
          </a:xfrm>
          <a:prstGeom prst="rect">
            <a:avLst/>
          </a:prstGeom>
        </p:spPr>
        <p:txBody>
          <a:bodyPr wrap="none">
            <a:spAutoFit/>
          </a:bodyPr>
          <a:lstStyle/>
          <a:p>
            <a:r>
              <a:rPr lang="en-GB" b="1" u="sng" dirty="0" smtClean="0">
                <a:solidFill>
                  <a:srgbClr val="FF0000"/>
                </a:solidFill>
                <a:latin typeface="Comic Sans MS" panose="030F0702030302020204" pitchFamily="66" charset="0"/>
              </a:rPr>
              <a:t>Q4</a:t>
            </a:r>
            <a:endParaRPr lang="en-GB" dirty="0"/>
          </a:p>
        </p:txBody>
      </p:sp>
    </p:spTree>
    <p:extLst>
      <p:ext uri="{BB962C8B-B14F-4D97-AF65-F5344CB8AC3E}">
        <p14:creationId xmlns:p14="http://schemas.microsoft.com/office/powerpoint/2010/main" val="21746930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8337" y="4299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475084"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Friday: </a:t>
            </a:r>
            <a:endParaRPr lang="en-GB" sz="2800" dirty="0"/>
          </a:p>
        </p:txBody>
      </p:sp>
      <p:sp>
        <p:nvSpPr>
          <p:cNvPr id="7" name="Rectangle 6"/>
          <p:cNvSpPr/>
          <p:nvPr/>
        </p:nvSpPr>
        <p:spPr>
          <a:xfrm>
            <a:off x="6011445" y="157741"/>
            <a:ext cx="1061509"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QUIZ</a:t>
            </a:r>
            <a:endParaRPr lang="en-GB" sz="2400" b="1" u="sng" dirty="0">
              <a:solidFill>
                <a:srgbClr val="FF0000"/>
              </a:solidFill>
              <a:latin typeface="Comic Sans MS" panose="030F0702030302020204" pitchFamily="66" charset="0"/>
            </a:endParaRPr>
          </a:p>
        </p:txBody>
      </p:sp>
      <p:pic>
        <p:nvPicPr>
          <p:cNvPr id="9" name="Picture 8"/>
          <p:cNvPicPr>
            <a:picLocks noChangeAspect="1"/>
          </p:cNvPicPr>
          <p:nvPr/>
        </p:nvPicPr>
        <p:blipFill rotWithShape="1">
          <a:blip r:embed="rId3"/>
          <a:srcRect t="16023"/>
          <a:stretch/>
        </p:blipFill>
        <p:spPr>
          <a:xfrm>
            <a:off x="223253" y="2575168"/>
            <a:ext cx="5918100" cy="3199855"/>
          </a:xfrm>
          <a:prstGeom prst="rect">
            <a:avLst/>
          </a:prstGeom>
        </p:spPr>
      </p:pic>
      <p:sp>
        <p:nvSpPr>
          <p:cNvPr id="10" name="Rectangle 9"/>
          <p:cNvSpPr/>
          <p:nvPr/>
        </p:nvSpPr>
        <p:spPr>
          <a:xfrm>
            <a:off x="223253" y="2021170"/>
            <a:ext cx="527709" cy="369332"/>
          </a:xfrm>
          <a:prstGeom prst="rect">
            <a:avLst/>
          </a:prstGeom>
        </p:spPr>
        <p:txBody>
          <a:bodyPr wrap="none">
            <a:spAutoFit/>
          </a:bodyPr>
          <a:lstStyle/>
          <a:p>
            <a:r>
              <a:rPr lang="en-GB" b="1" u="sng" dirty="0" smtClean="0">
                <a:solidFill>
                  <a:srgbClr val="FF0000"/>
                </a:solidFill>
                <a:latin typeface="Comic Sans MS" panose="030F0702030302020204" pitchFamily="66" charset="0"/>
              </a:rPr>
              <a:t>Q5</a:t>
            </a:r>
            <a:endParaRPr lang="en-GB" dirty="0"/>
          </a:p>
        </p:txBody>
      </p:sp>
      <p:sp>
        <p:nvSpPr>
          <p:cNvPr id="11" name="Rectangle 10"/>
          <p:cNvSpPr/>
          <p:nvPr/>
        </p:nvSpPr>
        <p:spPr>
          <a:xfrm>
            <a:off x="6367270" y="2205836"/>
            <a:ext cx="527709" cy="369332"/>
          </a:xfrm>
          <a:prstGeom prst="rect">
            <a:avLst/>
          </a:prstGeom>
        </p:spPr>
        <p:txBody>
          <a:bodyPr wrap="square">
            <a:spAutoFit/>
          </a:bodyPr>
          <a:lstStyle/>
          <a:p>
            <a:r>
              <a:rPr lang="en-GB" b="1" u="sng" dirty="0" smtClean="0">
                <a:solidFill>
                  <a:srgbClr val="FF0000"/>
                </a:solidFill>
                <a:latin typeface="Comic Sans MS" panose="030F0702030302020204" pitchFamily="66" charset="0"/>
              </a:rPr>
              <a:t>Q6</a:t>
            </a:r>
            <a:endParaRPr lang="en-GB" dirty="0"/>
          </a:p>
        </p:txBody>
      </p:sp>
      <p:pic>
        <p:nvPicPr>
          <p:cNvPr id="12" name="Picture 11"/>
          <p:cNvPicPr>
            <a:picLocks noChangeAspect="1"/>
          </p:cNvPicPr>
          <p:nvPr/>
        </p:nvPicPr>
        <p:blipFill rotWithShape="1">
          <a:blip r:embed="rId4"/>
          <a:srcRect t="9942"/>
          <a:stretch/>
        </p:blipFill>
        <p:spPr>
          <a:xfrm>
            <a:off x="6273272" y="2575168"/>
            <a:ext cx="5943600" cy="3362597"/>
          </a:xfrm>
          <a:prstGeom prst="rect">
            <a:avLst/>
          </a:prstGeom>
        </p:spPr>
      </p:pic>
    </p:spTree>
    <p:extLst>
      <p:ext uri="{BB962C8B-B14F-4D97-AF65-F5344CB8AC3E}">
        <p14:creationId xmlns:p14="http://schemas.microsoft.com/office/powerpoint/2010/main" val="3510525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8338" y="42999"/>
            <a:ext cx="1358372" cy="76408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475084"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Friday: </a:t>
            </a:r>
            <a:endParaRPr lang="en-GB" sz="2800" dirty="0"/>
          </a:p>
        </p:txBody>
      </p:sp>
      <p:sp>
        <p:nvSpPr>
          <p:cNvPr id="7" name="Rectangle 6"/>
          <p:cNvSpPr/>
          <p:nvPr/>
        </p:nvSpPr>
        <p:spPr>
          <a:xfrm>
            <a:off x="6011445" y="157741"/>
            <a:ext cx="1061509"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QUIZ</a:t>
            </a:r>
            <a:endParaRPr lang="en-GB" sz="2400" b="1" u="sng" dirty="0">
              <a:solidFill>
                <a:srgbClr val="FF0000"/>
              </a:solidFill>
              <a:latin typeface="Comic Sans MS" panose="030F0702030302020204" pitchFamily="66" charset="0"/>
            </a:endParaRPr>
          </a:p>
        </p:txBody>
      </p:sp>
      <p:pic>
        <p:nvPicPr>
          <p:cNvPr id="3" name="Picture 2"/>
          <p:cNvPicPr>
            <a:picLocks noChangeAspect="1"/>
          </p:cNvPicPr>
          <p:nvPr/>
        </p:nvPicPr>
        <p:blipFill rotWithShape="1">
          <a:blip r:embed="rId3"/>
          <a:srcRect t="11715"/>
          <a:stretch/>
        </p:blipFill>
        <p:spPr>
          <a:xfrm>
            <a:off x="223253" y="1991546"/>
            <a:ext cx="6096000" cy="3388859"/>
          </a:xfrm>
          <a:prstGeom prst="rect">
            <a:avLst/>
          </a:prstGeom>
        </p:spPr>
      </p:pic>
      <p:pic>
        <p:nvPicPr>
          <p:cNvPr id="8" name="Picture 7"/>
          <p:cNvPicPr>
            <a:picLocks noChangeAspect="1"/>
          </p:cNvPicPr>
          <p:nvPr/>
        </p:nvPicPr>
        <p:blipFill rotWithShape="1">
          <a:blip r:embed="rId4"/>
          <a:srcRect t="11154"/>
          <a:stretch/>
        </p:blipFill>
        <p:spPr>
          <a:xfrm>
            <a:off x="6579041" y="2120683"/>
            <a:ext cx="5612959" cy="3130586"/>
          </a:xfrm>
          <a:prstGeom prst="rect">
            <a:avLst/>
          </a:prstGeom>
        </p:spPr>
      </p:pic>
      <p:sp>
        <p:nvSpPr>
          <p:cNvPr id="9" name="Rectangle 8"/>
          <p:cNvSpPr/>
          <p:nvPr/>
        </p:nvSpPr>
        <p:spPr>
          <a:xfrm>
            <a:off x="6542199" y="1751351"/>
            <a:ext cx="527709" cy="369332"/>
          </a:xfrm>
          <a:prstGeom prst="rect">
            <a:avLst/>
          </a:prstGeom>
        </p:spPr>
        <p:txBody>
          <a:bodyPr wrap="square">
            <a:spAutoFit/>
          </a:bodyPr>
          <a:lstStyle/>
          <a:p>
            <a:r>
              <a:rPr lang="en-GB" b="1" u="sng" dirty="0" smtClean="0">
                <a:solidFill>
                  <a:srgbClr val="FF0000"/>
                </a:solidFill>
                <a:latin typeface="Comic Sans MS" panose="030F0702030302020204" pitchFamily="66" charset="0"/>
              </a:rPr>
              <a:t>Q8</a:t>
            </a:r>
            <a:endParaRPr lang="en-GB" dirty="0"/>
          </a:p>
        </p:txBody>
      </p:sp>
      <p:sp>
        <p:nvSpPr>
          <p:cNvPr id="10" name="Rectangle 9"/>
          <p:cNvSpPr/>
          <p:nvPr/>
        </p:nvSpPr>
        <p:spPr>
          <a:xfrm>
            <a:off x="223253" y="1622214"/>
            <a:ext cx="527709" cy="369332"/>
          </a:xfrm>
          <a:prstGeom prst="rect">
            <a:avLst/>
          </a:prstGeom>
        </p:spPr>
        <p:txBody>
          <a:bodyPr wrap="square">
            <a:spAutoFit/>
          </a:bodyPr>
          <a:lstStyle/>
          <a:p>
            <a:r>
              <a:rPr lang="en-GB" b="1" u="sng" dirty="0" smtClean="0">
                <a:solidFill>
                  <a:srgbClr val="FF0000"/>
                </a:solidFill>
                <a:latin typeface="Comic Sans MS" panose="030F0702030302020204" pitchFamily="66" charset="0"/>
              </a:rPr>
              <a:t>Q7</a:t>
            </a:r>
            <a:endParaRPr lang="en-GB" dirty="0"/>
          </a:p>
        </p:txBody>
      </p:sp>
    </p:spTree>
    <p:extLst>
      <p:ext uri="{BB962C8B-B14F-4D97-AF65-F5344CB8AC3E}">
        <p14:creationId xmlns:p14="http://schemas.microsoft.com/office/powerpoint/2010/main" val="42023303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reat Fire of London 1666 Anniversary - YouTub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8337" y="42998"/>
            <a:ext cx="2049449" cy="11528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3253" y="96186"/>
            <a:ext cx="1475084" cy="523220"/>
          </a:xfrm>
          <a:prstGeom prst="rect">
            <a:avLst/>
          </a:prstGeom>
        </p:spPr>
        <p:txBody>
          <a:bodyPr wrap="none">
            <a:spAutoFit/>
          </a:bodyPr>
          <a:lstStyle/>
          <a:p>
            <a:r>
              <a:rPr lang="en-GB" sz="2800" dirty="0" smtClean="0">
                <a:solidFill>
                  <a:srgbClr val="FF0000"/>
                </a:solidFill>
                <a:latin typeface="Comic Sans MS" panose="030F0702030302020204" pitchFamily="66" charset="0"/>
              </a:rPr>
              <a:t>Friday: </a:t>
            </a:r>
            <a:endParaRPr lang="en-GB" sz="2800" dirty="0"/>
          </a:p>
        </p:txBody>
      </p:sp>
      <p:sp>
        <p:nvSpPr>
          <p:cNvPr id="7" name="Rectangle 6"/>
          <p:cNvSpPr/>
          <p:nvPr/>
        </p:nvSpPr>
        <p:spPr>
          <a:xfrm>
            <a:off x="5364635" y="157741"/>
            <a:ext cx="2355132" cy="461665"/>
          </a:xfrm>
          <a:prstGeom prst="rect">
            <a:avLst/>
          </a:prstGeom>
        </p:spPr>
        <p:txBody>
          <a:bodyPr wrap="none">
            <a:spAutoFit/>
          </a:bodyPr>
          <a:lstStyle/>
          <a:p>
            <a:pPr algn="ctr"/>
            <a:r>
              <a:rPr lang="en-GB" sz="2400" b="1" u="sng" dirty="0" smtClean="0">
                <a:solidFill>
                  <a:srgbClr val="FF0000"/>
                </a:solidFill>
                <a:latin typeface="Comic Sans MS" panose="030F0702030302020204" pitchFamily="66" charset="0"/>
              </a:rPr>
              <a:t>QUIZ answers</a:t>
            </a:r>
            <a:endParaRPr lang="en-GB" sz="2400" b="1" u="sng" dirty="0">
              <a:solidFill>
                <a:srgbClr val="FF0000"/>
              </a:solidFill>
              <a:latin typeface="Comic Sans MS" panose="030F0702030302020204" pitchFamily="66" charset="0"/>
            </a:endParaRPr>
          </a:p>
        </p:txBody>
      </p:sp>
      <p:sp>
        <p:nvSpPr>
          <p:cNvPr id="6" name="Rectangle 5"/>
          <p:cNvSpPr/>
          <p:nvPr/>
        </p:nvSpPr>
        <p:spPr>
          <a:xfrm>
            <a:off x="5156480" y="924093"/>
            <a:ext cx="2563287" cy="5509200"/>
          </a:xfrm>
          <a:prstGeom prst="rect">
            <a:avLst/>
          </a:prstGeom>
        </p:spPr>
        <p:txBody>
          <a:bodyPr wrap="square">
            <a:spAutoFit/>
          </a:bodyPr>
          <a:lstStyle/>
          <a:p>
            <a:pPr algn="ctr"/>
            <a:r>
              <a:rPr lang="en-GB" sz="4400" b="1" u="sng" dirty="0" smtClean="0">
                <a:solidFill>
                  <a:srgbClr val="FF0000"/>
                </a:solidFill>
                <a:latin typeface="Comic Sans MS" panose="030F0702030302020204" pitchFamily="66" charset="0"/>
              </a:rPr>
              <a:t>Q1)</a:t>
            </a:r>
            <a:r>
              <a:rPr lang="en-GB" sz="4400" b="1" dirty="0" smtClean="0">
                <a:latin typeface="Comic Sans MS" panose="030F0702030302020204" pitchFamily="66" charset="0"/>
              </a:rPr>
              <a:t> b</a:t>
            </a:r>
          </a:p>
          <a:p>
            <a:pPr algn="ctr"/>
            <a:r>
              <a:rPr lang="en-GB" sz="4400" b="1" u="sng" dirty="0" smtClean="0">
                <a:solidFill>
                  <a:srgbClr val="FF0000"/>
                </a:solidFill>
                <a:latin typeface="Comic Sans MS" panose="030F0702030302020204" pitchFamily="66" charset="0"/>
              </a:rPr>
              <a:t>Q2)</a:t>
            </a:r>
            <a:r>
              <a:rPr lang="en-GB" sz="4400" b="1" dirty="0" smtClean="0">
                <a:latin typeface="Comic Sans MS" panose="030F0702030302020204" pitchFamily="66" charset="0"/>
              </a:rPr>
              <a:t> c</a:t>
            </a:r>
          </a:p>
          <a:p>
            <a:pPr algn="ctr"/>
            <a:r>
              <a:rPr lang="en-GB" sz="4400" b="1" u="sng" dirty="0" smtClean="0">
                <a:solidFill>
                  <a:srgbClr val="FF0000"/>
                </a:solidFill>
                <a:latin typeface="Comic Sans MS" panose="030F0702030302020204" pitchFamily="66" charset="0"/>
              </a:rPr>
              <a:t>Q3)</a:t>
            </a:r>
            <a:r>
              <a:rPr lang="en-GB" sz="4400" b="1" dirty="0" smtClean="0">
                <a:latin typeface="Comic Sans MS" panose="030F0702030302020204" pitchFamily="66" charset="0"/>
              </a:rPr>
              <a:t> a</a:t>
            </a:r>
          </a:p>
          <a:p>
            <a:pPr algn="ctr"/>
            <a:r>
              <a:rPr lang="en-GB" sz="4400" b="1" u="sng" dirty="0" smtClean="0">
                <a:solidFill>
                  <a:srgbClr val="FF0000"/>
                </a:solidFill>
                <a:latin typeface="Comic Sans MS" panose="030F0702030302020204" pitchFamily="66" charset="0"/>
              </a:rPr>
              <a:t>Q4)</a:t>
            </a:r>
            <a:r>
              <a:rPr lang="en-GB" sz="4400" b="1" dirty="0" smtClean="0">
                <a:latin typeface="Comic Sans MS" panose="030F0702030302020204" pitchFamily="66" charset="0"/>
              </a:rPr>
              <a:t> c</a:t>
            </a:r>
          </a:p>
          <a:p>
            <a:pPr algn="ctr"/>
            <a:r>
              <a:rPr lang="en-GB" sz="4400" b="1" u="sng" dirty="0" smtClean="0">
                <a:solidFill>
                  <a:srgbClr val="FF0000"/>
                </a:solidFill>
                <a:latin typeface="Comic Sans MS" panose="030F0702030302020204" pitchFamily="66" charset="0"/>
              </a:rPr>
              <a:t>Q5)</a:t>
            </a:r>
            <a:r>
              <a:rPr lang="en-GB" sz="4400" b="1" dirty="0" smtClean="0">
                <a:latin typeface="Comic Sans MS" panose="030F0702030302020204" pitchFamily="66" charset="0"/>
              </a:rPr>
              <a:t> a</a:t>
            </a:r>
          </a:p>
          <a:p>
            <a:pPr algn="ctr"/>
            <a:r>
              <a:rPr lang="en-GB" sz="4400" b="1" u="sng" dirty="0" smtClean="0">
                <a:solidFill>
                  <a:srgbClr val="FF0000"/>
                </a:solidFill>
                <a:latin typeface="Comic Sans MS" panose="030F0702030302020204" pitchFamily="66" charset="0"/>
              </a:rPr>
              <a:t>Q6)</a:t>
            </a:r>
            <a:r>
              <a:rPr lang="en-GB" sz="4400" b="1" dirty="0" smtClean="0">
                <a:latin typeface="Comic Sans MS" panose="030F0702030302020204" pitchFamily="66" charset="0"/>
              </a:rPr>
              <a:t> c</a:t>
            </a:r>
          </a:p>
          <a:p>
            <a:pPr algn="ctr"/>
            <a:r>
              <a:rPr lang="en-GB" sz="4400" b="1" u="sng" dirty="0" smtClean="0">
                <a:solidFill>
                  <a:srgbClr val="FF0000"/>
                </a:solidFill>
                <a:latin typeface="Comic Sans MS" panose="030F0702030302020204" pitchFamily="66" charset="0"/>
              </a:rPr>
              <a:t>Q7)</a:t>
            </a:r>
            <a:r>
              <a:rPr lang="en-GB" sz="4400" b="1" dirty="0" smtClean="0">
                <a:latin typeface="Comic Sans MS" panose="030F0702030302020204" pitchFamily="66" charset="0"/>
              </a:rPr>
              <a:t> b</a:t>
            </a:r>
          </a:p>
          <a:p>
            <a:pPr algn="ctr"/>
            <a:r>
              <a:rPr lang="en-GB" sz="4400" b="1" u="sng" dirty="0" smtClean="0">
                <a:solidFill>
                  <a:srgbClr val="FF0000"/>
                </a:solidFill>
                <a:latin typeface="Comic Sans MS" panose="030F0702030302020204" pitchFamily="66" charset="0"/>
              </a:rPr>
              <a:t>Q8)</a:t>
            </a:r>
            <a:r>
              <a:rPr lang="en-GB" sz="4400" b="1" dirty="0" smtClean="0">
                <a:latin typeface="Comic Sans MS" panose="030F0702030302020204" pitchFamily="66" charset="0"/>
              </a:rPr>
              <a:t> c</a:t>
            </a:r>
            <a:endParaRPr lang="en-GB" sz="4400" b="1" dirty="0">
              <a:latin typeface="Comic Sans MS" panose="030F0702030302020204" pitchFamily="66" charset="0"/>
            </a:endParaRPr>
          </a:p>
        </p:txBody>
      </p:sp>
    </p:spTree>
    <p:extLst>
      <p:ext uri="{BB962C8B-B14F-4D97-AF65-F5344CB8AC3E}">
        <p14:creationId xmlns:p14="http://schemas.microsoft.com/office/powerpoint/2010/main" val="37963419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339</TotalTime>
  <Words>649</Words>
  <Application>Microsoft Office PowerPoint</Application>
  <PresentationFormat>Widescreen</PresentationFormat>
  <Paragraphs>134</Paragraphs>
  <Slides>23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Arial</vt:lpstr>
      <vt:lpstr>Calibri</vt:lpstr>
      <vt:lpstr>Calibri Light</vt:lpstr>
      <vt:lpstr>CCW Cursive Writing 1</vt:lpstr>
      <vt:lpstr>Comic Sans MS</vt:lpstr>
      <vt:lpstr>SassoonPrimaryInfant</vt:lpstr>
      <vt:lpstr>Times New Roman</vt:lpstr>
      <vt:lpstr>Wingdings</vt:lpstr>
      <vt:lpstr>Office Theme</vt:lpstr>
      <vt:lpstr>Y1 History  Week 12 (W/C: 13.7.20)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Y1 Science Week 7 (W/c: 8.6.20)</dc:title>
  <dc:creator>Knight R</dc:creator>
  <cp:lastModifiedBy>Knight R</cp:lastModifiedBy>
  <cp:revision>40</cp:revision>
  <dcterms:created xsi:type="dcterms:W3CDTF">2020-05-30T18:40:27Z</dcterms:created>
  <dcterms:modified xsi:type="dcterms:W3CDTF">2020-07-06T12:14:55Z</dcterms:modified>
</cp:coreProperties>
</file>