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74" r:id="rId4"/>
    <p:sldId id="279" r:id="rId5"/>
    <p:sldId id="297" r:id="rId6"/>
    <p:sldId id="299" r:id="rId7"/>
    <p:sldId id="286" r:id="rId8"/>
    <p:sldId id="317" r:id="rId9"/>
    <p:sldId id="318" r:id="rId10"/>
    <p:sldId id="290" r:id="rId11"/>
    <p:sldId id="293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298" r:id="rId2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ifPz0cw6oO1HzcX7QQeFr+l+I0o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796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MiUw36s9V_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F6a2W8UQP5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271932" y="1653234"/>
            <a:ext cx="11127544" cy="181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</a:pPr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Maths in Reception</a:t>
            </a:r>
            <a:endParaRPr sz="8800"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" descr="http://images.twinkl.co.uk/image/private/t_630_eco/image_repo/68/12/T-N-2245-Maths-is-Fun-Title-Display-Lettering_ver_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95120">
            <a:off x="404031" y="658642"/>
            <a:ext cx="2821829" cy="141091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0" y="4277485"/>
            <a:ext cx="9250937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1800" b="0" i="0" u="none" strike="noStrike" cap="none" dirty="0" smtClean="0">
                <a:solidFill>
                  <a:srgbClr val="FF0000"/>
                </a:solidFill>
                <a:sym typeface="Arial"/>
              </a:rPr>
              <a:t>Jack Hartmann is back yet again! </a:t>
            </a:r>
          </a:p>
          <a:p>
            <a:pPr lvl="0" algn="ctr"/>
            <a:r>
              <a:rPr lang="en-GB" sz="1800" b="0" i="0" u="none" strike="noStrike" cap="none" dirty="0" smtClean="0">
                <a:solidFill>
                  <a:srgbClr val="FF0000"/>
                </a:solidFill>
                <a:sym typeface="Arial"/>
              </a:rPr>
              <a:t/>
            </a:r>
            <a:br>
              <a:rPr lang="en-GB" sz="1800" b="0" i="0" u="none" strike="noStrike" cap="none" dirty="0" smtClean="0">
                <a:solidFill>
                  <a:srgbClr val="FF0000"/>
                </a:solidFill>
                <a:sym typeface="Arial"/>
              </a:rPr>
            </a:br>
            <a:r>
              <a:rPr lang="en-GB" sz="1800" b="0" i="0" u="none" strike="noStrike" cap="none" dirty="0" smtClean="0">
                <a:solidFill>
                  <a:srgbClr val="FF0000"/>
                </a:solidFill>
                <a:sym typeface="Arial"/>
              </a:rPr>
              <a:t>He has created a new ‘2020’ version of ‘count to 100’ (which the children have previously loved)! </a:t>
            </a:r>
            <a:r>
              <a:rPr lang="en-GB" sz="1800" b="0" i="0" u="none" strike="noStrike" cap="none" dirty="0" smtClean="0">
                <a:solidFill>
                  <a:srgbClr val="FF0000"/>
                </a:solidFill>
                <a:sym typeface="Wingdings" panose="05000000000000000000" pitchFamily="2" charset="2"/>
              </a:rPr>
              <a:t></a:t>
            </a:r>
            <a:br>
              <a:rPr lang="en-GB" sz="1800" b="0" i="0" u="none" strike="noStrike" cap="none" dirty="0" smtClean="0">
                <a:solidFill>
                  <a:srgbClr val="FF0000"/>
                </a:solidFill>
                <a:sym typeface="Wingdings" panose="05000000000000000000" pitchFamily="2" charset="2"/>
              </a:rPr>
            </a:br>
            <a:r>
              <a:rPr lang="en-GB" sz="1800" b="0" i="0" u="none" strike="noStrike" cap="none" dirty="0" smtClean="0">
                <a:solidFill>
                  <a:srgbClr val="FF0000"/>
                </a:solidFill>
                <a:sym typeface="Wingdings" panose="05000000000000000000" pitchFamily="2" charset="2"/>
              </a:rPr>
              <a:t>Have a go at these exercise before starting this week’s </a:t>
            </a:r>
            <a:r>
              <a:rPr lang="en-GB" sz="1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maths activities. </a:t>
            </a:r>
            <a:endParaRPr lang="en-GB" sz="18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lvl="0" algn="ctr"/>
            <a:r>
              <a:rPr lang="en-GB" sz="1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Enjoy! </a:t>
            </a:r>
            <a:endParaRPr lang="en-GB" sz="1800" b="0" i="0" u="none" strike="noStrike" cap="none" dirty="0" smtClean="0">
              <a:solidFill>
                <a:srgbClr val="FF0000"/>
              </a:solidFill>
              <a:sym typeface="Arial"/>
            </a:endParaRPr>
          </a:p>
          <a:p>
            <a:pPr lvl="0" algn="ctr"/>
            <a:r>
              <a:rPr lang="en-GB" sz="1800" dirty="0">
                <a:hlinkClick r:id="rId4"/>
              </a:rPr>
              <a:t>https://www.youtube.com/watch?v=MiUw36s9V_g</a:t>
            </a:r>
            <a:endParaRPr lang="en-GB" sz="1800" dirty="0">
              <a:solidFill>
                <a:srgbClr val="FF0000"/>
              </a:solidFill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512300" y="4257675"/>
            <a:ext cx="2463800" cy="246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/>
          <p:nvPr/>
        </p:nvSpPr>
        <p:spPr>
          <a:xfrm>
            <a:off x="220666" y="111729"/>
            <a:ext cx="11749661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Week 8 – W/C: </a:t>
            </a:r>
            <a:r>
              <a:rPr lang="en-GB" sz="2000" b="1" u="sng" dirty="0" smtClean="0">
                <a:solidFill>
                  <a:schemeClr val="dk1"/>
                </a:solidFill>
              </a:rPr>
              <a:t>22</a:t>
            </a:r>
            <a:r>
              <a:rPr lang="en-GB" sz="2000" b="1" u="sng" dirty="0" smtClean="0">
                <a:solidFill>
                  <a:schemeClr val="dk1"/>
                </a:solidFill>
              </a:rPr>
              <a:t>.</a:t>
            </a:r>
            <a:r>
              <a:rPr lang="en-GB" sz="2000" b="1" u="sng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6.20</a:t>
            </a:r>
            <a:endParaRPr lang="en-GB" sz="2000" b="1" u="sng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 smtClean="0">
                <a:solidFill>
                  <a:schemeClr val="dk1"/>
                </a:solidFill>
              </a:rPr>
              <a:t>This week we are focusing on </a:t>
            </a:r>
            <a:r>
              <a:rPr lang="en-GB" sz="2000" b="1" dirty="0" smtClean="0">
                <a:solidFill>
                  <a:schemeClr val="dk1"/>
                </a:solidFill>
              </a:rPr>
              <a:t>subtraction </a:t>
            </a:r>
            <a:r>
              <a:rPr lang="en-GB" sz="2000" b="1" dirty="0" smtClean="0">
                <a:solidFill>
                  <a:schemeClr val="dk1"/>
                </a:solidFill>
              </a:rPr>
              <a:t>by </a:t>
            </a:r>
            <a:r>
              <a:rPr lang="en-GB" sz="2000" b="1" dirty="0" smtClean="0">
                <a:solidFill>
                  <a:srgbClr val="FF0000"/>
                </a:solidFill>
              </a:rPr>
              <a:t>counting </a:t>
            </a:r>
            <a:r>
              <a:rPr lang="en-GB" sz="2000" b="1" dirty="0" smtClean="0">
                <a:solidFill>
                  <a:srgbClr val="FF0000"/>
                </a:solidFill>
              </a:rPr>
              <a:t>back. </a:t>
            </a:r>
            <a:r>
              <a:rPr lang="en-GB" sz="2000" b="1" dirty="0" smtClean="0">
                <a:solidFill>
                  <a:schemeClr val="dk1"/>
                </a:solidFill>
              </a:rPr>
              <a:t>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0665" y="1081205"/>
            <a:ext cx="11971335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There are many different ways to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solve subtraction calculations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from using practical resources to working it out mentally in your head. </a:t>
            </a:r>
          </a:p>
          <a:p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000" b="1" u="sng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This week we will: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Practise </a:t>
            </a:r>
            <a:r>
              <a:rPr lang="en-GB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counting </a:t>
            </a:r>
            <a:r>
              <a:rPr lang="en-GB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Work out some simple subtraction calculations by </a:t>
            </a:r>
            <a:r>
              <a:rPr lang="en-GB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counting back </a:t>
            </a:r>
            <a:endParaRPr lang="en-GB" sz="20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1800" b="1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4753" y="1605143"/>
            <a:ext cx="5030881" cy="305190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155469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Monday: </a:t>
            </a:r>
          </a:p>
          <a:p>
            <a:r>
              <a:rPr lang="en-GB" sz="48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Starter</a:t>
            </a:r>
            <a:r>
              <a:rPr lang="en-GB" sz="48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-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Listen to the counting 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back 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song  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98919" y="6028862"/>
            <a:ext cx="42915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https://www.youtube.com/watch?v=F6a2W8UQP5w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7498" y="1685068"/>
            <a:ext cx="718185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87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</a:t>
            </a:r>
            <a:r>
              <a:rPr lang="en-GB" sz="5400" b="1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sz="5400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back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practise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10" y="1538883"/>
            <a:ext cx="4158275" cy="18776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267" y="4557170"/>
            <a:ext cx="79920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Ask your grown up to shout out a number.</a:t>
            </a:r>
          </a:p>
          <a:p>
            <a:pPr marL="342900" indent="-3429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 need to count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from that number  </a:t>
            </a:r>
            <a:endParaRPr lang="en-GB" sz="2400" dirty="0"/>
          </a:p>
        </p:txBody>
      </p:sp>
      <p:sp>
        <p:nvSpPr>
          <p:cNvPr id="4" name="Oval Callout 3"/>
          <p:cNvSpPr/>
          <p:nvPr/>
        </p:nvSpPr>
        <p:spPr>
          <a:xfrm>
            <a:off x="1326074" y="5868862"/>
            <a:ext cx="1491531" cy="578191"/>
          </a:xfrm>
          <a:prstGeom prst="wedgeEllipseCallout">
            <a:avLst>
              <a:gd name="adj1" fmla="val -78973"/>
              <a:gd name="adj2" fmla="val 763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12</a:t>
            </a:r>
            <a:r>
              <a:rPr lang="en-GB" dirty="0" smtClean="0">
                <a:latin typeface="Comic Sans MS" panose="030F0702030302020204" pitchFamily="66" charset="0"/>
              </a:rPr>
              <a:t>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832412" y="5587359"/>
            <a:ext cx="4168588" cy="1141199"/>
          </a:xfrm>
          <a:prstGeom prst="wedgeEllipseCallout">
            <a:avLst>
              <a:gd name="adj1" fmla="val 54068"/>
              <a:gd name="adj2" fmla="val 3097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11, 10, 9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4595" y="281814"/>
            <a:ext cx="7247405" cy="40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819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15546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Monday: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Counting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 different contexts…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1506" y="3704240"/>
            <a:ext cx="2011032" cy="4510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3888" y="4316678"/>
            <a:ext cx="4438650" cy="2400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607" y="830356"/>
            <a:ext cx="7247405" cy="40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189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15546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Monday: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Counting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 different contexts…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541" y="6334699"/>
            <a:ext cx="2011032" cy="4510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4" y="707886"/>
            <a:ext cx="4751590" cy="35144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727" y="4354742"/>
            <a:ext cx="5108202" cy="22295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277" y="707886"/>
            <a:ext cx="4520564" cy="36355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9997" y="4450689"/>
            <a:ext cx="41814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09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 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back – simple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1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You can have a go at doing this mentally, holding the first number in your head and counting back OR you can use these pictures to help you.</a:t>
            </a:r>
          </a:p>
          <a:p>
            <a:pPr algn="ctr"/>
            <a:r>
              <a:rPr lang="en-GB" sz="1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If looking at the computer screen, use your fingers to cover up the amount that are being ‘taken away’. If you have it as a paper copy you can cross out the amount that have been taken away to find the answer. </a:t>
            </a:r>
            <a:r>
              <a:rPr lang="en-GB" sz="1800" b="1" dirty="0" smtClean="0">
                <a:solidFill>
                  <a:srgbClr val="7030A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1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393" y="2296390"/>
            <a:ext cx="5181600" cy="4210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24" y="2372590"/>
            <a:ext cx="51339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49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 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back – simple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subtraction 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890" y="1614055"/>
            <a:ext cx="5257800" cy="4162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154" y="1614054"/>
            <a:ext cx="5261933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51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 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back – simple </a:t>
            </a:r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subtraction 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9235" y="2047007"/>
            <a:ext cx="5372100" cy="4467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234" y="2047008"/>
            <a:ext cx="5541888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733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Bertie the baker needs our help! </a:t>
            </a:r>
          </a:p>
          <a:p>
            <a:pPr algn="ctr"/>
            <a:endParaRPr lang="en-GB" sz="32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1347" y="1291987"/>
            <a:ext cx="7755311" cy="556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186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30" y="4656014"/>
            <a:ext cx="1714285" cy="18638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4" y="854797"/>
            <a:ext cx="7676206" cy="5686983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7722710" y="4887947"/>
            <a:ext cx="1824702" cy="1399952"/>
          </a:xfrm>
          <a:prstGeom prst="cloudCallout">
            <a:avLst>
              <a:gd name="adj1" fmla="val -238185"/>
              <a:gd name="adj2" fmla="val 2923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 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90964" y="2374172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5 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79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30" y="4656014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90964" y="2374172"/>
            <a:ext cx="3522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10 – 4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297" y="1071562"/>
            <a:ext cx="7421902" cy="5216337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390964" y="3956038"/>
            <a:ext cx="1824702" cy="1399952"/>
          </a:xfrm>
          <a:prstGeom prst="cloudCallout">
            <a:avLst>
              <a:gd name="adj1" fmla="val -86374"/>
              <a:gd name="adj2" fmla="val 8879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10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 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872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30" y="4656014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90964" y="2374172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8 – 5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25" y="1400314"/>
            <a:ext cx="7436025" cy="5309768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390964" y="3956038"/>
            <a:ext cx="1824702" cy="1399952"/>
          </a:xfrm>
          <a:prstGeom prst="cloudCallout">
            <a:avLst>
              <a:gd name="adj1" fmla="val -177018"/>
              <a:gd name="adj2" fmla="val 11856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8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67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30" y="4656014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90964" y="2374172"/>
            <a:ext cx="3522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12 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25" y="1203847"/>
            <a:ext cx="7463754" cy="5412106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390964" y="3956038"/>
            <a:ext cx="1824702" cy="1399952"/>
          </a:xfrm>
          <a:prstGeom prst="cloudCallout">
            <a:avLst>
              <a:gd name="adj1" fmla="val -235237"/>
              <a:gd name="adj2" fmla="val 9263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12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970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 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30" y="4656014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90964" y="2374172"/>
            <a:ext cx="3522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14 – 5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99" y="1022115"/>
            <a:ext cx="7600141" cy="5497717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390964" y="3956038"/>
            <a:ext cx="1824702" cy="1399952"/>
          </a:xfrm>
          <a:prstGeom prst="cloudCallout">
            <a:avLst>
              <a:gd name="adj1" fmla="val -196179"/>
              <a:gd name="adj2" fmla="val 8975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12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792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30354" y="1274090"/>
            <a:ext cx="3522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10 – 3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9076764" y="2689858"/>
            <a:ext cx="1824702" cy="1399952"/>
          </a:xfrm>
          <a:prstGeom prst="cloudCallout">
            <a:avLst>
              <a:gd name="adj1" fmla="val -196179"/>
              <a:gd name="adj2" fmla="val 8975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10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08" y="1350644"/>
            <a:ext cx="6134708" cy="407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968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25597" y="1039025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8</a:t>
            </a:r>
            <a:r>
              <a:rPr lang="en-GB" sz="6000" dirty="0" smtClean="0">
                <a:latin typeface="Comic Sans MS" panose="030F0702030302020204" pitchFamily="66" charset="0"/>
              </a:rPr>
              <a:t> 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34" y="1546857"/>
            <a:ext cx="6886919" cy="4695627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9076764" y="2689858"/>
            <a:ext cx="1824702" cy="1399952"/>
          </a:xfrm>
          <a:prstGeom prst="cloudCallout">
            <a:avLst>
              <a:gd name="adj1" fmla="val -230079"/>
              <a:gd name="adj2" fmla="val 14066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594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0817" y="880283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6 – 4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868" y="1256015"/>
            <a:ext cx="7336350" cy="503720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9076764" y="2689858"/>
            <a:ext cx="1824702" cy="1399952"/>
          </a:xfrm>
          <a:prstGeom prst="cloudCallout">
            <a:avLst>
              <a:gd name="adj1" fmla="val -257346"/>
              <a:gd name="adj2" fmla="val 13873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6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414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0817" y="880283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5</a:t>
            </a:r>
            <a:r>
              <a:rPr lang="en-GB" sz="6000" dirty="0" smtClean="0">
                <a:latin typeface="Comic Sans MS" panose="030F0702030302020204" pitchFamily="66" charset="0"/>
              </a:rPr>
              <a:t> – 3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766" y="1251253"/>
            <a:ext cx="7637818" cy="5162994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807823" y="2755144"/>
            <a:ext cx="1824702" cy="1399952"/>
          </a:xfrm>
          <a:prstGeom prst="cloudCallout">
            <a:avLst>
              <a:gd name="adj1" fmla="val -257346"/>
              <a:gd name="adj2" fmla="val 13873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36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0817" y="880283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9 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97" y="1226270"/>
            <a:ext cx="7688240" cy="5053506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807823" y="2755144"/>
            <a:ext cx="1824702" cy="1399952"/>
          </a:xfrm>
          <a:prstGeom prst="cloudCallout">
            <a:avLst>
              <a:gd name="adj1" fmla="val -139435"/>
              <a:gd name="adj2" fmla="val 13777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6597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0817" y="880283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4</a:t>
            </a:r>
            <a:r>
              <a:rPr lang="en-GB" sz="6000" dirty="0" smtClean="0">
                <a:latin typeface="Comic Sans MS" panose="030F0702030302020204" pitchFamily="66" charset="0"/>
              </a:rPr>
              <a:t> – 4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88" y="1159595"/>
            <a:ext cx="7700639" cy="5227758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807823" y="2755144"/>
            <a:ext cx="1824702" cy="1399952"/>
          </a:xfrm>
          <a:prstGeom prst="cloudCallout">
            <a:avLst>
              <a:gd name="adj1" fmla="val -326619"/>
              <a:gd name="adj2" fmla="val 13681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55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0099" y="880283"/>
            <a:ext cx="3175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latin typeface="Comic Sans MS" panose="030F0702030302020204" pitchFamily="66" charset="0"/>
              </a:rPr>
              <a:t> 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932387"/>
            <a:ext cx="8227885" cy="5656671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807823" y="2755144"/>
            <a:ext cx="1824702" cy="1399952"/>
          </a:xfrm>
          <a:prstGeom prst="cloudCallout">
            <a:avLst>
              <a:gd name="adj1" fmla="val -350201"/>
              <a:gd name="adj2" fmla="val 15122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3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249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– counting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8752" y="4099670"/>
            <a:ext cx="1714285" cy="1863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80099" y="880283"/>
            <a:ext cx="32928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10– 2 = ?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89" y="1197695"/>
            <a:ext cx="7782027" cy="5108976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8807823" y="2755144"/>
            <a:ext cx="1824702" cy="1399952"/>
          </a:xfrm>
          <a:prstGeom prst="cloudCallout">
            <a:avLst>
              <a:gd name="adj1" fmla="val -101113"/>
              <a:gd name="adj2" fmla="val 13393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Hold 10 in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you head and count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back…</a:t>
            </a:r>
            <a:endParaRPr lang="en-GB" sz="1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402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2075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 – counting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back</a:t>
            </a:r>
            <a:endParaRPr lang="en-GB" sz="36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46555" y="544158"/>
            <a:ext cx="12075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Have a go at solving these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subtraction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calculations by counting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back.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You may wish to use practical objects to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take away to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help you or you might want to try and count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back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mentally in your head. </a:t>
            </a:r>
            <a:b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There are differentiated calculations to try – please try the calculations most relevant for your child’s ability. </a:t>
            </a:r>
            <a:r>
              <a:rPr lang="en-GB" sz="1600" b="1" dirty="0" smtClean="0">
                <a:solidFill>
                  <a:srgbClr val="7030A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2011" y="3761937"/>
            <a:ext cx="43299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10 </a:t>
            </a:r>
            <a:r>
              <a:rPr lang="en-GB" sz="4400" dirty="0" smtClean="0">
                <a:latin typeface="Comic Sans MS" panose="030F0702030302020204" pitchFamily="66" charset="0"/>
              </a:rPr>
              <a:t>- 2</a:t>
            </a:r>
            <a:r>
              <a:rPr lang="en-GB" sz="4400" dirty="0" smtClean="0">
                <a:latin typeface="Comic Sans MS" panose="030F0702030302020204" pitchFamily="66" charset="0"/>
              </a:rPr>
              <a:t>  </a:t>
            </a:r>
            <a:r>
              <a:rPr lang="en-GB" sz="4400" dirty="0" smtClean="0">
                <a:latin typeface="Comic Sans MS" panose="030F0702030302020204" pitchFamily="66" charset="0"/>
              </a:rPr>
              <a:t>=  ___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77" y="4659929"/>
            <a:ext cx="1714285" cy="18638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84199" y="5437949"/>
            <a:ext cx="7280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10</a:t>
            </a:r>
            <a:endParaRPr lang="en-GB" sz="4000" dirty="0"/>
          </a:p>
        </p:txBody>
      </p:sp>
      <p:sp>
        <p:nvSpPr>
          <p:cNvPr id="9" name="Rectangle 8"/>
          <p:cNvSpPr/>
          <p:nvPr/>
        </p:nvSpPr>
        <p:spPr>
          <a:xfrm>
            <a:off x="2015162" y="5591838"/>
            <a:ext cx="27302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__ , __ , __ , __ , __ , __ = __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64843" y="1561057"/>
            <a:ext cx="3114380" cy="5171199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720928" y="1538883"/>
            <a:ext cx="3307976" cy="5171199"/>
          </a:xfrm>
          <a:prstGeom prst="rect">
            <a:avLst/>
          </a:prstGeom>
          <a:solidFill>
            <a:schemeClr val="bg1"/>
          </a:solidFill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57252" y="1744878"/>
            <a:ext cx="276647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 – 1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 – 3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2 - 2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6 – 4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 – 3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6 – 3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 – 5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8 – 8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8 – 6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9 - 5 = </a:t>
            </a:r>
            <a:r>
              <a:rPr lang="en-GB" sz="3200" dirty="0" smtClean="0">
                <a:latin typeface="Comic Sans MS" panose="030F0702030302020204" pitchFamily="66" charset="0"/>
              </a:rPr>
              <a:t>  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3842" y="1704422"/>
            <a:ext cx="276647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– 4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11 – 2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 – 6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19 – 3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18 – 5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 – 8 =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17 – 6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20 – 3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19 – 8 =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20 – 11 = 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t="23407" b="24478"/>
          <a:stretch/>
        </p:blipFill>
        <p:spPr>
          <a:xfrm>
            <a:off x="632011" y="2120048"/>
            <a:ext cx="4041123" cy="138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15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602</Words>
  <Application>Microsoft Office PowerPoint</Application>
  <PresentationFormat>Widescreen</PresentationFormat>
  <Paragraphs>106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Wingdings</vt:lpstr>
      <vt:lpstr>Office Theme</vt:lpstr>
      <vt:lpstr>Maths in Reception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in Reception</dc:title>
  <dc:creator>Knight R</dc:creator>
  <cp:lastModifiedBy>Knight R</cp:lastModifiedBy>
  <cp:revision>41</cp:revision>
  <dcterms:created xsi:type="dcterms:W3CDTF">2020-04-13T17:57:05Z</dcterms:created>
  <dcterms:modified xsi:type="dcterms:W3CDTF">2020-06-12T13:52:23Z</dcterms:modified>
</cp:coreProperties>
</file>