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71" r:id="rId4"/>
    <p:sldMasterId id="214748367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5143500" cx="9144000"/>
  <p:notesSz cx="6858000" cy="9144000"/>
  <p:embeddedFontLst>
    <p:embeddedFont>
      <p:font typeface="Amatic SC"/>
      <p:regular r:id="rId20"/>
      <p:bold r:id="rId21"/>
    </p:embeddedFont>
    <p:embeddedFont>
      <p:font typeface="Source Code Pro"/>
      <p:regular r:id="rId22"/>
      <p:bold r:id="rId23"/>
      <p:italic r:id="rId24"/>
      <p:boldItalic r:id="rId25"/>
    </p:embeddedFont>
    <p:embeddedFont>
      <p:font typeface="Comfortaa"/>
      <p:regular r:id="rId26"/>
      <p:bold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AmaticSC-regular.fntdata"/><Relationship Id="rId22" Type="http://schemas.openxmlformats.org/officeDocument/2006/relationships/font" Target="fonts/SourceCodePro-regular.fntdata"/><Relationship Id="rId21" Type="http://schemas.openxmlformats.org/officeDocument/2006/relationships/font" Target="fonts/AmaticSC-bold.fntdata"/><Relationship Id="rId24" Type="http://schemas.openxmlformats.org/officeDocument/2006/relationships/font" Target="fonts/SourceCodePro-italic.fntdata"/><Relationship Id="rId23" Type="http://schemas.openxmlformats.org/officeDocument/2006/relationships/font" Target="fonts/SourceCodePro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Comfortaa-regular.fntdata"/><Relationship Id="rId25" Type="http://schemas.openxmlformats.org/officeDocument/2006/relationships/font" Target="fonts/SourceCodePro-boldItalic.fntdata"/><Relationship Id="rId27" Type="http://schemas.openxmlformats.org/officeDocument/2006/relationships/font" Target="fonts/Comfortaa-bold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a051c40e0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a051c40e0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8ab1215ec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8ab1215ec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8ab1215ec3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8ab1215ec3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8ab1215ec3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8ab1215ec3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ab1215ec3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8ab1215ec3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8ab1215ec3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8ab1215ec3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8ab1215ec3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8ab1215ec3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8ab1215ec3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8ab1215ec3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8ab1215ec3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8ab1215ec3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8ab1215ec3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8ab1215ec3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ab1215ec3_0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ab1215ec3_0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8ab1215ec3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8ab1215ec3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8a051c40e0_0_1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8a051c40e0_0_1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5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63" name="Google Shape;63;p15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4" name="Google Shape;64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5" name="Google Shape;75;p18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82" name="Google Shape;82;p2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6" name="Google Shape;8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2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9" name="Google Shape;89;p2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0" name="Google Shape;90;p22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91" name="Google Shape;91;p22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2" name="Google Shape;92;p22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93" name="Google Shape;93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99" name="Google Shape;99;p24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channel/UCAxW1XT0iEJo0TYlRfn6rYQ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6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Afternoon Year 6!</a:t>
            </a:r>
            <a:endParaRPr sz="7200"/>
          </a:p>
        </p:txBody>
      </p:sp>
      <p:sp>
        <p:nvSpPr>
          <p:cNvPr id="108" name="Google Shape;108;p26"/>
          <p:cNvSpPr txBox="1"/>
          <p:nvPr>
            <p:ph idx="1" type="subTitle"/>
          </p:nvPr>
        </p:nvSpPr>
        <p:spPr>
          <a:xfrm>
            <a:off x="384000" y="1198075"/>
            <a:ext cx="8520600" cy="250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start our afternoon with a quick burst of energy!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Get your PE kit at the ready because at the start of each afternoon session we will be joining Joe Wicks for our daily workout.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Do as much as you can and over the week you should find you are getting fitter and finding it easier.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go!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Click the youtube link below and select today’s date from the videos listed. </a:t>
            </a: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6"/>
          <p:cNvSpPr txBox="1"/>
          <p:nvPr/>
        </p:nvSpPr>
        <p:spPr>
          <a:xfrm>
            <a:off x="3976400" y="3882325"/>
            <a:ext cx="4410300" cy="4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https://www.youtube.com/channel/UCAxW1XT0iEJo0TYlRfn6rYQ</a:t>
            </a:r>
            <a:endParaRPr/>
          </a:p>
        </p:txBody>
      </p:sp>
      <p:pic>
        <p:nvPicPr>
          <p:cNvPr id="110" name="Google Shape;11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2725" y="3586050"/>
            <a:ext cx="2704950" cy="121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7"/>
          <p:cNvSpPr/>
          <p:nvPr/>
        </p:nvSpPr>
        <p:spPr>
          <a:xfrm>
            <a:off x="450450" y="596850"/>
            <a:ext cx="8243100" cy="31194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48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8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Lesson 1: No way through isn’t true!</a:t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Today we are learning to think about how to </a:t>
            </a: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persevere</a:t>
            </a: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 when we get stuck!</a:t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21" name="Google Shape;121;p28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22" name="Google Shape;122;p28"/>
          <p:cNvSpPr txBox="1"/>
          <p:nvPr/>
        </p:nvSpPr>
        <p:spPr>
          <a:xfrm>
            <a:off x="5007150" y="2392050"/>
            <a:ext cx="3346500" cy="147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3" name="Google Shape;12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8350" y="2925130"/>
            <a:ext cx="1762275" cy="161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9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Comfortaa"/>
                <a:ea typeface="Comfortaa"/>
                <a:cs typeface="Comfortaa"/>
                <a:sym typeface="Comfortaa"/>
              </a:rPr>
              <a:t>As a class, list situations where you sometimes feel it is too hard or there is no way through. Let’s think of an example from the film as a starting point.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29" name="Google Shape;129;p29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0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Comfortaa"/>
                <a:ea typeface="Comfortaa"/>
                <a:cs typeface="Comfortaa"/>
                <a:sym typeface="Comfortaa"/>
              </a:rPr>
              <a:t>Now think about and suggest ways you can overcome some of the difficulties mentioned. Let’s list our ideas on the board.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Comfortaa"/>
                <a:ea typeface="Comfortaa"/>
                <a:cs typeface="Comfortaa"/>
                <a:sym typeface="Comfortaa"/>
              </a:rPr>
              <a:t>Remember...</a:t>
            </a:r>
            <a:endParaRPr sz="17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700">
                <a:latin typeface="Comfortaa"/>
                <a:ea typeface="Comfortaa"/>
                <a:cs typeface="Comfortaa"/>
                <a:sym typeface="Comfortaa"/>
              </a:rPr>
              <a:t>When we don’t believe there is a way through, we give up and stay stuck. But when we believe there’s a solution for every problem, we keep working at it until we find it.  </a:t>
            </a:r>
            <a:endParaRPr b="1" i="1" sz="17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35" name="Google Shape;135;p30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1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Being HeartSmart means knowing ‘No Way Through’ isn’t True!’ 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Encourage each other throughout the week to keep going in all situations and find a way through.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41" name="Google Shape;141;p31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2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Lesson 2: The Bridge to Yet. </a:t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Today we are learning to d</a:t>
            </a: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escribe the impact of changing our thinking from ‘I can’t do it’ to ‘I can't do it yet’?</a:t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47" name="Google Shape;147;p32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48" name="Google Shape;14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8350" y="2925130"/>
            <a:ext cx="1762275" cy="161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3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 A group of students at a High School in Chicago, if they didn’t pass a course got the grade ‘not yet.’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Let’s think about….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Why did the teachers do this? 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What can we learn from this? 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54" name="Google Shape;154;p33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4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latin typeface="Comfortaa"/>
                <a:ea typeface="Comfortaa"/>
                <a:cs typeface="Comfortaa"/>
                <a:sym typeface="Comfortaa"/>
              </a:rPr>
              <a:t>Why did the teachers do this? </a:t>
            </a:r>
            <a:endParaRPr b="1" sz="21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latin typeface="Comfortaa"/>
                <a:ea typeface="Comfortaa"/>
                <a:cs typeface="Comfortaa"/>
                <a:sym typeface="Comfortaa"/>
              </a:rPr>
              <a:t>Although the children hadn’t passed ‘yet’, the teachers wanted the children to know that if they keep learning and keep trying they can pass in the future and build a bridge to yet.  </a:t>
            </a:r>
            <a:endParaRPr sz="21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latin typeface="Comfortaa"/>
                <a:ea typeface="Comfortaa"/>
                <a:cs typeface="Comfortaa"/>
                <a:sym typeface="Comfortaa"/>
              </a:rPr>
              <a:t>What can we learn from this?</a:t>
            </a:r>
            <a:r>
              <a:rPr lang="en-GB" sz="2100"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 sz="21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latin typeface="Comfortaa"/>
                <a:ea typeface="Comfortaa"/>
                <a:cs typeface="Comfortaa"/>
                <a:sym typeface="Comfortaa"/>
              </a:rPr>
              <a:t>Even if you don’t know how to do it ‘now’, you can change your thinking to I don’t know how to do it ‘yet.’ Believing this helps you to keep learning until you can meet your goals. It gives you a bridge to yet.</a:t>
            </a:r>
            <a:endParaRPr sz="21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60" name="Google Shape;160;p34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5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The truth is, becoming really good at something takes a lot of practise. The difference between people that succeed and those that don’t is their ability to not give up and to know that ‘I can’t yet, but I will’. Successful people do things every day that the average person doesn’t want to do - practise!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66" name="Google Shape;166;p35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6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Comfortaa"/>
                <a:ea typeface="Comfortaa"/>
                <a:cs typeface="Comfortaa"/>
                <a:sym typeface="Comfortaa"/>
              </a:rPr>
              <a:t>How can we build the bridge to yet?</a:t>
            </a:r>
            <a:r>
              <a:rPr lang="en-GB" sz="1800"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fortaa"/>
                <a:ea typeface="Comfortaa"/>
                <a:cs typeface="Comfortaa"/>
                <a:sym typeface="Comfortaa"/>
              </a:rPr>
              <a:t>Get yourself some newspaper and sellotape and without instruction make a bridge. Take 5 minutes then come back together and we will look at the results. </a:t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fortaa"/>
                <a:ea typeface="Comfortaa"/>
                <a:cs typeface="Comfortaa"/>
                <a:sym typeface="Comfortaa"/>
              </a:rPr>
              <a:t>The first attempt may not have gone well but that’s ok. Think about how you could improve your bridge and then try again. Take another 5 minutes. Come back together and look at the results the second time around. The bridges will have improved. </a:t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fortaa"/>
                <a:ea typeface="Comfortaa"/>
                <a:cs typeface="Comfortaa"/>
                <a:sym typeface="Comfortaa"/>
              </a:rPr>
              <a:t>When there is something that we can’t do, we can grow, learn from our mistakes and build the bridge to yet!</a:t>
            </a:r>
            <a:endParaRPr sz="18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72" name="Google Shape;172;p36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73" name="Google Shape;173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42591">
            <a:off x="7252125" y="407974"/>
            <a:ext cx="1323400" cy="99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6B8AF"/>
        </a:solid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7"/>
          <p:cNvSpPr/>
          <p:nvPr/>
        </p:nvSpPr>
        <p:spPr>
          <a:xfrm>
            <a:off x="450450" y="1030375"/>
            <a:ext cx="8243100" cy="38943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How might the learning this afternoon link with our transition to secondary school?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fortaa"/>
                <a:ea typeface="Comfortaa"/>
                <a:cs typeface="Comfortaa"/>
                <a:sym typeface="Comfortaa"/>
              </a:rPr>
              <a:t>Can we think of any way that taking this positive attitude of ‘No way through isn’t true’ could help us with transition?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79" name="Google Shape;179;p37"/>
          <p:cNvSpPr/>
          <p:nvPr/>
        </p:nvSpPr>
        <p:spPr>
          <a:xfrm>
            <a:off x="2111400" y="146975"/>
            <a:ext cx="4921200" cy="697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Heartsmart</a:t>
            </a:r>
            <a:endParaRPr b="1" sz="36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80" name="Google Shape;18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5375" y="3759250"/>
            <a:ext cx="1843949" cy="1037225"/>
          </a:xfrm>
          <a:prstGeom prst="rect">
            <a:avLst/>
          </a:prstGeom>
          <a:noFill/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8"/>
          <p:cNvSpPr txBox="1"/>
          <p:nvPr>
            <p:ph type="ctrTitle"/>
          </p:nvPr>
        </p:nvSpPr>
        <p:spPr>
          <a:xfrm>
            <a:off x="3178253" y="2202050"/>
            <a:ext cx="57387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Well done on a great day! </a:t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Enjoy your evening and be ready for more learning tomorrow...</a:t>
            </a:r>
            <a:endParaRPr/>
          </a:p>
        </p:txBody>
      </p:sp>
      <p:pic>
        <p:nvPicPr>
          <p:cNvPr id="186" name="Google Shape;18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425" y="1105150"/>
            <a:ext cx="2378075" cy="227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