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74" r:id="rId4"/>
    <p:sldId id="279" r:id="rId5"/>
    <p:sldId id="266" r:id="rId6"/>
    <p:sldId id="267" r:id="rId7"/>
    <p:sldId id="285" r:id="rId8"/>
    <p:sldId id="284" r:id="rId9"/>
    <p:sldId id="268" r:id="rId10"/>
    <p:sldId id="275" r:id="rId11"/>
    <p:sldId id="277" r:id="rId12"/>
    <p:sldId id="278" r:id="rId13"/>
    <p:sldId id="273" r:id="rId14"/>
    <p:sldId id="269" r:id="rId15"/>
    <p:sldId id="272" r:id="rId16"/>
    <p:sldId id="281" r:id="rId17"/>
    <p:sldId id="282" r:id="rId18"/>
    <p:sldId id="283" r:id="rId19"/>
    <p:sldId id="276" r:id="rId20"/>
    <p:sldId id="270" r:id="rId21"/>
    <p:sldId id="271" r:id="rId2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ifPz0cw6oO1HzcX7QQeFr+l+I0o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6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2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2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aDPPHVG6TAE" TargetMode="External"/><Relationship Id="rId4" Type="http://schemas.openxmlformats.org/officeDocument/2006/relationships/hyperlink" Target="https://www.youtube.com/watch?v=xrg3eHSYMF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DPPHVG6TAE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DPPHVG6TAE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12" Type="http://schemas.openxmlformats.org/officeDocument/2006/relationships/image" Target="../media/image2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0" Type="http://schemas.openxmlformats.org/officeDocument/2006/relationships/image" Target="../media/image11.png"/><Relationship Id="rId4" Type="http://schemas.openxmlformats.org/officeDocument/2006/relationships/image" Target="../media/image12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s://www.bbc.co.uk/bitesize/topics/z8sfr82/articles/zw4g2nb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271932" y="1653234"/>
            <a:ext cx="11127544" cy="1814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None/>
            </a:pPr>
            <a:r>
              <a:rPr lang="en-GB" sz="8800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Maths in Reception</a:t>
            </a:r>
            <a:endParaRPr sz="8800"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85" name="Google Shape;85;p1" descr="http://images.twinkl.co.uk/image/private/t_630_eco/image_repo/68/12/T-N-2245-Maths-is-Fun-Title-Display-Lettering_ver_3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995120">
            <a:off x="404031" y="658642"/>
            <a:ext cx="2821829" cy="1410915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 txBox="1"/>
          <p:nvPr/>
        </p:nvSpPr>
        <p:spPr>
          <a:xfrm>
            <a:off x="0" y="4277485"/>
            <a:ext cx="9250937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GB" sz="1800" b="0" i="0" u="none" strike="noStrike" cap="none" dirty="0" smtClean="0">
                <a:solidFill>
                  <a:srgbClr val="FF0000"/>
                </a:solidFill>
                <a:sym typeface="Arial"/>
              </a:rPr>
              <a:t>Jack Hartmann is telling us about teen numbers this week.</a:t>
            </a:r>
          </a:p>
          <a:p>
            <a:pPr lvl="0" algn="ctr"/>
            <a:r>
              <a:rPr lang="en-GB" sz="1800" dirty="0" smtClean="0">
                <a:solidFill>
                  <a:srgbClr val="FF0000"/>
                </a:solidFill>
              </a:rPr>
              <a:t>Here he is explaining about place value:</a:t>
            </a:r>
            <a:endParaRPr lang="en-GB" sz="1800" b="0" i="0" u="none" strike="noStrike" cap="none" dirty="0" smtClean="0">
              <a:solidFill>
                <a:srgbClr val="FF0000"/>
              </a:solidFill>
              <a:sym typeface="Arial"/>
            </a:endParaRPr>
          </a:p>
          <a:p>
            <a:pPr lvl="0" algn="ctr"/>
            <a:r>
              <a:rPr lang="en-GB" sz="1800" dirty="0" smtClean="0">
                <a:hlinkClick r:id="rId4"/>
              </a:rPr>
              <a:t>https</a:t>
            </a:r>
            <a:r>
              <a:rPr lang="en-GB" sz="1800" dirty="0">
                <a:hlinkClick r:id="rId4"/>
              </a:rPr>
              <a:t>://</a:t>
            </a:r>
            <a:r>
              <a:rPr lang="en-GB" sz="1800" dirty="0" smtClean="0">
                <a:hlinkClick r:id="rId4"/>
              </a:rPr>
              <a:t>www.youtube.com/watch?v=xrg3eHSYMFg</a:t>
            </a:r>
            <a:endParaRPr lang="en-GB" sz="1800" dirty="0" smtClean="0"/>
          </a:p>
          <a:p>
            <a:pPr lvl="0" algn="ctr"/>
            <a:endParaRPr lang="en-GB" sz="1800" dirty="0">
              <a:solidFill>
                <a:srgbClr val="FF0000"/>
              </a:solidFill>
            </a:endParaRPr>
          </a:p>
          <a:p>
            <a:pPr lvl="0" algn="ctr"/>
            <a:r>
              <a:rPr lang="en-GB" sz="1800" dirty="0" smtClean="0">
                <a:solidFill>
                  <a:srgbClr val="FF0000"/>
                </a:solidFill>
              </a:rPr>
              <a:t>We are also going to be practising forming teen numbers this week. </a:t>
            </a:r>
            <a:r>
              <a:rPr lang="en-GB" sz="1800" dirty="0" smtClean="0">
                <a:solidFill>
                  <a:srgbClr val="FF0000"/>
                </a:solidFill>
              </a:rPr>
              <a:t>He does </a:t>
            </a:r>
            <a:r>
              <a:rPr lang="en-GB" sz="1800" dirty="0" smtClean="0">
                <a:solidFill>
                  <a:srgbClr val="FF0000"/>
                </a:solidFill>
              </a:rPr>
              <a:t>a great video called ‘teen numbers in the air’. The children love this and it is good for their core muscles:</a:t>
            </a:r>
          </a:p>
          <a:p>
            <a:pPr lvl="0" algn="ctr"/>
            <a:r>
              <a:rPr lang="en-GB" sz="1800" dirty="0">
                <a:hlinkClick r:id="rId5"/>
              </a:rPr>
              <a:t>https://www.youtube.com/watch?v=aDPPHVG6TAE</a:t>
            </a:r>
            <a:endParaRPr lang="en-GB" sz="1800" dirty="0">
              <a:solidFill>
                <a:srgbClr val="FF0000"/>
              </a:solidFill>
            </a:endParaRPr>
          </a:p>
        </p:txBody>
      </p:sp>
      <p:pic>
        <p:nvPicPr>
          <p:cNvPr id="87" name="Google Shape;8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512300" y="4257675"/>
            <a:ext cx="2463800" cy="2463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AF6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"/>
          <p:cNvSpPr/>
          <p:nvPr/>
        </p:nvSpPr>
        <p:spPr>
          <a:xfrm>
            <a:off x="220666" y="111729"/>
            <a:ext cx="11749661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u="sng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Week 7 – W/C: </a:t>
            </a:r>
            <a:r>
              <a:rPr lang="en-GB" sz="2000" b="1" u="sng" dirty="0" smtClean="0">
                <a:solidFill>
                  <a:schemeClr val="dk1"/>
                </a:solidFill>
              </a:rPr>
              <a:t>8.</a:t>
            </a:r>
            <a:r>
              <a:rPr lang="en-GB" sz="2000" b="1" u="sng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6.20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 smtClean="0">
                <a:solidFill>
                  <a:schemeClr val="dk1"/>
                </a:solidFill>
              </a:rPr>
              <a:t>This week we are focusing on </a:t>
            </a:r>
            <a:r>
              <a:rPr lang="en-GB" sz="2000" b="1" dirty="0" smtClean="0">
                <a:solidFill>
                  <a:srgbClr val="FF0000"/>
                </a:solidFill>
              </a:rPr>
              <a:t>place value to 20</a:t>
            </a:r>
            <a:r>
              <a:rPr lang="en-GB" sz="2000" b="1" dirty="0" smtClean="0">
                <a:solidFill>
                  <a:schemeClr val="dk1"/>
                </a:solidFill>
              </a:rPr>
              <a:t>. 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/>
          <p:nvPr/>
        </p:nvSpPr>
        <p:spPr>
          <a:xfrm>
            <a:off x="390545" y="4708446"/>
            <a:ext cx="10963421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0665" y="1081205"/>
            <a:ext cx="11749661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Often you get very excited when your child can rote count to 20 independently- which </a:t>
            </a:r>
            <a:r>
              <a:rPr lang="en-GB" sz="20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is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great! However, it is really important that your child understands the concept of each number and how it is made. </a:t>
            </a:r>
          </a:p>
          <a:p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They will be able to say “13, 14, 15” but do they </a:t>
            </a:r>
            <a:r>
              <a:rPr lang="en-GB" sz="20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really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know what those numbers look like in different forms?                      </a:t>
            </a:r>
          </a:p>
          <a:p>
            <a:r>
              <a:rPr lang="en-GB" sz="2800" b="1" u="sng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This week we will: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Practise forming numerals correctly </a:t>
            </a:r>
            <a:r>
              <a:rPr lang="en-GB" sz="28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(11-20)</a:t>
            </a:r>
            <a:endParaRPr lang="en-GB" sz="2800" b="1" dirty="0" smtClean="0">
              <a:solidFill>
                <a:schemeClr val="dk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Recap what these teen numbers look like in different representations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Sort numbers into </a:t>
            </a:r>
            <a:r>
              <a:rPr lang="en-GB" sz="2800" b="1" u="sng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tens</a:t>
            </a:r>
            <a:r>
              <a:rPr lang="en-GB" sz="28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 and </a:t>
            </a:r>
            <a:r>
              <a:rPr lang="en-GB" sz="2800" b="1" u="sng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ones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Look at number bonds to 20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b="1" dirty="0">
              <a:solidFill>
                <a:schemeClr val="dk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800" b="1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* Note for parents: </a:t>
            </a:r>
            <a:r>
              <a:rPr lang="en-GB" sz="1800" b="1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Previously ‘ones</a:t>
            </a:r>
            <a:r>
              <a:rPr lang="en-GB" sz="1800" b="1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’ were known as ‘units’- </a:t>
            </a:r>
          </a:p>
          <a:p>
            <a:pPr algn="ctr"/>
            <a:r>
              <a:rPr lang="en-GB" sz="1800" b="1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we no longer use the term ‘units’ and we tend to use the terminology ‘little ones’ now to make it easier for our younger children. </a:t>
            </a:r>
            <a:r>
              <a:rPr lang="en-GB" sz="1800" b="1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 * </a:t>
            </a:r>
            <a:endParaRPr lang="en-GB" sz="1800" i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090" y="196417"/>
            <a:ext cx="5101431" cy="533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15546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Monday    </a:t>
            </a:r>
            <a:r>
              <a:rPr lang="en-GB" sz="4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Number formation practise</a:t>
            </a:r>
            <a:endParaRPr lang="en-GB" sz="4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0553" y="2009342"/>
            <a:ext cx="9717665" cy="44292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25236" y="1158558"/>
            <a:ext cx="103493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www.youtube.com/watch?v=aDPPHVG6TAE</a:t>
            </a:r>
            <a:r>
              <a:rPr lang="en-GB" dirty="0" smtClean="0"/>
              <a:t>    Remember to watch Jack Hartmann’s clip to warm up before you start!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287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15546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Monday    </a:t>
            </a:r>
          </a:p>
          <a:p>
            <a:pPr algn="ctr"/>
            <a:r>
              <a:rPr lang="en-GB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Number formation practise</a:t>
            </a:r>
            <a:endParaRPr lang="en-GB" sz="5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840" y="2469139"/>
            <a:ext cx="11459469" cy="32527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49903" y="1819298"/>
            <a:ext cx="103493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www.youtube.com/watch?v=aDPPHVG6TAE</a:t>
            </a:r>
            <a:r>
              <a:rPr lang="en-GB" dirty="0" smtClean="0"/>
              <a:t>    Remember to watch Jack Hartmann’s clip to warm up before you start!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819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96834" y="0"/>
            <a:ext cx="87955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Counting to 20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87955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Tuesday</a:t>
            </a:r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90" y="1093847"/>
            <a:ext cx="5555673" cy="2612817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2132733" y="3831357"/>
            <a:ext cx="9421957" cy="2951274"/>
            <a:chOff x="2132733" y="3831357"/>
            <a:chExt cx="9421957" cy="295127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32733" y="3877182"/>
              <a:ext cx="9421957" cy="2905449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2296834" y="4336473"/>
              <a:ext cx="14718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8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Ten frames</a:t>
              </a:r>
              <a:endParaRPr lang="en-GB" sz="1800" b="1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084070" y="4336473"/>
              <a:ext cx="10967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800" b="1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N</a:t>
              </a:r>
              <a:r>
                <a:rPr lang="en-GB" sz="18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umicon</a:t>
              </a:r>
              <a:endParaRPr lang="en-GB" sz="1800" b="1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846618" y="4336473"/>
              <a:ext cx="17030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Bead strings</a:t>
              </a:r>
              <a:endParaRPr lang="en-GB" sz="1800" b="1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916556" y="3831357"/>
              <a:ext cx="8258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8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Cubes</a:t>
              </a:r>
              <a:endParaRPr lang="en-GB" sz="1800" b="1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869082" y="4364182"/>
              <a:ext cx="22958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8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Natural resources </a:t>
              </a:r>
              <a:endParaRPr lang="en-GB" sz="1800" b="1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5747506" y="1410330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Here are a few examples of resources we can use to ‘represent’ numbers. </a:t>
            </a:r>
          </a:p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You can use any ‘everyday object’ to represent a number such as; dried pasta, buttons, pom-poms, pencils, pegs, counters, etc.. </a:t>
            </a:r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303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96834" y="0"/>
            <a:ext cx="87955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Counting to 20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87955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Tuesday</a:t>
            </a:r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8260" y="917451"/>
            <a:ext cx="119813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Firstly, ensure that your child is able to count from 1-10. </a:t>
            </a:r>
          </a:p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Then encourage them to keep counting to 20. </a:t>
            </a:r>
          </a:p>
          <a:p>
            <a:pPr algn="ctr"/>
            <a:endParaRPr lang="en-GB" sz="2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You can practise taking it in turns to play ‘I count, you count’.</a:t>
            </a:r>
            <a:b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(You say a number, your child says the next 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number 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 so on) </a:t>
            </a:r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087232" y="2935633"/>
            <a:ext cx="2961698" cy="2961698"/>
            <a:chOff x="0" y="1661015"/>
            <a:chExt cx="2961698" cy="2961698"/>
          </a:xfrm>
        </p:grpSpPr>
        <p:pic>
          <p:nvPicPr>
            <p:cNvPr id="1026" name="Picture 2" descr="Group Of Children Talking in 2020 | Cartoon, Bullet journal ...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661015"/>
              <a:ext cx="2961698" cy="29616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573260" y="2119192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15</a:t>
              </a:r>
              <a:endParaRPr lang="en-GB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913396" y="2187944"/>
              <a:ext cx="38343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16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128912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96834" y="0"/>
            <a:ext cx="87955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Counting to 20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87955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Tuesday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756" y="584775"/>
            <a:ext cx="8667750" cy="39338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1861"/>
          <a:stretch/>
        </p:blipFill>
        <p:spPr>
          <a:xfrm>
            <a:off x="127756" y="4518600"/>
            <a:ext cx="8656026" cy="231457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047018" y="0"/>
            <a:ext cx="314498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Some suggested activities you could try </a:t>
            </a:r>
            <a:r>
              <a:rPr lang="en-GB" sz="3200" b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300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9147387" y="2631165"/>
            <a:ext cx="1526871" cy="2100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7730910" y="2631165"/>
            <a:ext cx="1526871" cy="2100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6070439" y="2521527"/>
            <a:ext cx="1304307" cy="2100927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4775563" y="2521527"/>
            <a:ext cx="1304307" cy="21009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-1" y="0"/>
            <a:ext cx="99661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Wednesday    </a:t>
            </a:r>
            <a:r>
              <a:rPr lang="en-GB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Place Value</a:t>
            </a:r>
            <a:endParaRPr lang="en-GB" sz="5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69836" y="1041920"/>
            <a:ext cx="1104147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Recap the teen numbers on the ten 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frames (next slide)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You will need to e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xplain there is </a:t>
            </a:r>
            <a:r>
              <a:rPr lang="en-GB" sz="20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GB" sz="20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ne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10 and ___ little ones… until you get to twenty where it changes to having two tens.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Here’s an example…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20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696" y="2883824"/>
            <a:ext cx="2305761" cy="15956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278582" y="4479434"/>
            <a:ext cx="49564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1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117" y="4479434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2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196648" y="5402764"/>
            <a:ext cx="5806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ten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90576" y="5402764"/>
            <a:ext cx="7200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ones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7828624" y="2883824"/>
            <a:ext cx="2757804" cy="1738630"/>
            <a:chOff x="0" y="0"/>
            <a:chExt cx="9010650" cy="5934075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4505325" cy="5934075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05325" y="0"/>
              <a:ext cx="4505325" cy="5934075"/>
            </a:xfrm>
            <a:prstGeom prst="rect">
              <a:avLst/>
            </a:prstGeom>
          </p:spPr>
        </p:pic>
      </p:grpSp>
      <p:sp>
        <p:nvSpPr>
          <p:cNvPr id="23" name="TextBox 22"/>
          <p:cNvSpPr txBox="1"/>
          <p:nvPr/>
        </p:nvSpPr>
        <p:spPr>
          <a:xfrm>
            <a:off x="8903596" y="4656196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2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780287" y="4622454"/>
            <a:ext cx="6078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0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911842" y="5413213"/>
            <a:ext cx="7056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tens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830210" y="5402764"/>
            <a:ext cx="7200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ones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cxnSp>
        <p:nvCxnSpPr>
          <p:cNvPr id="7" name="Straight Arrow Connector 6"/>
          <p:cNvCxnSpPr>
            <a:stCxn id="17" idx="2"/>
          </p:cNvCxnSpPr>
          <p:nvPr/>
        </p:nvCxnSpPr>
        <p:spPr>
          <a:xfrm>
            <a:off x="5486952" y="5802874"/>
            <a:ext cx="287279" cy="3069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5960614" y="5834300"/>
            <a:ext cx="433860" cy="275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9678906" y="5565672"/>
            <a:ext cx="287279" cy="3069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10152568" y="5597098"/>
            <a:ext cx="433860" cy="2755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558464" y="6202984"/>
            <a:ext cx="6190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12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750418" y="5972077"/>
            <a:ext cx="6848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20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531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639" y="4796529"/>
            <a:ext cx="2387052" cy="1682750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37" y="4884159"/>
            <a:ext cx="2446020" cy="159512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8064151" y="4798549"/>
            <a:ext cx="2757804" cy="1738630"/>
            <a:chOff x="0" y="0"/>
            <a:chExt cx="9010650" cy="593407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4505325" cy="593407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05325" y="0"/>
              <a:ext cx="4505325" cy="5934075"/>
            </a:xfrm>
            <a:prstGeom prst="rect">
              <a:avLst/>
            </a:prstGeom>
          </p:spPr>
        </p:pic>
      </p:grpSp>
      <p:pic>
        <p:nvPicPr>
          <p:cNvPr id="9" name="Picture 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053" y="2490326"/>
            <a:ext cx="2567305" cy="167513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841" y="2541761"/>
            <a:ext cx="2540000" cy="1623695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916" y="2507471"/>
            <a:ext cx="2487513" cy="1692276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44" y="2507471"/>
            <a:ext cx="2727960" cy="1742440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145" y="251461"/>
            <a:ext cx="2405943" cy="1635126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841" y="251461"/>
            <a:ext cx="2305761" cy="1595610"/>
          </a:xfrm>
          <a:prstGeom prst="rect">
            <a:avLst/>
          </a:prstGeom>
        </p:spPr>
      </p:pic>
      <p:pic>
        <p:nvPicPr>
          <p:cNvPr id="17" name="Picture 16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916" y="282895"/>
            <a:ext cx="2190382" cy="1614170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37" y="270021"/>
            <a:ext cx="1074350" cy="161656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92284" y="1886587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10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399612" y="1897065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11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51294" y="1827095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12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433688" y="1801813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13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471504" y="4199747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14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25244" y="4145480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15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68413" y="4145480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16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477277" y="4109602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17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57414" y="6446601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18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507926" y="6520844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19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227849" y="6505645"/>
            <a:ext cx="498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20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865567" y="6483406"/>
            <a:ext cx="2066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Comic Sans MS" panose="030F0702030302020204" pitchFamily="66" charset="0"/>
              </a:rPr>
              <a:t>10 + 10 = 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-1419601" y="-38651"/>
            <a:ext cx="13855054" cy="405915"/>
            <a:chOff x="2786272" y="205763"/>
            <a:chExt cx="16757012" cy="707992"/>
          </a:xfrm>
        </p:grpSpPr>
        <p:sp>
          <p:nvSpPr>
            <p:cNvPr id="31" name="Rectangle 30"/>
            <p:cNvSpPr/>
            <p:nvPr/>
          </p:nvSpPr>
          <p:spPr>
            <a:xfrm>
              <a:off x="3381593" y="205763"/>
              <a:ext cx="8795505" cy="697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en-GB" sz="2000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786272" y="215888"/>
              <a:ext cx="16757012" cy="6978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 algn="ctr">
                <a:buFont typeface="Arial" panose="020B0604020202020204" pitchFamily="34" charset="0"/>
                <a:buChar char="•"/>
              </a:pPr>
              <a:r>
                <a:rPr lang="en-GB" sz="2000" dirty="0" smtClean="0">
                  <a:solidFill>
                    <a:srgbClr val="FF0000"/>
                  </a:solidFill>
                  <a:latin typeface="Comic Sans MS" panose="030F0702030302020204" pitchFamily="66" charset="0"/>
                </a:rPr>
                <a:t>Recap the teen numbers on the ten </a:t>
              </a:r>
              <a:r>
                <a:rPr lang="en-GB" sz="2000" dirty="0" smtClean="0">
                  <a:solidFill>
                    <a:srgbClr val="FF0000"/>
                  </a:solidFill>
                  <a:latin typeface="Comic Sans MS" panose="030F0702030302020204" pitchFamily="66" charset="0"/>
                </a:rPr>
                <a:t>frames- explain there is one 10 and ___ little ones. </a:t>
              </a:r>
              <a:endPara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62512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88375" y="180109"/>
            <a:ext cx="9906427" cy="405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Match the ten frame to the relevant numeral/objects</a:t>
            </a: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84" y="4894059"/>
            <a:ext cx="2487513" cy="1692276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91" y="2718244"/>
            <a:ext cx="1074350" cy="161656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284770" y="5434541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10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86681" y="4920135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18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91" y="867254"/>
            <a:ext cx="2446020" cy="159512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284771" y="1155292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15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11237985" y="293173"/>
            <a:ext cx="466169" cy="301455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5668" y="3549052"/>
            <a:ext cx="958422" cy="29097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06913" y="1002892"/>
            <a:ext cx="879768" cy="2918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196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88375" y="180109"/>
            <a:ext cx="9906427" cy="405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Match the ten frame to the relevant numeral/objects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84770" y="5434541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11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81335" y="2706129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20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84771" y="1155292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13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62880" y="4790615"/>
            <a:ext cx="2757804" cy="1738630"/>
            <a:chOff x="0" y="0"/>
            <a:chExt cx="9010650" cy="5934075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505325" cy="593407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05325" y="0"/>
              <a:ext cx="4505325" cy="5934075"/>
            </a:xfrm>
            <a:prstGeom prst="rect">
              <a:avLst/>
            </a:prstGeom>
          </p:spPr>
        </p:pic>
      </p:grpSp>
      <p:pic>
        <p:nvPicPr>
          <p:cNvPr id="19" name="Picture 1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80" y="2719563"/>
            <a:ext cx="2405943" cy="1635126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80" y="617397"/>
            <a:ext cx="2190382" cy="16141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t="17804"/>
          <a:stretch/>
        </p:blipFill>
        <p:spPr>
          <a:xfrm>
            <a:off x="10360331" y="955963"/>
            <a:ext cx="1163702" cy="32565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t="16941"/>
          <a:stretch/>
        </p:blipFill>
        <p:spPr>
          <a:xfrm>
            <a:off x="7717738" y="4239491"/>
            <a:ext cx="718976" cy="25500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6127" y="383036"/>
            <a:ext cx="855279" cy="278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04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388375" y="180109"/>
            <a:ext cx="9906427" cy="405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Match the ten frame to the relevant numeral/objects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84770" y="5434541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17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38535" y="4381259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19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84771" y="1155292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12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70" y="2706129"/>
            <a:ext cx="2567305" cy="1675130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0" y="4839308"/>
            <a:ext cx="2305761" cy="1595610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17" y="729415"/>
            <a:ext cx="2387052" cy="1682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3476" y="3121627"/>
            <a:ext cx="1057872" cy="34614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78710" y="3543694"/>
            <a:ext cx="935075" cy="31315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45795" y="279053"/>
            <a:ext cx="1036889" cy="341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7329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15546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Thur</a:t>
            </a:r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sday    </a:t>
            </a:r>
            <a:endParaRPr lang="en-GB" sz="54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Place Value</a:t>
            </a:r>
            <a:endParaRPr lang="en-GB" sz="5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3139" y="1889657"/>
            <a:ext cx="110546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https://www.bbc.co.uk/bitesize/topics/z8sfr82/articles/zw4g2nb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49382" y="2872999"/>
            <a:ext cx="776590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Watch this clip on BBC </a:t>
            </a:r>
            <a:r>
              <a:rPr lang="en-GB" sz="2400" dirty="0" err="1" smtClean="0">
                <a:latin typeface="Comic Sans MS" panose="030F0702030302020204" pitchFamily="66" charset="0"/>
              </a:rPr>
              <a:t>Bitesize</a:t>
            </a:r>
            <a:r>
              <a:rPr lang="en-GB" sz="2400" dirty="0" smtClean="0">
                <a:latin typeface="Comic Sans MS" panose="030F0702030302020204" pitchFamily="66" charset="0"/>
              </a:rPr>
              <a:t> with your child to understand ‘tens’ and ‘ones’.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If you feel your child is </a:t>
            </a:r>
            <a:r>
              <a:rPr lang="en-GB" sz="2400" u="sng" dirty="0" smtClean="0">
                <a:latin typeface="Comic Sans MS" panose="030F0702030302020204" pitchFamily="66" charset="0"/>
              </a:rPr>
              <a:t>really</a:t>
            </a:r>
            <a:r>
              <a:rPr lang="en-GB" sz="2400" dirty="0" smtClean="0">
                <a:latin typeface="Comic Sans MS" panose="030F0702030302020204" pitchFamily="66" charset="0"/>
              </a:rPr>
              <a:t> up for an additional </a:t>
            </a:r>
            <a:r>
              <a:rPr lang="en-GB" sz="2400" b="1" dirty="0" smtClean="0">
                <a:latin typeface="Comic Sans MS" panose="030F0702030302020204" pitchFamily="66" charset="0"/>
              </a:rPr>
              <a:t>challenge</a:t>
            </a:r>
            <a:r>
              <a:rPr lang="en-GB" sz="2400" dirty="0" smtClean="0">
                <a:latin typeface="Comic Sans MS" panose="030F0702030302020204" pitchFamily="66" charset="0"/>
              </a:rPr>
              <a:t>, continue to have a go at  making larger numbers using tens and ones on this site. </a:t>
            </a:r>
          </a:p>
          <a:p>
            <a:pPr algn="ctr"/>
            <a:endParaRPr lang="en-GB" sz="2400" i="1" dirty="0">
              <a:latin typeface="Comic Sans MS" panose="030F0702030302020204" pitchFamily="66" charset="0"/>
            </a:endParaRPr>
          </a:p>
          <a:p>
            <a:pPr algn="ctr"/>
            <a:r>
              <a:rPr lang="en-GB" sz="2400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* Please note- this is an </a:t>
            </a:r>
            <a:r>
              <a:rPr lang="en-GB" sz="2400" i="1" u="sng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extra challenge </a:t>
            </a:r>
            <a:r>
              <a:rPr lang="en-GB" sz="2400" i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for some children. Please don’t worry if your child is not ready for this yet!*</a:t>
            </a:r>
            <a:endParaRPr lang="en-GB" sz="2400" i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5288" y="4602766"/>
            <a:ext cx="3852480" cy="22552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4827" y="327246"/>
            <a:ext cx="2709863" cy="15624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4627" y="2609054"/>
            <a:ext cx="3733801" cy="185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186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0"/>
            <a:ext cx="1155469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Thursday    </a:t>
            </a:r>
            <a:r>
              <a:rPr lang="en-GB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Place Value</a:t>
            </a:r>
          </a:p>
          <a:p>
            <a:r>
              <a:rPr lang="en-GB" sz="2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Have a go at writing/drawing how many tens and ones are in each of these teen numbers. Here are examples are both…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85762" y="4375574"/>
            <a:ext cx="5543551" cy="2200537"/>
            <a:chOff x="228599" y="2885813"/>
            <a:chExt cx="7386638" cy="3429261"/>
          </a:xfrm>
        </p:grpSpPr>
        <p:grpSp>
          <p:nvGrpSpPr>
            <p:cNvPr id="5" name="Group 4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4" name="Picture 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7" name="Rectangle 6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67474" y="4318828"/>
            <a:ext cx="5543551" cy="2200537"/>
            <a:chOff x="228599" y="2885813"/>
            <a:chExt cx="7386638" cy="3429261"/>
          </a:xfrm>
        </p:grpSpPr>
        <p:grpSp>
          <p:nvGrpSpPr>
            <p:cNvPr id="11" name="Group 10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12" name="Rectangle 11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8367818" y="5475843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726836" y="5475843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3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2464" y="5540677"/>
            <a:ext cx="482337" cy="4074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6946" y="5529982"/>
            <a:ext cx="482337" cy="40741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0122" y="6018378"/>
            <a:ext cx="482337" cy="407411"/>
          </a:xfrm>
          <a:prstGeom prst="rect">
            <a:avLst/>
          </a:prstGeom>
        </p:spPr>
      </p:pic>
      <p:pic>
        <p:nvPicPr>
          <p:cNvPr id="24" name="Picture 2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5388" y="2015932"/>
            <a:ext cx="2741260" cy="2302896"/>
          </a:xfrm>
          <a:prstGeom prst="rect">
            <a:avLst/>
          </a:prstGeom>
        </p:spPr>
      </p:pic>
      <p:pic>
        <p:nvPicPr>
          <p:cNvPr id="25" name="Picture 2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151" y="1988403"/>
            <a:ext cx="2741260" cy="230289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315876" y="5540677"/>
            <a:ext cx="94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1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172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25177" y="4114796"/>
            <a:ext cx="3254952" cy="1504020"/>
            <a:chOff x="228599" y="2885813"/>
            <a:chExt cx="7386638" cy="3429261"/>
          </a:xfrm>
        </p:grpSpPr>
        <p:grpSp>
          <p:nvGrpSpPr>
            <p:cNvPr id="5" name="Group 4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6" name="Rectangle 5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599710" y="4114798"/>
            <a:ext cx="3254952" cy="1504020"/>
            <a:chOff x="228599" y="2885813"/>
            <a:chExt cx="7386638" cy="3429261"/>
          </a:xfrm>
        </p:grpSpPr>
        <p:grpSp>
          <p:nvGrpSpPr>
            <p:cNvPr id="11" name="Group 10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12" name="Rectangle 11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659092" y="4114797"/>
            <a:ext cx="3254952" cy="1504020"/>
            <a:chOff x="228599" y="2885813"/>
            <a:chExt cx="7386638" cy="3429261"/>
          </a:xfrm>
        </p:grpSpPr>
        <p:grpSp>
          <p:nvGrpSpPr>
            <p:cNvPr id="17" name="Group 16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18" name="Rectangle 17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35" name="Picture 3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052" y="2351820"/>
            <a:ext cx="2487513" cy="1692276"/>
          </a:xfrm>
          <a:prstGeom prst="rect">
            <a:avLst/>
          </a:prstGeom>
        </p:spPr>
      </p:pic>
      <p:pic>
        <p:nvPicPr>
          <p:cNvPr id="36" name="Picture 3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20" y="2301656"/>
            <a:ext cx="2727960" cy="1742440"/>
          </a:xfrm>
          <a:prstGeom prst="rect">
            <a:avLst/>
          </a:prstGeom>
        </p:spPr>
      </p:pic>
      <p:pic>
        <p:nvPicPr>
          <p:cNvPr id="38" name="Picture 3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7354" y="2507899"/>
            <a:ext cx="2305761" cy="159561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0" y="180108"/>
            <a:ext cx="115546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Thursday       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Place 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Value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063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25177" y="4114796"/>
            <a:ext cx="3254952" cy="1504020"/>
            <a:chOff x="228599" y="2885813"/>
            <a:chExt cx="7386638" cy="3429261"/>
          </a:xfrm>
        </p:grpSpPr>
        <p:grpSp>
          <p:nvGrpSpPr>
            <p:cNvPr id="5" name="Group 4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6" name="Rectangle 5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599710" y="4114798"/>
            <a:ext cx="3254952" cy="1504020"/>
            <a:chOff x="228599" y="2885813"/>
            <a:chExt cx="7386638" cy="3429261"/>
          </a:xfrm>
        </p:grpSpPr>
        <p:grpSp>
          <p:nvGrpSpPr>
            <p:cNvPr id="11" name="Group 10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12" name="Rectangle 11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659092" y="4114797"/>
            <a:ext cx="3254952" cy="1504020"/>
            <a:chOff x="228599" y="2885813"/>
            <a:chExt cx="7386638" cy="3429261"/>
          </a:xfrm>
        </p:grpSpPr>
        <p:grpSp>
          <p:nvGrpSpPr>
            <p:cNvPr id="17" name="Group 16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18" name="Rectangle 17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88" y="2238306"/>
            <a:ext cx="2446020" cy="1595120"/>
          </a:xfrm>
          <a:prstGeom prst="rect">
            <a:avLst/>
          </a:prstGeom>
        </p:spPr>
      </p:pic>
      <p:pic>
        <p:nvPicPr>
          <p:cNvPr id="32" name="Picture 3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97" y="2196954"/>
            <a:ext cx="2190382" cy="1614170"/>
          </a:xfrm>
          <a:prstGeom prst="rect">
            <a:avLst/>
          </a:prstGeom>
        </p:spPr>
      </p:pic>
      <p:pic>
        <p:nvPicPr>
          <p:cNvPr id="33" name="Picture 32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4481" y="2347433"/>
            <a:ext cx="1074350" cy="1616566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0" y="180108"/>
            <a:ext cx="115546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Thursday       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Place 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Value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3961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25177" y="4114796"/>
            <a:ext cx="3254952" cy="1504020"/>
            <a:chOff x="228599" y="2885813"/>
            <a:chExt cx="7386638" cy="3429261"/>
          </a:xfrm>
        </p:grpSpPr>
        <p:grpSp>
          <p:nvGrpSpPr>
            <p:cNvPr id="5" name="Group 4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6" name="Rectangle 5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599710" y="4114798"/>
            <a:ext cx="3254952" cy="1504020"/>
            <a:chOff x="228599" y="2885813"/>
            <a:chExt cx="7386638" cy="3429261"/>
          </a:xfrm>
        </p:grpSpPr>
        <p:grpSp>
          <p:nvGrpSpPr>
            <p:cNvPr id="11" name="Group 10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15" name="Picture 1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12" name="Rectangle 11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659092" y="4114797"/>
            <a:ext cx="3254952" cy="1504020"/>
            <a:chOff x="228599" y="2885813"/>
            <a:chExt cx="7386638" cy="3429261"/>
          </a:xfrm>
        </p:grpSpPr>
        <p:grpSp>
          <p:nvGrpSpPr>
            <p:cNvPr id="17" name="Group 16"/>
            <p:cNvGrpSpPr/>
            <p:nvPr/>
          </p:nvGrpSpPr>
          <p:grpSpPr>
            <a:xfrm>
              <a:off x="228599" y="2885813"/>
              <a:ext cx="7386638" cy="1362336"/>
              <a:chOff x="2071687" y="2100001"/>
              <a:chExt cx="7386638" cy="1362336"/>
            </a:xfrm>
          </p:grpSpPr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71687" y="2100001"/>
                <a:ext cx="3750252" cy="1362336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10262" y="2100001"/>
                <a:ext cx="3548063" cy="1362336"/>
              </a:xfrm>
              <a:prstGeom prst="rect">
                <a:avLst/>
              </a:prstGeom>
            </p:spPr>
          </p:pic>
        </p:grpSp>
        <p:sp>
          <p:nvSpPr>
            <p:cNvPr id="18" name="Rectangle 17"/>
            <p:cNvSpPr/>
            <p:nvPr/>
          </p:nvSpPr>
          <p:spPr>
            <a:xfrm>
              <a:off x="4067174" y="4357687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49902" y="4357686"/>
              <a:ext cx="3028949" cy="19573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6" name="Picture 2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15" y="2384004"/>
            <a:ext cx="2387052" cy="1682750"/>
          </a:xfrm>
          <a:prstGeom prst="rect">
            <a:avLst/>
          </a:prstGeom>
        </p:spPr>
      </p:pic>
      <p:pic>
        <p:nvPicPr>
          <p:cNvPr id="31" name="Picture 3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003" y="2341334"/>
            <a:ext cx="2567305" cy="1675130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4950801" y="2443276"/>
            <a:ext cx="2680785" cy="1647501"/>
            <a:chOff x="0" y="0"/>
            <a:chExt cx="9010650" cy="5934075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0"/>
              <a:ext cx="4505325" cy="5934075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05325" y="0"/>
              <a:ext cx="4505325" cy="5934075"/>
            </a:xfrm>
            <a:prstGeom prst="rect">
              <a:avLst/>
            </a:prstGeom>
          </p:spPr>
        </p:pic>
      </p:grpSp>
      <p:sp>
        <p:nvSpPr>
          <p:cNvPr id="27" name="Rectangle 26"/>
          <p:cNvSpPr/>
          <p:nvPr/>
        </p:nvSpPr>
        <p:spPr>
          <a:xfrm>
            <a:off x="0" y="180108"/>
            <a:ext cx="115546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Thursday       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Place 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Value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9592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80108"/>
            <a:ext cx="1155469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Thursday       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Place 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Value</a:t>
            </a:r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66621" y="1040793"/>
            <a:ext cx="41024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u="sng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Extra Challenge</a:t>
            </a:r>
            <a:endParaRPr lang="en-GB" sz="4000" b="1" u="sng" dirty="0">
              <a:solidFill>
                <a:srgbClr val="FFFF00"/>
              </a:solidFill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261291" y="1790474"/>
            <a:ext cx="3613521" cy="2910434"/>
            <a:chOff x="178164" y="2090057"/>
            <a:chExt cx="3613521" cy="2910434"/>
          </a:xfrm>
        </p:grpSpPr>
        <p:grpSp>
          <p:nvGrpSpPr>
            <p:cNvPr id="4" name="Group 3"/>
            <p:cNvGrpSpPr/>
            <p:nvPr/>
          </p:nvGrpSpPr>
          <p:grpSpPr>
            <a:xfrm>
              <a:off x="357449" y="3496471"/>
              <a:ext cx="3254952" cy="1504020"/>
              <a:chOff x="228599" y="2885813"/>
              <a:chExt cx="7386638" cy="3429261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228599" y="2885813"/>
                <a:ext cx="7386638" cy="1362336"/>
                <a:chOff x="2071687" y="2100001"/>
                <a:chExt cx="7386638" cy="1362336"/>
              </a:xfrm>
            </p:grpSpPr>
            <p:pic>
              <p:nvPicPr>
                <p:cNvPr id="8" name="Picture 7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2071687" y="2100001"/>
                  <a:ext cx="3750252" cy="1362336"/>
                </a:xfrm>
                <a:prstGeom prst="rect">
                  <a:avLst/>
                </a:prstGeom>
              </p:spPr>
            </p:pic>
            <p:pic>
              <p:nvPicPr>
                <p:cNvPr id="9" name="Picture 8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5910262" y="2100001"/>
                  <a:ext cx="3548063" cy="1362336"/>
                </a:xfrm>
                <a:prstGeom prst="rect">
                  <a:avLst/>
                </a:prstGeom>
              </p:spPr>
            </p:pic>
          </p:grpSp>
          <p:sp>
            <p:nvSpPr>
              <p:cNvPr id="6" name="Rectangle 5"/>
              <p:cNvSpPr/>
              <p:nvPr/>
            </p:nvSpPr>
            <p:spPr>
              <a:xfrm>
                <a:off x="4067174" y="4357687"/>
                <a:ext cx="3028949" cy="1957387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949902" y="4357686"/>
                <a:ext cx="3028949" cy="1957387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178164" y="2090057"/>
              <a:ext cx="2409014" cy="1307253"/>
              <a:chOff x="0" y="0"/>
              <a:chExt cx="9010650" cy="5934075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0" y="0"/>
                <a:ext cx="4505325" cy="5934075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505325" y="0"/>
                <a:ext cx="4505325" cy="5934075"/>
              </a:xfrm>
              <a:prstGeom prst="rect">
                <a:avLst/>
              </a:prstGeom>
            </p:spPr>
          </p:pic>
        </p:grp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87178" y="2090057"/>
              <a:ext cx="1204507" cy="1307253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4032394" y="3822657"/>
            <a:ext cx="4008780" cy="2898745"/>
            <a:chOff x="7397840" y="1938438"/>
            <a:chExt cx="4008780" cy="2898745"/>
          </a:xfrm>
        </p:grpSpPr>
        <p:grpSp>
          <p:nvGrpSpPr>
            <p:cNvPr id="49" name="Group 48"/>
            <p:cNvGrpSpPr/>
            <p:nvPr/>
          </p:nvGrpSpPr>
          <p:grpSpPr>
            <a:xfrm>
              <a:off x="8151668" y="3333163"/>
              <a:ext cx="3254952" cy="1504020"/>
              <a:chOff x="228599" y="2885813"/>
              <a:chExt cx="7386638" cy="3429261"/>
            </a:xfrm>
          </p:grpSpPr>
          <p:grpSp>
            <p:nvGrpSpPr>
              <p:cNvPr id="54" name="Group 53"/>
              <p:cNvGrpSpPr/>
              <p:nvPr/>
            </p:nvGrpSpPr>
            <p:grpSpPr>
              <a:xfrm>
                <a:off x="228599" y="2885813"/>
                <a:ext cx="7386638" cy="1362336"/>
                <a:chOff x="2071687" y="2100001"/>
                <a:chExt cx="7386638" cy="1362336"/>
              </a:xfrm>
            </p:grpSpPr>
            <p:pic>
              <p:nvPicPr>
                <p:cNvPr id="57" name="Picture 56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2071687" y="2100001"/>
                  <a:ext cx="3750252" cy="1362336"/>
                </a:xfrm>
                <a:prstGeom prst="rect">
                  <a:avLst/>
                </a:prstGeom>
              </p:spPr>
            </p:pic>
            <p:pic>
              <p:nvPicPr>
                <p:cNvPr id="58" name="Picture 57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5910262" y="2100001"/>
                  <a:ext cx="3548063" cy="1362336"/>
                </a:xfrm>
                <a:prstGeom prst="rect">
                  <a:avLst/>
                </a:prstGeom>
              </p:spPr>
            </p:pic>
          </p:grpSp>
          <p:sp>
            <p:nvSpPr>
              <p:cNvPr id="55" name="Rectangle 54"/>
              <p:cNvSpPr/>
              <p:nvPr/>
            </p:nvSpPr>
            <p:spPr>
              <a:xfrm>
                <a:off x="4067174" y="4357687"/>
                <a:ext cx="3028949" cy="1957387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949902" y="4357686"/>
                <a:ext cx="3028949" cy="1957387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397840" y="1938439"/>
              <a:ext cx="2409014" cy="1307253"/>
              <a:chOff x="0" y="0"/>
              <a:chExt cx="9010650" cy="5934075"/>
            </a:xfrm>
          </p:grpSpPr>
          <p:pic>
            <p:nvPicPr>
              <p:cNvPr id="52" name="Picture 5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0" y="0"/>
                <a:ext cx="4505325" cy="5934075"/>
              </a:xfrm>
              <a:prstGeom prst="rect">
                <a:avLst/>
              </a:prstGeom>
            </p:spPr>
          </p:pic>
          <p:pic>
            <p:nvPicPr>
              <p:cNvPr id="53" name="Picture 52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505325" y="0"/>
                <a:ext cx="4505325" cy="5934075"/>
              </a:xfrm>
              <a:prstGeom prst="rect">
                <a:avLst/>
              </a:prstGeom>
            </p:spPr>
          </p:pic>
        </p:grpSp>
        <p:pic>
          <p:nvPicPr>
            <p:cNvPr id="51" name="Picture 50"/>
            <p:cNvPicPr/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928"/>
            <a:stretch/>
          </p:blipFill>
          <p:spPr>
            <a:xfrm>
              <a:off x="9806854" y="1938438"/>
              <a:ext cx="1259817" cy="1307253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8183220" y="1648355"/>
            <a:ext cx="4008780" cy="2898744"/>
            <a:chOff x="8183220" y="1648355"/>
            <a:chExt cx="4008780" cy="2898744"/>
          </a:xfrm>
        </p:grpSpPr>
        <p:grpSp>
          <p:nvGrpSpPr>
            <p:cNvPr id="30" name="Group 29"/>
            <p:cNvGrpSpPr/>
            <p:nvPr/>
          </p:nvGrpSpPr>
          <p:grpSpPr>
            <a:xfrm>
              <a:off x="8183220" y="1648355"/>
              <a:ext cx="4008780" cy="2898744"/>
              <a:chOff x="7397840" y="1938439"/>
              <a:chExt cx="4008780" cy="2898744"/>
            </a:xfrm>
          </p:grpSpPr>
          <p:grpSp>
            <p:nvGrpSpPr>
              <p:cNvPr id="10" name="Group 9"/>
              <p:cNvGrpSpPr/>
              <p:nvPr/>
            </p:nvGrpSpPr>
            <p:grpSpPr>
              <a:xfrm>
                <a:off x="8151668" y="3333163"/>
                <a:ext cx="3254952" cy="1504020"/>
                <a:chOff x="228599" y="2885813"/>
                <a:chExt cx="7386638" cy="3429261"/>
              </a:xfrm>
            </p:grpSpPr>
            <p:grpSp>
              <p:nvGrpSpPr>
                <p:cNvPr id="11" name="Group 10"/>
                <p:cNvGrpSpPr/>
                <p:nvPr/>
              </p:nvGrpSpPr>
              <p:grpSpPr>
                <a:xfrm>
                  <a:off x="228599" y="2885813"/>
                  <a:ext cx="7386638" cy="1362336"/>
                  <a:chOff x="2071687" y="2100001"/>
                  <a:chExt cx="7386638" cy="1362336"/>
                </a:xfrm>
              </p:grpSpPr>
              <p:pic>
                <p:nvPicPr>
                  <p:cNvPr id="14" name="Picture 13"/>
                  <p:cNvPicPr>
                    <a:picLocks noChangeAspect="1"/>
                  </p:cNvPicPr>
                  <p:nvPr/>
                </p:nvPicPr>
                <p:blipFill>
                  <a:blip r:embed="rId2"/>
                  <a:stretch>
                    <a:fillRect/>
                  </a:stretch>
                </p:blipFill>
                <p:spPr>
                  <a:xfrm>
                    <a:off x="2071687" y="2100001"/>
                    <a:ext cx="3750252" cy="1362336"/>
                  </a:xfrm>
                  <a:prstGeom prst="rect">
                    <a:avLst/>
                  </a:prstGeom>
                </p:spPr>
              </p:pic>
              <p:pic>
                <p:nvPicPr>
                  <p:cNvPr id="15" name="Picture 14"/>
                  <p:cNvPicPr>
                    <a:picLocks noChangeAspect="1"/>
                  </p:cNvPicPr>
                  <p:nvPr/>
                </p:nvPicPr>
                <p:blipFill>
                  <a:blip r:embed="rId3"/>
                  <a:stretch>
                    <a:fillRect/>
                  </a:stretch>
                </p:blipFill>
                <p:spPr>
                  <a:xfrm>
                    <a:off x="5910262" y="2100001"/>
                    <a:ext cx="3548063" cy="1362336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2" name="Rectangle 11"/>
                <p:cNvSpPr/>
                <p:nvPr/>
              </p:nvSpPr>
              <p:spPr>
                <a:xfrm>
                  <a:off x="4067174" y="4357687"/>
                  <a:ext cx="3028949" cy="1957387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" name="Rectangle 12"/>
                <p:cNvSpPr/>
                <p:nvPr/>
              </p:nvSpPr>
              <p:spPr>
                <a:xfrm>
                  <a:off x="949902" y="4357686"/>
                  <a:ext cx="3028949" cy="1957387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43" name="Group 42"/>
              <p:cNvGrpSpPr/>
              <p:nvPr/>
            </p:nvGrpSpPr>
            <p:grpSpPr>
              <a:xfrm>
                <a:off x="7397840" y="1938439"/>
                <a:ext cx="2409014" cy="1307253"/>
                <a:chOff x="0" y="0"/>
                <a:chExt cx="9010650" cy="5934075"/>
              </a:xfrm>
            </p:grpSpPr>
            <p:pic>
              <p:nvPicPr>
                <p:cNvPr id="44" name="Picture 43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0" y="0"/>
                  <a:ext cx="4505325" cy="5934075"/>
                </a:xfrm>
                <a:prstGeom prst="rect">
                  <a:avLst/>
                </a:prstGeom>
              </p:spPr>
            </p:pic>
            <p:pic>
              <p:nvPicPr>
                <p:cNvPr id="45" name="Picture 44"/>
                <p:cNvPicPr>
                  <a:picLocks noChangeAspect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505325" y="0"/>
                  <a:ext cx="4505325" cy="5934075"/>
                </a:xfrm>
                <a:prstGeom prst="rect">
                  <a:avLst/>
                </a:prstGeom>
              </p:spPr>
            </p:pic>
          </p:grpSp>
        </p:grpSp>
        <p:pic>
          <p:nvPicPr>
            <p:cNvPr id="59" name="Picture 58"/>
            <p:cNvPicPr/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547"/>
            <a:stretch/>
          </p:blipFill>
          <p:spPr>
            <a:xfrm>
              <a:off x="10589612" y="1648355"/>
              <a:ext cx="1207129" cy="13072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72474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80108"/>
            <a:ext cx="11554691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Friday       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Number 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bonds to 20</a:t>
            </a:r>
          </a:p>
          <a:p>
            <a:r>
              <a:rPr lang="en-GB" sz="54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endParaRPr lang="en-GB" sz="5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35203" y="1263776"/>
            <a:ext cx="4185042" cy="2417053"/>
            <a:chOff x="435203" y="1263776"/>
            <a:chExt cx="4185042" cy="2417053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5203" y="1263776"/>
              <a:ext cx="2903744" cy="1802630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896149" y="2911388"/>
              <a:ext cx="372409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10 +    = 20</a:t>
              </a:r>
              <a:endParaRPr lang="en-GB" sz="4400" dirty="0"/>
            </a:p>
          </p:txBody>
        </p:sp>
      </p:grpSp>
      <p:sp>
        <p:nvSpPr>
          <p:cNvPr id="9" name="Rectangle 8"/>
          <p:cNvSpPr/>
          <p:nvPr/>
        </p:nvSpPr>
        <p:spPr>
          <a:xfrm>
            <a:off x="7822279" y="3120306"/>
            <a:ext cx="37240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11 +    = 20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4564854" y="6059485"/>
            <a:ext cx="34788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12 +   = 20</a:t>
            </a:r>
            <a:endParaRPr lang="en-GB" sz="4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6190" y="3796093"/>
            <a:ext cx="3734937" cy="24334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9606" y="1263776"/>
            <a:ext cx="2994721" cy="194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5356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163233" y="3335916"/>
            <a:ext cx="5028767" cy="3387123"/>
            <a:chOff x="7163233" y="3335916"/>
            <a:chExt cx="5028767" cy="338712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63233" y="3335916"/>
              <a:ext cx="4086658" cy="2617682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8467904" y="5953598"/>
              <a:ext cx="372409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16 +    = 20</a:t>
              </a:r>
              <a:endParaRPr lang="en-GB" sz="44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68114" y="3420010"/>
            <a:ext cx="5914032" cy="3368445"/>
            <a:chOff x="168114" y="3420010"/>
            <a:chExt cx="5914032" cy="3368445"/>
          </a:xfrm>
        </p:grpSpPr>
        <p:sp>
          <p:nvSpPr>
            <p:cNvPr id="5" name="Rectangle 4"/>
            <p:cNvSpPr/>
            <p:nvPr/>
          </p:nvSpPr>
          <p:spPr>
            <a:xfrm>
              <a:off x="2358050" y="6019014"/>
              <a:ext cx="372409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15 +    = 20</a:t>
              </a:r>
              <a:endParaRPr lang="en-GB" sz="4400" dirty="0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68114" y="3420010"/>
              <a:ext cx="4182213" cy="2635777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6592256" y="292793"/>
            <a:ext cx="5405780" cy="2989365"/>
            <a:chOff x="6592256" y="292793"/>
            <a:chExt cx="5405780" cy="2989365"/>
          </a:xfrm>
        </p:grpSpPr>
        <p:sp>
          <p:nvSpPr>
            <p:cNvPr id="7" name="Rectangle 6"/>
            <p:cNvSpPr/>
            <p:nvPr/>
          </p:nvSpPr>
          <p:spPr>
            <a:xfrm>
              <a:off x="8273940" y="2512717"/>
              <a:ext cx="372409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14 +    = 20</a:t>
              </a:r>
              <a:endParaRPr lang="en-GB" sz="4400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92256" y="292793"/>
              <a:ext cx="3543732" cy="2273682"/>
            </a:xfrm>
            <a:prstGeom prst="rect">
              <a:avLst/>
            </a:prstGeom>
          </p:spPr>
        </p:pic>
      </p:grpSp>
      <p:grpSp>
        <p:nvGrpSpPr>
          <p:cNvPr id="13" name="Group 12"/>
          <p:cNvGrpSpPr/>
          <p:nvPr/>
        </p:nvGrpSpPr>
        <p:grpSpPr>
          <a:xfrm>
            <a:off x="155123" y="64161"/>
            <a:ext cx="5415927" cy="3217997"/>
            <a:chOff x="155123" y="64161"/>
            <a:chExt cx="5415927" cy="3217997"/>
          </a:xfrm>
        </p:grpSpPr>
        <p:sp>
          <p:nvSpPr>
            <p:cNvPr id="10" name="Rectangle 9"/>
            <p:cNvSpPr/>
            <p:nvPr/>
          </p:nvSpPr>
          <p:spPr>
            <a:xfrm>
              <a:off x="1846954" y="2512717"/>
              <a:ext cx="372409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13 +    = 20</a:t>
              </a:r>
              <a:endParaRPr lang="en-GB" sz="4400" dirty="0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5123" y="64161"/>
              <a:ext cx="3906549" cy="25023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914867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264419" y="3797144"/>
            <a:ext cx="5727090" cy="2920449"/>
            <a:chOff x="6264419" y="3797144"/>
            <a:chExt cx="5727090" cy="2920449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64419" y="3797144"/>
              <a:ext cx="3406054" cy="2151008"/>
            </a:xfrm>
            <a:prstGeom prst="rect">
              <a:avLst/>
            </a:prstGeom>
          </p:spPr>
        </p:pic>
        <p:sp>
          <p:nvSpPr>
            <p:cNvPr id="3" name="Rectangle 2"/>
            <p:cNvSpPr/>
            <p:nvPr/>
          </p:nvSpPr>
          <p:spPr>
            <a:xfrm>
              <a:off x="8267413" y="5948152"/>
              <a:ext cx="372409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20 +    = 20</a:t>
              </a:r>
              <a:endParaRPr lang="en-GB" sz="44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10849" y="3745584"/>
            <a:ext cx="4889106" cy="2972009"/>
            <a:chOff x="210849" y="3745584"/>
            <a:chExt cx="4889106" cy="297200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0849" y="3745584"/>
              <a:ext cx="3432897" cy="2202569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1375859" y="5948152"/>
              <a:ext cx="372409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19 +    = 20</a:t>
              </a:r>
              <a:endParaRPr lang="en-GB" sz="4400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378720" y="344200"/>
            <a:ext cx="5153801" cy="2946770"/>
            <a:chOff x="6378720" y="344200"/>
            <a:chExt cx="5153801" cy="294677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78720" y="344200"/>
              <a:ext cx="3461946" cy="2205038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7808425" y="2521529"/>
              <a:ext cx="372409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18 +    = 20</a:t>
              </a:r>
              <a:endParaRPr lang="en-GB" sz="44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06646" y="304690"/>
            <a:ext cx="5668691" cy="2986279"/>
            <a:chOff x="306646" y="304690"/>
            <a:chExt cx="5668691" cy="2986279"/>
          </a:xfrm>
        </p:grpSpPr>
        <p:sp>
          <p:nvSpPr>
            <p:cNvPr id="10" name="Rectangle 9"/>
            <p:cNvSpPr/>
            <p:nvPr/>
          </p:nvSpPr>
          <p:spPr>
            <a:xfrm>
              <a:off x="2251241" y="2521528"/>
              <a:ext cx="3724096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400" b="1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17 +    = 20</a:t>
              </a:r>
              <a:endParaRPr lang="en-GB" sz="4400" dirty="0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6646" y="304690"/>
              <a:ext cx="3580718" cy="22840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75388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681</Words>
  <Application>Microsoft Office PowerPoint</Application>
  <PresentationFormat>Widescreen</PresentationFormat>
  <Paragraphs>118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Comic Sans MS</vt:lpstr>
      <vt:lpstr>Times New Roman</vt:lpstr>
      <vt:lpstr>Wingdings</vt:lpstr>
      <vt:lpstr>Office Theme</vt:lpstr>
      <vt:lpstr>Maths in Reception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in Reception</dc:title>
  <dc:creator>Knight R</dc:creator>
  <cp:lastModifiedBy>Knight R</cp:lastModifiedBy>
  <cp:revision>27</cp:revision>
  <dcterms:created xsi:type="dcterms:W3CDTF">2020-04-13T17:57:05Z</dcterms:created>
  <dcterms:modified xsi:type="dcterms:W3CDTF">2020-05-28T10:44:03Z</dcterms:modified>
</cp:coreProperties>
</file>