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y="5143500" cx="9144000"/>
  <p:notesSz cx="6858000" cy="9144000"/>
  <p:embeddedFontLst>
    <p:embeddedFont>
      <p:font typeface="Amatic SC"/>
      <p:regular r:id="rId26"/>
      <p:bold r:id="rId27"/>
    </p:embeddedFont>
    <p:embeddedFont>
      <p:font typeface="Cedarville Cursive"/>
      <p:regular r:id="rId28"/>
    </p:embeddedFont>
    <p:embeddedFont>
      <p:font typeface="Source Code Pro"/>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33" roundtripDataSignature="AMtx7miwce88gm1B66C97B0AgqMjK68Gc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AmaticSC-regular.fntdata"/><Relationship Id="rId25" Type="http://schemas.openxmlformats.org/officeDocument/2006/relationships/slide" Target="slides/slide19.xml"/><Relationship Id="rId28" Type="http://schemas.openxmlformats.org/officeDocument/2006/relationships/font" Target="fonts/CedarvilleCursive-regular.fntdata"/><Relationship Id="rId27" Type="http://schemas.openxmlformats.org/officeDocument/2006/relationships/font" Target="fonts/AmaticSC-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SourceCodePro-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SourceCodePro-italic.fntdata"/><Relationship Id="rId30" Type="http://schemas.openxmlformats.org/officeDocument/2006/relationships/font" Target="fonts/SourceCodePro-bold.fntdata"/><Relationship Id="rId11" Type="http://schemas.openxmlformats.org/officeDocument/2006/relationships/slide" Target="slides/slide5.xml"/><Relationship Id="rId33" Type="http://customschemas.google.com/relationships/presentationmetadata" Target="metadata"/><Relationship Id="rId10" Type="http://schemas.openxmlformats.org/officeDocument/2006/relationships/slide" Target="slides/slide4.xml"/><Relationship Id="rId32" Type="http://schemas.openxmlformats.org/officeDocument/2006/relationships/font" Target="fonts/SourceCodePro-boldItalic.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5" name="Shape 65"/>
        <p:cNvGrpSpPr/>
        <p:nvPr/>
      </p:nvGrpSpPr>
      <p:grpSpPr>
        <a:xfrm>
          <a:off x="0" y="0"/>
          <a:ext cx="0" cy="0"/>
          <a:chOff x="0" y="0"/>
          <a:chExt cx="0" cy="0"/>
        </a:xfrm>
      </p:grpSpPr>
      <p:sp>
        <p:nvSpPr>
          <p:cNvPr id="66" name="Google Shape;66;g80c29d6629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80c29d6629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 name="Shape 71"/>
        <p:cNvGrpSpPr/>
        <p:nvPr/>
      </p:nvGrpSpPr>
      <p:grpSpPr>
        <a:xfrm>
          <a:off x="0" y="0"/>
          <a:ext cx="0" cy="0"/>
          <a:chOff x="0" y="0"/>
          <a:chExt cx="0" cy="0"/>
        </a:xfrm>
      </p:grpSpPr>
      <p:sp>
        <p:nvSpPr>
          <p:cNvPr id="72" name="Google Shape;72;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3" name="Shape 83"/>
        <p:cNvGrpSpPr/>
        <p:nvPr/>
      </p:nvGrpSpPr>
      <p:grpSpPr>
        <a:xfrm>
          <a:off x="0" y="0"/>
          <a:ext cx="0" cy="0"/>
          <a:chOff x="0" y="0"/>
          <a:chExt cx="0" cy="0"/>
        </a:xfrm>
      </p:grpSpPr>
      <p:sp>
        <p:nvSpPr>
          <p:cNvPr id="84" name="Google Shape;84;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 name="Shape 92"/>
        <p:cNvGrpSpPr/>
        <p:nvPr/>
      </p:nvGrpSpPr>
      <p:grpSpPr>
        <a:xfrm>
          <a:off x="0" y="0"/>
          <a:ext cx="0" cy="0"/>
          <a:chOff x="0" y="0"/>
          <a:chExt cx="0" cy="0"/>
        </a:xfrm>
      </p:grpSpPr>
      <p:sp>
        <p:nvSpPr>
          <p:cNvPr id="93" name="Google Shape;93;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 name="Google Shape;9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782" y="434338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3" name="Google Shape;113;p6: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Google Shape;12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4" name="Google Shape;13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Google Shape;154;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g888a8cd69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888a8cd69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4" name="Google Shape;18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0" name="Shape 190"/>
        <p:cNvGrpSpPr/>
        <p:nvPr/>
      </p:nvGrpSpPr>
      <p:grpSpPr>
        <a:xfrm>
          <a:off x="0" y="0"/>
          <a:ext cx="0" cy="0"/>
          <a:chOff x="0" y="0"/>
          <a:chExt cx="0" cy="0"/>
        </a:xfrm>
      </p:grpSpPr>
      <p:sp>
        <p:nvSpPr>
          <p:cNvPr id="191" name="Google Shape;191;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8" name="Shape 198"/>
        <p:cNvGrpSpPr/>
        <p:nvPr/>
      </p:nvGrpSpPr>
      <p:grpSpPr>
        <a:xfrm>
          <a:off x="0" y="0"/>
          <a:ext cx="0" cy="0"/>
          <a:chOff x="0" y="0"/>
          <a:chExt cx="0" cy="0"/>
        </a:xfrm>
      </p:grpSpPr>
      <p:sp>
        <p:nvSpPr>
          <p:cNvPr id="199" name="Google Shape;199;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37"/>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37"/>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8"/>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39"/>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39"/>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3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3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3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4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4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4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4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4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4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4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4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4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4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4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4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4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4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4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4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5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5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5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g80c29d6629_0_23"/>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80c29d6629_0_23"/>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g80c29d6629_0_23"/>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g80c29d6629_0_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3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g80c29d6629_0_19"/>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g80c29d6629_0_19"/>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g80c29d6629_0_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8.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thenational.academy/assembly" TargetMode="External"/><Relationship Id="rId4" Type="http://schemas.openxmlformats.org/officeDocument/2006/relationships/image" Target="../media/image6.png"/><Relationship Id="rId5" Type="http://schemas.openxmlformats.org/officeDocument/2006/relationships/hyperlink" Target="https://www.thenational.academy/assembly" TargetMode="External"/><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8" name="Shape 68"/>
        <p:cNvGrpSpPr/>
        <p:nvPr/>
      </p:nvGrpSpPr>
      <p:grpSpPr>
        <a:xfrm>
          <a:off x="0" y="0"/>
          <a:ext cx="0" cy="0"/>
          <a:chOff x="0" y="0"/>
          <a:chExt cx="0" cy="0"/>
        </a:xfrm>
      </p:grpSpPr>
      <p:sp>
        <p:nvSpPr>
          <p:cNvPr id="69" name="Google Shape;69;g80c29d6629_0_14"/>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70" name="Google Shape;70;g80c29d6629_0_14"/>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Another day of learning - we hope you are enjoying it!</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74" name="Shape 74"/>
        <p:cNvGrpSpPr/>
        <p:nvPr/>
      </p:nvGrpSpPr>
      <p:grpSpPr>
        <a:xfrm>
          <a:off x="0" y="0"/>
          <a:ext cx="0" cy="0"/>
          <a:chOff x="0" y="0"/>
          <a:chExt cx="0" cy="0"/>
        </a:xfrm>
      </p:grpSpPr>
      <p:sp>
        <p:nvSpPr>
          <p:cNvPr id="75" name="Google Shape;75;p1"/>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1"/>
          <p:cNvSpPr txBox="1"/>
          <p:nvPr>
            <p:ph type="ctrTitle"/>
          </p:nvPr>
        </p:nvSpPr>
        <p:spPr>
          <a:xfrm>
            <a:off x="479800" y="1388150"/>
            <a:ext cx="8520600" cy="1329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week’s theme is</a:t>
            </a:r>
            <a:endParaRPr/>
          </a:p>
        </p:txBody>
      </p:sp>
      <p:sp>
        <p:nvSpPr>
          <p:cNvPr id="78" name="Google Shape;78;p1"/>
          <p:cNvSpPr txBox="1"/>
          <p:nvPr>
            <p:ph idx="1" type="subTitle"/>
          </p:nvPr>
        </p:nvSpPr>
        <p:spPr>
          <a:xfrm>
            <a:off x="1463050" y="3151475"/>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Pirates!</a:t>
            </a:r>
            <a:endParaRPr b="1"/>
          </a:p>
          <a:p>
            <a:pPr indent="0" lvl="0" marL="0" rtl="0" algn="ctr">
              <a:lnSpc>
                <a:spcPct val="100000"/>
              </a:lnSpc>
              <a:spcBef>
                <a:spcPts val="0"/>
              </a:spcBef>
              <a:spcAft>
                <a:spcPts val="0"/>
              </a:spcAft>
              <a:buSzPts val="2800"/>
              <a:buNone/>
            </a:pPr>
            <a:r>
              <a:rPr b="1" lang="en-GB"/>
              <a:t>Day 4 - 25.6.20</a:t>
            </a:r>
            <a:endParaRPr b="1"/>
          </a:p>
        </p:txBody>
      </p:sp>
      <p:pic>
        <p:nvPicPr>
          <p:cNvPr id="79" name="Google Shape;79;p1"/>
          <p:cNvPicPr preferRelativeResize="0"/>
          <p:nvPr/>
        </p:nvPicPr>
        <p:blipFill rotWithShape="1">
          <a:blip r:embed="rId3">
            <a:alphaModFix/>
          </a:blip>
          <a:srcRect b="0" l="0" r="0" t="0"/>
          <a:stretch/>
        </p:blipFill>
        <p:spPr>
          <a:xfrm rot="-1071658">
            <a:off x="436650" y="530622"/>
            <a:ext cx="2012038" cy="1062300"/>
          </a:xfrm>
          <a:prstGeom prst="rect">
            <a:avLst/>
          </a:prstGeom>
          <a:noFill/>
          <a:ln>
            <a:noFill/>
          </a:ln>
        </p:spPr>
      </p:pic>
      <p:pic>
        <p:nvPicPr>
          <p:cNvPr id="80" name="Google Shape;80;p1"/>
          <p:cNvPicPr preferRelativeResize="0"/>
          <p:nvPr/>
        </p:nvPicPr>
        <p:blipFill rotWithShape="1">
          <a:blip r:embed="rId4">
            <a:alphaModFix/>
          </a:blip>
          <a:srcRect b="0" l="0" r="0" t="0"/>
          <a:stretch/>
        </p:blipFill>
        <p:spPr>
          <a:xfrm rot="664473">
            <a:off x="6220525" y="323588"/>
            <a:ext cx="2609850" cy="1476375"/>
          </a:xfrm>
          <a:prstGeom prst="rect">
            <a:avLst/>
          </a:prstGeom>
          <a:noFill/>
          <a:ln>
            <a:noFill/>
          </a:ln>
        </p:spPr>
      </p:pic>
      <p:pic>
        <p:nvPicPr>
          <p:cNvPr id="81" name="Google Shape;81;p1"/>
          <p:cNvPicPr preferRelativeResize="0"/>
          <p:nvPr/>
        </p:nvPicPr>
        <p:blipFill rotWithShape="1">
          <a:blip r:embed="rId5">
            <a:alphaModFix/>
          </a:blip>
          <a:srcRect b="0" l="0" r="0" t="0"/>
          <a:stretch/>
        </p:blipFill>
        <p:spPr>
          <a:xfrm rot="-459601">
            <a:off x="423204" y="3256743"/>
            <a:ext cx="1688663" cy="1628200"/>
          </a:xfrm>
          <a:prstGeom prst="rect">
            <a:avLst/>
          </a:prstGeom>
          <a:noFill/>
          <a:ln>
            <a:noFill/>
          </a:ln>
        </p:spPr>
      </p:pic>
      <p:pic>
        <p:nvPicPr>
          <p:cNvPr id="82" name="Google Shape;82;p1"/>
          <p:cNvPicPr preferRelativeResize="0"/>
          <p:nvPr/>
        </p:nvPicPr>
        <p:blipFill rotWithShape="1">
          <a:blip r:embed="rId6">
            <a:alphaModFix/>
          </a:blip>
          <a:srcRect b="0" l="0" r="0" t="0"/>
          <a:stretch/>
        </p:blipFill>
        <p:spPr>
          <a:xfrm rot="784325">
            <a:off x="6921538" y="3285037"/>
            <a:ext cx="1743075" cy="15716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 name="Shape 86"/>
        <p:cNvGrpSpPr/>
        <p:nvPr/>
      </p:nvGrpSpPr>
      <p:grpSpPr>
        <a:xfrm>
          <a:off x="0" y="0"/>
          <a:ext cx="0" cy="0"/>
          <a:chOff x="0" y="0"/>
          <a:chExt cx="0" cy="0"/>
        </a:xfrm>
      </p:grpSpPr>
      <p:sp>
        <p:nvSpPr>
          <p:cNvPr id="87" name="Google Shape;87;p2"/>
          <p:cNvSpPr txBox="1"/>
          <p:nvPr/>
        </p:nvSpPr>
        <p:spPr>
          <a:xfrm>
            <a:off x="117575" y="632100"/>
            <a:ext cx="4048800" cy="2628600"/>
          </a:xfrm>
          <a:prstGeom prst="rect">
            <a:avLst/>
          </a:prstGeom>
          <a:solidFill>
            <a:srgbClr val="CFE2F3"/>
          </a:solidFill>
          <a:ln>
            <a:noFill/>
          </a:ln>
        </p:spPr>
        <p:txBody>
          <a:bodyPr anchorCtr="0" anchor="t" bIns="91425" lIns="91425" spcFirstLastPara="1" rIns="91425" wrap="square" tIns="91425">
            <a:noAutofit/>
          </a:bodyPr>
          <a:lstStyle/>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0.125 = ___% = ?/?</a:t>
            </a:r>
            <a:endParaRPr b="0" i="0" sz="2300" u="none" cap="none" strike="noStrike">
              <a:solidFill>
                <a:srgbClr val="00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45% x 600</a:t>
            </a:r>
            <a:endParaRPr b="0" i="0" sz="2300" u="none" cap="none" strike="noStrike">
              <a:solidFill>
                <a:srgbClr val="00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0.6 x 30 =</a:t>
            </a:r>
            <a:endParaRPr b="0" i="0" sz="2300" u="none" cap="none" strike="noStrike">
              <a:solidFill>
                <a:srgbClr val="00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4578.798 ÷ 1000</a:t>
            </a:r>
            <a:endParaRPr b="0" i="0" sz="2300" u="none" cap="none" strike="noStrike">
              <a:solidFill>
                <a:srgbClr val="00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Find the area of a rectangle measuring 13.5cm x 6cm.</a:t>
            </a:r>
            <a:endParaRPr b="0" i="0" sz="23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300"/>
              <a:buFont typeface="Arial"/>
              <a:buNone/>
            </a:pPr>
            <a:r>
              <a:t/>
            </a:r>
            <a:endParaRPr b="0" i="0" sz="2300" u="none" cap="none" strike="noStrike">
              <a:solidFill>
                <a:srgbClr val="00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Find n if 5n + 12 = 65 - 3</a:t>
            </a:r>
            <a:endParaRPr b="0" i="0" sz="2300" u="none" cap="none" strike="noStrike">
              <a:solidFill>
                <a:srgbClr val="000000"/>
              </a:solidFill>
              <a:latin typeface="Arial"/>
              <a:ea typeface="Arial"/>
              <a:cs typeface="Arial"/>
              <a:sym typeface="Arial"/>
            </a:endParaRPr>
          </a:p>
          <a:p>
            <a:pPr indent="-355600" lvl="0" marL="457200" marR="0" rtl="0" algn="l">
              <a:lnSpc>
                <a:spcPct val="100000"/>
              </a:lnSpc>
              <a:spcBef>
                <a:spcPts val="0"/>
              </a:spcBef>
              <a:spcAft>
                <a:spcPts val="0"/>
              </a:spcAft>
              <a:buClr>
                <a:srgbClr val="000000"/>
              </a:buClr>
              <a:buSzPts val="2000"/>
              <a:buFont typeface="Arial"/>
              <a:buAutoNum type="arabicPeriod"/>
            </a:pPr>
            <a:r>
              <a:rPr b="0" i="0" lang="en-GB" sz="2000" u="none" cap="none" strike="noStrike">
                <a:solidFill>
                  <a:srgbClr val="000000"/>
                </a:solidFill>
                <a:latin typeface="Arial"/>
                <a:ea typeface="Arial"/>
                <a:cs typeface="Arial"/>
                <a:sym typeface="Arial"/>
              </a:rPr>
              <a:t>A farmer has 4 sheep for every 7 cows. If she has 24 sheep, how many cows does she have?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88" name="Google Shape;88;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8.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9.  67894 x 36 =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10. </a:t>
            </a:r>
            <a:endParaRPr b="0" i="0" sz="11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89" name="Google Shape;89;p2"/>
          <p:cNvPicPr preferRelativeResize="0"/>
          <p:nvPr/>
        </p:nvPicPr>
        <p:blipFill rotWithShape="1">
          <a:blip r:embed="rId3">
            <a:alphaModFix/>
          </a:blip>
          <a:srcRect b="0" l="0" r="0" t="0"/>
          <a:stretch/>
        </p:blipFill>
        <p:spPr>
          <a:xfrm>
            <a:off x="4942375" y="210875"/>
            <a:ext cx="3631100" cy="2242525"/>
          </a:xfrm>
          <a:prstGeom prst="rect">
            <a:avLst/>
          </a:prstGeom>
          <a:noFill/>
          <a:ln>
            <a:noFill/>
          </a:ln>
        </p:spPr>
      </p:pic>
      <p:pic>
        <p:nvPicPr>
          <p:cNvPr id="90" name="Google Shape;90;p2"/>
          <p:cNvPicPr preferRelativeResize="0"/>
          <p:nvPr/>
        </p:nvPicPr>
        <p:blipFill rotWithShape="1">
          <a:blip r:embed="rId4">
            <a:alphaModFix/>
          </a:blip>
          <a:srcRect b="0" l="0" r="0" t="0"/>
          <a:stretch/>
        </p:blipFill>
        <p:spPr>
          <a:xfrm>
            <a:off x="4860250" y="3260700"/>
            <a:ext cx="4083651" cy="1521182"/>
          </a:xfrm>
          <a:prstGeom prst="rect">
            <a:avLst/>
          </a:prstGeom>
          <a:noFill/>
          <a:ln>
            <a:noFill/>
          </a:ln>
        </p:spPr>
      </p:pic>
      <p:sp>
        <p:nvSpPr>
          <p:cNvPr id="91" name="Google Shape;91;p2"/>
          <p:cNvSpPr txBox="1"/>
          <p:nvPr/>
        </p:nvSpPr>
        <p:spPr>
          <a:xfrm>
            <a:off x="279300" y="111425"/>
            <a:ext cx="8664600" cy="290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300">
                <a:latin typeface="Calibri"/>
                <a:ea typeface="Calibri"/>
                <a:cs typeface="Calibri"/>
                <a:sym typeface="Calibri"/>
              </a:rPr>
              <a:t>Morning Maths - Give yourself 15 - 20  minutes to complete these questions and then try and tackle today’s countdown.</a:t>
            </a:r>
            <a:endParaRPr b="1" sz="1100"/>
          </a:p>
          <a:p>
            <a:pPr indent="0" lvl="0" marL="0" marR="0" rtl="0" algn="ctr">
              <a:lnSpc>
                <a:spcPct val="100000"/>
              </a:lnSpc>
              <a:spcBef>
                <a:spcPts val="0"/>
              </a:spcBef>
              <a:spcAft>
                <a:spcPts val="0"/>
              </a:spcAft>
              <a:buClr>
                <a:srgbClr val="000000"/>
              </a:buClr>
              <a:buSzPts val="1800"/>
              <a:buFont typeface="Arial"/>
              <a:buNone/>
            </a:pPr>
            <a:r>
              <a:t/>
            </a:r>
            <a:endParaRPr b="1" i="0" sz="2100" u="sng"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5" name="Shape 95"/>
        <p:cNvGrpSpPr/>
        <p:nvPr/>
      </p:nvGrpSpPr>
      <p:grpSpPr>
        <a:xfrm>
          <a:off x="0" y="0"/>
          <a:ext cx="0" cy="0"/>
          <a:chOff x="0" y="0"/>
          <a:chExt cx="0" cy="0"/>
        </a:xfrm>
      </p:grpSpPr>
      <p:sp>
        <p:nvSpPr>
          <p:cNvPr id="96" name="Google Shape;96;p3"/>
          <p:cNvSpPr txBox="1"/>
          <p:nvPr/>
        </p:nvSpPr>
        <p:spPr>
          <a:xfrm>
            <a:off x="117575" y="632100"/>
            <a:ext cx="4048800" cy="2696700"/>
          </a:xfrm>
          <a:prstGeom prst="rect">
            <a:avLst/>
          </a:prstGeom>
          <a:solidFill>
            <a:srgbClr val="CFE2F3"/>
          </a:solidFill>
          <a:ln>
            <a:noFill/>
          </a:ln>
        </p:spPr>
        <p:txBody>
          <a:bodyPr anchorCtr="0" anchor="t" bIns="91425" lIns="91425" spcFirstLastPara="1" rIns="91425" wrap="square" tIns="91425">
            <a:noAutofit/>
          </a:bodyPr>
          <a:lstStyle/>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0.125 = </a:t>
            </a:r>
            <a:r>
              <a:rPr b="0" i="0" lang="en-GB" sz="2300" u="none" cap="none" strike="noStrike">
                <a:solidFill>
                  <a:srgbClr val="FF0000"/>
                </a:solidFill>
                <a:latin typeface="Arial"/>
                <a:ea typeface="Arial"/>
                <a:cs typeface="Arial"/>
                <a:sym typeface="Arial"/>
              </a:rPr>
              <a:t>12.5%</a:t>
            </a:r>
            <a:r>
              <a:rPr b="0" i="0" lang="en-GB" sz="2300" u="none" cap="none" strike="noStrike">
                <a:solidFill>
                  <a:srgbClr val="000000"/>
                </a:solidFill>
                <a:latin typeface="Arial"/>
                <a:ea typeface="Arial"/>
                <a:cs typeface="Arial"/>
                <a:sym typeface="Arial"/>
              </a:rPr>
              <a:t> = </a:t>
            </a:r>
            <a:r>
              <a:rPr b="0" i="0" lang="en-GB" sz="2300" u="none" cap="none" strike="noStrike">
                <a:solidFill>
                  <a:srgbClr val="FF0000"/>
                </a:solidFill>
                <a:latin typeface="Arial"/>
                <a:ea typeface="Arial"/>
                <a:cs typeface="Arial"/>
                <a:sym typeface="Arial"/>
              </a:rPr>
              <a:t>1/8</a:t>
            </a:r>
            <a:endParaRPr b="0" i="0" sz="2300" u="none" cap="none" strike="noStrike">
              <a:solidFill>
                <a:srgbClr val="FF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45% x 600 = </a:t>
            </a:r>
            <a:r>
              <a:rPr b="0" i="0" lang="en-GB" sz="2300" u="none" cap="none" strike="noStrike">
                <a:solidFill>
                  <a:srgbClr val="FF0000"/>
                </a:solidFill>
                <a:latin typeface="Arial"/>
                <a:ea typeface="Arial"/>
                <a:cs typeface="Arial"/>
                <a:sym typeface="Arial"/>
              </a:rPr>
              <a:t>270</a:t>
            </a:r>
            <a:endParaRPr b="0" i="0" sz="2300" u="none" cap="none" strike="noStrike">
              <a:solidFill>
                <a:srgbClr val="FF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0.6 x 30 = </a:t>
            </a:r>
            <a:r>
              <a:rPr b="0" i="0" lang="en-GB" sz="2300" u="none" cap="none" strike="noStrike">
                <a:solidFill>
                  <a:srgbClr val="FF0000"/>
                </a:solidFill>
                <a:latin typeface="Arial"/>
                <a:ea typeface="Arial"/>
                <a:cs typeface="Arial"/>
                <a:sym typeface="Arial"/>
              </a:rPr>
              <a:t>18</a:t>
            </a:r>
            <a:endParaRPr b="0" i="0" sz="2300" u="none" cap="none" strike="noStrike">
              <a:solidFill>
                <a:srgbClr val="FF0000"/>
              </a:solidFill>
              <a:latin typeface="Arial"/>
              <a:ea typeface="Arial"/>
              <a:cs typeface="Arial"/>
              <a:sym typeface="Arial"/>
            </a:endParaRPr>
          </a:p>
          <a:p>
            <a:pPr indent="-374650" lvl="0" marL="457200" marR="0" rtl="0" algn="l">
              <a:lnSpc>
                <a:spcPct val="100000"/>
              </a:lnSpc>
              <a:spcBef>
                <a:spcPts val="0"/>
              </a:spcBef>
              <a:spcAft>
                <a:spcPts val="0"/>
              </a:spcAft>
              <a:buClr>
                <a:srgbClr val="000000"/>
              </a:buClr>
              <a:buSzPts val="2300"/>
              <a:buFont typeface="Arial"/>
              <a:buAutoNum type="arabicPeriod"/>
            </a:pPr>
            <a:r>
              <a:rPr b="0" i="0" lang="en-GB" sz="2300" u="none" cap="none" strike="noStrike">
                <a:solidFill>
                  <a:srgbClr val="000000"/>
                </a:solidFill>
                <a:latin typeface="Arial"/>
                <a:ea typeface="Arial"/>
                <a:cs typeface="Arial"/>
                <a:sym typeface="Arial"/>
              </a:rPr>
              <a:t>4578.798 ÷ 1000 = </a:t>
            </a:r>
            <a:r>
              <a:rPr b="0" i="0" lang="en-GB" sz="2300" u="none" cap="none" strike="noStrike">
                <a:solidFill>
                  <a:srgbClr val="FF0000"/>
                </a:solidFill>
                <a:latin typeface="Arial"/>
                <a:ea typeface="Arial"/>
                <a:cs typeface="Arial"/>
                <a:sym typeface="Arial"/>
              </a:rPr>
              <a:t>4.578798</a:t>
            </a:r>
            <a:endParaRPr b="0" i="0" sz="2300" u="none" cap="none" strike="noStrike">
              <a:solidFill>
                <a:srgbClr val="FF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AutoNum type="arabicPeriod"/>
            </a:pPr>
            <a:r>
              <a:rPr b="0" i="0" lang="en-GB" sz="1800" u="none" cap="none" strike="noStrike">
                <a:solidFill>
                  <a:srgbClr val="000000"/>
                </a:solidFill>
                <a:latin typeface="Arial"/>
                <a:ea typeface="Arial"/>
                <a:cs typeface="Arial"/>
                <a:sym typeface="Arial"/>
              </a:rPr>
              <a:t>Find the area of a rectangle measuring 13.5cm x 6cm.</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81cm2</a:t>
            </a:r>
            <a:endParaRPr b="0" i="0" sz="23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AutoNum type="arabicPeriod"/>
            </a:pPr>
            <a:r>
              <a:rPr b="0" i="0" lang="en-GB" sz="1400" u="none" cap="none" strike="noStrike">
                <a:solidFill>
                  <a:srgbClr val="000000"/>
                </a:solidFill>
                <a:latin typeface="Arial"/>
                <a:ea typeface="Arial"/>
                <a:cs typeface="Arial"/>
                <a:sym typeface="Arial"/>
              </a:rPr>
              <a:t>Find n if 5n + 12 = 65 - 3</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5n + 12 = 62</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5n = 62 - 12</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5n = 50 </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N = 50 / 5 </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N = 10 </a:t>
            </a:r>
            <a:endParaRPr b="0" i="0" sz="2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97" name="Google Shape;97;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7. </a:t>
            </a:r>
            <a:r>
              <a:rPr b="0" i="0" lang="en-GB" sz="1200" u="none" cap="none" strike="noStrike">
                <a:solidFill>
                  <a:schemeClr val="dk1"/>
                </a:solidFill>
                <a:latin typeface="Arial"/>
                <a:ea typeface="Arial"/>
                <a:cs typeface="Arial"/>
                <a:sym typeface="Arial"/>
              </a:rPr>
              <a:t>A farmer has 4 sheep for every 7 cows. If she has 24 sheep, how many cows does she have? </a:t>
            </a:r>
            <a:r>
              <a:rPr b="0" i="0" lang="en-GB" sz="1200" u="none" cap="none" strike="noStrike">
                <a:solidFill>
                  <a:srgbClr val="FF0000"/>
                </a:solidFill>
                <a:latin typeface="Arial"/>
                <a:ea typeface="Arial"/>
                <a:cs typeface="Arial"/>
                <a:sym typeface="Arial"/>
              </a:rPr>
              <a:t>42 cows</a:t>
            </a:r>
            <a:endParaRPr b="0" i="0" sz="16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8.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9.  67894 x 36 = </a:t>
            </a:r>
            <a:r>
              <a:rPr b="0" i="0" lang="en-GB" sz="2400" u="none" cap="none" strike="noStrike">
                <a:solidFill>
                  <a:srgbClr val="FF0000"/>
                </a:solidFill>
                <a:latin typeface="Arial"/>
                <a:ea typeface="Arial"/>
                <a:cs typeface="Arial"/>
                <a:sym typeface="Arial"/>
              </a:rPr>
              <a:t>2,444,184</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10. </a:t>
            </a:r>
            <a:endParaRPr b="0" i="0" sz="11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98" name="Google Shape;98;p3"/>
          <p:cNvPicPr preferRelativeResize="0"/>
          <p:nvPr/>
        </p:nvPicPr>
        <p:blipFill rotWithShape="1">
          <a:blip r:embed="rId3">
            <a:alphaModFix/>
          </a:blip>
          <a:srcRect b="0" l="0" r="0" t="0"/>
          <a:stretch/>
        </p:blipFill>
        <p:spPr>
          <a:xfrm>
            <a:off x="4942375" y="1325038"/>
            <a:ext cx="2166400" cy="1337950"/>
          </a:xfrm>
          <a:prstGeom prst="rect">
            <a:avLst/>
          </a:prstGeom>
          <a:noFill/>
          <a:ln>
            <a:noFill/>
          </a:ln>
        </p:spPr>
      </p:pic>
      <p:pic>
        <p:nvPicPr>
          <p:cNvPr id="99" name="Google Shape;99;p3"/>
          <p:cNvPicPr preferRelativeResize="0"/>
          <p:nvPr/>
        </p:nvPicPr>
        <p:blipFill rotWithShape="1">
          <a:blip r:embed="rId4">
            <a:alphaModFix/>
          </a:blip>
          <a:srcRect b="0" l="0" r="0" t="0"/>
          <a:stretch/>
        </p:blipFill>
        <p:spPr>
          <a:xfrm>
            <a:off x="4942375" y="3328775"/>
            <a:ext cx="1941550" cy="723250"/>
          </a:xfrm>
          <a:prstGeom prst="rect">
            <a:avLst/>
          </a:prstGeom>
          <a:noFill/>
          <a:ln>
            <a:noFill/>
          </a:ln>
        </p:spPr>
      </p:pic>
      <p:sp>
        <p:nvSpPr>
          <p:cNvPr id="100" name="Google Shape;100;p3"/>
          <p:cNvSpPr txBox="1"/>
          <p:nvPr/>
        </p:nvSpPr>
        <p:spPr>
          <a:xfrm>
            <a:off x="7082850" y="3260350"/>
            <a:ext cx="1775700" cy="163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My answer : 143</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9 + 25 = 34</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8 - 7 = 1</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1 + 1 = 2</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2 x 34 = 68</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FF0000"/>
                </a:solidFill>
                <a:latin typeface="Comic Sans MS"/>
                <a:ea typeface="Comic Sans MS"/>
                <a:cs typeface="Comic Sans MS"/>
                <a:sym typeface="Comic Sans MS"/>
              </a:rPr>
              <a:t>68 + 75 = 143</a:t>
            </a:r>
            <a:endParaRPr b="0" i="0" sz="1400" u="none" cap="none" strike="noStrike">
              <a:solidFill>
                <a:srgbClr val="FF0000"/>
              </a:solidFill>
              <a:latin typeface="Arial"/>
              <a:ea typeface="Arial"/>
              <a:cs typeface="Arial"/>
              <a:sym typeface="Arial"/>
            </a:endParaRPr>
          </a:p>
        </p:txBody>
      </p:sp>
      <p:sp>
        <p:nvSpPr>
          <p:cNvPr id="101" name="Google Shape;101;p3"/>
          <p:cNvSpPr txBox="1"/>
          <p:nvPr/>
        </p:nvSpPr>
        <p:spPr>
          <a:xfrm>
            <a:off x="7225700" y="1821925"/>
            <a:ext cx="1202100" cy="723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257</a:t>
            </a:r>
            <a:endParaRPr b="0" i="0" sz="1400" u="none" cap="none" strike="noStrike">
              <a:solidFill>
                <a:srgbClr val="FF0000"/>
              </a:solidFill>
              <a:latin typeface="Arial"/>
              <a:ea typeface="Arial"/>
              <a:cs typeface="Arial"/>
              <a:sym typeface="Arial"/>
            </a:endParaRPr>
          </a:p>
        </p:txBody>
      </p:sp>
      <p:sp>
        <p:nvSpPr>
          <p:cNvPr id="102" name="Google Shape;102;p3"/>
          <p:cNvSpPr txBox="1"/>
          <p:nvPr/>
        </p:nvSpPr>
        <p:spPr>
          <a:xfrm>
            <a:off x="117575" y="129475"/>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lang="en-GB" sz="1500" u="sng">
                <a:solidFill>
                  <a:srgbClr val="FF0000"/>
                </a:solidFill>
              </a:rPr>
              <a:t>Now mark your work using these answers.</a:t>
            </a:r>
            <a:r>
              <a:rPr b="1" lang="en-GB" sz="1600" u="sng">
                <a:solidFill>
                  <a:srgbClr val="FF0000"/>
                </a:solidFill>
              </a:rPr>
              <a:t> </a:t>
            </a:r>
            <a:endParaRPr b="1" i="0" sz="1600" u="sng"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5"/>
          <p:cNvSpPr txBox="1"/>
          <p:nvPr>
            <p:ph type="ctrTitle"/>
          </p:nvPr>
        </p:nvSpPr>
        <p:spPr>
          <a:xfrm>
            <a:off x="2305700" y="1133500"/>
            <a:ext cx="6526500" cy="374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sz="1100" u="sng">
                <a:solidFill>
                  <a:schemeClr val="hlink"/>
                </a:solidFill>
                <a:hlinkClick r:id="rId3"/>
              </a:rPr>
              <a:t>Assembly</a:t>
            </a:r>
            <a:r>
              <a:rPr lang="en-GB"/>
              <a:t> </a:t>
            </a:r>
            <a:r>
              <a:rPr lang="en-GB" sz="1400"/>
              <a:t>Click on title or image below to access the weekly assemblies</a:t>
            </a:r>
            <a:endParaRPr sz="1400"/>
          </a:p>
        </p:txBody>
      </p:sp>
      <p:sp>
        <p:nvSpPr>
          <p:cNvPr id="108" name="Google Shape;108;p5"/>
          <p:cNvSpPr txBox="1"/>
          <p:nvPr>
            <p:ph idx="1" type="subTitle"/>
          </p:nvPr>
        </p:nvSpPr>
        <p:spPr>
          <a:xfrm>
            <a:off x="2305700" y="202600"/>
            <a:ext cx="6526500" cy="845400"/>
          </a:xfrm>
          <a:prstGeom prst="rect">
            <a:avLst/>
          </a:prstGeom>
          <a:solidFill>
            <a:srgbClr val="D9D2E9"/>
          </a:solid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Thursday Collective Worship 11am </a:t>
            </a:r>
            <a:endParaRPr/>
          </a:p>
          <a:p>
            <a:pPr indent="0" lvl="0" marL="0" rtl="0" algn="ctr">
              <a:lnSpc>
                <a:spcPct val="100000"/>
              </a:lnSpc>
              <a:spcBef>
                <a:spcPts val="0"/>
              </a:spcBef>
              <a:spcAft>
                <a:spcPts val="0"/>
              </a:spcAft>
              <a:buSzPts val="2800"/>
              <a:buNone/>
            </a:pPr>
            <a:r>
              <a:rPr lang="en-GB" sz="2200"/>
              <a:t>Live Stream</a:t>
            </a:r>
            <a:endParaRPr sz="2200"/>
          </a:p>
        </p:txBody>
      </p:sp>
      <p:pic>
        <p:nvPicPr>
          <p:cNvPr id="109" name="Google Shape;109;p5"/>
          <p:cNvPicPr preferRelativeResize="0"/>
          <p:nvPr/>
        </p:nvPicPr>
        <p:blipFill rotWithShape="1">
          <a:blip r:embed="rId4">
            <a:alphaModFix/>
          </a:blip>
          <a:srcRect b="0" l="0" r="0" t="0"/>
          <a:stretch/>
        </p:blipFill>
        <p:spPr>
          <a:xfrm>
            <a:off x="386950" y="103213"/>
            <a:ext cx="1805875" cy="1030275"/>
          </a:xfrm>
          <a:prstGeom prst="rect">
            <a:avLst/>
          </a:prstGeom>
          <a:noFill/>
          <a:ln>
            <a:noFill/>
          </a:ln>
        </p:spPr>
      </p:pic>
      <p:pic>
        <p:nvPicPr>
          <p:cNvPr id="110" name="Google Shape;110;p5">
            <a:hlinkClick r:id="rId5"/>
          </p:cNvPr>
          <p:cNvPicPr preferRelativeResize="0"/>
          <p:nvPr/>
        </p:nvPicPr>
        <p:blipFill rotWithShape="1">
          <a:blip r:embed="rId6">
            <a:alphaModFix/>
          </a:blip>
          <a:srcRect b="0" l="0" r="0" t="0"/>
          <a:stretch/>
        </p:blipFill>
        <p:spPr>
          <a:xfrm>
            <a:off x="636100" y="1338275"/>
            <a:ext cx="8038767" cy="35004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4" name="Shape 114"/>
        <p:cNvGrpSpPr/>
        <p:nvPr/>
      </p:nvGrpSpPr>
      <p:grpSpPr>
        <a:xfrm>
          <a:off x="0" y="0"/>
          <a:ext cx="0" cy="0"/>
          <a:chOff x="0" y="0"/>
          <a:chExt cx="0" cy="0"/>
        </a:xfrm>
      </p:grpSpPr>
      <p:sp>
        <p:nvSpPr>
          <p:cNvPr id="115" name="Google Shape;115;p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116" name="Google Shape;116;p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7" name="Google Shape;117;p6"/>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1" name="Shape 121"/>
        <p:cNvGrpSpPr/>
        <p:nvPr/>
      </p:nvGrpSpPr>
      <p:grpSpPr>
        <a:xfrm>
          <a:off x="0" y="0"/>
          <a:ext cx="0" cy="0"/>
          <a:chOff x="0" y="0"/>
          <a:chExt cx="0" cy="0"/>
        </a:xfrm>
      </p:grpSpPr>
      <p:sp>
        <p:nvSpPr>
          <p:cNvPr id="122" name="Google Shape;122;p7"/>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25.6.20</a:t>
            </a:r>
            <a:endParaRPr sz="2400" u="sng"/>
          </a:p>
          <a:p>
            <a:pPr indent="0" lvl="0" marL="0" rtl="0" algn="l">
              <a:lnSpc>
                <a:spcPct val="100000"/>
              </a:lnSpc>
              <a:spcBef>
                <a:spcPts val="0"/>
              </a:spcBef>
              <a:spcAft>
                <a:spcPts val="0"/>
              </a:spcAft>
              <a:buSzPts val="2800"/>
              <a:buNone/>
            </a:pPr>
            <a:r>
              <a:rPr lang="en-GB" sz="2400" u="sng"/>
              <a:t>WALT: create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23" name="Google Shape;123;p7"/>
          <p:cNvSpPr txBox="1"/>
          <p:nvPr>
            <p:ph idx="1" type="subTitle"/>
          </p:nvPr>
        </p:nvSpPr>
        <p:spPr>
          <a:xfrm>
            <a:off x="2693625" y="1926775"/>
            <a:ext cx="4450800" cy="2531700"/>
          </a:xfrm>
          <a:prstGeom prst="rect">
            <a:avLst/>
          </a:prstGeom>
          <a:solidFill>
            <a:srgbClr val="FFD966"/>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sz="1800" u="sng"/>
              <a:t>Success Criteria:</a:t>
            </a:r>
            <a:endParaRPr b="1" sz="1800" u="sng"/>
          </a:p>
          <a:p>
            <a:pPr indent="0" lvl="0" marL="0" rtl="0" algn="l">
              <a:lnSpc>
                <a:spcPct val="100000"/>
              </a:lnSpc>
              <a:spcBef>
                <a:spcPts val="0"/>
              </a:spcBef>
              <a:spcAft>
                <a:spcPts val="0"/>
              </a:spcAft>
              <a:buSzPts val="2800"/>
              <a:buNone/>
            </a:pPr>
            <a:r>
              <a:t/>
            </a:r>
            <a:endParaRPr b="1" sz="1800" u="sng"/>
          </a:p>
          <a:p>
            <a:pPr indent="-342900" lvl="0" marL="457200" rtl="0" algn="l">
              <a:lnSpc>
                <a:spcPct val="100000"/>
              </a:lnSpc>
              <a:spcBef>
                <a:spcPts val="0"/>
              </a:spcBef>
              <a:spcAft>
                <a:spcPts val="0"/>
              </a:spcAft>
              <a:buSzPts val="1800"/>
              <a:buChar char="●"/>
            </a:pPr>
            <a:r>
              <a:rPr lang="en-GB" sz="1800"/>
              <a:t>Four operations</a:t>
            </a:r>
            <a:endParaRPr sz="1800"/>
          </a:p>
          <a:p>
            <a:pPr indent="-342900" lvl="0" marL="457200" rtl="0" algn="l">
              <a:lnSpc>
                <a:spcPct val="100000"/>
              </a:lnSpc>
              <a:spcBef>
                <a:spcPts val="0"/>
              </a:spcBef>
              <a:spcAft>
                <a:spcPts val="0"/>
              </a:spcAft>
              <a:buSzPts val="1800"/>
              <a:buChar char="●"/>
            </a:pPr>
            <a:r>
              <a:rPr lang="en-GB" sz="1800"/>
              <a:t>FDP </a:t>
            </a:r>
            <a:endParaRPr sz="1800"/>
          </a:p>
          <a:p>
            <a:pPr indent="-342900" lvl="0" marL="457200" rtl="0" algn="l">
              <a:lnSpc>
                <a:spcPct val="100000"/>
              </a:lnSpc>
              <a:spcBef>
                <a:spcPts val="0"/>
              </a:spcBef>
              <a:spcAft>
                <a:spcPts val="0"/>
              </a:spcAft>
              <a:buSzPts val="1800"/>
              <a:buChar char="●"/>
            </a:pPr>
            <a:r>
              <a:rPr lang="en-GB" sz="1800"/>
              <a:t>shape , space and measure </a:t>
            </a:r>
            <a:endParaRPr sz="1800"/>
          </a:p>
          <a:p>
            <a:pPr indent="-342900" lvl="0" marL="457200" rtl="0" algn="l">
              <a:lnSpc>
                <a:spcPct val="100000"/>
              </a:lnSpc>
              <a:spcBef>
                <a:spcPts val="0"/>
              </a:spcBef>
              <a:spcAft>
                <a:spcPts val="0"/>
              </a:spcAft>
              <a:buSzPts val="1800"/>
              <a:buChar char="●"/>
            </a:pPr>
            <a:r>
              <a:rPr lang="en-GB" sz="1800"/>
              <a:t>Statistics. </a:t>
            </a:r>
            <a:endParaRPr sz="1800"/>
          </a:p>
          <a:p>
            <a:pPr indent="0" lvl="0" marL="0" rtl="0" algn="l">
              <a:lnSpc>
                <a:spcPct val="100000"/>
              </a:lnSpc>
              <a:spcBef>
                <a:spcPts val="0"/>
              </a:spcBef>
              <a:spcAft>
                <a:spcPts val="0"/>
              </a:spcAft>
              <a:buSzPts val="2800"/>
              <a:buNone/>
            </a:pPr>
            <a:r>
              <a:t/>
            </a:r>
            <a:endParaRPr sz="1800"/>
          </a:p>
          <a:p>
            <a:pPr indent="0" lvl="0" marL="914400" rtl="0" algn="l">
              <a:lnSpc>
                <a:spcPct val="100000"/>
              </a:lnSpc>
              <a:spcBef>
                <a:spcPts val="0"/>
              </a:spcBef>
              <a:spcAft>
                <a:spcPts val="0"/>
              </a:spcAft>
              <a:buSzPts val="2800"/>
              <a:buNone/>
            </a:pPr>
            <a:r>
              <a:t/>
            </a:r>
            <a:endParaRPr sz="1800"/>
          </a:p>
          <a:p>
            <a:pPr indent="0" lvl="0" marL="0" rtl="0" algn="l">
              <a:lnSpc>
                <a:spcPct val="100000"/>
              </a:lnSpc>
              <a:spcBef>
                <a:spcPts val="0"/>
              </a:spcBef>
              <a:spcAft>
                <a:spcPts val="0"/>
              </a:spcAft>
              <a:buSzPts val="2800"/>
              <a:buNone/>
            </a:pPr>
            <a:r>
              <a:t/>
            </a:r>
            <a:endParaRPr i="1" sz="1400"/>
          </a:p>
          <a:p>
            <a:pPr indent="0" lvl="0" marL="0" rtl="0" algn="l">
              <a:lnSpc>
                <a:spcPct val="100000"/>
              </a:lnSpc>
              <a:spcBef>
                <a:spcPts val="0"/>
              </a:spcBef>
              <a:spcAft>
                <a:spcPts val="0"/>
              </a:spcAft>
              <a:buSzPts val="2800"/>
              <a:buNone/>
            </a:pPr>
            <a:r>
              <a:t/>
            </a:r>
            <a:endParaRPr i="1" sz="1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7" name="Shape 127"/>
        <p:cNvGrpSpPr/>
        <p:nvPr/>
      </p:nvGrpSpPr>
      <p:grpSpPr>
        <a:xfrm>
          <a:off x="0" y="0"/>
          <a:ext cx="0" cy="0"/>
          <a:chOff x="0" y="0"/>
          <a:chExt cx="0" cy="0"/>
        </a:xfrm>
      </p:grpSpPr>
      <p:sp>
        <p:nvSpPr>
          <p:cNvPr id="128" name="Google Shape;128;p8"/>
          <p:cNvSpPr txBox="1"/>
          <p:nvPr>
            <p:ph idx="1" type="subTitle"/>
          </p:nvPr>
        </p:nvSpPr>
        <p:spPr>
          <a:xfrm>
            <a:off x="125850" y="123375"/>
            <a:ext cx="6318900" cy="7815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1600" u="sng"/>
              <a:t>25.6.20</a:t>
            </a:r>
            <a:endParaRPr sz="1600" u="sng"/>
          </a:p>
          <a:p>
            <a:pPr indent="0" lvl="0" marL="0" rtl="0" algn="l">
              <a:lnSpc>
                <a:spcPct val="100000"/>
              </a:lnSpc>
              <a:spcBef>
                <a:spcPts val="0"/>
              </a:spcBef>
              <a:spcAft>
                <a:spcPts val="0"/>
              </a:spcAft>
              <a:buSzPts val="2800"/>
              <a:buNone/>
            </a:pPr>
            <a:r>
              <a:rPr lang="en-GB" sz="1600" u="sng"/>
              <a:t>WALT: create a range of problems using mathematical knowledge. </a:t>
            </a:r>
            <a:endParaRPr sz="1600" u="sng"/>
          </a:p>
          <a:p>
            <a:pPr indent="0" lvl="0" marL="0" rtl="0" algn="l">
              <a:lnSpc>
                <a:spcPct val="100000"/>
              </a:lnSpc>
              <a:spcBef>
                <a:spcPts val="0"/>
              </a:spcBef>
              <a:spcAft>
                <a:spcPts val="0"/>
              </a:spcAft>
              <a:buSzPts val="2800"/>
              <a:buNone/>
            </a:pPr>
            <a:r>
              <a:t/>
            </a:r>
            <a:endParaRPr sz="2400" u="sng"/>
          </a:p>
        </p:txBody>
      </p:sp>
      <p:sp>
        <p:nvSpPr>
          <p:cNvPr id="129" name="Google Shape;129;p8"/>
          <p:cNvSpPr txBox="1"/>
          <p:nvPr/>
        </p:nvSpPr>
        <p:spPr>
          <a:xfrm>
            <a:off x="322250" y="1561650"/>
            <a:ext cx="8571900" cy="2763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GB" sz="1500" u="none" cap="none" strike="noStrike">
                <a:solidFill>
                  <a:srgbClr val="000000"/>
                </a:solidFill>
                <a:latin typeface="Arial"/>
                <a:ea typeface="Arial"/>
                <a:cs typeface="Arial"/>
                <a:sym typeface="Arial"/>
              </a:rPr>
              <a:t>Our final Pirate challenge! </a:t>
            </a:r>
            <a:endParaRPr b="1" i="0" sz="15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t/>
            </a:r>
            <a:endParaRPr b="1" i="0" sz="15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rPr b="1" i="0" lang="en-GB" sz="1500" u="none" cap="none" strike="noStrike">
                <a:solidFill>
                  <a:srgbClr val="000000"/>
                </a:solidFill>
                <a:latin typeface="Arial"/>
                <a:ea typeface="Arial"/>
                <a:cs typeface="Arial"/>
                <a:sym typeface="Arial"/>
              </a:rPr>
              <a:t>Your task today is to create your own pirate maths problem to solve.</a:t>
            </a: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You may choose to use one of the ideas from this week or think of your own innovative idea!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Here are some ideas to help you get started:</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Char char="●"/>
            </a:pPr>
            <a:r>
              <a:rPr b="0" i="0" lang="en-GB" sz="1400" u="none" cap="none" strike="noStrike">
                <a:solidFill>
                  <a:srgbClr val="000000"/>
                </a:solidFill>
                <a:latin typeface="Arial"/>
                <a:ea typeface="Arial"/>
                <a:cs typeface="Arial"/>
                <a:sym typeface="Arial"/>
              </a:rPr>
              <a:t>a mosaic but rather than decimals could you use times tables</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Char char="●"/>
            </a:pPr>
            <a:r>
              <a:rPr b="0" i="0" lang="en-GB" sz="1400" u="none" cap="none" strike="noStrike">
                <a:solidFill>
                  <a:srgbClr val="000000"/>
                </a:solidFill>
                <a:latin typeface="Arial"/>
                <a:ea typeface="Arial"/>
                <a:cs typeface="Arial"/>
                <a:sym typeface="Arial"/>
              </a:rPr>
              <a:t>create maths clues that someone has to solve in order to find the buried treasure. </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Char char="●"/>
            </a:pPr>
            <a:r>
              <a:rPr b="0" i="0" lang="en-GB" sz="1400" u="none" cap="none" strike="noStrike">
                <a:solidFill>
                  <a:srgbClr val="000000"/>
                </a:solidFill>
                <a:latin typeface="Arial"/>
                <a:ea typeface="Arial"/>
                <a:cs typeface="Arial"/>
                <a:sym typeface="Arial"/>
              </a:rPr>
              <a:t>create your own pirate map and use coordinates and directions to help the problem solver find the treasure or abandoned ship. </a:t>
            </a:r>
            <a:endParaRPr b="0" i="0" sz="1400" u="none" cap="none" strike="noStrike">
              <a:solidFill>
                <a:srgbClr val="000000"/>
              </a:solidFill>
              <a:latin typeface="Arial"/>
              <a:ea typeface="Arial"/>
              <a:cs typeface="Arial"/>
              <a:sym typeface="Arial"/>
            </a:endParaRPr>
          </a:p>
          <a:p>
            <a:pPr indent="-317500" lvl="0" marL="457200" marR="0" rtl="0" algn="l">
              <a:lnSpc>
                <a:spcPct val="100000"/>
              </a:lnSpc>
              <a:spcBef>
                <a:spcPts val="0"/>
              </a:spcBef>
              <a:spcAft>
                <a:spcPts val="0"/>
              </a:spcAft>
              <a:buClr>
                <a:srgbClr val="000000"/>
              </a:buClr>
              <a:buSzPts val="1400"/>
              <a:buFont typeface="Arial"/>
              <a:buChar char="●"/>
            </a:pPr>
            <a:r>
              <a:rPr b="0" i="0" lang="en-GB" sz="1400" u="none" cap="none" strike="noStrike">
                <a:solidFill>
                  <a:srgbClr val="000000"/>
                </a:solidFill>
                <a:latin typeface="Arial"/>
                <a:ea typeface="Arial"/>
                <a:cs typeface="Arial"/>
                <a:sym typeface="Arial"/>
              </a:rPr>
              <a:t>Draw a pirate ship and the problem solver has to calculate the area or perimeter of different parts.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Can you think of other ideas? Discuss. </a:t>
            </a:r>
            <a:endParaRPr b="0" i="0" sz="1400" u="none" cap="none" strike="noStrike">
              <a:solidFill>
                <a:srgbClr val="000000"/>
              </a:solidFill>
              <a:latin typeface="Arial"/>
              <a:ea typeface="Arial"/>
              <a:cs typeface="Arial"/>
              <a:sym typeface="Arial"/>
            </a:endParaRPr>
          </a:p>
        </p:txBody>
      </p:sp>
      <p:pic>
        <p:nvPicPr>
          <p:cNvPr id="130" name="Google Shape;130;p8"/>
          <p:cNvPicPr preferRelativeResize="0"/>
          <p:nvPr/>
        </p:nvPicPr>
        <p:blipFill rotWithShape="1">
          <a:blip r:embed="rId3">
            <a:alphaModFix/>
          </a:blip>
          <a:srcRect b="0" l="0" r="0" t="0"/>
          <a:stretch/>
        </p:blipFill>
        <p:spPr>
          <a:xfrm rot="533343">
            <a:off x="6651200" y="282224"/>
            <a:ext cx="2187500" cy="1689849"/>
          </a:xfrm>
          <a:prstGeom prst="rect">
            <a:avLst/>
          </a:prstGeom>
          <a:noFill/>
          <a:ln>
            <a:noFill/>
          </a:ln>
        </p:spPr>
      </p:pic>
      <p:pic>
        <p:nvPicPr>
          <p:cNvPr id="131" name="Google Shape;131;p8"/>
          <p:cNvPicPr preferRelativeResize="0"/>
          <p:nvPr/>
        </p:nvPicPr>
        <p:blipFill rotWithShape="1">
          <a:blip r:embed="rId4">
            <a:alphaModFix/>
          </a:blip>
          <a:srcRect b="0" l="0" r="0" t="0"/>
          <a:stretch/>
        </p:blipFill>
        <p:spPr>
          <a:xfrm rot="-403772">
            <a:off x="322254" y="1030774"/>
            <a:ext cx="1042425" cy="1352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5" name="Shape 135"/>
        <p:cNvGrpSpPr/>
        <p:nvPr/>
      </p:nvGrpSpPr>
      <p:grpSpPr>
        <a:xfrm>
          <a:off x="0" y="0"/>
          <a:ext cx="0" cy="0"/>
          <a:chOff x="0" y="0"/>
          <a:chExt cx="0" cy="0"/>
        </a:xfrm>
      </p:grpSpPr>
      <p:sp>
        <p:nvSpPr>
          <p:cNvPr id="136" name="Google Shape;136;p9"/>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Spellings</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Reading = World Oceans </a:t>
            </a:r>
            <a:endParaRPr/>
          </a:p>
          <a:p>
            <a:pPr indent="0" lvl="0" marL="45720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137" name="Google Shape;137;p9"/>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38" name="Google Shape;138;p9"/>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2" name="Shape 142"/>
        <p:cNvGrpSpPr/>
        <p:nvPr/>
      </p:nvGrpSpPr>
      <p:grpSpPr>
        <a:xfrm>
          <a:off x="0" y="0"/>
          <a:ext cx="0" cy="0"/>
          <a:chOff x="0" y="0"/>
          <a:chExt cx="0" cy="0"/>
        </a:xfrm>
      </p:grpSpPr>
      <p:sp>
        <p:nvSpPr>
          <p:cNvPr id="143" name="Google Shape;143;p10"/>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Thursday - Spelling and handwriting practice</a:t>
            </a: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luckily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nasty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normally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nosy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rosy</a:t>
            </a:r>
            <a:endParaRPr b="0"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37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50"/>
              <a:buFont typeface="Arial"/>
              <a:buNone/>
            </a:pPr>
            <a:r>
              <a:rPr b="1" i="0" lang="en-GB" sz="2450" u="none" cap="none" strike="noStrike">
                <a:solidFill>
                  <a:srgbClr val="4D5156"/>
                </a:solidFill>
                <a:latin typeface="Arial"/>
                <a:ea typeface="Arial"/>
                <a:cs typeface="Arial"/>
                <a:sym typeface="Arial"/>
              </a:rPr>
              <a:t>Luckily,</a:t>
            </a:r>
            <a:r>
              <a:rPr b="0" i="0" lang="en-GB" sz="2450" u="none" cap="none" strike="noStrike">
                <a:solidFill>
                  <a:srgbClr val="4D5156"/>
                </a:solidFill>
                <a:latin typeface="Arial"/>
                <a:ea typeface="Arial"/>
                <a:cs typeface="Arial"/>
                <a:sym typeface="Arial"/>
              </a:rPr>
              <a:t> I managed to watch them win the football match.</a:t>
            </a:r>
            <a:br>
              <a:rPr b="0" i="0" lang="en-GB" sz="3700" u="none" cap="none" strike="noStrike">
                <a:solidFill>
                  <a:srgbClr val="000000"/>
                </a:solidFill>
                <a:latin typeface="Arial"/>
                <a:ea typeface="Arial"/>
                <a:cs typeface="Arial"/>
                <a:sym typeface="Arial"/>
              </a:rPr>
            </a:br>
            <a:endParaRPr b="0" i="0" sz="3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44" name="Google Shape;144;p10"/>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Copy out these words out twice in your best joined handwriting.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8" name="Shape 148"/>
        <p:cNvGrpSpPr/>
        <p:nvPr/>
      </p:nvGrpSpPr>
      <p:grpSpPr>
        <a:xfrm>
          <a:off x="0" y="0"/>
          <a:ext cx="0" cy="0"/>
          <a:chOff x="0" y="0"/>
          <a:chExt cx="0" cy="0"/>
        </a:xfrm>
      </p:grpSpPr>
      <p:sp>
        <p:nvSpPr>
          <p:cNvPr id="149" name="Google Shape;149;p11"/>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Cedarville Cursive"/>
                <a:ea typeface="Cedarville Cursive"/>
                <a:cs typeface="Cedarville Cursive"/>
                <a:sym typeface="Cedarville Cursive"/>
              </a:rPr>
              <a:t>Thursday- Spelling</a:t>
            </a:r>
            <a:r>
              <a:rPr b="0" i="0" lang="en-GB" sz="2400" u="none" cap="none" strike="noStrike">
                <a:solidFill>
                  <a:srgbClr val="000000"/>
                </a:solidFill>
                <a:latin typeface="Cedarville Cursive"/>
                <a:ea typeface="Cedarville Cursive"/>
                <a:cs typeface="Cedarville Cursive"/>
                <a:sym typeface="Cedarville Cursive"/>
              </a:rPr>
              <a:t>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50" name="Google Shape;150;p11"/>
          <p:cNvSpPr txBox="1"/>
          <p:nvPr/>
        </p:nvSpPr>
        <p:spPr>
          <a:xfrm>
            <a:off x="7393775" y="209625"/>
            <a:ext cx="1593300" cy="48360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angrily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costly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dingy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exactly excitedly floury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forty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guilty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lively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lonely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lovely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luckily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nasty normally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nosy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rosy</a:t>
            </a:r>
            <a:endParaRPr b="0" i="0" sz="1900" u="none" cap="none" strike="noStrike">
              <a:solidFill>
                <a:srgbClr val="000000"/>
              </a:solidFill>
              <a:latin typeface="Calibri"/>
              <a:ea typeface="Calibri"/>
              <a:cs typeface="Calibri"/>
              <a:sym typeface="Calibri"/>
            </a:endParaRPr>
          </a:p>
        </p:txBody>
      </p:sp>
      <p:sp>
        <p:nvSpPr>
          <p:cNvPr id="151" name="Google Shape;151;p11"/>
          <p:cNvSpPr txBox="1"/>
          <p:nvPr/>
        </p:nvSpPr>
        <p:spPr>
          <a:xfrm>
            <a:off x="362075" y="740588"/>
            <a:ext cx="6696300" cy="608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Which of the words fit these definitions?</a:t>
            </a:r>
            <a:endParaRPr b="0" i="0" sz="1400" u="none" cap="none" strike="noStrike">
              <a:solidFill>
                <a:srgbClr val="000000"/>
              </a:solidFill>
              <a:latin typeface="Arial"/>
              <a:ea typeface="Arial"/>
              <a:cs typeface="Arial"/>
              <a:sym typeface="Arial"/>
            </a:endParaRPr>
          </a:p>
        </p:txBody>
      </p:sp>
      <p:pic>
        <p:nvPicPr>
          <p:cNvPr id="152" name="Google Shape;152;p11"/>
          <p:cNvPicPr preferRelativeResize="0"/>
          <p:nvPr/>
        </p:nvPicPr>
        <p:blipFill rotWithShape="1">
          <a:blip r:embed="rId3">
            <a:alphaModFix/>
          </a:blip>
          <a:srcRect b="0" l="0" r="0" t="0"/>
          <a:stretch/>
        </p:blipFill>
        <p:spPr>
          <a:xfrm>
            <a:off x="935100" y="1656075"/>
            <a:ext cx="5010150" cy="1943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6" name="Shape 156"/>
        <p:cNvGrpSpPr/>
        <p:nvPr/>
      </p:nvGrpSpPr>
      <p:grpSpPr>
        <a:xfrm>
          <a:off x="0" y="0"/>
          <a:ext cx="0" cy="0"/>
          <a:chOff x="0" y="0"/>
          <a:chExt cx="0" cy="0"/>
        </a:xfrm>
      </p:grpSpPr>
      <p:sp>
        <p:nvSpPr>
          <p:cNvPr id="157" name="Google Shape;157;p12"/>
          <p:cNvSpPr/>
          <p:nvPr/>
        </p:nvSpPr>
        <p:spPr>
          <a:xfrm>
            <a:off x="796675" y="1914825"/>
            <a:ext cx="4724100" cy="608100"/>
          </a:xfrm>
          <a:prstGeom prst="rect">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12"/>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Cedarville Cursive"/>
                <a:ea typeface="Cedarville Cursive"/>
                <a:cs typeface="Cedarville Cursive"/>
                <a:sym typeface="Cedarville Cursive"/>
              </a:rPr>
              <a:t>Thursday- Spelling</a:t>
            </a:r>
            <a:r>
              <a:rPr b="0" i="0" lang="en-GB" sz="2400" u="none" cap="none" strike="noStrike">
                <a:solidFill>
                  <a:srgbClr val="000000"/>
                </a:solidFill>
                <a:latin typeface="Cedarville Cursive"/>
                <a:ea typeface="Cedarville Cursive"/>
                <a:cs typeface="Cedarville Cursive"/>
                <a:sym typeface="Cedarville Cursive"/>
              </a:rPr>
              <a:t>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59" name="Google Shape;159;p12"/>
          <p:cNvSpPr txBox="1"/>
          <p:nvPr/>
        </p:nvSpPr>
        <p:spPr>
          <a:xfrm>
            <a:off x="7393775" y="209625"/>
            <a:ext cx="1593300" cy="48360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angrily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costly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dingy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exactly excitedly floury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forty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guilty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lively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lonely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lovely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luckily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nasty normally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nosy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rosy</a:t>
            </a:r>
            <a:endParaRPr b="0" i="0" sz="1900" u="none" cap="none" strike="noStrike">
              <a:solidFill>
                <a:srgbClr val="000000"/>
              </a:solidFill>
              <a:latin typeface="Calibri"/>
              <a:ea typeface="Calibri"/>
              <a:cs typeface="Calibri"/>
              <a:sym typeface="Calibri"/>
            </a:endParaRPr>
          </a:p>
        </p:txBody>
      </p:sp>
      <p:sp>
        <p:nvSpPr>
          <p:cNvPr id="160" name="Google Shape;160;p12"/>
          <p:cNvSpPr txBox="1"/>
          <p:nvPr/>
        </p:nvSpPr>
        <p:spPr>
          <a:xfrm>
            <a:off x="362075" y="740588"/>
            <a:ext cx="6696300" cy="608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Which of your words fit these definitions? </a:t>
            </a:r>
            <a:r>
              <a:rPr b="0" i="0" lang="en-GB" sz="1400" u="none" cap="none" strike="noStrike">
                <a:solidFill>
                  <a:srgbClr val="FF0000"/>
                </a:solidFill>
                <a:latin typeface="Arial"/>
                <a:ea typeface="Arial"/>
                <a:cs typeface="Arial"/>
                <a:sym typeface="Arial"/>
              </a:rPr>
              <a:t>Check the answers below and see if you got it correct.</a:t>
            </a:r>
            <a:endParaRPr b="0" i="0" sz="1400" u="none" cap="none" strike="noStrike">
              <a:solidFill>
                <a:srgbClr val="000000"/>
              </a:solidFill>
              <a:latin typeface="Arial"/>
              <a:ea typeface="Arial"/>
              <a:cs typeface="Arial"/>
              <a:sym typeface="Arial"/>
            </a:endParaRPr>
          </a:p>
        </p:txBody>
      </p:sp>
      <p:pic>
        <p:nvPicPr>
          <p:cNvPr id="161" name="Google Shape;161;p12"/>
          <p:cNvPicPr preferRelativeResize="0"/>
          <p:nvPr/>
        </p:nvPicPr>
        <p:blipFill rotWithShape="1">
          <a:blip r:embed="rId3">
            <a:alphaModFix/>
          </a:blip>
          <a:srcRect b="0" l="0" r="0" t="0"/>
          <a:stretch/>
        </p:blipFill>
        <p:spPr>
          <a:xfrm>
            <a:off x="907150" y="2088113"/>
            <a:ext cx="4438650" cy="2571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5" name="Shape 165"/>
        <p:cNvGrpSpPr/>
        <p:nvPr/>
      </p:nvGrpSpPr>
      <p:grpSpPr>
        <a:xfrm>
          <a:off x="0" y="0"/>
          <a:ext cx="0" cy="0"/>
          <a:chOff x="0" y="0"/>
          <a:chExt cx="0" cy="0"/>
        </a:xfrm>
      </p:grpSpPr>
      <p:sp>
        <p:nvSpPr>
          <p:cNvPr id="166" name="Google Shape;166;g888a8cd690_0_0"/>
          <p:cNvSpPr/>
          <p:nvPr/>
        </p:nvSpPr>
        <p:spPr>
          <a:xfrm>
            <a:off x="345950" y="335450"/>
            <a:ext cx="8587200" cy="684900"/>
          </a:xfrm>
          <a:prstGeom prst="rect">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b="1" lang="en-GB" u="sng"/>
              <a:t>Reading Activity </a:t>
            </a:r>
            <a:endParaRPr b="1" u="sng"/>
          </a:p>
          <a:p>
            <a:pPr indent="0" lvl="0" marL="0" rtl="0" algn="l">
              <a:spcBef>
                <a:spcPts val="0"/>
              </a:spcBef>
              <a:spcAft>
                <a:spcPts val="0"/>
              </a:spcAft>
              <a:buNone/>
            </a:pPr>
            <a:r>
              <a:t/>
            </a:r>
            <a:endParaRPr/>
          </a:p>
        </p:txBody>
      </p:sp>
      <p:sp>
        <p:nvSpPr>
          <p:cNvPr id="167" name="Google Shape;167;g888a8cd690_0_0"/>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 purpose of a close read activity is to gain an understanding of the text by reading it multiple times.</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Close Read Instructions:</a:t>
            </a:r>
            <a:endParaRPr b="1" u="sng"/>
          </a:p>
          <a:p>
            <a:pPr indent="0" lvl="0" marL="457200" rtl="0" algn="l">
              <a:spcBef>
                <a:spcPts val="0"/>
              </a:spcBef>
              <a:spcAft>
                <a:spcPts val="0"/>
              </a:spcAft>
              <a:buNone/>
            </a:pPr>
            <a:r>
              <a:t/>
            </a:r>
            <a:endParaRPr/>
          </a:p>
          <a:p>
            <a:pPr indent="-317500" lvl="0" marL="457200" rtl="0" algn="l">
              <a:spcBef>
                <a:spcPts val="0"/>
              </a:spcBef>
              <a:spcAft>
                <a:spcPts val="0"/>
              </a:spcAft>
              <a:buSzPts val="1400"/>
              <a:buAutoNum type="arabicParenR"/>
            </a:pPr>
            <a:r>
              <a:rPr lang="en-GB"/>
              <a:t>Look at the vocabulary. Do you know what the words mean?  </a:t>
            </a:r>
            <a:r>
              <a:rPr lang="en-GB">
                <a:solidFill>
                  <a:schemeClr val="dk1"/>
                </a:solidFill>
              </a:rPr>
              <a:t>If you are unsure, note down the words and use a dictionary (this could be online) to find out their meaning.</a:t>
            </a:r>
            <a:r>
              <a:rPr lang="en-GB"/>
              <a:t> </a:t>
            </a:r>
            <a:endParaRPr/>
          </a:p>
          <a:p>
            <a:pPr indent="-317500" lvl="0" marL="457200" rtl="0" algn="l">
              <a:spcBef>
                <a:spcPts val="0"/>
              </a:spcBef>
              <a:spcAft>
                <a:spcPts val="0"/>
              </a:spcAft>
              <a:buSzPts val="1400"/>
              <a:buAutoNum type="arabicParenR"/>
            </a:pPr>
            <a:r>
              <a:rPr lang="en-GB"/>
              <a:t>Read the text to yourself and ask yourself the following questions:</a:t>
            </a:r>
            <a:endParaRPr/>
          </a:p>
          <a:p>
            <a:pPr indent="0" lvl="0" marL="457200" rtl="0" algn="l">
              <a:spcBef>
                <a:spcPts val="0"/>
              </a:spcBef>
              <a:spcAft>
                <a:spcPts val="0"/>
              </a:spcAft>
              <a:buNone/>
            </a:pPr>
            <a:r>
              <a:rPr lang="en-GB"/>
              <a:t>What did I just read? What did it say?  </a:t>
            </a:r>
            <a:r>
              <a:rPr i="1" lang="en-GB"/>
              <a:t>You can make notes or annotate the text.</a:t>
            </a:r>
            <a:endParaRPr i="1"/>
          </a:p>
          <a:p>
            <a:pPr indent="-317500" lvl="0" marL="457200" rtl="0" algn="l">
              <a:spcBef>
                <a:spcPts val="0"/>
              </a:spcBef>
              <a:spcAft>
                <a:spcPts val="0"/>
              </a:spcAft>
              <a:buSzPts val="1400"/>
              <a:buAutoNum type="arabicParenR"/>
            </a:pPr>
            <a:r>
              <a:rPr lang="en-GB"/>
              <a:t>Now read the text again (you could do this wit an adult) - this will help you gain a better understanding.</a:t>
            </a:r>
            <a:endParaRPr/>
          </a:p>
          <a:p>
            <a:pPr indent="-317500" lvl="0" marL="457200" rtl="0" algn="l">
              <a:spcBef>
                <a:spcPts val="0"/>
              </a:spcBef>
              <a:spcAft>
                <a:spcPts val="0"/>
              </a:spcAft>
              <a:buSzPts val="1400"/>
              <a:buAutoNum type="arabicParenR"/>
            </a:pPr>
            <a:r>
              <a:rPr lang="en-GB"/>
              <a:t>Read the questions and now reread the text again to find evidence that will support your answers.</a:t>
            </a:r>
            <a:endParaRPr/>
          </a:p>
          <a:p>
            <a:pPr indent="-317500" lvl="0" marL="457200" rtl="0" algn="l">
              <a:spcBef>
                <a:spcPts val="0"/>
              </a:spcBef>
              <a:spcAft>
                <a:spcPts val="0"/>
              </a:spcAft>
              <a:buSzPts val="1400"/>
              <a:buAutoNum type="arabicParenR"/>
            </a:pPr>
            <a:r>
              <a:rPr lang="en-GB"/>
              <a:t>Answer the questions in writing.</a:t>
            </a:r>
            <a:endParaRPr/>
          </a:p>
          <a:p>
            <a:pPr indent="0" lvl="0" marL="457200" rtl="0" algn="l">
              <a:spcBef>
                <a:spcPts val="0"/>
              </a:spcBef>
              <a:spcAft>
                <a:spcPts val="0"/>
              </a:spcAft>
              <a:buNone/>
            </a:pPr>
            <a:r>
              <a:t/>
            </a:r>
            <a:endParaRPr i="1"/>
          </a:p>
          <a:p>
            <a:pPr indent="0" lvl="0" marL="457200" rtl="0" algn="l">
              <a:spcBef>
                <a:spcPts val="0"/>
              </a:spcBef>
              <a:spcAft>
                <a:spcPts val="0"/>
              </a:spcAft>
              <a:buNone/>
            </a:pPr>
            <a:r>
              <a:rPr i="1" lang="en-GB"/>
              <a:t>All close read texts are age appropriate.</a:t>
            </a:r>
            <a:endParaRPr i="1"/>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1" name="Shape 171"/>
        <p:cNvGrpSpPr/>
        <p:nvPr/>
      </p:nvGrpSpPr>
      <p:grpSpPr>
        <a:xfrm>
          <a:off x="0" y="0"/>
          <a:ext cx="0" cy="0"/>
          <a:chOff x="0" y="0"/>
          <a:chExt cx="0" cy="0"/>
        </a:xfrm>
      </p:grpSpPr>
      <p:sp>
        <p:nvSpPr>
          <p:cNvPr id="172" name="Google Shape;172;p13"/>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GB" sz="2100" u="sng" cap="none" strike="noStrike">
                <a:solidFill>
                  <a:srgbClr val="0000FF"/>
                </a:solidFill>
                <a:latin typeface="Arial"/>
                <a:ea typeface="Arial"/>
                <a:cs typeface="Arial"/>
                <a:sym typeface="Arial"/>
              </a:rPr>
              <a:t>READING  - World Oceans</a:t>
            </a:r>
            <a:endParaRPr b="1" i="0" sz="1400" u="sng" cap="none" strike="noStrike">
              <a:solidFill>
                <a:srgbClr val="0000FF"/>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73" name="Google Shape;173;p13"/>
          <p:cNvSpPr txBox="1"/>
          <p:nvPr/>
        </p:nvSpPr>
        <p:spPr>
          <a:xfrm>
            <a:off x="150550" y="964400"/>
            <a:ext cx="8808600" cy="37878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id="174" name="Google Shape;174;p13"/>
          <p:cNvPicPr preferRelativeResize="0"/>
          <p:nvPr/>
        </p:nvPicPr>
        <p:blipFill rotWithShape="1">
          <a:blip r:embed="rId3">
            <a:alphaModFix/>
          </a:blip>
          <a:srcRect b="5356" l="0" r="0" t="5348"/>
          <a:stretch/>
        </p:blipFill>
        <p:spPr>
          <a:xfrm>
            <a:off x="1593375" y="1271900"/>
            <a:ext cx="6206150" cy="3144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8" name="Shape 178"/>
        <p:cNvGrpSpPr/>
        <p:nvPr/>
      </p:nvGrpSpPr>
      <p:grpSpPr>
        <a:xfrm>
          <a:off x="0" y="0"/>
          <a:ext cx="0" cy="0"/>
          <a:chOff x="0" y="0"/>
          <a:chExt cx="0" cy="0"/>
        </a:xfrm>
      </p:grpSpPr>
      <p:sp>
        <p:nvSpPr>
          <p:cNvPr id="179" name="Google Shape;179;p14"/>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80" name="Google Shape;180;p14"/>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14"/>
          <p:cNvSpPr txBox="1"/>
          <p:nvPr/>
        </p:nvSpPr>
        <p:spPr>
          <a:xfrm>
            <a:off x="235150" y="1034300"/>
            <a:ext cx="8511900" cy="375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As a result of human action, our oceans are struggling to function as they should. Increasing levels of carbon dioxide in the ocean has led to an increase in the acidity in the ocean. Many sea creatures cannot adapt to this change and therefore die. Sea temperatures are rising with some areas of the ocean seeing a temperature rise of 2°C in the last one hundred years. This causes living things, such as coral, to die. Pollution, both plastic and chemical, is causing major damage to oceans. Oil spills from tankers, fertilisers from agriculture, and litter from land all pollute our oceans. This pollution kills marine life and damages plant life. One of the other biggest problems facing the oceans of the world is overfishing. This means too many sea creatures are being caught in relation to the number that are born. Some species of sea creatures are in danger of becoming extinct because of it and the balance of the ocean is under threat. As countries increasingly view the ocean as a potential source of economic growth, governments must address the challenge of balancing the financial benefits of the ocean while protecting it for the future.</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5" name="Shape 185"/>
        <p:cNvGrpSpPr/>
        <p:nvPr/>
      </p:nvGrpSpPr>
      <p:grpSpPr>
        <a:xfrm>
          <a:off x="0" y="0"/>
          <a:ext cx="0" cy="0"/>
          <a:chOff x="0" y="0"/>
          <a:chExt cx="0" cy="0"/>
        </a:xfrm>
      </p:grpSpPr>
      <p:sp>
        <p:nvSpPr>
          <p:cNvPr id="186" name="Google Shape;186;p15"/>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87" name="Google Shape;187;p15"/>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15"/>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189" name="Google Shape;189;p15"/>
          <p:cNvSpPr txBox="1"/>
          <p:nvPr/>
        </p:nvSpPr>
        <p:spPr>
          <a:xfrm>
            <a:off x="214300" y="1236975"/>
            <a:ext cx="8681100" cy="325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The focus of World Oceans Day changes each year and this year, the theme is ‘Innovation for a Sustainable Ocean’. This theme focuses on ideas and innovations that will help protect the ocean and all life that depend on it. It will highlight technological advances, scientific research and solutions-focused programmes that will help to protect the ocean and sustain it for the future. Scientists and environmentalists are trying to find innovative ways to stem the flow of plastics into the ocean and are developing holistic waste management systems. Other innovations include finding ways to repurpose plastic waste to prevent it from ending up in the ocean. For example, in some countries, plastic is being used to make new products such as roads, clothes and even mattresses!</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3" name="Shape 193"/>
        <p:cNvGrpSpPr/>
        <p:nvPr/>
      </p:nvGrpSpPr>
      <p:grpSpPr>
        <a:xfrm>
          <a:off x="0" y="0"/>
          <a:ext cx="0" cy="0"/>
          <a:chOff x="0" y="0"/>
          <a:chExt cx="0" cy="0"/>
        </a:xfrm>
      </p:grpSpPr>
      <p:sp>
        <p:nvSpPr>
          <p:cNvPr id="194" name="Google Shape;194;p16"/>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195" name="Google Shape;195;p16"/>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16"/>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600"/>
              <a:buFont typeface="Arial"/>
              <a:buNone/>
            </a:pPr>
            <a:r>
              <a:rPr b="0" i="0" lang="en-GB" sz="1600" u="none" cap="none" strike="noStrike">
                <a:solidFill>
                  <a:srgbClr val="000000"/>
                </a:solidFill>
                <a:latin typeface="Arial"/>
                <a:ea typeface="Arial"/>
                <a:cs typeface="Arial"/>
                <a:sym typeface="Arial"/>
              </a:rPr>
              <a:t>Although governments, businesses and multinational organisations are mostly responsible for making progress towards ocean sustainability, we can all play our part in caring for it. We can all reduce our carbon footprint by using the car less and walking or cycling more. We can strive to use less plastic and recycle more. If living near the coast, we can go on organised beach cleans, collecting and recycling plastic waste. We can research and support charities and innovations that aim to raise awareness about the importance of caring for our oceans.</a:t>
            </a:r>
            <a:endParaRPr b="0" i="0" sz="1200" u="none" cap="none" strike="noStrike">
              <a:solidFill>
                <a:srgbClr val="000000"/>
              </a:solidFill>
              <a:latin typeface="Arial"/>
              <a:ea typeface="Arial"/>
              <a:cs typeface="Arial"/>
              <a:sym typeface="Arial"/>
            </a:endParaRPr>
          </a:p>
        </p:txBody>
      </p:sp>
      <p:pic>
        <p:nvPicPr>
          <p:cNvPr id="197" name="Google Shape;197;p16"/>
          <p:cNvPicPr preferRelativeResize="0"/>
          <p:nvPr/>
        </p:nvPicPr>
        <p:blipFill rotWithShape="1">
          <a:blip r:embed="rId3">
            <a:alphaModFix/>
          </a:blip>
          <a:srcRect b="0" l="0" r="0" t="0"/>
          <a:stretch/>
        </p:blipFill>
        <p:spPr>
          <a:xfrm>
            <a:off x="2977836" y="3097400"/>
            <a:ext cx="3154025" cy="16053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1" name="Shape 201"/>
        <p:cNvGrpSpPr/>
        <p:nvPr/>
      </p:nvGrpSpPr>
      <p:grpSpPr>
        <a:xfrm>
          <a:off x="0" y="0"/>
          <a:ext cx="0" cy="0"/>
          <a:chOff x="0" y="0"/>
          <a:chExt cx="0" cy="0"/>
        </a:xfrm>
      </p:grpSpPr>
      <p:sp>
        <p:nvSpPr>
          <p:cNvPr id="202" name="Google Shape;202;p17"/>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03" name="Google Shape;203;p17"/>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 name="Google Shape;204;p17"/>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05" name="Google Shape;205;p17"/>
          <p:cNvSpPr txBox="1"/>
          <p:nvPr/>
        </p:nvSpPr>
        <p:spPr>
          <a:xfrm>
            <a:off x="214300" y="1100750"/>
            <a:ext cx="8681100" cy="3654900"/>
          </a:xfrm>
          <a:prstGeom prst="rect">
            <a:avLst/>
          </a:prstGeom>
          <a:noFill/>
          <a:ln>
            <a:noFill/>
          </a:ln>
        </p:spPr>
        <p:txBody>
          <a:bodyPr anchorCtr="0" anchor="t" bIns="91425" lIns="91425" spcFirstLastPara="1" rIns="91425" wrap="square" tIns="91425">
            <a:noAutofit/>
          </a:bodyPr>
          <a:lstStyle/>
          <a:p>
            <a:pPr indent="-342900" lvl="0" marL="457200" marR="0" rtl="0" algn="l">
              <a:lnSpc>
                <a:spcPct val="100000"/>
              </a:lnSpc>
              <a:spcBef>
                <a:spcPts val="0"/>
              </a:spcBef>
              <a:spcAft>
                <a:spcPts val="0"/>
              </a:spcAft>
              <a:buClr>
                <a:srgbClr val="000000"/>
              </a:buClr>
              <a:buSzPts val="1800"/>
              <a:buFont typeface="Arial"/>
              <a:buAutoNum type="arabicPeriod"/>
            </a:pPr>
            <a:r>
              <a:rPr b="0" i="0" lang="en-GB" sz="1800" u="none" cap="none" strike="noStrike">
                <a:solidFill>
                  <a:srgbClr val="000000"/>
                </a:solidFill>
                <a:latin typeface="Arial"/>
                <a:ea typeface="Arial"/>
                <a:cs typeface="Arial"/>
                <a:sym typeface="Arial"/>
              </a:rPr>
              <a:t>Explain why there is more carbon dioxide in the ocean. Use evidence from the text to support your answer. </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AutoNum type="arabicPeriod"/>
            </a:pPr>
            <a:r>
              <a:rPr b="0" i="0" lang="en-GB" sz="1800" u="none" cap="none" strike="noStrike">
                <a:solidFill>
                  <a:srgbClr val="000000"/>
                </a:solidFill>
                <a:latin typeface="Arial"/>
                <a:ea typeface="Arial"/>
                <a:cs typeface="Arial"/>
                <a:sym typeface="Arial"/>
              </a:rPr>
              <a:t>Explain why overfishing is a problem and why it is a difficult problem to solve.</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AutoNum type="arabicPeriod"/>
            </a:pPr>
            <a:r>
              <a:rPr b="0" i="0" lang="en-GB" sz="1800" u="none" cap="none" strike="noStrike">
                <a:solidFill>
                  <a:srgbClr val="000000"/>
                </a:solidFill>
                <a:latin typeface="Arial"/>
                <a:ea typeface="Arial"/>
                <a:cs typeface="Arial"/>
                <a:sym typeface="Arial"/>
              </a:rPr>
              <a:t>Who do you think is most responsible for caring for the oceans and why? Explain your answer fully using evidence from the text to support your answer.</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9" name="Shape 209"/>
        <p:cNvGrpSpPr/>
        <p:nvPr/>
      </p:nvGrpSpPr>
      <p:grpSpPr>
        <a:xfrm>
          <a:off x="0" y="0"/>
          <a:ext cx="0" cy="0"/>
          <a:chOff x="0" y="0"/>
          <a:chExt cx="0" cy="0"/>
        </a:xfrm>
      </p:grpSpPr>
      <p:sp>
        <p:nvSpPr>
          <p:cNvPr id="210" name="Google Shape;210;p18"/>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11" name="Google Shape;211;p18"/>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 name="Google Shape;212;p18"/>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13" name="Google Shape;213;p18"/>
          <p:cNvSpPr txBox="1"/>
          <p:nvPr/>
        </p:nvSpPr>
        <p:spPr>
          <a:xfrm>
            <a:off x="214300" y="964275"/>
            <a:ext cx="8681100" cy="4039500"/>
          </a:xfrm>
          <a:prstGeom prst="rect">
            <a:avLst/>
          </a:prstGeom>
          <a:noFill/>
          <a:ln>
            <a:noFill/>
          </a:ln>
        </p:spPr>
        <p:txBody>
          <a:bodyPr anchorCtr="0" anchor="t" bIns="91425" lIns="91425" spcFirstLastPara="1" rIns="91425" wrap="square" tIns="91425">
            <a:noAutofit/>
          </a:bodyPr>
          <a:lstStyle/>
          <a:p>
            <a:pPr indent="-317500" lvl="0" marL="457200" marR="0" rtl="0" algn="l">
              <a:lnSpc>
                <a:spcPct val="100000"/>
              </a:lnSpc>
              <a:spcBef>
                <a:spcPts val="0"/>
              </a:spcBef>
              <a:spcAft>
                <a:spcPts val="0"/>
              </a:spcAft>
              <a:buClr>
                <a:schemeClr val="dk1"/>
              </a:buClr>
              <a:buSzPts val="1400"/>
              <a:buFont typeface="Arial"/>
              <a:buAutoNum type="arabicPeriod"/>
            </a:pPr>
            <a:r>
              <a:rPr b="0" i="0" lang="en-GB" sz="1400" u="none" cap="none" strike="noStrike">
                <a:solidFill>
                  <a:schemeClr val="dk1"/>
                </a:solidFill>
                <a:latin typeface="Arial"/>
                <a:ea typeface="Arial"/>
                <a:cs typeface="Arial"/>
                <a:sym typeface="Arial"/>
              </a:rPr>
              <a:t>Explain why there is more carbon dioxide in the ocean. Use evidence from the text to support your answer. </a:t>
            </a:r>
            <a:endParaRPr b="0" i="0" sz="14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Own responses, such as: There is more carbon dioxide in the ocean because it says in the text that humans create it when they burn fossil fuels such as oil, coal and natural gas. We are more polluted and are burning more fuels than ever which the ocean then absorbs to help the planet to breathe.</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chemeClr val="dk1"/>
              </a:buClr>
              <a:buSzPts val="1100"/>
              <a:buFont typeface="Arial"/>
              <a:buNone/>
            </a:pPr>
            <a:r>
              <a:t/>
            </a:r>
            <a:endParaRPr b="0" i="0" sz="1400" u="none" cap="none" strike="noStrike">
              <a:solidFill>
                <a:srgbClr val="FF0000"/>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AutoNum type="arabicPeriod"/>
            </a:pPr>
            <a:r>
              <a:rPr b="0" i="0" lang="en-GB" sz="1400" u="none" cap="none" strike="noStrike">
                <a:solidFill>
                  <a:schemeClr val="dk1"/>
                </a:solidFill>
                <a:latin typeface="Arial"/>
                <a:ea typeface="Arial"/>
                <a:cs typeface="Arial"/>
                <a:sym typeface="Arial"/>
              </a:rPr>
              <a:t>Explain why overfishing is a problem and why it is a difficult problem to solve.</a:t>
            </a:r>
            <a:endParaRPr b="0" i="0" sz="14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Own responses, such as: Overfishing is a problem because more fish are being caught than being born which means that some species of fish are in danger of becoming extinct. It is a difficult problem to solve because some people need to fish to make a living and to help their country’s economy grow but this can be at the expense of the ocean and the creatures that live within it.</a:t>
            </a:r>
            <a:endParaRPr b="0" i="0" sz="1400" u="none" cap="none" strike="noStrike">
              <a:solidFill>
                <a:srgbClr val="FF0000"/>
              </a:solidFill>
              <a:latin typeface="Arial"/>
              <a:ea typeface="Arial"/>
              <a:cs typeface="Arial"/>
              <a:sym typeface="Arial"/>
            </a:endParaRPr>
          </a:p>
          <a:p>
            <a:pPr indent="0" lvl="0" marL="457200" marR="0" rtl="0" algn="l">
              <a:lnSpc>
                <a:spcPct val="100000"/>
              </a:lnSpc>
              <a:spcBef>
                <a:spcPts val="0"/>
              </a:spcBef>
              <a:spcAft>
                <a:spcPts val="0"/>
              </a:spcAft>
              <a:buClr>
                <a:schemeClr val="dk1"/>
              </a:buClr>
              <a:buSzPts val="1100"/>
              <a:buFont typeface="Arial"/>
              <a:buNone/>
            </a:pPr>
            <a:r>
              <a:t/>
            </a:r>
            <a:endParaRPr b="0" i="0" sz="1400" u="none" cap="none" strike="noStrike">
              <a:solidFill>
                <a:srgbClr val="FF0000"/>
              </a:solidFill>
              <a:latin typeface="Arial"/>
              <a:ea typeface="Arial"/>
              <a:cs typeface="Arial"/>
              <a:sym typeface="Arial"/>
            </a:endParaRPr>
          </a:p>
          <a:p>
            <a:pPr indent="-317500" lvl="0" marL="457200" marR="0" rtl="0" algn="l">
              <a:lnSpc>
                <a:spcPct val="100000"/>
              </a:lnSpc>
              <a:spcBef>
                <a:spcPts val="0"/>
              </a:spcBef>
              <a:spcAft>
                <a:spcPts val="0"/>
              </a:spcAft>
              <a:buClr>
                <a:schemeClr val="dk1"/>
              </a:buClr>
              <a:buSzPts val="1400"/>
              <a:buFont typeface="Arial"/>
              <a:buAutoNum type="arabicPeriod"/>
            </a:pPr>
            <a:r>
              <a:rPr b="0" i="0" lang="en-GB" sz="1400" u="none" cap="none" strike="noStrike">
                <a:solidFill>
                  <a:schemeClr val="dk1"/>
                </a:solidFill>
                <a:latin typeface="Arial"/>
                <a:ea typeface="Arial"/>
                <a:cs typeface="Arial"/>
                <a:sym typeface="Arial"/>
              </a:rPr>
              <a:t>Who do you think is most responsible for caring for the oceans and why? Explain your answer fully using evidence from the text to support your answer.</a:t>
            </a:r>
            <a:endParaRPr b="0" i="0" sz="14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Own responses, such as: I think that governments are the most responsible for caring for the oceans. This is because they have the power and the money to fund the research and innovations that are needed to clean up the oceans. They also have the power to stop things such as overfishing or factories from polluting the ocean.</a:t>
            </a:r>
            <a:endParaRPr b="0" i="0" sz="1400" u="none" cap="none" strike="noStrike">
              <a:solidFill>
                <a:srgbClr val="FF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