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2.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2.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17" roundtripDataSignature="AMtx7mjqX2Idy+SSAWtgvVxejIreRzfwM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_rels/presentation.xml.rels><?xml version="1.0" encoding="UTF-8" standalone="yes"?><Relationships xmlns="http://schemas.openxmlformats.org/package/2006/relationships"><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15" Type="http://schemas.openxmlformats.org/officeDocument/2006/relationships/slide" Target="slides/slide11.xml"/><Relationship Id="rId14" Type="http://schemas.openxmlformats.org/officeDocument/2006/relationships/slide" Target="slides/slide10.xml"/><Relationship Id="rId17" Type="http://customschemas.google.com/relationships/presentationmetadata" Target="metadata"/><Relationship Id="rId16" Type="http://schemas.openxmlformats.org/officeDocument/2006/relationships/slide" Target="slides/slide12.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6" name="Shape 86"/>
        <p:cNvGrpSpPr/>
        <p:nvPr/>
      </p:nvGrpSpPr>
      <p:grpSpPr>
        <a:xfrm>
          <a:off x="0" y="0"/>
          <a:ext cx="0" cy="0"/>
          <a:chOff x="0" y="0"/>
          <a:chExt cx="0" cy="0"/>
        </a:xfrm>
      </p:grpSpPr>
      <p:sp>
        <p:nvSpPr>
          <p:cNvPr id="87" name="Google Shape;87;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3" name="Shape 93"/>
        <p:cNvGrpSpPr/>
        <p:nvPr/>
      </p:nvGrpSpPr>
      <p:grpSpPr>
        <a:xfrm>
          <a:off x="0" y="0"/>
          <a:ext cx="0" cy="0"/>
          <a:chOff x="0" y="0"/>
          <a:chExt cx="0" cy="0"/>
        </a:xfrm>
      </p:grpSpPr>
      <p:sp>
        <p:nvSpPr>
          <p:cNvPr id="94" name="Google Shape;94;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5" name="Google Shape;95;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0" name="Shape 100"/>
        <p:cNvGrpSpPr/>
        <p:nvPr/>
      </p:nvGrpSpPr>
      <p:grpSpPr>
        <a:xfrm>
          <a:off x="0" y="0"/>
          <a:ext cx="0" cy="0"/>
          <a:chOff x="0" y="0"/>
          <a:chExt cx="0" cy="0"/>
        </a:xfrm>
      </p:grpSpPr>
      <p:sp>
        <p:nvSpPr>
          <p:cNvPr id="101" name="Google Shape;101;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6" name="Shape 106"/>
        <p:cNvGrpSpPr/>
        <p:nvPr/>
      </p:nvGrpSpPr>
      <p:grpSpPr>
        <a:xfrm>
          <a:off x="0" y="0"/>
          <a:ext cx="0" cy="0"/>
          <a:chOff x="0" y="0"/>
          <a:chExt cx="0" cy="0"/>
        </a:xfrm>
      </p:grpSpPr>
      <p:sp>
        <p:nvSpPr>
          <p:cNvPr id="107" name="Google Shape;107;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3" name="Shape 113"/>
        <p:cNvGrpSpPr/>
        <p:nvPr/>
      </p:nvGrpSpPr>
      <p:grpSpPr>
        <a:xfrm>
          <a:off x="0" y="0"/>
          <a:ext cx="0" cy="0"/>
          <a:chOff x="0" y="0"/>
          <a:chExt cx="0" cy="0"/>
        </a:xfrm>
      </p:grpSpPr>
      <p:sp>
        <p:nvSpPr>
          <p:cNvPr id="114" name="Google Shape;114;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8" name="Shape 118"/>
        <p:cNvGrpSpPr/>
        <p:nvPr/>
      </p:nvGrpSpPr>
      <p:grpSpPr>
        <a:xfrm>
          <a:off x="0" y="0"/>
          <a:ext cx="0" cy="0"/>
          <a:chOff x="0" y="0"/>
          <a:chExt cx="0" cy="0"/>
        </a:xfrm>
      </p:grpSpPr>
      <p:sp>
        <p:nvSpPr>
          <p:cNvPr id="119" name="Google Shape;119;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3" name="Shape 123"/>
        <p:cNvGrpSpPr/>
        <p:nvPr/>
      </p:nvGrpSpPr>
      <p:grpSpPr>
        <a:xfrm>
          <a:off x="0" y="0"/>
          <a:ext cx="0" cy="0"/>
          <a:chOff x="0" y="0"/>
          <a:chExt cx="0" cy="0"/>
        </a:xfrm>
      </p:grpSpPr>
      <p:sp>
        <p:nvSpPr>
          <p:cNvPr id="124" name="Google Shape;124;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0" name="Shape 130"/>
        <p:cNvGrpSpPr/>
        <p:nvPr/>
      </p:nvGrpSpPr>
      <p:grpSpPr>
        <a:xfrm>
          <a:off x="0" y="0"/>
          <a:ext cx="0" cy="0"/>
          <a:chOff x="0" y="0"/>
          <a:chExt cx="0" cy="0"/>
        </a:xfrm>
      </p:grpSpPr>
      <p:sp>
        <p:nvSpPr>
          <p:cNvPr id="131" name="Google Shape;131;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7" name="Shape 137"/>
        <p:cNvGrpSpPr/>
        <p:nvPr/>
      </p:nvGrpSpPr>
      <p:grpSpPr>
        <a:xfrm>
          <a:off x="0" y="0"/>
          <a:ext cx="0" cy="0"/>
          <a:chOff x="0" y="0"/>
          <a:chExt cx="0" cy="0"/>
        </a:xfrm>
      </p:grpSpPr>
      <p:sp>
        <p:nvSpPr>
          <p:cNvPr id="138" name="Google Shape;138;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5" name="Shape 145"/>
        <p:cNvGrpSpPr/>
        <p:nvPr/>
      </p:nvGrpSpPr>
      <p:grpSpPr>
        <a:xfrm>
          <a:off x="0" y="0"/>
          <a:ext cx="0" cy="0"/>
          <a:chOff x="0" y="0"/>
          <a:chExt cx="0" cy="0"/>
        </a:xfrm>
      </p:grpSpPr>
      <p:sp>
        <p:nvSpPr>
          <p:cNvPr id="146" name="Google Shape;146;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1" name="Shape 151"/>
        <p:cNvGrpSpPr/>
        <p:nvPr/>
      </p:nvGrpSpPr>
      <p:grpSpPr>
        <a:xfrm>
          <a:off x="0" y="0"/>
          <a:ext cx="0" cy="0"/>
          <a:chOff x="0" y="0"/>
          <a:chExt cx="0" cy="0"/>
        </a:xfrm>
      </p:grpSpPr>
      <p:sp>
        <p:nvSpPr>
          <p:cNvPr id="152" name="Google Shape;152;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11" name="Shape 11"/>
        <p:cNvGrpSpPr/>
        <p:nvPr/>
      </p:nvGrpSpPr>
      <p:grpSpPr>
        <a:xfrm>
          <a:off x="0" y="0"/>
          <a:ext cx="0" cy="0"/>
          <a:chOff x="0" y="0"/>
          <a:chExt cx="0" cy="0"/>
        </a:xfrm>
      </p:grpSpPr>
      <p:sp>
        <p:nvSpPr>
          <p:cNvPr id="12" name="Google Shape;12;p14"/>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14"/>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17" name="Shape 17"/>
        <p:cNvGrpSpPr/>
        <p:nvPr/>
      </p:nvGrpSpPr>
      <p:grpSpPr>
        <a:xfrm>
          <a:off x="0" y="0"/>
          <a:ext cx="0" cy="0"/>
          <a:chOff x="0" y="0"/>
          <a:chExt cx="0" cy="0"/>
        </a:xfrm>
      </p:grpSpPr>
      <p:sp>
        <p:nvSpPr>
          <p:cNvPr id="18" name="Google Shape;18;p1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1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23" name="Shape 23"/>
        <p:cNvGrpSpPr/>
        <p:nvPr/>
      </p:nvGrpSpPr>
      <p:grpSpPr>
        <a:xfrm>
          <a:off x="0" y="0"/>
          <a:ext cx="0" cy="0"/>
          <a:chOff x="0" y="0"/>
          <a:chExt cx="0" cy="0"/>
        </a:xfrm>
      </p:grpSpPr>
      <p:sp>
        <p:nvSpPr>
          <p:cNvPr id="24" name="Google Shape;24;p16"/>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16"/>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Content" type="twoObj">
  <p:cSld name="TWO_OBJECTS">
    <p:spTree>
      <p:nvGrpSpPr>
        <p:cNvPr id="29" name="Shape 29"/>
        <p:cNvGrpSpPr/>
        <p:nvPr/>
      </p:nvGrpSpPr>
      <p:grpSpPr>
        <a:xfrm>
          <a:off x="0" y="0"/>
          <a:ext cx="0" cy="0"/>
          <a:chOff x="0" y="0"/>
          <a:chExt cx="0" cy="0"/>
        </a:xfrm>
      </p:grpSpPr>
      <p:sp>
        <p:nvSpPr>
          <p:cNvPr id="30" name="Google Shape;30;p1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17"/>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17"/>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mparison" type="twoTxTwoObj">
  <p:cSld name="TWO_OBJECTS_WITH_TEXT">
    <p:spTree>
      <p:nvGrpSpPr>
        <p:cNvPr id="36" name="Shape 36"/>
        <p:cNvGrpSpPr/>
        <p:nvPr/>
      </p:nvGrpSpPr>
      <p:grpSpPr>
        <a:xfrm>
          <a:off x="0" y="0"/>
          <a:ext cx="0" cy="0"/>
          <a:chOff x="0" y="0"/>
          <a:chExt cx="0" cy="0"/>
        </a:xfrm>
      </p:grpSpPr>
      <p:sp>
        <p:nvSpPr>
          <p:cNvPr id="37" name="Google Shape;37;p18"/>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18"/>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18"/>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18"/>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18"/>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45" name="Shape 45"/>
        <p:cNvGrpSpPr/>
        <p:nvPr/>
      </p:nvGrpSpPr>
      <p:grpSpPr>
        <a:xfrm>
          <a:off x="0" y="0"/>
          <a:ext cx="0" cy="0"/>
          <a:chOff x="0" y="0"/>
          <a:chExt cx="0" cy="0"/>
        </a:xfrm>
      </p:grpSpPr>
      <p:sp>
        <p:nvSpPr>
          <p:cNvPr id="46" name="Google Shape;46;p1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50" name="Shape 50"/>
        <p:cNvGrpSpPr/>
        <p:nvPr/>
      </p:nvGrpSpPr>
      <p:grpSpPr>
        <a:xfrm>
          <a:off x="0" y="0"/>
          <a:ext cx="0" cy="0"/>
          <a:chOff x="0" y="0"/>
          <a:chExt cx="0" cy="0"/>
        </a:xfrm>
      </p:grpSpPr>
      <p:sp>
        <p:nvSpPr>
          <p:cNvPr id="51" name="Google Shape;51;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 with Caption" type="objTx">
  <p:cSld name="OBJECT_WITH_CAPTION_TEXT">
    <p:spTree>
      <p:nvGrpSpPr>
        <p:cNvPr id="54" name="Shape 54"/>
        <p:cNvGrpSpPr/>
        <p:nvPr/>
      </p:nvGrpSpPr>
      <p:grpSpPr>
        <a:xfrm>
          <a:off x="0" y="0"/>
          <a:ext cx="0" cy="0"/>
          <a:chOff x="0" y="0"/>
          <a:chExt cx="0" cy="0"/>
        </a:xfrm>
      </p:grpSpPr>
      <p:sp>
        <p:nvSpPr>
          <p:cNvPr id="55" name="Google Shape;55;p2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21"/>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21"/>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Picture with Caption" type="picTx">
  <p:cSld name="PICTURE_WITH_CAPTION_TEXT">
    <p:spTree>
      <p:nvGrpSpPr>
        <p:cNvPr id="61" name="Shape 61"/>
        <p:cNvGrpSpPr/>
        <p:nvPr/>
      </p:nvGrpSpPr>
      <p:grpSpPr>
        <a:xfrm>
          <a:off x="0" y="0"/>
          <a:ext cx="0" cy="0"/>
          <a:chOff x="0" y="0"/>
          <a:chExt cx="0" cy="0"/>
        </a:xfrm>
      </p:grpSpPr>
      <p:sp>
        <p:nvSpPr>
          <p:cNvPr id="62" name="Google Shape;62;p2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22"/>
          <p:cNvSpPr/>
          <p:nvPr>
            <p:ph idx="2" type="pic"/>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lvl="0" marR="0" rtl="0" algn="l">
              <a:lnSpc>
                <a:spcPct val="90000"/>
              </a:lnSpc>
              <a:spcBef>
                <a:spcPts val="100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64" name="Google Shape;64;p22"/>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Vertical Text" type="vertTx">
  <p:cSld name="VERTICAL_TEXT">
    <p:spTree>
      <p:nvGrpSpPr>
        <p:cNvPr id="68" name="Shape 68"/>
        <p:cNvGrpSpPr/>
        <p:nvPr/>
      </p:nvGrpSpPr>
      <p:grpSpPr>
        <a:xfrm>
          <a:off x="0" y="0"/>
          <a:ext cx="0" cy="0"/>
          <a:chOff x="0" y="0"/>
          <a:chExt cx="0" cy="0"/>
        </a:xfrm>
      </p:grpSpPr>
      <p:sp>
        <p:nvSpPr>
          <p:cNvPr id="69" name="Google Shape;69;p2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23"/>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24"/>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24"/>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5" name="Shape 5"/>
        <p:cNvGrpSpPr/>
        <p:nvPr/>
      </p:nvGrpSpPr>
      <p:grpSpPr>
        <a:xfrm>
          <a:off x="0" y="0"/>
          <a:ext cx="0" cy="0"/>
          <a:chOff x="0" y="0"/>
          <a:chExt cx="0" cy="0"/>
        </a:xfrm>
      </p:grpSpPr>
      <p:sp>
        <p:nvSpPr>
          <p:cNvPr id="6" name="Google Shape;6;p1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0.pn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2.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7.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png"/><Relationship Id="rId4" Type="http://schemas.openxmlformats.org/officeDocument/2006/relationships/hyperlink" Target="https://www.twinkl.co.uk/resource/t-t-7877-design-a-superhero-worksheets"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0000"/>
        </a:solidFill>
      </p:bgPr>
    </p:bg>
    <p:spTree>
      <p:nvGrpSpPr>
        <p:cNvPr id="83" name="Shape 83"/>
        <p:cNvGrpSpPr/>
        <p:nvPr/>
      </p:nvGrpSpPr>
      <p:grpSpPr>
        <a:xfrm>
          <a:off x="0" y="0"/>
          <a:ext cx="0" cy="0"/>
          <a:chOff x="0" y="0"/>
          <a:chExt cx="0" cy="0"/>
        </a:xfrm>
      </p:grpSpPr>
      <p:sp>
        <p:nvSpPr>
          <p:cNvPr id="84" name="Google Shape;84;p1"/>
          <p:cNvSpPr txBox="1"/>
          <p:nvPr>
            <p:ph type="ctrTitle"/>
          </p:nvPr>
        </p:nvSpPr>
        <p:spPr>
          <a:xfrm>
            <a:off x="1565198" y="365759"/>
            <a:ext cx="9144000" cy="2387600"/>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dk1"/>
              </a:buClr>
              <a:buSzPts val="6000"/>
              <a:buFont typeface="Arial"/>
              <a:buNone/>
            </a:pPr>
            <a:r>
              <a:rPr lang="en-GB">
                <a:latin typeface="Arial"/>
                <a:ea typeface="Arial"/>
                <a:cs typeface="Arial"/>
                <a:sym typeface="Arial"/>
              </a:rPr>
              <a:t>Reception’s </a:t>
            </a:r>
            <a:br>
              <a:rPr lang="en-GB">
                <a:latin typeface="Arial"/>
                <a:ea typeface="Arial"/>
                <a:cs typeface="Arial"/>
                <a:sym typeface="Arial"/>
              </a:rPr>
            </a:br>
            <a:r>
              <a:rPr lang="en-GB">
                <a:latin typeface="Arial"/>
                <a:ea typeface="Arial"/>
                <a:cs typeface="Arial"/>
                <a:sym typeface="Arial"/>
              </a:rPr>
              <a:t>Daily challenges</a:t>
            </a:r>
            <a:br>
              <a:rPr lang="en-GB">
                <a:latin typeface="Arial"/>
                <a:ea typeface="Arial"/>
                <a:cs typeface="Arial"/>
                <a:sym typeface="Arial"/>
              </a:rPr>
            </a:br>
            <a:r>
              <a:rPr lang="en-GB">
                <a:latin typeface="Arial"/>
                <a:ea typeface="Arial"/>
                <a:cs typeface="Arial"/>
                <a:sym typeface="Arial"/>
              </a:rPr>
              <a:t>Week 1 </a:t>
            </a:r>
            <a:endParaRPr>
              <a:latin typeface="Arial"/>
              <a:ea typeface="Arial"/>
              <a:cs typeface="Arial"/>
              <a:sym typeface="Arial"/>
            </a:endParaRPr>
          </a:p>
        </p:txBody>
      </p:sp>
      <p:sp>
        <p:nvSpPr>
          <p:cNvPr id="85" name="Google Shape;85;p1"/>
          <p:cNvSpPr txBox="1"/>
          <p:nvPr>
            <p:ph idx="1" type="subTitle"/>
          </p:nvPr>
        </p:nvSpPr>
        <p:spPr>
          <a:xfrm>
            <a:off x="1667691" y="3066461"/>
            <a:ext cx="9144000" cy="1655762"/>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chemeClr val="dk1"/>
              </a:buClr>
              <a:buSzPts val="3200"/>
              <a:buNone/>
            </a:pPr>
            <a:r>
              <a:rPr lang="en-GB" sz="3200">
                <a:latin typeface="Arial"/>
                <a:ea typeface="Arial"/>
                <a:cs typeface="Arial"/>
                <a:sym typeface="Arial"/>
              </a:rPr>
              <a:t>You can choose to record how you have completed these challenges in whatever way works best for you.</a:t>
            </a:r>
            <a:br>
              <a:rPr lang="en-GB" sz="3200">
                <a:latin typeface="Arial"/>
                <a:ea typeface="Arial"/>
                <a:cs typeface="Arial"/>
                <a:sym typeface="Arial"/>
              </a:rPr>
            </a:br>
            <a:r>
              <a:rPr lang="en-GB" sz="3200">
                <a:latin typeface="Arial"/>
                <a:ea typeface="Arial"/>
                <a:cs typeface="Arial"/>
                <a:sym typeface="Arial"/>
              </a:rPr>
              <a:t>You may want to take photos, draw/write/video.</a:t>
            </a:r>
            <a:endParaRPr/>
          </a:p>
          <a:p>
            <a:pPr indent="0" lvl="0" marL="0" rtl="0" algn="ctr">
              <a:lnSpc>
                <a:spcPct val="90000"/>
              </a:lnSpc>
              <a:spcBef>
                <a:spcPts val="1000"/>
              </a:spcBef>
              <a:spcAft>
                <a:spcPts val="0"/>
              </a:spcAft>
              <a:buClr>
                <a:schemeClr val="dk1"/>
              </a:buClr>
              <a:buSzPts val="3200"/>
              <a:buNone/>
            </a:pPr>
            <a:br>
              <a:rPr lang="en-GB" sz="3200">
                <a:latin typeface="Arial"/>
                <a:ea typeface="Arial"/>
                <a:cs typeface="Arial"/>
                <a:sym typeface="Arial"/>
              </a:rPr>
            </a:br>
            <a:r>
              <a:rPr lang="en-GB" sz="3200">
                <a:latin typeface="Arial"/>
                <a:ea typeface="Arial"/>
                <a:cs typeface="Arial"/>
                <a:sym typeface="Arial"/>
              </a:rPr>
              <a:t>We can’t wait to see how you have got on! ☺ </a:t>
            </a:r>
            <a:endParaRPr sz="3200">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C000"/>
        </a:solidFill>
      </p:bgPr>
    </p:bg>
    <p:spTree>
      <p:nvGrpSpPr>
        <p:cNvPr id="89" name="Shape 89"/>
        <p:cNvGrpSpPr/>
        <p:nvPr/>
      </p:nvGrpSpPr>
      <p:grpSpPr>
        <a:xfrm>
          <a:off x="0" y="0"/>
          <a:ext cx="0" cy="0"/>
          <a:chOff x="0" y="0"/>
          <a:chExt cx="0" cy="0"/>
        </a:xfrm>
      </p:grpSpPr>
      <p:sp>
        <p:nvSpPr>
          <p:cNvPr id="90" name="Google Shape;90;p2"/>
          <p:cNvSpPr txBox="1"/>
          <p:nvPr>
            <p:ph idx="1" type="subTitle"/>
          </p:nvPr>
        </p:nvSpPr>
        <p:spPr>
          <a:xfrm>
            <a:off x="600891" y="209005"/>
            <a:ext cx="9526506" cy="1099791"/>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chemeClr val="dk1"/>
              </a:buClr>
              <a:buSzPts val="3200"/>
              <a:buNone/>
            </a:pPr>
            <a:r>
              <a:rPr lang="en-GB" sz="3200">
                <a:latin typeface="Arial"/>
                <a:ea typeface="Arial"/>
                <a:cs typeface="Arial"/>
                <a:sym typeface="Arial"/>
              </a:rPr>
              <a:t>Play a ‘shopping’ game. Set out some items in your pretend ‘shop’ and ask your child to remember the items that you have requested on the shopping list. They can go to the ‘shop’ and put the items in their bag and bring them ‘home’ to you.</a:t>
            </a:r>
            <a:endParaRPr b="0" sz="3200">
              <a:latin typeface="Arial"/>
              <a:ea typeface="Arial"/>
              <a:cs typeface="Arial"/>
              <a:sym typeface="Arial"/>
            </a:endParaRPr>
          </a:p>
          <a:p>
            <a:pPr indent="0" lvl="0" marL="0" rtl="0" algn="ctr">
              <a:lnSpc>
                <a:spcPct val="90000"/>
              </a:lnSpc>
              <a:spcBef>
                <a:spcPts val="1000"/>
              </a:spcBef>
              <a:spcAft>
                <a:spcPts val="0"/>
              </a:spcAft>
              <a:buClr>
                <a:schemeClr val="dk1"/>
              </a:buClr>
              <a:buSzPts val="3200"/>
              <a:buNone/>
            </a:pPr>
            <a:r>
              <a:rPr lang="en-GB" sz="3200">
                <a:latin typeface="Arial"/>
                <a:ea typeface="Arial"/>
                <a:cs typeface="Arial"/>
                <a:sym typeface="Arial"/>
              </a:rPr>
              <a:t>If you write a list each time, you and your child can read them when they return ‘home’ and tick them off. The list can get longer and longer; how many items can they remember? For example, write ‘2 potatoes’ first and let your child go to the ‘shop’. Return and check their bag for the items and tick them off the list. Put the potatoes back and write a second list, for example 2 potatoes and three apples and so on. The game continues. </a:t>
            </a:r>
            <a:endParaRPr b="0" sz="3200">
              <a:latin typeface="Arial"/>
              <a:ea typeface="Arial"/>
              <a:cs typeface="Arial"/>
              <a:sym typeface="Arial"/>
            </a:endParaRPr>
          </a:p>
          <a:p>
            <a:pPr indent="0" lvl="0" marL="0" rtl="0" algn="ctr">
              <a:lnSpc>
                <a:spcPct val="90000"/>
              </a:lnSpc>
              <a:spcBef>
                <a:spcPts val="1000"/>
              </a:spcBef>
              <a:spcAft>
                <a:spcPts val="0"/>
              </a:spcAft>
              <a:buClr>
                <a:schemeClr val="dk1"/>
              </a:buClr>
              <a:buSzPts val="3200"/>
              <a:buNone/>
            </a:pPr>
            <a:br>
              <a:rPr lang="en-GB" sz="3200"/>
            </a:br>
            <a:endParaRPr sz="3200">
              <a:latin typeface="Arial"/>
              <a:ea typeface="Arial"/>
              <a:cs typeface="Arial"/>
              <a:sym typeface="Arial"/>
            </a:endParaRPr>
          </a:p>
        </p:txBody>
      </p:sp>
      <p:pic>
        <p:nvPicPr>
          <p:cNvPr id="91" name="Google Shape;91;p2"/>
          <p:cNvPicPr preferRelativeResize="0"/>
          <p:nvPr/>
        </p:nvPicPr>
        <p:blipFill>
          <a:blip r:embed="rId3">
            <a:alphaModFix/>
          </a:blip>
          <a:stretch>
            <a:fillRect/>
          </a:stretch>
        </p:blipFill>
        <p:spPr>
          <a:xfrm>
            <a:off x="10394025" y="544599"/>
            <a:ext cx="1797975" cy="1797975"/>
          </a:xfrm>
          <a:prstGeom prst="rect">
            <a:avLst/>
          </a:prstGeom>
          <a:noFill/>
          <a:ln>
            <a:noFill/>
          </a:ln>
        </p:spPr>
      </p:pic>
      <p:pic>
        <p:nvPicPr>
          <p:cNvPr id="92" name="Google Shape;92;p2"/>
          <p:cNvPicPr preferRelativeResize="0"/>
          <p:nvPr/>
        </p:nvPicPr>
        <p:blipFill>
          <a:blip r:embed="rId4">
            <a:alphaModFix/>
          </a:blip>
          <a:stretch>
            <a:fillRect/>
          </a:stretch>
        </p:blipFill>
        <p:spPr>
          <a:xfrm>
            <a:off x="10017575" y="3163450"/>
            <a:ext cx="1978025" cy="313372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5A6BD"/>
        </a:solidFill>
      </p:bgPr>
    </p:bg>
    <p:spTree>
      <p:nvGrpSpPr>
        <p:cNvPr id="96" name="Shape 96"/>
        <p:cNvGrpSpPr/>
        <p:nvPr/>
      </p:nvGrpSpPr>
      <p:grpSpPr>
        <a:xfrm>
          <a:off x="0" y="0"/>
          <a:ext cx="0" cy="0"/>
          <a:chOff x="0" y="0"/>
          <a:chExt cx="0" cy="0"/>
        </a:xfrm>
      </p:grpSpPr>
      <p:sp>
        <p:nvSpPr>
          <p:cNvPr id="97" name="Google Shape;97;p3"/>
          <p:cNvSpPr txBox="1"/>
          <p:nvPr>
            <p:ph idx="1" type="subTitle"/>
          </p:nvPr>
        </p:nvSpPr>
        <p:spPr>
          <a:xfrm>
            <a:off x="4809651" y="200575"/>
            <a:ext cx="7302900" cy="5041500"/>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chemeClr val="dk1"/>
              </a:buClr>
              <a:buSzPts val="3200"/>
              <a:buNone/>
            </a:pPr>
            <a:r>
              <a:rPr lang="en-GB" sz="3200">
                <a:latin typeface="Arial"/>
                <a:ea typeface="Arial"/>
                <a:cs typeface="Arial"/>
                <a:sym typeface="Arial"/>
              </a:rPr>
              <a:t>An extra idea! Why not make a positivity jar (We certainly need some positive thoughts at the moment!)</a:t>
            </a:r>
            <a:endParaRPr b="0" sz="3200">
              <a:latin typeface="Arial"/>
              <a:ea typeface="Arial"/>
              <a:cs typeface="Arial"/>
              <a:sym typeface="Arial"/>
            </a:endParaRPr>
          </a:p>
          <a:p>
            <a:pPr indent="0" lvl="0" marL="0" rtl="0" algn="ctr">
              <a:lnSpc>
                <a:spcPct val="90000"/>
              </a:lnSpc>
              <a:spcBef>
                <a:spcPts val="1000"/>
              </a:spcBef>
              <a:spcAft>
                <a:spcPts val="0"/>
              </a:spcAft>
              <a:buClr>
                <a:schemeClr val="dk1"/>
              </a:buClr>
              <a:buSzPts val="3200"/>
              <a:buNone/>
            </a:pPr>
            <a:br>
              <a:rPr b="0" lang="en-GB" sz="3200">
                <a:latin typeface="Arial"/>
                <a:ea typeface="Arial"/>
                <a:cs typeface="Arial"/>
                <a:sym typeface="Arial"/>
              </a:rPr>
            </a:br>
            <a:r>
              <a:rPr lang="en-GB" sz="3200">
                <a:latin typeface="Arial"/>
                <a:ea typeface="Arial"/>
                <a:cs typeface="Arial"/>
                <a:sym typeface="Arial"/>
              </a:rPr>
              <a:t>Ask your child/children to think of some the things that they have really enjoyed from the day. Write them on a piece of paper and pop them in the jar. Enjoy reading these either everyday or at the end of the week!</a:t>
            </a:r>
            <a:endParaRPr b="0" sz="3200">
              <a:latin typeface="Arial"/>
              <a:ea typeface="Arial"/>
              <a:cs typeface="Arial"/>
              <a:sym typeface="Arial"/>
            </a:endParaRPr>
          </a:p>
          <a:p>
            <a:pPr indent="0" lvl="0" marL="0" rtl="0" algn="ctr">
              <a:lnSpc>
                <a:spcPct val="90000"/>
              </a:lnSpc>
              <a:spcBef>
                <a:spcPts val="1000"/>
              </a:spcBef>
              <a:spcAft>
                <a:spcPts val="0"/>
              </a:spcAft>
              <a:buClr>
                <a:schemeClr val="dk1"/>
              </a:buClr>
              <a:buSzPts val="3200"/>
              <a:buNone/>
            </a:pPr>
            <a:br>
              <a:rPr lang="en-GB" sz="3200"/>
            </a:br>
            <a:br>
              <a:rPr lang="en-GB" sz="3200"/>
            </a:br>
            <a:endParaRPr sz="3200">
              <a:latin typeface="Arial"/>
              <a:ea typeface="Arial"/>
              <a:cs typeface="Arial"/>
              <a:sym typeface="Arial"/>
            </a:endParaRPr>
          </a:p>
        </p:txBody>
      </p:sp>
      <p:pic>
        <p:nvPicPr>
          <p:cNvPr id="98" name="Google Shape;98;p3"/>
          <p:cNvPicPr preferRelativeResize="0"/>
          <p:nvPr/>
        </p:nvPicPr>
        <p:blipFill>
          <a:blip r:embed="rId3">
            <a:alphaModFix/>
          </a:blip>
          <a:stretch>
            <a:fillRect/>
          </a:stretch>
        </p:blipFill>
        <p:spPr>
          <a:xfrm>
            <a:off x="9919350" y="4664800"/>
            <a:ext cx="2193199" cy="2193199"/>
          </a:xfrm>
          <a:prstGeom prst="rect">
            <a:avLst/>
          </a:prstGeom>
          <a:noFill/>
          <a:ln>
            <a:noFill/>
          </a:ln>
        </p:spPr>
      </p:pic>
      <p:pic>
        <p:nvPicPr>
          <p:cNvPr id="99" name="Google Shape;99;p3"/>
          <p:cNvPicPr preferRelativeResize="0"/>
          <p:nvPr/>
        </p:nvPicPr>
        <p:blipFill>
          <a:blip r:embed="rId4">
            <a:alphaModFix/>
          </a:blip>
          <a:stretch>
            <a:fillRect/>
          </a:stretch>
        </p:blipFill>
        <p:spPr>
          <a:xfrm>
            <a:off x="135125" y="2311500"/>
            <a:ext cx="4546500" cy="45465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1E4E79"/>
        </a:solidFill>
      </p:bgPr>
    </p:bg>
    <p:spTree>
      <p:nvGrpSpPr>
        <p:cNvPr id="103" name="Shape 103"/>
        <p:cNvGrpSpPr/>
        <p:nvPr/>
      </p:nvGrpSpPr>
      <p:grpSpPr>
        <a:xfrm>
          <a:off x="0" y="0"/>
          <a:ext cx="0" cy="0"/>
          <a:chOff x="0" y="0"/>
          <a:chExt cx="0" cy="0"/>
        </a:xfrm>
      </p:grpSpPr>
      <p:sp>
        <p:nvSpPr>
          <p:cNvPr id="104" name="Google Shape;104;p4"/>
          <p:cNvSpPr txBox="1"/>
          <p:nvPr>
            <p:ph idx="1" type="subTitle"/>
          </p:nvPr>
        </p:nvSpPr>
        <p:spPr>
          <a:xfrm>
            <a:off x="1035649" y="528247"/>
            <a:ext cx="10082851" cy="5041554"/>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chemeClr val="dk1"/>
              </a:buClr>
              <a:buSzPts val="3200"/>
              <a:buNone/>
            </a:pPr>
            <a:r>
              <a:rPr lang="en-GB" sz="3200">
                <a:latin typeface="Arial"/>
                <a:ea typeface="Arial"/>
                <a:cs typeface="Arial"/>
                <a:sym typeface="Arial"/>
              </a:rPr>
              <a:t>Gather some leaves from your garden. </a:t>
            </a:r>
            <a:endParaRPr sz="3200">
              <a:latin typeface="Arial"/>
              <a:ea typeface="Arial"/>
              <a:cs typeface="Arial"/>
              <a:sym typeface="Arial"/>
            </a:endParaRPr>
          </a:p>
          <a:p>
            <a:pPr indent="0" lvl="0" marL="0" rtl="0" algn="ctr">
              <a:lnSpc>
                <a:spcPct val="90000"/>
              </a:lnSpc>
              <a:spcBef>
                <a:spcPts val="1000"/>
              </a:spcBef>
              <a:spcAft>
                <a:spcPts val="0"/>
              </a:spcAft>
              <a:buClr>
                <a:schemeClr val="dk1"/>
              </a:buClr>
              <a:buSzPts val="3200"/>
              <a:buNone/>
            </a:pPr>
            <a:r>
              <a:rPr lang="en-GB" sz="3200">
                <a:latin typeface="Arial"/>
                <a:ea typeface="Arial"/>
                <a:cs typeface="Arial"/>
                <a:sym typeface="Arial"/>
              </a:rPr>
              <a:t>Look at the differences between them and talk about what you see, describe the patterns, colour, texture and smell. You may want to make rubbings of them or a picture. </a:t>
            </a:r>
            <a:endParaRPr sz="3200">
              <a:latin typeface="Arial"/>
              <a:ea typeface="Arial"/>
              <a:cs typeface="Arial"/>
              <a:sym typeface="Arial"/>
            </a:endParaRPr>
          </a:p>
          <a:p>
            <a:pPr indent="0" lvl="0" marL="0" rtl="0" algn="ctr">
              <a:lnSpc>
                <a:spcPct val="90000"/>
              </a:lnSpc>
              <a:spcBef>
                <a:spcPts val="1000"/>
              </a:spcBef>
              <a:spcAft>
                <a:spcPts val="0"/>
              </a:spcAft>
              <a:buClr>
                <a:schemeClr val="dk1"/>
              </a:buClr>
              <a:buSzPts val="4000"/>
              <a:buNone/>
            </a:pPr>
            <a:br>
              <a:rPr lang="en-GB" sz="4000"/>
            </a:br>
            <a:br>
              <a:rPr b="0" lang="en-GB" sz="4000"/>
            </a:br>
            <a:br>
              <a:rPr lang="en-GB" sz="3200"/>
            </a:br>
            <a:br>
              <a:rPr b="0" lang="en-GB" sz="3200"/>
            </a:br>
            <a:br>
              <a:rPr b="0" lang="en-GB" sz="3200"/>
            </a:br>
            <a:endParaRPr sz="3200">
              <a:latin typeface="Arial"/>
              <a:ea typeface="Arial"/>
              <a:cs typeface="Arial"/>
              <a:sym typeface="Arial"/>
            </a:endParaRPr>
          </a:p>
        </p:txBody>
      </p:sp>
      <p:pic>
        <p:nvPicPr>
          <p:cNvPr id="105" name="Google Shape;105;p4"/>
          <p:cNvPicPr preferRelativeResize="0"/>
          <p:nvPr/>
        </p:nvPicPr>
        <p:blipFill>
          <a:blip r:embed="rId3">
            <a:alphaModFix/>
          </a:blip>
          <a:stretch>
            <a:fillRect/>
          </a:stretch>
        </p:blipFill>
        <p:spPr>
          <a:xfrm>
            <a:off x="2822463" y="3061788"/>
            <a:ext cx="6219825" cy="311467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92D050"/>
        </a:solidFill>
      </p:bgPr>
    </p:bg>
    <p:spTree>
      <p:nvGrpSpPr>
        <p:cNvPr id="109" name="Shape 109"/>
        <p:cNvGrpSpPr/>
        <p:nvPr/>
      </p:nvGrpSpPr>
      <p:grpSpPr>
        <a:xfrm>
          <a:off x="0" y="0"/>
          <a:ext cx="0" cy="0"/>
          <a:chOff x="0" y="0"/>
          <a:chExt cx="0" cy="0"/>
        </a:xfrm>
      </p:grpSpPr>
      <p:sp>
        <p:nvSpPr>
          <p:cNvPr id="110" name="Google Shape;110;p5"/>
          <p:cNvSpPr txBox="1"/>
          <p:nvPr>
            <p:ph idx="1" type="subTitle"/>
          </p:nvPr>
        </p:nvSpPr>
        <p:spPr>
          <a:xfrm>
            <a:off x="1179341" y="685001"/>
            <a:ext cx="10082851" cy="5041554"/>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chemeClr val="dk1"/>
              </a:buClr>
              <a:buSzPts val="3200"/>
              <a:buNone/>
            </a:pPr>
            <a:br>
              <a:rPr b="0" lang="en-GB" sz="3200"/>
            </a:br>
            <a:r>
              <a:rPr lang="en-GB" sz="3200">
                <a:latin typeface="Arial"/>
                <a:ea typeface="Arial"/>
                <a:cs typeface="Arial"/>
                <a:sym typeface="Arial"/>
              </a:rPr>
              <a:t>Hard boil some eggs (If you have managed to get hold of any and can spare them!!) or use pebbles and decorate them with felt pens and small items that can be stuck on such as sequins.</a:t>
            </a:r>
            <a:endParaRPr sz="3200">
              <a:latin typeface="Arial"/>
              <a:ea typeface="Arial"/>
              <a:cs typeface="Arial"/>
              <a:sym typeface="Arial"/>
            </a:endParaRPr>
          </a:p>
          <a:p>
            <a:pPr indent="0" lvl="0" marL="0" rtl="0" algn="ctr">
              <a:lnSpc>
                <a:spcPct val="90000"/>
              </a:lnSpc>
              <a:spcBef>
                <a:spcPts val="0"/>
              </a:spcBef>
              <a:spcAft>
                <a:spcPts val="0"/>
              </a:spcAft>
              <a:buClr>
                <a:schemeClr val="dk1"/>
              </a:buClr>
              <a:buSzPts val="3200"/>
              <a:buNone/>
            </a:pPr>
            <a:r>
              <a:t/>
            </a:r>
            <a:endParaRPr sz="3200">
              <a:latin typeface="Arial"/>
              <a:ea typeface="Arial"/>
              <a:cs typeface="Arial"/>
              <a:sym typeface="Arial"/>
            </a:endParaRPr>
          </a:p>
          <a:p>
            <a:pPr indent="0" lvl="0" marL="0" rtl="0" algn="ctr">
              <a:lnSpc>
                <a:spcPct val="90000"/>
              </a:lnSpc>
              <a:spcBef>
                <a:spcPts val="0"/>
              </a:spcBef>
              <a:spcAft>
                <a:spcPts val="0"/>
              </a:spcAft>
              <a:buClr>
                <a:schemeClr val="dk1"/>
              </a:buClr>
              <a:buSzPts val="3200"/>
              <a:buNone/>
            </a:pPr>
            <a:r>
              <a:rPr lang="en-GB" sz="3200">
                <a:latin typeface="Arial"/>
                <a:ea typeface="Arial"/>
                <a:cs typeface="Arial"/>
                <a:sym typeface="Arial"/>
              </a:rPr>
              <a:t> Could you make some of your favourite characters from a book?</a:t>
            </a:r>
            <a:r>
              <a:rPr lang="en-GB"/>
              <a:t> </a:t>
            </a:r>
            <a:endParaRPr b="0" sz="3200"/>
          </a:p>
          <a:p>
            <a:pPr indent="0" lvl="0" marL="0" rtl="0" algn="ctr">
              <a:lnSpc>
                <a:spcPct val="90000"/>
              </a:lnSpc>
              <a:spcBef>
                <a:spcPts val="1000"/>
              </a:spcBef>
              <a:spcAft>
                <a:spcPts val="0"/>
              </a:spcAft>
              <a:buClr>
                <a:schemeClr val="dk1"/>
              </a:buClr>
              <a:buSzPts val="3200"/>
              <a:buNone/>
            </a:pPr>
            <a:br>
              <a:rPr b="0" lang="en-GB" sz="3200"/>
            </a:br>
            <a:br>
              <a:rPr b="0" lang="en-GB" sz="3200"/>
            </a:br>
            <a:endParaRPr sz="3200">
              <a:latin typeface="Arial"/>
              <a:ea typeface="Arial"/>
              <a:cs typeface="Arial"/>
              <a:sym typeface="Arial"/>
            </a:endParaRPr>
          </a:p>
        </p:txBody>
      </p:sp>
      <p:pic>
        <p:nvPicPr>
          <p:cNvPr id="111" name="Google Shape;111;p5"/>
          <p:cNvPicPr preferRelativeResize="0"/>
          <p:nvPr/>
        </p:nvPicPr>
        <p:blipFill>
          <a:blip r:embed="rId3">
            <a:alphaModFix/>
          </a:blip>
          <a:stretch>
            <a:fillRect/>
          </a:stretch>
        </p:blipFill>
        <p:spPr>
          <a:xfrm>
            <a:off x="1765725" y="4231050"/>
            <a:ext cx="1983626" cy="1983626"/>
          </a:xfrm>
          <a:prstGeom prst="rect">
            <a:avLst/>
          </a:prstGeom>
          <a:noFill/>
          <a:ln>
            <a:noFill/>
          </a:ln>
        </p:spPr>
      </p:pic>
      <p:pic>
        <p:nvPicPr>
          <p:cNvPr id="112" name="Google Shape;112;p5"/>
          <p:cNvPicPr preferRelativeResize="0"/>
          <p:nvPr/>
        </p:nvPicPr>
        <p:blipFill>
          <a:blip r:embed="rId4">
            <a:alphaModFix/>
          </a:blip>
          <a:stretch>
            <a:fillRect/>
          </a:stretch>
        </p:blipFill>
        <p:spPr>
          <a:xfrm>
            <a:off x="8443325" y="4347525"/>
            <a:ext cx="2697518" cy="1983624"/>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D2E9"/>
        </a:solidFill>
      </p:bgPr>
    </p:bg>
    <p:spTree>
      <p:nvGrpSpPr>
        <p:cNvPr id="116" name="Shape 116"/>
        <p:cNvGrpSpPr/>
        <p:nvPr/>
      </p:nvGrpSpPr>
      <p:grpSpPr>
        <a:xfrm>
          <a:off x="0" y="0"/>
          <a:ext cx="0" cy="0"/>
          <a:chOff x="0" y="0"/>
          <a:chExt cx="0" cy="0"/>
        </a:xfrm>
      </p:grpSpPr>
      <p:sp>
        <p:nvSpPr>
          <p:cNvPr id="117" name="Google Shape;117;p6"/>
          <p:cNvSpPr txBox="1"/>
          <p:nvPr>
            <p:ph idx="1" type="subTitle"/>
          </p:nvPr>
        </p:nvSpPr>
        <p:spPr>
          <a:xfrm>
            <a:off x="246900" y="126600"/>
            <a:ext cx="11698200" cy="5041500"/>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chemeClr val="dk1"/>
              </a:buClr>
              <a:buSzPts val="4000"/>
              <a:buNone/>
            </a:pPr>
            <a:br>
              <a:rPr b="0" lang="en-GB" sz="4000"/>
            </a:br>
            <a:r>
              <a:rPr lang="en-GB" sz="3200">
                <a:latin typeface="Arial"/>
                <a:ea typeface="Arial"/>
                <a:cs typeface="Arial"/>
                <a:sym typeface="Arial"/>
              </a:rPr>
              <a:t>Make models from either construction sets, playdough or junk materials. Allow your child to use safe tools. Talk to your child as they work. Discuss what they’re doing and make suggestions of how things might be created or adapted. Encourage your child to talk as they work, ask questions such as ‘tell me about this bit’, ‘I wonder why you’ve put that there…?’ Could they draw a plan/ design what they are going to build first? Can they label their model when they have built it? This</a:t>
            </a:r>
            <a:r>
              <a:rPr lang="en-GB" sz="3200"/>
              <a:t> may take longer than a day!</a:t>
            </a:r>
            <a:endParaRPr b="0" sz="4000"/>
          </a:p>
          <a:p>
            <a:pPr indent="0" lvl="0" marL="0" rtl="0" algn="ctr">
              <a:lnSpc>
                <a:spcPct val="90000"/>
              </a:lnSpc>
              <a:spcBef>
                <a:spcPts val="1000"/>
              </a:spcBef>
              <a:spcAft>
                <a:spcPts val="0"/>
              </a:spcAft>
              <a:buClr>
                <a:schemeClr val="dk1"/>
              </a:buClr>
              <a:buSzPts val="3200"/>
              <a:buNone/>
            </a:pPr>
            <a:br>
              <a:rPr lang="en-GB" sz="3200"/>
            </a:br>
            <a:br>
              <a:rPr b="0" lang="en-GB" sz="3200"/>
            </a:br>
            <a:br>
              <a:rPr b="0" lang="en-GB" sz="3200"/>
            </a:br>
            <a:endParaRPr sz="3200">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E599"/>
        </a:solidFill>
      </p:bgPr>
    </p:bg>
    <p:spTree>
      <p:nvGrpSpPr>
        <p:cNvPr id="121" name="Shape 121"/>
        <p:cNvGrpSpPr/>
        <p:nvPr/>
      </p:nvGrpSpPr>
      <p:grpSpPr>
        <a:xfrm>
          <a:off x="0" y="0"/>
          <a:ext cx="0" cy="0"/>
          <a:chOff x="0" y="0"/>
          <a:chExt cx="0" cy="0"/>
        </a:xfrm>
      </p:grpSpPr>
      <p:sp>
        <p:nvSpPr>
          <p:cNvPr id="122" name="Google Shape;122;p7"/>
          <p:cNvSpPr/>
          <p:nvPr/>
        </p:nvSpPr>
        <p:spPr>
          <a:xfrm>
            <a:off x="368774" y="-344502"/>
            <a:ext cx="11141611" cy="790985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br>
              <a:rPr b="0" i="0" lang="en-GB" sz="2400" u="none" cap="none" strike="noStrike">
                <a:solidFill>
                  <a:schemeClr val="dk1"/>
                </a:solidFill>
                <a:latin typeface="Calibri"/>
                <a:ea typeface="Calibri"/>
                <a:cs typeface="Calibri"/>
                <a:sym typeface="Calibri"/>
              </a:rPr>
            </a:br>
            <a:r>
              <a:rPr b="0" i="0" lang="en-GB" sz="3200" u="none" cap="none" strike="noStrike">
                <a:solidFill>
                  <a:srgbClr val="000000"/>
                </a:solidFill>
                <a:latin typeface="Arial"/>
                <a:ea typeface="Arial"/>
                <a:cs typeface="Arial"/>
                <a:sym typeface="Arial"/>
              </a:rPr>
              <a:t>Play ‘What’s in the box?’ by placing an item or picture in a box and then encouraging your child to ask questions to find out what the item is. For example, if a teddy bear, they might ask, “Is it a toy?” “Is it hard or soft?” “Does it have arms and legs?” “Can it fly?” “Does it move?” The rules could mean that you will just answer “yes” or “no” to these questions. Aim to have a limit of 10 questions. Consider keeping count using a tally such as adding 10 pegs onto a piece of card, placing 10 pieces of pasta in a bowl, 10 ticks on a piece of paper. Your child will then have to guess after the 10 questions have been asked. Swap roles and allow your child to answer your questions.</a:t>
            </a:r>
            <a:endParaRPr b="0" sz="3200">
              <a:solidFill>
                <a:schemeClr val="dk1"/>
              </a:solidFill>
              <a:latin typeface="Arial"/>
              <a:ea typeface="Arial"/>
              <a:cs typeface="Arial"/>
              <a:sym typeface="Arial"/>
            </a:endParaRPr>
          </a:p>
          <a:p>
            <a:pPr indent="0" lvl="0" marL="0" marR="0" rtl="0" algn="l">
              <a:spcBef>
                <a:spcPts val="0"/>
              </a:spcBef>
              <a:spcAft>
                <a:spcPts val="0"/>
              </a:spcAft>
              <a:buNone/>
            </a:pPr>
            <a:r>
              <a:rPr lang="en-GB" sz="3200">
                <a:solidFill>
                  <a:srgbClr val="000000"/>
                </a:solidFill>
                <a:latin typeface="Arial"/>
                <a:ea typeface="Arial"/>
                <a:cs typeface="Arial"/>
                <a:sym typeface="Arial"/>
              </a:rPr>
              <a:t>Could your child write the questions down and then read them to you?</a:t>
            </a:r>
            <a:endParaRPr b="0" sz="3200">
              <a:solidFill>
                <a:schemeClr val="dk1"/>
              </a:solidFill>
              <a:latin typeface="Arial"/>
              <a:ea typeface="Arial"/>
              <a:cs typeface="Arial"/>
              <a:sym typeface="Arial"/>
            </a:endParaRPr>
          </a:p>
          <a:p>
            <a:pPr indent="0" lvl="0" marL="0" marR="0" rtl="0" algn="l">
              <a:spcBef>
                <a:spcPts val="0"/>
              </a:spcBef>
              <a:spcAft>
                <a:spcPts val="0"/>
              </a:spcAft>
              <a:buNone/>
            </a:pPr>
            <a:br>
              <a:rPr lang="en-GB"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9900FF"/>
        </a:solidFill>
      </p:bgPr>
    </p:bg>
    <p:spTree>
      <p:nvGrpSpPr>
        <p:cNvPr id="126" name="Shape 126"/>
        <p:cNvGrpSpPr/>
        <p:nvPr/>
      </p:nvGrpSpPr>
      <p:grpSpPr>
        <a:xfrm>
          <a:off x="0" y="0"/>
          <a:ext cx="0" cy="0"/>
          <a:chOff x="0" y="0"/>
          <a:chExt cx="0" cy="0"/>
        </a:xfrm>
      </p:grpSpPr>
      <p:sp>
        <p:nvSpPr>
          <p:cNvPr id="127" name="Google Shape;127;p8"/>
          <p:cNvSpPr/>
          <p:nvPr/>
        </p:nvSpPr>
        <p:spPr>
          <a:xfrm>
            <a:off x="434089" y="687463"/>
            <a:ext cx="11141611" cy="243143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br>
              <a:rPr b="0" lang="en-GB" sz="2400">
                <a:solidFill>
                  <a:schemeClr val="dk1"/>
                </a:solidFill>
                <a:latin typeface="Calibri"/>
                <a:ea typeface="Calibri"/>
                <a:cs typeface="Calibri"/>
                <a:sym typeface="Calibri"/>
              </a:rPr>
            </a:br>
            <a:r>
              <a:rPr b="0" lang="en-GB" sz="3200">
                <a:solidFill>
                  <a:schemeClr val="dk1"/>
                </a:solidFill>
                <a:latin typeface="Arial"/>
                <a:ea typeface="Arial"/>
                <a:cs typeface="Arial"/>
                <a:sym typeface="Arial"/>
              </a:rPr>
              <a:t>Find out what Superhero's the people in your family would be. </a:t>
            </a:r>
            <a:endParaRPr b="0" sz="3200">
              <a:solidFill>
                <a:schemeClr val="dk1"/>
              </a:solidFill>
              <a:latin typeface="Arial"/>
              <a:ea typeface="Arial"/>
              <a:cs typeface="Arial"/>
              <a:sym typeface="Arial"/>
            </a:endParaRPr>
          </a:p>
          <a:p>
            <a:pPr indent="0" lvl="0" marL="0" marR="0" rtl="0" algn="l">
              <a:spcBef>
                <a:spcPts val="0"/>
              </a:spcBef>
              <a:spcAft>
                <a:spcPts val="0"/>
              </a:spcAft>
              <a:buNone/>
            </a:pPr>
            <a:r>
              <a:rPr b="0" lang="en-GB" sz="3200">
                <a:solidFill>
                  <a:schemeClr val="dk1"/>
                </a:solidFill>
                <a:latin typeface="Arial"/>
                <a:ea typeface="Arial"/>
                <a:cs typeface="Arial"/>
                <a:sym typeface="Arial"/>
              </a:rPr>
              <a:t>What special powers would they have? </a:t>
            </a:r>
            <a:endParaRPr b="0" sz="3200">
              <a:solidFill>
                <a:schemeClr val="dk1"/>
              </a:solidFill>
              <a:latin typeface="Arial"/>
              <a:ea typeface="Arial"/>
              <a:cs typeface="Arial"/>
              <a:sym typeface="Arial"/>
            </a:endParaRPr>
          </a:p>
          <a:p>
            <a:pPr indent="0" lvl="0" marL="0" marR="0" rtl="0" algn="l">
              <a:spcBef>
                <a:spcPts val="0"/>
              </a:spcBef>
              <a:spcAft>
                <a:spcPts val="0"/>
              </a:spcAft>
              <a:buNone/>
            </a:pPr>
            <a:r>
              <a:rPr b="0" lang="en-GB" sz="3200">
                <a:solidFill>
                  <a:schemeClr val="dk1"/>
                </a:solidFill>
                <a:latin typeface="Arial"/>
                <a:ea typeface="Arial"/>
                <a:cs typeface="Arial"/>
                <a:sym typeface="Arial"/>
              </a:rPr>
              <a:t>Could you design them a superhero costume?</a:t>
            </a:r>
            <a:br>
              <a:rPr lang="en-GB" sz="3200">
                <a:solidFill>
                  <a:schemeClr val="dk1"/>
                </a:solidFill>
                <a:latin typeface="Arial"/>
                <a:ea typeface="Arial"/>
                <a:cs typeface="Arial"/>
                <a:sym typeface="Arial"/>
              </a:rPr>
            </a:br>
            <a:endParaRPr sz="3200">
              <a:solidFill>
                <a:schemeClr val="dk1"/>
              </a:solidFill>
              <a:latin typeface="Arial"/>
              <a:ea typeface="Arial"/>
              <a:cs typeface="Arial"/>
              <a:sym typeface="Arial"/>
            </a:endParaRPr>
          </a:p>
        </p:txBody>
      </p:sp>
      <p:pic>
        <p:nvPicPr>
          <p:cNvPr id="128" name="Google Shape;128;p8"/>
          <p:cNvPicPr preferRelativeResize="0"/>
          <p:nvPr/>
        </p:nvPicPr>
        <p:blipFill>
          <a:blip r:embed="rId3">
            <a:alphaModFix/>
          </a:blip>
          <a:stretch>
            <a:fillRect/>
          </a:stretch>
        </p:blipFill>
        <p:spPr>
          <a:xfrm>
            <a:off x="2562375" y="3118898"/>
            <a:ext cx="4691144" cy="3434302"/>
          </a:xfrm>
          <a:prstGeom prst="rect">
            <a:avLst/>
          </a:prstGeom>
          <a:noFill/>
          <a:ln>
            <a:noFill/>
          </a:ln>
        </p:spPr>
      </p:pic>
      <p:sp>
        <p:nvSpPr>
          <p:cNvPr id="129" name="Google Shape;129;p8"/>
          <p:cNvSpPr txBox="1"/>
          <p:nvPr/>
        </p:nvSpPr>
        <p:spPr>
          <a:xfrm>
            <a:off x="7461800" y="5671625"/>
            <a:ext cx="3000000" cy="666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100" u="sng">
                <a:solidFill>
                  <a:srgbClr val="FFFFFF"/>
                </a:solidFill>
                <a:hlinkClick r:id="rId4"/>
              </a:rPr>
              <a:t>https://www.twinkl.co.uk/resource/t-t-7877-design-a-superhero-worksheets</a:t>
            </a:r>
            <a:endParaRPr>
              <a:solidFill>
                <a:srgbClr val="FFFFFF"/>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00FF00"/>
        </a:solidFill>
      </p:bgPr>
    </p:bg>
    <p:spTree>
      <p:nvGrpSpPr>
        <p:cNvPr id="133" name="Shape 133"/>
        <p:cNvGrpSpPr/>
        <p:nvPr/>
      </p:nvGrpSpPr>
      <p:grpSpPr>
        <a:xfrm>
          <a:off x="0" y="0"/>
          <a:ext cx="0" cy="0"/>
          <a:chOff x="0" y="0"/>
          <a:chExt cx="0" cy="0"/>
        </a:xfrm>
      </p:grpSpPr>
      <p:sp>
        <p:nvSpPr>
          <p:cNvPr id="134" name="Google Shape;134;p9"/>
          <p:cNvSpPr/>
          <p:nvPr/>
        </p:nvSpPr>
        <p:spPr>
          <a:xfrm>
            <a:off x="590843" y="674400"/>
            <a:ext cx="11141611"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br>
              <a:rPr lang="en-GB"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sp>
        <p:nvSpPr>
          <p:cNvPr id="135" name="Google Shape;135;p9"/>
          <p:cNvSpPr/>
          <p:nvPr/>
        </p:nvSpPr>
        <p:spPr>
          <a:xfrm>
            <a:off x="478301" y="212735"/>
            <a:ext cx="7710396" cy="446276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4000">
                <a:solidFill>
                  <a:schemeClr val="dk1"/>
                </a:solidFill>
                <a:latin typeface="Arial"/>
                <a:ea typeface="Arial"/>
                <a:cs typeface="Arial"/>
                <a:sym typeface="Arial"/>
              </a:rPr>
              <a:t>Have a go at animal shadow drawing. You may have to change the day you do this depending on the weather. Fingers crossed for some sun!!</a:t>
            </a:r>
            <a:endParaRPr sz="6000">
              <a:solidFill>
                <a:schemeClr val="dk1"/>
              </a:solidFill>
              <a:latin typeface="Arial"/>
              <a:ea typeface="Arial"/>
              <a:cs typeface="Arial"/>
              <a:sym typeface="Arial"/>
            </a:endParaRPr>
          </a:p>
          <a:p>
            <a:pPr indent="0" lvl="0" marL="0" marR="0" rtl="0" algn="l">
              <a:spcBef>
                <a:spcPts val="0"/>
              </a:spcBef>
              <a:spcAft>
                <a:spcPts val="0"/>
              </a:spcAft>
              <a:buNone/>
            </a:pPr>
            <a:br>
              <a:rPr lang="en-GB" sz="3200">
                <a:solidFill>
                  <a:schemeClr val="dk1"/>
                </a:solidFill>
                <a:latin typeface="Calibri"/>
                <a:ea typeface="Calibri"/>
                <a:cs typeface="Calibri"/>
                <a:sym typeface="Calibri"/>
              </a:rPr>
            </a:br>
            <a:br>
              <a:rPr lang="en-GB" sz="3200">
                <a:solidFill>
                  <a:schemeClr val="dk1"/>
                </a:solidFill>
                <a:latin typeface="Calibri"/>
                <a:ea typeface="Calibri"/>
                <a:cs typeface="Calibri"/>
                <a:sym typeface="Calibri"/>
              </a:rPr>
            </a:br>
            <a:endParaRPr b="0" sz="2000">
              <a:solidFill>
                <a:schemeClr val="dk1"/>
              </a:solidFill>
              <a:latin typeface="Calibri"/>
              <a:ea typeface="Calibri"/>
              <a:cs typeface="Calibri"/>
              <a:sym typeface="Calibri"/>
            </a:endParaRPr>
          </a:p>
        </p:txBody>
      </p:sp>
      <p:pic>
        <p:nvPicPr>
          <p:cNvPr descr="https://lh6.googleusercontent.com/tTYDjbMbNK5ftx9YAZaC0s9XzHEbvYgxQBOedH2SOwt5wpypqtmSmat_0C209Oo4-KDHKhUm_Wh-x6cmGqsgPv1d0N-vgDHK3X8jEMi7szNFZNTE0OWc3RDO-CRbOt3LLmAN3ZpThX0" id="136" name="Google Shape;136;p9"/>
          <p:cNvPicPr preferRelativeResize="0"/>
          <p:nvPr/>
        </p:nvPicPr>
        <p:blipFill rotWithShape="1">
          <a:blip r:embed="rId3">
            <a:alphaModFix/>
          </a:blip>
          <a:srcRect b="0" l="0" r="0" t="0"/>
          <a:stretch/>
        </p:blipFill>
        <p:spPr>
          <a:xfrm>
            <a:off x="6703254" y="3672033"/>
            <a:ext cx="5029200" cy="2971801"/>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accent3"/>
        </a:solidFill>
      </p:bgPr>
    </p:bg>
    <p:spTree>
      <p:nvGrpSpPr>
        <p:cNvPr id="140" name="Shape 140"/>
        <p:cNvGrpSpPr/>
        <p:nvPr/>
      </p:nvGrpSpPr>
      <p:grpSpPr>
        <a:xfrm>
          <a:off x="0" y="0"/>
          <a:ext cx="0" cy="0"/>
          <a:chOff x="0" y="0"/>
          <a:chExt cx="0" cy="0"/>
        </a:xfrm>
      </p:grpSpPr>
      <p:sp>
        <p:nvSpPr>
          <p:cNvPr id="141" name="Google Shape;141;p10"/>
          <p:cNvSpPr/>
          <p:nvPr/>
        </p:nvSpPr>
        <p:spPr>
          <a:xfrm>
            <a:off x="590843" y="674400"/>
            <a:ext cx="11141611"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br>
              <a:rPr lang="en-GB"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sp>
        <p:nvSpPr>
          <p:cNvPr id="142" name="Google Shape;142;p10"/>
          <p:cNvSpPr/>
          <p:nvPr/>
        </p:nvSpPr>
        <p:spPr>
          <a:xfrm>
            <a:off x="478301" y="212735"/>
            <a:ext cx="7710396"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br>
              <a:rPr lang="en-GB" sz="3200">
                <a:solidFill>
                  <a:schemeClr val="dk1"/>
                </a:solidFill>
                <a:latin typeface="Calibri"/>
                <a:ea typeface="Calibri"/>
                <a:cs typeface="Calibri"/>
                <a:sym typeface="Calibri"/>
              </a:rPr>
            </a:br>
            <a:br>
              <a:rPr lang="en-GB" sz="3200">
                <a:solidFill>
                  <a:schemeClr val="dk1"/>
                </a:solidFill>
                <a:latin typeface="Calibri"/>
                <a:ea typeface="Calibri"/>
                <a:cs typeface="Calibri"/>
                <a:sym typeface="Calibri"/>
              </a:rPr>
            </a:br>
            <a:endParaRPr b="0" sz="2000">
              <a:solidFill>
                <a:schemeClr val="dk1"/>
              </a:solidFill>
              <a:latin typeface="Calibri"/>
              <a:ea typeface="Calibri"/>
              <a:cs typeface="Calibri"/>
              <a:sym typeface="Calibri"/>
            </a:endParaRPr>
          </a:p>
        </p:txBody>
      </p:sp>
      <p:sp>
        <p:nvSpPr>
          <p:cNvPr id="143" name="Google Shape;143;p10"/>
          <p:cNvSpPr/>
          <p:nvPr/>
        </p:nvSpPr>
        <p:spPr>
          <a:xfrm>
            <a:off x="405899" y="1733825"/>
            <a:ext cx="11786100" cy="50784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3200">
                <a:solidFill>
                  <a:srgbClr val="000000"/>
                </a:solidFill>
                <a:latin typeface="Arial"/>
                <a:ea typeface="Arial"/>
                <a:cs typeface="Arial"/>
                <a:sym typeface="Arial"/>
              </a:rPr>
              <a:t>Mix some primary coloured paints (red blue and yellow). Place each colour onto an old plate and encourage your child to place each of their hands in a different coloured paint, for e</a:t>
            </a:r>
            <a:r>
              <a:rPr lang="en-GB" sz="3200"/>
              <a:t>xample;</a:t>
            </a:r>
            <a:r>
              <a:rPr lang="en-GB" sz="3200">
                <a:solidFill>
                  <a:srgbClr val="000000"/>
                </a:solidFill>
                <a:latin typeface="Arial"/>
                <a:ea typeface="Arial"/>
                <a:cs typeface="Arial"/>
                <a:sym typeface="Arial"/>
              </a:rPr>
              <a:t> one in blue and one in green. </a:t>
            </a:r>
            <a:endParaRPr sz="3200">
              <a:solidFill>
                <a:srgbClr val="000000"/>
              </a:solidFill>
              <a:latin typeface="Arial"/>
              <a:ea typeface="Arial"/>
              <a:cs typeface="Arial"/>
              <a:sym typeface="Arial"/>
            </a:endParaRPr>
          </a:p>
          <a:p>
            <a:pPr indent="0" lvl="0" marL="0" marR="0" rtl="0" algn="l">
              <a:spcBef>
                <a:spcPts val="0"/>
              </a:spcBef>
              <a:spcAft>
                <a:spcPts val="0"/>
              </a:spcAft>
              <a:buNone/>
            </a:pPr>
            <a:r>
              <a:rPr lang="en-GB" sz="3200">
                <a:solidFill>
                  <a:srgbClr val="000000"/>
                </a:solidFill>
                <a:latin typeface="Arial"/>
                <a:ea typeface="Arial"/>
                <a:cs typeface="Arial"/>
                <a:sym typeface="Arial"/>
              </a:rPr>
              <a:t>Then tell your child to rub their hands together and watch the magic happen!</a:t>
            </a:r>
            <a:endParaRPr sz="3200">
              <a:solidFill>
                <a:srgbClr val="000000"/>
              </a:solidFill>
              <a:latin typeface="Arial"/>
              <a:ea typeface="Arial"/>
              <a:cs typeface="Arial"/>
              <a:sym typeface="Arial"/>
            </a:endParaRPr>
          </a:p>
          <a:p>
            <a:pPr indent="0" lvl="0" marL="0" marR="0" rtl="0" algn="l">
              <a:spcBef>
                <a:spcPts val="0"/>
              </a:spcBef>
              <a:spcAft>
                <a:spcPts val="0"/>
              </a:spcAft>
              <a:buNone/>
            </a:pPr>
            <a:r>
              <a:rPr lang="en-GB" sz="3200">
                <a:solidFill>
                  <a:srgbClr val="000000"/>
                </a:solidFill>
                <a:latin typeface="Arial"/>
                <a:ea typeface="Arial"/>
                <a:cs typeface="Arial"/>
                <a:sym typeface="Arial"/>
              </a:rPr>
              <a:t> Print onto paper with their hands.</a:t>
            </a:r>
            <a:endParaRPr sz="3200">
              <a:solidFill>
                <a:schemeClr val="dk1"/>
              </a:solidFill>
              <a:latin typeface="Arial"/>
              <a:ea typeface="Arial"/>
              <a:cs typeface="Arial"/>
              <a:sym typeface="Arial"/>
            </a:endParaRPr>
          </a:p>
          <a:p>
            <a:pPr indent="0" lvl="0" marL="0" marR="0" rtl="0" algn="l">
              <a:spcBef>
                <a:spcPts val="0"/>
              </a:spcBef>
              <a:spcAft>
                <a:spcPts val="0"/>
              </a:spcAft>
              <a:buNone/>
            </a:pPr>
            <a:r>
              <a:rPr lang="en-GB" sz="3200">
                <a:solidFill>
                  <a:srgbClr val="000000"/>
                </a:solidFill>
                <a:latin typeface="Arial"/>
                <a:ea typeface="Arial"/>
                <a:cs typeface="Arial"/>
                <a:sym typeface="Arial"/>
              </a:rPr>
              <a:t>If you don’t want your child to use their hands let them explore with a paint brush to see what colours they can make.</a:t>
            </a:r>
            <a:endParaRPr sz="3200">
              <a:solidFill>
                <a:schemeClr val="dk1"/>
              </a:solidFill>
              <a:latin typeface="Arial"/>
              <a:ea typeface="Arial"/>
              <a:cs typeface="Arial"/>
              <a:sym typeface="Arial"/>
            </a:endParaRPr>
          </a:p>
          <a:p>
            <a:pPr indent="0" lvl="0" marL="0" marR="0" rtl="0" algn="l">
              <a:spcBef>
                <a:spcPts val="0"/>
              </a:spcBef>
              <a:spcAft>
                <a:spcPts val="0"/>
              </a:spcAft>
              <a:buNone/>
            </a:pPr>
            <a:br>
              <a:rPr lang="en-GB"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id="144" name="Google Shape;144;p10"/>
          <p:cNvPicPr preferRelativeResize="0"/>
          <p:nvPr/>
        </p:nvPicPr>
        <p:blipFill>
          <a:blip r:embed="rId3">
            <a:alphaModFix/>
          </a:blip>
          <a:stretch>
            <a:fillRect/>
          </a:stretch>
        </p:blipFill>
        <p:spPr>
          <a:xfrm>
            <a:off x="4534749" y="76638"/>
            <a:ext cx="3122501" cy="16571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BBD6EE"/>
        </a:solidFill>
      </p:bgPr>
    </p:bg>
    <p:spTree>
      <p:nvGrpSpPr>
        <p:cNvPr id="148" name="Shape 148"/>
        <p:cNvGrpSpPr/>
        <p:nvPr/>
      </p:nvGrpSpPr>
      <p:grpSpPr>
        <a:xfrm>
          <a:off x="0" y="0"/>
          <a:ext cx="0" cy="0"/>
          <a:chOff x="0" y="0"/>
          <a:chExt cx="0" cy="0"/>
        </a:xfrm>
      </p:grpSpPr>
      <p:sp>
        <p:nvSpPr>
          <p:cNvPr id="149" name="Google Shape;149;p11"/>
          <p:cNvSpPr/>
          <p:nvPr/>
        </p:nvSpPr>
        <p:spPr>
          <a:xfrm>
            <a:off x="590843" y="674400"/>
            <a:ext cx="11141611"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br>
              <a:rPr lang="en-GB"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sp>
        <p:nvSpPr>
          <p:cNvPr id="150" name="Google Shape;150;p11"/>
          <p:cNvSpPr/>
          <p:nvPr/>
        </p:nvSpPr>
        <p:spPr>
          <a:xfrm>
            <a:off x="1435070" y="674400"/>
            <a:ext cx="9453156" cy="304698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3200">
                <a:solidFill>
                  <a:srgbClr val="000000"/>
                </a:solidFill>
                <a:latin typeface="Arial"/>
                <a:ea typeface="Arial"/>
                <a:cs typeface="Arial"/>
                <a:sym typeface="Arial"/>
              </a:rPr>
              <a:t>Enjoy doing things together and talk whilst you’re doing them, for example making play dough and then playing with it, preparing meals, cleaning the house, gardening, sorting and putting the washing away. </a:t>
            </a:r>
            <a:endParaRPr sz="3200">
              <a:solidFill>
                <a:srgbClr val="000000"/>
              </a:solidFill>
              <a:latin typeface="Arial"/>
              <a:ea typeface="Arial"/>
              <a:cs typeface="Arial"/>
              <a:sym typeface="Arial"/>
            </a:endParaRPr>
          </a:p>
          <a:p>
            <a:pPr indent="0" lvl="0" marL="0" marR="0" rtl="0" algn="l">
              <a:spcBef>
                <a:spcPts val="0"/>
              </a:spcBef>
              <a:spcAft>
                <a:spcPts val="0"/>
              </a:spcAft>
              <a:buNone/>
            </a:pPr>
            <a:r>
              <a:rPr lang="en-GB" sz="3200">
                <a:solidFill>
                  <a:srgbClr val="000000"/>
                </a:solidFill>
                <a:latin typeface="Arial"/>
                <a:ea typeface="Arial"/>
                <a:cs typeface="Arial"/>
                <a:sym typeface="Arial"/>
              </a:rPr>
              <a:t>Talk all the time by doing a running commentary on what you and your child are doing. </a:t>
            </a:r>
            <a:endParaRPr sz="3200">
              <a:solidFill>
                <a:schemeClr val="dk1"/>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4E0B2"/>
        </a:solidFill>
      </p:bgPr>
    </p:bg>
    <p:spTree>
      <p:nvGrpSpPr>
        <p:cNvPr id="154" name="Shape 154"/>
        <p:cNvGrpSpPr/>
        <p:nvPr/>
      </p:nvGrpSpPr>
      <p:grpSpPr>
        <a:xfrm>
          <a:off x="0" y="0"/>
          <a:ext cx="0" cy="0"/>
          <a:chOff x="0" y="0"/>
          <a:chExt cx="0" cy="0"/>
        </a:xfrm>
      </p:grpSpPr>
      <p:sp>
        <p:nvSpPr>
          <p:cNvPr id="155" name="Google Shape;155;p12"/>
          <p:cNvSpPr/>
          <p:nvPr/>
        </p:nvSpPr>
        <p:spPr>
          <a:xfrm>
            <a:off x="590843" y="674400"/>
            <a:ext cx="11141611"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br>
              <a:rPr lang="en-GB"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sp>
        <p:nvSpPr>
          <p:cNvPr id="156" name="Google Shape;156;p12"/>
          <p:cNvSpPr/>
          <p:nvPr/>
        </p:nvSpPr>
        <p:spPr>
          <a:xfrm>
            <a:off x="584812" y="674400"/>
            <a:ext cx="11147642" cy="255454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3200">
                <a:solidFill>
                  <a:schemeClr val="dk1"/>
                </a:solidFill>
                <a:latin typeface="Arial"/>
                <a:ea typeface="Arial"/>
                <a:cs typeface="Arial"/>
                <a:sym typeface="Arial"/>
              </a:rPr>
              <a:t>Invite your child to help tidy up. For example, put the washing up away/empty the dishwasher. </a:t>
            </a:r>
            <a:endParaRPr sz="3200">
              <a:solidFill>
                <a:schemeClr val="dk1"/>
              </a:solidFill>
              <a:latin typeface="Arial"/>
              <a:ea typeface="Arial"/>
              <a:cs typeface="Arial"/>
              <a:sym typeface="Arial"/>
            </a:endParaRPr>
          </a:p>
          <a:p>
            <a:pPr indent="0" lvl="0" marL="0" marR="0" rtl="0" algn="l">
              <a:spcBef>
                <a:spcPts val="0"/>
              </a:spcBef>
              <a:spcAft>
                <a:spcPts val="0"/>
              </a:spcAft>
              <a:buNone/>
            </a:pPr>
            <a:r>
              <a:rPr lang="en-GB" sz="3200">
                <a:solidFill>
                  <a:schemeClr val="dk1"/>
                </a:solidFill>
                <a:latin typeface="Arial"/>
                <a:ea typeface="Arial"/>
                <a:cs typeface="Arial"/>
                <a:sym typeface="Arial"/>
              </a:rPr>
              <a:t>Teach your child how to do ‘jobs’ safely, for example, how to carry a pair of scissors carefully, how to put a glass jug in a cupboard, how to stack plates/dishes so that they don’t fall.</a:t>
            </a:r>
            <a:endParaRPr sz="3200">
              <a:solidFill>
                <a:schemeClr val="dk1"/>
              </a:solidFill>
              <a:latin typeface="Arial"/>
              <a:ea typeface="Arial"/>
              <a:cs typeface="Arial"/>
              <a:sym typeface="Arial"/>
            </a:endParaRPr>
          </a:p>
          <a:p>
            <a:pPr indent="0" lvl="0" marL="0" marR="0" rtl="0" algn="l">
              <a:spcBef>
                <a:spcPts val="0"/>
              </a:spcBef>
              <a:spcAft>
                <a:spcPts val="0"/>
              </a:spcAft>
              <a:buNone/>
            </a:pPr>
            <a:r>
              <a:rPr lang="en-GB" sz="3200">
                <a:solidFill>
                  <a:schemeClr val="dk1"/>
                </a:solidFill>
              </a:rPr>
              <a:t>Explain to them that this is giving them a </a:t>
            </a:r>
            <a:r>
              <a:rPr b="1" lang="en-GB" sz="3200">
                <a:solidFill>
                  <a:schemeClr val="dk1"/>
                </a:solidFill>
              </a:rPr>
              <a:t>responsibility</a:t>
            </a:r>
            <a:r>
              <a:rPr b="1" lang="en-GB" sz="3200">
                <a:solidFill>
                  <a:schemeClr val="dk1"/>
                </a:solidFill>
              </a:rPr>
              <a:t> </a:t>
            </a:r>
            <a:r>
              <a:rPr lang="en-GB" sz="3200">
                <a:solidFill>
                  <a:schemeClr val="dk1"/>
                </a:solidFill>
              </a:rPr>
              <a:t>that they need to carry out to the best of their ability. </a:t>
            </a:r>
            <a:br>
              <a:rPr lang="en-GB" sz="3200">
                <a:solidFill>
                  <a:schemeClr val="dk1"/>
                </a:solidFill>
              </a:rPr>
            </a:br>
            <a:r>
              <a:rPr lang="en-GB" sz="3200">
                <a:solidFill>
                  <a:schemeClr val="dk1"/>
                </a:solidFill>
              </a:rPr>
              <a:t>Talk about being </a:t>
            </a:r>
            <a:r>
              <a:rPr b="1" lang="en-GB" sz="3200">
                <a:solidFill>
                  <a:schemeClr val="dk1"/>
                </a:solidFill>
              </a:rPr>
              <a:t>responsible</a:t>
            </a:r>
            <a:r>
              <a:rPr lang="en-GB" sz="3200">
                <a:solidFill>
                  <a:schemeClr val="dk1"/>
                </a:solidFill>
              </a:rPr>
              <a:t> and what other responsibilties might you have at home/in school/as a big brother/sister, etc. </a:t>
            </a:r>
            <a:endParaRPr b="1" sz="3200">
              <a:solidFill>
                <a:schemeClr val="dk1"/>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2020-04-13T17:49:13Z</dcterms:created>
  <dc:creator>Knight R</dc:creator>
</cp:coreProperties>
</file>