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3"/>
  </p:notesMasterIdLst>
  <p:sldIdLst>
    <p:sldId id="256" r:id="rId2"/>
    <p:sldId id="278" r:id="rId3"/>
    <p:sldId id="257" r:id="rId4"/>
    <p:sldId id="279" r:id="rId5"/>
    <p:sldId id="258" r:id="rId6"/>
    <p:sldId id="280" r:id="rId7"/>
    <p:sldId id="276" r:id="rId8"/>
    <p:sldId id="282" r:id="rId9"/>
    <p:sldId id="259" r:id="rId10"/>
    <p:sldId id="283" r:id="rId11"/>
    <p:sldId id="260" r:id="rId1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25" roundtripDataSignature="AMtx7mifPz0cw6oO1HzcX7QQeFr+l+I0o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5" Type="http://customschemas.google.com/relationships/presentationmetadata" Target="metadata"/><Relationship Id="rId2" Type="http://schemas.openxmlformats.org/officeDocument/2006/relationships/slide" Target="slides/slide1.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28"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7546611c9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g7546611c9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7546611c9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g7546611c9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3674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 name="Google Shape;1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312856" y="1683572"/>
            <a:ext cx="11127544" cy="181473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8800"/>
              <a:buFont typeface="Arial"/>
              <a:buNone/>
            </a:pPr>
            <a:r>
              <a:rPr lang="en-GB" sz="8800" dirty="0">
                <a:latin typeface="Comic Sans MS" panose="030F0702030302020204" pitchFamily="66" charset="0"/>
                <a:ea typeface="Arial"/>
                <a:cs typeface="Arial"/>
                <a:sym typeface="Arial"/>
              </a:rPr>
              <a:t>Maths in Reception</a:t>
            </a:r>
            <a:endParaRPr sz="8800" dirty="0">
              <a:latin typeface="Comic Sans MS" panose="030F0702030302020204" pitchFamily="66" charset="0"/>
              <a:ea typeface="Arial"/>
              <a:cs typeface="Arial"/>
              <a:sym typeface="Arial"/>
            </a:endParaRPr>
          </a:p>
        </p:txBody>
      </p:sp>
      <p:pic>
        <p:nvPicPr>
          <p:cNvPr id="85" name="Google Shape;85;p1" descr="http://images.twinkl.co.uk/image/private/t_630_eco/image_repo/68/12/T-N-2245-Maths-is-Fun-Title-Display-Lettering_ver_3.jpg"/>
          <p:cNvPicPr preferRelativeResize="0"/>
          <p:nvPr/>
        </p:nvPicPr>
        <p:blipFill rotWithShape="1">
          <a:blip r:embed="rId3">
            <a:alphaModFix/>
          </a:blip>
          <a:srcRect/>
          <a:stretch/>
        </p:blipFill>
        <p:spPr>
          <a:xfrm rot="-995120">
            <a:off x="404031" y="658642"/>
            <a:ext cx="2821829" cy="1410915"/>
          </a:xfrm>
          <a:prstGeom prst="rect">
            <a:avLst/>
          </a:prstGeom>
          <a:noFill/>
          <a:ln>
            <a:noFill/>
          </a:ln>
        </p:spPr>
      </p:pic>
      <p:sp>
        <p:nvSpPr>
          <p:cNvPr id="86" name="Google Shape;86;p1"/>
          <p:cNvSpPr txBox="1"/>
          <p:nvPr/>
        </p:nvSpPr>
        <p:spPr>
          <a:xfrm>
            <a:off x="261363" y="4394200"/>
            <a:ext cx="9250937" cy="20312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dirty="0">
                <a:solidFill>
                  <a:schemeClr val="dk1"/>
                </a:solidFill>
                <a:latin typeface="Arial"/>
                <a:ea typeface="Arial"/>
                <a:cs typeface="Arial"/>
                <a:sym typeface="Arial"/>
              </a:rPr>
              <a:t>Just in case lockdown hasn’t sent us crazy enough we thought we would introduce you to Jack Hartman! Some of the children may </a:t>
            </a:r>
            <a:r>
              <a:rPr lang="en-GB" sz="1800" dirty="0">
                <a:solidFill>
                  <a:schemeClr val="dk1"/>
                </a:solidFill>
              </a:rPr>
              <a:t>have</a:t>
            </a:r>
            <a:r>
              <a:rPr lang="en-GB" sz="1800" b="0" i="0" u="none" strike="noStrike" cap="none" dirty="0">
                <a:solidFill>
                  <a:schemeClr val="dk1"/>
                </a:solidFill>
                <a:latin typeface="Arial"/>
                <a:ea typeface="Arial"/>
                <a:cs typeface="Arial"/>
                <a:sym typeface="Arial"/>
              </a:rPr>
              <a:t> shown you some of the videos we use in school already</a:t>
            </a:r>
            <a:r>
              <a:rPr lang="en-GB" sz="1800" dirty="0">
                <a:solidFill>
                  <a:schemeClr val="dk1"/>
                </a:solidFill>
              </a:rPr>
              <a:t>.</a:t>
            </a:r>
            <a:r>
              <a:rPr lang="en-GB" sz="1800" b="0" i="0" u="none" strike="noStrike" cap="none" dirty="0">
                <a:solidFill>
                  <a:schemeClr val="dk1"/>
                </a:solidFill>
                <a:latin typeface="Arial"/>
                <a:ea typeface="Arial"/>
                <a:cs typeface="Arial"/>
                <a:sym typeface="Arial"/>
              </a:rPr>
              <a:t> He has his own </a:t>
            </a:r>
            <a:r>
              <a:rPr lang="en-GB" sz="1800" b="0" i="0" u="none" strike="noStrike" cap="none" dirty="0" err="1">
                <a:solidFill>
                  <a:schemeClr val="dk1"/>
                </a:solidFill>
                <a:latin typeface="Arial"/>
                <a:ea typeface="Arial"/>
                <a:cs typeface="Arial"/>
                <a:sym typeface="Arial"/>
              </a:rPr>
              <a:t>Youtube</a:t>
            </a:r>
            <a:r>
              <a:rPr lang="en-GB" sz="1800" b="0" i="0" u="none" strike="noStrike" cap="none" dirty="0">
                <a:solidFill>
                  <a:schemeClr val="dk1"/>
                </a:solidFill>
                <a:latin typeface="Arial"/>
                <a:ea typeface="Arial"/>
                <a:cs typeface="Arial"/>
                <a:sym typeface="Arial"/>
              </a:rPr>
              <a:t> channel and has some great maths warmups to get us going. In school we use Count to 100, </a:t>
            </a:r>
            <a:r>
              <a:rPr lang="en-GB" sz="1800" b="0" i="0" u="none" strike="noStrike" cap="none" dirty="0" err="1">
                <a:solidFill>
                  <a:schemeClr val="dk1"/>
                </a:solidFill>
                <a:latin typeface="Arial"/>
                <a:ea typeface="Arial"/>
                <a:cs typeface="Arial"/>
                <a:sym typeface="Arial"/>
              </a:rPr>
              <a:t>Subitise</a:t>
            </a:r>
            <a:r>
              <a:rPr lang="en-GB" sz="1800" b="0" i="0" u="none" strike="noStrike" cap="none" dirty="0">
                <a:solidFill>
                  <a:schemeClr val="dk1"/>
                </a:solidFill>
                <a:latin typeface="Arial"/>
                <a:ea typeface="Arial"/>
                <a:cs typeface="Arial"/>
                <a:sym typeface="Arial"/>
              </a:rPr>
              <a:t> (there are many versions try and find the one where he doesn’t pronounce it </a:t>
            </a:r>
            <a:r>
              <a:rPr lang="en-GB" sz="1800" b="0" i="0" u="none" strike="noStrike" cap="none" dirty="0" err="1">
                <a:solidFill>
                  <a:schemeClr val="dk1"/>
                </a:solidFill>
                <a:latin typeface="Arial"/>
                <a:ea typeface="Arial"/>
                <a:cs typeface="Arial"/>
                <a:sym typeface="Arial"/>
              </a:rPr>
              <a:t>soo-bitize</a:t>
            </a:r>
            <a:r>
              <a:rPr lang="en-GB" sz="1800" b="0" i="0" u="none" strike="noStrike" cap="none" dirty="0">
                <a:solidFill>
                  <a:schemeClr val="dk1"/>
                </a:solidFill>
                <a:latin typeface="Arial"/>
                <a:ea typeface="Arial"/>
                <a:cs typeface="Arial"/>
                <a:sym typeface="Arial"/>
              </a:rPr>
              <a:t>!) and teen numbers in the air. </a:t>
            </a:r>
            <a:endParaRPr lang="en-GB" sz="1800" b="0" i="0" u="none" strike="noStrike" cap="none" dirty="0" smtClean="0">
              <a:solidFill>
                <a:schemeClr val="dk1"/>
              </a:solidFill>
              <a:latin typeface="Arial"/>
              <a:ea typeface="Arial"/>
              <a:cs typeface="Arial"/>
              <a:sym typeface="Arial"/>
            </a:endParaRPr>
          </a:p>
          <a:p>
            <a:pPr marL="0" marR="0" lvl="0" indent="0" algn="l" rtl="0">
              <a:spcBef>
                <a:spcPts val="0"/>
              </a:spcBef>
              <a:spcAft>
                <a:spcPts val="0"/>
              </a:spcAft>
              <a:buNone/>
            </a:pPr>
            <a:endParaRPr lang="en-GB" sz="1800" dirty="0">
              <a:solidFill>
                <a:schemeClr val="dk1"/>
              </a:solidFill>
            </a:endParaRPr>
          </a:p>
          <a:p>
            <a:pPr marL="0" marR="0" lvl="0" indent="0" algn="l" rtl="0">
              <a:spcBef>
                <a:spcPts val="0"/>
              </a:spcBef>
              <a:spcAft>
                <a:spcPts val="0"/>
              </a:spcAft>
              <a:buNone/>
            </a:pPr>
            <a:r>
              <a:rPr lang="en-GB" sz="1800" dirty="0" smtClean="0">
                <a:solidFill>
                  <a:schemeClr val="dk1"/>
                </a:solidFill>
                <a:latin typeface="Arial"/>
                <a:ea typeface="Arial"/>
                <a:cs typeface="Arial"/>
                <a:sym typeface="Arial"/>
              </a:rPr>
              <a:t>This week if you haven’t already try count to 100 with Grandma and Grandpa!</a:t>
            </a:r>
            <a:endParaRPr sz="1800" dirty="0">
              <a:solidFill>
                <a:schemeClr val="dk1"/>
              </a:solidFill>
              <a:latin typeface="Arial"/>
              <a:ea typeface="Arial"/>
              <a:cs typeface="Arial"/>
              <a:sym typeface="Arial"/>
            </a:endParaRPr>
          </a:p>
        </p:txBody>
      </p:sp>
      <p:pic>
        <p:nvPicPr>
          <p:cNvPr id="87" name="Google Shape;87;p1"/>
          <p:cNvPicPr preferRelativeResize="0"/>
          <p:nvPr/>
        </p:nvPicPr>
        <p:blipFill rotWithShape="1">
          <a:blip r:embed="rId4">
            <a:alphaModFix/>
          </a:blip>
          <a:srcRect/>
          <a:stretch/>
        </p:blipFill>
        <p:spPr>
          <a:xfrm>
            <a:off x="9512300" y="4257675"/>
            <a:ext cx="2463800" cy="2463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8269" y="1380260"/>
            <a:ext cx="10515600" cy="2852737"/>
          </a:xfrm>
        </p:spPr>
        <p:txBody>
          <a:bodyPr>
            <a:normAutofit fontScale="90000"/>
          </a:bodyPr>
          <a:lstStyle/>
          <a:p>
            <a:pPr algn="ctr"/>
            <a:r>
              <a:rPr lang="en-GB" sz="8800" b="1" u="sng" dirty="0" smtClean="0">
                <a:latin typeface="Comic Sans MS" panose="030F0702030302020204" pitchFamily="66" charset="0"/>
              </a:rPr>
              <a:t>Week 5:</a:t>
            </a:r>
            <a:r>
              <a:rPr lang="en-GB" sz="8800" dirty="0" smtClean="0">
                <a:latin typeface="Comic Sans MS" panose="030F0702030302020204" pitchFamily="66" charset="0"/>
              </a:rPr>
              <a:t/>
            </a:r>
            <a:br>
              <a:rPr lang="en-GB" sz="8800" dirty="0" smtClean="0">
                <a:latin typeface="Comic Sans MS" panose="030F0702030302020204" pitchFamily="66" charset="0"/>
              </a:rPr>
            </a:br>
            <a:r>
              <a:rPr lang="en-GB" sz="8800" dirty="0" smtClean="0">
                <a:latin typeface="Comic Sans MS" panose="030F0702030302020204" pitchFamily="66" charset="0"/>
              </a:rPr>
              <a:t/>
            </a:r>
            <a:br>
              <a:rPr lang="en-GB" sz="8800" dirty="0" smtClean="0">
                <a:latin typeface="Comic Sans MS" panose="030F0702030302020204" pitchFamily="66" charset="0"/>
              </a:rPr>
            </a:br>
            <a:r>
              <a:rPr lang="en-GB" sz="8800" dirty="0" smtClean="0">
                <a:latin typeface="Comic Sans MS" panose="030F0702030302020204" pitchFamily="66" charset="0"/>
              </a:rPr>
              <a:t>Weight </a:t>
            </a:r>
            <a:endParaRPr lang="en-GB" sz="8800" dirty="0">
              <a:latin typeface="Comic Sans MS" panose="030F0702030302020204" pitchFamily="66" charset="0"/>
            </a:endParaRPr>
          </a:p>
        </p:txBody>
      </p:sp>
    </p:spTree>
    <p:extLst>
      <p:ext uri="{BB962C8B-B14F-4D97-AF65-F5344CB8AC3E}">
        <p14:creationId xmlns:p14="http://schemas.microsoft.com/office/powerpoint/2010/main" val="1460025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2"/>
          <p:cNvSpPr/>
          <p:nvPr/>
        </p:nvSpPr>
        <p:spPr>
          <a:xfrm>
            <a:off x="220666" y="111729"/>
            <a:ext cx="11061895" cy="4708941"/>
          </a:xfrm>
          <a:prstGeom prst="rect">
            <a:avLst/>
          </a:prstGeom>
          <a:noFill/>
          <a:ln>
            <a:noFill/>
          </a:ln>
        </p:spPr>
        <p:txBody>
          <a:bodyPr spcFirstLastPara="1" wrap="square" lIns="91425" tIns="45700" rIns="91425" bIns="45700" anchor="t" anchorCtr="0">
            <a:spAutoFit/>
          </a:bodyPr>
          <a:lstStyle/>
          <a:p>
            <a:pPr lvl="0"/>
            <a:r>
              <a:rPr lang="en-GB" sz="2000" b="1" dirty="0" smtClean="0">
                <a:solidFill>
                  <a:schemeClr val="dk1"/>
                </a:solidFill>
                <a:latin typeface="Comic Sans MS" panose="030F0702030302020204" pitchFamily="66" charset="0"/>
                <a:ea typeface="Calibri"/>
                <a:cs typeface="Calibri"/>
                <a:sym typeface="Calibri"/>
              </a:rPr>
              <a:t>Weight</a:t>
            </a:r>
            <a:r>
              <a:rPr lang="en-GB" sz="2000" dirty="0" smtClean="0">
                <a:solidFill>
                  <a:schemeClr val="dk1"/>
                </a:solidFill>
                <a:latin typeface="Comic Sans MS" panose="030F0702030302020204" pitchFamily="66" charset="0"/>
                <a:ea typeface="Calibri"/>
                <a:cs typeface="Calibri"/>
                <a:sym typeface="Calibri"/>
              </a:rPr>
              <a:t>- </a:t>
            </a:r>
            <a:r>
              <a:rPr lang="en-GB" sz="2000" dirty="0" smtClean="0">
                <a:solidFill>
                  <a:schemeClr val="dk1"/>
                </a:solidFill>
                <a:latin typeface="Comic Sans MS" panose="030F0702030302020204" pitchFamily="66" charset="0"/>
                <a:ea typeface="Calibri"/>
                <a:cs typeface="Calibri"/>
                <a:sym typeface="Calibri"/>
              </a:rPr>
              <a:t>Encourage </a:t>
            </a:r>
            <a:r>
              <a:rPr lang="en-GB" sz="2000" dirty="0">
                <a:solidFill>
                  <a:schemeClr val="dk1"/>
                </a:solidFill>
                <a:latin typeface="Comic Sans MS" panose="030F0702030302020204" pitchFamily="66" charset="0"/>
                <a:ea typeface="Calibri"/>
                <a:cs typeface="Calibri"/>
                <a:sym typeface="Calibri"/>
              </a:rPr>
              <a:t>your child to use the mathematical vocabulary </a:t>
            </a:r>
            <a:r>
              <a:rPr lang="en-GB" sz="2000" b="1" dirty="0">
                <a:solidFill>
                  <a:srgbClr val="FF0000"/>
                </a:solidFill>
                <a:latin typeface="Comic Sans MS" panose="030F0702030302020204" pitchFamily="66" charset="0"/>
                <a:ea typeface="Calibri"/>
                <a:cs typeface="Calibri"/>
                <a:sym typeface="Calibri"/>
              </a:rPr>
              <a:t>heavy, heavier, heaviest. Light, lighter, lightest</a:t>
            </a:r>
            <a:r>
              <a:rPr lang="en-GB" sz="2000" dirty="0">
                <a:solidFill>
                  <a:schemeClr val="dk1"/>
                </a:solidFill>
                <a:latin typeface="Comic Sans MS" panose="030F0702030302020204" pitchFamily="66" charset="0"/>
                <a:ea typeface="Calibri"/>
                <a:cs typeface="Calibri"/>
                <a:sym typeface="Calibri"/>
              </a:rPr>
              <a:t>. Start off by using objects that have an obvious difference in weight.</a:t>
            </a:r>
          </a:p>
          <a:p>
            <a:pPr marL="0" marR="0" lvl="0" indent="0" algn="l" rtl="0">
              <a:spcBef>
                <a:spcPts val="0"/>
              </a:spcBef>
              <a:spcAft>
                <a:spcPts val="0"/>
              </a:spcAft>
              <a:buNone/>
            </a:pPr>
            <a:endParaRPr sz="2000" u="sng" dirty="0">
              <a:solidFill>
                <a:schemeClr val="dk1"/>
              </a:solidFill>
              <a:latin typeface="Comic Sans MS" panose="030F0702030302020204" pitchFamily="66" charset="0"/>
              <a:ea typeface="Calibri"/>
              <a:cs typeface="Calibri"/>
              <a:sym typeface="Calibri"/>
            </a:endParaRPr>
          </a:p>
          <a:p>
            <a:pPr marL="0" marR="0" lvl="0" indent="0" algn="l" rtl="0">
              <a:spcBef>
                <a:spcPts val="0"/>
              </a:spcBef>
              <a:spcAft>
                <a:spcPts val="0"/>
              </a:spcAft>
              <a:buNone/>
            </a:pPr>
            <a:r>
              <a:rPr lang="en-GB" sz="2000" dirty="0" smtClean="0">
                <a:solidFill>
                  <a:schemeClr val="dk1"/>
                </a:solidFill>
                <a:latin typeface="Comic Sans MS" panose="030F0702030302020204" pitchFamily="66" charset="0"/>
                <a:ea typeface="Calibri"/>
                <a:cs typeface="Calibri"/>
                <a:sym typeface="Calibri"/>
              </a:rPr>
              <a:t>Make your own balancing scales (unless you have your own!) First, use your child as a human balancing scale place an item on each hand and ask them to tip to show which item is heavier. They can then use their home made balancing scales to check if they were right. Your child could hold buckets or bags in each hand and feel which one has the most downward pull. </a:t>
            </a:r>
          </a:p>
          <a:p>
            <a:pPr marL="0" marR="0" lvl="0" indent="0" algn="l" rtl="0">
              <a:spcBef>
                <a:spcPts val="0"/>
              </a:spcBef>
              <a:spcAft>
                <a:spcPts val="0"/>
              </a:spcAft>
              <a:buNone/>
            </a:pPr>
            <a:endParaRPr lang="en-GB" sz="2000" dirty="0">
              <a:solidFill>
                <a:schemeClr val="dk1"/>
              </a:solidFill>
              <a:latin typeface="Comic Sans MS" panose="030F0702030302020204" pitchFamily="66" charset="0"/>
              <a:ea typeface="Calibri"/>
              <a:cs typeface="Calibri"/>
              <a:sym typeface="Calibri"/>
            </a:endParaRPr>
          </a:p>
          <a:p>
            <a:pPr marL="0" marR="0" lvl="0" indent="0" algn="l" rtl="0">
              <a:spcBef>
                <a:spcPts val="0"/>
              </a:spcBef>
              <a:spcAft>
                <a:spcPts val="0"/>
              </a:spcAft>
              <a:buNone/>
            </a:pPr>
            <a:r>
              <a:rPr lang="en-GB" sz="2000" dirty="0" smtClean="0">
                <a:solidFill>
                  <a:schemeClr val="dk1"/>
                </a:solidFill>
                <a:latin typeface="Comic Sans MS" panose="030F0702030302020204" pitchFamily="66" charset="0"/>
                <a:ea typeface="Calibri"/>
                <a:cs typeface="Calibri"/>
                <a:sym typeface="Calibri"/>
              </a:rPr>
              <a:t>Give your child an item, challenge them to find something heavier and lighter, they could sort them into sets. </a:t>
            </a:r>
          </a:p>
          <a:p>
            <a:pPr marL="0" marR="0" lvl="0" indent="0" algn="l" rtl="0">
              <a:spcBef>
                <a:spcPts val="0"/>
              </a:spcBef>
              <a:spcAft>
                <a:spcPts val="0"/>
              </a:spcAft>
              <a:buNone/>
            </a:pPr>
            <a:r>
              <a:rPr lang="en-GB" sz="2000" dirty="0" smtClean="0">
                <a:solidFill>
                  <a:schemeClr val="dk1"/>
                </a:solidFill>
                <a:latin typeface="Comic Sans MS" panose="030F0702030302020204" pitchFamily="66" charset="0"/>
                <a:ea typeface="Calibri"/>
                <a:cs typeface="Calibri"/>
                <a:sym typeface="Calibri"/>
              </a:rPr>
              <a:t>Check them on the balancing scales. </a:t>
            </a:r>
            <a:r>
              <a:rPr lang="en-GB" sz="2000" dirty="0" smtClean="0">
                <a:solidFill>
                  <a:srgbClr val="002060"/>
                </a:solidFill>
                <a:latin typeface="Comic Sans MS" panose="030F0702030302020204" pitchFamily="66" charset="0"/>
                <a:ea typeface="Calibri"/>
                <a:cs typeface="Calibri"/>
                <a:sym typeface="Calibri"/>
              </a:rPr>
              <a:t>Are all the heavier things bigger than your item? Can you find something that is bigger but lighter?</a:t>
            </a:r>
          </a:p>
          <a:p>
            <a:pPr marL="0" marR="0" lvl="0" indent="0" algn="l" rtl="0">
              <a:spcBef>
                <a:spcPts val="0"/>
              </a:spcBef>
              <a:spcAft>
                <a:spcPts val="0"/>
              </a:spcAft>
              <a:buNone/>
            </a:pPr>
            <a:endParaRPr lang="en-GB" sz="2000" dirty="0">
              <a:solidFill>
                <a:schemeClr val="dk1"/>
              </a:solidFill>
              <a:latin typeface="Comic Sans MS" panose="030F0702030302020204" pitchFamily="66" charset="0"/>
              <a:ea typeface="Calibri"/>
              <a:cs typeface="Calibri"/>
              <a:sym typeface="Calibri"/>
            </a:endParaRPr>
          </a:p>
        </p:txBody>
      </p:sp>
      <p:sp>
        <p:nvSpPr>
          <p:cNvPr id="93" name="Google Shape;93;p2"/>
          <p:cNvSpPr/>
          <p:nvPr/>
        </p:nvSpPr>
        <p:spPr>
          <a:xfrm>
            <a:off x="390545" y="4708446"/>
            <a:ext cx="1096342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4" name="Picture 3"/>
          <p:cNvPicPr>
            <a:picLocks noChangeAspect="1"/>
          </p:cNvPicPr>
          <p:nvPr/>
        </p:nvPicPr>
        <p:blipFill>
          <a:blip r:embed="rId3"/>
          <a:stretch>
            <a:fillRect/>
          </a:stretch>
        </p:blipFill>
        <p:spPr>
          <a:xfrm>
            <a:off x="220666" y="5274908"/>
            <a:ext cx="1877075" cy="1407806"/>
          </a:xfrm>
          <a:prstGeom prst="rect">
            <a:avLst/>
          </a:prstGeom>
        </p:spPr>
      </p:pic>
      <p:pic>
        <p:nvPicPr>
          <p:cNvPr id="5" name="Picture 4"/>
          <p:cNvPicPr>
            <a:picLocks noChangeAspect="1"/>
          </p:cNvPicPr>
          <p:nvPr/>
        </p:nvPicPr>
        <p:blipFill>
          <a:blip r:embed="rId4"/>
          <a:stretch>
            <a:fillRect/>
          </a:stretch>
        </p:blipFill>
        <p:spPr>
          <a:xfrm>
            <a:off x="7422777" y="5046282"/>
            <a:ext cx="2909213" cy="1636432"/>
          </a:xfrm>
          <a:prstGeom prst="rect">
            <a:avLst/>
          </a:prstGeom>
        </p:spPr>
      </p:pic>
      <p:pic>
        <p:nvPicPr>
          <p:cNvPr id="6" name="Picture 5"/>
          <p:cNvPicPr>
            <a:picLocks noChangeAspect="1"/>
          </p:cNvPicPr>
          <p:nvPr/>
        </p:nvPicPr>
        <p:blipFill>
          <a:blip r:embed="rId5"/>
          <a:stretch>
            <a:fillRect/>
          </a:stretch>
        </p:blipFill>
        <p:spPr>
          <a:xfrm>
            <a:off x="10698415" y="6556292"/>
            <a:ext cx="1311101" cy="25284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312" y="211102"/>
            <a:ext cx="10515600" cy="2852737"/>
          </a:xfrm>
        </p:spPr>
        <p:txBody>
          <a:bodyPr>
            <a:normAutofit/>
          </a:bodyPr>
          <a:lstStyle/>
          <a:p>
            <a:pPr algn="ctr"/>
            <a:r>
              <a:rPr lang="en-GB" sz="8800" dirty="0" smtClean="0">
                <a:latin typeface="Comic Sans MS" panose="030F0702030302020204" pitchFamily="66" charset="0"/>
              </a:rPr>
              <a:t>Length &amp; Height</a:t>
            </a:r>
            <a:endParaRPr lang="en-GB" sz="8800" dirty="0">
              <a:latin typeface="Comic Sans MS" panose="030F0702030302020204" pitchFamily="66" charset="0"/>
            </a:endParaRPr>
          </a:p>
        </p:txBody>
      </p:sp>
      <p:sp>
        <p:nvSpPr>
          <p:cNvPr id="3" name="Cloud Callout 2"/>
          <p:cNvSpPr/>
          <p:nvPr/>
        </p:nvSpPr>
        <p:spPr>
          <a:xfrm>
            <a:off x="7976381" y="4353951"/>
            <a:ext cx="3812345" cy="2264899"/>
          </a:xfrm>
          <a:prstGeom prst="cloudCallout">
            <a:avLst>
              <a:gd name="adj1" fmla="val -32926"/>
              <a:gd name="adj2" fmla="val -1188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tx1"/>
                </a:solidFill>
                <a:latin typeface="Comic Sans MS" panose="030F0702030302020204" pitchFamily="66" charset="0"/>
              </a:rPr>
              <a:t>How </a:t>
            </a:r>
            <a:r>
              <a:rPr lang="en-GB" sz="3200" dirty="0" smtClean="0">
                <a:solidFill>
                  <a:srgbClr val="FF0000"/>
                </a:solidFill>
                <a:latin typeface="Comic Sans MS" panose="030F0702030302020204" pitchFamily="66" charset="0"/>
              </a:rPr>
              <a:t>tall</a:t>
            </a:r>
            <a:r>
              <a:rPr lang="en-GB" sz="3200" dirty="0" smtClean="0">
                <a:solidFill>
                  <a:schemeClr val="tx1"/>
                </a:solidFill>
                <a:latin typeface="Comic Sans MS" panose="030F0702030302020204" pitchFamily="66" charset="0"/>
              </a:rPr>
              <a:t> or </a:t>
            </a:r>
            <a:r>
              <a:rPr lang="en-GB" sz="3200" dirty="0" smtClean="0">
                <a:solidFill>
                  <a:srgbClr val="FF0000"/>
                </a:solidFill>
                <a:latin typeface="Comic Sans MS" panose="030F0702030302020204" pitchFamily="66" charset="0"/>
              </a:rPr>
              <a:t>short</a:t>
            </a:r>
            <a:r>
              <a:rPr lang="en-GB" sz="3200" dirty="0" smtClean="0">
                <a:solidFill>
                  <a:schemeClr val="tx1"/>
                </a:solidFill>
                <a:latin typeface="Comic Sans MS" panose="030F0702030302020204" pitchFamily="66" charset="0"/>
              </a:rPr>
              <a:t>…</a:t>
            </a:r>
            <a:endParaRPr lang="en-GB" sz="3200" dirty="0">
              <a:solidFill>
                <a:schemeClr val="tx1"/>
              </a:solidFill>
              <a:latin typeface="Comic Sans MS" panose="030F0702030302020204" pitchFamily="66" charset="0"/>
            </a:endParaRPr>
          </a:p>
        </p:txBody>
      </p:sp>
      <p:sp>
        <p:nvSpPr>
          <p:cNvPr id="4" name="Cloud Callout 3"/>
          <p:cNvSpPr/>
          <p:nvPr/>
        </p:nvSpPr>
        <p:spPr>
          <a:xfrm>
            <a:off x="813581" y="4203895"/>
            <a:ext cx="3812345" cy="2264899"/>
          </a:xfrm>
          <a:prstGeom prst="cloudCallout">
            <a:avLst>
              <a:gd name="adj1" fmla="val 51945"/>
              <a:gd name="adj2" fmla="val -8843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tx1"/>
                </a:solidFill>
                <a:latin typeface="Comic Sans MS" panose="030F0702030302020204" pitchFamily="66" charset="0"/>
              </a:rPr>
              <a:t>How </a:t>
            </a:r>
            <a:r>
              <a:rPr lang="en-GB" sz="3200" dirty="0" smtClean="0">
                <a:solidFill>
                  <a:srgbClr val="FF0000"/>
                </a:solidFill>
                <a:latin typeface="Comic Sans MS" panose="030F0702030302020204" pitchFamily="66" charset="0"/>
              </a:rPr>
              <a:t>long</a:t>
            </a:r>
            <a:r>
              <a:rPr lang="en-GB" sz="3200" dirty="0" smtClean="0">
                <a:solidFill>
                  <a:schemeClr val="tx1"/>
                </a:solidFill>
                <a:latin typeface="Comic Sans MS" panose="030F0702030302020204" pitchFamily="66" charset="0"/>
              </a:rPr>
              <a:t> or </a:t>
            </a:r>
            <a:r>
              <a:rPr lang="en-GB" sz="3200" dirty="0" smtClean="0">
                <a:solidFill>
                  <a:srgbClr val="FF0000"/>
                </a:solidFill>
                <a:latin typeface="Comic Sans MS" panose="030F0702030302020204" pitchFamily="66" charset="0"/>
              </a:rPr>
              <a:t>short</a:t>
            </a:r>
            <a:r>
              <a:rPr lang="en-GB" sz="3200" dirty="0" smtClean="0">
                <a:solidFill>
                  <a:schemeClr val="tx1"/>
                </a:solidFill>
                <a:latin typeface="Comic Sans MS" panose="030F0702030302020204" pitchFamily="66" charset="0"/>
              </a:rPr>
              <a:t>…</a:t>
            </a: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892415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g7546611c97_0_0"/>
          <p:cNvSpPr/>
          <p:nvPr/>
        </p:nvSpPr>
        <p:spPr>
          <a:xfrm>
            <a:off x="220666" y="111729"/>
            <a:ext cx="11061900" cy="8402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a:p>
            <a:pPr marL="0" marR="0" lvl="0" indent="0" algn="l" rtl="0">
              <a:spcBef>
                <a:spcPts val="0"/>
              </a:spcBef>
              <a:spcAft>
                <a:spcPts val="0"/>
              </a:spcAft>
              <a:buNone/>
            </a:pPr>
            <a:endParaRPr sz="2000" dirty="0">
              <a:solidFill>
                <a:srgbClr val="FF0000"/>
              </a:solidFill>
              <a:latin typeface="Arial"/>
              <a:ea typeface="Arial"/>
              <a:cs typeface="Arial"/>
              <a:sym typeface="Arial"/>
            </a:endParaRPr>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p:txBody>
      </p:sp>
      <p:sp>
        <p:nvSpPr>
          <p:cNvPr id="105" name="Google Shape;105;g7546611c97_0_0"/>
          <p:cNvSpPr/>
          <p:nvPr/>
        </p:nvSpPr>
        <p:spPr>
          <a:xfrm>
            <a:off x="390545" y="4708446"/>
            <a:ext cx="109635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 name="TextBox 1"/>
          <p:cNvSpPr txBox="1"/>
          <p:nvPr/>
        </p:nvSpPr>
        <p:spPr>
          <a:xfrm>
            <a:off x="93053" y="89019"/>
            <a:ext cx="4378025" cy="3970318"/>
          </a:xfrm>
          <a:prstGeom prst="rect">
            <a:avLst/>
          </a:prstGeom>
          <a:noFill/>
        </p:spPr>
        <p:txBody>
          <a:bodyPr wrap="square" rtlCol="0">
            <a:spAutoFit/>
          </a:bodyPr>
          <a:lstStyle/>
          <a:p>
            <a:r>
              <a:rPr lang="en-GB" sz="1800" b="1" dirty="0">
                <a:latin typeface="Comic Sans MS" panose="030F0702030302020204" pitchFamily="66" charset="0"/>
              </a:rPr>
              <a:t>Length- Encourage your child to use the mathematical language of </a:t>
            </a:r>
            <a:r>
              <a:rPr lang="en-GB" sz="1800" b="1" dirty="0">
                <a:solidFill>
                  <a:srgbClr val="FF0000"/>
                </a:solidFill>
                <a:latin typeface="Comic Sans MS" panose="030F0702030302020204" pitchFamily="66" charset="0"/>
              </a:rPr>
              <a:t>longer</a:t>
            </a:r>
            <a:r>
              <a:rPr lang="en-GB" sz="1800" b="1" dirty="0">
                <a:latin typeface="Comic Sans MS" panose="030F0702030302020204" pitchFamily="66" charset="0"/>
              </a:rPr>
              <a:t> and </a:t>
            </a:r>
            <a:r>
              <a:rPr lang="en-GB" sz="1800" b="1" dirty="0">
                <a:solidFill>
                  <a:srgbClr val="FF0000"/>
                </a:solidFill>
                <a:latin typeface="Comic Sans MS" panose="030F0702030302020204" pitchFamily="66" charset="0"/>
              </a:rPr>
              <a:t>shorter</a:t>
            </a:r>
            <a:r>
              <a:rPr lang="en-GB" sz="1800" b="1" dirty="0">
                <a:latin typeface="Comic Sans MS" panose="030F0702030302020204" pitchFamily="66" charset="0"/>
              </a:rPr>
              <a:t> rather than </a:t>
            </a:r>
            <a:r>
              <a:rPr lang="en-GB" sz="1800" b="1" strike="sngStrike" dirty="0">
                <a:latin typeface="Comic Sans MS" panose="030F0702030302020204" pitchFamily="66" charset="0"/>
              </a:rPr>
              <a:t>bigger</a:t>
            </a:r>
            <a:r>
              <a:rPr lang="en-GB" sz="1800" b="1" dirty="0">
                <a:latin typeface="Comic Sans MS" panose="030F0702030302020204" pitchFamily="66" charset="0"/>
              </a:rPr>
              <a:t> and </a:t>
            </a:r>
            <a:r>
              <a:rPr lang="en-GB" sz="1800" b="1" strike="sngStrike" dirty="0">
                <a:latin typeface="Comic Sans MS" panose="030F0702030302020204" pitchFamily="66" charset="0"/>
              </a:rPr>
              <a:t>smaller</a:t>
            </a:r>
            <a:r>
              <a:rPr lang="en-GB" sz="1800" b="1" dirty="0" smtClean="0">
                <a:latin typeface="Comic Sans MS" panose="030F0702030302020204" pitchFamily="66" charset="0"/>
              </a:rPr>
              <a:t>.</a:t>
            </a:r>
          </a:p>
          <a:p>
            <a:endParaRPr lang="en-GB" sz="1800" b="1" dirty="0">
              <a:latin typeface="Comic Sans MS" panose="030F0702030302020204" pitchFamily="66" charset="0"/>
            </a:endParaRPr>
          </a:p>
          <a:p>
            <a:r>
              <a:rPr lang="en-GB" sz="1800" b="1" dirty="0" smtClean="0">
                <a:latin typeface="Comic Sans MS" panose="030F0702030302020204" pitchFamily="66" charset="0"/>
              </a:rPr>
              <a:t>Draw a footprint on a piece of paper. Ask your child to find things that are the </a:t>
            </a:r>
            <a:r>
              <a:rPr lang="en-GB" sz="1800" b="1" dirty="0" smtClean="0">
                <a:solidFill>
                  <a:srgbClr val="FF0000"/>
                </a:solidFill>
                <a:latin typeface="Comic Sans MS" panose="030F0702030302020204" pitchFamily="66" charset="0"/>
              </a:rPr>
              <a:t>longer</a:t>
            </a:r>
            <a:r>
              <a:rPr lang="en-GB" sz="1800" b="1" dirty="0" smtClean="0">
                <a:latin typeface="Comic Sans MS" panose="030F0702030302020204" pitchFamily="66" charset="0"/>
              </a:rPr>
              <a:t> than the footprint.</a:t>
            </a:r>
          </a:p>
          <a:p>
            <a:r>
              <a:rPr lang="en-GB" sz="1800" b="1" dirty="0" smtClean="0">
                <a:latin typeface="Comic Sans MS" panose="030F0702030302020204" pitchFamily="66" charset="0"/>
              </a:rPr>
              <a:t>Can they find things that are </a:t>
            </a:r>
            <a:r>
              <a:rPr lang="en-GB" sz="1800" b="1" dirty="0" smtClean="0">
                <a:solidFill>
                  <a:srgbClr val="FF0000"/>
                </a:solidFill>
                <a:latin typeface="Comic Sans MS" panose="030F0702030302020204" pitchFamily="66" charset="0"/>
              </a:rPr>
              <a:t>shorter</a:t>
            </a:r>
            <a:r>
              <a:rPr lang="en-GB" sz="1800" b="1" dirty="0" smtClean="0">
                <a:latin typeface="Comic Sans MS" panose="030F0702030302020204" pitchFamily="66" charset="0"/>
              </a:rPr>
              <a:t>? What about </a:t>
            </a:r>
            <a:r>
              <a:rPr lang="en-GB" sz="1800" b="1" u="sng" dirty="0" smtClean="0">
                <a:solidFill>
                  <a:srgbClr val="FF0000"/>
                </a:solidFill>
                <a:latin typeface="Comic Sans MS" panose="030F0702030302020204" pitchFamily="66" charset="0"/>
              </a:rPr>
              <a:t>the same</a:t>
            </a:r>
            <a:r>
              <a:rPr lang="en-GB" sz="1800" b="1" dirty="0" smtClean="0">
                <a:latin typeface="Comic Sans MS" panose="030F0702030302020204" pitchFamily="66" charset="0"/>
              </a:rPr>
              <a:t>? Your child could use cubes or blocks to measure things. They could record their findings. </a:t>
            </a:r>
            <a:endParaRPr lang="en-GB" sz="1800" b="1" dirty="0">
              <a:latin typeface="Comic Sans MS" panose="030F0702030302020204" pitchFamily="66" charset="0"/>
            </a:endParaRPr>
          </a:p>
        </p:txBody>
      </p:sp>
      <p:sp>
        <p:nvSpPr>
          <p:cNvPr id="3" name="TextBox 2"/>
          <p:cNvSpPr txBox="1"/>
          <p:nvPr/>
        </p:nvSpPr>
        <p:spPr>
          <a:xfrm>
            <a:off x="93053" y="4477684"/>
            <a:ext cx="4139567" cy="2308324"/>
          </a:xfrm>
          <a:prstGeom prst="rect">
            <a:avLst/>
          </a:prstGeom>
          <a:noFill/>
        </p:spPr>
        <p:txBody>
          <a:bodyPr wrap="square" rtlCol="0">
            <a:spAutoFit/>
          </a:bodyPr>
          <a:lstStyle/>
          <a:p>
            <a:r>
              <a:rPr lang="en-GB" sz="1800" b="1" dirty="0" smtClean="0">
                <a:latin typeface="Comic Sans MS" panose="030F0702030302020204" pitchFamily="66" charset="0"/>
              </a:rPr>
              <a:t>Have a variety of lengths of ribbon or string. Select one piece and ask your child to sort the other pieces into groups of same as, </a:t>
            </a:r>
            <a:r>
              <a:rPr lang="en-GB" sz="1800" b="1" dirty="0" smtClean="0">
                <a:solidFill>
                  <a:srgbClr val="FF0000"/>
                </a:solidFill>
                <a:latin typeface="Comic Sans MS" panose="030F0702030302020204" pitchFamily="66" charset="0"/>
              </a:rPr>
              <a:t>longer than </a:t>
            </a:r>
            <a:r>
              <a:rPr lang="en-GB" sz="1800" b="1" dirty="0" smtClean="0">
                <a:latin typeface="Comic Sans MS" panose="030F0702030302020204" pitchFamily="66" charset="0"/>
              </a:rPr>
              <a:t>and </a:t>
            </a:r>
            <a:r>
              <a:rPr lang="en-GB" sz="1800" b="1" dirty="0" smtClean="0">
                <a:solidFill>
                  <a:srgbClr val="FF0000"/>
                </a:solidFill>
                <a:latin typeface="Comic Sans MS" panose="030F0702030302020204" pitchFamily="66" charset="0"/>
              </a:rPr>
              <a:t>shorter than </a:t>
            </a:r>
            <a:r>
              <a:rPr lang="en-GB" sz="1800" b="1" dirty="0" smtClean="0">
                <a:latin typeface="Comic Sans MS" panose="030F0702030302020204" pitchFamily="66" charset="0"/>
              </a:rPr>
              <a:t>the example piece. Can your child line them up from </a:t>
            </a:r>
            <a:r>
              <a:rPr lang="en-GB" sz="1800" b="1" dirty="0" smtClean="0">
                <a:solidFill>
                  <a:srgbClr val="FF0000"/>
                </a:solidFill>
                <a:latin typeface="Comic Sans MS" panose="030F0702030302020204" pitchFamily="66" charset="0"/>
              </a:rPr>
              <a:t>shortest</a:t>
            </a:r>
            <a:r>
              <a:rPr lang="en-GB" sz="1800" b="1" dirty="0" smtClean="0">
                <a:latin typeface="Comic Sans MS" panose="030F0702030302020204" pitchFamily="66" charset="0"/>
              </a:rPr>
              <a:t> to </a:t>
            </a:r>
            <a:r>
              <a:rPr lang="en-GB" sz="1800" b="1" dirty="0" smtClean="0">
                <a:solidFill>
                  <a:srgbClr val="FF0000"/>
                </a:solidFill>
                <a:latin typeface="Comic Sans MS" panose="030F0702030302020204" pitchFamily="66" charset="0"/>
              </a:rPr>
              <a:t>longest</a:t>
            </a:r>
            <a:r>
              <a:rPr lang="en-GB" sz="1800" b="1" dirty="0" smtClean="0">
                <a:latin typeface="Comic Sans MS" panose="030F0702030302020204" pitchFamily="66" charset="0"/>
              </a:rPr>
              <a:t>. </a:t>
            </a:r>
            <a:endParaRPr lang="en-GB" sz="1800" b="1"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10815206" y="6542492"/>
            <a:ext cx="1310754" cy="249958"/>
          </a:xfrm>
          <a:prstGeom prst="rect">
            <a:avLst/>
          </a:prstGeom>
        </p:spPr>
      </p:pic>
      <p:pic>
        <p:nvPicPr>
          <p:cNvPr id="9" name="Picture 8"/>
          <p:cNvPicPr>
            <a:picLocks noChangeAspect="1"/>
          </p:cNvPicPr>
          <p:nvPr/>
        </p:nvPicPr>
        <p:blipFill>
          <a:blip r:embed="rId4"/>
          <a:stretch>
            <a:fillRect/>
          </a:stretch>
        </p:blipFill>
        <p:spPr>
          <a:xfrm rot="16200000">
            <a:off x="4232620" y="1001936"/>
            <a:ext cx="1408151" cy="1408151"/>
          </a:xfrm>
          <a:prstGeom prst="rect">
            <a:avLst/>
          </a:prstGeom>
        </p:spPr>
      </p:pic>
      <p:pic>
        <p:nvPicPr>
          <p:cNvPr id="10" name="Picture 9"/>
          <p:cNvPicPr>
            <a:picLocks noChangeAspect="1"/>
          </p:cNvPicPr>
          <p:nvPr/>
        </p:nvPicPr>
        <p:blipFill>
          <a:blip r:embed="rId5"/>
          <a:stretch>
            <a:fillRect/>
          </a:stretch>
        </p:blipFill>
        <p:spPr>
          <a:xfrm>
            <a:off x="4232620" y="4239192"/>
            <a:ext cx="2785308" cy="2785308"/>
          </a:xfrm>
          <a:prstGeom prst="rect">
            <a:avLst/>
          </a:prstGeom>
        </p:spPr>
      </p:pic>
      <p:sp>
        <p:nvSpPr>
          <p:cNvPr id="11" name="TextBox 10"/>
          <p:cNvSpPr txBox="1"/>
          <p:nvPr/>
        </p:nvSpPr>
        <p:spPr>
          <a:xfrm>
            <a:off x="7017928" y="111729"/>
            <a:ext cx="5054137" cy="3139321"/>
          </a:xfrm>
          <a:prstGeom prst="rect">
            <a:avLst/>
          </a:prstGeom>
          <a:noFill/>
        </p:spPr>
        <p:txBody>
          <a:bodyPr wrap="square" rtlCol="0">
            <a:spAutoFit/>
          </a:bodyPr>
          <a:lstStyle/>
          <a:p>
            <a:r>
              <a:rPr lang="en-GB" sz="1800" b="1" dirty="0" smtClean="0">
                <a:latin typeface="Comic Sans MS" panose="030F0702030302020204" pitchFamily="66" charset="0"/>
              </a:rPr>
              <a:t>Height- </a:t>
            </a:r>
            <a:r>
              <a:rPr lang="en-GB" sz="1800" b="1" dirty="0">
                <a:latin typeface="Comic Sans MS" panose="030F0702030302020204" pitchFamily="66" charset="0"/>
              </a:rPr>
              <a:t>Encourage your child to use the mathematical language of </a:t>
            </a:r>
            <a:r>
              <a:rPr lang="en-GB" sz="1800" b="1" dirty="0" smtClean="0">
                <a:solidFill>
                  <a:srgbClr val="FF0000"/>
                </a:solidFill>
                <a:latin typeface="Comic Sans MS" panose="030F0702030302020204" pitchFamily="66" charset="0"/>
              </a:rPr>
              <a:t>taller</a:t>
            </a:r>
            <a:r>
              <a:rPr lang="en-GB" sz="1800" b="1" dirty="0" smtClean="0">
                <a:latin typeface="Comic Sans MS" panose="030F0702030302020204" pitchFamily="66" charset="0"/>
              </a:rPr>
              <a:t> </a:t>
            </a:r>
            <a:r>
              <a:rPr lang="en-GB" sz="1800" b="1" dirty="0">
                <a:latin typeface="Comic Sans MS" panose="030F0702030302020204" pitchFamily="66" charset="0"/>
              </a:rPr>
              <a:t>and </a:t>
            </a:r>
            <a:r>
              <a:rPr lang="en-GB" sz="1800" b="1" dirty="0">
                <a:solidFill>
                  <a:srgbClr val="FF0000"/>
                </a:solidFill>
                <a:latin typeface="Comic Sans MS" panose="030F0702030302020204" pitchFamily="66" charset="0"/>
              </a:rPr>
              <a:t>shorter</a:t>
            </a:r>
            <a:r>
              <a:rPr lang="en-GB" sz="1800" b="1" dirty="0">
                <a:latin typeface="Comic Sans MS" panose="030F0702030302020204" pitchFamily="66" charset="0"/>
              </a:rPr>
              <a:t> rather than </a:t>
            </a:r>
            <a:r>
              <a:rPr lang="en-GB" sz="1800" b="1" strike="sngStrike" dirty="0">
                <a:latin typeface="Comic Sans MS" panose="030F0702030302020204" pitchFamily="66" charset="0"/>
              </a:rPr>
              <a:t>bigger</a:t>
            </a:r>
            <a:r>
              <a:rPr lang="en-GB" sz="1800" b="1" dirty="0">
                <a:latin typeface="Comic Sans MS" panose="030F0702030302020204" pitchFamily="66" charset="0"/>
              </a:rPr>
              <a:t> and </a:t>
            </a:r>
            <a:r>
              <a:rPr lang="en-GB" sz="1800" b="1" strike="sngStrike" dirty="0">
                <a:latin typeface="Comic Sans MS" panose="030F0702030302020204" pitchFamily="66" charset="0"/>
              </a:rPr>
              <a:t>smaller</a:t>
            </a:r>
            <a:r>
              <a:rPr lang="en-GB" sz="1800" b="1" dirty="0" smtClean="0">
                <a:latin typeface="Comic Sans MS" panose="030F0702030302020204" pitchFamily="66" charset="0"/>
              </a:rPr>
              <a:t>.</a:t>
            </a:r>
          </a:p>
          <a:p>
            <a:endParaRPr lang="en-GB" sz="1800" b="1" dirty="0">
              <a:latin typeface="Comic Sans MS" panose="030F0702030302020204" pitchFamily="66" charset="0"/>
            </a:endParaRPr>
          </a:p>
          <a:p>
            <a:r>
              <a:rPr lang="en-GB" sz="1800" b="1" dirty="0" smtClean="0">
                <a:latin typeface="Comic Sans MS" panose="030F0702030302020204" pitchFamily="66" charset="0"/>
              </a:rPr>
              <a:t>Can </a:t>
            </a:r>
            <a:r>
              <a:rPr lang="en-GB" sz="1800" b="1" dirty="0" smtClean="0">
                <a:latin typeface="Comic Sans MS" panose="030F0702030302020204" pitchFamily="66" charset="0"/>
              </a:rPr>
              <a:t>they find things that are </a:t>
            </a:r>
            <a:r>
              <a:rPr lang="en-GB" sz="1800" b="1" dirty="0" smtClean="0">
                <a:solidFill>
                  <a:srgbClr val="FF0000"/>
                </a:solidFill>
                <a:latin typeface="Comic Sans MS" panose="030F0702030302020204" pitchFamily="66" charset="0"/>
              </a:rPr>
              <a:t>taller </a:t>
            </a:r>
            <a:r>
              <a:rPr lang="en-GB" sz="1800" b="1" dirty="0" smtClean="0">
                <a:solidFill>
                  <a:schemeClr val="tx1"/>
                </a:solidFill>
                <a:latin typeface="Comic Sans MS" panose="030F0702030302020204" pitchFamily="66" charset="0"/>
              </a:rPr>
              <a:t>than them</a:t>
            </a:r>
            <a:r>
              <a:rPr lang="en-GB" sz="1800" b="1" dirty="0" smtClean="0">
                <a:latin typeface="Comic Sans MS" panose="030F0702030302020204" pitchFamily="66" charset="0"/>
              </a:rPr>
              <a:t>? </a:t>
            </a:r>
            <a:r>
              <a:rPr lang="en-GB" sz="1800" b="1" dirty="0" smtClean="0">
                <a:solidFill>
                  <a:srgbClr val="FF0000"/>
                </a:solidFill>
                <a:latin typeface="Comic Sans MS" panose="030F0702030302020204" pitchFamily="66" charset="0"/>
              </a:rPr>
              <a:t>Shorte</a:t>
            </a:r>
            <a:r>
              <a:rPr lang="en-GB" sz="1800" b="1" dirty="0" smtClean="0">
                <a:solidFill>
                  <a:srgbClr val="FF0000"/>
                </a:solidFill>
                <a:latin typeface="Comic Sans MS" panose="030F0702030302020204" pitchFamily="66" charset="0"/>
              </a:rPr>
              <a:t>r </a:t>
            </a:r>
            <a:r>
              <a:rPr lang="en-GB" sz="1800" b="1" dirty="0">
                <a:solidFill>
                  <a:schemeClr val="tx1"/>
                </a:solidFill>
                <a:latin typeface="Comic Sans MS" panose="030F0702030302020204" pitchFamily="66" charset="0"/>
              </a:rPr>
              <a:t>than them</a:t>
            </a:r>
            <a:r>
              <a:rPr lang="en-GB" sz="1800" b="1" dirty="0">
                <a:latin typeface="Comic Sans MS" panose="030F0702030302020204" pitchFamily="66" charset="0"/>
              </a:rPr>
              <a:t>? </a:t>
            </a:r>
            <a:endParaRPr lang="en-GB" sz="1800" b="1" dirty="0" smtClean="0">
              <a:latin typeface="Comic Sans MS" panose="030F0702030302020204" pitchFamily="66" charset="0"/>
            </a:endParaRPr>
          </a:p>
          <a:p>
            <a:r>
              <a:rPr lang="en-GB" sz="1800" b="1" dirty="0" smtClean="0">
                <a:latin typeface="Comic Sans MS" panose="030F0702030302020204" pitchFamily="66" charset="0"/>
              </a:rPr>
              <a:t>Can you measure your family and see who is the tallest and who is the shortest- putting them in height order. </a:t>
            </a:r>
          </a:p>
          <a:p>
            <a:r>
              <a:rPr lang="en-GB" sz="1800" b="1" dirty="0" smtClean="0">
                <a:latin typeface="Comic Sans MS" panose="030F0702030302020204" pitchFamily="66" charset="0"/>
              </a:rPr>
              <a:t>What about things that are </a:t>
            </a:r>
            <a:r>
              <a:rPr lang="en-GB" sz="1800" b="1" u="sng" dirty="0" smtClean="0">
                <a:solidFill>
                  <a:srgbClr val="FF0000"/>
                </a:solidFill>
                <a:latin typeface="Comic Sans MS" panose="030F0702030302020204" pitchFamily="66" charset="0"/>
              </a:rPr>
              <a:t>the </a:t>
            </a:r>
            <a:r>
              <a:rPr lang="en-GB" sz="1800" b="1" u="sng" dirty="0" smtClean="0">
                <a:solidFill>
                  <a:srgbClr val="FF0000"/>
                </a:solidFill>
                <a:latin typeface="Comic Sans MS" panose="030F0702030302020204" pitchFamily="66" charset="0"/>
              </a:rPr>
              <a:t>same height</a:t>
            </a:r>
            <a:r>
              <a:rPr lang="en-GB" sz="1800" b="1" dirty="0" smtClean="0">
                <a:latin typeface="Comic Sans MS" panose="030F0702030302020204" pitchFamily="66" charset="0"/>
              </a:rPr>
              <a:t>? </a:t>
            </a:r>
          </a:p>
        </p:txBody>
      </p:sp>
      <p:pic>
        <p:nvPicPr>
          <p:cNvPr id="12" name="Picture 2" descr="Measuring Children's Height and Weight Accurately At Home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61774" y="3220612"/>
            <a:ext cx="1962150" cy="32004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2469" y="1280247"/>
            <a:ext cx="10515600" cy="2852737"/>
          </a:xfrm>
        </p:spPr>
        <p:txBody>
          <a:bodyPr>
            <a:normAutofit/>
          </a:bodyPr>
          <a:lstStyle/>
          <a:p>
            <a:pPr algn="ctr"/>
            <a:r>
              <a:rPr lang="en-GB" sz="8800" dirty="0" smtClean="0">
                <a:latin typeface="Comic Sans MS" panose="030F0702030302020204" pitchFamily="66" charset="0"/>
              </a:rPr>
              <a:t>Capacity</a:t>
            </a:r>
            <a:endParaRPr lang="en-GB" sz="8800" dirty="0">
              <a:latin typeface="Comic Sans MS" panose="030F0702030302020204" pitchFamily="66" charset="0"/>
            </a:endParaRPr>
          </a:p>
        </p:txBody>
      </p:sp>
    </p:spTree>
    <p:extLst>
      <p:ext uri="{BB962C8B-B14F-4D97-AF65-F5344CB8AC3E}">
        <p14:creationId xmlns:p14="http://schemas.microsoft.com/office/powerpoint/2010/main" val="782663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g7546611c97_0_0"/>
          <p:cNvSpPr/>
          <p:nvPr/>
        </p:nvSpPr>
        <p:spPr>
          <a:xfrm>
            <a:off x="220666" y="111729"/>
            <a:ext cx="11061900" cy="8402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a:p>
            <a:pPr marL="0" marR="0" lvl="0" indent="0" algn="l" rtl="0">
              <a:spcBef>
                <a:spcPts val="0"/>
              </a:spcBef>
              <a:spcAft>
                <a:spcPts val="0"/>
              </a:spcAft>
              <a:buNone/>
            </a:pPr>
            <a:endParaRPr sz="2000" dirty="0">
              <a:solidFill>
                <a:srgbClr val="FF0000"/>
              </a:solidFill>
              <a:latin typeface="Arial"/>
              <a:ea typeface="Arial"/>
              <a:cs typeface="Arial"/>
              <a:sym typeface="Arial"/>
            </a:endParaRPr>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p:txBody>
      </p:sp>
      <p:sp>
        <p:nvSpPr>
          <p:cNvPr id="105" name="Google Shape;105;g7546611c97_0_0"/>
          <p:cNvSpPr/>
          <p:nvPr/>
        </p:nvSpPr>
        <p:spPr>
          <a:xfrm>
            <a:off x="390545" y="4708446"/>
            <a:ext cx="109635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 name="TextBox 1"/>
          <p:cNvSpPr txBox="1"/>
          <p:nvPr/>
        </p:nvSpPr>
        <p:spPr>
          <a:xfrm>
            <a:off x="390545" y="336176"/>
            <a:ext cx="11469761" cy="5078313"/>
          </a:xfrm>
          <a:prstGeom prst="rect">
            <a:avLst/>
          </a:prstGeom>
          <a:noFill/>
        </p:spPr>
        <p:txBody>
          <a:bodyPr wrap="square" rtlCol="0">
            <a:spAutoFit/>
          </a:bodyPr>
          <a:lstStyle/>
          <a:p>
            <a:r>
              <a:rPr lang="en-GB" sz="1800" b="1" dirty="0" smtClean="0">
                <a:latin typeface="Comic Sans MS" panose="030F0702030302020204" pitchFamily="66" charset="0"/>
              </a:rPr>
              <a:t>Capacity- Encourage your child to use the mathematical vocabulary of </a:t>
            </a:r>
            <a:r>
              <a:rPr lang="en-GB" sz="1800" b="1" dirty="0" smtClean="0">
                <a:solidFill>
                  <a:srgbClr val="FF0000"/>
                </a:solidFill>
                <a:latin typeface="Comic Sans MS" panose="030F0702030302020204" pitchFamily="66" charset="0"/>
              </a:rPr>
              <a:t>full, empty, nearly full, half full, nearly empty. </a:t>
            </a:r>
          </a:p>
          <a:p>
            <a:endParaRPr lang="en-GB" sz="1800" b="1" dirty="0">
              <a:latin typeface="Comic Sans MS" panose="030F0702030302020204" pitchFamily="66" charset="0"/>
            </a:endParaRPr>
          </a:p>
          <a:p>
            <a:r>
              <a:rPr lang="en-GB" sz="1800" b="1" dirty="0" smtClean="0">
                <a:latin typeface="Comic Sans MS" panose="030F0702030302020204" pitchFamily="66" charset="0"/>
              </a:rPr>
              <a:t>You will need a variety of different sized containers. You will also need materials such as water, rice, sand, cereal.</a:t>
            </a:r>
          </a:p>
          <a:p>
            <a:endParaRPr lang="en-GB" sz="1800" b="1" dirty="0">
              <a:latin typeface="Comic Sans MS" panose="030F0702030302020204" pitchFamily="66" charset="0"/>
            </a:endParaRPr>
          </a:p>
          <a:p>
            <a:r>
              <a:rPr lang="en-GB" sz="1800" b="1" dirty="0" smtClean="0">
                <a:latin typeface="Comic Sans MS" panose="030F0702030302020204" pitchFamily="66" charset="0"/>
              </a:rPr>
              <a:t>Provide your child with a container ask them to make it full, make it empty, nearly full, nearly empty, about half full.</a:t>
            </a:r>
          </a:p>
          <a:p>
            <a:r>
              <a:rPr lang="en-GB" sz="1800" b="1" dirty="0" smtClean="0">
                <a:solidFill>
                  <a:srgbClr val="002060"/>
                </a:solidFill>
                <a:latin typeface="Comic Sans MS" panose="030F0702030302020204" pitchFamily="66" charset="0"/>
              </a:rPr>
              <a:t>Can they find a container that holds more than their container? Can they find one that holds less?</a:t>
            </a:r>
          </a:p>
          <a:p>
            <a:endParaRPr lang="en-GB" sz="1800" b="1" dirty="0">
              <a:latin typeface="Comic Sans MS" panose="030F0702030302020204" pitchFamily="66" charset="0"/>
            </a:endParaRPr>
          </a:p>
          <a:p>
            <a:r>
              <a:rPr lang="en-GB" sz="1800" b="1" dirty="0" smtClean="0">
                <a:latin typeface="Comic Sans MS" panose="030F0702030302020204" pitchFamily="66" charset="0"/>
              </a:rPr>
              <a:t>Provide your child with a selection of different sized containers. Ask them to investigate which container holds the most. </a:t>
            </a:r>
          </a:p>
          <a:p>
            <a:r>
              <a:rPr lang="en-GB" sz="1800" b="1" dirty="0" smtClean="0">
                <a:latin typeface="Comic Sans MS" panose="030F0702030302020204" pitchFamily="66" charset="0"/>
              </a:rPr>
              <a:t>They could use a small cup and count how many cup-</a:t>
            </a:r>
            <a:r>
              <a:rPr lang="en-GB" sz="1800" b="1" dirty="0" err="1" smtClean="0">
                <a:latin typeface="Comic Sans MS" panose="030F0702030302020204" pitchFamily="66" charset="0"/>
              </a:rPr>
              <a:t>fulls</a:t>
            </a:r>
            <a:r>
              <a:rPr lang="en-GB" sz="1800" b="1" dirty="0" smtClean="0">
                <a:latin typeface="Comic Sans MS" panose="030F0702030302020204" pitchFamily="66" charset="0"/>
              </a:rPr>
              <a:t> it takes to fill each container. They could record their results however they wish. Maybe they could use a tally chart that they have previously practised?</a:t>
            </a:r>
          </a:p>
          <a:p>
            <a:endParaRPr lang="en-GB" sz="1800" b="1" dirty="0">
              <a:latin typeface="Comic Sans MS" panose="030F0702030302020204" pitchFamily="66" charset="0"/>
            </a:endParaRPr>
          </a:p>
          <a:p>
            <a:r>
              <a:rPr lang="en-GB" sz="1800" b="1" dirty="0" smtClean="0">
                <a:latin typeface="Comic Sans MS" panose="030F0702030302020204" pitchFamily="66" charset="0"/>
              </a:rPr>
              <a:t>Children could use spoons. </a:t>
            </a:r>
            <a:r>
              <a:rPr lang="en-GB" sz="1800" b="1" dirty="0" smtClean="0">
                <a:solidFill>
                  <a:srgbClr val="002060"/>
                </a:solidFill>
                <a:latin typeface="Comic Sans MS" panose="030F0702030302020204" pitchFamily="66" charset="0"/>
              </a:rPr>
              <a:t>Do you think it would take more spoonful's or less if your spoon was bigger/smaller?</a:t>
            </a:r>
            <a:endParaRPr lang="en-GB" sz="1800" b="1" dirty="0">
              <a:solidFill>
                <a:srgbClr val="002060"/>
              </a:solidFill>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10815206" y="6542492"/>
            <a:ext cx="1310754" cy="249958"/>
          </a:xfrm>
          <a:prstGeom prst="rect">
            <a:avLst/>
          </a:prstGeom>
        </p:spPr>
      </p:pic>
      <p:pic>
        <p:nvPicPr>
          <p:cNvPr id="5" name="Picture 4"/>
          <p:cNvPicPr>
            <a:picLocks noChangeAspect="1"/>
          </p:cNvPicPr>
          <p:nvPr/>
        </p:nvPicPr>
        <p:blipFill rotWithShape="1">
          <a:blip r:embed="rId4"/>
          <a:srcRect t="14001" b="15221"/>
          <a:stretch/>
        </p:blipFill>
        <p:spPr>
          <a:xfrm>
            <a:off x="8312727" y="5292436"/>
            <a:ext cx="1820449" cy="1288473"/>
          </a:xfrm>
          <a:prstGeom prst="rect">
            <a:avLst/>
          </a:prstGeom>
        </p:spPr>
      </p:pic>
      <p:pic>
        <p:nvPicPr>
          <p:cNvPr id="6" name="Picture 5"/>
          <p:cNvPicPr>
            <a:picLocks noChangeAspect="1"/>
          </p:cNvPicPr>
          <p:nvPr/>
        </p:nvPicPr>
        <p:blipFill>
          <a:blip r:embed="rId5"/>
          <a:stretch>
            <a:fillRect/>
          </a:stretch>
        </p:blipFill>
        <p:spPr>
          <a:xfrm>
            <a:off x="2826327" y="5098088"/>
            <a:ext cx="2371250" cy="1759912"/>
          </a:xfrm>
          <a:prstGeom prst="rect">
            <a:avLst/>
          </a:prstGeom>
        </p:spPr>
      </p:pic>
    </p:spTree>
    <p:extLst>
      <p:ext uri="{BB962C8B-B14F-4D97-AF65-F5344CB8AC3E}">
        <p14:creationId xmlns:p14="http://schemas.microsoft.com/office/powerpoint/2010/main" val="4240718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2469" y="1280247"/>
            <a:ext cx="10515600" cy="2852737"/>
          </a:xfrm>
        </p:spPr>
        <p:txBody>
          <a:bodyPr>
            <a:normAutofit/>
          </a:bodyPr>
          <a:lstStyle/>
          <a:p>
            <a:pPr algn="ctr"/>
            <a:r>
              <a:rPr lang="en-GB" sz="8800" dirty="0" smtClean="0">
                <a:latin typeface="Comic Sans MS" panose="030F0702030302020204" pitchFamily="66" charset="0"/>
              </a:rPr>
              <a:t>Distance</a:t>
            </a:r>
            <a:endParaRPr lang="en-GB" sz="8800" dirty="0">
              <a:latin typeface="Comic Sans MS" panose="030F0702030302020204" pitchFamily="66" charset="0"/>
            </a:endParaRPr>
          </a:p>
        </p:txBody>
      </p:sp>
    </p:spTree>
    <p:extLst>
      <p:ext uri="{BB962C8B-B14F-4D97-AF65-F5344CB8AC3E}">
        <p14:creationId xmlns:p14="http://schemas.microsoft.com/office/powerpoint/2010/main" val="493966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2" name="TextBox 1"/>
          <p:cNvSpPr txBox="1"/>
          <p:nvPr/>
        </p:nvSpPr>
        <p:spPr>
          <a:xfrm>
            <a:off x="430306" y="672353"/>
            <a:ext cx="11241741" cy="3046988"/>
          </a:xfrm>
          <a:prstGeom prst="rect">
            <a:avLst/>
          </a:prstGeom>
          <a:noFill/>
        </p:spPr>
        <p:txBody>
          <a:bodyPr wrap="square" rtlCol="0">
            <a:spAutoFit/>
          </a:bodyPr>
          <a:lstStyle/>
          <a:p>
            <a:r>
              <a:rPr lang="en-GB" sz="1600" b="1" dirty="0">
                <a:latin typeface="Comic Sans MS" panose="030F0702030302020204" pitchFamily="66" charset="0"/>
              </a:rPr>
              <a:t>Distance- Encourage your child to use mathematical language with regards to distance such as </a:t>
            </a:r>
            <a:r>
              <a:rPr lang="en-GB" sz="1600" b="1" dirty="0" smtClean="0">
                <a:latin typeface="Comic Sans MS" panose="030F0702030302020204" pitchFamily="66" charset="0"/>
              </a:rPr>
              <a:t>f</a:t>
            </a:r>
            <a:r>
              <a:rPr lang="en-GB" sz="1600" b="1" dirty="0" smtClean="0">
                <a:solidFill>
                  <a:srgbClr val="FF0000"/>
                </a:solidFill>
                <a:latin typeface="Comic Sans MS" panose="030F0702030302020204" pitchFamily="66" charset="0"/>
              </a:rPr>
              <a:t>urther, furthest, nearer, nearest</a:t>
            </a:r>
            <a:r>
              <a:rPr lang="en-GB" sz="1600" b="1" dirty="0" smtClean="0">
                <a:latin typeface="Comic Sans MS" panose="030F0702030302020204" pitchFamily="66" charset="0"/>
              </a:rPr>
              <a:t>. You could also use positional language such as which </a:t>
            </a:r>
            <a:r>
              <a:rPr lang="en-GB" sz="1600" b="1" dirty="0">
                <a:latin typeface="Comic Sans MS" panose="030F0702030302020204" pitchFamily="66" charset="0"/>
              </a:rPr>
              <a:t>one came </a:t>
            </a:r>
            <a:r>
              <a:rPr lang="en-GB" sz="1600" b="1" dirty="0">
                <a:solidFill>
                  <a:srgbClr val="FF0000"/>
                </a:solidFill>
                <a:latin typeface="Comic Sans MS" panose="030F0702030302020204" pitchFamily="66" charset="0"/>
              </a:rPr>
              <a:t>first, second, third, fourth</a:t>
            </a:r>
            <a:r>
              <a:rPr lang="en-GB" sz="1600" b="1" dirty="0">
                <a:latin typeface="Comic Sans MS" panose="030F0702030302020204" pitchFamily="66" charset="0"/>
              </a:rPr>
              <a:t>?</a:t>
            </a:r>
          </a:p>
          <a:p>
            <a:endParaRPr lang="en-GB" sz="1600" b="1" dirty="0">
              <a:latin typeface="Comic Sans MS" panose="030F0702030302020204" pitchFamily="66" charset="0"/>
            </a:endParaRPr>
          </a:p>
          <a:p>
            <a:endParaRPr lang="en-GB" sz="1600" b="1" dirty="0" smtClean="0">
              <a:latin typeface="Comic Sans MS" panose="030F0702030302020204" pitchFamily="66" charset="0"/>
            </a:endParaRPr>
          </a:p>
          <a:p>
            <a:r>
              <a:rPr lang="en-GB" sz="1600" b="1" dirty="0" smtClean="0">
                <a:latin typeface="Comic Sans MS" panose="030F0702030302020204" pitchFamily="66" charset="0"/>
              </a:rPr>
              <a:t>Make a ramp and collect some cars of different sizes. If you don’t have cars use any round objects that roll. On the floor put a length of paper so that you can mark how far they travel. Using cars or balls (anything that rolls) let them go down the ramp. Mark the distance it travelled on your piece of paper. </a:t>
            </a:r>
            <a:r>
              <a:rPr lang="en-GB" sz="1600" b="1" dirty="0" smtClean="0">
                <a:solidFill>
                  <a:srgbClr val="002060"/>
                </a:solidFill>
                <a:latin typeface="Comic Sans MS" panose="030F0702030302020204" pitchFamily="66" charset="0"/>
              </a:rPr>
              <a:t>How far do you think the next thing will travel? Adjust the height of the ramp what do you think will happen now? </a:t>
            </a:r>
          </a:p>
          <a:p>
            <a:endParaRPr lang="en-GB" sz="1600" b="1" dirty="0">
              <a:latin typeface="Comic Sans MS" panose="030F0702030302020204" pitchFamily="66" charset="0"/>
            </a:endParaRPr>
          </a:p>
          <a:p>
            <a:r>
              <a:rPr lang="en-GB" sz="1600" b="1" dirty="0" smtClean="0">
                <a:latin typeface="Comic Sans MS" panose="030F0702030302020204" pitchFamily="66" charset="0"/>
              </a:rPr>
              <a:t>When changing the height of the ramp you could measure how far it is off the floor and record your findings. </a:t>
            </a:r>
            <a:endParaRPr lang="en-GB" sz="1600" b="1"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9197789" y="3908611"/>
            <a:ext cx="2699089" cy="2699089"/>
          </a:xfrm>
          <a:prstGeom prst="rect">
            <a:avLst/>
          </a:prstGeom>
        </p:spPr>
      </p:pic>
      <p:pic>
        <p:nvPicPr>
          <p:cNvPr id="4" name="Picture 3"/>
          <p:cNvPicPr>
            <a:picLocks noChangeAspect="1"/>
          </p:cNvPicPr>
          <p:nvPr/>
        </p:nvPicPr>
        <p:blipFill>
          <a:blip r:embed="rId4"/>
          <a:stretch>
            <a:fillRect/>
          </a:stretch>
        </p:blipFill>
        <p:spPr>
          <a:xfrm>
            <a:off x="1582551" y="3719341"/>
            <a:ext cx="2276475" cy="3048000"/>
          </a:xfrm>
          <a:prstGeom prst="rect">
            <a:avLst/>
          </a:prstGeom>
        </p:spPr>
      </p:pic>
      <p:pic>
        <p:nvPicPr>
          <p:cNvPr id="5" name="Picture 4"/>
          <p:cNvPicPr>
            <a:picLocks noChangeAspect="1"/>
          </p:cNvPicPr>
          <p:nvPr/>
        </p:nvPicPr>
        <p:blipFill>
          <a:blip r:embed="rId5"/>
          <a:stretch>
            <a:fillRect/>
          </a:stretch>
        </p:blipFill>
        <p:spPr>
          <a:xfrm>
            <a:off x="4800460" y="3908611"/>
            <a:ext cx="3455894" cy="259192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2469" y="1280247"/>
            <a:ext cx="10515600" cy="2852737"/>
          </a:xfrm>
        </p:spPr>
        <p:txBody>
          <a:bodyPr>
            <a:normAutofit/>
          </a:bodyPr>
          <a:lstStyle/>
          <a:p>
            <a:pPr algn="ctr"/>
            <a:r>
              <a:rPr lang="en-GB" sz="8800" dirty="0" smtClean="0">
                <a:latin typeface="Comic Sans MS" panose="030F0702030302020204" pitchFamily="66" charset="0"/>
              </a:rPr>
              <a:t> Time</a:t>
            </a:r>
            <a:endParaRPr lang="en-GB" sz="8800" dirty="0">
              <a:latin typeface="Comic Sans MS" panose="030F0702030302020204" pitchFamily="66" charset="0"/>
            </a:endParaRPr>
          </a:p>
        </p:txBody>
      </p:sp>
    </p:spTree>
    <p:extLst>
      <p:ext uri="{BB962C8B-B14F-4D97-AF65-F5344CB8AC3E}">
        <p14:creationId xmlns:p14="http://schemas.microsoft.com/office/powerpoint/2010/main" val="860014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4"/>
          <p:cNvSpPr txBox="1">
            <a:spLocks noGrp="1"/>
          </p:cNvSpPr>
          <p:nvPr>
            <p:ph type="ctrTitle"/>
          </p:nvPr>
        </p:nvSpPr>
        <p:spPr>
          <a:xfrm>
            <a:off x="0" y="-2312126"/>
            <a:ext cx="11910647" cy="6150636"/>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2000"/>
              <a:buFont typeface="Arial"/>
              <a:buNone/>
            </a:pPr>
            <a:r>
              <a:rPr lang="en-GB" sz="2000" b="0">
                <a:latin typeface="Arial"/>
                <a:ea typeface="Arial"/>
                <a:cs typeface="Arial"/>
                <a:sym typeface="Arial"/>
              </a:rPr>
              <a:t/>
            </a:r>
            <a:br>
              <a:rPr lang="en-GB" sz="2000" b="0">
                <a:latin typeface="Arial"/>
                <a:ea typeface="Arial"/>
                <a:cs typeface="Arial"/>
                <a:sym typeface="Arial"/>
              </a:rPr>
            </a:br>
            <a:r>
              <a:rPr lang="en-GB" sz="2000" b="0">
                <a:latin typeface="Arial"/>
                <a:ea typeface="Arial"/>
                <a:cs typeface="Arial"/>
                <a:sym typeface="Arial"/>
              </a:rPr>
              <a:t/>
            </a:r>
            <a:br>
              <a:rPr lang="en-GB" sz="2000" b="0">
                <a:latin typeface="Arial"/>
                <a:ea typeface="Arial"/>
                <a:cs typeface="Arial"/>
                <a:sym typeface="Arial"/>
              </a:rPr>
            </a:br>
            <a:r>
              <a:rPr lang="en-GB" sz="2000">
                <a:latin typeface="Arial"/>
                <a:ea typeface="Arial"/>
                <a:cs typeface="Arial"/>
                <a:sym typeface="Arial"/>
              </a:rPr>
              <a:t> </a:t>
            </a:r>
            <a:br>
              <a:rPr lang="en-GB" sz="2000">
                <a:latin typeface="Arial"/>
                <a:ea typeface="Arial"/>
                <a:cs typeface="Arial"/>
                <a:sym typeface="Arial"/>
              </a:rPr>
            </a:br>
            <a:r>
              <a:rPr lang="en-GB" sz="2000">
                <a:latin typeface="Arial"/>
                <a:ea typeface="Arial"/>
                <a:cs typeface="Arial"/>
                <a:sym typeface="Arial"/>
              </a:rPr>
              <a:t/>
            </a:r>
            <a:br>
              <a:rPr lang="en-GB" sz="2000">
                <a:latin typeface="Arial"/>
                <a:ea typeface="Arial"/>
                <a:cs typeface="Arial"/>
                <a:sym typeface="Arial"/>
              </a:rPr>
            </a:br>
            <a:r>
              <a:rPr lang="en-GB" sz="2000">
                <a:latin typeface="Arial"/>
                <a:ea typeface="Arial"/>
                <a:cs typeface="Arial"/>
                <a:sym typeface="Arial"/>
              </a:rPr>
              <a:t/>
            </a:r>
            <a:br>
              <a:rPr lang="en-GB" sz="2000">
                <a:latin typeface="Arial"/>
                <a:ea typeface="Arial"/>
                <a:cs typeface="Arial"/>
                <a:sym typeface="Arial"/>
              </a:rPr>
            </a:br>
            <a:r>
              <a:rPr lang="en-GB" sz="2000">
                <a:latin typeface="Arial"/>
                <a:ea typeface="Arial"/>
                <a:cs typeface="Arial"/>
                <a:sym typeface="Arial"/>
              </a:rPr>
              <a:t/>
            </a:r>
            <a:br>
              <a:rPr lang="en-GB" sz="2000">
                <a:latin typeface="Arial"/>
                <a:ea typeface="Arial"/>
                <a:cs typeface="Arial"/>
                <a:sym typeface="Arial"/>
              </a:rPr>
            </a:br>
            <a:r>
              <a:rPr lang="en-GB" sz="2000">
                <a:solidFill>
                  <a:srgbClr val="FF0000"/>
                </a:solidFill>
                <a:latin typeface="Arial"/>
                <a:ea typeface="Arial"/>
                <a:cs typeface="Arial"/>
                <a:sym typeface="Arial"/>
              </a:rPr>
              <a:t> </a:t>
            </a:r>
            <a:endParaRPr sz="1000">
              <a:latin typeface="Arial"/>
              <a:ea typeface="Arial"/>
              <a:cs typeface="Arial"/>
              <a:sym typeface="Arial"/>
            </a:endParaRPr>
          </a:p>
        </p:txBody>
      </p:sp>
      <p:sp>
        <p:nvSpPr>
          <p:cNvPr id="125" name="Google Shape;125;p4"/>
          <p:cNvSpPr txBox="1"/>
          <p:nvPr/>
        </p:nvSpPr>
        <p:spPr>
          <a:xfrm>
            <a:off x="378868" y="304800"/>
            <a:ext cx="11813132" cy="65863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smtClean="0">
                <a:solidFill>
                  <a:schemeClr val="dk1"/>
                </a:solidFill>
                <a:latin typeface="Comic Sans MS" panose="030F0702030302020204" pitchFamily="66" charset="0"/>
              </a:rPr>
              <a:t>Time- Encourage children to use the mathematical vocabulary of </a:t>
            </a:r>
            <a:r>
              <a:rPr lang="en-GB" sz="1800" b="1" dirty="0" smtClean="0">
                <a:solidFill>
                  <a:srgbClr val="FF0000"/>
                </a:solidFill>
                <a:latin typeface="Comic Sans MS" panose="030F0702030302020204" pitchFamily="66" charset="0"/>
              </a:rPr>
              <a:t>now, before, later, soon, after, next, faster, quicker, slower.</a:t>
            </a:r>
          </a:p>
          <a:p>
            <a:pPr marL="0" marR="0" lvl="0" indent="0" algn="l" rtl="0">
              <a:spcBef>
                <a:spcPts val="0"/>
              </a:spcBef>
              <a:spcAft>
                <a:spcPts val="0"/>
              </a:spcAft>
              <a:buNone/>
            </a:pPr>
            <a:endParaRPr lang="en-GB" sz="1800" b="1" dirty="0">
              <a:solidFill>
                <a:srgbClr val="FF0000"/>
              </a:solidFill>
              <a:latin typeface="Comic Sans MS" panose="030F0702030302020204" pitchFamily="66" charset="0"/>
            </a:endParaRPr>
          </a:p>
          <a:p>
            <a:pPr marL="0" marR="0" lvl="0" indent="0" algn="l" rtl="0">
              <a:spcBef>
                <a:spcPts val="0"/>
              </a:spcBef>
              <a:spcAft>
                <a:spcPts val="0"/>
              </a:spcAft>
              <a:buNone/>
            </a:pPr>
            <a:r>
              <a:rPr lang="en-GB" sz="1800" b="1" dirty="0" smtClean="0">
                <a:solidFill>
                  <a:schemeClr val="dk1"/>
                </a:solidFill>
                <a:latin typeface="Comic Sans MS" panose="030F0702030302020204" pitchFamily="66" charset="0"/>
              </a:rPr>
              <a:t>Set up a circuit outside or inside. </a:t>
            </a:r>
            <a:br>
              <a:rPr lang="en-GB" sz="1800" b="1" dirty="0" smtClean="0">
                <a:solidFill>
                  <a:schemeClr val="dk1"/>
                </a:solidFill>
                <a:latin typeface="Comic Sans MS" panose="030F0702030302020204" pitchFamily="66" charset="0"/>
              </a:rPr>
            </a:br>
            <a:r>
              <a:rPr lang="en-GB" sz="1800" b="1" dirty="0" smtClean="0">
                <a:solidFill>
                  <a:schemeClr val="dk1"/>
                </a:solidFill>
                <a:latin typeface="Comic Sans MS" panose="030F0702030302020204" pitchFamily="66" charset="0"/>
              </a:rPr>
              <a:t>For example; </a:t>
            </a:r>
            <a:r>
              <a:rPr lang="en-GB" sz="1800" b="1" dirty="0" smtClean="0">
                <a:solidFill>
                  <a:srgbClr val="002060"/>
                </a:solidFill>
                <a:latin typeface="Comic Sans MS" panose="030F0702030302020204" pitchFamily="66" charset="0"/>
              </a:rPr>
              <a:t>How many bean bags can you throw in a bucket? How many skips can you do with a skipping rope? How many goals can you score in football? How many bricks can you use to build a tower? </a:t>
            </a:r>
          </a:p>
          <a:p>
            <a:pPr marL="0" marR="0" lvl="0" indent="0" algn="l" rtl="0">
              <a:spcBef>
                <a:spcPts val="0"/>
              </a:spcBef>
              <a:spcAft>
                <a:spcPts val="0"/>
              </a:spcAft>
              <a:buNone/>
            </a:pPr>
            <a:endParaRPr lang="en-GB" sz="1800" b="1" dirty="0">
              <a:solidFill>
                <a:schemeClr val="dk1"/>
              </a:solidFill>
              <a:latin typeface="Comic Sans MS" panose="030F0702030302020204" pitchFamily="66" charset="0"/>
            </a:endParaRP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How many of each can you do in one minute? Can you record your score for each activity? </a:t>
            </a: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Can you do it again and beat your score?</a:t>
            </a:r>
          </a:p>
          <a:p>
            <a:pPr marL="0" marR="0" lvl="0" indent="0" algn="l" rtl="0">
              <a:spcBef>
                <a:spcPts val="0"/>
              </a:spcBef>
              <a:spcAft>
                <a:spcPts val="0"/>
              </a:spcAft>
              <a:buNone/>
            </a:pPr>
            <a:endParaRPr lang="en-GB" sz="2000" b="1" dirty="0">
              <a:solidFill>
                <a:schemeClr val="dk1"/>
              </a:solidFill>
              <a:latin typeface="Comic Sans MS" panose="030F0702030302020204" pitchFamily="66" charset="0"/>
            </a:endParaRPr>
          </a:p>
          <a:p>
            <a:pPr marL="0" marR="0" lvl="0" indent="0" algn="l" rtl="0">
              <a:spcBef>
                <a:spcPts val="0"/>
              </a:spcBef>
              <a:spcAft>
                <a:spcPts val="0"/>
              </a:spcAft>
              <a:buNone/>
            </a:pPr>
            <a:endParaRPr lang="en-GB" sz="2000" b="1" dirty="0" smtClean="0">
              <a:solidFill>
                <a:schemeClr val="dk1"/>
              </a:solidFill>
              <a:latin typeface="Comic Sans MS" panose="030F0702030302020204" pitchFamily="66" charset="0"/>
            </a:endParaRPr>
          </a:p>
          <a:p>
            <a:pPr marL="0" marR="0" lvl="0" indent="0" algn="l" rtl="0">
              <a:spcBef>
                <a:spcPts val="0"/>
              </a:spcBef>
              <a:spcAft>
                <a:spcPts val="0"/>
              </a:spcAft>
              <a:buNone/>
            </a:pPr>
            <a:endParaRPr lang="en-GB" sz="2000" b="1" dirty="0" smtClean="0">
              <a:solidFill>
                <a:schemeClr val="dk1"/>
              </a:solidFill>
              <a:latin typeface="Comic Sans MS" panose="030F0702030302020204" pitchFamily="66" charset="0"/>
            </a:endParaRPr>
          </a:p>
          <a:p>
            <a:pPr marL="0" marR="0" lvl="0" indent="0" algn="l" rtl="0">
              <a:spcBef>
                <a:spcPts val="0"/>
              </a:spcBef>
              <a:spcAft>
                <a:spcPts val="0"/>
              </a:spcAft>
              <a:buNone/>
            </a:pPr>
            <a:endParaRPr lang="en-GB" sz="2000" b="1" dirty="0">
              <a:solidFill>
                <a:schemeClr val="dk1"/>
              </a:solidFill>
              <a:latin typeface="Comic Sans MS" panose="030F0702030302020204" pitchFamily="66" charset="0"/>
            </a:endParaRPr>
          </a:p>
          <a:p>
            <a:pPr marL="0" marR="0" lvl="0" indent="0" algn="l" rtl="0">
              <a:spcBef>
                <a:spcPts val="0"/>
              </a:spcBef>
              <a:spcAft>
                <a:spcPts val="0"/>
              </a:spcAft>
              <a:buNone/>
            </a:pPr>
            <a:endParaRPr lang="en-GB" sz="1800" b="1" dirty="0" smtClean="0">
              <a:solidFill>
                <a:schemeClr val="dk1"/>
              </a:solidFill>
              <a:latin typeface="Comic Sans MS" panose="030F0702030302020204" pitchFamily="66" charset="0"/>
            </a:endParaRPr>
          </a:p>
          <a:p>
            <a:pPr marL="0" marR="0" lvl="0" indent="0" algn="l" rtl="0">
              <a:spcBef>
                <a:spcPts val="0"/>
              </a:spcBef>
              <a:spcAft>
                <a:spcPts val="0"/>
              </a:spcAft>
              <a:buNone/>
            </a:pPr>
            <a:r>
              <a:rPr lang="en-GB" sz="1800" b="1" dirty="0" smtClean="0">
                <a:solidFill>
                  <a:schemeClr val="tx1"/>
                </a:solidFill>
                <a:latin typeface="Comic Sans MS" panose="030F0702030302020204" pitchFamily="66" charset="0"/>
              </a:rPr>
              <a:t>Make an obstacle course outside. </a:t>
            </a:r>
          </a:p>
          <a:p>
            <a:pPr marL="0" marR="0" lvl="0" indent="0" algn="l" rtl="0">
              <a:spcBef>
                <a:spcPts val="0"/>
              </a:spcBef>
              <a:spcAft>
                <a:spcPts val="0"/>
              </a:spcAft>
              <a:buNone/>
            </a:pPr>
            <a:r>
              <a:rPr lang="en-GB" sz="1800" b="1" dirty="0" smtClean="0">
                <a:solidFill>
                  <a:schemeClr val="tx1"/>
                </a:solidFill>
                <a:latin typeface="Comic Sans MS" panose="030F0702030302020204" pitchFamily="66" charset="0"/>
              </a:rPr>
              <a:t>Ask your child:</a:t>
            </a:r>
            <a:r>
              <a:rPr lang="en-GB" sz="1800" b="1" dirty="0" smtClean="0">
                <a:solidFill>
                  <a:srgbClr val="002060"/>
                </a:solidFill>
                <a:latin typeface="Comic Sans MS" panose="030F0702030302020204" pitchFamily="66" charset="0"/>
              </a:rPr>
              <a:t/>
            </a:r>
            <a:br>
              <a:rPr lang="en-GB" sz="1800" b="1" dirty="0" smtClean="0">
                <a:solidFill>
                  <a:srgbClr val="002060"/>
                </a:solidFill>
                <a:latin typeface="Comic Sans MS" panose="030F0702030302020204" pitchFamily="66" charset="0"/>
              </a:rPr>
            </a:br>
            <a:r>
              <a:rPr lang="en-GB" sz="1800" b="1" dirty="0" smtClean="0">
                <a:solidFill>
                  <a:srgbClr val="002060"/>
                </a:solidFill>
                <a:latin typeface="Comic Sans MS" panose="030F0702030302020204" pitchFamily="66" charset="0"/>
              </a:rPr>
              <a:t>What do we need to do first? </a:t>
            </a: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What comes next? </a:t>
            </a: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Can you make picture cards to explain the instructions to someone else?</a:t>
            </a:r>
          </a:p>
          <a:p>
            <a:pPr marL="0" marR="0" lvl="0" indent="0" algn="l" rtl="0">
              <a:spcBef>
                <a:spcPts val="0"/>
              </a:spcBef>
              <a:spcAft>
                <a:spcPts val="0"/>
              </a:spcAft>
              <a:buNone/>
            </a:pPr>
            <a:r>
              <a:rPr lang="en-GB" sz="1800" b="1" dirty="0" smtClean="0">
                <a:solidFill>
                  <a:schemeClr val="dk1"/>
                </a:solidFill>
                <a:latin typeface="Comic Sans MS" panose="030F0702030302020204" pitchFamily="66" charset="0"/>
              </a:rPr>
              <a:t>Use a timer to time yourself. </a:t>
            </a: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How will we know if we get faster if we do it again? </a:t>
            </a:r>
          </a:p>
          <a:p>
            <a:pPr marL="0" marR="0" lvl="0" indent="0" algn="l" rtl="0">
              <a:spcBef>
                <a:spcPts val="0"/>
              </a:spcBef>
              <a:spcAft>
                <a:spcPts val="0"/>
              </a:spcAft>
              <a:buNone/>
            </a:pPr>
            <a:r>
              <a:rPr lang="en-GB" sz="1800" b="1" dirty="0" smtClean="0">
                <a:solidFill>
                  <a:srgbClr val="002060"/>
                </a:solidFill>
                <a:latin typeface="Comic Sans MS" panose="030F0702030302020204" pitchFamily="66" charset="0"/>
              </a:rPr>
              <a:t>Will the number of minutes go up or down? </a:t>
            </a:r>
            <a:r>
              <a:rPr lang="en-GB" sz="1800" b="1" dirty="0" smtClean="0">
                <a:solidFill>
                  <a:srgbClr val="002060"/>
                </a:solidFill>
                <a:sym typeface="Arial"/>
              </a:rPr>
              <a:t> </a:t>
            </a:r>
            <a:endParaRPr sz="1800" b="1" dirty="0">
              <a:solidFill>
                <a:srgbClr val="002060"/>
              </a:solidFill>
              <a:sym typeface="Arial"/>
            </a:endParaRPr>
          </a:p>
        </p:txBody>
      </p:sp>
      <p:pic>
        <p:nvPicPr>
          <p:cNvPr id="3" name="Picture 2"/>
          <p:cNvPicPr>
            <a:picLocks noChangeAspect="1"/>
          </p:cNvPicPr>
          <p:nvPr/>
        </p:nvPicPr>
        <p:blipFill>
          <a:blip r:embed="rId3"/>
          <a:stretch>
            <a:fillRect/>
          </a:stretch>
        </p:blipFill>
        <p:spPr>
          <a:xfrm>
            <a:off x="68745" y="6564616"/>
            <a:ext cx="1310754" cy="249958"/>
          </a:xfrm>
          <a:prstGeom prst="rect">
            <a:avLst/>
          </a:prstGeom>
        </p:spPr>
      </p:pic>
      <p:pic>
        <p:nvPicPr>
          <p:cNvPr id="4" name="Picture 3"/>
          <p:cNvPicPr>
            <a:picLocks noChangeAspect="1"/>
          </p:cNvPicPr>
          <p:nvPr/>
        </p:nvPicPr>
        <p:blipFill>
          <a:blip r:embed="rId4"/>
          <a:stretch>
            <a:fillRect/>
          </a:stretch>
        </p:blipFill>
        <p:spPr>
          <a:xfrm>
            <a:off x="540233" y="3280864"/>
            <a:ext cx="1678532" cy="1115291"/>
          </a:xfrm>
          <a:prstGeom prst="rect">
            <a:avLst/>
          </a:prstGeom>
        </p:spPr>
      </p:pic>
      <p:pic>
        <p:nvPicPr>
          <p:cNvPr id="5" name="Picture 4"/>
          <p:cNvPicPr>
            <a:picLocks noChangeAspect="1"/>
          </p:cNvPicPr>
          <p:nvPr/>
        </p:nvPicPr>
        <p:blipFill>
          <a:blip r:embed="rId5"/>
          <a:stretch>
            <a:fillRect/>
          </a:stretch>
        </p:blipFill>
        <p:spPr>
          <a:xfrm>
            <a:off x="10766003" y="2236377"/>
            <a:ext cx="1071281" cy="1585614"/>
          </a:xfrm>
          <a:prstGeom prst="rect">
            <a:avLst/>
          </a:prstGeom>
        </p:spPr>
      </p:pic>
      <p:pic>
        <p:nvPicPr>
          <p:cNvPr id="6" name="Picture 5"/>
          <p:cNvPicPr>
            <a:picLocks noChangeAspect="1"/>
          </p:cNvPicPr>
          <p:nvPr/>
        </p:nvPicPr>
        <p:blipFill>
          <a:blip r:embed="rId6"/>
          <a:stretch>
            <a:fillRect/>
          </a:stretch>
        </p:blipFill>
        <p:spPr>
          <a:xfrm>
            <a:off x="5054368" y="2977499"/>
            <a:ext cx="1801907" cy="1293677"/>
          </a:xfrm>
          <a:prstGeom prst="rect">
            <a:avLst/>
          </a:prstGeom>
        </p:spPr>
      </p:pic>
      <p:pic>
        <p:nvPicPr>
          <p:cNvPr id="7" name="Picture 6"/>
          <p:cNvPicPr>
            <a:picLocks noChangeAspect="1"/>
          </p:cNvPicPr>
          <p:nvPr/>
        </p:nvPicPr>
        <p:blipFill>
          <a:blip r:embed="rId7"/>
          <a:stretch>
            <a:fillRect/>
          </a:stretch>
        </p:blipFill>
        <p:spPr>
          <a:xfrm>
            <a:off x="8720246" y="4271176"/>
            <a:ext cx="3336807" cy="241841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298</TotalTime>
  <Words>836</Words>
  <Application>Microsoft Office PowerPoint</Application>
  <PresentationFormat>Widescreen</PresentationFormat>
  <Paragraphs>74</Paragraphs>
  <Slides>11</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Comic Sans MS</vt:lpstr>
      <vt:lpstr>Office Theme</vt:lpstr>
      <vt:lpstr>Maths in Reception</vt:lpstr>
      <vt:lpstr>Week 5:  Weight </vt:lpstr>
      <vt:lpstr>PowerPoint Presentation</vt:lpstr>
      <vt:lpstr>Length &amp; Height</vt:lpstr>
      <vt:lpstr>PowerPoint Presentation</vt:lpstr>
      <vt:lpstr>Capacity</vt:lpstr>
      <vt:lpstr>PowerPoint Presentation</vt:lpstr>
      <vt:lpstr>Distance</vt:lpstr>
      <vt:lpstr>PowerPoint Presentation</vt:lpstr>
      <vt:lpstr> Time</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 Reception</dc:title>
  <dc:creator>Knight R</dc:creator>
  <cp:lastModifiedBy>Knight R</cp:lastModifiedBy>
  <cp:revision>20</cp:revision>
  <dcterms:created xsi:type="dcterms:W3CDTF">2020-04-13T17:57:05Z</dcterms:created>
  <dcterms:modified xsi:type="dcterms:W3CDTF">2020-05-12T17:01:09Z</dcterms:modified>
</cp:coreProperties>
</file>